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37"/>
  </p:notesMasterIdLst>
  <p:sldIdLst>
    <p:sldId id="256" r:id="rId3"/>
    <p:sldId id="257" r:id="rId4"/>
    <p:sldId id="258" r:id="rId5"/>
    <p:sldId id="259" r:id="rId6"/>
    <p:sldId id="260" r:id="rId7"/>
    <p:sldId id="271" r:id="rId8"/>
    <p:sldId id="272" r:id="rId9"/>
    <p:sldId id="273" r:id="rId10"/>
    <p:sldId id="274" r:id="rId11"/>
    <p:sldId id="275" r:id="rId12"/>
    <p:sldId id="277" r:id="rId13"/>
    <p:sldId id="276" r:id="rId14"/>
    <p:sldId id="283" r:id="rId15"/>
    <p:sldId id="278" r:id="rId16"/>
    <p:sldId id="279" r:id="rId17"/>
    <p:sldId id="284" r:id="rId18"/>
    <p:sldId id="280" r:id="rId19"/>
    <p:sldId id="282" r:id="rId20"/>
    <p:sldId id="261" r:id="rId21"/>
    <p:sldId id="263" r:id="rId22"/>
    <p:sldId id="285" r:id="rId23"/>
    <p:sldId id="286" r:id="rId24"/>
    <p:sldId id="291" r:id="rId25"/>
    <p:sldId id="292" r:id="rId26"/>
    <p:sldId id="293" r:id="rId27"/>
    <p:sldId id="294" r:id="rId28"/>
    <p:sldId id="295" r:id="rId29"/>
    <p:sldId id="296" r:id="rId30"/>
    <p:sldId id="287" r:id="rId31"/>
    <p:sldId id="297" r:id="rId32"/>
    <p:sldId id="262" r:id="rId33"/>
    <p:sldId id="264" r:id="rId34"/>
    <p:sldId id="298" r:id="rId35"/>
    <p:sldId id="269" r:id="rId36"/>
  </p:sldIdLst>
  <p:sldSz cx="12192000" cy="6858000"/>
  <p:notesSz cx="6858000" cy="9144000"/>
  <p:embeddedFontLst>
    <p:embeddedFont>
      <p:font typeface="Cambria Math" panose="02040503050406030204" pitchFamily="18" charset="0"/>
      <p:regular r:id="rId38"/>
    </p:embeddedFont>
    <p:embeddedFont>
      <p:font typeface="UTM Avo" panose="02040603050506020204" pitchFamily="18"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8" autoAdjust="0"/>
    <p:restoredTop sz="94660"/>
  </p:normalViewPr>
  <p:slideViewPr>
    <p:cSldViewPr snapToGrid="0" showGuides="1">
      <p:cViewPr varScale="1">
        <p:scale>
          <a:sx n="103" d="100"/>
          <a:sy n="103" d="100"/>
        </p:scale>
        <p:origin x="210" y="114"/>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2.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5.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1.fntdata"/><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6A8A1E-2E7F-F344-A480-11D3E6645496}" type="datetimeFigureOut">
              <a:rPr lang="vi-VN" smtClean="0"/>
              <a:t>29/11/2024</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C892FD-474C-604A-995A-EA7BE767C92B}" type="slidenum">
              <a:rPr lang="vi-VN" smtClean="0"/>
              <a:t>‹#›</a:t>
            </a:fld>
            <a:endParaRPr lang="vi-VN"/>
          </a:p>
        </p:txBody>
      </p:sp>
    </p:spTree>
    <p:extLst>
      <p:ext uri="{BB962C8B-B14F-4D97-AF65-F5344CB8AC3E}">
        <p14:creationId xmlns:p14="http://schemas.microsoft.com/office/powerpoint/2010/main" val="3028951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3935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9627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090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7900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9094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giải</a:t>
            </a:r>
            <a:r>
              <a:rPr lang="en-US" baseline="0" dirty="0"/>
              <a:t> </a:t>
            </a:r>
            <a:r>
              <a:rPr lang="en-US" baseline="0" dirty="0" err="1"/>
              <a:t>cứu</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55070F-3586-49CE-9C0B-EA85EF0E4C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229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fld id="{364C9BC2-C9DC-46E9-89FE-D9A19A127D38}" type="slidenum">
              <a:rPr lang="en-US" smtClean="0"/>
              <a:t>33</a:t>
            </a:fld>
            <a:endParaRPr lang="en-US"/>
          </a:p>
        </p:txBody>
      </p:sp>
    </p:spTree>
    <p:extLst>
      <p:ext uri="{BB962C8B-B14F-4D97-AF65-F5344CB8AC3E}">
        <p14:creationId xmlns:p14="http://schemas.microsoft.com/office/powerpoint/2010/main" val="3533751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29/11/2024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62B1D44-6855-4F1D-B7AB-5050D5ED059D}" type="datetimeFigureOut">
              <a:rPr lang="en-US" smtClean="0"/>
              <a:t>29/11/2024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21621032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2B1D44-6855-4F1D-B7AB-5050D5ED059D}" type="datetimeFigureOut">
              <a:rPr lang="en-US" smtClean="0"/>
              <a:t>29/11/2024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3113338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2B1D44-6855-4F1D-B7AB-5050D5ED059D}" type="datetimeFigureOut">
              <a:rPr lang="en-US" smtClean="0"/>
              <a:t>29/11/2024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25046346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62B1D44-6855-4F1D-B7AB-5050D5ED059D}" type="datetimeFigureOut">
              <a:rPr lang="en-US" smtClean="0"/>
              <a:t>29/11/2024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5083593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62B1D44-6855-4F1D-B7AB-5050D5ED059D}" type="datetimeFigureOut">
              <a:rPr lang="en-US" smtClean="0"/>
              <a:t>29/11/2024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8679497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62B1D44-6855-4F1D-B7AB-5050D5ED059D}" type="datetimeFigureOut">
              <a:rPr lang="en-US" smtClean="0"/>
              <a:t>29/11/2024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88188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2B1D44-6855-4F1D-B7AB-5050D5ED059D}" type="datetimeFigureOut">
              <a:rPr lang="en-US" smtClean="0"/>
              <a:t>29/11/2024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15734938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62B1D44-6855-4F1D-B7AB-5050D5ED059D}" type="datetimeFigureOut">
              <a:rPr lang="en-US" smtClean="0"/>
              <a:t>29/11/2024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8377101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862B1D44-6855-4F1D-B7AB-5050D5ED059D}" type="datetimeFigureOut">
              <a:rPr lang="en-US" smtClean="0"/>
              <a:t>29/11/2024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9045329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2B1D44-6855-4F1D-B7AB-5050D5ED059D}" type="datetimeFigureOut">
              <a:rPr lang="en-US" smtClean="0"/>
              <a:t>29/11/2024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637842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2B1D44-6855-4F1D-B7AB-5050D5ED059D}" type="datetimeFigureOut">
              <a:rPr lang="en-US" smtClean="0"/>
              <a:t>29/11/2024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E11BE4-BE68-4549-B5EE-E1920BD5ABF0}" type="slidenum">
              <a:rPr lang="en-US" smtClean="0"/>
              <a:t>‹#›</a:t>
            </a:fld>
            <a:endParaRPr lang="en-US"/>
          </a:p>
        </p:txBody>
      </p:sp>
    </p:spTree>
    <p:extLst>
      <p:ext uri="{BB962C8B-B14F-4D97-AF65-F5344CB8AC3E}">
        <p14:creationId xmlns:p14="http://schemas.microsoft.com/office/powerpoint/2010/main" val="1086599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29/11/2024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862B1D44-6855-4F1D-B7AB-5050D5ED059D}" type="datetimeFigureOut">
              <a:rPr lang="en-US" smtClean="0"/>
              <a:t>29/11/2024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AE11BE4-BE68-4549-B5EE-E1920BD5ABF0}" type="slidenum">
              <a:rPr lang="en-US" smtClean="0"/>
              <a:t>‹#›</a:t>
            </a:fld>
            <a:endParaRPr lang="en-US"/>
          </a:p>
        </p:txBody>
      </p:sp>
    </p:spTree>
    <p:extLst>
      <p:ext uri="{BB962C8B-B14F-4D97-AF65-F5344CB8AC3E}">
        <p14:creationId xmlns:p14="http://schemas.microsoft.com/office/powerpoint/2010/main" val="14131154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82/"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82/"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khoa-hoc-tu-nhien-8/1/424/82/" TargetMode="External"/><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jpg"/><Relationship Id="rId7" Type="http://schemas.openxmlformats.org/officeDocument/2006/relationships/image" Target="../media/image29.sv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27.png"/><Relationship Id="rId9" Type="http://schemas.openxmlformats.org/officeDocument/2006/relationships/image" Target="../media/image31.svg"/></Relationships>
</file>

<file path=ppt/slides/_rels/slide2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jpg"/><Relationship Id="rId7" Type="http://schemas.openxmlformats.org/officeDocument/2006/relationships/image" Target="../media/image29.sv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27.png"/><Relationship Id="rId9" Type="http://schemas.openxmlformats.org/officeDocument/2006/relationships/image" Target="../media/image31.svg"/></Relationships>
</file>

<file path=ppt/slides/_rels/slide2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jpg"/><Relationship Id="rId7" Type="http://schemas.openxmlformats.org/officeDocument/2006/relationships/image" Target="../media/image29.sv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27.png"/><Relationship Id="rId9" Type="http://schemas.openxmlformats.org/officeDocument/2006/relationships/image" Target="../media/image31.svg"/></Relationships>
</file>

<file path=ppt/slides/_rels/slide2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jpg"/><Relationship Id="rId7" Type="http://schemas.openxmlformats.org/officeDocument/2006/relationships/image" Target="../media/image29.sv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27.png"/><Relationship Id="rId9" Type="http://schemas.openxmlformats.org/officeDocument/2006/relationships/image" Target="../media/image31.svg"/></Relationships>
</file>

<file path=ppt/slides/_rels/slide2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jpg"/><Relationship Id="rId7" Type="http://schemas.openxmlformats.org/officeDocument/2006/relationships/image" Target="../media/image29.sv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27.png"/><Relationship Id="rId9" Type="http://schemas.openxmlformats.org/officeDocument/2006/relationships/image" Target="../media/image31.svg"/></Relationships>
</file>

<file path=ppt/slides/_rels/slide2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jpg"/><Relationship Id="rId7" Type="http://schemas.openxmlformats.org/officeDocument/2006/relationships/image" Target="../media/image29.sv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27.png"/><Relationship Id="rId9" Type="http://schemas.openxmlformats.org/officeDocument/2006/relationships/image" Target="../media/image31.sv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hoc10.vn/doc-sach/khoa-hoc-tu-nhien-8/1/424/82/" TargetMode="External"/><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sv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sv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svg"/><Relationship Id="rId4" Type="http://schemas.openxmlformats.org/officeDocument/2006/relationships/image" Target="../media/image37.svg"/><Relationship Id="rId9"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6.jpg"/></Relationships>
</file>

<file path=ppt/slides/_rels/slide34.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7637CB5-18E0-129E-E1C1-220E3AF1FD5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6" name="Subtitle 2">
            <a:extLst>
              <a:ext uri="{FF2B5EF4-FFF2-40B4-BE49-F238E27FC236}">
                <a16:creationId xmlns:a16="http://schemas.microsoft.com/office/drawing/2014/main" id="{E829D323-3B36-185A-9D29-2F38CEC38CAA}"/>
              </a:ext>
            </a:extLst>
          </p:cNvPr>
          <p:cNvSpPr txBox="1">
            <a:spLocks/>
          </p:cNvSpPr>
          <p:nvPr/>
        </p:nvSpPr>
        <p:spPr>
          <a:xfrm>
            <a:off x="424611" y="3429000"/>
            <a:ext cx="11420928"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5400" b="1" dirty="0">
                <a:solidFill>
                  <a:srgbClr val="FF0000"/>
                </a:solidFill>
                <a:latin typeface="UTM Avo" panose="02040603050506020204" pitchFamily="18" charset="0"/>
              </a:rPr>
              <a:t>Bài </a:t>
            </a:r>
            <a:r>
              <a:rPr lang="en-US" sz="5400" b="1" dirty="0">
                <a:solidFill>
                  <a:srgbClr val="FF0000"/>
                </a:solidFill>
                <a:latin typeface="UTM Avo" panose="02040603050506020204" pitchFamily="18" charset="0"/>
              </a:rPr>
              <a:t>16. </a:t>
            </a:r>
            <a:r>
              <a:rPr lang="en-US" sz="5400" b="1" dirty="0" err="1">
                <a:solidFill>
                  <a:srgbClr val="FF0000"/>
                </a:solidFill>
                <a:latin typeface="UTM Avo" panose="02040603050506020204" pitchFamily="18" charset="0"/>
              </a:rPr>
              <a:t>Áp</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suất</a:t>
            </a:r>
            <a:endParaRPr lang="en-US" sz="5400" b="1" dirty="0">
              <a:solidFill>
                <a:srgbClr val="FF0000"/>
              </a:solidFill>
              <a:latin typeface="UTM Avo" panose="02040603050506020204" pitchFamily="18" charset="0"/>
            </a:endParaRPr>
          </a:p>
        </p:txBody>
      </p:sp>
      <p:sp>
        <p:nvSpPr>
          <p:cNvPr id="7" name="Title 1">
            <a:extLst>
              <a:ext uri="{FF2B5EF4-FFF2-40B4-BE49-F238E27FC236}">
                <a16:creationId xmlns:a16="http://schemas.microsoft.com/office/drawing/2014/main" id="{F943A13A-7ACB-76C7-AEB8-64FD27C43E89}"/>
              </a:ext>
            </a:extLst>
          </p:cNvPr>
          <p:cNvSpPr txBox="1">
            <a:spLocks/>
          </p:cNvSpPr>
          <p:nvPr/>
        </p:nvSpPr>
        <p:spPr>
          <a:xfrm>
            <a:off x="173228" y="1212864"/>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3</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Khối</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lượng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riêng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và</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áp</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suất</a:t>
            </a:r>
            <a:endParaRPr lang="en-US" sz="5400" b="1" dirty="0">
              <a:solidFill>
                <a:srgbClr val="00206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7A85540-1A04-0F63-7DC8-E732C99836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D2EB436-B10B-51E6-65EE-483320B3D55C}"/>
              </a:ext>
            </a:extLst>
          </p:cNvPr>
          <p:cNvSpPr txBox="1"/>
          <p:nvPr/>
        </p:nvSpPr>
        <p:spPr>
          <a:xfrm>
            <a:off x="1062990" y="2013018"/>
            <a:ext cx="6149340" cy="3337837"/>
          </a:xfrm>
          <a:prstGeom prst="rect">
            <a:avLst/>
          </a:prstGeom>
          <a:noFill/>
        </p:spPr>
        <p:txBody>
          <a:bodyPr wrap="square">
            <a:spAutoFit/>
          </a:bodyPr>
          <a:lstStyle/>
          <a:p>
            <a:pPr algn="just">
              <a:lnSpc>
                <a:spcPct val="150000"/>
              </a:lnSpc>
            </a:pPr>
            <a:r>
              <a:rPr lang="en-US" sz="2400" dirty="0">
                <a:latin typeface="UTM Avo" panose="02040603050506020204" pitchFamily="18"/>
              </a:rPr>
              <a:t>Khi </a:t>
            </a:r>
            <a:r>
              <a:rPr lang="en-US" sz="2400" dirty="0" err="1">
                <a:latin typeface="UTM Avo" panose="02040603050506020204" pitchFamily="18"/>
              </a:rPr>
              <a:t>láng</a:t>
            </a:r>
            <a:r>
              <a:rPr lang="en-US" sz="2400" dirty="0">
                <a:latin typeface="UTM Avo" panose="02040603050506020204" pitchFamily="18"/>
              </a:rPr>
              <a:t> </a:t>
            </a:r>
            <a:r>
              <a:rPr lang="en-US" sz="2400" dirty="0" err="1">
                <a:latin typeface="UTM Avo" panose="02040603050506020204" pitchFamily="18"/>
              </a:rPr>
              <a:t>sân</a:t>
            </a:r>
            <a:r>
              <a:rPr lang="en-US" sz="2400" dirty="0">
                <a:latin typeface="UTM Avo" panose="02040603050506020204" pitchFamily="18"/>
              </a:rPr>
              <a:t> xi </a:t>
            </a:r>
            <a:r>
              <a:rPr lang="en-US" sz="2400" dirty="0" err="1">
                <a:latin typeface="UTM Avo" panose="02040603050506020204" pitchFamily="18"/>
              </a:rPr>
              <a:t>măng</a:t>
            </a:r>
            <a:r>
              <a:rPr lang="en-US" sz="2400" dirty="0">
                <a:latin typeface="UTM Avo" panose="02040603050506020204" pitchFamily="18"/>
              </a:rPr>
              <a:t>, </a:t>
            </a:r>
            <a:r>
              <a:rPr lang="en-US" sz="2400" dirty="0" err="1">
                <a:latin typeface="UTM Avo" panose="02040603050506020204" pitchFamily="18"/>
              </a:rPr>
              <a:t>vữa</a:t>
            </a:r>
            <a:r>
              <a:rPr lang="en-US" sz="2400" dirty="0">
                <a:latin typeface="UTM Avo" panose="02040603050506020204" pitchFamily="18"/>
              </a:rPr>
              <a:t> </a:t>
            </a:r>
            <a:r>
              <a:rPr lang="en-US" sz="2400" dirty="0" err="1">
                <a:latin typeface="UTM Avo" panose="02040603050506020204" pitchFamily="18"/>
              </a:rPr>
              <a:t>trên</a:t>
            </a:r>
            <a:r>
              <a:rPr lang="en-US" sz="2400" dirty="0">
                <a:latin typeface="UTM Avo" panose="02040603050506020204" pitchFamily="18"/>
              </a:rPr>
              <a:t> </a:t>
            </a:r>
            <a:r>
              <a:rPr lang="en-US" sz="2400" dirty="0" err="1">
                <a:latin typeface="UTM Avo" panose="02040603050506020204" pitchFamily="18"/>
              </a:rPr>
              <a:t>sân</a:t>
            </a:r>
            <a:r>
              <a:rPr lang="en-US" sz="2400" dirty="0">
                <a:latin typeface="UTM Avo" panose="02040603050506020204" pitchFamily="18"/>
              </a:rPr>
              <a:t> </a:t>
            </a:r>
            <a:r>
              <a:rPr lang="en-US" sz="2400" dirty="0" err="1">
                <a:latin typeface="UTM Avo" panose="02040603050506020204" pitchFamily="18"/>
              </a:rPr>
              <a:t>chưa</a:t>
            </a:r>
            <a:r>
              <a:rPr lang="en-US" sz="2400" dirty="0">
                <a:latin typeface="UTM Avo" panose="02040603050506020204" pitchFamily="18"/>
              </a:rPr>
              <a:t> </a:t>
            </a:r>
            <a:r>
              <a:rPr lang="en-US" sz="2400" dirty="0" err="1">
                <a:latin typeface="UTM Avo" panose="02040603050506020204" pitchFamily="18"/>
              </a:rPr>
              <a:t>khô</a:t>
            </a:r>
            <a:r>
              <a:rPr lang="en-US" sz="2400" dirty="0">
                <a:latin typeface="UTM Avo" panose="02040603050506020204" pitchFamily="18"/>
              </a:rPr>
              <a:t> </a:t>
            </a:r>
            <a:r>
              <a:rPr lang="en-US" sz="2400" dirty="0" err="1">
                <a:latin typeface="UTM Avo" panose="02040603050506020204" pitchFamily="18"/>
              </a:rPr>
              <a:t>hẳn</a:t>
            </a:r>
            <a:r>
              <a:rPr lang="en-US" sz="2400" dirty="0">
                <a:latin typeface="UTM Avo" panose="02040603050506020204" pitchFamily="18"/>
              </a:rPr>
              <a:t>, </a:t>
            </a:r>
            <a:r>
              <a:rPr lang="en-US" sz="2400" dirty="0" err="1">
                <a:latin typeface="UTM Avo" panose="02040603050506020204" pitchFamily="18"/>
              </a:rPr>
              <a:t>nếu</a:t>
            </a:r>
            <a:r>
              <a:rPr lang="en-US" sz="2400" dirty="0">
                <a:latin typeface="UTM Avo" panose="02040603050506020204" pitchFamily="18"/>
              </a:rPr>
              <a:t> </a:t>
            </a:r>
            <a:r>
              <a:rPr lang="en-US" sz="2400" dirty="0" err="1">
                <a:latin typeface="UTM Avo" panose="02040603050506020204" pitchFamily="18"/>
              </a:rPr>
              <a:t>đi</a:t>
            </a:r>
            <a:r>
              <a:rPr lang="en-US" sz="2400" dirty="0">
                <a:latin typeface="UTM Avo" panose="02040603050506020204" pitchFamily="18"/>
              </a:rPr>
              <a:t> </a:t>
            </a:r>
            <a:r>
              <a:rPr lang="en-US" sz="2400" dirty="0" err="1">
                <a:latin typeface="UTM Avo" panose="02040603050506020204" pitchFamily="18"/>
              </a:rPr>
              <a:t>trực</a:t>
            </a:r>
            <a:r>
              <a:rPr lang="en-US" sz="2400" dirty="0">
                <a:latin typeface="UTM Avo" panose="02040603050506020204" pitchFamily="18"/>
              </a:rPr>
              <a:t> </a:t>
            </a:r>
            <a:r>
              <a:rPr lang="en-US" sz="2400" dirty="0" err="1">
                <a:latin typeface="UTM Avo" panose="02040603050506020204" pitchFamily="18"/>
              </a:rPr>
              <a:t>tiếp</a:t>
            </a:r>
            <a:r>
              <a:rPr lang="en-US" sz="2400" dirty="0">
                <a:latin typeface="UTM Avo" panose="02040603050506020204" pitchFamily="18"/>
              </a:rPr>
              <a:t> </a:t>
            </a:r>
            <a:r>
              <a:rPr lang="en-US" sz="2400" dirty="0" err="1">
                <a:latin typeface="UTM Avo" panose="02040603050506020204" pitchFamily="18"/>
              </a:rPr>
              <a:t>trên</a:t>
            </a:r>
            <a:r>
              <a:rPr lang="en-US" sz="2400" dirty="0">
                <a:latin typeface="UTM Avo" panose="02040603050506020204" pitchFamily="18"/>
              </a:rPr>
              <a:t> </a:t>
            </a:r>
            <a:r>
              <a:rPr lang="en-US" sz="2400" dirty="0" err="1">
                <a:latin typeface="UTM Avo" panose="02040603050506020204" pitchFamily="18"/>
              </a:rPr>
              <a:t>đó</a:t>
            </a:r>
            <a:r>
              <a:rPr lang="en-US" sz="2400" dirty="0">
                <a:latin typeface="UTM Avo" panose="02040603050506020204" pitchFamily="18"/>
              </a:rPr>
              <a:t> </a:t>
            </a:r>
            <a:r>
              <a:rPr lang="en-US" sz="2400" dirty="0" err="1">
                <a:latin typeface="UTM Avo" panose="02040603050506020204" pitchFamily="18"/>
              </a:rPr>
              <a:t>thì</a:t>
            </a:r>
            <a:r>
              <a:rPr lang="en-US" sz="2400" dirty="0">
                <a:latin typeface="UTM Avo" panose="02040603050506020204" pitchFamily="18"/>
              </a:rPr>
              <a:t> </a:t>
            </a:r>
            <a:r>
              <a:rPr lang="en-US" sz="2400" dirty="0" err="1">
                <a:latin typeface="UTM Avo" panose="02040603050506020204" pitchFamily="18"/>
              </a:rPr>
              <a:t>sẽ</a:t>
            </a:r>
            <a:r>
              <a:rPr lang="en-US" sz="2400" dirty="0">
                <a:latin typeface="UTM Avo" panose="02040603050506020204" pitchFamily="18"/>
              </a:rPr>
              <a:t> </a:t>
            </a:r>
            <a:r>
              <a:rPr lang="en-US" sz="2400" dirty="0" err="1">
                <a:latin typeface="UTM Avo" panose="02040603050506020204" pitchFamily="18"/>
              </a:rPr>
              <a:t>để</a:t>
            </a:r>
            <a:r>
              <a:rPr lang="en-US" sz="2400" dirty="0">
                <a:latin typeface="UTM Avo" panose="02040603050506020204" pitchFamily="18"/>
              </a:rPr>
              <a:t> </a:t>
            </a:r>
            <a:r>
              <a:rPr lang="en-US" sz="2400" dirty="0" err="1">
                <a:latin typeface="UTM Avo" panose="02040603050506020204" pitchFamily="18"/>
              </a:rPr>
              <a:t>lại</a:t>
            </a:r>
            <a:r>
              <a:rPr lang="en-US" sz="2400" dirty="0">
                <a:latin typeface="UTM Avo" panose="02040603050506020204" pitchFamily="18"/>
              </a:rPr>
              <a:t> </a:t>
            </a:r>
            <a:r>
              <a:rPr lang="en-US" sz="2400" dirty="0" err="1">
                <a:latin typeface="UTM Avo" panose="02040603050506020204" pitchFamily="18"/>
              </a:rPr>
              <a:t>các</a:t>
            </a:r>
            <a:r>
              <a:rPr lang="en-US" sz="2400" dirty="0">
                <a:latin typeface="UTM Avo" panose="02040603050506020204" pitchFamily="18"/>
              </a:rPr>
              <a:t> </a:t>
            </a:r>
            <a:r>
              <a:rPr lang="en-US" sz="2400" dirty="0" err="1">
                <a:latin typeface="UTM Avo" panose="02040603050506020204" pitchFamily="18"/>
              </a:rPr>
              <a:t>vết</a:t>
            </a:r>
            <a:r>
              <a:rPr lang="en-US" sz="2400" dirty="0">
                <a:latin typeface="UTM Avo" panose="02040603050506020204" pitchFamily="18"/>
              </a:rPr>
              <a:t> </a:t>
            </a:r>
            <a:r>
              <a:rPr lang="en-US" sz="2400" dirty="0" err="1">
                <a:latin typeface="UTM Avo" panose="02040603050506020204" pitchFamily="18"/>
              </a:rPr>
              <a:t>chân</a:t>
            </a:r>
            <a:r>
              <a:rPr lang="en-US" sz="2400" dirty="0">
                <a:latin typeface="UTM Avo" panose="02040603050506020204" pitchFamily="18"/>
              </a:rPr>
              <a:t> </a:t>
            </a:r>
            <a:r>
              <a:rPr lang="en-US" sz="2400" dirty="0" err="1">
                <a:latin typeface="UTM Avo" panose="02040603050506020204" pitchFamily="18"/>
              </a:rPr>
              <a:t>lún</a:t>
            </a:r>
            <a:r>
              <a:rPr lang="en-US" sz="2400" dirty="0">
                <a:latin typeface="UTM Avo" panose="02040603050506020204" pitchFamily="18"/>
              </a:rPr>
              <a:t> </a:t>
            </a:r>
            <a:r>
              <a:rPr lang="en-US" sz="2400" dirty="0" err="1">
                <a:latin typeface="UTM Avo" panose="02040603050506020204" pitchFamily="18"/>
              </a:rPr>
              <a:t>sâu</a:t>
            </a:r>
            <a:r>
              <a:rPr lang="en-US" sz="2400" dirty="0">
                <a:latin typeface="UTM Avo" panose="02040603050506020204" pitchFamily="18"/>
              </a:rPr>
              <a:t>. </a:t>
            </a:r>
            <a:r>
              <a:rPr lang="en-US" sz="2400" dirty="0" err="1">
                <a:latin typeface="UTM Avo" panose="02040603050506020204" pitchFamily="18"/>
              </a:rPr>
              <a:t>Để</a:t>
            </a:r>
            <a:r>
              <a:rPr lang="en-US" sz="2400" dirty="0">
                <a:latin typeface="UTM Avo" panose="02040603050506020204" pitchFamily="18"/>
              </a:rPr>
              <a:t> </a:t>
            </a:r>
            <a:r>
              <a:rPr lang="en-US" sz="2400" dirty="0" err="1">
                <a:latin typeface="UTM Avo" panose="02040603050506020204" pitchFamily="18"/>
              </a:rPr>
              <a:t>tránh</a:t>
            </a:r>
            <a:r>
              <a:rPr lang="en-US" sz="2400" dirty="0">
                <a:latin typeface="UTM Avo" panose="02040603050506020204" pitchFamily="18"/>
              </a:rPr>
              <a:t> </a:t>
            </a:r>
            <a:r>
              <a:rPr lang="en-US" sz="2400" dirty="0" err="1">
                <a:latin typeface="UTM Avo" panose="02040603050506020204" pitchFamily="18"/>
              </a:rPr>
              <a:t>hỏng</a:t>
            </a:r>
            <a:r>
              <a:rPr lang="en-US" sz="2400" dirty="0">
                <a:latin typeface="UTM Avo" panose="02040603050506020204" pitchFamily="18"/>
              </a:rPr>
              <a:t> </a:t>
            </a:r>
            <a:r>
              <a:rPr lang="en-US" sz="2400" dirty="0" err="1">
                <a:latin typeface="UTM Avo" panose="02040603050506020204" pitchFamily="18"/>
              </a:rPr>
              <a:t>mặt</a:t>
            </a:r>
            <a:r>
              <a:rPr lang="en-US" sz="2400" dirty="0">
                <a:latin typeface="UTM Avo" panose="02040603050506020204" pitchFamily="18"/>
              </a:rPr>
              <a:t> </a:t>
            </a:r>
            <a:r>
              <a:rPr lang="en-US" sz="2400" dirty="0" err="1">
                <a:latin typeface="UTM Avo" panose="02040603050506020204" pitchFamily="18"/>
              </a:rPr>
              <a:t>sân</a:t>
            </a:r>
            <a:r>
              <a:rPr lang="en-US" sz="2400" dirty="0">
                <a:latin typeface="UTM Avo" panose="02040603050506020204" pitchFamily="18"/>
              </a:rPr>
              <a:t>, </a:t>
            </a:r>
            <a:r>
              <a:rPr lang="en-US" sz="2400" dirty="0" err="1">
                <a:latin typeface="UTM Avo" panose="02040603050506020204" pitchFamily="18"/>
              </a:rPr>
              <a:t>người</a:t>
            </a:r>
            <a:r>
              <a:rPr lang="en-US" sz="2400" dirty="0">
                <a:latin typeface="UTM Avo" panose="02040603050506020204" pitchFamily="18"/>
              </a:rPr>
              <a:t> ta </a:t>
            </a:r>
            <a:r>
              <a:rPr lang="en-US" sz="2400" dirty="0" err="1">
                <a:latin typeface="UTM Avo" panose="02040603050506020204" pitchFamily="18"/>
              </a:rPr>
              <a:t>thường</a:t>
            </a:r>
            <a:r>
              <a:rPr lang="en-US" sz="2400" dirty="0">
                <a:latin typeface="UTM Avo" panose="02040603050506020204" pitchFamily="18"/>
              </a:rPr>
              <a:t> </a:t>
            </a:r>
            <a:r>
              <a:rPr lang="en-US" sz="2400" dirty="0" err="1">
                <a:latin typeface="UTM Avo" panose="02040603050506020204" pitchFamily="18"/>
              </a:rPr>
              <a:t>đặt</a:t>
            </a:r>
            <a:r>
              <a:rPr lang="en-US" sz="2400" dirty="0">
                <a:latin typeface="UTM Avo" panose="02040603050506020204" pitchFamily="18"/>
              </a:rPr>
              <a:t> </a:t>
            </a:r>
            <a:r>
              <a:rPr lang="en-US" sz="2400" dirty="0" err="1">
                <a:latin typeface="UTM Avo" panose="02040603050506020204" pitchFamily="18"/>
              </a:rPr>
              <a:t>những</a:t>
            </a:r>
            <a:r>
              <a:rPr lang="en-US" sz="2400" dirty="0">
                <a:latin typeface="UTM Avo" panose="02040603050506020204" pitchFamily="18"/>
              </a:rPr>
              <a:t> </a:t>
            </a:r>
            <a:r>
              <a:rPr lang="en-US" sz="2400" dirty="0" err="1">
                <a:latin typeface="UTM Avo" panose="02040603050506020204" pitchFamily="18"/>
              </a:rPr>
              <a:t>tấm</a:t>
            </a:r>
            <a:r>
              <a:rPr lang="en-US" sz="2400" dirty="0">
                <a:latin typeface="UTM Avo" panose="02040603050506020204" pitchFamily="18"/>
              </a:rPr>
              <a:t> </a:t>
            </a:r>
            <a:r>
              <a:rPr lang="en-US" sz="2400" dirty="0" err="1">
                <a:latin typeface="UTM Avo" panose="02040603050506020204" pitchFamily="18"/>
              </a:rPr>
              <a:t>ván</a:t>
            </a:r>
            <a:r>
              <a:rPr lang="en-US" sz="2400" dirty="0">
                <a:latin typeface="UTM Avo" panose="02040603050506020204" pitchFamily="18"/>
              </a:rPr>
              <a:t> </a:t>
            </a:r>
            <a:r>
              <a:rPr lang="en-US" sz="2400" dirty="0" err="1">
                <a:latin typeface="UTM Avo" panose="02040603050506020204" pitchFamily="18"/>
              </a:rPr>
              <a:t>trên</a:t>
            </a:r>
            <a:r>
              <a:rPr lang="en-US" sz="2400" dirty="0">
                <a:latin typeface="UTM Avo" panose="02040603050506020204" pitchFamily="18"/>
              </a:rPr>
              <a:t> </a:t>
            </a:r>
            <a:r>
              <a:rPr lang="en-US" sz="2400" dirty="0" err="1">
                <a:latin typeface="UTM Avo" panose="02040603050506020204" pitchFamily="18"/>
              </a:rPr>
              <a:t>mặt</a:t>
            </a:r>
            <a:r>
              <a:rPr lang="en-US" sz="2400" dirty="0">
                <a:latin typeface="UTM Avo" panose="02040603050506020204" pitchFamily="18"/>
              </a:rPr>
              <a:t> </a:t>
            </a:r>
            <a:r>
              <a:rPr lang="en-US" sz="2400" dirty="0" err="1">
                <a:latin typeface="UTM Avo" panose="02040603050506020204" pitchFamily="18"/>
              </a:rPr>
              <a:t>sân</a:t>
            </a:r>
            <a:r>
              <a:rPr lang="en-US" sz="2400" dirty="0">
                <a:latin typeface="UTM Avo" panose="02040603050506020204" pitchFamily="18"/>
              </a:rPr>
              <a:t> </a:t>
            </a:r>
            <a:r>
              <a:rPr lang="en-US" sz="2400" dirty="0" err="1">
                <a:latin typeface="UTM Avo" panose="02040603050506020204" pitchFamily="18"/>
              </a:rPr>
              <a:t>để</a:t>
            </a:r>
            <a:r>
              <a:rPr lang="en-US" sz="2400" dirty="0">
                <a:latin typeface="UTM Avo" panose="02040603050506020204" pitchFamily="18"/>
              </a:rPr>
              <a:t> </a:t>
            </a:r>
            <a:r>
              <a:rPr lang="en-US" sz="2400" dirty="0" err="1">
                <a:latin typeface="UTM Avo" panose="02040603050506020204" pitchFamily="18"/>
              </a:rPr>
              <a:t>đi</a:t>
            </a:r>
            <a:r>
              <a:rPr lang="en-US" sz="2400" dirty="0">
                <a:latin typeface="UTM Avo" panose="02040603050506020204" pitchFamily="18"/>
              </a:rPr>
              <a:t> </a:t>
            </a:r>
            <a:r>
              <a:rPr lang="en-US" sz="2400" dirty="0" err="1">
                <a:latin typeface="UTM Avo" panose="02040603050506020204" pitchFamily="18"/>
              </a:rPr>
              <a:t>trên</a:t>
            </a:r>
            <a:r>
              <a:rPr lang="en-US" sz="2400" dirty="0">
                <a:latin typeface="UTM Avo" panose="02040603050506020204" pitchFamily="18"/>
              </a:rPr>
              <a:t> </a:t>
            </a:r>
            <a:r>
              <a:rPr lang="en-US" sz="2400" dirty="0" err="1">
                <a:latin typeface="UTM Avo" panose="02040603050506020204" pitchFamily="18"/>
              </a:rPr>
              <a:t>đó</a:t>
            </a:r>
            <a:r>
              <a:rPr lang="en-US" sz="2400" dirty="0">
                <a:latin typeface="UTM Avo" panose="02040603050506020204" pitchFamily="18"/>
              </a:rPr>
              <a:t>. </a:t>
            </a:r>
            <a:r>
              <a:rPr lang="en-US" sz="2400" dirty="0" err="1">
                <a:latin typeface="UTM Avo" panose="02040603050506020204" pitchFamily="18"/>
              </a:rPr>
              <a:t>Vì</a:t>
            </a:r>
            <a:r>
              <a:rPr lang="en-US" sz="2400" dirty="0">
                <a:latin typeface="UTM Avo" panose="02040603050506020204" pitchFamily="18"/>
              </a:rPr>
              <a:t> </a:t>
            </a:r>
            <a:r>
              <a:rPr lang="en-US" sz="2400" dirty="0" err="1">
                <a:latin typeface="UTM Avo" panose="02040603050506020204" pitchFamily="18"/>
              </a:rPr>
              <a:t>sao</a:t>
            </a:r>
            <a:r>
              <a:rPr lang="en-US" sz="2400" dirty="0">
                <a:latin typeface="UTM Avo" panose="02040603050506020204" pitchFamily="18"/>
              </a:rPr>
              <a:t> </a:t>
            </a:r>
            <a:r>
              <a:rPr lang="en-US" sz="2400" dirty="0" err="1">
                <a:latin typeface="UTM Avo" panose="02040603050506020204" pitchFamily="18"/>
              </a:rPr>
              <a:t>người</a:t>
            </a:r>
            <a:r>
              <a:rPr lang="en-US" sz="2400" dirty="0">
                <a:latin typeface="UTM Avo" panose="02040603050506020204" pitchFamily="18"/>
              </a:rPr>
              <a:t> ta </a:t>
            </a:r>
            <a:r>
              <a:rPr lang="en-US" sz="2400" dirty="0" err="1">
                <a:latin typeface="UTM Avo" panose="02040603050506020204" pitchFamily="18"/>
              </a:rPr>
              <a:t>lại</a:t>
            </a:r>
            <a:r>
              <a:rPr lang="en-US" sz="2400" dirty="0">
                <a:latin typeface="UTM Avo" panose="02040603050506020204" pitchFamily="18"/>
              </a:rPr>
              <a:t> </a:t>
            </a:r>
            <a:r>
              <a:rPr lang="en-US" sz="2400" dirty="0" err="1">
                <a:latin typeface="UTM Avo" panose="02040603050506020204" pitchFamily="18"/>
              </a:rPr>
              <a:t>làm</a:t>
            </a:r>
            <a:r>
              <a:rPr lang="en-US" sz="2400" dirty="0">
                <a:latin typeface="UTM Avo" panose="02040603050506020204" pitchFamily="18"/>
              </a:rPr>
              <a:t> </a:t>
            </a:r>
            <a:r>
              <a:rPr lang="en-US" sz="2400" dirty="0" err="1">
                <a:latin typeface="UTM Avo" panose="02040603050506020204" pitchFamily="18"/>
              </a:rPr>
              <a:t>như</a:t>
            </a:r>
            <a:r>
              <a:rPr lang="en-US" sz="2400" dirty="0">
                <a:latin typeface="UTM Avo" panose="02040603050506020204" pitchFamily="18"/>
              </a:rPr>
              <a:t> </a:t>
            </a:r>
            <a:r>
              <a:rPr lang="en-US" sz="2400" dirty="0" err="1">
                <a:latin typeface="UTM Avo" panose="02040603050506020204" pitchFamily="18"/>
              </a:rPr>
              <a:t>vậy</a:t>
            </a:r>
            <a:r>
              <a:rPr lang="en-US" sz="2400" dirty="0">
                <a:latin typeface="UTM Avo" panose="02040603050506020204" pitchFamily="18"/>
              </a:rPr>
              <a:t>? </a:t>
            </a:r>
          </a:p>
        </p:txBody>
      </p:sp>
      <p:pic>
        <p:nvPicPr>
          <p:cNvPr id="3" name="Picture 4">
            <a:extLst>
              <a:ext uri="{FF2B5EF4-FFF2-40B4-BE49-F238E27FC236}">
                <a16:creationId xmlns:a16="http://schemas.microsoft.com/office/drawing/2014/main" id="{B9FE7D86-7C39-8F88-DE33-3DC6330B78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2330" y="1772319"/>
            <a:ext cx="4374425" cy="4374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207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1E9AFE5-9320-E2FB-9242-243822D833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Line Callout 1 (Border and Accent Bar) 3">
            <a:extLst>
              <a:ext uri="{FF2B5EF4-FFF2-40B4-BE49-F238E27FC236}">
                <a16:creationId xmlns:a16="http://schemas.microsoft.com/office/drawing/2014/main" id="{CA4453CA-BA21-7C2A-4248-CC49271500BE}"/>
              </a:ext>
            </a:extLst>
          </p:cNvPr>
          <p:cNvSpPr/>
          <p:nvPr/>
        </p:nvSpPr>
        <p:spPr>
          <a:xfrm>
            <a:off x="596662" y="1968438"/>
            <a:ext cx="3563858" cy="590003"/>
          </a:xfrm>
          <a:prstGeom prst="accentBorderCallout1">
            <a:avLst>
              <a:gd name="adj1" fmla="val 18750"/>
              <a:gd name="adj2" fmla="val -3127"/>
              <a:gd name="adj3" fmla="val 17954"/>
              <a:gd name="adj4" fmla="val -17509"/>
            </a:avLst>
          </a:prstGeom>
          <a:solidFill>
            <a:schemeClr val="accent1">
              <a:lumMod val="20000"/>
              <a:lumOff val="80000"/>
            </a:schemeClr>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50000"/>
              </a:lnSpc>
            </a:pPr>
            <a:r>
              <a:rPr lang="en-US" sz="2500" b="1"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Thảo</a:t>
            </a:r>
            <a:r>
              <a:rPr lang="en-US" sz="2500" b="1"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b="1"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luận</a:t>
            </a:r>
            <a:r>
              <a:rPr lang="en-US" sz="2500" b="1"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b="1"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nhóm</a:t>
            </a:r>
            <a:endParaRPr lang="en-US" sz="2500" b="1"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B817C186-3F2D-6D1B-2E14-8112D2284B95}"/>
              </a:ext>
            </a:extLst>
          </p:cNvPr>
          <p:cNvGraphicFramePr>
            <a:graphicFrameLocks noGrp="1"/>
          </p:cNvGraphicFramePr>
          <p:nvPr>
            <p:extLst>
              <p:ext uri="{D42A27DB-BD31-4B8C-83A1-F6EECF244321}">
                <p14:modId xmlns:p14="http://schemas.microsoft.com/office/powerpoint/2010/main" val="3001384347"/>
              </p:ext>
            </p:extLst>
          </p:nvPr>
        </p:nvGraphicFramePr>
        <p:xfrm>
          <a:off x="619615" y="2692463"/>
          <a:ext cx="6417499" cy="3729419"/>
        </p:xfrm>
        <a:graphic>
          <a:graphicData uri="http://schemas.openxmlformats.org/drawingml/2006/table">
            <a:tbl>
              <a:tblPr firstRow="1" firstCol="1" bandRow="1"/>
              <a:tblGrid>
                <a:gridCol w="6417499">
                  <a:extLst>
                    <a:ext uri="{9D8B030D-6E8A-4147-A177-3AD203B41FA5}">
                      <a16:colId xmlns:a16="http://schemas.microsoft.com/office/drawing/2014/main" val="3673610201"/>
                    </a:ext>
                  </a:extLst>
                </a:gridCol>
              </a:tblGrid>
              <a:tr h="0">
                <a:tc>
                  <a:txBody>
                    <a:bodyPr/>
                    <a:lstStyle/>
                    <a:p>
                      <a:pPr marL="0" marR="0" algn="ctr">
                        <a:lnSpc>
                          <a:spcPct val="150000"/>
                        </a:lnSpc>
                        <a:spcBef>
                          <a:spcPts val="0"/>
                        </a:spcBef>
                        <a:spcAft>
                          <a:spcPts val="0"/>
                        </a:spcAft>
                      </a:pPr>
                      <a:r>
                        <a:rPr lang="en-US" sz="1500" b="1" dirty="0">
                          <a:effectLst/>
                          <a:latin typeface="UTM Avo" panose="02040603050506020204" pitchFamily="18"/>
                          <a:ea typeface="Times New Roman" panose="02020603050405020304" pitchFamily="18" charset="0"/>
                          <a:cs typeface="Times New Roman" panose="02020603050405020304" pitchFamily="18" charset="0"/>
                        </a:rPr>
                        <a:t>PHIẾU HỌC TẬP SỐ 1: </a:t>
                      </a:r>
                      <a:r>
                        <a:rPr lang="en-US" sz="1500" b="1" dirty="0" err="1">
                          <a:effectLst/>
                          <a:latin typeface="UTM Avo" panose="02040603050506020204" pitchFamily="18"/>
                          <a:ea typeface="Times New Roman" panose="02020603050405020304" pitchFamily="18" charset="0"/>
                          <a:cs typeface="Times New Roman" panose="02020603050405020304" pitchFamily="18" charset="0"/>
                        </a:rPr>
                        <a:t>Tìm</a:t>
                      </a:r>
                      <a:r>
                        <a:rPr lang="en-US" sz="1500" b="1" dirty="0">
                          <a:effectLst/>
                          <a:latin typeface="UTM Avo" panose="02040603050506020204" pitchFamily="18"/>
                          <a:ea typeface="Times New Roman" panose="02020603050405020304" pitchFamily="18" charset="0"/>
                          <a:cs typeface="Times New Roman" panose="02020603050405020304" pitchFamily="18" charset="0"/>
                        </a:rPr>
                        <a:t> </a:t>
                      </a:r>
                      <a:r>
                        <a:rPr lang="en-US" sz="1500" b="1" dirty="0" err="1">
                          <a:effectLst/>
                          <a:latin typeface="UTM Avo" panose="02040603050506020204" pitchFamily="18"/>
                          <a:ea typeface="Times New Roman" panose="02020603050405020304" pitchFamily="18" charset="0"/>
                          <a:cs typeface="Times New Roman" panose="02020603050405020304" pitchFamily="18" charset="0"/>
                        </a:rPr>
                        <a:t>hiểu</a:t>
                      </a:r>
                      <a:r>
                        <a:rPr lang="en-US" sz="1500" b="1" dirty="0">
                          <a:effectLst/>
                          <a:latin typeface="UTM Avo" panose="02040603050506020204" pitchFamily="18"/>
                          <a:ea typeface="Times New Roman" panose="02020603050405020304" pitchFamily="18" charset="0"/>
                          <a:cs typeface="Times New Roman" panose="02020603050405020304" pitchFamily="18" charset="0"/>
                        </a:rPr>
                        <a:t> </a:t>
                      </a:r>
                      <a:r>
                        <a:rPr lang="en-US" sz="1500" b="1" dirty="0" err="1">
                          <a:effectLst/>
                          <a:latin typeface="UTM Avo" panose="02040603050506020204" pitchFamily="18"/>
                          <a:ea typeface="Times New Roman" panose="02020603050405020304" pitchFamily="18" charset="0"/>
                          <a:cs typeface="Times New Roman" panose="02020603050405020304" pitchFamily="18" charset="0"/>
                        </a:rPr>
                        <a:t>khái</a:t>
                      </a:r>
                      <a:r>
                        <a:rPr lang="en-US" sz="1500" b="1" dirty="0">
                          <a:effectLst/>
                          <a:latin typeface="UTM Avo" panose="02040603050506020204" pitchFamily="18"/>
                          <a:ea typeface="Times New Roman" panose="02020603050405020304" pitchFamily="18" charset="0"/>
                          <a:cs typeface="Times New Roman" panose="02020603050405020304" pitchFamily="18" charset="0"/>
                        </a:rPr>
                        <a:t> </a:t>
                      </a:r>
                      <a:r>
                        <a:rPr lang="en-US" sz="1500" b="1" dirty="0" err="1">
                          <a:effectLst/>
                          <a:latin typeface="UTM Avo" panose="02040603050506020204" pitchFamily="18"/>
                          <a:ea typeface="Times New Roman" panose="02020603050405020304" pitchFamily="18" charset="0"/>
                          <a:cs typeface="Times New Roman" panose="02020603050405020304" pitchFamily="18" charset="0"/>
                        </a:rPr>
                        <a:t>niệm</a:t>
                      </a:r>
                      <a:r>
                        <a:rPr lang="en-US" sz="1500" b="1" dirty="0">
                          <a:effectLst/>
                          <a:latin typeface="UTM Avo" panose="02040603050506020204" pitchFamily="18"/>
                          <a:ea typeface="Times New Roman" panose="02020603050405020304" pitchFamily="18" charset="0"/>
                          <a:cs typeface="Times New Roman" panose="02020603050405020304" pitchFamily="18" charset="0"/>
                        </a:rPr>
                        <a:t> </a:t>
                      </a:r>
                      <a:r>
                        <a:rPr lang="en-US" sz="1500" b="1" dirty="0" err="1">
                          <a:effectLst/>
                          <a:latin typeface="UTM Avo" panose="02040603050506020204" pitchFamily="18"/>
                          <a:ea typeface="Times New Roman" panose="02020603050405020304" pitchFamily="18" charset="0"/>
                          <a:cs typeface="Times New Roman" panose="02020603050405020304" pitchFamily="18" charset="0"/>
                        </a:rPr>
                        <a:t>áp</a:t>
                      </a:r>
                      <a:r>
                        <a:rPr lang="en-US" sz="1500" b="1" dirty="0">
                          <a:effectLst/>
                          <a:latin typeface="UTM Avo" panose="02040603050506020204" pitchFamily="18"/>
                          <a:ea typeface="Times New Roman" panose="02020603050405020304" pitchFamily="18" charset="0"/>
                          <a:cs typeface="Times New Roman" panose="02020603050405020304" pitchFamily="18" charset="0"/>
                        </a:rPr>
                        <a:t> </a:t>
                      </a:r>
                      <a:r>
                        <a:rPr lang="en-US" sz="1500" b="1" dirty="0" err="1">
                          <a:effectLst/>
                          <a:latin typeface="UTM Avo" panose="02040603050506020204" pitchFamily="18"/>
                          <a:ea typeface="Times New Roman" panose="02020603050405020304" pitchFamily="18" charset="0"/>
                          <a:cs typeface="Times New Roman" panose="02020603050405020304" pitchFamily="18" charset="0"/>
                        </a:rPr>
                        <a:t>lực</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500" dirty="0" err="1">
                          <a:effectLst/>
                          <a:latin typeface="UTM Avo" panose="02040603050506020204" pitchFamily="18"/>
                          <a:ea typeface="Times New Roman" panose="02020603050405020304" pitchFamily="18" charset="0"/>
                          <a:cs typeface="Times New Roman" panose="02020603050405020304" pitchFamily="18" charset="0"/>
                        </a:rPr>
                        <a:t>Lớp</a:t>
                      </a:r>
                      <a:r>
                        <a:rPr lang="en-US" sz="1500" dirty="0">
                          <a:effectLst/>
                          <a:latin typeface="UTM Avo" panose="02040603050506020204" pitchFamily="18"/>
                          <a:ea typeface="Times New Roman" panose="02020603050405020304" pitchFamily="18" charset="0"/>
                          <a:cs typeface="Times New Roman" panose="02020603050405020304" pitchFamily="18" charset="0"/>
                        </a:rPr>
                        <a:t>:</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500" dirty="0" err="1">
                          <a:effectLst/>
                          <a:latin typeface="UTM Avo" panose="02040603050506020204" pitchFamily="18"/>
                          <a:ea typeface="Times New Roman" panose="02020603050405020304" pitchFamily="18" charset="0"/>
                          <a:cs typeface="Times New Roman" panose="02020603050405020304" pitchFamily="18" charset="0"/>
                        </a:rPr>
                        <a:t>Tên</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thành</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viên</a:t>
                      </a:r>
                      <a:r>
                        <a:rPr lang="en-US" sz="1500" dirty="0">
                          <a:effectLst/>
                          <a:latin typeface="UTM Avo" panose="02040603050506020204" pitchFamily="18"/>
                          <a:ea typeface="Times New Roman" panose="02020603050405020304" pitchFamily="18" charset="0"/>
                          <a:cs typeface="Times New Roman" panose="02020603050405020304" pitchFamily="18" charset="0"/>
                        </a:rPr>
                        <a:t>:</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500" dirty="0">
                          <a:effectLst/>
                          <a:latin typeface="UTM Avo" panose="02040603050506020204" pitchFamily="18"/>
                          <a:ea typeface="Times New Roman" panose="02020603050405020304" pitchFamily="18" charset="0"/>
                          <a:cs typeface="Times New Roman" panose="02020603050405020304" pitchFamily="18" charset="0"/>
                        </a:rPr>
                        <a:t>1.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Đọc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tài</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liệu</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và</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trả</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lời</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các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câu</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hỏi</a:t>
                      </a:r>
                      <a:r>
                        <a:rPr lang="en-US" sz="1500" dirty="0">
                          <a:effectLst/>
                          <a:latin typeface="UTM Avo" panose="02040603050506020204" pitchFamily="18"/>
                          <a:ea typeface="Times New Roman" panose="02020603050405020304" pitchFamily="18" charset="0"/>
                          <a:cs typeface="Times New Roman" panose="02020603050405020304" pitchFamily="18" charset="0"/>
                        </a:rPr>
                        <a:t>:</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là</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gì</a:t>
                      </a:r>
                      <a:r>
                        <a:rPr lang="en-US" sz="1500" dirty="0">
                          <a:effectLst/>
                          <a:latin typeface="UTM Avo" panose="02040603050506020204" pitchFamily="18"/>
                          <a:ea typeface="Times New Roman" panose="02020603050405020304" pitchFamily="18" charset="0"/>
                          <a:cs typeface="Times New Roman" panose="02020603050405020304" pitchFamily="18" charset="0"/>
                        </a:rPr>
                        <a:t>?</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Làm</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thế</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nào</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nhận</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ra</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được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đâu</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là</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1500" dirty="0">
                          <a:effectLst/>
                          <a:latin typeface="UTM Avo" panose="02040603050506020204" pitchFamily="18"/>
                          <a:ea typeface="Times New Roman" panose="02020603050405020304" pitchFamily="18" charset="0"/>
                          <a:cs typeface="Times New Roman" panose="02020603050405020304" pitchFamily="18" charset="0"/>
                        </a:rPr>
                        <a:t>?</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500" dirty="0">
                          <a:effectLst/>
                          <a:latin typeface="UTM Avo" panose="02040603050506020204" pitchFamily="18"/>
                          <a:ea typeface="Times New Roman" panose="02020603050405020304" pitchFamily="18" charset="0"/>
                          <a:cs typeface="Times New Roman" panose="02020603050405020304" pitchFamily="18" charset="0"/>
                        </a:rPr>
                        <a:t>2.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Trong</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số</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các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cho</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dưới</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đây</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nào</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là</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Vì</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sao</a:t>
                      </a:r>
                      <a:r>
                        <a:rPr lang="en-US" sz="1500" dirty="0">
                          <a:effectLst/>
                          <a:latin typeface="UTM Avo" panose="02040603050506020204" pitchFamily="18"/>
                          <a:ea typeface="Times New Roman" panose="02020603050405020304" pitchFamily="18" charset="0"/>
                          <a:cs typeface="Times New Roman" panose="02020603050405020304" pitchFamily="18" charset="0"/>
                        </a:rPr>
                        <a:t>?</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500" dirty="0">
                          <a:effectLst/>
                          <a:latin typeface="UTM Avo" panose="02040603050506020204" pitchFamily="18"/>
                          <a:ea typeface="Times New Roman" panose="02020603050405020304" pitchFamily="18" charset="0"/>
                          <a:cs typeface="Times New Roman" panose="02020603050405020304" pitchFamily="18" charset="0"/>
                        </a:rPr>
                        <a:t>a)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tương</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tác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của</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hai</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nam</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châm</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500" dirty="0">
                          <a:effectLst/>
                          <a:latin typeface="UTM Avo" panose="02040603050506020204" pitchFamily="18"/>
                          <a:ea typeface="Times New Roman" panose="02020603050405020304" pitchFamily="18" charset="0"/>
                          <a:cs typeface="Times New Roman" panose="02020603050405020304" pitchFamily="18" charset="0"/>
                        </a:rPr>
                        <a:t>b)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của</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tay</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tác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dụng</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lò</a:t>
                      </a:r>
                      <a:r>
                        <a:rPr lang="en-US" sz="1500" dirty="0">
                          <a:effectLst/>
                          <a:latin typeface="UTM Avo" panose="02040603050506020204" pitchFamily="18"/>
                          <a:ea typeface="Times New Roman" panose="02020603050405020304" pitchFamily="18" charset="0"/>
                          <a:cs typeface="Times New Roman" panose="02020603050405020304" pitchFamily="18" charset="0"/>
                        </a:rPr>
                        <a:t> xo</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500" dirty="0">
                          <a:effectLst/>
                          <a:latin typeface="UTM Avo" panose="02040603050506020204" pitchFamily="18"/>
                          <a:ea typeface="Times New Roman" panose="02020603050405020304" pitchFamily="18" charset="0"/>
                          <a:cs typeface="Times New Roman" panose="02020603050405020304" pitchFamily="18" charset="0"/>
                        </a:rPr>
                        <a:t>c)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tác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dụng</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của</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thùng</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hàng</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sàn</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500" dirty="0">
                          <a:effectLst/>
                          <a:latin typeface="UTM Avo" panose="02040603050506020204" pitchFamily="18"/>
                          <a:ea typeface="Times New Roman" panose="02020603050405020304" pitchFamily="18" charset="0"/>
                          <a:cs typeface="Times New Roman" panose="02020603050405020304" pitchFamily="18" charset="0"/>
                        </a:rPr>
                        <a:t>3.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Hãy</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lấy</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ví</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dụ</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về</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trong</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thực</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dirty="0" err="1">
                          <a:effectLst/>
                          <a:latin typeface="UTM Avo" panose="02040603050506020204" pitchFamily="18"/>
                          <a:ea typeface="Times New Roman" panose="02020603050405020304" pitchFamily="18" charset="0"/>
                          <a:cs typeface="Times New Roman" panose="02020603050405020304" pitchFamily="18" charset="0"/>
                        </a:rPr>
                        <a:t>tế</a:t>
                      </a:r>
                      <a:r>
                        <a:rPr lang="en-US" sz="1500" dirty="0">
                          <a:effectLst/>
                          <a:latin typeface="UTM Avo" panose="02040603050506020204" pitchFamily="18"/>
                          <a:ea typeface="Times New Roman" panose="02020603050405020304" pitchFamily="18" charset="0"/>
                          <a:cs typeface="Times New Roman" panose="02020603050405020304" pitchFamily="18" charset="0"/>
                        </a:rPr>
                        <a:t> (</a:t>
                      </a:r>
                      <a:r>
                        <a:rPr lang="en-US" sz="1500" b="1" dirty="0" err="1">
                          <a:effectLst/>
                          <a:latin typeface="UTM Avo" panose="02040603050506020204" pitchFamily="18"/>
                          <a:ea typeface="Times New Roman" panose="02020603050405020304" pitchFamily="18" charset="0"/>
                          <a:cs typeface="Times New Roman" panose="02020603050405020304" pitchFamily="18" charset="0"/>
                        </a:rPr>
                        <a:t>Câu</a:t>
                      </a:r>
                      <a:r>
                        <a:rPr lang="en-US" sz="1500" b="1" dirty="0">
                          <a:effectLst/>
                          <a:latin typeface="UTM Avo" panose="02040603050506020204" pitchFamily="18"/>
                          <a:ea typeface="Times New Roman" panose="02020603050405020304" pitchFamily="18" charset="0"/>
                          <a:cs typeface="Times New Roman" panose="02020603050405020304" pitchFamily="18" charset="0"/>
                        </a:rPr>
                        <a:t> </a:t>
                      </a:r>
                      <a:r>
                        <a:rPr lang="en-US" sz="1500" b="1" dirty="0" err="1">
                          <a:effectLst/>
                          <a:latin typeface="UTM Avo" panose="02040603050506020204" pitchFamily="18"/>
                          <a:ea typeface="Times New Roman" panose="02020603050405020304" pitchFamily="18" charset="0"/>
                          <a:cs typeface="Times New Roman" panose="02020603050405020304" pitchFamily="18" charset="0"/>
                        </a:rPr>
                        <a:t>hỏi</a:t>
                      </a:r>
                      <a:r>
                        <a:rPr lang="en-US" sz="1500" b="1" dirty="0">
                          <a:effectLst/>
                          <a:latin typeface="UTM Avo" panose="02040603050506020204" pitchFamily="18"/>
                          <a:ea typeface="Times New Roman" panose="02020603050405020304" pitchFamily="18" charset="0"/>
                          <a:cs typeface="Times New Roman" panose="02020603050405020304" pitchFamily="18" charset="0"/>
                        </a:rPr>
                        <a:t> 1 SGK – tr82)</a:t>
                      </a:r>
                      <a:endParaRPr lang="en-US" sz="1500" dirty="0">
                        <a:effectLst/>
                        <a:latin typeface="UTM Avo" panose="02040603050506020204" pitchFamily="18"/>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4565433"/>
                  </a:ext>
                </a:extLst>
              </a:tr>
            </a:tbl>
          </a:graphicData>
        </a:graphic>
      </p:graphicFrame>
      <p:pic>
        <p:nvPicPr>
          <p:cNvPr id="4" name="Picture 3">
            <a:extLst>
              <a:ext uri="{FF2B5EF4-FFF2-40B4-BE49-F238E27FC236}">
                <a16:creationId xmlns:a16="http://schemas.microsoft.com/office/drawing/2014/main" id="{B1CE5FA8-0492-18D1-55C4-E4138C4DC03A}"/>
              </a:ext>
            </a:extLst>
          </p:cNvPr>
          <p:cNvPicPr>
            <a:picLocks noChangeAspect="1"/>
          </p:cNvPicPr>
          <p:nvPr/>
        </p:nvPicPr>
        <p:blipFill rotWithShape="1">
          <a:blip r:embed="rId3">
            <a:extLst>
              <a:ext uri="{28A0092B-C50C-407E-A947-70E740481C1C}">
                <a14:useLocalDpi xmlns:a14="http://schemas.microsoft.com/office/drawing/2010/main" val="0"/>
              </a:ext>
            </a:extLst>
          </a:blip>
          <a:srcRect b="28788"/>
          <a:stretch/>
        </p:blipFill>
        <p:spPr bwMode="auto">
          <a:xfrm>
            <a:off x="7602782" y="2242757"/>
            <a:ext cx="2173163" cy="1194637"/>
          </a:xfrm>
          <a:prstGeom prst="rect">
            <a:avLst/>
          </a:prstGeom>
          <a:noFill/>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DBC26E97-B586-6596-2C68-BB621F2060B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799" r="18405" b="-14"/>
          <a:stretch/>
        </p:blipFill>
        <p:spPr bwMode="auto">
          <a:xfrm>
            <a:off x="10009211" y="2558441"/>
            <a:ext cx="1807618" cy="3024249"/>
          </a:xfrm>
          <a:prstGeom prst="rect">
            <a:avLst/>
          </a:prstGeom>
          <a:noFill/>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40FDD6DD-7828-5372-A7C0-7737AEB0AAB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02782" y="3991449"/>
            <a:ext cx="2173163" cy="1761865"/>
          </a:xfrm>
          <a:prstGeom prst="rect">
            <a:avLst/>
          </a:prstGeom>
          <a:noFill/>
          <a:ln>
            <a:noFill/>
          </a:ln>
        </p:spPr>
      </p:pic>
      <p:sp>
        <p:nvSpPr>
          <p:cNvPr id="7" name="Rectangle: Rounded Corners 12">
            <a:extLst>
              <a:ext uri="{FF2B5EF4-FFF2-40B4-BE49-F238E27FC236}">
                <a16:creationId xmlns:a16="http://schemas.microsoft.com/office/drawing/2014/main" id="{8A7B4ABD-E9E3-CA9B-1A05-46D616C093CC}"/>
              </a:ext>
            </a:extLst>
          </p:cNvPr>
          <p:cNvSpPr/>
          <p:nvPr/>
        </p:nvSpPr>
        <p:spPr>
          <a:xfrm>
            <a:off x="8133941" y="3549686"/>
            <a:ext cx="1110844" cy="252732"/>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UTM Avo" panose="02040603050506020204" pitchFamily="18"/>
              </a:rPr>
              <a:t>a)</a:t>
            </a:r>
          </a:p>
        </p:txBody>
      </p:sp>
      <p:sp>
        <p:nvSpPr>
          <p:cNvPr id="8" name="Rectangle: Rounded Corners 13">
            <a:extLst>
              <a:ext uri="{FF2B5EF4-FFF2-40B4-BE49-F238E27FC236}">
                <a16:creationId xmlns:a16="http://schemas.microsoft.com/office/drawing/2014/main" id="{0908664B-15D3-99C0-B4B9-B07CB8EA3723}"/>
              </a:ext>
            </a:extLst>
          </p:cNvPr>
          <p:cNvSpPr/>
          <p:nvPr/>
        </p:nvSpPr>
        <p:spPr>
          <a:xfrm>
            <a:off x="10357598" y="5626948"/>
            <a:ext cx="1110844" cy="252732"/>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UTM Avo" panose="02040603050506020204" pitchFamily="18"/>
              </a:rPr>
              <a:t>b)</a:t>
            </a:r>
          </a:p>
        </p:txBody>
      </p:sp>
      <p:sp>
        <p:nvSpPr>
          <p:cNvPr id="9" name="Rectangle: Rounded Corners 14">
            <a:extLst>
              <a:ext uri="{FF2B5EF4-FFF2-40B4-BE49-F238E27FC236}">
                <a16:creationId xmlns:a16="http://schemas.microsoft.com/office/drawing/2014/main" id="{3AF38976-94A9-B4A6-B264-9B29732BDC5A}"/>
              </a:ext>
            </a:extLst>
          </p:cNvPr>
          <p:cNvSpPr/>
          <p:nvPr/>
        </p:nvSpPr>
        <p:spPr>
          <a:xfrm>
            <a:off x="8133941" y="5865606"/>
            <a:ext cx="1110844" cy="252732"/>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UTM Avo" panose="02040603050506020204" pitchFamily="18"/>
              </a:rPr>
              <a:t>c)</a:t>
            </a:r>
          </a:p>
        </p:txBody>
      </p:sp>
      <p:sp>
        <p:nvSpPr>
          <p:cNvPr id="10" name="Google Shape;523;p34">
            <a:extLst>
              <a:ext uri="{FF2B5EF4-FFF2-40B4-BE49-F238E27FC236}">
                <a16:creationId xmlns:a16="http://schemas.microsoft.com/office/drawing/2014/main" id="{E63AD0EB-67C8-FA17-8071-6AA21D23845D}"/>
              </a:ext>
            </a:extLst>
          </p:cNvPr>
          <p:cNvSpPr txBox="1">
            <a:spLocks noGrp="1"/>
          </p:cNvSpPr>
          <p:nvPr>
            <p:ph type="title"/>
          </p:nvPr>
        </p:nvSpPr>
        <p:spPr>
          <a:xfrm>
            <a:off x="3319200" y="1310455"/>
            <a:ext cx="5553600" cy="46895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US" sz="2600" b="1" dirty="0">
                <a:latin typeface="UTM Avo" panose="02040603050506020204" pitchFamily="18"/>
                <a:ea typeface="Arial"/>
                <a:cs typeface="Arial"/>
                <a:sym typeface="Arial"/>
              </a:rPr>
              <a:t>I. ÁP LỰC</a:t>
            </a:r>
            <a:endParaRPr sz="2600" b="1" dirty="0">
              <a:latin typeface="UTM Avo" panose="02040603050506020204" pitchFamily="18"/>
              <a:ea typeface="Arial"/>
              <a:cs typeface="Arial"/>
              <a:sym typeface="Arial"/>
            </a:endParaRPr>
          </a:p>
        </p:txBody>
      </p:sp>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087C46-6D8A-AC71-BBA2-A5AA4A2F5CCF}"/>
              </a:ext>
            </a:extLst>
          </p:cNvPr>
          <p:cNvSpPr txBox="1"/>
          <p:nvPr/>
        </p:nvSpPr>
        <p:spPr>
          <a:xfrm>
            <a:off x="3898490" y="1520605"/>
            <a:ext cx="4395019" cy="598177"/>
          </a:xfrm>
          <a:prstGeom prst="rect">
            <a:avLst/>
          </a:prstGeom>
          <a:noFill/>
        </p:spPr>
        <p:txBody>
          <a:bodyPr wrap="square" rtlCol="0">
            <a:spAutoFit/>
          </a:bodyPr>
          <a:lstStyle/>
          <a:p>
            <a:pPr algn="ctr">
              <a:lnSpc>
                <a:spcPct val="150000"/>
              </a:lnSpc>
            </a:pPr>
            <a:r>
              <a:rPr lang="en-US" sz="2500" b="1" dirty="0" err="1">
                <a:latin typeface="UTM Avo" panose="02040603050506020204" pitchFamily="18"/>
              </a:rPr>
              <a:t>Trả</a:t>
            </a:r>
            <a:r>
              <a:rPr lang="en-US" sz="2500" b="1" dirty="0">
                <a:latin typeface="UTM Avo" panose="02040603050506020204" pitchFamily="18"/>
              </a:rPr>
              <a:t> </a:t>
            </a:r>
            <a:r>
              <a:rPr lang="en-US" sz="2500" b="1" dirty="0" err="1">
                <a:latin typeface="UTM Avo" panose="02040603050506020204" pitchFamily="18"/>
              </a:rPr>
              <a:t>lời</a:t>
            </a:r>
            <a:r>
              <a:rPr lang="en-US" sz="2500" b="1" dirty="0">
                <a:latin typeface="UTM Avo" panose="02040603050506020204" pitchFamily="18"/>
              </a:rPr>
              <a:t> </a:t>
            </a:r>
            <a:r>
              <a:rPr lang="en-US" sz="2500" b="1" dirty="0" err="1">
                <a:latin typeface="UTM Avo" panose="02040603050506020204" pitchFamily="18"/>
              </a:rPr>
              <a:t>phiếu</a:t>
            </a:r>
            <a:r>
              <a:rPr lang="en-US" sz="2500" b="1" dirty="0">
                <a:latin typeface="UTM Avo" panose="02040603050506020204" pitchFamily="18"/>
              </a:rPr>
              <a:t> </a:t>
            </a:r>
            <a:r>
              <a:rPr lang="en-US" sz="2500" b="1" dirty="0" err="1">
                <a:latin typeface="UTM Avo" panose="02040603050506020204" pitchFamily="18"/>
              </a:rPr>
              <a:t>học</a:t>
            </a:r>
            <a:r>
              <a:rPr lang="en-US" sz="2500" b="1" dirty="0">
                <a:latin typeface="UTM Avo" panose="02040603050506020204" pitchFamily="18"/>
              </a:rPr>
              <a:t> </a:t>
            </a:r>
            <a:r>
              <a:rPr lang="en-US" sz="2500" b="1" dirty="0" err="1">
                <a:latin typeface="UTM Avo" panose="02040603050506020204" pitchFamily="18"/>
              </a:rPr>
              <a:t>tập</a:t>
            </a:r>
            <a:r>
              <a:rPr lang="en-US" sz="2500" b="1" dirty="0">
                <a:latin typeface="UTM Avo" panose="02040603050506020204" pitchFamily="18"/>
              </a:rPr>
              <a:t> </a:t>
            </a:r>
            <a:r>
              <a:rPr lang="en-US" sz="2500" b="1" dirty="0" err="1">
                <a:latin typeface="UTM Avo" panose="02040603050506020204" pitchFamily="18"/>
              </a:rPr>
              <a:t>số</a:t>
            </a:r>
            <a:r>
              <a:rPr lang="en-US" sz="2500" b="1" dirty="0">
                <a:latin typeface="UTM Avo" panose="02040603050506020204" pitchFamily="18"/>
              </a:rPr>
              <a:t> 1</a:t>
            </a:r>
          </a:p>
        </p:txBody>
      </p:sp>
      <p:sp>
        <p:nvSpPr>
          <p:cNvPr id="3" name="TextBox 2">
            <a:extLst>
              <a:ext uri="{FF2B5EF4-FFF2-40B4-BE49-F238E27FC236}">
                <a16:creationId xmlns:a16="http://schemas.microsoft.com/office/drawing/2014/main" id="{85E85C5B-8F21-DF83-E4DE-993E7B28C3A5}"/>
              </a:ext>
            </a:extLst>
          </p:cNvPr>
          <p:cNvSpPr txBox="1"/>
          <p:nvPr/>
        </p:nvSpPr>
        <p:spPr>
          <a:xfrm>
            <a:off x="1103485" y="2118782"/>
            <a:ext cx="9985027" cy="4083041"/>
          </a:xfrm>
          <a:prstGeom prst="rect">
            <a:avLst/>
          </a:prstGeom>
          <a:noFill/>
        </p:spPr>
        <p:txBody>
          <a:bodyPr wrap="square" rtlCol="0">
            <a:spAutoFit/>
          </a:bodyPr>
          <a:lstStyle/>
          <a:p>
            <a:pPr algn="just">
              <a:lnSpc>
                <a:spcPct val="150000"/>
              </a:lnSpc>
            </a:pPr>
            <a:r>
              <a:rPr lang="en-US" sz="2200" b="1" dirty="0" err="1">
                <a:latin typeface="UTM Avo" panose="02040603050506020204" pitchFamily="18"/>
              </a:rPr>
              <a:t>Câu</a:t>
            </a:r>
            <a:r>
              <a:rPr lang="en-US" sz="2200" b="1" dirty="0">
                <a:latin typeface="UTM Avo" panose="02040603050506020204" pitchFamily="18"/>
              </a:rPr>
              <a:t> 1: </a:t>
            </a:r>
            <a:r>
              <a:rPr lang="vi-VN" sz="2200" b="0" i="0" dirty="0">
                <a:effectLst/>
                <a:latin typeface="UTM Avo" panose="02040603050506020204" pitchFamily="18"/>
              </a:rPr>
              <a:t>Áp lực là lực ép có phương vuông góc với mặt bị ép.</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nhận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ra</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được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hai</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yếu</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tố</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của</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áp</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lực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có</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diện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tích</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bị</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ép</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và</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có</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lực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tác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dụng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theo</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phương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vuông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góc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với</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diện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tích</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bị</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ép</a:t>
            </a:r>
            <a:r>
              <a:rPr lang="en-US" sz="2200" dirty="0">
                <a:effectLst/>
                <a:latin typeface="UTM Avo" panose="02040603050506020204" pitchFamily="18"/>
                <a:ea typeface="Calibri" panose="020F0502020204030204" pitchFamily="34" charset="0"/>
                <a:cs typeface="Times New Roman" panose="02020603050405020304" pitchFamily="18" charset="0"/>
              </a:rPr>
              <a:t>).</a:t>
            </a:r>
            <a:endParaRPr lang="en-US" sz="2200" b="0" i="0" dirty="0">
              <a:effectLst/>
              <a:latin typeface="UTM Avo" panose="02040603050506020204" pitchFamily="18"/>
            </a:endParaRPr>
          </a:p>
          <a:p>
            <a:pPr algn="just">
              <a:lnSpc>
                <a:spcPct val="150000"/>
              </a:lnSpc>
            </a:pPr>
            <a:r>
              <a:rPr lang="en-US" sz="2200" b="1" dirty="0" err="1">
                <a:latin typeface="UTM Avo" panose="02040603050506020204" pitchFamily="18"/>
              </a:rPr>
              <a:t>Câu</a:t>
            </a:r>
            <a:r>
              <a:rPr lang="en-US" sz="2200" b="1" dirty="0">
                <a:latin typeface="UTM Avo" panose="02040603050506020204" pitchFamily="18"/>
              </a:rPr>
              <a:t> 2: </a:t>
            </a:r>
            <a:r>
              <a:rPr lang="en-US" sz="2200" dirty="0" err="1">
                <a:effectLst/>
                <a:latin typeface="UTM Avo" panose="02040603050506020204" pitchFamily="18"/>
                <a:ea typeface="Calibri" panose="020F0502020204030204" pitchFamily="34" charset="0"/>
                <a:cs typeface="Times New Roman" panose="02020603050405020304" pitchFamily="18" charset="0"/>
              </a:rPr>
              <a:t>Trong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ba</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trường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hợp</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đã</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cho</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chỉ</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có</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trường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hợp</a:t>
            </a:r>
            <a:r>
              <a:rPr lang="en-US" sz="2200" dirty="0">
                <a:effectLst/>
                <a:latin typeface="UTM Avo" panose="02040603050506020204" pitchFamily="18"/>
                <a:ea typeface="Calibri" panose="020F0502020204030204" pitchFamily="34" charset="0"/>
                <a:cs typeface="Times New Roman" panose="02020603050405020304" pitchFamily="18" charset="0"/>
              </a:rPr>
              <a:t> c, </a:t>
            </a:r>
            <a:r>
              <a:rPr lang="en-US" sz="2200" dirty="0" err="1">
                <a:effectLst/>
                <a:latin typeface="UTM Avo" panose="02040603050506020204" pitchFamily="18"/>
                <a:ea typeface="Calibri" panose="020F0502020204030204" pitchFamily="34" charset="0"/>
                <a:cs typeface="Times New Roman" panose="02020603050405020304" pitchFamily="18" charset="0"/>
              </a:rPr>
              <a:t>lực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có</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phương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vuông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góc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với</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diện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tích</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bị</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ép</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mặt</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sàn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là</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áp</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lực</a:t>
            </a:r>
            <a:r>
              <a:rPr lang="en-US" sz="2200" dirty="0">
                <a:effectLst/>
                <a:latin typeface="UTM Avo" panose="02040603050506020204" pitchFamily="18"/>
                <a:ea typeface="Calibri" panose="020F0502020204030204" pitchFamily="34" charset="0"/>
                <a:cs typeface="Times New Roman" panose="02020603050405020304" pitchFamily="18" charset="0"/>
              </a:rPr>
              <a:t>.</a:t>
            </a:r>
          </a:p>
          <a:p>
            <a:pPr algn="just">
              <a:lnSpc>
                <a:spcPct val="150000"/>
              </a:lnSpc>
            </a:pPr>
            <a:r>
              <a:rPr lang="en-US" sz="2200" b="1" dirty="0" err="1">
                <a:latin typeface="UTM Avo" panose="02040603050506020204" pitchFamily="18"/>
              </a:rPr>
              <a:t>Câu</a:t>
            </a:r>
            <a:r>
              <a:rPr lang="en-US" sz="2200" b="1" dirty="0">
                <a:latin typeface="UTM Avo" panose="02040603050506020204" pitchFamily="18"/>
              </a:rPr>
              <a:t> 3: </a:t>
            </a:r>
            <a:r>
              <a:rPr lang="en-US" sz="2200" dirty="0" err="1">
                <a:effectLst/>
                <a:latin typeface="UTM Avo" panose="02040603050506020204" pitchFamily="18"/>
                <a:ea typeface="Calibri" panose="020F0502020204030204" pitchFamily="34" charset="0"/>
                <a:cs typeface="Times New Roman" panose="02020603050405020304" pitchFamily="18" charset="0"/>
              </a:rPr>
              <a:t>Lực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của</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búa</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tác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dụng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vuông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góc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với</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mũ</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đinh</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lực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tác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dụng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của</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cuốn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sách</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đặt</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trên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bàn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xe</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ô</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tô</a:t>
            </a:r>
            <a:r>
              <a:rPr lang="en-US" sz="2200" dirty="0">
                <a:effectLst/>
                <a:latin typeface="UTM Avo" panose="02040603050506020204" pitchFamily="18"/>
                <a:ea typeface="Calibri" panose="020F0502020204030204" pitchFamily="34" charset="0"/>
                <a:cs typeface="Times New Roman" panose="02020603050405020304" pitchFamily="18" charset="0"/>
              </a:rPr>
              <a:t> di </a:t>
            </a:r>
            <a:r>
              <a:rPr lang="en-US" sz="2200" dirty="0" err="1">
                <a:effectLst/>
                <a:latin typeface="UTM Avo" panose="02040603050506020204" pitchFamily="18"/>
                <a:ea typeface="Calibri" panose="020F0502020204030204" pitchFamily="34" charset="0"/>
                <a:cs typeface="Times New Roman" panose="02020603050405020304" pitchFamily="18" charset="0"/>
              </a:rPr>
              <a:t>chuyển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trên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đường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tạo</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một</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áp</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lực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lên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mặt</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đường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lực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của</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đoàn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tàu</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tác</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dụng</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lên</a:t>
            </a:r>
            <a:r>
              <a:rPr lang="en-US" sz="2200" dirty="0">
                <a:effectLst/>
                <a:latin typeface="UTM Avo" panose="02040603050506020204" pitchFamily="18"/>
                <a:ea typeface="Calibri" panose="020F0502020204030204" pitchFamily="34" charset="0"/>
                <a:cs typeface="Times New Roman" panose="02020603050405020304" pitchFamily="18" charset="0"/>
              </a:rPr>
              <a:t> </a:t>
            </a:r>
            <a:r>
              <a:rPr lang="en-US" sz="2200" dirty="0" err="1">
                <a:effectLst/>
                <a:latin typeface="UTM Avo" panose="02040603050506020204" pitchFamily="18"/>
                <a:ea typeface="Calibri" panose="020F0502020204030204" pitchFamily="34" charset="0"/>
                <a:cs typeface="Times New Roman" panose="02020603050405020304" pitchFamily="18" charset="0"/>
              </a:rPr>
              <a:t>đường</a:t>
            </a:r>
            <a:r>
              <a:rPr lang="en-US" sz="2200" dirty="0">
                <a:effectLst/>
                <a:latin typeface="UTM Avo" panose="02040603050506020204" pitchFamily="18"/>
                <a:ea typeface="Calibri" panose="020F0502020204030204" pitchFamily="34" charset="0"/>
                <a:cs typeface="Times New Roman" panose="02020603050405020304" pitchFamily="18" charset="0"/>
              </a:rPr>
              <a:t> ray,…</a:t>
            </a:r>
          </a:p>
        </p:txBody>
      </p:sp>
    </p:spTree>
    <p:extLst>
      <p:ext uri="{BB962C8B-B14F-4D97-AF65-F5344CB8AC3E}">
        <p14:creationId xmlns:p14="http://schemas.microsoft.com/office/powerpoint/2010/main" val="2926774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CE77F1D-8159-02C5-D900-EC5A44460FDA}"/>
              </a:ext>
            </a:extLst>
          </p:cNvPr>
          <p:cNvGrpSpPr/>
          <p:nvPr/>
        </p:nvGrpSpPr>
        <p:grpSpPr>
          <a:xfrm>
            <a:off x="1489192" y="4659984"/>
            <a:ext cx="9510721" cy="2105596"/>
            <a:chOff x="212891" y="3015856"/>
            <a:chExt cx="9510721" cy="2105596"/>
          </a:xfrm>
        </p:grpSpPr>
        <p:sp>
          <p:nvSpPr>
            <p:cNvPr id="7" name="Rectangle 6">
              <a:extLst>
                <a:ext uri="{FF2B5EF4-FFF2-40B4-BE49-F238E27FC236}">
                  <a16:creationId xmlns:a16="http://schemas.microsoft.com/office/drawing/2014/main" id="{C29E26EC-F24A-0EF1-24A9-8B18DAB2A387}"/>
                </a:ext>
              </a:extLst>
            </p:cNvPr>
            <p:cNvSpPr/>
            <p:nvPr/>
          </p:nvSpPr>
          <p:spPr>
            <a:xfrm>
              <a:off x="212891" y="3015856"/>
              <a:ext cx="9230439" cy="1749888"/>
            </a:xfrm>
            <a:prstGeom prst="rect">
              <a:avLst/>
            </a:prstGeom>
            <a:solidFill>
              <a:schemeClr val="bg1">
                <a:lumMod val="9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algn="just">
                <a:lnSpc>
                  <a:spcPct val="150000"/>
                </a:lnSpc>
                <a:spcBef>
                  <a:spcPts val="0"/>
                </a:spcBef>
                <a:spcAft>
                  <a:spcPts val="0"/>
                </a:spcAft>
              </a:pP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Có</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một</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khối</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gạch</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hoặc</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gỗ</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đặt</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lên</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một</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miếng</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bọt</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xốp</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theo</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các</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cách</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khác</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nhau</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Vì</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sao</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độ</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lún</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của</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miếng</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xốp</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trong</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hai</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trường</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hợp</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lại</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khác</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nhau</a:t>
              </a:r>
              <a:r>
                <a:rPr lang="en-US" sz="2200"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a:t>
              </a:r>
              <a:endParaRPr lang="en-US" sz="2200" dirty="0">
                <a:solidFill>
                  <a:schemeClr val="tx1"/>
                </a:solidFill>
                <a:effectLst/>
                <a:latin typeface="UTM Avo" panose="02040603050506020204" pitchFamily="18"/>
                <a:ea typeface="Calibri" panose="020F0502020204030204" pitchFamily="34" charset="0"/>
                <a:cs typeface="Times New Roman" panose="02020603050405020304" pitchFamily="18" charset="0"/>
              </a:endParaRPr>
            </a:p>
          </p:txBody>
        </p:sp>
        <p:sp>
          <p:nvSpPr>
            <p:cNvPr id="5" name="Freeform 2">
              <a:extLst>
                <a:ext uri="{FF2B5EF4-FFF2-40B4-BE49-F238E27FC236}">
                  <a16:creationId xmlns:a16="http://schemas.microsoft.com/office/drawing/2014/main" id="{DB371FEE-A637-B2D6-D816-8CC4300F6476}"/>
                </a:ext>
              </a:extLst>
            </p:cNvPr>
            <p:cNvSpPr/>
            <p:nvPr/>
          </p:nvSpPr>
          <p:spPr>
            <a:xfrm>
              <a:off x="8151419" y="4410035"/>
              <a:ext cx="1572193" cy="711417"/>
            </a:xfrm>
            <a:custGeom>
              <a:avLst/>
              <a:gdLst/>
              <a:ahLst/>
              <a:cxnLst/>
              <a:rect l="l" t="t" r="r" b="b"/>
              <a:pathLst>
                <a:path w="9831290" h="4448659">
                  <a:moveTo>
                    <a:pt x="0" y="0"/>
                  </a:moveTo>
                  <a:lnTo>
                    <a:pt x="9831290" y="0"/>
                  </a:lnTo>
                  <a:lnTo>
                    <a:pt x="9831290" y="4448658"/>
                  </a:lnTo>
                  <a:lnTo>
                    <a:pt x="0" y="4448658"/>
                  </a:lnTo>
                  <a:lnTo>
                    <a:pt x="0" y="0"/>
                  </a:lnTo>
                  <a:close/>
                </a:path>
              </a:pathLst>
            </a:custGeom>
            <a:blipFill>
              <a:blip r:embed="rId3"/>
              <a:stretch>
                <a:fillRect/>
              </a:stretch>
            </a:blipFill>
          </p:spPr>
          <p:txBody>
            <a:bodyPr/>
            <a:lstStyle/>
            <a:p>
              <a:endParaRPr lang="en-US" sz="2200">
                <a:latin typeface="UTM Avo" panose="02040603050506020204" pitchFamily="18"/>
              </a:endParaRPr>
            </a:p>
          </p:txBody>
        </p:sp>
      </p:grpSp>
      <p:grpSp>
        <p:nvGrpSpPr>
          <p:cNvPr id="8" name="Group 7">
            <a:extLst>
              <a:ext uri="{FF2B5EF4-FFF2-40B4-BE49-F238E27FC236}">
                <a16:creationId xmlns:a16="http://schemas.microsoft.com/office/drawing/2014/main" id="{2BBFF436-9441-7AE8-1143-42C0BB3A9B28}"/>
              </a:ext>
            </a:extLst>
          </p:cNvPr>
          <p:cNvGrpSpPr/>
          <p:nvPr/>
        </p:nvGrpSpPr>
        <p:grpSpPr>
          <a:xfrm>
            <a:off x="1489192" y="1774349"/>
            <a:ext cx="9771116" cy="2589013"/>
            <a:chOff x="142629" y="-17263"/>
            <a:chExt cx="9771116" cy="2589013"/>
          </a:xfrm>
        </p:grpSpPr>
        <p:sp>
          <p:nvSpPr>
            <p:cNvPr id="12" name="Rectangle 11">
              <a:extLst>
                <a:ext uri="{FF2B5EF4-FFF2-40B4-BE49-F238E27FC236}">
                  <a16:creationId xmlns:a16="http://schemas.microsoft.com/office/drawing/2014/main" id="{6EEF21AD-CEDB-980F-D337-F277845133E7}"/>
                </a:ext>
              </a:extLst>
            </p:cNvPr>
            <p:cNvSpPr/>
            <p:nvPr/>
          </p:nvSpPr>
          <p:spPr>
            <a:xfrm>
              <a:off x="142629" y="821862"/>
              <a:ext cx="9300702" cy="1749888"/>
            </a:xfrm>
            <a:prstGeom prst="rect">
              <a:avLst/>
            </a:prstGeom>
            <a:solidFill>
              <a:schemeClr val="accent3">
                <a:lumMod val="40000"/>
                <a:lumOff val="6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dirty="0" err="1">
                  <a:solidFill>
                    <a:schemeClr val="tx1"/>
                  </a:solidFill>
                  <a:effectLst/>
                  <a:latin typeface="UTM Avo" panose="02040603050506020204" pitchFamily="18"/>
                  <a:ea typeface="Times New Roman" panose="02020603050405020304" pitchFamily="18" charset="0"/>
                </a:rPr>
                <a:t>Có</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hai</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chiếc</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ba</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lô</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đựng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cùng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các</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đồ</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dùng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như</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nhau</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nhưng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một</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chiếc</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quai</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đeo</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mảnh</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một</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chiếc</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quai</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đeo</a:t>
              </a:r>
              <a:r>
                <a:rPr lang="en-US" sz="2200" dirty="0">
                  <a:solidFill>
                    <a:schemeClr val="tx1"/>
                  </a:solidFill>
                  <a:effectLst/>
                  <a:latin typeface="UTM Avo" panose="02040603050506020204" pitchFamily="18"/>
                  <a:ea typeface="Times New Roman" panose="02020603050405020304" pitchFamily="18" charset="0"/>
                </a:rPr>
                <a:t> to </a:t>
              </a:r>
              <a:r>
                <a:rPr lang="en-US" sz="2200" dirty="0" err="1">
                  <a:solidFill>
                    <a:schemeClr val="tx1"/>
                  </a:solidFill>
                  <a:effectLst/>
                  <a:latin typeface="UTM Avo" panose="02040603050506020204" pitchFamily="18"/>
                  <a:ea typeface="Times New Roman" panose="02020603050405020304" pitchFamily="18" charset="0"/>
                </a:rPr>
                <a:t>bản</a:t>
              </a:r>
              <a:r>
                <a:rPr lang="en-US" sz="2200" dirty="0">
                  <a:solidFill>
                    <a:schemeClr val="tx1"/>
                  </a:solidFill>
                  <a:effectLst/>
                  <a:latin typeface="UTM Avo" panose="02040603050506020204" pitchFamily="18"/>
                  <a:ea typeface="Times New Roman" panose="02020603050405020304" pitchFamily="18" charset="0"/>
                </a:rPr>
                <a:t>. Trong </a:t>
              </a:r>
              <a:r>
                <a:rPr lang="en-US" sz="2200" dirty="0" err="1">
                  <a:solidFill>
                    <a:schemeClr val="tx1"/>
                  </a:solidFill>
                  <a:effectLst/>
                  <a:latin typeface="UTM Avo" panose="02040603050506020204" pitchFamily="18"/>
                  <a:ea typeface="Times New Roman" panose="02020603050405020304" pitchFamily="18" charset="0"/>
                </a:rPr>
                <a:t>trường</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hợp</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nào</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đeo</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ba</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lô</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thấy</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dễ</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chịu</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hơn</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Vì</a:t>
              </a:r>
              <a:r>
                <a:rPr lang="en-US" sz="2200" dirty="0">
                  <a:solidFill>
                    <a:schemeClr val="tx1"/>
                  </a:solidFill>
                  <a:effectLst/>
                  <a:latin typeface="UTM Avo" panose="02040603050506020204" pitchFamily="18"/>
                  <a:ea typeface="Times New Roman" panose="02020603050405020304" pitchFamily="18" charset="0"/>
                </a:rPr>
                <a:t> </a:t>
              </a:r>
              <a:r>
                <a:rPr lang="en-US" sz="2200" dirty="0" err="1">
                  <a:solidFill>
                    <a:schemeClr val="tx1"/>
                  </a:solidFill>
                  <a:effectLst/>
                  <a:latin typeface="UTM Avo" panose="02040603050506020204" pitchFamily="18"/>
                  <a:ea typeface="Times New Roman" panose="02020603050405020304" pitchFamily="18" charset="0"/>
                </a:rPr>
                <a:t>sao</a:t>
              </a:r>
              <a:r>
                <a:rPr lang="en-US" sz="2200" dirty="0">
                  <a:solidFill>
                    <a:schemeClr val="tx1"/>
                  </a:solidFill>
                  <a:effectLst/>
                  <a:latin typeface="UTM Avo" panose="02040603050506020204" pitchFamily="18"/>
                  <a:ea typeface="Times New Roman" panose="02020603050405020304" pitchFamily="18" charset="0"/>
                </a:rPr>
                <a:t>?</a:t>
              </a:r>
              <a:endParaRPr lang="en-US" sz="2200" dirty="0">
                <a:solidFill>
                  <a:schemeClr val="tx1"/>
                </a:solidFill>
                <a:latin typeface="UTM Avo" panose="02040603050506020204" pitchFamily="18"/>
              </a:endParaRPr>
            </a:p>
          </p:txBody>
        </p:sp>
        <p:sp>
          <p:nvSpPr>
            <p:cNvPr id="10" name="Freeform 3">
              <a:extLst>
                <a:ext uri="{FF2B5EF4-FFF2-40B4-BE49-F238E27FC236}">
                  <a16:creationId xmlns:a16="http://schemas.microsoft.com/office/drawing/2014/main" id="{571D8C81-8986-E995-4522-4D52E3DEB39F}"/>
                </a:ext>
              </a:extLst>
            </p:cNvPr>
            <p:cNvSpPr/>
            <p:nvPr/>
          </p:nvSpPr>
          <p:spPr>
            <a:xfrm>
              <a:off x="8972917" y="-17263"/>
              <a:ext cx="940828" cy="977483"/>
            </a:xfrm>
            <a:custGeom>
              <a:avLst/>
              <a:gdLst/>
              <a:ahLst/>
              <a:cxnLst/>
              <a:rect l="l" t="t" r="r" b="b"/>
              <a:pathLst>
                <a:path w="3960495" h="4114800">
                  <a:moveTo>
                    <a:pt x="0" y="0"/>
                  </a:moveTo>
                  <a:lnTo>
                    <a:pt x="3960495" y="0"/>
                  </a:lnTo>
                  <a:lnTo>
                    <a:pt x="3960495"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2200">
                <a:latin typeface="UTM Avo" panose="02040603050506020204" pitchFamily="18"/>
              </a:endParaRPr>
            </a:p>
          </p:txBody>
        </p:sp>
      </p:grpSp>
      <p:sp>
        <p:nvSpPr>
          <p:cNvPr id="4" name="Line Callout 1 (Border and Accent Bar) 3">
            <a:extLst>
              <a:ext uri="{FF2B5EF4-FFF2-40B4-BE49-F238E27FC236}">
                <a16:creationId xmlns:a16="http://schemas.microsoft.com/office/drawing/2014/main" id="{E41031D5-9F21-BB55-B95E-6C68B72946BE}"/>
              </a:ext>
            </a:extLst>
          </p:cNvPr>
          <p:cNvSpPr/>
          <p:nvPr/>
        </p:nvSpPr>
        <p:spPr>
          <a:xfrm>
            <a:off x="187359" y="1875160"/>
            <a:ext cx="3563858" cy="590003"/>
          </a:xfrm>
          <a:prstGeom prst="accentBorderCallout1">
            <a:avLst>
              <a:gd name="adj1" fmla="val 18750"/>
              <a:gd name="adj2" fmla="val -3127"/>
              <a:gd name="adj3" fmla="val 17954"/>
              <a:gd name="adj4" fmla="val -17509"/>
            </a:avLst>
          </a:prstGeom>
          <a:solidFill>
            <a:schemeClr val="accent1">
              <a:lumMod val="20000"/>
              <a:lumOff val="80000"/>
            </a:schemeClr>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50000"/>
              </a:lnSpc>
            </a:pPr>
            <a:r>
              <a:rPr lang="en-US" sz="2500" b="1"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Thảo</a:t>
            </a:r>
            <a:r>
              <a:rPr lang="en-US" sz="2500" b="1"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b="1"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luận</a:t>
            </a:r>
            <a:r>
              <a:rPr lang="en-US" sz="2500" b="1"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b="1"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nhóm</a:t>
            </a:r>
            <a:endParaRPr lang="en-US" sz="2500" b="1"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9625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5C978F-2EC8-5578-D7E7-F8619B8CC4B1}"/>
              </a:ext>
            </a:extLst>
          </p:cNvPr>
          <p:cNvSpPr txBox="1"/>
          <p:nvPr/>
        </p:nvSpPr>
        <p:spPr>
          <a:xfrm>
            <a:off x="500779" y="2471270"/>
            <a:ext cx="6090521" cy="3202608"/>
          </a:xfrm>
          <a:prstGeom prst="rect">
            <a:avLst/>
          </a:prstGeom>
          <a:noFill/>
        </p:spPr>
        <p:txBody>
          <a:bodyPr wrap="square">
            <a:spAutoFit/>
          </a:bodyPr>
          <a:lstStyle/>
          <a:p>
            <a:pPr>
              <a:lnSpc>
                <a:spcPct val="150000"/>
              </a:lnSpc>
            </a:pPr>
            <a:r>
              <a:rPr lang="en-US" sz="2300" dirty="0">
                <a:latin typeface="UTM Avo" panose="02040603050506020204" pitchFamily="18"/>
              </a:rPr>
              <a:t>Ở </a:t>
            </a:r>
            <a:r>
              <a:rPr lang="en-US" sz="2300" dirty="0" err="1">
                <a:latin typeface="UTM Avo" panose="02040603050506020204" pitchFamily="18"/>
              </a:rPr>
              <a:t>hình</a:t>
            </a:r>
            <a:r>
              <a:rPr lang="en-US" sz="2300" dirty="0">
                <a:latin typeface="UTM Avo" panose="02040603050506020204" pitchFamily="18"/>
              </a:rPr>
              <a:t> 16.1, </a:t>
            </a:r>
            <a:r>
              <a:rPr lang="en-US" sz="2300" dirty="0" err="1">
                <a:latin typeface="UTM Avo" panose="02040603050506020204" pitchFamily="18"/>
              </a:rPr>
              <a:t>lực</a:t>
            </a:r>
            <a:r>
              <a:rPr lang="en-US" sz="2300" dirty="0">
                <a:latin typeface="UTM Avo" panose="02040603050506020204" pitchFamily="18"/>
              </a:rPr>
              <a:t> </a:t>
            </a:r>
            <a:r>
              <a:rPr lang="en-US" sz="2300" dirty="0" err="1">
                <a:latin typeface="UTM Avo" panose="02040603050506020204" pitchFamily="18"/>
              </a:rPr>
              <a:t>nào</a:t>
            </a:r>
            <a:r>
              <a:rPr lang="en-US" sz="2300" dirty="0">
                <a:latin typeface="UTM Avo" panose="02040603050506020204" pitchFamily="18"/>
              </a:rPr>
              <a:t> </a:t>
            </a:r>
            <a:r>
              <a:rPr lang="en-US" sz="2300" dirty="0" err="1">
                <a:latin typeface="UTM Avo" panose="02040603050506020204" pitchFamily="18"/>
              </a:rPr>
              <a:t>sau</a:t>
            </a:r>
            <a:r>
              <a:rPr lang="en-US" sz="2300" dirty="0">
                <a:latin typeface="UTM Avo" panose="02040603050506020204" pitchFamily="18"/>
              </a:rPr>
              <a:t> </a:t>
            </a:r>
            <a:r>
              <a:rPr lang="en-US" sz="2300" dirty="0" err="1">
                <a:latin typeface="UTM Avo" panose="02040603050506020204" pitchFamily="18"/>
              </a:rPr>
              <a:t>đây</a:t>
            </a:r>
            <a:r>
              <a:rPr lang="en-US" sz="2300" dirty="0">
                <a:latin typeface="UTM Avo" panose="02040603050506020204" pitchFamily="18"/>
              </a:rPr>
              <a:t> </a:t>
            </a:r>
            <a:r>
              <a:rPr lang="en-US" sz="2300" dirty="0" err="1">
                <a:latin typeface="UTM Avo" panose="02040603050506020204" pitchFamily="18"/>
              </a:rPr>
              <a:t>không</a:t>
            </a:r>
            <a:r>
              <a:rPr lang="en-US" sz="2300" dirty="0">
                <a:latin typeface="UTM Avo" panose="02040603050506020204" pitchFamily="18"/>
              </a:rPr>
              <a:t> </a:t>
            </a:r>
            <a:r>
              <a:rPr lang="en-US" sz="2300" dirty="0" err="1">
                <a:latin typeface="UTM Avo" panose="02040603050506020204" pitchFamily="18"/>
              </a:rPr>
              <a:t>phải</a:t>
            </a:r>
            <a:r>
              <a:rPr lang="en-US" sz="2300" dirty="0">
                <a:latin typeface="UTM Avo" panose="02040603050506020204" pitchFamily="18"/>
              </a:rPr>
              <a:t> </a:t>
            </a:r>
            <a:r>
              <a:rPr lang="en-US" sz="2300" dirty="0" err="1">
                <a:latin typeface="UTM Avo" panose="02040603050506020204" pitchFamily="18"/>
              </a:rPr>
              <a:t>là</a:t>
            </a:r>
            <a:r>
              <a:rPr lang="en-US" sz="2300" dirty="0">
                <a:latin typeface="UTM Avo" panose="02040603050506020204" pitchFamily="18"/>
              </a:rPr>
              <a:t> </a:t>
            </a:r>
            <a:r>
              <a:rPr lang="en-US" sz="2300" dirty="0" err="1">
                <a:latin typeface="UTM Avo" panose="02040603050506020204" pitchFamily="18"/>
              </a:rPr>
              <a:t>áp</a:t>
            </a:r>
            <a:r>
              <a:rPr lang="en-US" sz="2300" dirty="0">
                <a:latin typeface="UTM Avo" panose="02040603050506020204" pitchFamily="18"/>
              </a:rPr>
              <a:t> </a:t>
            </a:r>
            <a:r>
              <a:rPr lang="en-US" sz="2300" dirty="0" err="1">
                <a:latin typeface="UTM Avo" panose="02040603050506020204" pitchFamily="18"/>
              </a:rPr>
              <a:t>lực</a:t>
            </a:r>
            <a:r>
              <a:rPr lang="en-US" sz="2300" dirty="0">
                <a:latin typeface="UTM Avo" panose="02040603050506020204" pitchFamily="18"/>
              </a:rPr>
              <a:t>? </a:t>
            </a:r>
            <a:r>
              <a:rPr lang="en-US" sz="2300" dirty="0" err="1">
                <a:latin typeface="UTM Avo" panose="02040603050506020204" pitchFamily="18"/>
              </a:rPr>
              <a:t>Vì</a:t>
            </a:r>
            <a:r>
              <a:rPr lang="en-US" sz="2300" dirty="0">
                <a:latin typeface="UTM Avo" panose="02040603050506020204" pitchFamily="18"/>
              </a:rPr>
              <a:t> </a:t>
            </a:r>
            <a:r>
              <a:rPr lang="en-US" sz="2300" dirty="0" err="1">
                <a:latin typeface="UTM Avo" panose="02040603050506020204" pitchFamily="18"/>
              </a:rPr>
              <a:t>sao</a:t>
            </a:r>
            <a:r>
              <a:rPr lang="en-US" sz="2300" dirty="0">
                <a:latin typeface="UTM Avo" panose="02040603050506020204" pitchFamily="18"/>
              </a:rPr>
              <a:t>?</a:t>
            </a:r>
          </a:p>
          <a:p>
            <a:pPr>
              <a:lnSpc>
                <a:spcPct val="150000"/>
              </a:lnSpc>
            </a:pPr>
            <a:r>
              <a:rPr lang="en-US" sz="2300" dirty="0">
                <a:latin typeface="UTM Avo" panose="02040603050506020204" pitchFamily="18"/>
              </a:rPr>
              <a:t>a) </a:t>
            </a:r>
            <a:r>
              <a:rPr lang="en-US" sz="2300" dirty="0" err="1">
                <a:latin typeface="UTM Avo" panose="02040603050506020204" pitchFamily="18"/>
              </a:rPr>
              <a:t>Lực</a:t>
            </a:r>
            <a:r>
              <a:rPr lang="en-US" sz="2300" dirty="0">
                <a:latin typeface="UTM Avo" panose="02040603050506020204" pitchFamily="18"/>
              </a:rPr>
              <a:t> do </a:t>
            </a:r>
            <a:r>
              <a:rPr lang="en-US" sz="2300" dirty="0" err="1">
                <a:latin typeface="UTM Avo" panose="02040603050506020204" pitchFamily="18"/>
              </a:rPr>
              <a:t>người</a:t>
            </a:r>
            <a:r>
              <a:rPr lang="en-US" sz="2300" dirty="0">
                <a:latin typeface="UTM Avo" panose="02040603050506020204" pitchFamily="18"/>
              </a:rPr>
              <a:t> </a:t>
            </a:r>
            <a:r>
              <a:rPr lang="en-US" sz="2300" dirty="0" err="1">
                <a:latin typeface="UTM Avo" panose="02040603050506020204" pitchFamily="18"/>
              </a:rPr>
              <a:t>tác</a:t>
            </a:r>
            <a:r>
              <a:rPr lang="en-US" sz="2300" dirty="0">
                <a:latin typeface="UTM Avo" panose="02040603050506020204" pitchFamily="18"/>
              </a:rPr>
              <a:t> </a:t>
            </a:r>
            <a:r>
              <a:rPr lang="en-US" sz="2300" dirty="0" err="1">
                <a:latin typeface="UTM Avo" panose="02040603050506020204" pitchFamily="18"/>
              </a:rPr>
              <a:t>dụng</a:t>
            </a:r>
            <a:r>
              <a:rPr lang="en-US" sz="2300" dirty="0">
                <a:latin typeface="UTM Avo" panose="02040603050506020204" pitchFamily="18"/>
              </a:rPr>
              <a:t> </a:t>
            </a:r>
            <a:r>
              <a:rPr lang="en-US" sz="2300" dirty="0" err="1">
                <a:latin typeface="UTM Avo" panose="02040603050506020204" pitchFamily="18"/>
              </a:rPr>
              <a:t>lên</a:t>
            </a:r>
            <a:r>
              <a:rPr lang="en-US" sz="2300" dirty="0">
                <a:latin typeface="UTM Avo" panose="02040603050506020204" pitchFamily="18"/>
              </a:rPr>
              <a:t> </a:t>
            </a:r>
            <a:r>
              <a:rPr lang="en-US" sz="2300" dirty="0" err="1">
                <a:latin typeface="UTM Avo" panose="02040603050506020204" pitchFamily="18"/>
              </a:rPr>
              <a:t>xe</a:t>
            </a:r>
            <a:r>
              <a:rPr lang="en-US" sz="2300" dirty="0">
                <a:latin typeface="UTM Avo" panose="02040603050506020204" pitchFamily="18"/>
              </a:rPr>
              <a:t> </a:t>
            </a:r>
            <a:r>
              <a:rPr lang="en-US" sz="2300" dirty="0" err="1">
                <a:latin typeface="UTM Avo" panose="02040603050506020204" pitchFamily="18"/>
              </a:rPr>
              <a:t>kéo</a:t>
            </a:r>
            <a:r>
              <a:rPr lang="en-US" sz="2300" dirty="0">
                <a:latin typeface="UTM Avo" panose="02040603050506020204" pitchFamily="18"/>
              </a:rPr>
              <a:t>.</a:t>
            </a:r>
          </a:p>
          <a:p>
            <a:pPr>
              <a:lnSpc>
                <a:spcPct val="150000"/>
              </a:lnSpc>
            </a:pPr>
            <a:r>
              <a:rPr lang="en-US" sz="2300" dirty="0">
                <a:latin typeface="UTM Avo" panose="02040603050506020204" pitchFamily="18"/>
              </a:rPr>
              <a:t>b) </a:t>
            </a:r>
            <a:r>
              <a:rPr lang="en-US" sz="2300" dirty="0" err="1">
                <a:latin typeface="UTM Avo" panose="02040603050506020204" pitchFamily="18"/>
              </a:rPr>
              <a:t>Lực</a:t>
            </a:r>
            <a:r>
              <a:rPr lang="en-US" sz="2300" dirty="0">
                <a:latin typeface="UTM Avo" panose="02040603050506020204" pitchFamily="18"/>
              </a:rPr>
              <a:t> do </a:t>
            </a:r>
            <a:r>
              <a:rPr lang="en-US" sz="2300" dirty="0" err="1">
                <a:latin typeface="UTM Avo" panose="02040603050506020204" pitchFamily="18"/>
              </a:rPr>
              <a:t>xe</a:t>
            </a:r>
            <a:r>
              <a:rPr lang="en-US" sz="2300" dirty="0">
                <a:latin typeface="UTM Avo" panose="02040603050506020204" pitchFamily="18"/>
              </a:rPr>
              <a:t> </a:t>
            </a:r>
            <a:r>
              <a:rPr lang="en-US" sz="2300" dirty="0" err="1">
                <a:latin typeface="UTM Avo" panose="02040603050506020204" pitchFamily="18"/>
              </a:rPr>
              <a:t>kéo</a:t>
            </a:r>
            <a:r>
              <a:rPr lang="en-US" sz="2300" dirty="0">
                <a:latin typeface="UTM Avo" panose="02040603050506020204" pitchFamily="18"/>
              </a:rPr>
              <a:t> </a:t>
            </a:r>
            <a:r>
              <a:rPr lang="en-US" sz="2300" dirty="0" err="1">
                <a:latin typeface="UTM Avo" panose="02040603050506020204" pitchFamily="18"/>
              </a:rPr>
              <a:t>tác</a:t>
            </a:r>
            <a:r>
              <a:rPr lang="en-US" sz="2300" dirty="0">
                <a:latin typeface="UTM Avo" panose="02040603050506020204" pitchFamily="18"/>
              </a:rPr>
              <a:t> </a:t>
            </a:r>
            <a:r>
              <a:rPr lang="en-US" sz="2300" dirty="0" err="1">
                <a:latin typeface="UTM Avo" panose="02040603050506020204" pitchFamily="18"/>
              </a:rPr>
              <a:t>dụng</a:t>
            </a:r>
            <a:r>
              <a:rPr lang="en-US" sz="2300" dirty="0">
                <a:latin typeface="UTM Avo" panose="02040603050506020204" pitchFamily="18"/>
              </a:rPr>
              <a:t> </a:t>
            </a:r>
            <a:r>
              <a:rPr lang="en-US" sz="2300" dirty="0" err="1">
                <a:latin typeface="UTM Avo" panose="02040603050506020204" pitchFamily="18"/>
              </a:rPr>
              <a:t>lên</a:t>
            </a:r>
            <a:r>
              <a:rPr lang="en-US" sz="2300" dirty="0">
                <a:latin typeface="UTM Avo" panose="02040603050506020204" pitchFamily="18"/>
              </a:rPr>
              <a:t> </a:t>
            </a:r>
            <a:r>
              <a:rPr lang="en-US" sz="2300" dirty="0" err="1">
                <a:latin typeface="UTM Avo" panose="02040603050506020204" pitchFamily="18"/>
              </a:rPr>
              <a:t>mặt</a:t>
            </a:r>
            <a:r>
              <a:rPr lang="en-US" sz="2300" dirty="0">
                <a:latin typeface="UTM Avo" panose="02040603050506020204" pitchFamily="18"/>
              </a:rPr>
              <a:t> </a:t>
            </a:r>
            <a:r>
              <a:rPr lang="en-US" sz="2300" dirty="0" err="1">
                <a:latin typeface="UTM Avo" panose="02040603050506020204" pitchFamily="18"/>
              </a:rPr>
              <a:t>đất</a:t>
            </a:r>
            <a:r>
              <a:rPr lang="en-US" sz="2300" dirty="0">
                <a:latin typeface="UTM Avo" panose="02040603050506020204" pitchFamily="18"/>
              </a:rPr>
              <a:t>.</a:t>
            </a:r>
          </a:p>
          <a:p>
            <a:pPr>
              <a:lnSpc>
                <a:spcPct val="150000"/>
              </a:lnSpc>
            </a:pPr>
            <a:r>
              <a:rPr lang="en-US" sz="2300" dirty="0">
                <a:latin typeface="UTM Avo" panose="02040603050506020204" pitchFamily="18"/>
              </a:rPr>
              <a:t>c) </a:t>
            </a:r>
            <a:r>
              <a:rPr lang="en-US" sz="2300" dirty="0" err="1">
                <a:latin typeface="UTM Avo" panose="02040603050506020204" pitchFamily="18"/>
              </a:rPr>
              <a:t>Lực</a:t>
            </a:r>
            <a:r>
              <a:rPr lang="en-US" sz="2300" dirty="0">
                <a:latin typeface="UTM Avo" panose="02040603050506020204" pitchFamily="18"/>
              </a:rPr>
              <a:t> do </a:t>
            </a:r>
            <a:r>
              <a:rPr lang="en-US" sz="2300" dirty="0" err="1">
                <a:latin typeface="UTM Avo" panose="02040603050506020204" pitchFamily="18"/>
              </a:rPr>
              <a:t>các</a:t>
            </a:r>
            <a:r>
              <a:rPr lang="en-US" sz="2300" dirty="0">
                <a:latin typeface="UTM Avo" panose="02040603050506020204" pitchFamily="18"/>
              </a:rPr>
              <a:t> </a:t>
            </a:r>
            <a:r>
              <a:rPr lang="en-US" sz="2300" dirty="0" err="1">
                <a:latin typeface="UTM Avo" panose="02040603050506020204" pitchFamily="18"/>
              </a:rPr>
              <a:t>thùng</a:t>
            </a:r>
            <a:r>
              <a:rPr lang="en-US" sz="2300" dirty="0">
                <a:latin typeface="UTM Avo" panose="02040603050506020204" pitchFamily="18"/>
              </a:rPr>
              <a:t> </a:t>
            </a:r>
            <a:r>
              <a:rPr lang="en-US" sz="2300" dirty="0" err="1">
                <a:latin typeface="UTM Avo" panose="02040603050506020204" pitchFamily="18"/>
              </a:rPr>
              <a:t>hàng</a:t>
            </a:r>
            <a:r>
              <a:rPr lang="en-US" sz="2300" dirty="0">
                <a:latin typeface="UTM Avo" panose="02040603050506020204" pitchFamily="18"/>
              </a:rPr>
              <a:t> </a:t>
            </a:r>
            <a:r>
              <a:rPr lang="en-US" sz="2300" dirty="0" err="1">
                <a:latin typeface="UTM Avo" panose="02040603050506020204" pitchFamily="18"/>
              </a:rPr>
              <a:t>tác</a:t>
            </a:r>
            <a:r>
              <a:rPr lang="en-US" sz="2300" dirty="0">
                <a:latin typeface="UTM Avo" panose="02040603050506020204" pitchFamily="18"/>
              </a:rPr>
              <a:t> </a:t>
            </a:r>
            <a:r>
              <a:rPr lang="en-US" sz="2300" dirty="0" err="1">
                <a:latin typeface="UTM Avo" panose="02040603050506020204" pitchFamily="18"/>
              </a:rPr>
              <a:t>dụng</a:t>
            </a:r>
            <a:r>
              <a:rPr lang="en-US" sz="2300" dirty="0">
                <a:latin typeface="UTM Avo" panose="02040603050506020204" pitchFamily="18"/>
              </a:rPr>
              <a:t> </a:t>
            </a:r>
            <a:r>
              <a:rPr lang="en-US" sz="2300" dirty="0" err="1">
                <a:latin typeface="UTM Avo" panose="02040603050506020204" pitchFamily="18"/>
              </a:rPr>
              <a:t>lên</a:t>
            </a:r>
            <a:r>
              <a:rPr lang="en-US" sz="2300" dirty="0">
                <a:latin typeface="UTM Avo" panose="02040603050506020204" pitchFamily="18"/>
              </a:rPr>
              <a:t> </a:t>
            </a:r>
            <a:r>
              <a:rPr lang="en-US" sz="2300" dirty="0" err="1">
                <a:latin typeface="UTM Avo" panose="02040603050506020204" pitchFamily="18"/>
              </a:rPr>
              <a:t>xe</a:t>
            </a:r>
            <a:r>
              <a:rPr lang="en-US" sz="2300" dirty="0">
                <a:latin typeface="UTM Avo" panose="02040603050506020204" pitchFamily="18"/>
              </a:rPr>
              <a:t> </a:t>
            </a:r>
            <a:r>
              <a:rPr lang="en-US" sz="2300" dirty="0" err="1">
                <a:latin typeface="UTM Avo" panose="02040603050506020204" pitchFamily="18"/>
              </a:rPr>
              <a:t>kéo</a:t>
            </a:r>
            <a:r>
              <a:rPr lang="en-US" sz="2300" dirty="0">
                <a:latin typeface="UTM Avo" panose="02040603050506020204" pitchFamily="18"/>
              </a:rPr>
              <a:t>.</a:t>
            </a:r>
          </a:p>
        </p:txBody>
      </p:sp>
      <p:pic>
        <p:nvPicPr>
          <p:cNvPr id="3" name="Picture 2">
            <a:extLst>
              <a:ext uri="{FF2B5EF4-FFF2-40B4-BE49-F238E27FC236}">
                <a16:creationId xmlns:a16="http://schemas.microsoft.com/office/drawing/2014/main" id="{F4D0642C-E8AE-8D87-BD46-1154C57F03B8}"/>
              </a:ext>
            </a:extLst>
          </p:cNvPr>
          <p:cNvPicPr>
            <a:picLocks noChangeAspect="1"/>
          </p:cNvPicPr>
          <p:nvPr/>
        </p:nvPicPr>
        <p:blipFill>
          <a:blip r:embed="rId3"/>
          <a:stretch>
            <a:fillRect/>
          </a:stretch>
        </p:blipFill>
        <p:spPr>
          <a:xfrm>
            <a:off x="7015846" y="2765709"/>
            <a:ext cx="4675375" cy="2908169"/>
          </a:xfrm>
          <a:prstGeom prst="rect">
            <a:avLst/>
          </a:prstGeom>
        </p:spPr>
      </p:pic>
    </p:spTree>
    <p:extLst>
      <p:ext uri="{BB962C8B-B14F-4D97-AF65-F5344CB8AC3E}">
        <p14:creationId xmlns:p14="http://schemas.microsoft.com/office/powerpoint/2010/main" val="1165265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A440318-E922-E7F2-B1B3-9A6C1D812F75}"/>
              </a:ext>
            </a:extLst>
          </p:cNvPr>
          <p:cNvGrpSpPr/>
          <p:nvPr/>
        </p:nvGrpSpPr>
        <p:grpSpPr>
          <a:xfrm>
            <a:off x="1639037" y="2218894"/>
            <a:ext cx="8522233" cy="737420"/>
            <a:chOff x="801329" y="855406"/>
            <a:chExt cx="8522233" cy="737420"/>
          </a:xfrm>
        </p:grpSpPr>
        <p:sp>
          <p:nvSpPr>
            <p:cNvPr id="3" name="Rectangle: Rounded Corners 7">
              <a:extLst>
                <a:ext uri="{FF2B5EF4-FFF2-40B4-BE49-F238E27FC236}">
                  <a16:creationId xmlns:a16="http://schemas.microsoft.com/office/drawing/2014/main" id="{92141B94-6793-678F-C679-D2E87516466D}"/>
                </a:ext>
              </a:extLst>
            </p:cNvPr>
            <p:cNvSpPr/>
            <p:nvPr/>
          </p:nvSpPr>
          <p:spPr>
            <a:xfrm>
              <a:off x="1342103" y="855406"/>
              <a:ext cx="7981459" cy="737420"/>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Lực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do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người</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tác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dụng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lên</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xe</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kéo</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không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có</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diện</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tích</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bị</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ép</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a:t>
              </a:r>
            </a:p>
          </p:txBody>
        </p:sp>
        <p:sp>
          <p:nvSpPr>
            <p:cNvPr id="4" name="Oval 3">
              <a:extLst>
                <a:ext uri="{FF2B5EF4-FFF2-40B4-BE49-F238E27FC236}">
                  <a16:creationId xmlns:a16="http://schemas.microsoft.com/office/drawing/2014/main" id="{DC9F21E4-744F-4430-C9E6-9E9CFA6E647E}"/>
                </a:ext>
              </a:extLst>
            </p:cNvPr>
            <p:cNvSpPr/>
            <p:nvPr/>
          </p:nvSpPr>
          <p:spPr>
            <a:xfrm>
              <a:off x="801329" y="961103"/>
              <a:ext cx="648929" cy="560439"/>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300" dirty="0">
                  <a:solidFill>
                    <a:schemeClr val="tx1"/>
                  </a:solidFill>
                  <a:latin typeface="UTM Avo" panose="02040603050506020204" pitchFamily="18"/>
                </a:rPr>
                <a:t>a</a:t>
              </a:r>
            </a:p>
          </p:txBody>
        </p:sp>
      </p:grpSp>
      <p:grpSp>
        <p:nvGrpSpPr>
          <p:cNvPr id="5" name="Group 4">
            <a:extLst>
              <a:ext uri="{FF2B5EF4-FFF2-40B4-BE49-F238E27FC236}">
                <a16:creationId xmlns:a16="http://schemas.microsoft.com/office/drawing/2014/main" id="{9F7B1EB5-0597-CC0F-14FD-78277F9282DD}"/>
              </a:ext>
            </a:extLst>
          </p:cNvPr>
          <p:cNvGrpSpPr/>
          <p:nvPr/>
        </p:nvGrpSpPr>
        <p:grpSpPr>
          <a:xfrm>
            <a:off x="1639037" y="3142512"/>
            <a:ext cx="8522233" cy="1451488"/>
            <a:chOff x="801329" y="1779024"/>
            <a:chExt cx="8522233" cy="1451488"/>
          </a:xfrm>
        </p:grpSpPr>
        <p:sp>
          <p:nvSpPr>
            <p:cNvPr id="6" name="Rectangle: Rounded Corners 9">
              <a:extLst>
                <a:ext uri="{FF2B5EF4-FFF2-40B4-BE49-F238E27FC236}">
                  <a16:creationId xmlns:a16="http://schemas.microsoft.com/office/drawing/2014/main" id="{8A7F58FD-418E-15C0-5CDE-B1B20AEF5E4A}"/>
                </a:ext>
              </a:extLst>
            </p:cNvPr>
            <p:cNvSpPr/>
            <p:nvPr/>
          </p:nvSpPr>
          <p:spPr>
            <a:xfrm>
              <a:off x="1342103" y="1779024"/>
              <a:ext cx="7981459" cy="145148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Lực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do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xe</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kéo</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tác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dụng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lên</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mặt</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đất</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diện</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tích</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bị</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ép</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là</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mặt</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đất</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và</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lực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do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xe</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tác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dụng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lên</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mặt</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đất</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có</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phương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vuông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góc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với</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mặt</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đất</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Do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vậy</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lực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này</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là</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áp</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lực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a:t>
              </a:r>
            </a:p>
          </p:txBody>
        </p:sp>
        <p:sp>
          <p:nvSpPr>
            <p:cNvPr id="7" name="Oval 6">
              <a:extLst>
                <a:ext uri="{FF2B5EF4-FFF2-40B4-BE49-F238E27FC236}">
                  <a16:creationId xmlns:a16="http://schemas.microsoft.com/office/drawing/2014/main" id="{ECD58F97-B477-1025-3A3C-0A17E9066343}"/>
                </a:ext>
              </a:extLst>
            </p:cNvPr>
            <p:cNvSpPr/>
            <p:nvPr/>
          </p:nvSpPr>
          <p:spPr>
            <a:xfrm>
              <a:off x="801329" y="2224548"/>
              <a:ext cx="648929" cy="560439"/>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300" dirty="0">
                  <a:solidFill>
                    <a:schemeClr val="tx1"/>
                  </a:solidFill>
                  <a:latin typeface="UTM Avo" panose="02040603050506020204" pitchFamily="18"/>
                </a:rPr>
                <a:t>b</a:t>
              </a:r>
            </a:p>
          </p:txBody>
        </p:sp>
      </p:grpSp>
      <p:grpSp>
        <p:nvGrpSpPr>
          <p:cNvPr id="8" name="Group 7">
            <a:extLst>
              <a:ext uri="{FF2B5EF4-FFF2-40B4-BE49-F238E27FC236}">
                <a16:creationId xmlns:a16="http://schemas.microsoft.com/office/drawing/2014/main" id="{5547A47D-0DCE-2E42-4D16-A9738C715A2B}"/>
              </a:ext>
            </a:extLst>
          </p:cNvPr>
          <p:cNvGrpSpPr/>
          <p:nvPr/>
        </p:nvGrpSpPr>
        <p:grpSpPr>
          <a:xfrm>
            <a:off x="1639036" y="4772825"/>
            <a:ext cx="8522234" cy="1451488"/>
            <a:chOff x="801328" y="3409337"/>
            <a:chExt cx="8522234" cy="1451488"/>
          </a:xfrm>
        </p:grpSpPr>
        <p:sp>
          <p:nvSpPr>
            <p:cNvPr id="9" name="Rectangle: Rounded Corners 11">
              <a:extLst>
                <a:ext uri="{FF2B5EF4-FFF2-40B4-BE49-F238E27FC236}">
                  <a16:creationId xmlns:a16="http://schemas.microsoft.com/office/drawing/2014/main" id="{F27DDC25-3BC0-9A68-83C7-4FA77789F4CE}"/>
                </a:ext>
              </a:extLst>
            </p:cNvPr>
            <p:cNvSpPr/>
            <p:nvPr/>
          </p:nvSpPr>
          <p:spPr>
            <a:xfrm>
              <a:off x="1342103" y="3409337"/>
              <a:ext cx="7981459" cy="145148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Lực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do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các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thùng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hàng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tác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dụng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lên</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xe</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kéo</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diện</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tích</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bị</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ép</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là</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sàn</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xe</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và</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lực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do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thùng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hàng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tác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dụng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lên</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xe</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kéo</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có</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phương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vuông</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góc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với</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sàn</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xe</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Do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vậy</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lực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này</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là</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áp</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 </a:t>
              </a:r>
              <a:r>
                <a:rPr lang="en-US" sz="2000" dirty="0" err="1">
                  <a:solidFill>
                    <a:schemeClr val="tx1"/>
                  </a:solidFill>
                  <a:effectLst/>
                  <a:latin typeface="UTM Avo" panose="02040603050506020204" pitchFamily="18"/>
                  <a:ea typeface="Calibri" panose="020F0502020204030204" pitchFamily="34" charset="0"/>
                  <a:cs typeface="Times New Roman" panose="02020603050405020304" pitchFamily="18" charset="0"/>
                </a:rPr>
                <a:t>lực</a:t>
              </a:r>
              <a:r>
                <a:rPr lang="en-US" sz="2000" dirty="0">
                  <a:solidFill>
                    <a:schemeClr val="tx1"/>
                  </a:solidFill>
                  <a:effectLst/>
                  <a:latin typeface="UTM Avo" panose="02040603050506020204" pitchFamily="18"/>
                  <a:ea typeface="Calibri" panose="020F0502020204030204" pitchFamily="34" charset="0"/>
                  <a:cs typeface="Times New Roman" panose="02020603050405020304" pitchFamily="18" charset="0"/>
                </a:rPr>
                <a:t>.</a:t>
              </a:r>
            </a:p>
          </p:txBody>
        </p:sp>
        <p:sp>
          <p:nvSpPr>
            <p:cNvPr id="10" name="Oval 9">
              <a:extLst>
                <a:ext uri="{FF2B5EF4-FFF2-40B4-BE49-F238E27FC236}">
                  <a16:creationId xmlns:a16="http://schemas.microsoft.com/office/drawing/2014/main" id="{7FFAFC25-6046-A733-EB91-F3EA3101BBEE}"/>
                </a:ext>
              </a:extLst>
            </p:cNvPr>
            <p:cNvSpPr/>
            <p:nvPr/>
          </p:nvSpPr>
          <p:spPr>
            <a:xfrm>
              <a:off x="801328" y="3902177"/>
              <a:ext cx="648929" cy="560439"/>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300" dirty="0">
                  <a:solidFill>
                    <a:schemeClr val="tx1"/>
                  </a:solidFill>
                  <a:latin typeface="UTM Avo" panose="02040603050506020204" pitchFamily="18"/>
                </a:rPr>
                <a:t>c</a:t>
              </a:r>
            </a:p>
          </p:txBody>
        </p:sp>
      </p:grpSp>
      <p:sp>
        <p:nvSpPr>
          <p:cNvPr id="11" name="TextBox 10">
            <a:extLst>
              <a:ext uri="{FF2B5EF4-FFF2-40B4-BE49-F238E27FC236}">
                <a16:creationId xmlns:a16="http://schemas.microsoft.com/office/drawing/2014/main" id="{D4C8A475-C316-78B2-2654-5356C4C0036A}"/>
              </a:ext>
            </a:extLst>
          </p:cNvPr>
          <p:cNvSpPr txBox="1"/>
          <p:nvPr/>
        </p:nvSpPr>
        <p:spPr>
          <a:xfrm>
            <a:off x="4746522" y="1536196"/>
            <a:ext cx="2698955" cy="492443"/>
          </a:xfrm>
          <a:prstGeom prst="rect">
            <a:avLst/>
          </a:prstGeom>
          <a:noFill/>
        </p:spPr>
        <p:txBody>
          <a:bodyPr wrap="square" rtlCol="0">
            <a:spAutoFit/>
          </a:bodyPr>
          <a:lstStyle/>
          <a:p>
            <a:pPr algn="ctr"/>
            <a:r>
              <a:rPr lang="en-US" sz="2600" b="1">
                <a:latin typeface="UTM Avo" panose="02040603050506020204" pitchFamily="18"/>
              </a:rPr>
              <a:t>Trả lời</a:t>
            </a:r>
          </a:p>
        </p:txBody>
      </p:sp>
    </p:spTree>
    <p:extLst>
      <p:ext uri="{BB962C8B-B14F-4D97-AF65-F5344CB8AC3E}">
        <p14:creationId xmlns:p14="http://schemas.microsoft.com/office/powerpoint/2010/main" val="1221934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6BFE8926-CD1C-EF15-F5C9-C3476A329799}"/>
              </a:ext>
            </a:extLst>
          </p:cNvPr>
          <p:cNvSpPr/>
          <p:nvPr/>
        </p:nvSpPr>
        <p:spPr>
          <a:xfrm>
            <a:off x="1581149" y="2160270"/>
            <a:ext cx="9029700" cy="3510227"/>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342900" indent="-342900" algn="just">
              <a:lnSpc>
                <a:spcPct val="150000"/>
              </a:lnSpc>
              <a:buFont typeface="Wingdings" pitchFamily="2" charset="2"/>
              <a:buChar char="v"/>
            </a:pPr>
            <a:r>
              <a:rPr lang="en-US" sz="2300" dirty="0">
                <a:latin typeface="UTM Avo" panose="02040603050506020204" pitchFamily="18"/>
              </a:rPr>
              <a:t>Khi </a:t>
            </a:r>
            <a:r>
              <a:rPr lang="en-US" sz="2300" dirty="0" err="1">
                <a:latin typeface="UTM Avo" panose="02040603050506020204" pitchFamily="18"/>
              </a:rPr>
              <a:t>đứng</a:t>
            </a:r>
            <a:r>
              <a:rPr lang="en-US" sz="2300" dirty="0">
                <a:latin typeface="UTM Avo" panose="02040603050506020204" pitchFamily="18"/>
              </a:rPr>
              <a:t>, </a:t>
            </a:r>
            <a:r>
              <a:rPr lang="en-US" sz="2300" dirty="0" err="1">
                <a:latin typeface="UTM Avo" panose="02040603050506020204" pitchFamily="18"/>
              </a:rPr>
              <a:t>chân</a:t>
            </a:r>
            <a:r>
              <a:rPr lang="en-US" sz="2300" dirty="0">
                <a:latin typeface="UTM Avo" panose="02040603050506020204" pitchFamily="18"/>
              </a:rPr>
              <a:t> ta </a:t>
            </a:r>
            <a:r>
              <a:rPr lang="en-US" sz="2300" dirty="0" err="1">
                <a:latin typeface="UTM Avo" panose="02040603050506020204" pitchFamily="18"/>
              </a:rPr>
              <a:t>tác</a:t>
            </a:r>
            <a:r>
              <a:rPr lang="en-US" sz="2300" dirty="0">
                <a:latin typeface="UTM Avo" panose="02040603050506020204" pitchFamily="18"/>
              </a:rPr>
              <a:t> </a:t>
            </a:r>
            <a:r>
              <a:rPr lang="en-US" sz="2300" dirty="0" err="1">
                <a:latin typeface="UTM Avo" panose="02040603050506020204" pitchFamily="18"/>
              </a:rPr>
              <a:t>dụng</a:t>
            </a:r>
            <a:r>
              <a:rPr lang="en-US" sz="2300" dirty="0">
                <a:latin typeface="UTM Avo" panose="02040603050506020204" pitchFamily="18"/>
              </a:rPr>
              <a:t> </a:t>
            </a:r>
            <a:r>
              <a:rPr lang="en-US" sz="2300" dirty="0" err="1">
                <a:latin typeface="UTM Avo" panose="02040603050506020204" pitchFamily="18"/>
              </a:rPr>
              <a:t>lên</a:t>
            </a:r>
            <a:r>
              <a:rPr lang="en-US" sz="2300" dirty="0">
                <a:latin typeface="UTM Avo" panose="02040603050506020204" pitchFamily="18"/>
              </a:rPr>
              <a:t> </a:t>
            </a:r>
            <a:r>
              <a:rPr lang="en-US" sz="2300" dirty="0" err="1">
                <a:latin typeface="UTM Avo" panose="02040603050506020204" pitchFamily="18"/>
              </a:rPr>
              <a:t>mặt</a:t>
            </a:r>
            <a:r>
              <a:rPr lang="en-US" sz="2300" dirty="0">
                <a:latin typeface="UTM Avo" panose="02040603050506020204" pitchFamily="18"/>
              </a:rPr>
              <a:t> </a:t>
            </a:r>
            <a:r>
              <a:rPr lang="en-US" sz="2300" dirty="0" err="1">
                <a:latin typeface="UTM Avo" panose="02040603050506020204" pitchFamily="18"/>
              </a:rPr>
              <a:t>đất</a:t>
            </a:r>
            <a:r>
              <a:rPr lang="en-US" sz="2300" dirty="0">
                <a:latin typeface="UTM Avo" panose="02040603050506020204" pitchFamily="18"/>
              </a:rPr>
              <a:t> </a:t>
            </a:r>
            <a:r>
              <a:rPr lang="en-US" sz="2300" dirty="0" err="1">
                <a:latin typeface="UTM Avo" panose="02040603050506020204" pitchFamily="18"/>
              </a:rPr>
              <a:t>một</a:t>
            </a:r>
            <a:r>
              <a:rPr lang="en-US" sz="2300" dirty="0">
                <a:latin typeface="UTM Avo" panose="02040603050506020204" pitchFamily="18"/>
              </a:rPr>
              <a:t> </a:t>
            </a:r>
            <a:r>
              <a:rPr lang="en-US" sz="2300" dirty="0" err="1">
                <a:latin typeface="UTM Avo" panose="02040603050506020204" pitchFamily="18"/>
              </a:rPr>
              <a:t>lực</a:t>
            </a:r>
            <a:r>
              <a:rPr lang="en-US" sz="2300" dirty="0">
                <a:latin typeface="UTM Avo" panose="02040603050506020204" pitchFamily="18"/>
              </a:rPr>
              <a:t> </a:t>
            </a:r>
            <a:r>
              <a:rPr lang="en-US" sz="2300" dirty="0" err="1">
                <a:latin typeface="UTM Avo" panose="02040603050506020204" pitchFamily="18"/>
              </a:rPr>
              <a:t>ép</a:t>
            </a:r>
            <a:r>
              <a:rPr lang="en-US" sz="2300" dirty="0">
                <a:latin typeface="UTM Avo" panose="02040603050506020204" pitchFamily="18"/>
              </a:rPr>
              <a:t> </a:t>
            </a:r>
            <a:r>
              <a:rPr lang="en-US" sz="2300" dirty="0" err="1">
                <a:latin typeface="UTM Avo" panose="02040603050506020204" pitchFamily="18"/>
              </a:rPr>
              <a:t>theo</a:t>
            </a:r>
            <a:r>
              <a:rPr lang="en-US" sz="2300" dirty="0">
                <a:latin typeface="UTM Avo" panose="02040603050506020204" pitchFamily="18"/>
              </a:rPr>
              <a:t> </a:t>
            </a:r>
            <a:r>
              <a:rPr lang="en-US" sz="2300" dirty="0" err="1">
                <a:latin typeface="UTM Avo" panose="02040603050506020204" pitchFamily="18"/>
              </a:rPr>
              <a:t>phương</a:t>
            </a:r>
            <a:r>
              <a:rPr lang="en-US" sz="2300" dirty="0">
                <a:latin typeface="UTM Avo" panose="02040603050506020204" pitchFamily="18"/>
              </a:rPr>
              <a:t> </a:t>
            </a:r>
            <a:r>
              <a:rPr lang="en-US" sz="2300" dirty="0" err="1">
                <a:latin typeface="UTM Avo" panose="02040603050506020204" pitchFamily="18"/>
              </a:rPr>
              <a:t>vuông</a:t>
            </a:r>
            <a:r>
              <a:rPr lang="en-US" sz="2300" dirty="0">
                <a:latin typeface="UTM Avo" panose="02040603050506020204" pitchFamily="18"/>
              </a:rPr>
              <a:t> </a:t>
            </a:r>
            <a:r>
              <a:rPr lang="en-US" sz="2300" dirty="0" err="1">
                <a:latin typeface="UTM Avo" panose="02040603050506020204" pitchFamily="18"/>
              </a:rPr>
              <a:t>góc</a:t>
            </a:r>
            <a:r>
              <a:rPr lang="en-US" sz="2300" dirty="0">
                <a:latin typeface="UTM Avo" panose="02040603050506020204" pitchFamily="18"/>
              </a:rPr>
              <a:t> </a:t>
            </a:r>
            <a:r>
              <a:rPr lang="en-US" sz="2300" dirty="0" err="1">
                <a:latin typeface="UTM Avo" panose="02040603050506020204" pitchFamily="18"/>
              </a:rPr>
              <a:t>với</a:t>
            </a:r>
            <a:r>
              <a:rPr lang="en-US" sz="2300" dirty="0">
                <a:latin typeface="UTM Avo" panose="02040603050506020204" pitchFamily="18"/>
              </a:rPr>
              <a:t> </a:t>
            </a:r>
            <a:r>
              <a:rPr lang="en-US" sz="2300" dirty="0" err="1">
                <a:latin typeface="UTM Avo" panose="02040603050506020204" pitchFamily="18"/>
              </a:rPr>
              <a:t>mặt</a:t>
            </a:r>
            <a:r>
              <a:rPr lang="en-US" sz="2300" dirty="0">
                <a:latin typeface="UTM Avo" panose="02040603050506020204" pitchFamily="18"/>
              </a:rPr>
              <a:t> </a:t>
            </a:r>
            <a:r>
              <a:rPr lang="en-US" sz="2300" dirty="0" err="1">
                <a:latin typeface="UTM Avo" panose="02040603050506020204" pitchFamily="18"/>
              </a:rPr>
              <a:t>đất</a:t>
            </a:r>
            <a:r>
              <a:rPr lang="en-US" sz="2300" dirty="0">
                <a:latin typeface="UTM Avo" panose="02040603050506020204" pitchFamily="18"/>
              </a:rPr>
              <a:t>. Do </a:t>
            </a:r>
            <a:r>
              <a:rPr lang="en-US" sz="2300" dirty="0" err="1">
                <a:latin typeface="UTM Avo" panose="02040603050506020204" pitchFamily="18"/>
              </a:rPr>
              <a:t>có</a:t>
            </a:r>
            <a:r>
              <a:rPr lang="en-US" sz="2300" dirty="0">
                <a:latin typeface="UTM Avo" panose="02040603050506020204" pitchFamily="18"/>
              </a:rPr>
              <a:t> </a:t>
            </a:r>
            <a:r>
              <a:rPr lang="en-US" sz="2300" dirty="0" err="1">
                <a:latin typeface="UTM Avo" panose="02040603050506020204" pitchFamily="18"/>
              </a:rPr>
              <a:t>trọng</a:t>
            </a:r>
            <a:r>
              <a:rPr lang="en-US" sz="2300" dirty="0">
                <a:latin typeface="UTM Avo" panose="02040603050506020204" pitchFamily="18"/>
              </a:rPr>
              <a:t> </a:t>
            </a:r>
            <a:r>
              <a:rPr lang="en-US" sz="2300" dirty="0" err="1">
                <a:latin typeface="UTM Avo" panose="02040603050506020204" pitchFamily="18"/>
              </a:rPr>
              <a:t>lượng</a:t>
            </a:r>
            <a:r>
              <a:rPr lang="en-US" sz="2300" dirty="0">
                <a:latin typeface="UTM Avo" panose="02040603050506020204" pitchFamily="18"/>
              </a:rPr>
              <a:t> </a:t>
            </a:r>
            <a:r>
              <a:rPr lang="en-US" sz="2300" dirty="0" err="1">
                <a:latin typeface="UTM Avo" panose="02040603050506020204" pitchFamily="18"/>
              </a:rPr>
              <a:t>nên</a:t>
            </a:r>
            <a:r>
              <a:rPr lang="en-US" sz="2300" dirty="0">
                <a:latin typeface="UTM Avo" panose="02040603050506020204" pitchFamily="18"/>
              </a:rPr>
              <a:t> </a:t>
            </a:r>
            <a:r>
              <a:rPr lang="en-US" sz="2300" dirty="0" err="1">
                <a:latin typeface="UTM Avo" panose="02040603050506020204" pitchFamily="18"/>
              </a:rPr>
              <a:t>các</a:t>
            </a:r>
            <a:r>
              <a:rPr lang="en-US" sz="2300" dirty="0">
                <a:latin typeface="UTM Avo" panose="02040603050506020204" pitchFamily="18"/>
              </a:rPr>
              <a:t> </a:t>
            </a:r>
            <a:r>
              <a:rPr lang="en-US" sz="2300" dirty="0" err="1">
                <a:latin typeface="UTM Avo" panose="02040603050506020204" pitchFamily="18"/>
              </a:rPr>
              <a:t>vật</a:t>
            </a:r>
            <a:r>
              <a:rPr lang="en-US" sz="2300" dirty="0">
                <a:latin typeface="UTM Avo" panose="02040603050506020204" pitchFamily="18"/>
              </a:rPr>
              <a:t> </a:t>
            </a:r>
            <a:r>
              <a:rPr lang="en-US" sz="2300" dirty="0" err="1">
                <a:latin typeface="UTM Avo" panose="02040603050506020204" pitchFamily="18"/>
              </a:rPr>
              <a:t>như</a:t>
            </a:r>
            <a:r>
              <a:rPr lang="en-US" sz="2300" dirty="0">
                <a:latin typeface="UTM Avo" panose="02040603050506020204" pitchFamily="18"/>
              </a:rPr>
              <a:t> </a:t>
            </a:r>
            <a:r>
              <a:rPr lang="en-US" sz="2300" dirty="0" err="1">
                <a:latin typeface="UTM Avo" panose="02040603050506020204" pitchFamily="18"/>
              </a:rPr>
              <a:t>tủ</a:t>
            </a:r>
            <a:r>
              <a:rPr lang="en-US" sz="2300" dirty="0">
                <a:latin typeface="UTM Avo" panose="02040603050506020204" pitchFamily="18"/>
              </a:rPr>
              <a:t>, </a:t>
            </a:r>
            <a:r>
              <a:rPr lang="en-US" sz="2300" dirty="0" err="1">
                <a:latin typeface="UTM Avo" panose="02040603050506020204" pitchFamily="18"/>
              </a:rPr>
              <a:t>bàn</a:t>
            </a:r>
            <a:r>
              <a:rPr lang="en-US" sz="2300" dirty="0">
                <a:latin typeface="UTM Avo" panose="02040603050506020204" pitchFamily="18"/>
              </a:rPr>
              <a:t> </a:t>
            </a:r>
            <a:r>
              <a:rPr lang="en-US" sz="2300" dirty="0" err="1">
                <a:latin typeface="UTM Avo" panose="02040603050506020204" pitchFamily="18"/>
              </a:rPr>
              <a:t>ghế</a:t>
            </a:r>
            <a:r>
              <a:rPr lang="en-US" sz="2300" dirty="0">
                <a:latin typeface="UTM Avo" panose="02040603050506020204" pitchFamily="18"/>
              </a:rPr>
              <a:t>,... </a:t>
            </a:r>
            <a:r>
              <a:rPr lang="en-US" sz="2300" dirty="0" err="1">
                <a:latin typeface="UTM Avo" panose="02040603050506020204" pitchFamily="18"/>
              </a:rPr>
              <a:t>tác</a:t>
            </a:r>
            <a:r>
              <a:rPr lang="en-US" sz="2300" dirty="0">
                <a:latin typeface="UTM Avo" panose="02040603050506020204" pitchFamily="18"/>
              </a:rPr>
              <a:t> </a:t>
            </a:r>
            <a:r>
              <a:rPr lang="en-US" sz="2300" dirty="0" err="1">
                <a:latin typeface="UTM Avo" panose="02040603050506020204" pitchFamily="18"/>
              </a:rPr>
              <a:t>dụng</a:t>
            </a:r>
            <a:r>
              <a:rPr lang="en-US" sz="2300" dirty="0">
                <a:latin typeface="UTM Avo" panose="02040603050506020204" pitchFamily="18"/>
              </a:rPr>
              <a:t> </a:t>
            </a:r>
            <a:r>
              <a:rPr lang="en-US" sz="2300" dirty="0" err="1">
                <a:latin typeface="UTM Avo" panose="02040603050506020204" pitchFamily="18"/>
              </a:rPr>
              <a:t>lực</a:t>
            </a:r>
            <a:r>
              <a:rPr lang="en-US" sz="2300" dirty="0">
                <a:latin typeface="UTM Avo" panose="02040603050506020204" pitchFamily="18"/>
              </a:rPr>
              <a:t> </a:t>
            </a:r>
            <a:r>
              <a:rPr lang="en-US" sz="2300" dirty="0" err="1">
                <a:latin typeface="UTM Avo" panose="02040603050506020204" pitchFamily="18"/>
              </a:rPr>
              <a:t>ép</a:t>
            </a:r>
            <a:r>
              <a:rPr lang="en-US" sz="2300" dirty="0">
                <a:latin typeface="UTM Avo" panose="02040603050506020204" pitchFamily="18"/>
              </a:rPr>
              <a:t> </a:t>
            </a:r>
            <a:r>
              <a:rPr lang="en-US" sz="2300" dirty="0" err="1">
                <a:latin typeface="UTM Avo" panose="02040603050506020204" pitchFamily="18"/>
              </a:rPr>
              <a:t>lên</a:t>
            </a:r>
            <a:r>
              <a:rPr lang="en-US" sz="2300" dirty="0">
                <a:latin typeface="UTM Avo" panose="02040603050506020204" pitchFamily="18"/>
              </a:rPr>
              <a:t> </a:t>
            </a:r>
            <a:r>
              <a:rPr lang="en-US" sz="2300" dirty="0" err="1">
                <a:latin typeface="UTM Avo" panose="02040603050506020204" pitchFamily="18"/>
              </a:rPr>
              <a:t>sàn</a:t>
            </a:r>
            <a:r>
              <a:rPr lang="en-US" sz="2300" dirty="0">
                <a:latin typeface="UTM Avo" panose="02040603050506020204" pitchFamily="18"/>
              </a:rPr>
              <a:t>, </a:t>
            </a:r>
            <a:r>
              <a:rPr lang="en-US" sz="2300" dirty="0" err="1">
                <a:latin typeface="UTM Avo" panose="02040603050506020204" pitchFamily="18"/>
              </a:rPr>
              <a:t>có</a:t>
            </a:r>
            <a:r>
              <a:rPr lang="en-US" sz="2300" dirty="0">
                <a:latin typeface="UTM Avo" panose="02040603050506020204" pitchFamily="18"/>
              </a:rPr>
              <a:t> </a:t>
            </a:r>
            <a:r>
              <a:rPr lang="en-US" sz="2300" dirty="0" err="1">
                <a:latin typeface="UTM Avo" panose="02040603050506020204" pitchFamily="18"/>
              </a:rPr>
              <a:t>phương</a:t>
            </a:r>
            <a:r>
              <a:rPr lang="en-US" sz="2300" dirty="0">
                <a:latin typeface="UTM Avo" panose="02040603050506020204" pitchFamily="18"/>
              </a:rPr>
              <a:t> </a:t>
            </a:r>
            <a:r>
              <a:rPr lang="en-US" sz="2300" dirty="0" err="1">
                <a:latin typeface="UTM Avo" panose="02040603050506020204" pitchFamily="18"/>
              </a:rPr>
              <a:t>vuông</a:t>
            </a:r>
            <a:r>
              <a:rPr lang="en-US" sz="2300" dirty="0">
                <a:latin typeface="UTM Avo" panose="02040603050506020204" pitchFamily="18"/>
              </a:rPr>
              <a:t> </a:t>
            </a:r>
            <a:r>
              <a:rPr lang="en-US" sz="2300" dirty="0" err="1">
                <a:latin typeface="UTM Avo" panose="02040603050506020204" pitchFamily="18"/>
              </a:rPr>
              <a:t>góc</a:t>
            </a:r>
            <a:r>
              <a:rPr lang="en-US" sz="2300" dirty="0">
                <a:latin typeface="UTM Avo" panose="02040603050506020204" pitchFamily="18"/>
              </a:rPr>
              <a:t> </a:t>
            </a:r>
            <a:r>
              <a:rPr lang="en-US" sz="2300" dirty="0" err="1">
                <a:latin typeface="UTM Avo" panose="02040603050506020204" pitchFamily="18"/>
              </a:rPr>
              <a:t>với</a:t>
            </a:r>
            <a:r>
              <a:rPr lang="en-US" sz="2300" dirty="0">
                <a:latin typeface="UTM Avo" panose="02040603050506020204" pitchFamily="18"/>
              </a:rPr>
              <a:t> </a:t>
            </a:r>
            <a:r>
              <a:rPr lang="en-US" sz="2300" dirty="0" err="1">
                <a:latin typeface="UTM Avo" panose="02040603050506020204" pitchFamily="18"/>
              </a:rPr>
              <a:t>mặt</a:t>
            </a:r>
            <a:r>
              <a:rPr lang="en-US" sz="2300" dirty="0">
                <a:latin typeface="UTM Avo" panose="02040603050506020204" pitchFamily="18"/>
              </a:rPr>
              <a:t> </a:t>
            </a:r>
            <a:r>
              <a:rPr lang="en-US" sz="2300" dirty="0" err="1">
                <a:latin typeface="UTM Avo" panose="02040603050506020204" pitchFamily="18"/>
              </a:rPr>
              <a:t>sàn</a:t>
            </a:r>
            <a:r>
              <a:rPr lang="en-US" sz="2300" dirty="0">
                <a:latin typeface="UTM Avo" panose="02040603050506020204" pitchFamily="18"/>
              </a:rPr>
              <a:t>. </a:t>
            </a:r>
            <a:r>
              <a:rPr lang="en-US" sz="2300" dirty="0" err="1">
                <a:latin typeface="UTM Avo" panose="02040603050506020204" pitchFamily="18"/>
              </a:rPr>
              <a:t>Các</a:t>
            </a:r>
            <a:r>
              <a:rPr lang="en-US" sz="2300" dirty="0">
                <a:latin typeface="UTM Avo" panose="02040603050506020204" pitchFamily="18"/>
              </a:rPr>
              <a:t> </a:t>
            </a:r>
            <a:r>
              <a:rPr lang="en-US" sz="2300" dirty="0" err="1">
                <a:latin typeface="UTM Avo" panose="02040603050506020204" pitchFamily="18"/>
              </a:rPr>
              <a:t>lực</a:t>
            </a:r>
            <a:r>
              <a:rPr lang="en-US" sz="2300" dirty="0">
                <a:latin typeface="UTM Avo" panose="02040603050506020204" pitchFamily="18"/>
              </a:rPr>
              <a:t> </a:t>
            </a:r>
            <a:r>
              <a:rPr lang="en-US" sz="2300" dirty="0" err="1">
                <a:latin typeface="UTM Avo" panose="02040603050506020204" pitchFamily="18"/>
              </a:rPr>
              <a:t>ép</a:t>
            </a:r>
            <a:r>
              <a:rPr lang="en-US" sz="2300" dirty="0">
                <a:latin typeface="UTM Avo" panose="02040603050506020204" pitchFamily="18"/>
              </a:rPr>
              <a:t> </a:t>
            </a:r>
            <a:r>
              <a:rPr lang="en-US" sz="2300" dirty="0" err="1">
                <a:latin typeface="UTM Avo" panose="02040603050506020204" pitchFamily="18"/>
              </a:rPr>
              <a:t>đó</a:t>
            </a:r>
            <a:r>
              <a:rPr lang="en-US" sz="2300" dirty="0">
                <a:latin typeface="UTM Avo" panose="02040603050506020204" pitchFamily="18"/>
              </a:rPr>
              <a:t> </a:t>
            </a:r>
            <a:r>
              <a:rPr lang="en-US" sz="2300" dirty="0" err="1">
                <a:latin typeface="UTM Avo" panose="02040603050506020204" pitchFamily="18"/>
              </a:rPr>
              <a:t>được</a:t>
            </a:r>
            <a:r>
              <a:rPr lang="en-US" sz="2300" dirty="0">
                <a:latin typeface="UTM Avo" panose="02040603050506020204" pitchFamily="18"/>
              </a:rPr>
              <a:t> </a:t>
            </a:r>
            <a:r>
              <a:rPr lang="en-US" sz="2300" dirty="0" err="1">
                <a:latin typeface="UTM Avo" panose="02040603050506020204" pitchFamily="18"/>
              </a:rPr>
              <a:t>gọi</a:t>
            </a:r>
            <a:r>
              <a:rPr lang="en-US" sz="2300" dirty="0">
                <a:latin typeface="UTM Avo" panose="02040603050506020204" pitchFamily="18"/>
              </a:rPr>
              <a:t> </a:t>
            </a:r>
            <a:r>
              <a:rPr lang="en-US" sz="2300" dirty="0" err="1">
                <a:latin typeface="UTM Avo" panose="02040603050506020204" pitchFamily="18"/>
              </a:rPr>
              <a:t>là</a:t>
            </a:r>
            <a:r>
              <a:rPr lang="en-US" sz="2300" dirty="0">
                <a:latin typeface="UTM Avo" panose="02040603050506020204" pitchFamily="18"/>
              </a:rPr>
              <a:t> </a:t>
            </a:r>
            <a:r>
              <a:rPr lang="en-US" sz="2300" dirty="0" err="1">
                <a:latin typeface="UTM Avo" panose="02040603050506020204" pitchFamily="18"/>
              </a:rPr>
              <a:t>áp</a:t>
            </a:r>
            <a:r>
              <a:rPr lang="en-US" sz="2300" dirty="0">
                <a:latin typeface="UTM Avo" panose="02040603050506020204" pitchFamily="18"/>
              </a:rPr>
              <a:t> </a:t>
            </a:r>
            <a:r>
              <a:rPr lang="en-US" sz="2300" dirty="0" err="1">
                <a:latin typeface="UTM Avo" panose="02040603050506020204" pitchFamily="18"/>
              </a:rPr>
              <a:t>lực</a:t>
            </a:r>
            <a:r>
              <a:rPr lang="en-US" sz="2300" dirty="0">
                <a:latin typeface="UTM Avo" panose="02040603050506020204" pitchFamily="18"/>
              </a:rPr>
              <a:t>.</a:t>
            </a:r>
          </a:p>
          <a:p>
            <a:pPr marL="342900" indent="-342900" algn="just">
              <a:lnSpc>
                <a:spcPct val="150000"/>
              </a:lnSpc>
              <a:buFont typeface="Wingdings" pitchFamily="2" charset="2"/>
              <a:buChar char="v"/>
            </a:pPr>
            <a:r>
              <a:rPr lang="en-US" sz="2300" dirty="0" err="1">
                <a:latin typeface="UTM Avo" panose="02040603050506020204" pitchFamily="18"/>
              </a:rPr>
              <a:t>Áp</a:t>
            </a:r>
            <a:r>
              <a:rPr lang="en-US" sz="2300" dirty="0">
                <a:latin typeface="UTM Avo" panose="02040603050506020204" pitchFamily="18"/>
              </a:rPr>
              <a:t> </a:t>
            </a:r>
            <a:r>
              <a:rPr lang="en-US" sz="2300" dirty="0" err="1">
                <a:latin typeface="UTM Avo" panose="02040603050506020204" pitchFamily="18"/>
              </a:rPr>
              <a:t>lực</a:t>
            </a:r>
            <a:r>
              <a:rPr lang="en-US" sz="2300" dirty="0">
                <a:latin typeface="UTM Avo" panose="02040603050506020204" pitchFamily="18"/>
              </a:rPr>
              <a:t> </a:t>
            </a:r>
            <a:r>
              <a:rPr lang="en-US" sz="2300" dirty="0" err="1">
                <a:latin typeface="UTM Avo" panose="02040603050506020204" pitchFamily="18"/>
              </a:rPr>
              <a:t>là</a:t>
            </a:r>
            <a:r>
              <a:rPr lang="en-US" sz="2300" dirty="0">
                <a:latin typeface="UTM Avo" panose="02040603050506020204" pitchFamily="18"/>
              </a:rPr>
              <a:t> </a:t>
            </a:r>
            <a:r>
              <a:rPr lang="en-US" sz="2300" dirty="0" err="1">
                <a:latin typeface="UTM Avo" panose="02040603050506020204" pitchFamily="18"/>
              </a:rPr>
              <a:t>lực</a:t>
            </a:r>
            <a:r>
              <a:rPr lang="en-US" sz="2300" dirty="0">
                <a:latin typeface="UTM Avo" panose="02040603050506020204" pitchFamily="18"/>
              </a:rPr>
              <a:t> </a:t>
            </a:r>
            <a:r>
              <a:rPr lang="en-US" sz="2300" dirty="0" err="1">
                <a:latin typeface="UTM Avo" panose="02040603050506020204" pitchFamily="18"/>
              </a:rPr>
              <a:t>ép</a:t>
            </a:r>
            <a:r>
              <a:rPr lang="en-US" sz="2300" dirty="0">
                <a:latin typeface="UTM Avo" panose="02040603050506020204" pitchFamily="18"/>
              </a:rPr>
              <a:t> </a:t>
            </a:r>
            <a:r>
              <a:rPr lang="en-US" sz="2300" dirty="0" err="1">
                <a:latin typeface="UTM Avo" panose="02040603050506020204" pitchFamily="18"/>
              </a:rPr>
              <a:t>có</a:t>
            </a:r>
            <a:r>
              <a:rPr lang="en-US" sz="2300" dirty="0">
                <a:latin typeface="UTM Avo" panose="02040603050506020204" pitchFamily="18"/>
              </a:rPr>
              <a:t> </a:t>
            </a:r>
            <a:r>
              <a:rPr lang="en-US" sz="2300" dirty="0" err="1">
                <a:latin typeface="UTM Avo" panose="02040603050506020204" pitchFamily="18"/>
              </a:rPr>
              <a:t>phương</a:t>
            </a:r>
            <a:r>
              <a:rPr lang="en-US" sz="2300" dirty="0">
                <a:latin typeface="UTM Avo" panose="02040603050506020204" pitchFamily="18"/>
              </a:rPr>
              <a:t> </a:t>
            </a:r>
            <a:r>
              <a:rPr lang="en-US" sz="2300" dirty="0" err="1">
                <a:latin typeface="UTM Avo" panose="02040603050506020204" pitchFamily="18"/>
              </a:rPr>
              <a:t>vuông</a:t>
            </a:r>
            <a:r>
              <a:rPr lang="en-US" sz="2300" dirty="0">
                <a:latin typeface="UTM Avo" panose="02040603050506020204" pitchFamily="18"/>
              </a:rPr>
              <a:t> </a:t>
            </a:r>
            <a:r>
              <a:rPr lang="en-US" sz="2300" dirty="0" err="1">
                <a:latin typeface="UTM Avo" panose="02040603050506020204" pitchFamily="18"/>
              </a:rPr>
              <a:t>góc</a:t>
            </a:r>
            <a:r>
              <a:rPr lang="en-US" sz="2300" dirty="0">
                <a:latin typeface="UTM Avo" panose="02040603050506020204" pitchFamily="18"/>
              </a:rPr>
              <a:t> </a:t>
            </a:r>
            <a:r>
              <a:rPr lang="en-US" sz="2300" dirty="0" err="1">
                <a:latin typeface="UTM Avo" panose="02040603050506020204" pitchFamily="18"/>
              </a:rPr>
              <a:t>với</a:t>
            </a:r>
            <a:r>
              <a:rPr lang="en-US" sz="2300" dirty="0">
                <a:latin typeface="UTM Avo" panose="02040603050506020204" pitchFamily="18"/>
              </a:rPr>
              <a:t> </a:t>
            </a:r>
            <a:r>
              <a:rPr lang="en-US" sz="2300" dirty="0" err="1">
                <a:latin typeface="UTM Avo" panose="02040603050506020204" pitchFamily="18"/>
              </a:rPr>
              <a:t>mặt</a:t>
            </a:r>
            <a:r>
              <a:rPr lang="en-US" sz="2300" dirty="0">
                <a:latin typeface="UTM Avo" panose="02040603050506020204" pitchFamily="18"/>
              </a:rPr>
              <a:t> </a:t>
            </a:r>
            <a:r>
              <a:rPr lang="en-US" sz="2300" dirty="0" err="1">
                <a:latin typeface="UTM Avo" panose="02040603050506020204" pitchFamily="18"/>
              </a:rPr>
              <a:t>bị</a:t>
            </a:r>
            <a:r>
              <a:rPr lang="en-US" sz="2300" dirty="0">
                <a:latin typeface="UTM Avo" panose="02040603050506020204" pitchFamily="18"/>
              </a:rPr>
              <a:t> </a:t>
            </a:r>
            <a:r>
              <a:rPr lang="en-US" sz="2300" dirty="0" err="1">
                <a:latin typeface="UTM Avo" panose="02040603050506020204" pitchFamily="18"/>
              </a:rPr>
              <a:t>ép</a:t>
            </a:r>
            <a:r>
              <a:rPr lang="en-US" sz="2300" dirty="0">
                <a:latin typeface="UTM Avo" panose="02040603050506020204" pitchFamily="18"/>
              </a:rPr>
              <a:t>.</a:t>
            </a:r>
            <a:endParaRPr lang="vi-VN" sz="2300" dirty="0"/>
          </a:p>
        </p:txBody>
      </p:sp>
      <p:sp>
        <p:nvSpPr>
          <p:cNvPr id="2" name="Rectangle 1">
            <a:extLst>
              <a:ext uri="{FF2B5EF4-FFF2-40B4-BE49-F238E27FC236}">
                <a16:creationId xmlns:a16="http://schemas.microsoft.com/office/drawing/2014/main" id="{35CB28CC-6C29-120D-9520-F3091CD41429}"/>
              </a:ext>
            </a:extLst>
          </p:cNvPr>
          <p:cNvSpPr/>
          <p:nvPr/>
        </p:nvSpPr>
        <p:spPr>
          <a:xfrm>
            <a:off x="4654344" y="1383732"/>
            <a:ext cx="2883309" cy="575187"/>
          </a:xfrm>
          <a:prstGeom prst="rect">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chemeClr val="tx1"/>
                </a:solidFill>
                <a:effectLst/>
                <a:uLnTx/>
                <a:uFillTx/>
                <a:latin typeface="UTM Avo" panose="02040603050506020204" pitchFamily="18"/>
                <a:sym typeface="Arial"/>
              </a:rPr>
              <a:t>KẾT LUẬN</a:t>
            </a:r>
          </a:p>
        </p:txBody>
      </p:sp>
    </p:spTree>
    <p:extLst>
      <p:ext uri="{BB962C8B-B14F-4D97-AF65-F5344CB8AC3E}">
        <p14:creationId xmlns:p14="http://schemas.microsoft.com/office/powerpoint/2010/main" val="3796278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Line Callout 1 (Border and Accent Bar) 3">
            <a:extLst>
              <a:ext uri="{FF2B5EF4-FFF2-40B4-BE49-F238E27FC236}">
                <a16:creationId xmlns:a16="http://schemas.microsoft.com/office/drawing/2014/main" id="{CA4453CA-BA21-7C2A-4248-CC49271500BE}"/>
              </a:ext>
            </a:extLst>
          </p:cNvPr>
          <p:cNvSpPr/>
          <p:nvPr/>
        </p:nvSpPr>
        <p:spPr>
          <a:xfrm>
            <a:off x="596662" y="1968438"/>
            <a:ext cx="3563858" cy="590003"/>
          </a:xfrm>
          <a:prstGeom prst="accentBorderCallout1">
            <a:avLst>
              <a:gd name="adj1" fmla="val 18750"/>
              <a:gd name="adj2" fmla="val -3127"/>
              <a:gd name="adj3" fmla="val 17954"/>
              <a:gd name="adj4" fmla="val -17509"/>
            </a:avLst>
          </a:prstGeom>
          <a:solidFill>
            <a:schemeClr val="accent1">
              <a:lumMod val="20000"/>
              <a:lumOff val="80000"/>
            </a:schemeClr>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50000"/>
              </a:lnSpc>
            </a:pPr>
            <a:r>
              <a:rPr lang="en-US" sz="2500" b="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Thảo luận nhóm</a:t>
            </a:r>
          </a:p>
        </p:txBody>
      </p:sp>
      <p:sp>
        <p:nvSpPr>
          <p:cNvPr id="10" name="Google Shape;523;p34">
            <a:extLst>
              <a:ext uri="{FF2B5EF4-FFF2-40B4-BE49-F238E27FC236}">
                <a16:creationId xmlns:a16="http://schemas.microsoft.com/office/drawing/2014/main" id="{E63AD0EB-67C8-FA17-8071-6AA21D23845D}"/>
              </a:ext>
            </a:extLst>
          </p:cNvPr>
          <p:cNvSpPr txBox="1">
            <a:spLocks noGrp="1"/>
          </p:cNvSpPr>
          <p:nvPr>
            <p:ph type="title"/>
          </p:nvPr>
        </p:nvSpPr>
        <p:spPr>
          <a:xfrm>
            <a:off x="3319200" y="1531478"/>
            <a:ext cx="5553600" cy="46895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US" sz="2600" b="1" dirty="0">
                <a:latin typeface="UTM Avo" panose="02040603050506020204" pitchFamily="18"/>
                <a:ea typeface="Arial"/>
                <a:cs typeface="Arial"/>
                <a:sym typeface="Arial"/>
              </a:rPr>
              <a:t>II. ÁP SUẤT</a:t>
            </a:r>
            <a:endParaRPr sz="2600" b="1" dirty="0">
              <a:latin typeface="UTM Avo" panose="02040603050506020204" pitchFamily="18"/>
              <a:ea typeface="Arial"/>
              <a:cs typeface="Arial"/>
              <a:sym typeface="Arial"/>
            </a:endParaRPr>
          </a:p>
        </p:txBody>
      </p:sp>
      <p:graphicFrame>
        <p:nvGraphicFramePr>
          <p:cNvPr id="11" name="Table 10">
            <a:extLst>
              <a:ext uri="{FF2B5EF4-FFF2-40B4-BE49-F238E27FC236}">
                <a16:creationId xmlns:a16="http://schemas.microsoft.com/office/drawing/2014/main" id="{C3B4F09C-ACAD-C6EB-D6D3-9676AC5DB921}"/>
              </a:ext>
            </a:extLst>
          </p:cNvPr>
          <p:cNvGraphicFramePr>
            <a:graphicFrameLocks noGrp="1"/>
          </p:cNvGraphicFramePr>
          <p:nvPr>
            <p:extLst>
              <p:ext uri="{D42A27DB-BD31-4B8C-83A1-F6EECF244321}">
                <p14:modId xmlns:p14="http://schemas.microsoft.com/office/powerpoint/2010/main" val="2978863850"/>
              </p:ext>
            </p:extLst>
          </p:nvPr>
        </p:nvGraphicFramePr>
        <p:xfrm>
          <a:off x="634762" y="2825422"/>
          <a:ext cx="6901418" cy="3475101"/>
        </p:xfrm>
        <a:graphic>
          <a:graphicData uri="http://schemas.openxmlformats.org/drawingml/2006/table">
            <a:tbl>
              <a:tblPr firstRow="1" firstCol="1" bandRow="1"/>
              <a:tblGrid>
                <a:gridCol w="6901418">
                  <a:extLst>
                    <a:ext uri="{9D8B030D-6E8A-4147-A177-3AD203B41FA5}">
                      <a16:colId xmlns:a16="http://schemas.microsoft.com/office/drawing/2014/main" val="3673610201"/>
                    </a:ext>
                  </a:extLst>
                </a:gridCol>
              </a:tblGrid>
              <a:tr h="0">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sz="1400" b="1" dirty="0">
                          <a:effectLst/>
                          <a:latin typeface="UTM Avo" panose="02040603050506020204" pitchFamily="18"/>
                          <a:ea typeface="Times New Roman" panose="02020603050405020304" pitchFamily="18" charset="0"/>
                          <a:cs typeface="Times New Roman" panose="02020603050405020304" pitchFamily="18" charset="0"/>
                        </a:rPr>
                        <a:t>PHIẾU HỌC TẬP SỐ 2: </a:t>
                      </a:r>
                      <a:r>
                        <a:rPr lang="en-US" sz="1400" b="1" dirty="0" err="1">
                          <a:effectLst/>
                          <a:latin typeface="UTM Avo" panose="02040603050506020204" pitchFamily="18"/>
                        </a:rPr>
                        <a:t>Tìm</a:t>
                      </a:r>
                      <a:r>
                        <a:rPr lang="en-US" sz="1400" b="1" dirty="0">
                          <a:effectLst/>
                          <a:latin typeface="UTM Avo" panose="02040603050506020204" pitchFamily="18"/>
                        </a:rPr>
                        <a:t> </a:t>
                      </a:r>
                      <a:r>
                        <a:rPr lang="en-US" sz="1400" b="1" dirty="0" err="1">
                          <a:effectLst/>
                          <a:latin typeface="UTM Avo" panose="02040603050506020204" pitchFamily="18"/>
                        </a:rPr>
                        <a:t>hiểu</a:t>
                      </a:r>
                      <a:r>
                        <a:rPr lang="en-US" sz="1400" b="1" dirty="0">
                          <a:effectLst/>
                          <a:latin typeface="UTM Avo" panose="02040603050506020204" pitchFamily="18"/>
                        </a:rPr>
                        <a:t> </a:t>
                      </a:r>
                      <a:r>
                        <a:rPr lang="en-US" sz="1400" b="1" dirty="0" err="1">
                          <a:effectLst/>
                          <a:latin typeface="UTM Avo" panose="02040603050506020204" pitchFamily="18"/>
                        </a:rPr>
                        <a:t>về</a:t>
                      </a:r>
                      <a:r>
                        <a:rPr lang="en-US" sz="1400" b="1" dirty="0">
                          <a:effectLst/>
                          <a:latin typeface="UTM Avo" panose="02040603050506020204" pitchFamily="18"/>
                        </a:rPr>
                        <a:t> </a:t>
                      </a:r>
                      <a:r>
                        <a:rPr lang="en-US" sz="1400" b="1" dirty="0" err="1">
                          <a:effectLst/>
                          <a:latin typeface="UTM Avo" panose="02040603050506020204" pitchFamily="18"/>
                        </a:rPr>
                        <a:t>độ</a:t>
                      </a:r>
                      <a:r>
                        <a:rPr lang="en-US" sz="1400" b="1" dirty="0">
                          <a:effectLst/>
                          <a:latin typeface="UTM Avo" panose="02040603050506020204" pitchFamily="18"/>
                        </a:rPr>
                        <a:t> </a:t>
                      </a:r>
                      <a:r>
                        <a:rPr lang="en-US" sz="1400" b="1" dirty="0" err="1">
                          <a:effectLst/>
                          <a:latin typeface="UTM Avo" panose="02040603050506020204" pitchFamily="18"/>
                        </a:rPr>
                        <a:t>lớn</a:t>
                      </a:r>
                      <a:r>
                        <a:rPr lang="en-US" sz="1400" b="1" dirty="0">
                          <a:effectLst/>
                          <a:latin typeface="UTM Avo" panose="02040603050506020204" pitchFamily="18"/>
                        </a:rPr>
                        <a:t> </a:t>
                      </a:r>
                      <a:r>
                        <a:rPr lang="en-US" sz="1400" b="1" dirty="0" err="1">
                          <a:effectLst/>
                          <a:latin typeface="UTM Avo" panose="02040603050506020204" pitchFamily="18"/>
                        </a:rPr>
                        <a:t>của</a:t>
                      </a:r>
                      <a:r>
                        <a:rPr lang="en-US" sz="1400" b="1" dirty="0">
                          <a:effectLst/>
                          <a:latin typeface="UTM Avo" panose="02040603050506020204" pitchFamily="18"/>
                        </a:rPr>
                        <a:t> </a:t>
                      </a:r>
                      <a:r>
                        <a:rPr lang="en-US" sz="1400" b="1" dirty="0" err="1">
                          <a:effectLst/>
                          <a:latin typeface="UTM Avo" panose="02040603050506020204" pitchFamily="18"/>
                        </a:rPr>
                        <a:t>lực</a:t>
                      </a:r>
                      <a:r>
                        <a:rPr lang="en-US" sz="1400" b="1" dirty="0">
                          <a:effectLst/>
                          <a:latin typeface="UTM Avo" panose="02040603050506020204" pitchFamily="18"/>
                        </a:rPr>
                        <a:t> </a:t>
                      </a:r>
                      <a:r>
                        <a:rPr lang="en-US" sz="1400" b="1" dirty="0" err="1">
                          <a:effectLst/>
                          <a:latin typeface="UTM Avo" panose="02040603050506020204" pitchFamily="18"/>
                        </a:rPr>
                        <a:t>đẩy</a:t>
                      </a:r>
                      <a:endParaRPr lang="en-US" sz="1400" b="1"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400" dirty="0" err="1">
                          <a:effectLst/>
                          <a:latin typeface="UTM Avo" panose="02040603050506020204" pitchFamily="18"/>
                          <a:ea typeface="Times New Roman" panose="02020603050405020304" pitchFamily="18" charset="0"/>
                          <a:cs typeface="Times New Roman" panose="02020603050405020304" pitchFamily="18" charset="0"/>
                        </a:rPr>
                        <a:t>Lớp</a:t>
                      </a:r>
                      <a:r>
                        <a:rPr lang="en-US" sz="1400" dirty="0">
                          <a:effectLst/>
                          <a:latin typeface="UTM Avo" panose="02040603050506020204" pitchFamily="18"/>
                          <a:ea typeface="Times New Roman" panose="02020603050405020304" pitchFamily="18" charset="0"/>
                          <a:cs typeface="Times New Roman" panose="02020603050405020304" pitchFamily="18" charset="0"/>
                        </a:rPr>
                        <a:t>:</a:t>
                      </a:r>
                      <a:endParaRPr lang="en-US" sz="14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400" dirty="0" err="1">
                          <a:effectLst/>
                          <a:latin typeface="UTM Avo" panose="02040603050506020204" pitchFamily="18"/>
                          <a:ea typeface="Times New Roman" panose="02020603050405020304" pitchFamily="18" charset="0"/>
                          <a:cs typeface="Times New Roman" panose="02020603050405020304" pitchFamily="18" charset="0"/>
                        </a:rPr>
                        <a:t>Tên</a:t>
                      </a:r>
                      <a:r>
                        <a:rPr lang="en-US" sz="1400" dirty="0">
                          <a:effectLst/>
                          <a:latin typeface="UTM Avo" panose="02040603050506020204" pitchFamily="18"/>
                          <a:ea typeface="Times New Roman" panose="02020603050405020304" pitchFamily="18" charset="0"/>
                          <a:cs typeface="Times New Roman" panose="02020603050405020304" pitchFamily="18" charset="0"/>
                        </a:rPr>
                        <a:t> </a:t>
                      </a:r>
                      <a:r>
                        <a:rPr lang="en-US" sz="1400" dirty="0" err="1">
                          <a:effectLst/>
                          <a:latin typeface="UTM Avo" panose="02040603050506020204" pitchFamily="18"/>
                          <a:ea typeface="Times New Roman" panose="02020603050405020304" pitchFamily="18" charset="0"/>
                          <a:cs typeface="Times New Roman" panose="02020603050405020304" pitchFamily="18" charset="0"/>
                        </a:rPr>
                        <a:t>thành</a:t>
                      </a:r>
                      <a:r>
                        <a:rPr lang="en-US" sz="1400" dirty="0">
                          <a:effectLst/>
                          <a:latin typeface="UTM Avo" panose="02040603050506020204" pitchFamily="18"/>
                          <a:ea typeface="Times New Roman" panose="02020603050405020304" pitchFamily="18" charset="0"/>
                          <a:cs typeface="Times New Roman" panose="02020603050405020304" pitchFamily="18" charset="0"/>
                        </a:rPr>
                        <a:t> </a:t>
                      </a:r>
                      <a:r>
                        <a:rPr lang="en-US" sz="1400" dirty="0" err="1">
                          <a:effectLst/>
                          <a:latin typeface="UTM Avo" panose="02040603050506020204" pitchFamily="18"/>
                          <a:ea typeface="Times New Roman" panose="02020603050405020304" pitchFamily="18" charset="0"/>
                          <a:cs typeface="Times New Roman" panose="02020603050405020304" pitchFamily="18" charset="0"/>
                        </a:rPr>
                        <a:t>viên</a:t>
                      </a:r>
                      <a:r>
                        <a:rPr lang="en-US" sz="1400" dirty="0">
                          <a:effectLst/>
                          <a:latin typeface="UTM Avo" panose="02040603050506020204" pitchFamily="18"/>
                          <a:ea typeface="Times New Roman" panose="02020603050405020304" pitchFamily="18" charset="0"/>
                          <a:cs typeface="Times New Roman" panose="02020603050405020304" pitchFamily="18" charset="0"/>
                        </a:rPr>
                        <a:t>:</a:t>
                      </a:r>
                      <a:endParaRPr lang="en-US" sz="14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400" dirty="0">
                          <a:effectLst/>
                          <a:latin typeface="UTM Avo" panose="02040603050506020204" pitchFamily="18"/>
                        </a:rPr>
                        <a:t>1. </a:t>
                      </a:r>
                      <a:r>
                        <a:rPr lang="en-US" sz="1400" dirty="0" err="1">
                          <a:effectLst/>
                          <a:latin typeface="UTM Avo" panose="02040603050506020204" pitchFamily="18"/>
                        </a:rPr>
                        <a:t>Hãy</a:t>
                      </a:r>
                      <a:r>
                        <a:rPr lang="en-US" sz="1400" dirty="0">
                          <a:effectLst/>
                          <a:latin typeface="UTM Avo" panose="02040603050506020204" pitchFamily="18"/>
                        </a:rPr>
                        <a:t> </a:t>
                      </a:r>
                      <a:r>
                        <a:rPr lang="en-US" sz="1400" dirty="0" err="1">
                          <a:effectLst/>
                          <a:latin typeface="UTM Avo" panose="02040603050506020204" pitchFamily="18"/>
                        </a:rPr>
                        <a:t>kể</a:t>
                      </a:r>
                      <a:r>
                        <a:rPr lang="en-US" sz="1400" dirty="0">
                          <a:effectLst/>
                          <a:latin typeface="UTM Avo" panose="02040603050506020204" pitchFamily="18"/>
                        </a:rPr>
                        <a:t> </a:t>
                      </a:r>
                      <a:r>
                        <a:rPr lang="en-US" sz="1400" dirty="0" err="1">
                          <a:effectLst/>
                          <a:latin typeface="UTM Avo" panose="02040603050506020204" pitchFamily="18"/>
                        </a:rPr>
                        <a:t>tên</a:t>
                      </a:r>
                      <a:r>
                        <a:rPr lang="en-US" sz="1400" dirty="0">
                          <a:effectLst/>
                          <a:latin typeface="UTM Avo" panose="02040603050506020204" pitchFamily="18"/>
                        </a:rPr>
                        <a:t> </a:t>
                      </a:r>
                      <a:r>
                        <a:rPr lang="en-US" sz="1400" dirty="0" err="1">
                          <a:effectLst/>
                          <a:latin typeface="UTM Avo" panose="02040603050506020204" pitchFamily="18"/>
                        </a:rPr>
                        <a:t>các</a:t>
                      </a:r>
                      <a:r>
                        <a:rPr lang="en-US" sz="1400" dirty="0">
                          <a:effectLst/>
                          <a:latin typeface="UTM Avo" panose="02040603050506020204" pitchFamily="18"/>
                        </a:rPr>
                        <a:t> </a:t>
                      </a:r>
                      <a:r>
                        <a:rPr lang="en-US" sz="1400" dirty="0" err="1">
                          <a:effectLst/>
                          <a:latin typeface="UTM Avo" panose="02040603050506020204" pitchFamily="18"/>
                        </a:rPr>
                        <a:t>dụng</a:t>
                      </a:r>
                      <a:r>
                        <a:rPr lang="en-US" sz="1400" dirty="0">
                          <a:effectLst/>
                          <a:latin typeface="UTM Avo" panose="02040603050506020204" pitchFamily="18"/>
                        </a:rPr>
                        <a:t> </a:t>
                      </a:r>
                      <a:r>
                        <a:rPr lang="en-US" sz="1400" dirty="0" err="1">
                          <a:effectLst/>
                          <a:latin typeface="UTM Avo" panose="02040603050506020204" pitchFamily="18"/>
                        </a:rPr>
                        <a:t>cụ</a:t>
                      </a:r>
                      <a:r>
                        <a:rPr lang="en-US" sz="1400" dirty="0">
                          <a:effectLst/>
                          <a:latin typeface="UTM Avo" panose="02040603050506020204" pitchFamily="18"/>
                        </a:rPr>
                        <a:t> </a:t>
                      </a:r>
                      <a:r>
                        <a:rPr lang="en-US" sz="1400" dirty="0" err="1">
                          <a:effectLst/>
                          <a:latin typeface="UTM Avo" panose="02040603050506020204" pitchFamily="18"/>
                        </a:rPr>
                        <a:t>thí</a:t>
                      </a:r>
                      <a:r>
                        <a:rPr lang="en-US" sz="1400" dirty="0">
                          <a:effectLst/>
                          <a:latin typeface="UTM Avo" panose="02040603050506020204" pitchFamily="18"/>
                        </a:rPr>
                        <a:t> </a:t>
                      </a:r>
                      <a:r>
                        <a:rPr lang="en-US" sz="1400" dirty="0" err="1">
                          <a:effectLst/>
                          <a:latin typeface="UTM Avo" panose="02040603050506020204" pitchFamily="18"/>
                        </a:rPr>
                        <a:t>nghiệm</a:t>
                      </a:r>
                      <a:r>
                        <a:rPr lang="en-US" sz="1400" dirty="0">
                          <a:effectLst/>
                          <a:latin typeface="UTM Avo" panose="02040603050506020204" pitchFamily="18"/>
                        </a:rPr>
                        <a:t> </a:t>
                      </a:r>
                      <a:r>
                        <a:rPr lang="en-US" sz="1400" dirty="0" err="1">
                          <a:effectLst/>
                          <a:latin typeface="UTM Avo" panose="02040603050506020204" pitchFamily="18"/>
                        </a:rPr>
                        <a:t>được</a:t>
                      </a:r>
                      <a:r>
                        <a:rPr lang="en-US" sz="1400" dirty="0">
                          <a:effectLst/>
                          <a:latin typeface="UTM Avo" panose="02040603050506020204" pitchFamily="18"/>
                        </a:rPr>
                        <a:t> </a:t>
                      </a:r>
                      <a:r>
                        <a:rPr lang="en-US" sz="1400" dirty="0" err="1">
                          <a:effectLst/>
                          <a:latin typeface="UTM Avo" panose="02040603050506020204" pitchFamily="18"/>
                        </a:rPr>
                        <a:t>trình</a:t>
                      </a:r>
                      <a:r>
                        <a:rPr lang="en-US" sz="1400" dirty="0">
                          <a:effectLst/>
                          <a:latin typeface="UTM Avo" panose="02040603050506020204" pitchFamily="18"/>
                        </a:rPr>
                        <a:t> </a:t>
                      </a:r>
                      <a:r>
                        <a:rPr lang="en-US" sz="1400" dirty="0" err="1">
                          <a:effectLst/>
                          <a:latin typeface="UTM Avo" panose="02040603050506020204" pitchFamily="18"/>
                        </a:rPr>
                        <a:t>bày</a:t>
                      </a:r>
                      <a:r>
                        <a:rPr lang="en-US" sz="1400" dirty="0">
                          <a:effectLst/>
                          <a:latin typeface="UTM Avo" panose="02040603050506020204" pitchFamily="18"/>
                        </a:rPr>
                        <a:t> </a:t>
                      </a:r>
                      <a:r>
                        <a:rPr lang="en-US" sz="1400" dirty="0" err="1">
                          <a:effectLst/>
                          <a:latin typeface="UTM Avo" panose="02040603050506020204" pitchFamily="18"/>
                        </a:rPr>
                        <a:t>trong</a:t>
                      </a:r>
                      <a:r>
                        <a:rPr lang="en-US" sz="1400" dirty="0">
                          <a:effectLst/>
                          <a:latin typeface="UTM Avo" panose="02040603050506020204" pitchFamily="18"/>
                        </a:rPr>
                        <a:t> </a:t>
                      </a:r>
                      <a:r>
                        <a:rPr lang="en-US" sz="1400" dirty="0" err="1">
                          <a:effectLst/>
                          <a:latin typeface="UTM Avo" panose="02040603050506020204" pitchFamily="18"/>
                        </a:rPr>
                        <a:t>hình</a:t>
                      </a:r>
                      <a:r>
                        <a:rPr lang="en-US" sz="1400" dirty="0">
                          <a:effectLst/>
                          <a:latin typeface="UTM Avo" panose="02040603050506020204" pitchFamily="18"/>
                        </a:rPr>
                        <a:t> 16.2 </a:t>
                      </a:r>
                      <a:r>
                        <a:rPr lang="en-US" sz="1400" dirty="0" err="1">
                          <a:effectLst/>
                          <a:latin typeface="UTM Avo" panose="02040603050506020204" pitchFamily="18"/>
                        </a:rPr>
                        <a:t>trang</a:t>
                      </a:r>
                      <a:r>
                        <a:rPr lang="en-US" sz="1400" dirty="0">
                          <a:effectLst/>
                          <a:latin typeface="UTM Avo" panose="02040603050506020204" pitchFamily="18"/>
                        </a:rPr>
                        <a:t> 83 SGK, </a:t>
                      </a:r>
                      <a:r>
                        <a:rPr lang="en-US" sz="1400" dirty="0" err="1">
                          <a:effectLst/>
                          <a:latin typeface="UTM Avo" panose="02040603050506020204" pitchFamily="18"/>
                        </a:rPr>
                        <a:t>đồng</a:t>
                      </a:r>
                      <a:r>
                        <a:rPr lang="en-US" sz="1400" dirty="0">
                          <a:effectLst/>
                          <a:latin typeface="UTM Avo" panose="02040603050506020204" pitchFamily="18"/>
                        </a:rPr>
                        <a:t> </a:t>
                      </a:r>
                      <a:r>
                        <a:rPr lang="en-US" sz="1400" dirty="0" err="1">
                          <a:effectLst/>
                          <a:latin typeface="UTM Avo" panose="02040603050506020204" pitchFamily="18"/>
                        </a:rPr>
                        <a:t>thời</a:t>
                      </a:r>
                      <a:r>
                        <a:rPr lang="en-US" sz="1400" dirty="0">
                          <a:effectLst/>
                          <a:latin typeface="UTM Avo" panose="02040603050506020204" pitchFamily="18"/>
                        </a:rPr>
                        <a:t> </a:t>
                      </a:r>
                      <a:r>
                        <a:rPr lang="en-US" sz="1400" dirty="0" err="1">
                          <a:effectLst/>
                          <a:latin typeface="UTM Avo" panose="02040603050506020204" pitchFamily="18"/>
                        </a:rPr>
                        <a:t>nêu</a:t>
                      </a:r>
                      <a:r>
                        <a:rPr lang="en-US" sz="1400" dirty="0">
                          <a:effectLst/>
                          <a:latin typeface="UTM Avo" panose="02040603050506020204" pitchFamily="18"/>
                        </a:rPr>
                        <a:t> </a:t>
                      </a:r>
                      <a:r>
                        <a:rPr lang="en-US" sz="1400" dirty="0" err="1">
                          <a:effectLst/>
                          <a:latin typeface="UTM Avo" panose="02040603050506020204" pitchFamily="18"/>
                        </a:rPr>
                        <a:t>cách</a:t>
                      </a:r>
                      <a:r>
                        <a:rPr lang="en-US" sz="1400" dirty="0">
                          <a:effectLst/>
                          <a:latin typeface="UTM Avo" panose="02040603050506020204" pitchFamily="18"/>
                        </a:rPr>
                        <a:t> </a:t>
                      </a:r>
                      <a:r>
                        <a:rPr lang="en-US" sz="1400" dirty="0" err="1">
                          <a:effectLst/>
                          <a:latin typeface="UTM Avo" panose="02040603050506020204" pitchFamily="18"/>
                        </a:rPr>
                        <a:t>tiến</a:t>
                      </a:r>
                      <a:r>
                        <a:rPr lang="en-US" sz="1400" dirty="0">
                          <a:effectLst/>
                          <a:latin typeface="UTM Avo" panose="02040603050506020204" pitchFamily="18"/>
                        </a:rPr>
                        <a:t> </a:t>
                      </a:r>
                      <a:r>
                        <a:rPr lang="en-US" sz="1400" dirty="0" err="1">
                          <a:effectLst/>
                          <a:latin typeface="UTM Avo" panose="02040603050506020204" pitchFamily="18"/>
                        </a:rPr>
                        <a:t>hành</a:t>
                      </a:r>
                      <a:r>
                        <a:rPr lang="en-US" sz="1400" dirty="0">
                          <a:effectLst/>
                          <a:latin typeface="UTM Avo" panose="02040603050506020204" pitchFamily="18"/>
                        </a:rPr>
                        <a:t> </a:t>
                      </a:r>
                      <a:r>
                        <a:rPr lang="en-US" sz="1400" dirty="0" err="1">
                          <a:effectLst/>
                          <a:latin typeface="UTM Avo" panose="02040603050506020204" pitchFamily="18"/>
                        </a:rPr>
                        <a:t>thí</a:t>
                      </a:r>
                      <a:r>
                        <a:rPr lang="en-US" sz="1400" dirty="0">
                          <a:effectLst/>
                          <a:latin typeface="UTM Avo" panose="02040603050506020204" pitchFamily="18"/>
                        </a:rPr>
                        <a:t> </a:t>
                      </a:r>
                      <a:r>
                        <a:rPr lang="en-US" sz="1400" dirty="0" err="1">
                          <a:effectLst/>
                          <a:latin typeface="UTM Avo" panose="02040603050506020204" pitchFamily="18"/>
                        </a:rPr>
                        <a:t>nghiệm</a:t>
                      </a:r>
                      <a:r>
                        <a:rPr lang="en-US" sz="1400" dirty="0">
                          <a:effectLst/>
                          <a:latin typeface="UTM Avo" panose="02040603050506020204" pitchFamily="18"/>
                        </a:rPr>
                        <a:t>.</a:t>
                      </a:r>
                    </a:p>
                    <a:p>
                      <a:pPr marL="0" marR="0" algn="just">
                        <a:lnSpc>
                          <a:spcPct val="150000"/>
                        </a:lnSpc>
                        <a:spcBef>
                          <a:spcPts val="0"/>
                        </a:spcBef>
                        <a:spcAft>
                          <a:spcPts val="0"/>
                        </a:spcAft>
                      </a:pPr>
                      <a:r>
                        <a:rPr lang="en-US" sz="1400" dirty="0">
                          <a:effectLst/>
                          <a:latin typeface="UTM Avo" panose="02040603050506020204" pitchFamily="18"/>
                        </a:rPr>
                        <a:t>2. </a:t>
                      </a:r>
                      <a:r>
                        <a:rPr lang="en-US" sz="1400" dirty="0" err="1">
                          <a:effectLst/>
                          <a:latin typeface="UTM Avo" panose="02040603050506020204" pitchFamily="18"/>
                        </a:rPr>
                        <a:t>Hãy</a:t>
                      </a:r>
                      <a:r>
                        <a:rPr lang="en-US" sz="1400" dirty="0">
                          <a:effectLst/>
                          <a:latin typeface="UTM Avo" panose="02040603050506020204" pitchFamily="18"/>
                        </a:rPr>
                        <a:t> </a:t>
                      </a:r>
                      <a:r>
                        <a:rPr lang="en-US" sz="1400" dirty="0" err="1">
                          <a:effectLst/>
                          <a:latin typeface="UTM Avo" panose="02040603050506020204" pitchFamily="18"/>
                        </a:rPr>
                        <a:t>tiến</a:t>
                      </a:r>
                      <a:r>
                        <a:rPr lang="en-US" sz="1400" dirty="0">
                          <a:effectLst/>
                          <a:latin typeface="UTM Avo" panose="02040603050506020204" pitchFamily="18"/>
                        </a:rPr>
                        <a:t> </a:t>
                      </a:r>
                      <a:r>
                        <a:rPr lang="en-US" sz="1400" dirty="0" err="1">
                          <a:effectLst/>
                          <a:latin typeface="UTM Avo" panose="02040603050506020204" pitchFamily="18"/>
                        </a:rPr>
                        <a:t>hành</a:t>
                      </a:r>
                      <a:r>
                        <a:rPr lang="en-US" sz="1400" dirty="0">
                          <a:effectLst/>
                          <a:latin typeface="UTM Avo" panose="02040603050506020204" pitchFamily="18"/>
                        </a:rPr>
                        <a:t> </a:t>
                      </a:r>
                      <a:r>
                        <a:rPr lang="en-US" sz="1400" dirty="0" err="1">
                          <a:effectLst/>
                          <a:latin typeface="UTM Avo" panose="02040603050506020204" pitchFamily="18"/>
                        </a:rPr>
                        <a:t>thí</a:t>
                      </a:r>
                      <a:r>
                        <a:rPr lang="en-US" sz="1400" dirty="0">
                          <a:effectLst/>
                          <a:latin typeface="UTM Avo" panose="02040603050506020204" pitchFamily="18"/>
                        </a:rPr>
                        <a:t> </a:t>
                      </a:r>
                      <a:r>
                        <a:rPr lang="en-US" sz="1400" dirty="0" err="1">
                          <a:effectLst/>
                          <a:latin typeface="UTM Avo" panose="02040603050506020204" pitchFamily="18"/>
                        </a:rPr>
                        <a:t>nghiệm</a:t>
                      </a:r>
                      <a:r>
                        <a:rPr lang="en-US" sz="1400" dirty="0">
                          <a:effectLst/>
                          <a:latin typeface="UTM Avo" panose="02040603050506020204" pitchFamily="18"/>
                        </a:rPr>
                        <a:t>, so </a:t>
                      </a:r>
                      <a:r>
                        <a:rPr lang="en-US" sz="1400" dirty="0" err="1">
                          <a:effectLst/>
                          <a:latin typeface="UTM Avo" panose="02040603050506020204" pitchFamily="18"/>
                        </a:rPr>
                        <a:t>sánh</a:t>
                      </a:r>
                      <a:r>
                        <a:rPr lang="en-US" sz="1400" dirty="0">
                          <a:effectLst/>
                          <a:latin typeface="UTM Avo" panose="02040603050506020204" pitchFamily="18"/>
                        </a:rPr>
                        <a:t> </a:t>
                      </a:r>
                      <a:r>
                        <a:rPr lang="en-US" sz="1400" dirty="0" err="1">
                          <a:effectLst/>
                          <a:latin typeface="UTM Avo" panose="02040603050506020204" pitchFamily="18"/>
                        </a:rPr>
                        <a:t>độ</a:t>
                      </a:r>
                      <a:r>
                        <a:rPr lang="en-US" sz="1400" dirty="0">
                          <a:effectLst/>
                          <a:latin typeface="UTM Avo" panose="02040603050506020204" pitchFamily="18"/>
                        </a:rPr>
                        <a:t> </a:t>
                      </a:r>
                      <a:r>
                        <a:rPr lang="en-US" sz="1400" dirty="0" err="1">
                          <a:effectLst/>
                          <a:latin typeface="UTM Avo" panose="02040603050506020204" pitchFamily="18"/>
                        </a:rPr>
                        <a:t>lún</a:t>
                      </a:r>
                      <a:r>
                        <a:rPr lang="en-US" sz="1400" dirty="0">
                          <a:effectLst/>
                          <a:latin typeface="UTM Avo" panose="02040603050506020204" pitchFamily="18"/>
                        </a:rPr>
                        <a:t> </a:t>
                      </a:r>
                      <a:r>
                        <a:rPr lang="en-US" sz="1400" dirty="0" err="1">
                          <a:effectLst/>
                          <a:latin typeface="UTM Avo" panose="02040603050506020204" pitchFamily="18"/>
                        </a:rPr>
                        <a:t>trong</a:t>
                      </a:r>
                      <a:r>
                        <a:rPr lang="en-US" sz="1400" dirty="0">
                          <a:effectLst/>
                          <a:latin typeface="UTM Avo" panose="02040603050506020204" pitchFamily="18"/>
                        </a:rPr>
                        <a:t> </a:t>
                      </a:r>
                      <a:r>
                        <a:rPr lang="en-US" sz="1400" dirty="0" err="1">
                          <a:effectLst/>
                          <a:latin typeface="UTM Avo" panose="02040603050506020204" pitchFamily="18"/>
                        </a:rPr>
                        <a:t>mỗi</a:t>
                      </a:r>
                      <a:r>
                        <a:rPr lang="en-US" sz="1400" dirty="0">
                          <a:effectLst/>
                          <a:latin typeface="UTM Avo" panose="02040603050506020204" pitchFamily="18"/>
                        </a:rPr>
                        <a:t> </a:t>
                      </a:r>
                      <a:r>
                        <a:rPr lang="en-US" sz="1400" dirty="0" err="1">
                          <a:effectLst/>
                          <a:latin typeface="UTM Avo" panose="02040603050506020204" pitchFamily="18"/>
                        </a:rPr>
                        <a:t>trường</a:t>
                      </a:r>
                      <a:r>
                        <a:rPr lang="en-US" sz="1400" dirty="0">
                          <a:effectLst/>
                          <a:latin typeface="UTM Avo" panose="02040603050506020204" pitchFamily="18"/>
                        </a:rPr>
                        <a:t> </a:t>
                      </a:r>
                      <a:r>
                        <a:rPr lang="en-US" sz="1400" dirty="0" err="1">
                          <a:effectLst/>
                          <a:latin typeface="UTM Avo" panose="02040603050506020204" pitchFamily="18"/>
                        </a:rPr>
                        <a:t>hợp</a:t>
                      </a:r>
                      <a:r>
                        <a:rPr lang="en-US" sz="1400" dirty="0">
                          <a:effectLst/>
                          <a:latin typeface="UTM Avo" panose="02040603050506020204" pitchFamily="18"/>
                        </a:rPr>
                        <a:t> </a:t>
                      </a:r>
                      <a:r>
                        <a:rPr lang="en-US" sz="1400" dirty="0" err="1">
                          <a:effectLst/>
                          <a:latin typeface="UTM Avo" panose="02040603050506020204" pitchFamily="18"/>
                        </a:rPr>
                        <a:t>và</a:t>
                      </a:r>
                      <a:r>
                        <a:rPr lang="en-US" sz="1400" dirty="0">
                          <a:effectLst/>
                          <a:latin typeface="UTM Avo" panose="02040603050506020204" pitchFamily="18"/>
                        </a:rPr>
                        <a:t> </a:t>
                      </a:r>
                      <a:r>
                        <a:rPr lang="en-US" sz="1400" dirty="0" err="1">
                          <a:effectLst/>
                          <a:latin typeface="UTM Avo" panose="02040603050506020204" pitchFamily="18"/>
                        </a:rPr>
                        <a:t>rút</a:t>
                      </a:r>
                      <a:r>
                        <a:rPr lang="en-US" sz="1400" dirty="0">
                          <a:effectLst/>
                          <a:latin typeface="UTM Avo" panose="02040603050506020204" pitchFamily="18"/>
                        </a:rPr>
                        <a:t> </a:t>
                      </a:r>
                      <a:r>
                        <a:rPr lang="en-US" sz="1400" dirty="0" err="1">
                          <a:effectLst/>
                          <a:latin typeface="UTM Avo" panose="02040603050506020204" pitchFamily="18"/>
                        </a:rPr>
                        <a:t>ra</a:t>
                      </a:r>
                      <a:r>
                        <a:rPr lang="en-US" sz="1400" dirty="0">
                          <a:effectLst/>
                          <a:latin typeface="UTM Avo" panose="02040603050506020204" pitchFamily="18"/>
                        </a:rPr>
                        <a:t> </a:t>
                      </a:r>
                      <a:r>
                        <a:rPr lang="en-US" sz="1400" dirty="0" err="1">
                          <a:effectLst/>
                          <a:latin typeface="UTM Avo" panose="02040603050506020204" pitchFamily="18"/>
                        </a:rPr>
                        <a:t>kết</a:t>
                      </a:r>
                      <a:r>
                        <a:rPr lang="en-US" sz="1400" dirty="0">
                          <a:effectLst/>
                          <a:latin typeface="UTM Avo" panose="02040603050506020204" pitchFamily="18"/>
                        </a:rPr>
                        <a:t> </a:t>
                      </a:r>
                      <a:r>
                        <a:rPr lang="en-US" sz="1400" dirty="0" err="1">
                          <a:effectLst/>
                          <a:latin typeface="UTM Avo" panose="02040603050506020204" pitchFamily="18"/>
                        </a:rPr>
                        <a:t>luận</a:t>
                      </a:r>
                      <a:r>
                        <a:rPr lang="en-US" sz="1400" dirty="0">
                          <a:effectLst/>
                          <a:latin typeface="UTM Avo" panose="02040603050506020204" pitchFamily="18"/>
                        </a:rPr>
                        <a:t> </a:t>
                      </a:r>
                      <a:r>
                        <a:rPr lang="en-US" sz="1400" dirty="0" err="1">
                          <a:effectLst/>
                          <a:latin typeface="UTM Avo" panose="02040603050506020204" pitchFamily="18"/>
                        </a:rPr>
                        <a:t>về</a:t>
                      </a:r>
                      <a:r>
                        <a:rPr lang="en-US" sz="1400" dirty="0">
                          <a:effectLst/>
                          <a:latin typeface="UTM Avo" panose="02040603050506020204" pitchFamily="18"/>
                        </a:rPr>
                        <a:t> </a:t>
                      </a:r>
                      <a:r>
                        <a:rPr lang="en-US" sz="1400" dirty="0" err="1">
                          <a:effectLst/>
                          <a:latin typeface="UTM Avo" panose="02040603050506020204" pitchFamily="18"/>
                        </a:rPr>
                        <a:t>sự</a:t>
                      </a:r>
                      <a:r>
                        <a:rPr lang="en-US" sz="1400" dirty="0">
                          <a:effectLst/>
                          <a:latin typeface="UTM Avo" panose="02040603050506020204" pitchFamily="18"/>
                        </a:rPr>
                        <a:t> </a:t>
                      </a:r>
                      <a:r>
                        <a:rPr lang="en-US" sz="1400" dirty="0" err="1">
                          <a:effectLst/>
                          <a:latin typeface="UTM Avo" panose="02040603050506020204" pitchFamily="18"/>
                        </a:rPr>
                        <a:t>thay</a:t>
                      </a:r>
                      <a:r>
                        <a:rPr lang="en-US" sz="1400" dirty="0">
                          <a:effectLst/>
                          <a:latin typeface="UTM Avo" panose="02040603050506020204" pitchFamily="18"/>
                        </a:rPr>
                        <a:t> </a:t>
                      </a:r>
                      <a:r>
                        <a:rPr lang="en-US" sz="1400" dirty="0" err="1">
                          <a:effectLst/>
                          <a:latin typeface="UTM Avo" panose="02040603050506020204" pitchFamily="18"/>
                        </a:rPr>
                        <a:t>đổi</a:t>
                      </a:r>
                      <a:r>
                        <a:rPr lang="en-US" sz="1400" dirty="0">
                          <a:effectLst/>
                          <a:latin typeface="UTM Avo" panose="02040603050506020204" pitchFamily="18"/>
                        </a:rPr>
                        <a:t> </a:t>
                      </a:r>
                      <a:r>
                        <a:rPr lang="en-US" sz="1400" dirty="0" err="1">
                          <a:effectLst/>
                          <a:latin typeface="UTM Avo" panose="02040603050506020204" pitchFamily="18"/>
                        </a:rPr>
                        <a:t>độ</a:t>
                      </a:r>
                      <a:r>
                        <a:rPr lang="en-US" sz="1400" dirty="0">
                          <a:effectLst/>
                          <a:latin typeface="UTM Avo" panose="02040603050506020204" pitchFamily="18"/>
                        </a:rPr>
                        <a:t> </a:t>
                      </a:r>
                      <a:r>
                        <a:rPr lang="en-US" sz="1400" dirty="0" err="1">
                          <a:effectLst/>
                          <a:latin typeface="UTM Avo" panose="02040603050506020204" pitchFamily="18"/>
                        </a:rPr>
                        <a:t>lún</a:t>
                      </a:r>
                      <a:r>
                        <a:rPr lang="en-US" sz="1400" dirty="0">
                          <a:effectLst/>
                          <a:latin typeface="UTM Avo" panose="02040603050506020204" pitchFamily="18"/>
                        </a:rPr>
                        <a:t> </a:t>
                      </a:r>
                      <a:r>
                        <a:rPr lang="en-US" sz="1400" dirty="0" err="1">
                          <a:effectLst/>
                          <a:latin typeface="UTM Avo" panose="02040603050506020204" pitchFamily="18"/>
                        </a:rPr>
                        <a:t>dây</a:t>
                      </a:r>
                      <a:r>
                        <a:rPr lang="en-US" sz="1400" dirty="0">
                          <a:effectLst/>
                          <a:latin typeface="UTM Avo" panose="02040603050506020204" pitchFamily="18"/>
                        </a:rPr>
                        <a:t> </a:t>
                      </a:r>
                      <a:r>
                        <a:rPr lang="en-US" sz="1400" dirty="0" err="1">
                          <a:effectLst/>
                          <a:latin typeface="UTM Avo" panose="02040603050506020204" pitchFamily="18"/>
                        </a:rPr>
                        <a:t>ra</a:t>
                      </a:r>
                      <a:r>
                        <a:rPr lang="en-US" sz="1400" dirty="0">
                          <a:effectLst/>
                          <a:latin typeface="UTM Avo" panose="02040603050506020204" pitchFamily="18"/>
                        </a:rPr>
                        <a:t> </a:t>
                      </a:r>
                      <a:r>
                        <a:rPr lang="en-US" sz="1400" dirty="0" err="1">
                          <a:effectLst/>
                          <a:latin typeface="UTM Avo" panose="02040603050506020204" pitchFamily="18"/>
                        </a:rPr>
                        <a:t>bởi</a:t>
                      </a:r>
                      <a:r>
                        <a:rPr lang="en-US" sz="1400" dirty="0">
                          <a:effectLst/>
                          <a:latin typeface="UTM Avo" panose="02040603050506020204" pitchFamily="18"/>
                        </a:rPr>
                        <a:t> </a:t>
                      </a:r>
                      <a:r>
                        <a:rPr lang="en-US" sz="1400" dirty="0" err="1">
                          <a:effectLst/>
                          <a:latin typeface="UTM Avo" panose="02040603050506020204" pitchFamily="18"/>
                        </a:rPr>
                        <a:t>áp</a:t>
                      </a:r>
                      <a:r>
                        <a:rPr lang="en-US" sz="1400" dirty="0">
                          <a:effectLst/>
                          <a:latin typeface="UTM Avo" panose="02040603050506020204" pitchFamily="18"/>
                        </a:rPr>
                        <a:t> </a:t>
                      </a:r>
                      <a:r>
                        <a:rPr lang="en-US" sz="1400" dirty="0" err="1">
                          <a:effectLst/>
                          <a:latin typeface="UTM Avo" panose="02040603050506020204" pitchFamily="18"/>
                        </a:rPr>
                        <a:t>lực</a:t>
                      </a:r>
                      <a:r>
                        <a:rPr lang="en-US" sz="1400" dirty="0">
                          <a:effectLst/>
                          <a:latin typeface="UTM Avo" panose="02040603050506020204" pitchFamily="18"/>
                        </a:rPr>
                        <a:t> </a:t>
                      </a:r>
                      <a:r>
                        <a:rPr lang="en-US" sz="1400" dirty="0" err="1">
                          <a:effectLst/>
                          <a:latin typeface="UTM Avo" panose="02040603050506020204" pitchFamily="18"/>
                        </a:rPr>
                        <a:t>của</a:t>
                      </a:r>
                      <a:r>
                        <a:rPr lang="en-US" sz="1400" dirty="0">
                          <a:effectLst/>
                          <a:latin typeface="UTM Avo" panose="02040603050506020204" pitchFamily="18"/>
                        </a:rPr>
                        <a:t> </a:t>
                      </a:r>
                      <a:r>
                        <a:rPr lang="en-US" sz="1400" dirty="0" err="1">
                          <a:effectLst/>
                          <a:latin typeface="UTM Avo" panose="02040603050506020204" pitchFamily="18"/>
                        </a:rPr>
                        <a:t>khối</a:t>
                      </a:r>
                      <a:r>
                        <a:rPr lang="en-US" sz="1400" dirty="0">
                          <a:effectLst/>
                          <a:latin typeface="UTM Avo" panose="02040603050506020204" pitchFamily="18"/>
                        </a:rPr>
                        <a:t> </a:t>
                      </a:r>
                      <a:r>
                        <a:rPr lang="en-US" sz="1400" dirty="0" err="1">
                          <a:effectLst/>
                          <a:latin typeface="UTM Avo" panose="02040603050506020204" pitchFamily="18"/>
                        </a:rPr>
                        <a:t>kim</a:t>
                      </a:r>
                      <a:r>
                        <a:rPr lang="en-US" sz="1400" dirty="0">
                          <a:effectLst/>
                          <a:latin typeface="UTM Avo" panose="02040603050506020204" pitchFamily="18"/>
                        </a:rPr>
                        <a:t> </a:t>
                      </a:r>
                      <a:r>
                        <a:rPr lang="en-US" sz="1400" dirty="0" err="1">
                          <a:effectLst/>
                          <a:latin typeface="UTM Avo" panose="02040603050506020204" pitchFamily="18"/>
                        </a:rPr>
                        <a:t>loại</a:t>
                      </a:r>
                      <a:r>
                        <a:rPr lang="en-US" sz="1400" dirty="0">
                          <a:effectLst/>
                          <a:latin typeface="UTM Avo" panose="02040603050506020204" pitchFamily="18"/>
                        </a:rPr>
                        <a:t> </a:t>
                      </a:r>
                      <a:r>
                        <a:rPr lang="en-US" sz="1400" dirty="0" err="1">
                          <a:effectLst/>
                          <a:latin typeface="UTM Avo" panose="02040603050506020204" pitchFamily="18"/>
                        </a:rPr>
                        <a:t>trên</a:t>
                      </a:r>
                      <a:r>
                        <a:rPr lang="en-US" sz="1400" dirty="0">
                          <a:effectLst/>
                          <a:latin typeface="UTM Avo" panose="02040603050506020204" pitchFamily="18"/>
                        </a:rPr>
                        <a:t> </a:t>
                      </a:r>
                      <a:r>
                        <a:rPr lang="en-US" sz="1400" dirty="0" err="1">
                          <a:effectLst/>
                          <a:latin typeface="UTM Avo" panose="02040603050506020204" pitchFamily="18"/>
                        </a:rPr>
                        <a:t>mặt</a:t>
                      </a:r>
                      <a:r>
                        <a:rPr lang="en-US" sz="1400" dirty="0">
                          <a:effectLst/>
                          <a:latin typeface="UTM Avo" panose="02040603050506020204" pitchFamily="18"/>
                        </a:rPr>
                        <a:t> </a:t>
                      </a:r>
                      <a:r>
                        <a:rPr lang="en-US" sz="1400" dirty="0" err="1">
                          <a:effectLst/>
                          <a:latin typeface="UTM Avo" panose="02040603050506020204" pitchFamily="18"/>
                        </a:rPr>
                        <a:t>cát</a:t>
                      </a:r>
                      <a:r>
                        <a:rPr lang="en-US" sz="1400" dirty="0">
                          <a:effectLst/>
                          <a:latin typeface="UTM Avo" panose="02040603050506020204" pitchFamily="18"/>
                        </a:rPr>
                        <a:t> </a:t>
                      </a:r>
                      <a:r>
                        <a:rPr lang="en-US" sz="1400" dirty="0" err="1">
                          <a:effectLst/>
                          <a:latin typeface="UTM Avo" panose="02040603050506020204" pitchFamily="18"/>
                        </a:rPr>
                        <a:t>khi</a:t>
                      </a:r>
                      <a:r>
                        <a:rPr lang="en-US" sz="1400" dirty="0">
                          <a:effectLst/>
                          <a:latin typeface="UTM Avo" panose="02040603050506020204" pitchFamily="18"/>
                        </a:rPr>
                        <a:t>:</a:t>
                      </a:r>
                    </a:p>
                    <a:p>
                      <a:pPr marL="0" marR="0" algn="just">
                        <a:lnSpc>
                          <a:spcPct val="150000"/>
                        </a:lnSpc>
                        <a:spcBef>
                          <a:spcPts val="0"/>
                        </a:spcBef>
                        <a:spcAft>
                          <a:spcPts val="0"/>
                        </a:spcAft>
                      </a:pPr>
                      <a:r>
                        <a:rPr lang="en-US" sz="1400" dirty="0">
                          <a:effectLst/>
                          <a:latin typeface="UTM Avo" panose="02040603050506020204" pitchFamily="18"/>
                        </a:rPr>
                        <a:t>a) </a:t>
                      </a:r>
                      <a:r>
                        <a:rPr lang="en-US" sz="1400" dirty="0" err="1">
                          <a:effectLst/>
                          <a:latin typeface="UTM Avo" panose="02040603050506020204" pitchFamily="18"/>
                        </a:rPr>
                        <a:t>Với</a:t>
                      </a:r>
                      <a:r>
                        <a:rPr lang="en-US" sz="1400" dirty="0">
                          <a:effectLst/>
                          <a:latin typeface="UTM Avo" panose="02040603050506020204" pitchFamily="18"/>
                        </a:rPr>
                        <a:t> </a:t>
                      </a:r>
                      <a:r>
                        <a:rPr lang="en-US" sz="1400" dirty="0" err="1">
                          <a:effectLst/>
                          <a:latin typeface="UTM Avo" panose="02040603050506020204" pitchFamily="18"/>
                        </a:rPr>
                        <a:t>cùng</a:t>
                      </a:r>
                      <a:r>
                        <a:rPr lang="en-US" sz="1400" dirty="0">
                          <a:effectLst/>
                          <a:latin typeface="UTM Avo" panose="02040603050506020204" pitchFamily="18"/>
                        </a:rPr>
                        <a:t> </a:t>
                      </a:r>
                      <a:r>
                        <a:rPr lang="en-US" sz="1400" dirty="0" err="1">
                          <a:effectLst/>
                          <a:latin typeface="UTM Avo" panose="02040603050506020204" pitchFamily="18"/>
                        </a:rPr>
                        <a:t>một</a:t>
                      </a:r>
                      <a:r>
                        <a:rPr lang="en-US" sz="1400" dirty="0">
                          <a:effectLst/>
                          <a:latin typeface="UTM Avo" panose="02040603050506020204" pitchFamily="18"/>
                        </a:rPr>
                        <a:t> </a:t>
                      </a:r>
                      <a:r>
                        <a:rPr lang="en-US" sz="1400" dirty="0" err="1">
                          <a:effectLst/>
                          <a:latin typeface="UTM Avo" panose="02040603050506020204" pitchFamily="18"/>
                        </a:rPr>
                        <a:t>áp</a:t>
                      </a:r>
                      <a:r>
                        <a:rPr lang="en-US" sz="1400" dirty="0">
                          <a:effectLst/>
                          <a:latin typeface="UTM Avo" panose="02040603050506020204" pitchFamily="18"/>
                        </a:rPr>
                        <a:t> </a:t>
                      </a:r>
                      <a:r>
                        <a:rPr lang="en-US" sz="1400" dirty="0" err="1">
                          <a:effectLst/>
                          <a:latin typeface="UTM Avo" panose="02040603050506020204" pitchFamily="18"/>
                        </a:rPr>
                        <a:t>lực</a:t>
                      </a:r>
                      <a:r>
                        <a:rPr lang="en-US" sz="1400" dirty="0">
                          <a:effectLst/>
                          <a:latin typeface="UTM Avo" panose="02040603050506020204" pitchFamily="18"/>
                        </a:rPr>
                        <a:t>, </a:t>
                      </a:r>
                      <a:r>
                        <a:rPr lang="en-US" sz="1400" dirty="0" err="1">
                          <a:effectLst/>
                          <a:latin typeface="UTM Avo" panose="02040603050506020204" pitchFamily="18"/>
                        </a:rPr>
                        <a:t>diện</a:t>
                      </a:r>
                      <a:r>
                        <a:rPr lang="en-US" sz="1400" dirty="0">
                          <a:effectLst/>
                          <a:latin typeface="UTM Avo" panose="02040603050506020204" pitchFamily="18"/>
                        </a:rPr>
                        <a:t> </a:t>
                      </a:r>
                      <a:r>
                        <a:rPr lang="en-US" sz="1400" dirty="0" err="1">
                          <a:effectLst/>
                          <a:latin typeface="UTM Avo" panose="02040603050506020204" pitchFamily="18"/>
                        </a:rPr>
                        <a:t>tích</a:t>
                      </a:r>
                      <a:r>
                        <a:rPr lang="en-US" sz="1400" dirty="0">
                          <a:effectLst/>
                          <a:latin typeface="UTM Avo" panose="02040603050506020204" pitchFamily="18"/>
                        </a:rPr>
                        <a:t> </a:t>
                      </a:r>
                      <a:r>
                        <a:rPr lang="en-US" sz="1400" dirty="0" err="1">
                          <a:effectLst/>
                          <a:latin typeface="UTM Avo" panose="02040603050506020204" pitchFamily="18"/>
                        </a:rPr>
                        <a:t>bị</a:t>
                      </a:r>
                      <a:r>
                        <a:rPr lang="en-US" sz="1400" dirty="0">
                          <a:effectLst/>
                          <a:latin typeface="UTM Avo" panose="02040603050506020204" pitchFamily="18"/>
                        </a:rPr>
                        <a:t> </a:t>
                      </a:r>
                      <a:r>
                        <a:rPr lang="en-US" sz="1400" dirty="0" err="1">
                          <a:effectLst/>
                          <a:latin typeface="UTM Avo" panose="02040603050506020204" pitchFamily="18"/>
                        </a:rPr>
                        <a:t>ép</a:t>
                      </a:r>
                      <a:r>
                        <a:rPr lang="en-US" sz="1400" dirty="0">
                          <a:effectLst/>
                          <a:latin typeface="UTM Avo" panose="02040603050506020204" pitchFamily="18"/>
                        </a:rPr>
                        <a:t> </a:t>
                      </a:r>
                      <a:r>
                        <a:rPr lang="en-US" sz="1400" dirty="0" err="1">
                          <a:effectLst/>
                          <a:latin typeface="UTM Avo" panose="02040603050506020204" pitchFamily="18"/>
                        </a:rPr>
                        <a:t>giảm</a:t>
                      </a:r>
                      <a:r>
                        <a:rPr lang="en-US" sz="1400" dirty="0">
                          <a:effectLst/>
                          <a:latin typeface="UTM Avo" panose="02040603050506020204" pitchFamily="18"/>
                        </a:rPr>
                        <a:t>.</a:t>
                      </a:r>
                    </a:p>
                    <a:p>
                      <a:pPr marL="0" marR="0" algn="just">
                        <a:lnSpc>
                          <a:spcPct val="150000"/>
                        </a:lnSpc>
                        <a:spcBef>
                          <a:spcPts val="0"/>
                        </a:spcBef>
                        <a:spcAft>
                          <a:spcPts val="0"/>
                        </a:spcAft>
                      </a:pPr>
                      <a:r>
                        <a:rPr lang="en-US" sz="1400" dirty="0">
                          <a:effectLst/>
                          <a:latin typeface="UTM Avo" panose="02040603050506020204" pitchFamily="18"/>
                        </a:rPr>
                        <a:t>b) </a:t>
                      </a:r>
                      <a:r>
                        <a:rPr lang="en-US" sz="1400" dirty="0" err="1">
                          <a:effectLst/>
                          <a:latin typeface="UTM Avo" panose="02040603050506020204" pitchFamily="18"/>
                        </a:rPr>
                        <a:t>Với</a:t>
                      </a:r>
                      <a:r>
                        <a:rPr lang="en-US" sz="1400" dirty="0">
                          <a:effectLst/>
                          <a:latin typeface="UTM Avo" panose="02040603050506020204" pitchFamily="18"/>
                        </a:rPr>
                        <a:t> </a:t>
                      </a:r>
                      <a:r>
                        <a:rPr lang="en-US" sz="1400" dirty="0" err="1">
                          <a:effectLst/>
                          <a:latin typeface="UTM Avo" panose="02040603050506020204" pitchFamily="18"/>
                        </a:rPr>
                        <a:t>diện</a:t>
                      </a:r>
                      <a:r>
                        <a:rPr lang="en-US" sz="1400" dirty="0">
                          <a:effectLst/>
                          <a:latin typeface="UTM Avo" panose="02040603050506020204" pitchFamily="18"/>
                        </a:rPr>
                        <a:t> </a:t>
                      </a:r>
                      <a:r>
                        <a:rPr lang="en-US" sz="1400" dirty="0" err="1">
                          <a:effectLst/>
                          <a:latin typeface="UTM Avo" panose="02040603050506020204" pitchFamily="18"/>
                        </a:rPr>
                        <a:t>tích</a:t>
                      </a:r>
                      <a:r>
                        <a:rPr lang="en-US" sz="1400" dirty="0">
                          <a:effectLst/>
                          <a:latin typeface="UTM Avo" panose="02040603050506020204" pitchFamily="18"/>
                        </a:rPr>
                        <a:t> </a:t>
                      </a:r>
                      <a:r>
                        <a:rPr lang="en-US" sz="1400" dirty="0" err="1">
                          <a:effectLst/>
                          <a:latin typeface="UTM Avo" panose="02040603050506020204" pitchFamily="18"/>
                        </a:rPr>
                        <a:t>bị</a:t>
                      </a:r>
                      <a:r>
                        <a:rPr lang="en-US" sz="1400" dirty="0">
                          <a:effectLst/>
                          <a:latin typeface="UTM Avo" panose="02040603050506020204" pitchFamily="18"/>
                        </a:rPr>
                        <a:t> </a:t>
                      </a:r>
                      <a:r>
                        <a:rPr lang="en-US" sz="1400" dirty="0" err="1">
                          <a:effectLst/>
                          <a:latin typeface="UTM Avo" panose="02040603050506020204" pitchFamily="18"/>
                        </a:rPr>
                        <a:t>ép</a:t>
                      </a:r>
                      <a:r>
                        <a:rPr lang="en-US" sz="1400" dirty="0">
                          <a:effectLst/>
                          <a:latin typeface="UTM Avo" panose="02040603050506020204" pitchFamily="18"/>
                        </a:rPr>
                        <a:t> </a:t>
                      </a:r>
                      <a:r>
                        <a:rPr lang="en-US" sz="1400" dirty="0" err="1">
                          <a:effectLst/>
                          <a:latin typeface="UTM Avo" panose="02040603050506020204" pitchFamily="18"/>
                        </a:rPr>
                        <a:t>không</a:t>
                      </a:r>
                      <a:r>
                        <a:rPr lang="en-US" sz="1400" dirty="0">
                          <a:effectLst/>
                          <a:latin typeface="UTM Avo" panose="02040603050506020204" pitchFamily="18"/>
                        </a:rPr>
                        <a:t> </a:t>
                      </a:r>
                      <a:r>
                        <a:rPr lang="en-US" sz="1400" dirty="0" err="1">
                          <a:effectLst/>
                          <a:latin typeface="UTM Avo" panose="02040603050506020204" pitchFamily="18"/>
                        </a:rPr>
                        <a:t>đổi</a:t>
                      </a:r>
                      <a:r>
                        <a:rPr lang="en-US" sz="1400" dirty="0">
                          <a:effectLst/>
                          <a:latin typeface="UTM Avo" panose="02040603050506020204" pitchFamily="18"/>
                        </a:rPr>
                        <a:t>, </a:t>
                      </a:r>
                      <a:r>
                        <a:rPr lang="en-US" sz="1400" dirty="0" err="1">
                          <a:effectLst/>
                          <a:latin typeface="UTM Avo" panose="02040603050506020204" pitchFamily="18"/>
                        </a:rPr>
                        <a:t>tăng</a:t>
                      </a:r>
                      <a:r>
                        <a:rPr lang="en-US" sz="1400" dirty="0">
                          <a:effectLst/>
                          <a:latin typeface="UTM Avo" panose="02040603050506020204" pitchFamily="18"/>
                        </a:rPr>
                        <a:t> </a:t>
                      </a:r>
                      <a:r>
                        <a:rPr lang="en-US" sz="1400" dirty="0" err="1">
                          <a:effectLst/>
                          <a:latin typeface="UTM Avo" panose="02040603050506020204" pitchFamily="18"/>
                        </a:rPr>
                        <a:t>áp</a:t>
                      </a:r>
                      <a:r>
                        <a:rPr lang="en-US" sz="1400" dirty="0">
                          <a:effectLst/>
                          <a:latin typeface="UTM Avo" panose="02040603050506020204" pitchFamily="18"/>
                        </a:rPr>
                        <a:t> </a:t>
                      </a:r>
                      <a:r>
                        <a:rPr lang="en-US" sz="1400" dirty="0" err="1">
                          <a:effectLst/>
                          <a:latin typeface="UTM Avo" panose="02040603050506020204" pitchFamily="18"/>
                        </a:rPr>
                        <a:t>lực</a:t>
                      </a:r>
                      <a:r>
                        <a:rPr lang="en-US" sz="1400" dirty="0">
                          <a:effectLst/>
                          <a:latin typeface="UTM Avo" panose="02040603050506020204" pitchFamily="18"/>
                        </a:rPr>
                        <a:t>.</a:t>
                      </a:r>
                    </a:p>
                    <a:p>
                      <a:pPr marL="0" marR="0" algn="just">
                        <a:lnSpc>
                          <a:spcPct val="150000"/>
                        </a:lnSpc>
                        <a:spcBef>
                          <a:spcPts val="0"/>
                        </a:spcBef>
                        <a:spcAft>
                          <a:spcPts val="0"/>
                        </a:spcAft>
                      </a:pPr>
                      <a:r>
                        <a:rPr lang="en-US" sz="1400" dirty="0">
                          <a:effectLst/>
                          <a:latin typeface="UTM Avo" panose="02040603050506020204" pitchFamily="18"/>
                        </a:rPr>
                        <a:t>3. </a:t>
                      </a:r>
                      <a:r>
                        <a:rPr lang="en-US" sz="1400" dirty="0" err="1">
                          <a:effectLst/>
                          <a:latin typeface="UTM Avo" panose="02040603050506020204" pitchFamily="18"/>
                        </a:rPr>
                        <a:t>Tác</a:t>
                      </a:r>
                      <a:r>
                        <a:rPr lang="en-US" sz="1400" dirty="0">
                          <a:effectLst/>
                          <a:latin typeface="UTM Avo" panose="02040603050506020204" pitchFamily="18"/>
                        </a:rPr>
                        <a:t> </a:t>
                      </a:r>
                      <a:r>
                        <a:rPr lang="en-US" sz="1400" dirty="0" err="1">
                          <a:effectLst/>
                          <a:latin typeface="UTM Avo" panose="02040603050506020204" pitchFamily="18"/>
                        </a:rPr>
                        <a:t>dụng</a:t>
                      </a:r>
                      <a:r>
                        <a:rPr lang="en-US" sz="1400" dirty="0">
                          <a:effectLst/>
                          <a:latin typeface="UTM Avo" panose="02040603050506020204" pitchFamily="18"/>
                        </a:rPr>
                        <a:t> </a:t>
                      </a:r>
                      <a:r>
                        <a:rPr lang="en-US" sz="1400" dirty="0" err="1">
                          <a:effectLst/>
                          <a:latin typeface="UTM Avo" panose="02040603050506020204" pitchFamily="18"/>
                        </a:rPr>
                        <a:t>của</a:t>
                      </a:r>
                      <a:r>
                        <a:rPr lang="en-US" sz="1400" dirty="0">
                          <a:effectLst/>
                          <a:latin typeface="UTM Avo" panose="02040603050506020204" pitchFamily="18"/>
                        </a:rPr>
                        <a:t> </a:t>
                      </a:r>
                      <a:r>
                        <a:rPr lang="en-US" sz="1400" dirty="0" err="1">
                          <a:effectLst/>
                          <a:latin typeface="UTM Avo" panose="02040603050506020204" pitchFamily="18"/>
                        </a:rPr>
                        <a:t>áp</a:t>
                      </a:r>
                      <a:r>
                        <a:rPr lang="en-US" sz="1400" dirty="0">
                          <a:effectLst/>
                          <a:latin typeface="UTM Avo" panose="02040603050506020204" pitchFamily="18"/>
                        </a:rPr>
                        <a:t> </a:t>
                      </a:r>
                      <a:r>
                        <a:rPr lang="en-US" sz="1400" dirty="0" err="1">
                          <a:effectLst/>
                          <a:latin typeface="UTM Avo" panose="02040603050506020204" pitchFamily="18"/>
                        </a:rPr>
                        <a:t>lực</a:t>
                      </a:r>
                      <a:r>
                        <a:rPr lang="en-US" sz="1400" dirty="0">
                          <a:effectLst/>
                          <a:latin typeface="UTM Avo" panose="02040603050506020204" pitchFamily="18"/>
                        </a:rPr>
                        <a:t> </a:t>
                      </a:r>
                      <a:r>
                        <a:rPr lang="en-US" sz="1400" dirty="0" err="1">
                          <a:effectLst/>
                          <a:latin typeface="UTM Avo" panose="02040603050506020204" pitchFamily="18"/>
                        </a:rPr>
                        <a:t>lên</a:t>
                      </a:r>
                      <a:r>
                        <a:rPr lang="en-US" sz="1400" dirty="0">
                          <a:effectLst/>
                          <a:latin typeface="UTM Avo" panose="02040603050506020204" pitchFamily="18"/>
                        </a:rPr>
                        <a:t> </a:t>
                      </a:r>
                      <a:r>
                        <a:rPr lang="en-US" sz="1400" dirty="0" err="1">
                          <a:effectLst/>
                          <a:latin typeface="UTM Avo" panose="02040603050506020204" pitchFamily="18"/>
                        </a:rPr>
                        <a:t>một</a:t>
                      </a:r>
                      <a:r>
                        <a:rPr lang="en-US" sz="1400" dirty="0">
                          <a:effectLst/>
                          <a:latin typeface="UTM Avo" panose="02040603050506020204" pitchFamily="18"/>
                        </a:rPr>
                        <a:t> </a:t>
                      </a:r>
                      <a:r>
                        <a:rPr lang="en-US" sz="1400" dirty="0" err="1">
                          <a:effectLst/>
                          <a:latin typeface="UTM Avo" panose="02040603050506020204" pitchFamily="18"/>
                        </a:rPr>
                        <a:t>đơn</a:t>
                      </a:r>
                      <a:r>
                        <a:rPr lang="en-US" sz="1400" dirty="0">
                          <a:effectLst/>
                          <a:latin typeface="UTM Avo" panose="02040603050506020204" pitchFamily="18"/>
                        </a:rPr>
                        <a:t> </a:t>
                      </a:r>
                      <a:r>
                        <a:rPr lang="en-US" sz="1400" dirty="0" err="1">
                          <a:effectLst/>
                          <a:latin typeface="UTM Avo" panose="02040603050506020204" pitchFamily="18"/>
                        </a:rPr>
                        <a:t>vị</a:t>
                      </a:r>
                      <a:r>
                        <a:rPr lang="en-US" sz="1400" dirty="0">
                          <a:effectLst/>
                          <a:latin typeface="UTM Avo" panose="02040603050506020204" pitchFamily="18"/>
                        </a:rPr>
                        <a:t> </a:t>
                      </a:r>
                      <a:r>
                        <a:rPr lang="en-US" sz="1400" dirty="0" err="1">
                          <a:effectLst/>
                          <a:latin typeface="UTM Avo" panose="02040603050506020204" pitchFamily="18"/>
                        </a:rPr>
                        <a:t>diện</a:t>
                      </a:r>
                      <a:r>
                        <a:rPr lang="en-US" sz="1400" dirty="0">
                          <a:effectLst/>
                          <a:latin typeface="UTM Avo" panose="02040603050506020204" pitchFamily="18"/>
                        </a:rPr>
                        <a:t> </a:t>
                      </a:r>
                      <a:r>
                        <a:rPr lang="en-US" sz="1400" dirty="0" err="1">
                          <a:effectLst/>
                          <a:latin typeface="UTM Avo" panose="02040603050506020204" pitchFamily="18"/>
                        </a:rPr>
                        <a:t>tích</a:t>
                      </a:r>
                      <a:r>
                        <a:rPr lang="en-US" sz="1400" dirty="0">
                          <a:effectLst/>
                          <a:latin typeface="UTM Avo" panose="02040603050506020204" pitchFamily="18"/>
                        </a:rPr>
                        <a:t> </a:t>
                      </a:r>
                      <a:r>
                        <a:rPr lang="en-US" sz="1400" dirty="0" err="1">
                          <a:effectLst/>
                          <a:latin typeface="UTM Avo" panose="02040603050506020204" pitchFamily="18"/>
                        </a:rPr>
                        <a:t>bị</a:t>
                      </a:r>
                      <a:r>
                        <a:rPr lang="en-US" sz="1400" dirty="0">
                          <a:effectLst/>
                          <a:latin typeface="UTM Avo" panose="02040603050506020204" pitchFamily="18"/>
                        </a:rPr>
                        <a:t> </a:t>
                      </a:r>
                      <a:r>
                        <a:rPr lang="en-US" sz="1400" dirty="0" err="1">
                          <a:effectLst/>
                          <a:latin typeface="UTM Avo" panose="02040603050506020204" pitchFamily="18"/>
                        </a:rPr>
                        <a:t>ép</a:t>
                      </a:r>
                      <a:r>
                        <a:rPr lang="en-US" sz="1400" dirty="0">
                          <a:effectLst/>
                          <a:latin typeface="UTM Avo" panose="02040603050506020204" pitchFamily="18"/>
                        </a:rPr>
                        <a:t> </a:t>
                      </a:r>
                      <a:r>
                        <a:rPr lang="en-US" sz="1400" dirty="0" err="1">
                          <a:effectLst/>
                          <a:latin typeface="UTM Avo" panose="02040603050506020204" pitchFamily="18"/>
                        </a:rPr>
                        <a:t>được</a:t>
                      </a:r>
                      <a:r>
                        <a:rPr lang="en-US" sz="1400" dirty="0">
                          <a:effectLst/>
                          <a:latin typeface="UTM Avo" panose="02040603050506020204" pitchFamily="18"/>
                        </a:rPr>
                        <a:t> </a:t>
                      </a:r>
                      <a:r>
                        <a:rPr lang="en-US" sz="1400" dirty="0" err="1">
                          <a:effectLst/>
                          <a:latin typeface="UTM Avo" panose="02040603050506020204" pitchFamily="18"/>
                        </a:rPr>
                        <a:t>xác</a:t>
                      </a:r>
                      <a:r>
                        <a:rPr lang="en-US" sz="1400" dirty="0">
                          <a:effectLst/>
                          <a:latin typeface="UTM Avo" panose="02040603050506020204" pitchFamily="18"/>
                        </a:rPr>
                        <a:t> </a:t>
                      </a:r>
                      <a:r>
                        <a:rPr lang="en-US" sz="1400" dirty="0" err="1">
                          <a:effectLst/>
                          <a:latin typeface="UTM Avo" panose="02040603050506020204" pitchFamily="18"/>
                        </a:rPr>
                        <a:t>định</a:t>
                      </a:r>
                      <a:r>
                        <a:rPr lang="en-US" sz="1400" dirty="0">
                          <a:effectLst/>
                          <a:latin typeface="UTM Avo" panose="02040603050506020204" pitchFamily="18"/>
                        </a:rPr>
                        <a:t> </a:t>
                      </a:r>
                      <a:r>
                        <a:rPr lang="en-US" sz="1400" dirty="0" err="1">
                          <a:effectLst/>
                          <a:latin typeface="UTM Avo" panose="02040603050506020204" pitchFamily="18"/>
                        </a:rPr>
                        <a:t>bằng</a:t>
                      </a:r>
                      <a:r>
                        <a:rPr lang="en-US" sz="1400" dirty="0">
                          <a:effectLst/>
                          <a:latin typeface="UTM Avo" panose="02040603050506020204" pitchFamily="18"/>
                        </a:rPr>
                        <a:t> </a:t>
                      </a:r>
                      <a:r>
                        <a:rPr lang="en-US" sz="1400" dirty="0" err="1">
                          <a:effectLst/>
                          <a:latin typeface="UTM Avo" panose="02040603050506020204" pitchFamily="18"/>
                        </a:rPr>
                        <a:t>biểu</a:t>
                      </a:r>
                      <a:r>
                        <a:rPr lang="en-US" sz="1400" dirty="0">
                          <a:effectLst/>
                          <a:latin typeface="UTM Avo" panose="02040603050506020204" pitchFamily="18"/>
                        </a:rPr>
                        <a:t> </a:t>
                      </a:r>
                      <a:r>
                        <a:rPr lang="en-US" sz="1400" dirty="0" err="1">
                          <a:effectLst/>
                          <a:latin typeface="UTM Avo" panose="02040603050506020204" pitchFamily="18"/>
                        </a:rPr>
                        <a:t>thức</a:t>
                      </a:r>
                      <a:r>
                        <a:rPr lang="en-US" sz="1400" dirty="0">
                          <a:effectLst/>
                          <a:latin typeface="UTM Avo" panose="02040603050506020204" pitchFamily="18"/>
                        </a:rPr>
                        <a:t> </a:t>
                      </a:r>
                      <a:r>
                        <a:rPr lang="en-US" sz="1400" dirty="0" err="1">
                          <a:effectLst/>
                          <a:latin typeface="UTM Avo" panose="02040603050506020204" pitchFamily="18"/>
                        </a:rPr>
                        <a:t>nào</a:t>
                      </a:r>
                      <a:r>
                        <a:rPr lang="en-US" sz="1400" dirty="0">
                          <a:effectLst/>
                          <a:latin typeface="UTM Avo" panose="02040603050506020204" pitchFamily="18"/>
                        </a:rPr>
                        <a:t>?</a:t>
                      </a:r>
                      <a:endParaRPr lang="en-US" sz="1400" dirty="0">
                        <a:effectLst/>
                        <a:latin typeface="UTM Avo" panose="02040603050506020204" pitchFamily="18"/>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4565433"/>
                  </a:ext>
                </a:extLst>
              </a:tr>
            </a:tbl>
          </a:graphicData>
        </a:graphic>
      </p:graphicFrame>
      <p:pic>
        <p:nvPicPr>
          <p:cNvPr id="12" name="Picture 11">
            <a:extLst>
              <a:ext uri="{FF2B5EF4-FFF2-40B4-BE49-F238E27FC236}">
                <a16:creationId xmlns:a16="http://schemas.microsoft.com/office/drawing/2014/main" id="{9AE8217D-CE81-4BD8-5CE2-081509C7442D}"/>
              </a:ext>
            </a:extLst>
          </p:cNvPr>
          <p:cNvPicPr>
            <a:picLocks noChangeAspect="1"/>
          </p:cNvPicPr>
          <p:nvPr/>
        </p:nvPicPr>
        <p:blipFill>
          <a:blip r:embed="rId3"/>
          <a:stretch>
            <a:fillRect/>
          </a:stretch>
        </p:blipFill>
        <p:spPr>
          <a:xfrm>
            <a:off x="7776846" y="3577590"/>
            <a:ext cx="4000611" cy="1279981"/>
          </a:xfrm>
          <a:prstGeom prst="rect">
            <a:avLst/>
          </a:prstGeom>
        </p:spPr>
      </p:pic>
    </p:spTree>
    <p:extLst>
      <p:ext uri="{BB962C8B-B14F-4D97-AF65-F5344CB8AC3E}">
        <p14:creationId xmlns:p14="http://schemas.microsoft.com/office/powerpoint/2010/main" val="2571284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3">
            <a:extLst>
              <a:ext uri="{FF2B5EF4-FFF2-40B4-BE49-F238E27FC236}">
                <a16:creationId xmlns:a16="http://schemas.microsoft.com/office/drawing/2014/main" id="{7B048855-C1F0-8CAE-CE2B-9C1A6A880196}"/>
              </a:ext>
            </a:extLst>
          </p:cNvPr>
          <p:cNvSpPr/>
          <p:nvPr/>
        </p:nvSpPr>
        <p:spPr>
          <a:xfrm>
            <a:off x="4820264" y="1619741"/>
            <a:ext cx="2551471" cy="545691"/>
          </a:xfrm>
          <a:prstGeom prst="roundRect">
            <a:avLst/>
          </a:prstGeom>
          <a:solidFill>
            <a:schemeClr val="accent6">
              <a:lumMod val="20000"/>
              <a:lumOff val="8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bIns="108000" rtlCol="0" anchor="ctr"/>
          <a:lstStyle/>
          <a:p>
            <a:pPr algn="ctr">
              <a:lnSpc>
                <a:spcPct val="150000"/>
              </a:lnSpc>
            </a:pPr>
            <a:r>
              <a:rPr lang="en-US" sz="2500" b="1" dirty="0">
                <a:solidFill>
                  <a:schemeClr val="tx1"/>
                </a:solidFill>
                <a:latin typeface="UTM Avo" panose="02040603050506020204" pitchFamily="18"/>
              </a:rPr>
              <a:t>THÍ NGHIỆM</a:t>
            </a:r>
          </a:p>
        </p:txBody>
      </p:sp>
      <p:sp>
        <p:nvSpPr>
          <p:cNvPr id="3" name="Line Callout 1 (Border and Accent Bar) 3">
            <a:extLst>
              <a:ext uri="{FF2B5EF4-FFF2-40B4-BE49-F238E27FC236}">
                <a16:creationId xmlns:a16="http://schemas.microsoft.com/office/drawing/2014/main" id="{907F6C30-939C-92A1-F1FC-20F5D04A1B57}"/>
              </a:ext>
            </a:extLst>
          </p:cNvPr>
          <p:cNvSpPr/>
          <p:nvPr/>
        </p:nvSpPr>
        <p:spPr>
          <a:xfrm>
            <a:off x="355159" y="2368901"/>
            <a:ext cx="1999790" cy="590003"/>
          </a:xfrm>
          <a:prstGeom prst="accentBorderCallout1">
            <a:avLst>
              <a:gd name="adj1" fmla="val 18750"/>
              <a:gd name="adj2" fmla="val -3127"/>
              <a:gd name="adj3" fmla="val 17954"/>
              <a:gd name="adj4" fmla="val -17509"/>
            </a:avLst>
          </a:prstGeom>
          <a:solidFill>
            <a:schemeClr val="accent1">
              <a:lumMod val="20000"/>
              <a:lumOff val="80000"/>
            </a:schemeClr>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0800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50000"/>
              </a:lnSpc>
            </a:pPr>
            <a:r>
              <a:rPr lang="en-US" sz="2300" b="1"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Dụng</a:t>
            </a:r>
            <a:r>
              <a:rPr lang="en-US" sz="2300" b="1"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rPr>
              <a:t> </a:t>
            </a:r>
            <a:r>
              <a:rPr lang="en-US" sz="2300" b="1" dirty="0" err="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cụ</a:t>
            </a:r>
            <a:endParaRPr lang="en-US" sz="2300" b="1" dirty="0">
              <a:solidFill>
                <a:schemeClr val="tx1"/>
              </a:solidFill>
              <a:effectLst/>
              <a:latin typeface="UTM Avo" panose="02040603050506020204" pitchFamily="18"/>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1C9A3A2B-AB3A-D813-8B9A-575E48A8AA0F}"/>
              </a:ext>
            </a:extLst>
          </p:cNvPr>
          <p:cNvSpPr txBox="1"/>
          <p:nvPr/>
        </p:nvSpPr>
        <p:spPr>
          <a:xfrm>
            <a:off x="2639592" y="2430682"/>
            <a:ext cx="9060089" cy="528222"/>
          </a:xfrm>
          <a:prstGeom prst="rect">
            <a:avLst/>
          </a:prstGeom>
          <a:noFill/>
        </p:spPr>
        <p:txBody>
          <a:bodyPr wrap="square">
            <a:spAutoFit/>
          </a:bodyPr>
          <a:lstStyle/>
          <a:p>
            <a:pPr marL="0" marR="0" algn="just">
              <a:lnSpc>
                <a:spcPct val="150000"/>
              </a:lnSpc>
              <a:spcBef>
                <a:spcPts val="0"/>
              </a:spcBef>
              <a:spcAft>
                <a:spcPts val="800"/>
              </a:spcAft>
            </a:pPr>
            <a:r>
              <a:rPr lang="en-US" sz="2200" dirty="0" err="1">
                <a:latin typeface="UTM Avo" panose="02040603050506020204" pitchFamily="18"/>
                <a:ea typeface="Times New Roman" panose="02020603050405020304" pitchFamily="18" charset="0"/>
                <a:cs typeface="Times New Roman" panose="02020603050405020304" pitchFamily="18" charset="0"/>
              </a:rPr>
              <a:t>C</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ác</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khối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kim</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loại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hình</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hộp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chữ</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nhật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giống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nhau</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chậu</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cát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mịn</a:t>
            </a:r>
            <a:r>
              <a:rPr lang="en-US" sz="2200" dirty="0">
                <a:effectLst/>
                <a:latin typeface="UTM Avo" panose="02040603050506020204" pitchFamily="18"/>
                <a:ea typeface="Times New Roman" panose="02020603050405020304" pitchFamily="18" charset="0"/>
                <a:cs typeface="Times New Roman" panose="02020603050405020304" pitchFamily="18" charset="0"/>
              </a:rPr>
              <a:t>.</a:t>
            </a:r>
            <a:endParaRPr lang="en-US" sz="2200" dirty="0">
              <a:effectLst/>
              <a:latin typeface="UTM Avo" panose="02040603050506020204" pitchFamily="18"/>
              <a:ea typeface="Calibri" panose="020F0502020204030204" pitchFamily="34" charset="0"/>
              <a:cs typeface="Times New Roman" panose="02020603050405020304" pitchFamily="18" charset="0"/>
            </a:endParaRPr>
          </a:p>
        </p:txBody>
      </p:sp>
      <p:sp>
        <p:nvSpPr>
          <p:cNvPr id="5" name="Line Callout 1 (Border and Accent Bar) 3">
            <a:extLst>
              <a:ext uri="{FF2B5EF4-FFF2-40B4-BE49-F238E27FC236}">
                <a16:creationId xmlns:a16="http://schemas.microsoft.com/office/drawing/2014/main" id="{D56F9874-1925-63ED-19C9-CEE7DADA4F0D}"/>
              </a:ext>
            </a:extLst>
          </p:cNvPr>
          <p:cNvSpPr/>
          <p:nvPr/>
        </p:nvSpPr>
        <p:spPr>
          <a:xfrm>
            <a:off x="355159" y="3429000"/>
            <a:ext cx="1999790" cy="590003"/>
          </a:xfrm>
          <a:prstGeom prst="accentBorderCallout1">
            <a:avLst>
              <a:gd name="adj1" fmla="val 18750"/>
              <a:gd name="adj2" fmla="val -3127"/>
              <a:gd name="adj3" fmla="val 17954"/>
              <a:gd name="adj4" fmla="val -17509"/>
            </a:avLst>
          </a:prstGeom>
          <a:solidFill>
            <a:schemeClr val="accent1">
              <a:lumMod val="20000"/>
              <a:lumOff val="80000"/>
            </a:schemeClr>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0800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50000"/>
              </a:lnSpc>
            </a:pPr>
            <a:r>
              <a:rPr lang="en-US" sz="2300" b="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Tiến hành</a:t>
            </a:r>
          </a:p>
        </p:txBody>
      </p:sp>
      <p:sp>
        <p:nvSpPr>
          <p:cNvPr id="6" name="TextBox 5">
            <a:extLst>
              <a:ext uri="{FF2B5EF4-FFF2-40B4-BE49-F238E27FC236}">
                <a16:creationId xmlns:a16="http://schemas.microsoft.com/office/drawing/2014/main" id="{BAF05C1D-2BD1-EBD7-6B18-6C3E27E87A69}"/>
              </a:ext>
            </a:extLst>
          </p:cNvPr>
          <p:cNvSpPr txBox="1"/>
          <p:nvPr/>
        </p:nvSpPr>
        <p:spPr>
          <a:xfrm>
            <a:off x="2639592" y="3329778"/>
            <a:ext cx="8676108" cy="2867323"/>
          </a:xfrm>
          <a:prstGeom prst="rect">
            <a:avLst/>
          </a:prstGeom>
          <a:noFill/>
        </p:spPr>
        <p:txBody>
          <a:bodyPr wrap="square">
            <a:spAutoFit/>
          </a:bodyPr>
          <a:lstStyle/>
          <a:p>
            <a:pPr marL="0" marR="0" algn="just">
              <a:lnSpc>
                <a:spcPct val="150000"/>
              </a:lnSpc>
              <a:spcBef>
                <a:spcPts val="0"/>
              </a:spcBef>
              <a:spcAft>
                <a:spcPts val="800"/>
              </a:spcAft>
            </a:pPr>
            <a:r>
              <a:rPr lang="en-US" sz="2200" b="1" dirty="0" err="1">
                <a:effectLst/>
                <a:latin typeface="UTM Avo" panose="02040603050506020204" pitchFamily="18"/>
                <a:ea typeface="Times New Roman" panose="02020603050405020304" pitchFamily="18" charset="0"/>
                <a:cs typeface="Times New Roman" panose="02020603050405020304" pitchFamily="18" charset="0"/>
              </a:rPr>
              <a:t>Bước</a:t>
            </a:r>
            <a:r>
              <a:rPr lang="en-US" sz="2200" b="1" dirty="0">
                <a:effectLst/>
                <a:latin typeface="UTM Avo" panose="02040603050506020204" pitchFamily="18"/>
                <a:ea typeface="Times New Roman" panose="02020603050405020304" pitchFamily="18" charset="0"/>
                <a:cs typeface="Times New Roman" panose="02020603050405020304" pitchFamily="18" charset="0"/>
              </a:rPr>
              <a:t> 1: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Đặt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khối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kim</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loại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cát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và</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đo</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độ</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lún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của</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cát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ở</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mỗi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trường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hợp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sau</a:t>
            </a:r>
            <a:r>
              <a:rPr lang="en-US" sz="2200" dirty="0">
                <a:effectLst/>
                <a:latin typeface="UTM Avo" panose="02040603050506020204" pitchFamily="18"/>
                <a:ea typeface="Times New Roman" panose="02020603050405020304" pitchFamily="18" charset="0"/>
                <a:cs typeface="Times New Roman" panose="02020603050405020304" pitchFamily="18" charset="0"/>
              </a:rPr>
              <a:t>:</a:t>
            </a:r>
            <a:endParaRPr lang="en-US" sz="22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200" dirty="0">
                <a:effectLst/>
                <a:latin typeface="UTM Avo" panose="02040603050506020204" pitchFamily="18"/>
                <a:ea typeface="Times New Roman" panose="02020603050405020304" pitchFamily="18" charset="0"/>
                <a:cs typeface="Times New Roman" panose="02020603050405020304" pitchFamily="18" charset="0"/>
              </a:rPr>
              <a:t>a.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Một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khối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kim</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loại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nằm</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ngang</a:t>
            </a:r>
            <a:r>
              <a:rPr lang="en-US" sz="2200" dirty="0">
                <a:effectLst/>
                <a:latin typeface="UTM Avo" panose="02040603050506020204" pitchFamily="18"/>
                <a:ea typeface="Times New Roman" panose="02020603050405020304" pitchFamily="18" charset="0"/>
                <a:cs typeface="Times New Roman" panose="02020603050405020304" pitchFamily="18" charset="0"/>
              </a:rPr>
              <a:t>.</a:t>
            </a:r>
            <a:endParaRPr lang="en-US" sz="22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200" dirty="0">
                <a:effectLst/>
                <a:latin typeface="UTM Avo" panose="02040603050506020204" pitchFamily="18"/>
                <a:ea typeface="Times New Roman" panose="02020603050405020304" pitchFamily="18" charset="0"/>
                <a:cs typeface="Times New Roman" panose="02020603050405020304" pitchFamily="18" charset="0"/>
              </a:rPr>
              <a:t>b.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Một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khối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kim</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loại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thẳng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đứng</a:t>
            </a:r>
            <a:r>
              <a:rPr lang="en-US" sz="2200" dirty="0">
                <a:effectLst/>
                <a:latin typeface="UTM Avo" panose="02040603050506020204" pitchFamily="18"/>
                <a:ea typeface="Times New Roman" panose="02020603050405020304" pitchFamily="18" charset="0"/>
                <a:cs typeface="Times New Roman" panose="02020603050405020304" pitchFamily="18" charset="0"/>
              </a:rPr>
              <a:t>.</a:t>
            </a:r>
            <a:endParaRPr lang="en-US" sz="22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200" dirty="0">
                <a:effectLst/>
                <a:latin typeface="UTM Avo" panose="02040603050506020204" pitchFamily="18"/>
                <a:ea typeface="Times New Roman" panose="02020603050405020304" pitchFamily="18" charset="0"/>
                <a:cs typeface="Times New Roman" panose="02020603050405020304" pitchFamily="18" charset="0"/>
              </a:rPr>
              <a:t>c. Hai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khối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kim</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loại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chồng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nhau</a:t>
            </a:r>
            <a:r>
              <a:rPr lang="en-US" sz="2200" dirty="0">
                <a:effectLst/>
                <a:latin typeface="UTM Avo" panose="02040603050506020204" pitchFamily="18"/>
                <a:ea typeface="Times New Roman" panose="02020603050405020304" pitchFamily="18" charset="0"/>
                <a:cs typeface="Times New Roman" panose="02020603050405020304" pitchFamily="18" charset="0"/>
              </a:rPr>
              <a:t>.</a:t>
            </a:r>
            <a:endParaRPr lang="en-US" sz="2200" dirty="0">
              <a:effectLst/>
              <a:latin typeface="UTM Avo" panose="02040603050506020204" pitchFamily="18"/>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58381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3">
            <a:extLst>
              <a:ext uri="{FF2B5EF4-FFF2-40B4-BE49-F238E27FC236}">
                <a16:creationId xmlns:a16="http://schemas.microsoft.com/office/drawing/2014/main" id="{7B048855-C1F0-8CAE-CE2B-9C1A6A880196}"/>
              </a:ext>
            </a:extLst>
          </p:cNvPr>
          <p:cNvSpPr/>
          <p:nvPr/>
        </p:nvSpPr>
        <p:spPr>
          <a:xfrm>
            <a:off x="4820264" y="1619741"/>
            <a:ext cx="2551471" cy="545691"/>
          </a:xfrm>
          <a:prstGeom prst="roundRect">
            <a:avLst/>
          </a:prstGeom>
          <a:solidFill>
            <a:schemeClr val="accent6">
              <a:lumMod val="20000"/>
              <a:lumOff val="8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bIns="108000" rtlCol="0" anchor="ctr"/>
          <a:lstStyle/>
          <a:p>
            <a:pPr algn="ctr">
              <a:lnSpc>
                <a:spcPct val="150000"/>
              </a:lnSpc>
            </a:pPr>
            <a:r>
              <a:rPr lang="en-US" sz="2500" b="1" dirty="0">
                <a:solidFill>
                  <a:schemeClr val="tx1"/>
                </a:solidFill>
                <a:latin typeface="UTM Avo" panose="02040603050506020204" pitchFamily="18"/>
              </a:rPr>
              <a:t>THÍ NGHIỆM</a:t>
            </a:r>
          </a:p>
        </p:txBody>
      </p:sp>
      <p:sp>
        <p:nvSpPr>
          <p:cNvPr id="5" name="Line Callout 1 (Border and Accent Bar) 3">
            <a:extLst>
              <a:ext uri="{FF2B5EF4-FFF2-40B4-BE49-F238E27FC236}">
                <a16:creationId xmlns:a16="http://schemas.microsoft.com/office/drawing/2014/main" id="{D56F9874-1925-63ED-19C9-CEE7DADA4F0D}"/>
              </a:ext>
            </a:extLst>
          </p:cNvPr>
          <p:cNvSpPr/>
          <p:nvPr/>
        </p:nvSpPr>
        <p:spPr>
          <a:xfrm>
            <a:off x="332299" y="2264073"/>
            <a:ext cx="1999790" cy="590003"/>
          </a:xfrm>
          <a:prstGeom prst="accentBorderCallout1">
            <a:avLst>
              <a:gd name="adj1" fmla="val 18750"/>
              <a:gd name="adj2" fmla="val -3127"/>
              <a:gd name="adj3" fmla="val 17954"/>
              <a:gd name="adj4" fmla="val -17509"/>
            </a:avLst>
          </a:prstGeom>
          <a:solidFill>
            <a:schemeClr val="accent1">
              <a:lumMod val="20000"/>
              <a:lumOff val="80000"/>
            </a:schemeClr>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0800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50000"/>
              </a:lnSpc>
            </a:pPr>
            <a:r>
              <a:rPr lang="en-US" sz="2300" b="1">
                <a:solidFill>
                  <a:schemeClr val="tx1"/>
                </a:solidFill>
                <a:effectLst/>
                <a:latin typeface="UTM Avo" panose="02040603050506020204" pitchFamily="18"/>
                <a:ea typeface="Times New Roman" panose="02020603050405020304" pitchFamily="18" charset="0"/>
                <a:cs typeface="Times New Roman" panose="02020603050405020304" pitchFamily="18" charset="0"/>
              </a:rPr>
              <a:t>Tiến hành</a:t>
            </a:r>
          </a:p>
        </p:txBody>
      </p:sp>
      <p:sp>
        <p:nvSpPr>
          <p:cNvPr id="7" name="TextBox 6">
            <a:extLst>
              <a:ext uri="{FF2B5EF4-FFF2-40B4-BE49-F238E27FC236}">
                <a16:creationId xmlns:a16="http://schemas.microsoft.com/office/drawing/2014/main" id="{A357801A-79B5-ABD8-F476-BC03E89A016E}"/>
              </a:ext>
            </a:extLst>
          </p:cNvPr>
          <p:cNvSpPr txBox="1"/>
          <p:nvPr/>
        </p:nvSpPr>
        <p:spPr>
          <a:xfrm>
            <a:off x="2450446" y="2165432"/>
            <a:ext cx="8590934" cy="2652649"/>
          </a:xfrm>
          <a:prstGeom prst="rect">
            <a:avLst/>
          </a:prstGeom>
          <a:noFill/>
        </p:spPr>
        <p:txBody>
          <a:bodyPr wrap="square">
            <a:spAutoFit/>
          </a:bodyPr>
          <a:lstStyle/>
          <a:p>
            <a:pPr marL="0" marR="0" algn="just">
              <a:lnSpc>
                <a:spcPct val="150000"/>
              </a:lnSpc>
              <a:spcBef>
                <a:spcPts val="0"/>
              </a:spcBef>
              <a:spcAft>
                <a:spcPts val="800"/>
              </a:spcAft>
            </a:pPr>
            <a:r>
              <a:rPr lang="en-US" sz="2100" b="1" dirty="0" err="1">
                <a:effectLst/>
                <a:latin typeface="UTM Avo" panose="02040603050506020204" pitchFamily="18"/>
                <a:ea typeface="Times New Roman" panose="02020603050405020304" pitchFamily="18" charset="0"/>
                <a:cs typeface="Times New Roman" panose="02020603050405020304" pitchFamily="18" charset="0"/>
              </a:rPr>
              <a:t>Bước</a:t>
            </a:r>
            <a:r>
              <a:rPr lang="en-US" sz="2100" b="1" dirty="0">
                <a:effectLst/>
                <a:latin typeface="UTM Avo" panose="02040603050506020204" pitchFamily="18"/>
                <a:ea typeface="Times New Roman" panose="02020603050405020304" pitchFamily="18" charset="0"/>
                <a:cs typeface="Times New Roman" panose="02020603050405020304" pitchFamily="18" charset="0"/>
              </a:rPr>
              <a:t> 2: </a:t>
            </a:r>
            <a:r>
              <a:rPr lang="en-US" sz="2100" dirty="0">
                <a:effectLst/>
                <a:latin typeface="UTM Avo" panose="02040603050506020204" pitchFamily="18"/>
                <a:ea typeface="Times New Roman" panose="02020603050405020304" pitchFamily="18" charset="0"/>
                <a:cs typeface="Times New Roman" panose="02020603050405020304" pitchFamily="18" charset="0"/>
              </a:rPr>
              <a:t>So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sánh</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độ</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lún</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trong</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mỗi</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trường</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hợp</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và</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rút</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ra</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kết</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luận</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về</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sự</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thay</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đổi</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độ</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lún</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gây</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ra</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bởi</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của</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khối</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kim</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loại</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trên</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cát</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khi</a:t>
            </a:r>
            <a:r>
              <a:rPr lang="en-US" sz="2100" dirty="0">
                <a:effectLst/>
                <a:latin typeface="UTM Avo" panose="02040603050506020204" pitchFamily="18"/>
                <a:ea typeface="Times New Roman" panose="02020603050405020304" pitchFamily="18" charset="0"/>
                <a:cs typeface="Times New Roman" panose="02020603050405020304" pitchFamily="18" charset="0"/>
              </a:rPr>
              <a:t>:</a:t>
            </a:r>
            <a:endParaRPr lang="en-US" sz="21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100" dirty="0" err="1">
                <a:effectLst/>
                <a:latin typeface="UTM Avo" panose="02040603050506020204" pitchFamily="18"/>
                <a:ea typeface="Times New Roman" panose="02020603050405020304" pitchFamily="18" charset="0"/>
                <a:cs typeface="Times New Roman" panose="02020603050405020304" pitchFamily="18" charset="0"/>
              </a:rPr>
              <a:t>Với</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cùng</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một</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giảm</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diện</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Hình</a:t>
            </a:r>
            <a:r>
              <a:rPr lang="en-US" sz="2100" dirty="0">
                <a:effectLst/>
                <a:latin typeface="UTM Avo" panose="02040603050506020204" pitchFamily="18"/>
                <a:ea typeface="Times New Roman" panose="02020603050405020304" pitchFamily="18" charset="0"/>
                <a:cs typeface="Times New Roman" panose="02020603050405020304" pitchFamily="18" charset="0"/>
              </a:rPr>
              <a:t> 16.2a,b).</a:t>
            </a:r>
            <a:endParaRPr lang="en-US" sz="21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100" dirty="0" err="1">
                <a:effectLst/>
                <a:latin typeface="UTM Avo" panose="02040603050506020204" pitchFamily="18"/>
                <a:ea typeface="Times New Roman" panose="02020603050405020304" pitchFamily="18" charset="0"/>
                <a:cs typeface="Times New Roman" panose="02020603050405020304" pitchFamily="18" charset="0"/>
              </a:rPr>
              <a:t>Với</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cùng</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một</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điện</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tăng</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2100" dirty="0">
                <a:effectLst/>
                <a:latin typeface="UTM Avo" panose="02040603050506020204" pitchFamily="18"/>
                <a:ea typeface="Times New Roman" panose="02020603050405020304" pitchFamily="18" charset="0"/>
                <a:cs typeface="Times New Roman" panose="02020603050405020304" pitchFamily="18" charset="0"/>
              </a:rPr>
              <a:t> (</a:t>
            </a:r>
            <a:r>
              <a:rPr lang="en-US" sz="2100" dirty="0" err="1">
                <a:effectLst/>
                <a:latin typeface="UTM Avo" panose="02040603050506020204" pitchFamily="18"/>
                <a:ea typeface="Times New Roman" panose="02020603050405020304" pitchFamily="18" charset="0"/>
                <a:cs typeface="Times New Roman" panose="02020603050405020304" pitchFamily="18" charset="0"/>
              </a:rPr>
              <a:t>Hình</a:t>
            </a:r>
            <a:r>
              <a:rPr lang="en-US" sz="2100" dirty="0">
                <a:effectLst/>
                <a:latin typeface="UTM Avo" panose="02040603050506020204" pitchFamily="18"/>
                <a:ea typeface="Times New Roman" panose="02020603050405020304" pitchFamily="18" charset="0"/>
                <a:cs typeface="Times New Roman" panose="02020603050405020304" pitchFamily="18" charset="0"/>
              </a:rPr>
              <a:t> 16.2a,c).</a:t>
            </a:r>
            <a:endParaRPr lang="en-US" sz="2100" dirty="0">
              <a:effectLst/>
              <a:latin typeface="UTM Avo" panose="02040603050506020204" pitchFamily="18"/>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E131AC43-8C8A-F435-587D-5BE71149C753}"/>
              </a:ext>
            </a:extLst>
          </p:cNvPr>
          <p:cNvPicPr>
            <a:picLocks noChangeAspect="1"/>
          </p:cNvPicPr>
          <p:nvPr/>
        </p:nvPicPr>
        <p:blipFill>
          <a:blip r:embed="rId3"/>
          <a:stretch>
            <a:fillRect/>
          </a:stretch>
        </p:blipFill>
        <p:spPr>
          <a:xfrm>
            <a:off x="3871236" y="5054027"/>
            <a:ext cx="4449527" cy="145657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380142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6A6AB-25EA-AE76-D6E9-55C002BAE555}"/>
              </a:ext>
            </a:extLst>
          </p:cNvPr>
          <p:cNvSpPr txBox="1"/>
          <p:nvPr/>
        </p:nvSpPr>
        <p:spPr>
          <a:xfrm>
            <a:off x="1710920" y="1607346"/>
            <a:ext cx="9776230" cy="1722074"/>
          </a:xfrm>
          <a:prstGeom prst="rect">
            <a:avLst/>
          </a:prstGeom>
          <a:noFill/>
        </p:spPr>
        <p:txBody>
          <a:bodyPr wrap="square">
            <a:spAutoFit/>
          </a:bodyPr>
          <a:lstStyle/>
          <a:p>
            <a:pPr marL="0" marR="0" algn="just">
              <a:lnSpc>
                <a:spcPct val="150000"/>
              </a:lnSpc>
              <a:spcBef>
                <a:spcPts val="0"/>
              </a:spcBef>
              <a:spcAft>
                <a:spcPts val="800"/>
              </a:spcAft>
            </a:pPr>
            <a:r>
              <a:rPr lang="en-US" sz="2300" b="1" dirty="0" err="1">
                <a:effectLst/>
                <a:latin typeface="UTM Avo" panose="02040603050506020204" pitchFamily="18"/>
                <a:ea typeface="Times New Roman" panose="02020603050405020304" pitchFamily="18" charset="0"/>
                <a:cs typeface="Times New Roman" panose="02020603050405020304" pitchFamily="18" charset="0"/>
              </a:rPr>
              <a:t>Câu</a:t>
            </a:r>
            <a:r>
              <a:rPr lang="en-US" sz="2300" b="1" dirty="0">
                <a:effectLst/>
                <a:latin typeface="UTM Avo" panose="02040603050506020204" pitchFamily="18"/>
                <a:ea typeface="Times New Roman" panose="02020603050405020304" pitchFamily="18" charset="0"/>
                <a:cs typeface="Times New Roman" panose="02020603050405020304" pitchFamily="18" charset="0"/>
              </a:rPr>
              <a:t> </a:t>
            </a:r>
            <a:r>
              <a:rPr lang="en-US" sz="2300" b="1" dirty="0" err="1">
                <a:effectLst/>
                <a:latin typeface="UTM Avo" panose="02040603050506020204" pitchFamily="18"/>
                <a:ea typeface="Times New Roman" panose="02020603050405020304" pitchFamily="18" charset="0"/>
                <a:cs typeface="Times New Roman" panose="02020603050405020304" pitchFamily="18" charset="0"/>
              </a:rPr>
              <a:t>hỏi</a:t>
            </a:r>
            <a:r>
              <a:rPr lang="en-US" sz="2300" b="1" dirty="0">
                <a:effectLst/>
                <a:latin typeface="UTM Avo" panose="02040603050506020204" pitchFamily="18"/>
                <a:ea typeface="Times New Roman" panose="02020603050405020304" pitchFamily="18" charset="0"/>
                <a:cs typeface="Times New Roman" panose="02020603050405020304" pitchFamily="18" charset="0"/>
              </a:rPr>
              <a:t> 3 (SGK – tr83)</a:t>
            </a:r>
            <a:endParaRPr lang="en-US" sz="23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300" dirty="0">
                <a:effectLst/>
                <a:latin typeface="UTM Avo" panose="02040603050506020204" pitchFamily="18"/>
                <a:ea typeface="Times New Roman" panose="02020603050405020304" pitchFamily="18" charset="0"/>
                <a:cs typeface="Times New Roman" panose="02020603050405020304" pitchFamily="18" charset="0"/>
              </a:rPr>
              <a:t>So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sánh</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suất</a:t>
            </a:r>
            <a:r>
              <a:rPr lang="en-US" sz="2300" dirty="0">
                <a:effectLst/>
                <a:latin typeface="UTM Avo" panose="02040603050506020204" pitchFamily="18"/>
                <a:ea typeface="Times New Roman" panose="02020603050405020304" pitchFamily="18" charset="0"/>
                <a:cs typeface="Times New Roman" panose="02020603050405020304" pitchFamily="18" charset="0"/>
              </a:rPr>
              <a:t> do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khối</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kim</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loại</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tác</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dụng</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cát</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trong</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trường</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hợp</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ở</a:t>
            </a:r>
            <a:r>
              <a:rPr lang="en-US" sz="2300" dirty="0">
                <a:effectLst/>
                <a:latin typeface="UTM Avo" panose="02040603050506020204" pitchFamily="18"/>
                <a:ea typeface="Times New Roman" panose="02020603050405020304" pitchFamily="18" charset="0"/>
                <a:cs typeface="Times New Roman" panose="02020603050405020304" pitchFamily="18" charset="0"/>
              </a:rPr>
              <a:t>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Hình</a:t>
            </a:r>
            <a:r>
              <a:rPr lang="en-US" sz="2300" dirty="0">
                <a:effectLst/>
                <a:latin typeface="UTM Avo" panose="02040603050506020204" pitchFamily="18"/>
                <a:ea typeface="Times New Roman" panose="02020603050405020304" pitchFamily="18" charset="0"/>
                <a:cs typeface="Times New Roman" panose="02020603050405020304" pitchFamily="18" charset="0"/>
              </a:rPr>
              <a:t> 16.2a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với</a:t>
            </a:r>
            <a:r>
              <a:rPr lang="en-US" sz="2300" dirty="0">
                <a:effectLst/>
                <a:latin typeface="UTM Avo" panose="02040603050506020204" pitchFamily="18"/>
                <a:ea typeface="Times New Roman" panose="02020603050405020304" pitchFamily="18" charset="0"/>
                <a:cs typeface="Times New Roman" panose="02020603050405020304" pitchFamily="18" charset="0"/>
              </a:rPr>
              <a:t> 16.2b </a:t>
            </a:r>
            <a:r>
              <a:rPr lang="en-US" sz="2300" dirty="0" err="1">
                <a:effectLst/>
                <a:latin typeface="UTM Avo" panose="02040603050506020204" pitchFamily="18"/>
                <a:ea typeface="Times New Roman" panose="02020603050405020304" pitchFamily="18" charset="0"/>
                <a:cs typeface="Times New Roman" panose="02020603050405020304" pitchFamily="18" charset="0"/>
              </a:rPr>
              <a:t>và</a:t>
            </a:r>
            <a:r>
              <a:rPr lang="en-US" sz="2300" dirty="0">
                <a:effectLst/>
                <a:latin typeface="UTM Avo" panose="02040603050506020204" pitchFamily="18"/>
                <a:ea typeface="Times New Roman" panose="02020603050405020304" pitchFamily="18" charset="0"/>
                <a:cs typeface="Times New Roman" panose="02020603050405020304" pitchFamily="18" charset="0"/>
              </a:rPr>
              <a:t> 16.2c.</a:t>
            </a:r>
            <a:endParaRPr lang="en-US" sz="2300" dirty="0">
              <a:effectLst/>
              <a:latin typeface="UTM Avo" panose="02040603050506020204" pitchFamily="18"/>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0567698A-19E5-64C2-329D-14172DF55543}"/>
              </a:ext>
            </a:extLst>
          </p:cNvPr>
          <p:cNvPicPr>
            <a:picLocks noChangeAspect="1"/>
          </p:cNvPicPr>
          <p:nvPr/>
        </p:nvPicPr>
        <p:blipFill>
          <a:blip r:embed="rId3"/>
          <a:srcRect/>
          <a:stretch>
            <a:fillRect/>
          </a:stretch>
        </p:blipFill>
        <p:spPr>
          <a:xfrm>
            <a:off x="445770" y="1789260"/>
            <a:ext cx="967970" cy="1410521"/>
          </a:xfrm>
          <a:prstGeom prst="rect">
            <a:avLst/>
          </a:prstGeom>
        </p:spPr>
      </p:pic>
      <p:sp>
        <p:nvSpPr>
          <p:cNvPr id="4" name="Rounded Rectangular Callout 3">
            <a:extLst>
              <a:ext uri="{FF2B5EF4-FFF2-40B4-BE49-F238E27FC236}">
                <a16:creationId xmlns:a16="http://schemas.microsoft.com/office/drawing/2014/main" id="{2FEB5724-C424-F8F9-DE33-4EB9AA57F2D7}"/>
              </a:ext>
            </a:extLst>
          </p:cNvPr>
          <p:cNvSpPr/>
          <p:nvPr/>
        </p:nvSpPr>
        <p:spPr>
          <a:xfrm>
            <a:off x="996622" y="4231993"/>
            <a:ext cx="4509321" cy="2037321"/>
          </a:xfrm>
          <a:prstGeom prst="wedgeRoundRectCallout">
            <a:avLst>
              <a:gd name="adj1" fmla="val -4526"/>
              <a:gd name="adj2" fmla="val -87787"/>
              <a:gd name="adj3" fmla="val 16667"/>
            </a:avLst>
          </a:prstGeom>
          <a:solidFill>
            <a:schemeClr val="bg1"/>
          </a:solidFill>
          <a:ln w="57150">
            <a:solidFill>
              <a:schemeClr val="accent5">
                <a:lumMod val="50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457200">
              <a:lnSpc>
                <a:spcPct val="150000"/>
              </a:lnSpc>
              <a:buClrTx/>
            </a:pPr>
            <a:r>
              <a:rPr lang="en-US" sz="2200">
                <a:solidFill>
                  <a:schemeClr val="tx1"/>
                </a:solidFill>
                <a:latin typeface="UTM Avo" panose="02040603050506020204" pitchFamily="18"/>
              </a:rPr>
              <a:t>Áp suất do khối kim loại tác dụng lên cát trong trường hợp ở hình 16.2a nhỏ hơn ở hình 16.2b.</a:t>
            </a:r>
          </a:p>
        </p:txBody>
      </p:sp>
      <p:sp>
        <p:nvSpPr>
          <p:cNvPr id="5" name="Rounded Rectangular Callout 9">
            <a:extLst>
              <a:ext uri="{FF2B5EF4-FFF2-40B4-BE49-F238E27FC236}">
                <a16:creationId xmlns:a16="http://schemas.microsoft.com/office/drawing/2014/main" id="{6DBAAE44-6E26-D249-E4C3-2BF76EEE433F}"/>
              </a:ext>
            </a:extLst>
          </p:cNvPr>
          <p:cNvSpPr/>
          <p:nvPr/>
        </p:nvSpPr>
        <p:spPr>
          <a:xfrm>
            <a:off x="6463478" y="4231993"/>
            <a:ext cx="4509321" cy="2037321"/>
          </a:xfrm>
          <a:prstGeom prst="wedgeRoundRectCallout">
            <a:avLst>
              <a:gd name="adj1" fmla="val 895"/>
              <a:gd name="adj2" fmla="val -88231"/>
              <a:gd name="adj3" fmla="val 16667"/>
            </a:avLst>
          </a:prstGeom>
          <a:solidFill>
            <a:schemeClr val="bg1"/>
          </a:solidFill>
          <a:ln w="57150">
            <a:solidFill>
              <a:schemeClr val="accent5">
                <a:lumMod val="50000"/>
              </a:schemeClr>
            </a:solid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457200">
              <a:lnSpc>
                <a:spcPct val="150000"/>
              </a:lnSpc>
              <a:buClrTx/>
            </a:pPr>
            <a:r>
              <a:rPr lang="en-US" sz="2200" dirty="0" err="1">
                <a:solidFill>
                  <a:schemeClr val="tx1"/>
                </a:solidFill>
                <a:latin typeface="UTM Avo" panose="02040603050506020204" pitchFamily="18"/>
              </a:rPr>
              <a:t>Áp</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suất</a:t>
            </a:r>
            <a:r>
              <a:rPr lang="en-US" sz="2200" dirty="0">
                <a:solidFill>
                  <a:schemeClr val="tx1"/>
                </a:solidFill>
                <a:latin typeface="UTM Avo" panose="02040603050506020204" pitchFamily="18"/>
              </a:rPr>
              <a:t> do </a:t>
            </a:r>
            <a:r>
              <a:rPr lang="en-US" sz="2200" dirty="0" err="1">
                <a:solidFill>
                  <a:schemeClr val="tx1"/>
                </a:solidFill>
                <a:latin typeface="UTM Avo" panose="02040603050506020204" pitchFamily="18"/>
              </a:rPr>
              <a:t>khối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kim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loại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tác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dụng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lên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cát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trong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trường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hợp</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ở</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hình</a:t>
            </a:r>
            <a:r>
              <a:rPr lang="en-US" sz="2200" dirty="0">
                <a:solidFill>
                  <a:schemeClr val="tx1"/>
                </a:solidFill>
                <a:latin typeface="UTM Avo" panose="02040603050506020204" pitchFamily="18"/>
              </a:rPr>
              <a:t> 16.2a </a:t>
            </a:r>
            <a:r>
              <a:rPr lang="en-US" sz="2200" dirty="0" err="1">
                <a:solidFill>
                  <a:schemeClr val="tx1"/>
                </a:solidFill>
                <a:latin typeface="UTM Avo" panose="02040603050506020204" pitchFamily="18"/>
              </a:rPr>
              <a:t>nhỏ</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hơn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ở</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hình</a:t>
            </a:r>
            <a:r>
              <a:rPr lang="en-US" sz="2200" dirty="0">
                <a:solidFill>
                  <a:schemeClr val="tx1"/>
                </a:solidFill>
                <a:latin typeface="UTM Avo" panose="02040603050506020204" pitchFamily="18"/>
              </a:rPr>
              <a:t> 16.2c.</a:t>
            </a:r>
          </a:p>
        </p:txBody>
      </p:sp>
    </p:spTree>
    <p:extLst>
      <p:ext uri="{BB962C8B-B14F-4D97-AF65-F5344CB8AC3E}">
        <p14:creationId xmlns:p14="http://schemas.microsoft.com/office/powerpoint/2010/main" val="3904432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27313A-7AEA-E37F-4BBE-D53D290EC480}"/>
              </a:ext>
            </a:extLst>
          </p:cNvPr>
          <p:cNvSpPr/>
          <p:nvPr/>
        </p:nvSpPr>
        <p:spPr>
          <a:xfrm>
            <a:off x="4654343" y="1610155"/>
            <a:ext cx="2883309" cy="575187"/>
          </a:xfrm>
          <a:prstGeom prst="rect">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chemeClr val="tx1"/>
                </a:solidFill>
                <a:effectLst/>
                <a:uLnTx/>
                <a:uFillTx/>
                <a:latin typeface="UTM Avo" panose="02040603050506020204" pitchFamily="18"/>
                <a:sym typeface="Arial"/>
              </a:rPr>
              <a:t>KẾT LUẬN</a:t>
            </a:r>
          </a:p>
        </p:txBody>
      </p:sp>
      <p:sp>
        <p:nvSpPr>
          <p:cNvPr id="3" name="TextBox 2">
            <a:extLst>
              <a:ext uri="{FF2B5EF4-FFF2-40B4-BE49-F238E27FC236}">
                <a16:creationId xmlns:a16="http://schemas.microsoft.com/office/drawing/2014/main" id="{7246F6A1-33B1-AC3F-17A3-58D83E473A77}"/>
              </a:ext>
            </a:extLst>
          </p:cNvPr>
          <p:cNvSpPr txBox="1"/>
          <p:nvPr/>
        </p:nvSpPr>
        <p:spPr>
          <a:xfrm>
            <a:off x="1221994" y="2286318"/>
            <a:ext cx="9748009" cy="3677802"/>
          </a:xfrm>
          <a:prstGeom prst="rect">
            <a:avLst/>
          </a:prstGeom>
          <a:noFill/>
        </p:spPr>
        <p:txBody>
          <a:bodyPr wrap="square">
            <a:spAutoFit/>
          </a:bodyPr>
          <a:lstStyle/>
          <a:p>
            <a:pPr marL="342900" marR="0" indent="-342900" algn="just">
              <a:lnSpc>
                <a:spcPct val="150000"/>
              </a:lnSpc>
              <a:spcBef>
                <a:spcPts val="0"/>
              </a:spcBef>
              <a:spcAft>
                <a:spcPts val="800"/>
              </a:spcAft>
              <a:buFont typeface="Wingdings" panose="05000000000000000000" pitchFamily="2" charset="2"/>
              <a:buChar char="ü"/>
            </a:pPr>
            <a:r>
              <a:rPr lang="en-US" sz="2200" dirty="0" err="1">
                <a:effectLst/>
                <a:latin typeface="UTM Avo" panose="02040603050506020204" pitchFamily="18"/>
                <a:ea typeface="Times New Roman" panose="02020603050405020304" pitchFamily="18" charset="0"/>
                <a:cs typeface="Times New Roman" panose="02020603050405020304" pitchFamily="18" charset="0"/>
              </a:rPr>
              <a:t>Thí</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nghiệm</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cho</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thấy</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độ</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lún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của</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cát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không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chỉ</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phụ</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thuộc</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vào</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độ</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lớn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của</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mà</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còn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phụ</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thuộc</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vào</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diện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Cùng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một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diện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càng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nhỏ</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thì</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độ</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lún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của</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cát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càng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lớn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Với</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cùng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một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diện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càng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lớn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thì</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độ</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lún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của</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cát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càng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lớn</a:t>
            </a:r>
            <a:r>
              <a:rPr lang="en-US" sz="2200" dirty="0">
                <a:effectLst/>
                <a:latin typeface="UTM Avo" panose="02040603050506020204" pitchFamily="18"/>
                <a:ea typeface="Times New Roman" panose="02020603050405020304" pitchFamily="18" charset="0"/>
                <a:cs typeface="Times New Roman" panose="02020603050405020304" pitchFamily="18" charset="0"/>
              </a:rPr>
              <a:t>.</a:t>
            </a:r>
            <a:endParaRPr lang="en-US" sz="2200" dirty="0">
              <a:latin typeface="UTM Avo" panose="02040603050506020204" pitchFamily="18"/>
              <a:ea typeface="Times New Roman" panose="02020603050405020304" pitchFamily="18" charset="0"/>
              <a:cs typeface="Times New Roman" panose="02020603050405020304" pitchFamily="18" charset="0"/>
            </a:endParaRPr>
          </a:p>
          <a:p>
            <a:pPr marL="342900" marR="0" indent="-342900" algn="just">
              <a:lnSpc>
                <a:spcPct val="150000"/>
              </a:lnSpc>
              <a:spcBef>
                <a:spcPts val="0"/>
              </a:spcBef>
              <a:spcAft>
                <a:spcPts val="800"/>
              </a:spcAft>
              <a:buFont typeface="Wingdings" panose="05000000000000000000" pitchFamily="2" charset="2"/>
              <a:buChar char="ü"/>
            </a:pPr>
            <a:r>
              <a:rPr lang="en-US" sz="22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suất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được</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tính</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bằng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tác</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dụng</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một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đơn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vị</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diện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suất</a:t>
            </a:r>
            <a:r>
              <a:rPr lang="en-US" sz="2200" dirty="0">
                <a:effectLst/>
                <a:latin typeface="UTM Avo" panose="02040603050506020204" pitchFamily="18"/>
                <a:ea typeface="Times New Roman" panose="02020603050405020304" pitchFamily="18" charset="0"/>
                <a:cs typeface="Times New Roman" panose="02020603050405020304" pitchFamily="18" charset="0"/>
              </a:rPr>
              <a:t> =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2200" dirty="0">
                <a:effectLst/>
                <a:latin typeface="UTM Avo" panose="02040603050506020204" pitchFamily="18"/>
                <a:ea typeface="Times New Roman" panose="02020603050405020304" pitchFamily="18" charset="0"/>
                <a:cs typeface="Times New Roman" panose="02020603050405020304" pitchFamily="18" charset="0"/>
              </a:rPr>
              <a:t>/</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diện</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200" dirty="0">
                <a:effectLst/>
                <a:latin typeface="UTM Avo" panose="02040603050506020204" pitchFamily="18"/>
                <a:ea typeface="Times New Roman" panose="02020603050405020304" pitchFamily="18" charset="0"/>
                <a:cs typeface="Times New Roman" panose="02020603050405020304" pitchFamily="18" charset="0"/>
              </a:rPr>
              <a:t> </a:t>
            </a:r>
            <a:r>
              <a:rPr lang="en-US" sz="22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200" dirty="0">
                <a:effectLst/>
                <a:latin typeface="UTM Avo" panose="02040603050506020204" pitchFamily="18"/>
                <a:ea typeface="Times New Roman" panose="02020603050405020304" pitchFamily="18" charset="0"/>
                <a:cs typeface="Times New Roman" panose="02020603050405020304" pitchFamily="18" charset="0"/>
              </a:rPr>
              <a:t>.</a:t>
            </a:r>
            <a:endParaRPr lang="en-US" sz="2200" dirty="0">
              <a:effectLst/>
              <a:latin typeface="UTM Avo" panose="02040603050506020204" pitchFamily="18"/>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5409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368F7B9-B298-5AA2-619C-A067C30A49F8}"/>
                  </a:ext>
                </a:extLst>
              </p:cNvPr>
              <p:cNvSpPr txBox="1"/>
              <p:nvPr/>
            </p:nvSpPr>
            <p:spPr>
              <a:xfrm>
                <a:off x="1358630" y="2244704"/>
                <a:ext cx="9474733" cy="3889334"/>
              </a:xfrm>
              <a:prstGeom prst="rect">
                <a:avLst/>
              </a:prstGeom>
              <a:noFill/>
            </p:spPr>
            <p:txBody>
              <a:bodyPr wrap="square">
                <a:spAutoFit/>
              </a:bodyPr>
              <a:lstStyle/>
              <a:p>
                <a:pPr marL="342900" marR="0" indent="-342900" algn="just">
                  <a:lnSpc>
                    <a:spcPct val="150000"/>
                  </a:lnSpc>
                  <a:spcBef>
                    <a:spcPts val="0"/>
                  </a:spcBef>
                  <a:spcAft>
                    <a:spcPts val="800"/>
                  </a:spcAft>
                  <a:buFont typeface="Wingdings" panose="05000000000000000000" pitchFamily="2" charset="2"/>
                  <a:buChar char="ü"/>
                </a:pPr>
                <a:r>
                  <a:rPr lang="en-US" sz="2400" dirty="0" err="1">
                    <a:effectLst/>
                    <a:latin typeface="UTM Avo" panose="02040603050506020204" pitchFamily="18"/>
                    <a:ea typeface="Times New Roman" panose="02020603050405020304" pitchFamily="18" charset="0"/>
                    <a:cs typeface="Times New Roman" panose="02020603050405020304" pitchFamily="18" charset="0"/>
                  </a:rPr>
                  <a:t>Nếu</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kí</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hiệu</a:t>
                </a:r>
                <a:r>
                  <a:rPr lang="en-US" sz="2400" dirty="0">
                    <a:effectLst/>
                    <a:latin typeface="UTM Avo" panose="02040603050506020204" pitchFamily="18"/>
                    <a:ea typeface="Times New Roman" panose="02020603050405020304" pitchFamily="18" charset="0"/>
                    <a:cs typeface="Times New Roman" panose="02020603050405020304" pitchFamily="18" charset="0"/>
                  </a:rPr>
                  <a:t> p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là</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suất</a:t>
                </a:r>
                <a:r>
                  <a:rPr lang="en-US" sz="2400" dirty="0">
                    <a:effectLst/>
                    <a:latin typeface="UTM Avo" panose="02040603050506020204" pitchFamily="18"/>
                    <a:ea typeface="Times New Roman" panose="02020603050405020304" pitchFamily="18" charset="0"/>
                    <a:cs typeface="Times New Roman" panose="02020603050405020304" pitchFamily="18" charset="0"/>
                  </a:rPr>
                  <a:t>, F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là</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2400" dirty="0">
                    <a:effectLst/>
                    <a:latin typeface="UTM Avo" panose="02040603050506020204" pitchFamily="18"/>
                    <a:ea typeface="Times New Roman" panose="02020603050405020304" pitchFamily="18" charset="0"/>
                    <a:cs typeface="Times New Roman" panose="02020603050405020304" pitchFamily="18" charset="0"/>
                  </a:rPr>
                  <a:t>, S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là</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diện</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400" dirty="0">
                    <a:effectLst/>
                    <a:latin typeface="UTM Avo" panose="02040603050506020204" pitchFamily="18"/>
                    <a:ea typeface="Times New Roman" panose="02020603050405020304" pitchFamily="18" charset="0"/>
                    <a:cs typeface="Times New Roman" panose="02020603050405020304" pitchFamily="18" charset="0"/>
                  </a:rPr>
                  <a:t>, ta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có</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14:m>
                  <m:oMath xmlns:m="http://schemas.openxmlformats.org/officeDocument/2006/math">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𝑝</m:t>
                    </m:r>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2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𝐹</m:t>
                        </m:r>
                      </m:num>
                      <m:den>
                        <m:r>
                          <a:rPr lang="en-US" sz="2400" i="1">
                            <a:effectLst/>
                            <a:latin typeface="Cambria Math" panose="02040503050406030204" pitchFamily="18" charset="0"/>
                            <a:ea typeface="Times New Roman" panose="02020603050405020304" pitchFamily="18" charset="0"/>
                            <a:cs typeface="Times New Roman" panose="02020603050405020304" pitchFamily="18" charset="0"/>
                          </a:rPr>
                          <m:t>𝑆</m:t>
                        </m:r>
                      </m:den>
                    </m:f>
                  </m:oMath>
                </a14:m>
                <a:r>
                  <a:rPr lang="en-US" sz="2400" dirty="0">
                    <a:effectLst/>
                    <a:latin typeface="UTM Avo" panose="02040603050506020204" pitchFamily="18"/>
                    <a:ea typeface="Times New Roman" panose="02020603050405020304" pitchFamily="18" charset="0"/>
                    <a:cs typeface="Times New Roman" panose="02020603050405020304" pitchFamily="18" charset="0"/>
                  </a:rPr>
                  <a:t>.</a:t>
                </a:r>
                <a:endParaRPr lang="en-US" sz="2400" dirty="0">
                  <a:latin typeface="UTM Avo" panose="02040603050506020204" pitchFamily="18"/>
                  <a:ea typeface="Times New Roman" panose="02020603050405020304" pitchFamily="18" charset="0"/>
                  <a:cs typeface="Times New Roman" panose="02020603050405020304" pitchFamily="18" charset="0"/>
                </a:endParaRPr>
              </a:p>
              <a:p>
                <a:pPr marL="342900" marR="0" indent="-342900" algn="just">
                  <a:lnSpc>
                    <a:spcPct val="150000"/>
                  </a:lnSpc>
                  <a:spcBef>
                    <a:spcPts val="0"/>
                  </a:spcBef>
                  <a:spcAft>
                    <a:spcPts val="800"/>
                  </a:spcAft>
                  <a:buFont typeface="Wingdings" panose="05000000000000000000" pitchFamily="2" charset="2"/>
                  <a:buChar char="ü"/>
                </a:pPr>
                <a:r>
                  <a:rPr lang="en-US" sz="2400" dirty="0" err="1">
                    <a:effectLst/>
                    <a:latin typeface="UTM Avo" panose="02040603050506020204" pitchFamily="18"/>
                    <a:ea typeface="Times New Roman" panose="02020603050405020304" pitchFamily="18" charset="0"/>
                    <a:cs typeface="Times New Roman" panose="02020603050405020304" pitchFamily="18" charset="0"/>
                  </a:rPr>
                  <a:t>Đơn</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vị</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của</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suất</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là</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paxcan</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kí</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hiệu</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là</a:t>
                </a:r>
                <a:r>
                  <a:rPr lang="en-US" sz="2400" dirty="0">
                    <a:effectLst/>
                    <a:latin typeface="UTM Avo" panose="02040603050506020204" pitchFamily="18"/>
                    <a:ea typeface="Times New Roman" panose="02020603050405020304" pitchFamily="18" charset="0"/>
                    <a:cs typeface="Times New Roman" panose="02020603050405020304" pitchFamily="18" charset="0"/>
                  </a:rPr>
                  <a:t> Pa (1 Pa = 1 N/m</a:t>
                </a:r>
                <a:r>
                  <a:rPr lang="en-US" sz="2400" baseline="30000" dirty="0">
                    <a:effectLst/>
                    <a:latin typeface="UTM Avo" panose="02040603050506020204" pitchFamily="18"/>
                    <a:ea typeface="Times New Roman" panose="02020603050405020304" pitchFamily="18" charset="0"/>
                    <a:cs typeface="Times New Roman" panose="02020603050405020304" pitchFamily="18" charset="0"/>
                  </a:rPr>
                  <a:t>2</a:t>
                </a:r>
                <a:r>
                  <a:rPr lang="en-US" sz="2400" dirty="0">
                    <a:effectLst/>
                    <a:latin typeface="UTM Avo" panose="02040603050506020204" pitchFamily="18"/>
                    <a:ea typeface="Times New Roman" panose="02020603050405020304" pitchFamily="18" charset="0"/>
                    <a:cs typeface="Times New Roman" panose="02020603050405020304" pitchFamily="18" charset="0"/>
                  </a:rPr>
                  <a:t>).</a:t>
                </a:r>
                <a:endParaRPr lang="en-US" sz="2400" dirty="0">
                  <a:latin typeface="UTM Avo" panose="02040603050506020204" pitchFamily="18"/>
                  <a:ea typeface="Times New Roman" panose="02020603050405020304" pitchFamily="18" charset="0"/>
                  <a:cs typeface="Times New Roman" panose="02020603050405020304" pitchFamily="18" charset="0"/>
                </a:endParaRPr>
              </a:p>
              <a:p>
                <a:pPr marL="342900" marR="0" indent="-342900" algn="just">
                  <a:lnSpc>
                    <a:spcPct val="150000"/>
                  </a:lnSpc>
                  <a:spcBef>
                    <a:spcPts val="0"/>
                  </a:spcBef>
                  <a:spcAft>
                    <a:spcPts val="800"/>
                  </a:spcAft>
                  <a:buFont typeface="Wingdings" panose="05000000000000000000" pitchFamily="2" charset="2"/>
                  <a:buChar char="ü"/>
                </a:pPr>
                <a:r>
                  <a:rPr lang="en-US" sz="2400" dirty="0" err="1">
                    <a:effectLst/>
                    <a:latin typeface="UTM Avo" panose="02040603050506020204" pitchFamily="18"/>
                    <a:ea typeface="Times New Roman" panose="02020603050405020304" pitchFamily="18" charset="0"/>
                    <a:cs typeface="Times New Roman" panose="02020603050405020304" pitchFamily="18" charset="0"/>
                  </a:rPr>
                  <a:t>Một</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số</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đơn</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vị</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đo</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suất</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khác</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thường</a:t>
                </a:r>
                <a:r>
                  <a:rPr lang="en-US" sz="2400" dirty="0">
                    <a:effectLst/>
                    <a:latin typeface="UTM Avo" panose="02040603050506020204" pitchFamily="18"/>
                    <a:ea typeface="Times New Roman" panose="02020603050405020304" pitchFamily="18" charset="0"/>
                    <a:cs typeface="Times New Roman" panose="02020603050405020304" pitchFamily="18" charset="0"/>
                  </a:rPr>
                  <a:t> </a:t>
                </a:r>
                <a:r>
                  <a:rPr lang="en-US" sz="2400" dirty="0" err="1">
                    <a:effectLst/>
                    <a:latin typeface="UTM Avo" panose="02040603050506020204" pitchFamily="18"/>
                    <a:ea typeface="Times New Roman" panose="02020603050405020304" pitchFamily="18" charset="0"/>
                    <a:cs typeface="Times New Roman" panose="02020603050405020304" pitchFamily="18" charset="0"/>
                  </a:rPr>
                  <a:t>dùng</a:t>
                </a:r>
                <a:r>
                  <a:rPr lang="en-US" sz="2400" dirty="0">
                    <a:effectLst/>
                    <a:latin typeface="UTM Avo" panose="02040603050506020204" pitchFamily="18"/>
                    <a:ea typeface="Times New Roman" panose="02020603050405020304" pitchFamily="18" charset="0"/>
                    <a:cs typeface="Times New Roman" panose="02020603050405020304" pitchFamily="18" charset="0"/>
                  </a:rPr>
                  <a:t>: bar, atm, mmHg,…</a:t>
                </a:r>
                <a:endParaRPr lang="en-US" sz="2400" dirty="0">
                  <a:latin typeface="UTM Avo" panose="02040603050506020204" pitchFamily="18"/>
                  <a:ea typeface="Times New Roman" panose="02020603050405020304" pitchFamily="18" charset="0"/>
                  <a:cs typeface="Times New Roman" panose="02020603050405020304" pitchFamily="18" charset="0"/>
                </a:endParaRPr>
              </a:p>
              <a:p>
                <a:pPr marL="342900" marR="0" indent="-342900" algn="just">
                  <a:lnSpc>
                    <a:spcPct val="150000"/>
                  </a:lnSpc>
                  <a:spcBef>
                    <a:spcPts val="0"/>
                  </a:spcBef>
                  <a:spcAft>
                    <a:spcPts val="800"/>
                  </a:spcAft>
                  <a:buFont typeface="Wingdings" panose="05000000000000000000" pitchFamily="2" charset="2"/>
                  <a:buChar char="ü"/>
                </a:pPr>
                <a:r>
                  <a:rPr lang="en-US" sz="2400" dirty="0" err="1">
                    <a:effectLst/>
                    <a:latin typeface="UTM Avo" panose="02040603050506020204" pitchFamily="18"/>
                    <a:ea typeface="Times New Roman" panose="02020603050405020304" pitchFamily="18" charset="0"/>
                  </a:rPr>
                  <a:t>Để</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đo</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áp</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suất</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người</a:t>
                </a:r>
                <a:r>
                  <a:rPr lang="en-US" sz="2400" dirty="0">
                    <a:effectLst/>
                    <a:latin typeface="UTM Avo" panose="02040603050506020204" pitchFamily="18"/>
                    <a:ea typeface="Times New Roman" panose="02020603050405020304" pitchFamily="18" charset="0"/>
                  </a:rPr>
                  <a:t> ta </a:t>
                </a:r>
                <a:r>
                  <a:rPr lang="en-US" sz="2400" dirty="0" err="1">
                    <a:effectLst/>
                    <a:latin typeface="UTM Avo" panose="02040603050506020204" pitchFamily="18"/>
                    <a:ea typeface="Times New Roman" panose="02020603050405020304" pitchFamily="18" charset="0"/>
                  </a:rPr>
                  <a:t>dùng</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áp</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kế</a:t>
                </a:r>
                <a:r>
                  <a:rPr lang="en-US" sz="2400" dirty="0">
                    <a:effectLst/>
                    <a:latin typeface="UTM Avo" panose="02040603050506020204" pitchFamily="18"/>
                    <a:ea typeface="Times New Roman" panose="02020603050405020304" pitchFamily="18" charset="0"/>
                  </a:rPr>
                  <a:t>.</a:t>
                </a:r>
                <a:endParaRPr lang="en-US" sz="2400" dirty="0">
                  <a:latin typeface="UTM Avo" panose="02040603050506020204" pitchFamily="18"/>
                </a:endParaRPr>
              </a:p>
            </p:txBody>
          </p:sp>
        </mc:Choice>
        <mc:Fallback xmlns="">
          <p:sp>
            <p:nvSpPr>
              <p:cNvPr id="4" name="TextBox 3">
                <a:extLst>
                  <a:ext uri="{FF2B5EF4-FFF2-40B4-BE49-F238E27FC236}">
                    <a16:creationId xmlns:a16="http://schemas.microsoft.com/office/drawing/2014/main" id="{1368F7B9-B298-5AA2-619C-A067C30A49F8}"/>
                  </a:ext>
                </a:extLst>
              </p:cNvPr>
              <p:cNvSpPr txBox="1">
                <a:spLocks noRot="1" noChangeAspect="1" noMove="1" noResize="1" noEditPoints="1" noAdjustHandles="1" noChangeArrowheads="1" noChangeShapeType="1" noTextEdit="1"/>
              </p:cNvSpPr>
              <p:nvPr/>
            </p:nvSpPr>
            <p:spPr>
              <a:xfrm>
                <a:off x="1358630" y="2244704"/>
                <a:ext cx="9474733" cy="3889334"/>
              </a:xfrm>
              <a:prstGeom prst="rect">
                <a:avLst/>
              </a:prstGeom>
              <a:blipFill>
                <a:blip r:embed="rId3"/>
                <a:stretch>
                  <a:fillRect l="-938" r="-1072" b="-2932"/>
                </a:stretch>
              </a:blipFill>
            </p:spPr>
            <p:txBody>
              <a:bodyPr/>
              <a:lstStyle/>
              <a:p>
                <a:r>
                  <a:rPr lang="vi-VN">
                    <a:noFill/>
                  </a:rPr>
                  <a:t> </a:t>
                </a:r>
              </a:p>
            </p:txBody>
          </p:sp>
        </mc:Fallback>
      </mc:AlternateContent>
      <p:sp>
        <p:nvSpPr>
          <p:cNvPr id="3" name="Rectangle 2">
            <a:extLst>
              <a:ext uri="{FF2B5EF4-FFF2-40B4-BE49-F238E27FC236}">
                <a16:creationId xmlns:a16="http://schemas.microsoft.com/office/drawing/2014/main" id="{27C5B633-BABE-21B1-4C75-65B8D4EC25DC}"/>
              </a:ext>
            </a:extLst>
          </p:cNvPr>
          <p:cNvSpPr/>
          <p:nvPr/>
        </p:nvSpPr>
        <p:spPr>
          <a:xfrm>
            <a:off x="4654343" y="1610155"/>
            <a:ext cx="2883309" cy="575187"/>
          </a:xfrm>
          <a:prstGeom prst="rect">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chemeClr val="tx1"/>
                </a:solidFill>
                <a:effectLst/>
                <a:uLnTx/>
                <a:uFillTx/>
                <a:latin typeface="UTM Avo" panose="02040603050506020204" pitchFamily="18"/>
                <a:sym typeface="Arial"/>
              </a:rPr>
              <a:t>KẾT LUẬN</a:t>
            </a:r>
          </a:p>
        </p:txBody>
      </p:sp>
    </p:spTree>
    <p:extLst>
      <p:ext uri="{BB962C8B-B14F-4D97-AF65-F5344CB8AC3E}">
        <p14:creationId xmlns:p14="http://schemas.microsoft.com/office/powerpoint/2010/main" val="1135771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500"/>
                                        <p:tgtEl>
                                          <p:spTgt spid="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523;p34">
            <a:extLst>
              <a:ext uri="{FF2B5EF4-FFF2-40B4-BE49-F238E27FC236}">
                <a16:creationId xmlns:a16="http://schemas.microsoft.com/office/drawing/2014/main" id="{FDAFC717-3CC1-EE68-AE57-A9D5542380AD}"/>
              </a:ext>
            </a:extLst>
          </p:cNvPr>
          <p:cNvSpPr txBox="1">
            <a:spLocks noGrp="1"/>
          </p:cNvSpPr>
          <p:nvPr>
            <p:ph type="title"/>
          </p:nvPr>
        </p:nvSpPr>
        <p:spPr>
          <a:xfrm>
            <a:off x="3319200" y="1699482"/>
            <a:ext cx="5553600" cy="468952"/>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US" sz="2400" b="1" dirty="0">
                <a:latin typeface="UTM Avo" panose="02040603050506020204" pitchFamily="18"/>
                <a:ea typeface="Arial"/>
                <a:cs typeface="Arial"/>
                <a:sym typeface="Arial"/>
              </a:rPr>
              <a:t>III. TĂNG GIẢM ÁP SUẤT</a:t>
            </a:r>
            <a:endParaRPr sz="2400" b="1" dirty="0">
              <a:latin typeface="UTM Avo" panose="02040603050506020204" pitchFamily="18"/>
              <a:ea typeface="Arial"/>
              <a:cs typeface="Arial"/>
              <a:sym typeface="Arial"/>
            </a:endParaRPr>
          </a:p>
        </p:txBody>
      </p:sp>
      <p:sp>
        <p:nvSpPr>
          <p:cNvPr id="3" name="TextBox 2">
            <a:extLst>
              <a:ext uri="{FF2B5EF4-FFF2-40B4-BE49-F238E27FC236}">
                <a16:creationId xmlns:a16="http://schemas.microsoft.com/office/drawing/2014/main" id="{491CBBB4-8A14-31E7-BF99-C00C1FE38074}"/>
              </a:ext>
            </a:extLst>
          </p:cNvPr>
          <p:cNvSpPr txBox="1"/>
          <p:nvPr/>
        </p:nvSpPr>
        <p:spPr>
          <a:xfrm>
            <a:off x="1044756" y="2176598"/>
            <a:ext cx="10102488" cy="3742948"/>
          </a:xfrm>
          <a:prstGeom prst="rect">
            <a:avLst/>
          </a:prstGeom>
          <a:noFill/>
        </p:spPr>
        <p:txBody>
          <a:bodyPr wrap="square">
            <a:spAutoFit/>
          </a:bodyPr>
          <a:lstStyle/>
          <a:p>
            <a:pPr marL="342900" indent="-342900" algn="just">
              <a:lnSpc>
                <a:spcPct val="150000"/>
              </a:lnSpc>
              <a:buFont typeface="Courier New" panose="02070309020205020404" pitchFamily="49" charset="0"/>
              <a:buChar char="o"/>
            </a:pPr>
            <a:r>
              <a:rPr lang="en-US" sz="2300" dirty="0">
                <a:latin typeface="UTM Avo" panose="02040603050506020204" pitchFamily="18"/>
              </a:rPr>
              <a:t>Trong </a:t>
            </a:r>
            <a:r>
              <a:rPr lang="en-US" sz="2300" dirty="0" err="1">
                <a:latin typeface="UTM Avo" panose="02040603050506020204" pitchFamily="18"/>
              </a:rPr>
              <a:t>một</a:t>
            </a:r>
            <a:r>
              <a:rPr lang="en-US" sz="2300" dirty="0">
                <a:latin typeface="UTM Avo" panose="02040603050506020204" pitchFamily="18"/>
              </a:rPr>
              <a:t> </a:t>
            </a:r>
            <a:r>
              <a:rPr lang="en-US" sz="2300" dirty="0" err="1">
                <a:latin typeface="UTM Avo" panose="02040603050506020204" pitchFamily="18"/>
              </a:rPr>
              <a:t>số</a:t>
            </a:r>
            <a:r>
              <a:rPr lang="en-US" sz="2300" dirty="0">
                <a:latin typeface="UTM Avo" panose="02040603050506020204" pitchFamily="18"/>
              </a:rPr>
              <a:t> </a:t>
            </a:r>
            <a:r>
              <a:rPr lang="en-US" sz="2300" dirty="0" err="1">
                <a:latin typeface="UTM Avo" panose="02040603050506020204" pitchFamily="18"/>
              </a:rPr>
              <a:t>trường</a:t>
            </a:r>
            <a:r>
              <a:rPr lang="en-US" sz="2300" dirty="0">
                <a:latin typeface="UTM Avo" panose="02040603050506020204" pitchFamily="18"/>
              </a:rPr>
              <a:t> </a:t>
            </a:r>
            <a:r>
              <a:rPr lang="en-US" sz="2300" dirty="0" err="1">
                <a:latin typeface="UTM Avo" panose="02040603050506020204" pitchFamily="18"/>
              </a:rPr>
              <a:t>hợp</a:t>
            </a:r>
            <a:r>
              <a:rPr lang="en-US" sz="2300" dirty="0">
                <a:latin typeface="UTM Avo" panose="02040603050506020204" pitchFamily="18"/>
              </a:rPr>
              <a:t>, </a:t>
            </a:r>
            <a:r>
              <a:rPr lang="en-US" sz="2300" dirty="0" err="1">
                <a:latin typeface="UTM Avo" panose="02040603050506020204" pitchFamily="18"/>
              </a:rPr>
              <a:t>áp</a:t>
            </a:r>
            <a:r>
              <a:rPr lang="en-US" sz="2300" dirty="0">
                <a:latin typeface="UTM Avo" panose="02040603050506020204" pitchFamily="18"/>
              </a:rPr>
              <a:t> </a:t>
            </a:r>
            <a:r>
              <a:rPr lang="en-US" sz="2300" dirty="0" err="1">
                <a:latin typeface="UTM Avo" panose="02040603050506020204" pitchFamily="18"/>
              </a:rPr>
              <a:t>suất</a:t>
            </a:r>
            <a:r>
              <a:rPr lang="en-US" sz="2300" dirty="0">
                <a:latin typeface="UTM Avo" panose="02040603050506020204" pitchFamily="18"/>
              </a:rPr>
              <a:t> </a:t>
            </a:r>
            <a:r>
              <a:rPr lang="en-US" sz="2300" dirty="0" err="1">
                <a:latin typeface="UTM Avo" panose="02040603050506020204" pitchFamily="18"/>
              </a:rPr>
              <a:t>tác</a:t>
            </a:r>
            <a:r>
              <a:rPr lang="en-US" sz="2300" dirty="0">
                <a:latin typeface="UTM Avo" panose="02040603050506020204" pitchFamily="18"/>
              </a:rPr>
              <a:t> </a:t>
            </a:r>
            <a:r>
              <a:rPr lang="en-US" sz="2300" dirty="0" err="1">
                <a:latin typeface="UTM Avo" panose="02040603050506020204" pitchFamily="18"/>
              </a:rPr>
              <a:t>dụng</a:t>
            </a:r>
            <a:r>
              <a:rPr lang="en-US" sz="2300" dirty="0">
                <a:latin typeface="UTM Avo" panose="02040603050506020204" pitchFamily="18"/>
              </a:rPr>
              <a:t> </a:t>
            </a:r>
            <a:r>
              <a:rPr lang="en-US" sz="2300" dirty="0" err="1">
                <a:latin typeface="UTM Avo" panose="02040603050506020204" pitchFamily="18"/>
              </a:rPr>
              <a:t>lên</a:t>
            </a:r>
            <a:r>
              <a:rPr lang="en-US" sz="2300" dirty="0">
                <a:latin typeface="UTM Avo" panose="02040603050506020204" pitchFamily="18"/>
              </a:rPr>
              <a:t> </a:t>
            </a:r>
            <a:r>
              <a:rPr lang="en-US" sz="2300" dirty="0" err="1">
                <a:latin typeface="UTM Avo" panose="02040603050506020204" pitchFamily="18"/>
              </a:rPr>
              <a:t>mặt</a:t>
            </a:r>
            <a:r>
              <a:rPr lang="en-US" sz="2300" dirty="0">
                <a:latin typeface="UTM Avo" panose="02040603050506020204" pitchFamily="18"/>
              </a:rPr>
              <a:t> </a:t>
            </a:r>
            <a:r>
              <a:rPr lang="en-US" sz="2300" dirty="0" err="1">
                <a:latin typeface="UTM Avo" panose="02040603050506020204" pitchFamily="18"/>
              </a:rPr>
              <a:t>bị</a:t>
            </a:r>
            <a:r>
              <a:rPr lang="en-US" sz="2300" dirty="0">
                <a:latin typeface="UTM Avo" panose="02040603050506020204" pitchFamily="18"/>
              </a:rPr>
              <a:t> </a:t>
            </a:r>
            <a:r>
              <a:rPr lang="en-US" sz="2300" dirty="0" err="1">
                <a:latin typeface="UTM Avo" panose="02040603050506020204" pitchFamily="18"/>
              </a:rPr>
              <a:t>ép</a:t>
            </a:r>
            <a:r>
              <a:rPr lang="en-US" sz="2300" dirty="0">
                <a:latin typeface="UTM Avo" panose="02040603050506020204" pitchFamily="18"/>
              </a:rPr>
              <a:t> </a:t>
            </a:r>
            <a:r>
              <a:rPr lang="en-US" sz="2300" dirty="0" err="1">
                <a:latin typeface="UTM Avo" panose="02040603050506020204" pitchFamily="18"/>
              </a:rPr>
              <a:t>càng</a:t>
            </a:r>
            <a:r>
              <a:rPr lang="en-US" sz="2300" dirty="0">
                <a:latin typeface="UTM Avo" panose="02040603050506020204" pitchFamily="18"/>
              </a:rPr>
              <a:t> </a:t>
            </a:r>
            <a:r>
              <a:rPr lang="en-US" sz="2300" dirty="0" err="1">
                <a:latin typeface="UTM Avo" panose="02040603050506020204" pitchFamily="18"/>
              </a:rPr>
              <a:t>lớn</a:t>
            </a:r>
            <a:r>
              <a:rPr lang="en-US" sz="2300" dirty="0">
                <a:latin typeface="UTM Avo" panose="02040603050506020204" pitchFamily="18"/>
              </a:rPr>
              <a:t> </a:t>
            </a:r>
            <a:r>
              <a:rPr lang="en-US" sz="2300" dirty="0" err="1">
                <a:latin typeface="UTM Avo" panose="02040603050506020204" pitchFamily="18"/>
              </a:rPr>
              <a:t>thì</a:t>
            </a:r>
            <a:r>
              <a:rPr lang="en-US" sz="2300" dirty="0">
                <a:latin typeface="UTM Avo" panose="02040603050506020204" pitchFamily="18"/>
              </a:rPr>
              <a:t> </a:t>
            </a:r>
            <a:r>
              <a:rPr lang="en-US" sz="2300" dirty="0" err="1">
                <a:latin typeface="UTM Avo" panose="02040603050506020204" pitchFamily="18"/>
              </a:rPr>
              <a:t>càng</a:t>
            </a:r>
            <a:r>
              <a:rPr lang="en-US" sz="2300" dirty="0">
                <a:latin typeface="UTM Avo" panose="02040603050506020204" pitchFamily="18"/>
              </a:rPr>
              <a:t> </a:t>
            </a:r>
            <a:r>
              <a:rPr lang="en-US" sz="2300" dirty="0" err="1">
                <a:latin typeface="UTM Avo" panose="02040603050506020204" pitchFamily="18"/>
              </a:rPr>
              <a:t>có</a:t>
            </a:r>
            <a:r>
              <a:rPr lang="en-US" sz="2300" dirty="0">
                <a:latin typeface="UTM Avo" panose="02040603050506020204" pitchFamily="18"/>
              </a:rPr>
              <a:t> </a:t>
            </a:r>
            <a:r>
              <a:rPr lang="en-US" sz="2300" dirty="0" err="1">
                <a:latin typeface="UTM Avo" panose="02040603050506020204" pitchFamily="18"/>
              </a:rPr>
              <a:t>hại</a:t>
            </a:r>
            <a:r>
              <a:rPr lang="en-US" sz="2300" dirty="0">
                <a:latin typeface="UTM Avo" panose="02040603050506020204" pitchFamily="18"/>
              </a:rPr>
              <a:t>, </a:t>
            </a:r>
            <a:r>
              <a:rPr lang="en-US" sz="2300" dirty="0" err="1">
                <a:latin typeface="UTM Avo" panose="02040603050506020204" pitchFamily="18"/>
              </a:rPr>
              <a:t>khi</a:t>
            </a:r>
            <a:r>
              <a:rPr lang="en-US" sz="2300" dirty="0">
                <a:latin typeface="UTM Avo" panose="02040603050506020204" pitchFamily="18"/>
              </a:rPr>
              <a:t> </a:t>
            </a:r>
            <a:r>
              <a:rPr lang="en-US" sz="2300" dirty="0" err="1">
                <a:latin typeface="UTM Avo" panose="02040603050506020204" pitchFamily="18"/>
              </a:rPr>
              <a:t>đó</a:t>
            </a:r>
            <a:r>
              <a:rPr lang="en-US" sz="2300" dirty="0">
                <a:latin typeface="UTM Avo" panose="02040603050506020204" pitchFamily="18"/>
              </a:rPr>
              <a:t> ta </a:t>
            </a:r>
            <a:r>
              <a:rPr lang="en-US" sz="2300" dirty="0" err="1">
                <a:latin typeface="UTM Avo" panose="02040603050506020204" pitchFamily="18"/>
              </a:rPr>
              <a:t>cần</a:t>
            </a:r>
            <a:r>
              <a:rPr lang="en-US" sz="2300" dirty="0">
                <a:latin typeface="UTM Avo" panose="02040603050506020204" pitchFamily="18"/>
              </a:rPr>
              <a:t> </a:t>
            </a:r>
            <a:r>
              <a:rPr lang="en-US" sz="2300" dirty="0" err="1">
                <a:latin typeface="UTM Avo" panose="02040603050506020204" pitchFamily="18"/>
              </a:rPr>
              <a:t>giảm</a:t>
            </a:r>
            <a:r>
              <a:rPr lang="en-US" sz="2300" dirty="0">
                <a:latin typeface="UTM Avo" panose="02040603050506020204" pitchFamily="18"/>
              </a:rPr>
              <a:t> </a:t>
            </a:r>
            <a:r>
              <a:rPr lang="en-US" sz="2300" dirty="0" err="1">
                <a:latin typeface="UTM Avo" panose="02040603050506020204" pitchFamily="18"/>
              </a:rPr>
              <a:t>áp</a:t>
            </a:r>
            <a:r>
              <a:rPr lang="en-US" sz="2300" dirty="0">
                <a:latin typeface="UTM Avo" panose="02040603050506020204" pitchFamily="18"/>
              </a:rPr>
              <a:t> </a:t>
            </a:r>
            <a:r>
              <a:rPr lang="en-US" sz="2300" dirty="0" err="1">
                <a:latin typeface="UTM Avo" panose="02040603050506020204" pitchFamily="18"/>
              </a:rPr>
              <a:t>suất</a:t>
            </a:r>
            <a:r>
              <a:rPr lang="en-US" sz="2300" dirty="0">
                <a:latin typeface="UTM Avo" panose="02040603050506020204" pitchFamily="18"/>
              </a:rPr>
              <a:t>. </a:t>
            </a:r>
            <a:r>
              <a:rPr lang="en-US" sz="2300" dirty="0" err="1">
                <a:latin typeface="UTM Avo" panose="02040603050506020204" pitchFamily="18"/>
              </a:rPr>
              <a:t>Ngược</a:t>
            </a:r>
            <a:r>
              <a:rPr lang="en-US" sz="2300" dirty="0">
                <a:latin typeface="UTM Avo" panose="02040603050506020204" pitchFamily="18"/>
              </a:rPr>
              <a:t> </a:t>
            </a:r>
            <a:r>
              <a:rPr lang="en-US" sz="2300" dirty="0" err="1">
                <a:latin typeface="UTM Avo" panose="02040603050506020204" pitchFamily="18"/>
              </a:rPr>
              <a:t>lại</a:t>
            </a:r>
            <a:r>
              <a:rPr lang="en-US" sz="2300" dirty="0">
                <a:latin typeface="UTM Avo" panose="02040603050506020204" pitchFamily="18"/>
              </a:rPr>
              <a:t>, </a:t>
            </a:r>
            <a:r>
              <a:rPr lang="en-US" sz="2300" dirty="0" err="1">
                <a:latin typeface="UTM Avo" panose="02040603050506020204" pitchFamily="18"/>
              </a:rPr>
              <a:t>trong</a:t>
            </a:r>
            <a:r>
              <a:rPr lang="en-US" sz="2300" dirty="0">
                <a:latin typeface="UTM Avo" panose="02040603050506020204" pitchFamily="18"/>
              </a:rPr>
              <a:t> </a:t>
            </a:r>
            <a:r>
              <a:rPr lang="en-US" sz="2300" dirty="0" err="1">
                <a:latin typeface="UTM Avo" panose="02040603050506020204" pitchFamily="18"/>
              </a:rPr>
              <a:t>một</a:t>
            </a:r>
            <a:r>
              <a:rPr lang="en-US" sz="2300" dirty="0">
                <a:latin typeface="UTM Avo" panose="02040603050506020204" pitchFamily="18"/>
              </a:rPr>
              <a:t> </a:t>
            </a:r>
            <a:r>
              <a:rPr lang="en-US" sz="2300" dirty="0" err="1">
                <a:latin typeface="UTM Avo" panose="02040603050506020204" pitchFamily="18"/>
              </a:rPr>
              <a:t>số</a:t>
            </a:r>
            <a:r>
              <a:rPr lang="en-US" sz="2300" dirty="0">
                <a:latin typeface="UTM Avo" panose="02040603050506020204" pitchFamily="18"/>
              </a:rPr>
              <a:t> </a:t>
            </a:r>
            <a:r>
              <a:rPr lang="en-US" sz="2300" dirty="0" err="1">
                <a:latin typeface="UTM Avo" panose="02040603050506020204" pitchFamily="18"/>
              </a:rPr>
              <a:t>trường</a:t>
            </a:r>
            <a:r>
              <a:rPr lang="en-US" sz="2300" dirty="0">
                <a:latin typeface="UTM Avo" panose="02040603050506020204" pitchFamily="18"/>
              </a:rPr>
              <a:t> </a:t>
            </a:r>
            <a:r>
              <a:rPr lang="en-US" sz="2300" dirty="0" err="1">
                <a:latin typeface="UTM Avo" panose="02040603050506020204" pitchFamily="18"/>
              </a:rPr>
              <a:t>hợp</a:t>
            </a:r>
            <a:r>
              <a:rPr lang="en-US" sz="2300" dirty="0">
                <a:latin typeface="UTM Avo" panose="02040603050506020204" pitchFamily="18"/>
              </a:rPr>
              <a:t> ta </a:t>
            </a:r>
            <a:r>
              <a:rPr lang="en-US" sz="2300" dirty="0" err="1">
                <a:latin typeface="UTM Avo" panose="02040603050506020204" pitchFamily="18"/>
              </a:rPr>
              <a:t>cần</a:t>
            </a:r>
            <a:r>
              <a:rPr lang="en-US" sz="2300" dirty="0">
                <a:latin typeface="UTM Avo" panose="02040603050506020204" pitchFamily="18"/>
              </a:rPr>
              <a:t> </a:t>
            </a:r>
            <a:r>
              <a:rPr lang="en-US" sz="2300" dirty="0" err="1">
                <a:latin typeface="UTM Avo" panose="02040603050506020204" pitchFamily="18"/>
              </a:rPr>
              <a:t>tăng</a:t>
            </a:r>
            <a:r>
              <a:rPr lang="en-US" sz="2300" dirty="0">
                <a:latin typeface="UTM Avo" panose="02040603050506020204" pitchFamily="18"/>
              </a:rPr>
              <a:t> </a:t>
            </a:r>
            <a:r>
              <a:rPr lang="en-US" sz="2300" dirty="0" err="1">
                <a:latin typeface="UTM Avo" panose="02040603050506020204" pitchFamily="18"/>
              </a:rPr>
              <a:t>áp</a:t>
            </a:r>
            <a:r>
              <a:rPr lang="en-US" sz="2300" dirty="0">
                <a:latin typeface="UTM Avo" panose="02040603050506020204" pitchFamily="18"/>
              </a:rPr>
              <a:t> </a:t>
            </a:r>
            <a:r>
              <a:rPr lang="en-US" sz="2300" dirty="0" err="1">
                <a:latin typeface="UTM Avo" panose="02040603050506020204" pitchFamily="18"/>
              </a:rPr>
              <a:t>suất</a:t>
            </a:r>
            <a:r>
              <a:rPr lang="en-US" sz="2300" dirty="0">
                <a:latin typeface="UTM Avo" panose="02040603050506020204" pitchFamily="18"/>
              </a:rPr>
              <a:t>.</a:t>
            </a:r>
          </a:p>
          <a:p>
            <a:pPr marL="342900" indent="-342900" algn="just">
              <a:lnSpc>
                <a:spcPct val="150000"/>
              </a:lnSpc>
              <a:buFont typeface="Courier New" panose="02070309020205020404" pitchFamily="49" charset="0"/>
              <a:buChar char="o"/>
            </a:pPr>
            <a:r>
              <a:rPr lang="en-US" sz="2300" dirty="0" err="1">
                <a:latin typeface="UTM Avo" panose="02040603050506020204" pitchFamily="18"/>
              </a:rPr>
              <a:t>Để</a:t>
            </a:r>
            <a:r>
              <a:rPr lang="en-US" sz="2300" dirty="0">
                <a:latin typeface="UTM Avo" panose="02040603050506020204" pitchFamily="18"/>
              </a:rPr>
              <a:t> </a:t>
            </a:r>
            <a:r>
              <a:rPr lang="en-US" sz="2300" dirty="0" err="1">
                <a:latin typeface="UTM Avo" panose="02040603050506020204" pitchFamily="18"/>
              </a:rPr>
              <a:t>tăng</a:t>
            </a:r>
            <a:r>
              <a:rPr lang="en-US" sz="2300" dirty="0">
                <a:latin typeface="UTM Avo" panose="02040603050506020204" pitchFamily="18"/>
              </a:rPr>
              <a:t> </a:t>
            </a:r>
            <a:r>
              <a:rPr lang="en-US" sz="2300" dirty="0" err="1">
                <a:latin typeface="UTM Avo" panose="02040603050506020204" pitchFamily="18"/>
              </a:rPr>
              <a:t>áp</a:t>
            </a:r>
            <a:r>
              <a:rPr lang="en-US" sz="2300" dirty="0">
                <a:latin typeface="UTM Avo" panose="02040603050506020204" pitchFamily="18"/>
              </a:rPr>
              <a:t> </a:t>
            </a:r>
            <a:r>
              <a:rPr lang="en-US" sz="2300" dirty="0" err="1">
                <a:latin typeface="UTM Avo" panose="02040603050506020204" pitchFamily="18"/>
              </a:rPr>
              <a:t>suất</a:t>
            </a:r>
            <a:r>
              <a:rPr lang="en-US" sz="2300" dirty="0">
                <a:latin typeface="UTM Avo" panose="02040603050506020204" pitchFamily="18"/>
              </a:rPr>
              <a:t> </a:t>
            </a:r>
            <a:r>
              <a:rPr lang="en-US" sz="2300" dirty="0" err="1">
                <a:latin typeface="UTM Avo" panose="02040603050506020204" pitchFamily="18"/>
              </a:rPr>
              <a:t>tác</a:t>
            </a:r>
            <a:r>
              <a:rPr lang="en-US" sz="2300" dirty="0">
                <a:latin typeface="UTM Avo" panose="02040603050506020204" pitchFamily="18"/>
              </a:rPr>
              <a:t> </a:t>
            </a:r>
            <a:r>
              <a:rPr lang="en-US" sz="2300" dirty="0" err="1">
                <a:latin typeface="UTM Avo" panose="02040603050506020204" pitchFamily="18"/>
              </a:rPr>
              <a:t>dụng</a:t>
            </a:r>
            <a:r>
              <a:rPr lang="en-US" sz="2300" dirty="0">
                <a:latin typeface="UTM Avo" panose="02040603050506020204" pitchFamily="18"/>
              </a:rPr>
              <a:t> </a:t>
            </a:r>
            <a:r>
              <a:rPr lang="en-US" sz="2300" dirty="0" err="1">
                <a:latin typeface="UTM Avo" panose="02040603050506020204" pitchFamily="18"/>
              </a:rPr>
              <a:t>lên</a:t>
            </a:r>
            <a:r>
              <a:rPr lang="en-US" sz="2300" dirty="0">
                <a:latin typeface="UTM Avo" panose="02040603050506020204" pitchFamily="18"/>
              </a:rPr>
              <a:t> </a:t>
            </a:r>
            <a:r>
              <a:rPr lang="en-US" sz="2300" dirty="0" err="1">
                <a:latin typeface="UTM Avo" panose="02040603050506020204" pitchFamily="18"/>
              </a:rPr>
              <a:t>mặt</a:t>
            </a:r>
            <a:r>
              <a:rPr lang="en-US" sz="2300" dirty="0">
                <a:latin typeface="UTM Avo" panose="02040603050506020204" pitchFamily="18"/>
              </a:rPr>
              <a:t> </a:t>
            </a:r>
            <a:r>
              <a:rPr lang="en-US" sz="2300" dirty="0" err="1">
                <a:latin typeface="UTM Avo" panose="02040603050506020204" pitchFamily="18"/>
              </a:rPr>
              <a:t>bị</a:t>
            </a:r>
            <a:r>
              <a:rPr lang="en-US" sz="2300" dirty="0">
                <a:latin typeface="UTM Avo" panose="02040603050506020204" pitchFamily="18"/>
              </a:rPr>
              <a:t> </a:t>
            </a:r>
            <a:r>
              <a:rPr lang="en-US" sz="2300" dirty="0" err="1">
                <a:latin typeface="UTM Avo" panose="02040603050506020204" pitchFamily="18"/>
              </a:rPr>
              <a:t>ép</a:t>
            </a:r>
            <a:r>
              <a:rPr lang="en-US" sz="2300" dirty="0">
                <a:latin typeface="UTM Avo" panose="02040603050506020204" pitchFamily="18"/>
              </a:rPr>
              <a:t>, ta </a:t>
            </a:r>
            <a:r>
              <a:rPr lang="en-US" sz="2300" dirty="0" err="1">
                <a:latin typeface="UTM Avo" panose="02040603050506020204" pitchFamily="18"/>
              </a:rPr>
              <a:t>có</a:t>
            </a:r>
            <a:r>
              <a:rPr lang="en-US" sz="2300" dirty="0">
                <a:latin typeface="UTM Avo" panose="02040603050506020204" pitchFamily="18"/>
              </a:rPr>
              <a:t> </a:t>
            </a:r>
            <a:r>
              <a:rPr lang="en-US" sz="2300" dirty="0" err="1">
                <a:latin typeface="UTM Avo" panose="02040603050506020204" pitchFamily="18"/>
              </a:rPr>
              <a:t>thể</a:t>
            </a:r>
            <a:r>
              <a:rPr lang="en-US" sz="2300" dirty="0">
                <a:latin typeface="UTM Avo" panose="02040603050506020204" pitchFamily="18"/>
              </a:rPr>
              <a:t>:</a:t>
            </a:r>
          </a:p>
          <a:p>
            <a:pPr algn="just">
              <a:lnSpc>
                <a:spcPct val="150000"/>
              </a:lnSpc>
            </a:pPr>
            <a:r>
              <a:rPr lang="en-US" sz="2300" dirty="0">
                <a:latin typeface="UTM Avo" panose="02040603050506020204" pitchFamily="18"/>
              </a:rPr>
              <a:t>• </a:t>
            </a:r>
            <a:r>
              <a:rPr lang="en-US" sz="2300" dirty="0" err="1">
                <a:latin typeface="UTM Avo" panose="02040603050506020204" pitchFamily="18"/>
              </a:rPr>
              <a:t>Giữ</a:t>
            </a:r>
            <a:r>
              <a:rPr lang="en-US" sz="2300" dirty="0">
                <a:latin typeface="UTM Avo" panose="02040603050506020204" pitchFamily="18"/>
              </a:rPr>
              <a:t> </a:t>
            </a:r>
            <a:r>
              <a:rPr lang="en-US" sz="2300" dirty="0" err="1">
                <a:latin typeface="UTM Avo" panose="02040603050506020204" pitchFamily="18"/>
              </a:rPr>
              <a:t>nguyên</a:t>
            </a:r>
            <a:r>
              <a:rPr lang="en-US" sz="2300" dirty="0">
                <a:latin typeface="UTM Avo" panose="02040603050506020204" pitchFamily="18"/>
              </a:rPr>
              <a:t> </a:t>
            </a:r>
            <a:r>
              <a:rPr lang="en-US" sz="2300" dirty="0" err="1">
                <a:latin typeface="UTM Avo" panose="02040603050506020204" pitchFamily="18"/>
              </a:rPr>
              <a:t>áp</a:t>
            </a:r>
            <a:r>
              <a:rPr lang="en-US" sz="2300" dirty="0">
                <a:latin typeface="UTM Avo" panose="02040603050506020204" pitchFamily="18"/>
              </a:rPr>
              <a:t> </a:t>
            </a:r>
            <a:r>
              <a:rPr lang="en-US" sz="2300" dirty="0" err="1">
                <a:latin typeface="UTM Avo" panose="02040603050506020204" pitchFamily="18"/>
              </a:rPr>
              <a:t>lực</a:t>
            </a:r>
            <a:r>
              <a:rPr lang="en-US" sz="2300" dirty="0">
                <a:latin typeface="UTM Avo" panose="02040603050506020204" pitchFamily="18"/>
              </a:rPr>
              <a:t>, </a:t>
            </a:r>
            <a:r>
              <a:rPr lang="en-US" sz="2300" dirty="0" err="1">
                <a:latin typeface="UTM Avo" panose="02040603050506020204" pitchFamily="18"/>
              </a:rPr>
              <a:t>giảm</a:t>
            </a:r>
            <a:r>
              <a:rPr lang="en-US" sz="2300" dirty="0">
                <a:latin typeface="UTM Avo" panose="02040603050506020204" pitchFamily="18"/>
              </a:rPr>
              <a:t> </a:t>
            </a:r>
            <a:r>
              <a:rPr lang="en-US" sz="2300" dirty="0" err="1">
                <a:latin typeface="UTM Avo" panose="02040603050506020204" pitchFamily="18"/>
              </a:rPr>
              <a:t>diện</a:t>
            </a:r>
            <a:r>
              <a:rPr lang="en-US" sz="2300" dirty="0">
                <a:latin typeface="UTM Avo" panose="02040603050506020204" pitchFamily="18"/>
              </a:rPr>
              <a:t> </a:t>
            </a:r>
            <a:r>
              <a:rPr lang="en-US" sz="2300" dirty="0" err="1">
                <a:latin typeface="UTM Avo" panose="02040603050506020204" pitchFamily="18"/>
              </a:rPr>
              <a:t>tích</a:t>
            </a:r>
            <a:r>
              <a:rPr lang="en-US" sz="2300" dirty="0">
                <a:latin typeface="UTM Avo" panose="02040603050506020204" pitchFamily="18"/>
              </a:rPr>
              <a:t> </a:t>
            </a:r>
            <a:r>
              <a:rPr lang="en-US" sz="2300" dirty="0" err="1">
                <a:latin typeface="UTM Avo" panose="02040603050506020204" pitchFamily="18"/>
              </a:rPr>
              <a:t>mặt</a:t>
            </a:r>
            <a:r>
              <a:rPr lang="en-US" sz="2300" dirty="0">
                <a:latin typeface="UTM Avo" panose="02040603050506020204" pitchFamily="18"/>
              </a:rPr>
              <a:t> </a:t>
            </a:r>
            <a:r>
              <a:rPr lang="en-US" sz="2300" dirty="0" err="1">
                <a:latin typeface="UTM Avo" panose="02040603050506020204" pitchFamily="18"/>
              </a:rPr>
              <a:t>bị</a:t>
            </a:r>
            <a:r>
              <a:rPr lang="en-US" sz="2300" dirty="0">
                <a:latin typeface="UTM Avo" panose="02040603050506020204" pitchFamily="18"/>
              </a:rPr>
              <a:t> </a:t>
            </a:r>
            <a:r>
              <a:rPr lang="en-US" sz="2300" dirty="0" err="1">
                <a:latin typeface="UTM Avo" panose="02040603050506020204" pitchFamily="18"/>
              </a:rPr>
              <a:t>ép</a:t>
            </a:r>
            <a:r>
              <a:rPr lang="en-US" sz="2300" dirty="0">
                <a:latin typeface="UTM Avo" panose="02040603050506020204" pitchFamily="18"/>
              </a:rPr>
              <a:t>;</a:t>
            </a:r>
          </a:p>
          <a:p>
            <a:pPr algn="just">
              <a:lnSpc>
                <a:spcPct val="150000"/>
              </a:lnSpc>
            </a:pPr>
            <a:r>
              <a:rPr lang="en-US" sz="2300" dirty="0">
                <a:latin typeface="UTM Avo" panose="02040603050506020204" pitchFamily="18"/>
              </a:rPr>
              <a:t>• </a:t>
            </a:r>
            <a:r>
              <a:rPr lang="en-US" sz="2300" dirty="0" err="1">
                <a:latin typeface="UTM Avo" panose="02040603050506020204" pitchFamily="18"/>
              </a:rPr>
              <a:t>Giữ</a:t>
            </a:r>
            <a:r>
              <a:rPr lang="en-US" sz="2300" dirty="0">
                <a:latin typeface="UTM Avo" panose="02040603050506020204" pitchFamily="18"/>
              </a:rPr>
              <a:t> </a:t>
            </a:r>
            <a:r>
              <a:rPr lang="en-US" sz="2300" dirty="0" err="1">
                <a:latin typeface="UTM Avo" panose="02040603050506020204" pitchFamily="18"/>
              </a:rPr>
              <a:t>nguyên</a:t>
            </a:r>
            <a:r>
              <a:rPr lang="en-US" sz="2300" dirty="0">
                <a:latin typeface="UTM Avo" panose="02040603050506020204" pitchFamily="18"/>
              </a:rPr>
              <a:t> </a:t>
            </a:r>
            <a:r>
              <a:rPr lang="en-US" sz="2300" dirty="0" err="1">
                <a:latin typeface="UTM Avo" panose="02040603050506020204" pitchFamily="18"/>
              </a:rPr>
              <a:t>diện</a:t>
            </a:r>
            <a:r>
              <a:rPr lang="en-US" sz="2300" dirty="0">
                <a:latin typeface="UTM Avo" panose="02040603050506020204" pitchFamily="18"/>
              </a:rPr>
              <a:t> </a:t>
            </a:r>
            <a:r>
              <a:rPr lang="en-US" sz="2300" dirty="0" err="1">
                <a:latin typeface="UTM Avo" panose="02040603050506020204" pitchFamily="18"/>
              </a:rPr>
              <a:t>tích</a:t>
            </a:r>
            <a:r>
              <a:rPr lang="en-US" sz="2300" dirty="0">
                <a:latin typeface="UTM Avo" panose="02040603050506020204" pitchFamily="18"/>
              </a:rPr>
              <a:t> </a:t>
            </a:r>
            <a:r>
              <a:rPr lang="en-US" sz="2300" dirty="0" err="1">
                <a:latin typeface="UTM Avo" panose="02040603050506020204" pitchFamily="18"/>
              </a:rPr>
              <a:t>mặt</a:t>
            </a:r>
            <a:r>
              <a:rPr lang="en-US" sz="2300" dirty="0">
                <a:latin typeface="UTM Avo" panose="02040603050506020204" pitchFamily="18"/>
              </a:rPr>
              <a:t> </a:t>
            </a:r>
            <a:r>
              <a:rPr lang="en-US" sz="2300" dirty="0" err="1">
                <a:latin typeface="UTM Avo" panose="02040603050506020204" pitchFamily="18"/>
              </a:rPr>
              <a:t>bị</a:t>
            </a:r>
            <a:r>
              <a:rPr lang="en-US" sz="2300" dirty="0">
                <a:latin typeface="UTM Avo" panose="02040603050506020204" pitchFamily="18"/>
              </a:rPr>
              <a:t> </a:t>
            </a:r>
            <a:r>
              <a:rPr lang="en-US" sz="2300" dirty="0" err="1">
                <a:latin typeface="UTM Avo" panose="02040603050506020204" pitchFamily="18"/>
              </a:rPr>
              <a:t>ép</a:t>
            </a:r>
            <a:r>
              <a:rPr lang="en-US" sz="2300" dirty="0">
                <a:latin typeface="UTM Avo" panose="02040603050506020204" pitchFamily="18"/>
              </a:rPr>
              <a:t>, </a:t>
            </a:r>
            <a:r>
              <a:rPr lang="en-US" sz="2300" dirty="0" err="1">
                <a:latin typeface="UTM Avo" panose="02040603050506020204" pitchFamily="18"/>
              </a:rPr>
              <a:t>tăng</a:t>
            </a:r>
            <a:r>
              <a:rPr lang="en-US" sz="2300" dirty="0">
                <a:latin typeface="UTM Avo" panose="02040603050506020204" pitchFamily="18"/>
              </a:rPr>
              <a:t> </a:t>
            </a:r>
            <a:r>
              <a:rPr lang="en-US" sz="2300" dirty="0" err="1">
                <a:latin typeface="UTM Avo" panose="02040603050506020204" pitchFamily="18"/>
              </a:rPr>
              <a:t>áp</a:t>
            </a:r>
            <a:r>
              <a:rPr lang="en-US" sz="2300" dirty="0">
                <a:latin typeface="UTM Avo" panose="02040603050506020204" pitchFamily="18"/>
              </a:rPr>
              <a:t> </a:t>
            </a:r>
            <a:r>
              <a:rPr lang="en-US" sz="2300" dirty="0" err="1">
                <a:latin typeface="UTM Avo" panose="02040603050506020204" pitchFamily="18"/>
              </a:rPr>
              <a:t>lực</a:t>
            </a:r>
            <a:r>
              <a:rPr lang="en-US" sz="2300" dirty="0">
                <a:latin typeface="UTM Avo" panose="02040603050506020204" pitchFamily="18"/>
              </a:rPr>
              <a:t>;</a:t>
            </a:r>
          </a:p>
          <a:p>
            <a:pPr algn="just">
              <a:lnSpc>
                <a:spcPct val="150000"/>
              </a:lnSpc>
            </a:pPr>
            <a:r>
              <a:rPr lang="en-US" sz="2300" dirty="0">
                <a:latin typeface="UTM Avo" panose="02040603050506020204" pitchFamily="18"/>
              </a:rPr>
              <a:t>• </a:t>
            </a:r>
            <a:r>
              <a:rPr lang="en-US" sz="2300" dirty="0" err="1">
                <a:latin typeface="UTM Avo" panose="02040603050506020204" pitchFamily="18"/>
              </a:rPr>
              <a:t>Đồng</a:t>
            </a:r>
            <a:r>
              <a:rPr lang="en-US" sz="2300" dirty="0">
                <a:latin typeface="UTM Avo" panose="02040603050506020204" pitchFamily="18"/>
              </a:rPr>
              <a:t> </a:t>
            </a:r>
            <a:r>
              <a:rPr lang="en-US" sz="2300" dirty="0" err="1">
                <a:latin typeface="UTM Avo" panose="02040603050506020204" pitchFamily="18"/>
              </a:rPr>
              <a:t>thời</a:t>
            </a:r>
            <a:r>
              <a:rPr lang="en-US" sz="2300" dirty="0">
                <a:latin typeface="UTM Avo" panose="02040603050506020204" pitchFamily="18"/>
              </a:rPr>
              <a:t> </a:t>
            </a:r>
            <a:r>
              <a:rPr lang="en-US" sz="2300" dirty="0" err="1">
                <a:latin typeface="UTM Avo" panose="02040603050506020204" pitchFamily="18"/>
              </a:rPr>
              <a:t>tăng</a:t>
            </a:r>
            <a:r>
              <a:rPr lang="en-US" sz="2300" dirty="0">
                <a:latin typeface="UTM Avo" panose="02040603050506020204" pitchFamily="18"/>
              </a:rPr>
              <a:t> </a:t>
            </a:r>
            <a:r>
              <a:rPr lang="en-US" sz="2300" dirty="0" err="1">
                <a:latin typeface="UTM Avo" panose="02040603050506020204" pitchFamily="18"/>
              </a:rPr>
              <a:t>áp</a:t>
            </a:r>
            <a:r>
              <a:rPr lang="en-US" sz="2300" dirty="0">
                <a:latin typeface="UTM Avo" panose="02040603050506020204" pitchFamily="18"/>
              </a:rPr>
              <a:t> </a:t>
            </a:r>
            <a:r>
              <a:rPr lang="en-US" sz="2300" dirty="0" err="1">
                <a:latin typeface="UTM Avo" panose="02040603050506020204" pitchFamily="18"/>
              </a:rPr>
              <a:t>lực</a:t>
            </a:r>
            <a:r>
              <a:rPr lang="en-US" sz="2300" dirty="0">
                <a:latin typeface="UTM Avo" panose="02040603050506020204" pitchFamily="18"/>
              </a:rPr>
              <a:t> </a:t>
            </a:r>
            <a:r>
              <a:rPr lang="en-US" sz="2300" dirty="0" err="1">
                <a:latin typeface="UTM Avo" panose="02040603050506020204" pitchFamily="18"/>
              </a:rPr>
              <a:t>và</a:t>
            </a:r>
            <a:r>
              <a:rPr lang="en-US" sz="2300" dirty="0">
                <a:latin typeface="UTM Avo" panose="02040603050506020204" pitchFamily="18"/>
              </a:rPr>
              <a:t> </a:t>
            </a:r>
            <a:r>
              <a:rPr lang="en-US" sz="2300" dirty="0" err="1">
                <a:latin typeface="UTM Avo" panose="02040603050506020204" pitchFamily="18"/>
              </a:rPr>
              <a:t>giảm</a:t>
            </a:r>
            <a:r>
              <a:rPr lang="en-US" sz="2300" dirty="0">
                <a:latin typeface="UTM Avo" panose="02040603050506020204" pitchFamily="18"/>
              </a:rPr>
              <a:t> </a:t>
            </a:r>
            <a:r>
              <a:rPr lang="en-US" sz="2300" dirty="0" err="1">
                <a:latin typeface="UTM Avo" panose="02040603050506020204" pitchFamily="18"/>
              </a:rPr>
              <a:t>diện</a:t>
            </a:r>
            <a:r>
              <a:rPr lang="en-US" sz="2300" dirty="0">
                <a:latin typeface="UTM Avo" panose="02040603050506020204" pitchFamily="18"/>
              </a:rPr>
              <a:t> </a:t>
            </a:r>
            <a:r>
              <a:rPr lang="en-US" sz="2300" dirty="0" err="1">
                <a:latin typeface="UTM Avo" panose="02040603050506020204" pitchFamily="18"/>
              </a:rPr>
              <a:t>tích</a:t>
            </a:r>
            <a:r>
              <a:rPr lang="en-US" sz="2300" dirty="0">
                <a:latin typeface="UTM Avo" panose="02040603050506020204" pitchFamily="18"/>
              </a:rPr>
              <a:t> </a:t>
            </a:r>
            <a:r>
              <a:rPr lang="en-US" sz="2300" dirty="0" err="1">
                <a:latin typeface="UTM Avo" panose="02040603050506020204" pitchFamily="18"/>
              </a:rPr>
              <a:t>mặt</a:t>
            </a:r>
            <a:r>
              <a:rPr lang="en-US" sz="2300" dirty="0">
                <a:latin typeface="UTM Avo" panose="02040603050506020204" pitchFamily="18"/>
              </a:rPr>
              <a:t> </a:t>
            </a:r>
            <a:r>
              <a:rPr lang="en-US" sz="2300" dirty="0" err="1">
                <a:latin typeface="UTM Avo" panose="02040603050506020204" pitchFamily="18"/>
              </a:rPr>
              <a:t>bị</a:t>
            </a:r>
            <a:r>
              <a:rPr lang="en-US" sz="2300" dirty="0">
                <a:latin typeface="UTM Avo" panose="02040603050506020204" pitchFamily="18"/>
              </a:rPr>
              <a:t> </a:t>
            </a:r>
            <a:r>
              <a:rPr lang="en-US" sz="2300" dirty="0" err="1">
                <a:latin typeface="UTM Avo" panose="02040603050506020204" pitchFamily="18"/>
              </a:rPr>
              <a:t>ép</a:t>
            </a:r>
            <a:r>
              <a:rPr lang="en-US" sz="2300" dirty="0">
                <a:latin typeface="UTM Avo" panose="02040603050506020204" pitchFamily="18"/>
              </a:rPr>
              <a:t>.</a:t>
            </a:r>
          </a:p>
        </p:txBody>
      </p:sp>
    </p:spTree>
    <p:extLst>
      <p:ext uri="{BB962C8B-B14F-4D97-AF65-F5344CB8AC3E}">
        <p14:creationId xmlns:p14="http://schemas.microsoft.com/office/powerpoint/2010/main" val="196771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Rounded Corners 7">
                <a:extLst>
                  <a:ext uri="{FF2B5EF4-FFF2-40B4-BE49-F238E27FC236}">
                    <a16:creationId xmlns:a16="http://schemas.microsoft.com/office/drawing/2014/main" id="{613C1AD2-E008-01FE-6F8C-BC4E889BE665}"/>
                  </a:ext>
                </a:extLst>
              </p:cNvPr>
              <p:cNvSpPr/>
              <p:nvPr/>
            </p:nvSpPr>
            <p:spPr>
              <a:xfrm>
                <a:off x="1131897" y="1977390"/>
                <a:ext cx="9928206" cy="4206240"/>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90000" tIns="432000" bIns="396000" rtlCol="0" anchor="ctr"/>
              <a:lstStyle/>
              <a:p>
                <a:pPr marL="285750" indent="-285750">
                  <a:lnSpc>
                    <a:spcPct val="130000"/>
                  </a:lnSpc>
                  <a:spcBef>
                    <a:spcPts val="500"/>
                  </a:spcBef>
                  <a:buFont typeface="Arial" panose="020B0604020202020204" pitchFamily="34" charset="0"/>
                  <a:buChar char="•"/>
                </a:pPr>
                <a:r>
                  <a:rPr lang="en-US" sz="2400" kern="0" dirty="0">
                    <a:solidFill>
                      <a:schemeClr val="tx1"/>
                    </a:solidFill>
                    <a:latin typeface="UTM Avo" panose="02040603050506020204" pitchFamily="18"/>
                    <a:sym typeface="Arial"/>
                  </a:rPr>
                  <a:t>Áp </a:t>
                </a:r>
                <a:r>
                  <a:rPr lang="en-US" sz="2400" kern="0" dirty="0" err="1">
                    <a:solidFill>
                      <a:schemeClr val="tx1"/>
                    </a:solidFill>
                    <a:latin typeface="UTM Avo" panose="02040603050506020204" pitchFamily="18"/>
                    <a:sym typeface="Arial"/>
                  </a:rPr>
                  <a:t>suất</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được</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tính</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bằng</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áp</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lực</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tác</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dụng</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lên</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một</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đơn</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vị</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diện</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tích</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mặt</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bị</a:t>
                </a:r>
                <a:r>
                  <a:rPr lang="en-US" sz="2400" kern="0" dirty="0">
                    <a:solidFill>
                      <a:schemeClr val="tx1"/>
                    </a:solidFill>
                    <a:latin typeface="UTM Avo" panose="02040603050506020204" pitchFamily="18"/>
                    <a:sym typeface="Arial"/>
                  </a:rPr>
                  <a:t> </a:t>
                </a:r>
                <a:r>
                  <a:rPr lang="en-US" sz="2400" kern="0" dirty="0" err="1">
                    <a:solidFill>
                      <a:schemeClr val="tx1"/>
                    </a:solidFill>
                    <a:latin typeface="UTM Avo" panose="02040603050506020204" pitchFamily="18"/>
                    <a:sym typeface="Arial"/>
                  </a:rPr>
                  <a:t>ép</a:t>
                </a:r>
                <a:r>
                  <a:rPr lang="en-US" sz="2400" kern="0" dirty="0">
                    <a:solidFill>
                      <a:schemeClr val="tx1"/>
                    </a:solidFill>
                    <a:latin typeface="UTM Avo" panose="02040603050506020204" pitchFamily="18"/>
                    <a:sym typeface="Arial"/>
                  </a:rPr>
                  <a:t>.</a:t>
                </a:r>
              </a:p>
              <a:p>
                <a:pPr>
                  <a:lnSpc>
                    <a:spcPct val="130000"/>
                  </a:lnSpc>
                  <a:spcBef>
                    <a:spcPts val="500"/>
                  </a:spcBef>
                </a:pPr>
                <a:r>
                  <a:rPr lang="en-US" sz="24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áp</a:t>
                </a:r>
                <a:r>
                  <a:rPr lang="en-US" sz="24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suất</a:t>
                </a:r>
                <a:r>
                  <a:rPr lang="en-US" sz="2400" dirty="0">
                    <a:solidFill>
                      <a:schemeClr val="tx1"/>
                    </a:solidFill>
                    <a:latin typeface="UTM Avo" panose="02040603050506020204" pitchFamily="18"/>
                    <a:ea typeface="Times New Roman" panose="02020603050405020304" pitchFamily="18" charset="0"/>
                    <a:cs typeface="Times New Roman" panose="02020603050405020304" pitchFamily="18" charset="0"/>
                  </a:rPr>
                  <a:t> = </a:t>
                </a:r>
                <a14:m>
                  <m:oMath xmlns:m="http://schemas.openxmlformats.org/officeDocument/2006/math">
                    <m:f>
                      <m:fPr>
                        <m:ctrlPr>
                          <a:rPr lang="en-US" sz="2400" i="1">
                            <a:solidFill>
                              <a:prstClr val="black"/>
                            </a:solidFill>
                            <a:latin typeface="Cambria Math" panose="02040503050406030204" pitchFamily="18" charset="0"/>
                            <a:ea typeface="Times New Roman" panose="02020603050405020304" pitchFamily="18" charset="0"/>
                            <a:cs typeface="Times New Roman" panose="02020603050405020304" pitchFamily="18" charset="0"/>
                          </a:rPr>
                        </m:ctrlPr>
                      </m:fPr>
                      <m:num>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 </m:t>
                        </m:r>
                        <m:r>
                          <m:rPr>
                            <m:nor/>
                          </m:rPr>
                          <a:rPr lang="en-US"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á</m:t>
                        </m:r>
                        <m:r>
                          <m:rPr>
                            <m:nor/>
                          </m:rPr>
                          <a:rPr lang="en-US"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p</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 </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l</m:t>
                        </m:r>
                        <m:r>
                          <m:rPr>
                            <m:nor/>
                          </m:rPr>
                          <a:rPr lang="en-US"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ự</m:t>
                        </m:r>
                        <m:r>
                          <m:rPr>
                            <m:nor/>
                          </m:rPr>
                          <a:rPr lang="en-US"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c</m:t>
                        </m:r>
                      </m:num>
                      <m:den>
                        <m:r>
                          <m:rPr>
                            <m:nor/>
                          </m:rPr>
                          <a:rPr lang="en-US"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di</m:t>
                        </m:r>
                        <m:r>
                          <m:rPr>
                            <m:nor/>
                          </m:rPr>
                          <a:rPr lang="en-US"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ệ</m:t>
                        </m:r>
                        <m:r>
                          <m:rPr>
                            <m:nor/>
                          </m:rPr>
                          <a:rPr lang="en-US"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n</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 </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t</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í</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ch</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 </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m</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ặ</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t</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 </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b</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ị é</m:t>
                        </m:r>
                        <m:r>
                          <m:rPr>
                            <m:nor/>
                          </m:rPr>
                          <a:rPr lang="vi-VN" sz="2400">
                            <a:solidFill>
                              <a:prstClr val="black"/>
                            </a:solidFill>
                            <a:latin typeface="UTM Avo" panose="02040603050506020204" pitchFamily="18" charset="0"/>
                            <a:ea typeface="Times New Roman" panose="02020603050405020304" pitchFamily="18" charset="0"/>
                            <a:cs typeface="Times New Roman" panose="02020603050405020304" pitchFamily="18" charset="0"/>
                          </a:rPr>
                          <m:t>p</m:t>
                        </m:r>
                      </m:den>
                    </m:f>
                  </m:oMath>
                </a14:m>
                <a:endParaRPr lang="en-US" sz="2400" dirty="0">
                  <a:solidFill>
                    <a:prstClr val="black"/>
                  </a:solidFill>
                  <a:latin typeface="UTM Avo" panose="02040603050506020204" pitchFamily="18" charset="0"/>
                  <a:ea typeface="Times New Roman" panose="02020603050405020304" pitchFamily="18" charset="0"/>
                  <a:cs typeface="Times New Roman" panose="02020603050405020304" pitchFamily="18" charset="0"/>
                  <a:sym typeface="Arial"/>
                </a:endParaRPr>
              </a:p>
              <a:p>
                <a:pPr marL="285750" indent="-285750">
                  <a:lnSpc>
                    <a:spcPct val="130000"/>
                  </a:lnSpc>
                  <a:spcBef>
                    <a:spcPts val="500"/>
                  </a:spcBef>
                  <a:buFont typeface="Arial" panose="020B0604020202020204" pitchFamily="34" charset="0"/>
                  <a:buChar char="•"/>
                </a:pPr>
                <a:r>
                  <a:rPr lang="vi-VN"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Đơn</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vị</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của</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áp</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suất</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là</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paxcan</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kí</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hiệu</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là</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Pa.</a:t>
                </a:r>
              </a:p>
              <a:p>
                <a:pPr marL="285750" indent="-285750">
                  <a:lnSpc>
                    <a:spcPct val="130000"/>
                  </a:lnSpc>
                  <a:spcBef>
                    <a:spcPts val="500"/>
                  </a:spcBef>
                  <a:buFont typeface="Arial" panose="020B0604020202020204" pitchFamily="34" charset="0"/>
                  <a:buChar char="•"/>
                </a:pP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Có</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thể</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thay</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đổi</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áp</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suất</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tác</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dụng</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lên</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một</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diện</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tích</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mặt</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bị</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ép</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bằng</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cách</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thay</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đổi</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áp</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lực</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hoặc</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thay</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đổi</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diện</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tích</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mặt</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bị</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 </a:t>
                </a:r>
                <a:r>
                  <a:rPr lang="en-US" sz="2400" kern="0" dirty="0" err="1">
                    <a:solidFill>
                      <a:schemeClr val="tx1"/>
                    </a:solidFill>
                    <a:latin typeface="UTM Avo" panose="02040603050506020204" pitchFamily="18"/>
                    <a:ea typeface="Calibri" panose="020F0502020204030204" pitchFamily="34" charset="0"/>
                    <a:cs typeface="Times New Roman" panose="02020603050405020304" pitchFamily="18" charset="0"/>
                    <a:sym typeface="Arial"/>
                  </a:rPr>
                  <a:t>ép</a:t>
                </a:r>
                <a:r>
                  <a:rPr lang="en-US" sz="2400" kern="0" dirty="0">
                    <a:solidFill>
                      <a:schemeClr val="tx1"/>
                    </a:solidFill>
                    <a:latin typeface="UTM Avo" panose="02040603050506020204" pitchFamily="18"/>
                    <a:ea typeface="Calibri" panose="020F0502020204030204" pitchFamily="34" charset="0"/>
                    <a:cs typeface="Times New Roman" panose="02020603050405020304" pitchFamily="18" charset="0"/>
                    <a:sym typeface="Arial"/>
                  </a:rPr>
                  <a:t>.</a:t>
                </a:r>
                <a:endPar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mc:Choice>
        <mc:Fallback xmlns="">
          <p:sp>
            <p:nvSpPr>
              <p:cNvPr id="2" name="Rectangle: Rounded Corners 7">
                <a:extLst>
                  <a:ext uri="{FF2B5EF4-FFF2-40B4-BE49-F238E27FC236}">
                    <a16:creationId xmlns:a16="http://schemas.microsoft.com/office/drawing/2014/main" id="{613C1AD2-E008-01FE-6F8C-BC4E889BE665}"/>
                  </a:ext>
                </a:extLst>
              </p:cNvPr>
              <p:cNvSpPr>
                <a:spLocks noRot="1" noChangeAspect="1" noMove="1" noResize="1" noEditPoints="1" noAdjustHandles="1" noChangeArrowheads="1" noChangeShapeType="1" noTextEdit="1"/>
              </p:cNvSpPr>
              <p:nvPr/>
            </p:nvSpPr>
            <p:spPr>
              <a:xfrm>
                <a:off x="1131897" y="1977390"/>
                <a:ext cx="9928206" cy="4206240"/>
              </a:xfrm>
              <a:prstGeom prst="roundRect">
                <a:avLst>
                  <a:gd name="adj" fmla="val 10128"/>
                </a:avLst>
              </a:prstGeom>
              <a:blipFill>
                <a:blip r:embed="rId3"/>
                <a:stretch>
                  <a:fillRect/>
                </a:stretch>
              </a:blipFill>
              <a:ln w="57150">
                <a:solidFill>
                  <a:srgbClr val="E283B6"/>
                </a:solidFill>
              </a:ln>
            </p:spPr>
            <p:txBody>
              <a:bodyPr/>
              <a:lstStyle/>
              <a:p>
                <a:r>
                  <a:rPr lang="en-US">
                    <a:noFill/>
                  </a:rPr>
                  <a:t> </a:t>
                </a:r>
              </a:p>
            </p:txBody>
          </p:sp>
        </mc:Fallback>
      </mc:AlternateContent>
      <p:pic>
        <p:nvPicPr>
          <p:cNvPr id="3" name="Picture 2">
            <a:extLst>
              <a:ext uri="{FF2B5EF4-FFF2-40B4-BE49-F238E27FC236}">
                <a16:creationId xmlns:a16="http://schemas.microsoft.com/office/drawing/2014/main" id="{337EB3AA-4861-C554-6987-DA568BBD2804}"/>
              </a:ext>
            </a:extLst>
          </p:cNvPr>
          <p:cNvPicPr>
            <a:picLocks noChangeAspect="1"/>
          </p:cNvPicPr>
          <p:nvPr/>
        </p:nvPicPr>
        <p:blipFill>
          <a:blip r:embed="rId4"/>
          <a:stretch>
            <a:fillRect/>
          </a:stretch>
        </p:blipFill>
        <p:spPr>
          <a:xfrm>
            <a:off x="10263469" y="1105100"/>
            <a:ext cx="1258708" cy="1188291"/>
          </a:xfrm>
          <a:prstGeom prst="rect">
            <a:avLst/>
          </a:prstGeom>
        </p:spPr>
      </p:pic>
    </p:spTree>
    <p:extLst>
      <p:ext uri="{BB962C8B-B14F-4D97-AF65-F5344CB8AC3E}">
        <p14:creationId xmlns:p14="http://schemas.microsoft.com/office/powerpoint/2010/main" val="1138108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fade">
                                      <p:cBhvr>
                                        <p:cTn id="3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7EA15BA2-662B-9298-097A-006B25D85F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E4442CE-3CE4-C772-A9DC-02DF7C32ACCE}"/>
              </a:ext>
            </a:extLst>
          </p:cNvPr>
          <p:cNvSpPr txBox="1"/>
          <p:nvPr/>
        </p:nvSpPr>
        <p:spPr>
          <a:xfrm>
            <a:off x="1207826" y="1450894"/>
            <a:ext cx="9776347" cy="3104696"/>
          </a:xfrm>
          <a:prstGeom prst="rect">
            <a:avLst/>
          </a:prstGeom>
          <a:noFill/>
        </p:spPr>
        <p:txBody>
          <a:bodyPr wrap="square">
            <a:spAutoFit/>
          </a:bodyPr>
          <a:lstStyle/>
          <a:p>
            <a:pPr marR="0" algn="just">
              <a:lnSpc>
                <a:spcPct val="150000"/>
              </a:lnSpc>
              <a:spcBef>
                <a:spcPts val="0"/>
              </a:spcBef>
              <a:spcAft>
                <a:spcPts val="800"/>
              </a:spcAft>
            </a:pPr>
            <a:r>
              <a:rPr lang="en-US" sz="2000" b="1"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1.</a:t>
            </a:r>
          </a:p>
          <a:p>
            <a:pPr marL="457200" marR="0" indent="-457200" algn="just">
              <a:lnSpc>
                <a:spcPct val="150000"/>
              </a:lnSpc>
              <a:spcBef>
                <a:spcPts val="0"/>
              </a:spcBef>
              <a:spcAft>
                <a:spcPts val="800"/>
              </a:spcAft>
              <a:buAutoNum type="alphaLcPeriod"/>
            </a:pP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Vì</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sao</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các</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mũi</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đinh</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đều</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được</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làm</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nhọn</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hình</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16.4a)?</a:t>
            </a:r>
          </a:p>
          <a:p>
            <a:pPr marL="457200" indent="-457200" algn="just">
              <a:lnSpc>
                <a:spcPct val="150000"/>
              </a:lnSpc>
              <a:spcAft>
                <a:spcPts val="800"/>
              </a:spcAft>
              <a:buFont typeface="Arial"/>
              <a:buAutoNum type="alphaLcPeriod"/>
            </a:pP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Vì</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sao</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phần</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lưỡi</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dao</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thường</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được</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mài</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mỏng</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hình</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16.4b)?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Vì</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sao</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khi</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thái</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thức</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ăn</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nhiều</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khi</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ta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cần</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tăng</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lực</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tác</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dụng</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lên</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dao</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a:t>
            </a:r>
          </a:p>
          <a:p>
            <a:pPr marL="457200" indent="-457200" algn="just">
              <a:lnSpc>
                <a:spcPct val="150000"/>
              </a:lnSpc>
              <a:spcAft>
                <a:spcPts val="800"/>
              </a:spcAft>
              <a:buFont typeface="Arial"/>
              <a:buAutoNum type="alphaLcPeriod"/>
            </a:pP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Vì</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sao</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khi</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làm</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phẳng</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nền</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nhà</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lát</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vữa</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xi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măng</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người</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thợ</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lại</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cần</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dùng</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giày</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đế</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phẳng</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và</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rộng</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hình</a:t>
            </a:r>
            <a:r>
              <a:rPr lang="en-US" sz="2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16.4c)?</a:t>
            </a:r>
            <a:endParaRPr lang="en-US" sz="2000" dirty="0">
              <a:effectLst/>
              <a:latin typeface="UTM Avo" panose="02040603050506020204" pitchFamily="18"/>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05830554-19A9-8344-6A01-A970A5E74B73}"/>
              </a:ext>
            </a:extLst>
          </p:cNvPr>
          <p:cNvPicPr>
            <a:picLocks noChangeAspect="1"/>
          </p:cNvPicPr>
          <p:nvPr/>
        </p:nvPicPr>
        <p:blipFill rotWithShape="1">
          <a:blip r:embed="rId3"/>
          <a:srcRect r="70656" b="16399"/>
          <a:stretch/>
        </p:blipFill>
        <p:spPr bwMode="auto">
          <a:xfrm>
            <a:off x="1439558" y="4852181"/>
            <a:ext cx="2444946" cy="175807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698C1E74-6886-04FF-8DF3-54DDBBABFE7B}"/>
              </a:ext>
            </a:extLst>
          </p:cNvPr>
          <p:cNvPicPr>
            <a:picLocks noChangeAspect="1"/>
          </p:cNvPicPr>
          <p:nvPr/>
        </p:nvPicPr>
        <p:blipFill rotWithShape="1">
          <a:blip r:embed="rId3"/>
          <a:srcRect l="30473" r="35380" b="15004"/>
          <a:stretch/>
        </p:blipFill>
        <p:spPr bwMode="auto">
          <a:xfrm>
            <a:off x="4817987" y="4925623"/>
            <a:ext cx="2465605" cy="168463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9DDEB35E-6F47-844B-E752-76BBE69D7B59}"/>
              </a:ext>
            </a:extLst>
          </p:cNvPr>
          <p:cNvPicPr>
            <a:picLocks noChangeAspect="1"/>
          </p:cNvPicPr>
          <p:nvPr/>
        </p:nvPicPr>
        <p:blipFill rotWithShape="1">
          <a:blip r:embed="rId3"/>
          <a:srcRect l="64166" b="13291"/>
          <a:stretch/>
        </p:blipFill>
        <p:spPr bwMode="auto">
          <a:xfrm>
            <a:off x="8217076" y="4925625"/>
            <a:ext cx="2535366" cy="168462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47534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ppt_x"/>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E0264B-9710-D1BF-DA82-AF01CDF9C8C8}"/>
              </a:ext>
            </a:extLst>
          </p:cNvPr>
          <p:cNvSpPr txBox="1"/>
          <p:nvPr/>
        </p:nvSpPr>
        <p:spPr>
          <a:xfrm>
            <a:off x="968724" y="1922680"/>
            <a:ext cx="10254552" cy="4489755"/>
          </a:xfrm>
          <a:prstGeom prst="rect">
            <a:avLst/>
          </a:prstGeom>
          <a:noFill/>
        </p:spPr>
        <p:txBody>
          <a:bodyPr wrap="square">
            <a:spAutoFit/>
          </a:bodyPr>
          <a:lstStyle/>
          <a:p>
            <a:pPr marL="0" marR="0" algn="just">
              <a:lnSpc>
                <a:spcPct val="150000"/>
              </a:lnSpc>
              <a:spcBef>
                <a:spcPts val="0"/>
              </a:spcBef>
              <a:spcAft>
                <a:spcPts val="800"/>
              </a:spcAft>
            </a:pPr>
            <a:r>
              <a:rPr lang="en-US" sz="2000" dirty="0">
                <a:effectLst/>
                <a:latin typeface="UTM Avo" panose="02040603050506020204" pitchFamily="18"/>
                <a:ea typeface="Times New Roman" panose="02020603050405020304" pitchFamily="18" charset="0"/>
                <a:cs typeface="Times New Roman" panose="02020603050405020304" pitchFamily="18" charset="0"/>
              </a:rPr>
              <a:t>a.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Các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mũi</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đinh</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đều</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được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vuốt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nhọn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để</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giảm</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diện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nhằm</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tăng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suất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tác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dụng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tiếp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xúc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để</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việc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đóng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đinh</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được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dễ</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dàng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hơn</a:t>
            </a:r>
            <a:r>
              <a:rPr lang="en-US" sz="2000" dirty="0">
                <a:effectLst/>
                <a:latin typeface="UTM Avo" panose="02040603050506020204" pitchFamily="18"/>
                <a:ea typeface="Times New Roman" panose="02020603050405020304" pitchFamily="18" charset="0"/>
                <a:cs typeface="Times New Roman" panose="02020603050405020304" pitchFamily="18" charset="0"/>
              </a:rPr>
              <a:t>.</a:t>
            </a:r>
            <a:endParaRPr lang="en-US" sz="20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000" dirty="0">
                <a:effectLst/>
                <a:latin typeface="UTM Avo" panose="02040603050506020204" pitchFamily="18"/>
                <a:ea typeface="Times New Roman" panose="02020603050405020304" pitchFamily="18" charset="0"/>
                <a:cs typeface="Times New Roman" panose="02020603050405020304" pitchFamily="18" charset="0"/>
              </a:rPr>
              <a:t>b. -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Phần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lưỡi</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dao</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thường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được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mài</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mỏng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để</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giảm</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diện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nhằm</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tăng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suất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tác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dụng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tiếp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xúc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để</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việc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thái</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thức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ăn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dễ</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dàng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hơn</a:t>
            </a:r>
            <a:r>
              <a:rPr lang="en-US" sz="2000" dirty="0">
                <a:effectLst/>
                <a:latin typeface="UTM Avo" panose="02040603050506020204" pitchFamily="18"/>
                <a:ea typeface="Times New Roman" panose="02020603050405020304" pitchFamily="18" charset="0"/>
                <a:cs typeface="Times New Roman" panose="02020603050405020304" pitchFamily="18" charset="0"/>
              </a:rPr>
              <a:t>.</a:t>
            </a:r>
            <a:endParaRPr lang="en-US" sz="20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000" dirty="0">
                <a:effectLst/>
                <a:latin typeface="UTM Avo" panose="02040603050506020204" pitchFamily="18"/>
                <a:ea typeface="Times New Roman" panose="02020603050405020304" pitchFamily="18" charset="0"/>
                <a:cs typeface="Times New Roman" panose="02020603050405020304" pitchFamily="18" charset="0"/>
              </a:rPr>
              <a:t>- Khi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thái</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thức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ăn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nhiều</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khi</a:t>
            </a:r>
            <a:r>
              <a:rPr lang="en-US" sz="2000" dirty="0">
                <a:effectLst/>
                <a:latin typeface="UTM Avo" panose="02040603050506020204" pitchFamily="18"/>
                <a:ea typeface="Times New Roman" panose="02020603050405020304" pitchFamily="18" charset="0"/>
                <a:cs typeface="Times New Roman" panose="02020603050405020304" pitchFamily="18" charset="0"/>
              </a:rPr>
              <a:t> ta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cần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tăng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lực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tác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dụng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dao</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để</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tăng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suất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tác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dụng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tiếp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xúc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để</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việc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thái</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thức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ăn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dễ</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hơn</a:t>
            </a:r>
            <a:r>
              <a:rPr lang="en-US" sz="2000" dirty="0">
                <a:effectLst/>
                <a:latin typeface="UTM Avo" panose="02040603050506020204" pitchFamily="18"/>
                <a:ea typeface="Times New Roman" panose="02020603050405020304" pitchFamily="18" charset="0"/>
                <a:cs typeface="Times New Roman" panose="02020603050405020304" pitchFamily="18" charset="0"/>
              </a:rPr>
              <a:t>.</a:t>
            </a:r>
            <a:endParaRPr lang="en-US" sz="20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000" dirty="0">
                <a:effectLst/>
                <a:latin typeface="UTM Avo" panose="02040603050506020204" pitchFamily="18"/>
                <a:ea typeface="Times New Roman" panose="02020603050405020304" pitchFamily="18" charset="0"/>
                <a:cs typeface="Times New Roman" panose="02020603050405020304" pitchFamily="18" charset="0"/>
              </a:rPr>
              <a:t>c. Khi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làm</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phẳng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nền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nhà</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lát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vữa</a:t>
            </a:r>
            <a:r>
              <a:rPr lang="en-US" sz="2000" dirty="0">
                <a:effectLst/>
                <a:latin typeface="UTM Avo" panose="02040603050506020204" pitchFamily="18"/>
                <a:ea typeface="Times New Roman" panose="02020603050405020304" pitchFamily="18" charset="0"/>
                <a:cs typeface="Times New Roman" panose="02020603050405020304" pitchFamily="18" charset="0"/>
              </a:rPr>
              <a:t> xi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măng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người</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thợ</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lại</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cần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dùng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giày</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đế</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phẳng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và</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rộng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để</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làm</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tăng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diện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tích</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bị</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ép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nhằm</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giảm</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áp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suất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tác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dụng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lên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mặt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tiếp</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xúc</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để</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người</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thợ</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không</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để</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lại</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vết</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sâu</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trên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nền</a:t>
            </a:r>
            <a:r>
              <a:rPr lang="en-US" sz="2000" dirty="0">
                <a:effectLst/>
                <a:latin typeface="UTM Avo" panose="02040603050506020204" pitchFamily="18"/>
                <a:ea typeface="Times New Roman" panose="02020603050405020304" pitchFamily="18" charset="0"/>
                <a:cs typeface="Times New Roman" panose="02020603050405020304" pitchFamily="18" charset="0"/>
              </a:rPr>
              <a:t> </a:t>
            </a:r>
            <a:r>
              <a:rPr lang="en-US" sz="2000" dirty="0" err="1">
                <a:effectLst/>
                <a:latin typeface="UTM Avo" panose="02040603050506020204" pitchFamily="18"/>
                <a:ea typeface="Times New Roman" panose="02020603050405020304" pitchFamily="18" charset="0"/>
                <a:cs typeface="Times New Roman" panose="02020603050405020304" pitchFamily="18" charset="0"/>
              </a:rPr>
              <a:t>nhà</a:t>
            </a:r>
            <a:r>
              <a:rPr lang="en-US" sz="2000" dirty="0">
                <a:effectLst/>
                <a:latin typeface="UTM Avo" panose="02040603050506020204" pitchFamily="18"/>
                <a:ea typeface="Times New Roman" panose="02020603050405020304" pitchFamily="18" charset="0"/>
                <a:cs typeface="Times New Roman" panose="02020603050405020304" pitchFamily="18" charset="0"/>
              </a:rPr>
              <a:t>.</a:t>
            </a:r>
            <a:endParaRPr lang="en-US" sz="2000" dirty="0">
              <a:effectLst/>
              <a:latin typeface="UTM Avo" panose="02040603050506020204" pitchFamily="18"/>
              <a:ea typeface="Calibri" panose="020F0502020204030204" pitchFamily="34" charset="0"/>
              <a:cs typeface="Times New Roman" panose="02020603050405020304" pitchFamily="18" charset="0"/>
            </a:endParaRPr>
          </a:p>
        </p:txBody>
      </p:sp>
      <p:sp>
        <p:nvSpPr>
          <p:cNvPr id="3" name="Speech Bubble: Rectangle with Corners Rounded 5">
            <a:extLst>
              <a:ext uri="{FF2B5EF4-FFF2-40B4-BE49-F238E27FC236}">
                <a16:creationId xmlns:a16="http://schemas.microsoft.com/office/drawing/2014/main" id="{16FF9335-EDF7-64CA-2129-0F8D35E0EA3C}"/>
              </a:ext>
            </a:extLst>
          </p:cNvPr>
          <p:cNvSpPr/>
          <p:nvPr/>
        </p:nvSpPr>
        <p:spPr>
          <a:xfrm>
            <a:off x="4809203" y="1251804"/>
            <a:ext cx="2573594" cy="516193"/>
          </a:xfrm>
          <a:prstGeom prst="wedgeRoundRectCallout">
            <a:avLst>
              <a:gd name="adj1" fmla="val -17395"/>
              <a:gd name="adj2" fmla="val 71071"/>
              <a:gd name="adj3" fmla="val 16667"/>
            </a:avLst>
          </a:prstGeom>
          <a:solidFill>
            <a:schemeClr val="accent5">
              <a:lumMod val="60000"/>
              <a:lumOff val="4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a:rPr>
              <a:t>TRẢ LỜI</a:t>
            </a:r>
          </a:p>
        </p:txBody>
      </p:sp>
    </p:spTree>
    <p:extLst>
      <p:ext uri="{BB962C8B-B14F-4D97-AF65-F5344CB8AC3E}">
        <p14:creationId xmlns:p14="http://schemas.microsoft.com/office/powerpoint/2010/main" val="3747009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4B0FE2C-558E-E9DC-54ED-DB16B55092AC}"/>
                  </a:ext>
                </a:extLst>
              </p:cNvPr>
              <p:cNvSpPr txBox="1"/>
              <p:nvPr/>
            </p:nvSpPr>
            <p:spPr>
              <a:xfrm>
                <a:off x="1356168" y="2533351"/>
                <a:ext cx="7010592" cy="4038478"/>
              </a:xfrm>
              <a:prstGeom prst="rect">
                <a:avLst/>
              </a:prstGeom>
              <a:noFill/>
            </p:spPr>
            <p:txBody>
              <a:bodyPr wrap="square">
                <a:spAutoFit/>
              </a:bodyPr>
              <a:lstStyle/>
              <a:p>
                <a:pPr marL="0" marR="0" algn="just">
                  <a:lnSpc>
                    <a:spcPct val="150000"/>
                  </a:lnSpc>
                  <a:spcBef>
                    <a:spcPts val="0"/>
                  </a:spcBef>
                  <a:spcAft>
                    <a:spcPts val="0"/>
                  </a:spcAft>
                </a:pP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Trường</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hợp</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Hình</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16.3a:</a:t>
                </a:r>
                <a:endParaRPr lang="en-US" sz="19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Diện</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tích</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bề</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mặt</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bị</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ép</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là</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14:m>
                  <m:oMath xmlns:m="http://schemas.openxmlformats.org/officeDocument/2006/math">
                    <m:r>
                      <a:rPr lang="en-US" sz="1900" i="1" dirty="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𝑆</m:t>
                    </m:r>
                  </m:oMath>
                </a14:m>
                <a:r>
                  <a:rPr lang="en-US" sz="1900" baseline="-25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1</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 1.1 = 1 m</a:t>
                </a:r>
                <a:r>
                  <a:rPr lang="en-US" sz="1900" baseline="30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2</a:t>
                </a:r>
                <a:endParaRPr lang="en-US" sz="19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Áp</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suất</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khối</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gỗ</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tác</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dụng</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lên</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mặt</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sàn</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là</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endParaRPr lang="en-US" sz="1900" i="1"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endParaRPr>
              </a:p>
              <a:p>
                <a:pPr marL="0" marR="0" algn="just">
                  <a:lnSpc>
                    <a:spcPct val="150000"/>
                  </a:lnSpc>
                  <a:spcBef>
                    <a:spcPts val="0"/>
                  </a:spcBef>
                  <a:spcAft>
                    <a:spcPts val="0"/>
                  </a:spcAft>
                </a:pPr>
                <a14:m>
                  <m:oMath xmlns:m="http://schemas.openxmlformats.org/officeDocument/2006/math">
                    <m:sSub>
                      <m:sSub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𝑝</m:t>
                        </m:r>
                      </m:e>
                      <m:sub>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𝐹</m:t>
                        </m:r>
                      </m:num>
                      <m:den>
                        <m:sSub>
                          <m:sSub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den>
                    </m:f>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𝑃</m:t>
                        </m:r>
                      </m:num>
                      <m:den>
                        <m:sSub>
                          <m:sSub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sub>
                        </m:sSub>
                      </m:den>
                    </m:f>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200</m:t>
                        </m:r>
                      </m:num>
                      <m:den>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m:t>
                        </m:r>
                      </m:den>
                    </m:f>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=200</m:t>
                    </m:r>
                  </m:oMath>
                </a14:m>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N/m</a:t>
                </a:r>
                <a:r>
                  <a:rPr lang="en-US" sz="1900" baseline="30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2</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a:t>
                </a:r>
                <a:endParaRPr lang="en-US" sz="19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Trường</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hợp</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Hình</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16.3b:</a:t>
                </a:r>
                <a:endParaRPr lang="en-US" sz="19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Diện</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tích</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bề</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mặt</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bị</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ép</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là</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14:m>
                  <m:oMath xmlns:m="http://schemas.openxmlformats.org/officeDocument/2006/math">
                    <m:r>
                      <a:rPr lang="en-US" sz="1900" i="1" dirty="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𝑆</m:t>
                    </m:r>
                  </m:oMath>
                </a14:m>
                <a:r>
                  <a:rPr lang="en-US" sz="1900" baseline="-25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1</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 1.2 = 2 m</a:t>
                </a:r>
                <a:r>
                  <a:rPr lang="en-US" sz="1900" baseline="30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2</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a:t>
                </a:r>
                <a:endParaRPr lang="en-US" sz="1900" dirty="0">
                  <a:effectLst/>
                  <a:latin typeface="UTM Avo" panose="02040603050506020204" pitchFamily="18"/>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Áp</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suất</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khối</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gỗ</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tác</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dụng</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lên</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mặt</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sàn</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19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là</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a:t>
                </a:r>
              </a:p>
              <a:p>
                <a:pPr marL="0" marR="0" algn="just">
                  <a:lnSpc>
                    <a:spcPct val="150000"/>
                  </a:lnSpc>
                  <a:spcBef>
                    <a:spcPts val="0"/>
                  </a:spcBef>
                  <a:spcAft>
                    <a:spcPts val="0"/>
                  </a:spcAft>
                </a:pP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14:m>
                  <m:oMath xmlns:m="http://schemas.openxmlformats.org/officeDocument/2006/math">
                    <m:sSub>
                      <m:sSub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𝑝</m:t>
                        </m:r>
                      </m:e>
                      <m:sub>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sub>
                    </m:sSub>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𝐹</m:t>
                        </m:r>
                      </m:num>
                      <m:den>
                        <m:sSub>
                          <m:sSub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sub>
                        </m:sSub>
                      </m:den>
                    </m:f>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𝑃</m:t>
                        </m:r>
                      </m:num>
                      <m:den>
                        <m:sSub>
                          <m:sSub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sub>
                        </m:sSub>
                      </m:den>
                    </m:f>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200</m:t>
                        </m:r>
                      </m:num>
                      <m:den>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en-US" sz="19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=100</m:t>
                    </m:r>
                  </m:oMath>
                </a14:m>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N/m</a:t>
                </a:r>
                <a:r>
                  <a:rPr lang="en-US" sz="1900" baseline="300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2</a:t>
                </a:r>
                <a:r>
                  <a:rPr lang="en-US" sz="19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a:t>
                </a:r>
                <a:endParaRPr lang="en-US" sz="1900" dirty="0">
                  <a:effectLst/>
                  <a:latin typeface="UTM Avo" panose="02040603050506020204" pitchFamily="18"/>
                  <a:ea typeface="Calibri" panose="020F0502020204030204" pitchFamily="34"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44B0FE2C-558E-E9DC-54ED-DB16B55092AC}"/>
                  </a:ext>
                </a:extLst>
              </p:cNvPr>
              <p:cNvSpPr txBox="1">
                <a:spLocks noRot="1" noChangeAspect="1" noMove="1" noResize="1" noEditPoints="1" noAdjustHandles="1" noChangeArrowheads="1" noChangeShapeType="1" noTextEdit="1"/>
              </p:cNvSpPr>
              <p:nvPr/>
            </p:nvSpPr>
            <p:spPr>
              <a:xfrm>
                <a:off x="1356168" y="2533351"/>
                <a:ext cx="7010592" cy="4038478"/>
              </a:xfrm>
              <a:prstGeom prst="rect">
                <a:avLst/>
              </a:prstGeom>
              <a:blipFill>
                <a:blip r:embed="rId3"/>
                <a:stretch>
                  <a:fillRect l="-782"/>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7C3F1E46-1947-AC0F-9F99-714CFCAF050E}"/>
              </a:ext>
            </a:extLst>
          </p:cNvPr>
          <p:cNvSpPr txBox="1"/>
          <p:nvPr/>
        </p:nvSpPr>
        <p:spPr>
          <a:xfrm>
            <a:off x="1107485" y="1497658"/>
            <a:ext cx="9977030" cy="907364"/>
          </a:xfrm>
          <a:prstGeom prst="rect">
            <a:avLst/>
          </a:prstGeom>
          <a:noFill/>
        </p:spPr>
        <p:txBody>
          <a:bodyPr wrap="square">
            <a:spAutoFit/>
          </a:bodyPr>
          <a:lstStyle/>
          <a:p>
            <a:pPr algn="just">
              <a:lnSpc>
                <a:spcPct val="150000"/>
              </a:lnSpc>
            </a:pPr>
            <a:r>
              <a:rPr lang="en-US" sz="1900" b="1" dirty="0">
                <a:latin typeface="UTM Avo" panose="02040603050506020204" pitchFamily="18"/>
              </a:rPr>
              <a:t>2. </a:t>
            </a:r>
            <a:r>
              <a:rPr lang="en-US" sz="1900" dirty="0" err="1">
                <a:latin typeface="UTM Avo" panose="02040603050506020204" pitchFamily="18"/>
              </a:rPr>
              <a:t>Một</a:t>
            </a:r>
            <a:r>
              <a:rPr lang="en-US" sz="1900" dirty="0">
                <a:latin typeface="UTM Avo" panose="02040603050506020204" pitchFamily="18"/>
              </a:rPr>
              <a:t> </a:t>
            </a:r>
            <a:r>
              <a:rPr lang="en-US" sz="1900" dirty="0" err="1">
                <a:latin typeface="UTM Avo" panose="02040603050506020204" pitchFamily="18"/>
              </a:rPr>
              <a:t>khối</a:t>
            </a:r>
            <a:r>
              <a:rPr lang="en-US" sz="1900" dirty="0">
                <a:latin typeface="UTM Avo" panose="02040603050506020204" pitchFamily="18"/>
              </a:rPr>
              <a:t> </a:t>
            </a:r>
            <a:r>
              <a:rPr lang="en-US" sz="1900" dirty="0" err="1">
                <a:latin typeface="UTM Avo" panose="02040603050506020204" pitchFamily="18"/>
              </a:rPr>
              <a:t>gỗ</a:t>
            </a:r>
            <a:r>
              <a:rPr lang="en-US" sz="1900" dirty="0">
                <a:latin typeface="UTM Avo" panose="02040603050506020204" pitchFamily="18"/>
              </a:rPr>
              <a:t> </a:t>
            </a:r>
            <a:r>
              <a:rPr lang="en-US" sz="1900" dirty="0" err="1">
                <a:latin typeface="UTM Avo" panose="02040603050506020204" pitchFamily="18"/>
              </a:rPr>
              <a:t>hình</a:t>
            </a:r>
            <a:r>
              <a:rPr lang="en-US" sz="1900" dirty="0">
                <a:latin typeface="UTM Avo" panose="02040603050506020204" pitchFamily="18"/>
              </a:rPr>
              <a:t> </a:t>
            </a:r>
            <a:r>
              <a:rPr lang="en-US" sz="1900" dirty="0" err="1">
                <a:latin typeface="UTM Avo" panose="02040603050506020204" pitchFamily="18"/>
              </a:rPr>
              <a:t>hộp</a:t>
            </a:r>
            <a:r>
              <a:rPr lang="en-US" sz="1900" dirty="0">
                <a:latin typeface="UTM Avo" panose="02040603050506020204" pitchFamily="18"/>
              </a:rPr>
              <a:t> </a:t>
            </a:r>
            <a:r>
              <a:rPr lang="en-US" sz="1900" dirty="0" err="1">
                <a:latin typeface="UTM Avo" panose="02040603050506020204" pitchFamily="18"/>
              </a:rPr>
              <a:t>chữ</a:t>
            </a:r>
            <a:r>
              <a:rPr lang="en-US" sz="1900" dirty="0">
                <a:latin typeface="UTM Avo" panose="02040603050506020204" pitchFamily="18"/>
              </a:rPr>
              <a:t> </a:t>
            </a:r>
            <a:r>
              <a:rPr lang="en-US" sz="1900" dirty="0" err="1">
                <a:latin typeface="UTM Avo" panose="02040603050506020204" pitchFamily="18"/>
              </a:rPr>
              <a:t>nhật</a:t>
            </a:r>
            <a:r>
              <a:rPr lang="en-US" sz="1900" dirty="0">
                <a:latin typeface="UTM Avo" panose="02040603050506020204" pitchFamily="18"/>
              </a:rPr>
              <a:t> </a:t>
            </a:r>
            <a:r>
              <a:rPr lang="en-US" sz="1900" dirty="0" err="1">
                <a:latin typeface="UTM Avo" panose="02040603050506020204" pitchFamily="18"/>
              </a:rPr>
              <a:t>có</a:t>
            </a:r>
            <a:r>
              <a:rPr lang="en-US" sz="1900" dirty="0">
                <a:latin typeface="UTM Avo" panose="02040603050506020204" pitchFamily="18"/>
              </a:rPr>
              <a:t> </a:t>
            </a:r>
            <a:r>
              <a:rPr lang="en-US" sz="1900" dirty="0" err="1">
                <a:latin typeface="UTM Avo" panose="02040603050506020204" pitchFamily="18"/>
              </a:rPr>
              <a:t>kích</a:t>
            </a:r>
            <a:r>
              <a:rPr lang="en-US" sz="1900" dirty="0">
                <a:latin typeface="UTM Avo" panose="02040603050506020204" pitchFamily="18"/>
              </a:rPr>
              <a:t> </a:t>
            </a:r>
            <a:r>
              <a:rPr lang="en-US" sz="1900" dirty="0" err="1">
                <a:latin typeface="UTM Avo" panose="02040603050506020204" pitchFamily="18"/>
              </a:rPr>
              <a:t>thước</a:t>
            </a:r>
            <a:r>
              <a:rPr lang="en-US" sz="1900" dirty="0">
                <a:latin typeface="UTM Avo" panose="02040603050506020204" pitchFamily="18"/>
              </a:rPr>
              <a:t> 1 m × 1 m × 2 m </a:t>
            </a:r>
            <a:r>
              <a:rPr lang="en-US" sz="1900" dirty="0" err="1">
                <a:latin typeface="UTM Avo" panose="02040603050506020204" pitchFamily="18"/>
              </a:rPr>
              <a:t>và</a:t>
            </a:r>
            <a:r>
              <a:rPr lang="en-US" sz="1900" dirty="0">
                <a:latin typeface="UTM Avo" panose="02040603050506020204" pitchFamily="18"/>
              </a:rPr>
              <a:t> </a:t>
            </a:r>
            <a:r>
              <a:rPr lang="en-US" sz="1900" dirty="0" err="1">
                <a:latin typeface="UTM Avo" panose="02040603050506020204" pitchFamily="18"/>
              </a:rPr>
              <a:t>có</a:t>
            </a:r>
            <a:r>
              <a:rPr lang="en-US" sz="1900" dirty="0">
                <a:latin typeface="UTM Avo" panose="02040603050506020204" pitchFamily="18"/>
              </a:rPr>
              <a:t> </a:t>
            </a:r>
            <a:r>
              <a:rPr lang="en-US" sz="1900" dirty="0" err="1">
                <a:latin typeface="UTM Avo" panose="02040603050506020204" pitchFamily="18"/>
              </a:rPr>
              <a:t>trọng</a:t>
            </a:r>
            <a:r>
              <a:rPr lang="en-US" sz="1900" dirty="0">
                <a:latin typeface="UTM Avo" panose="02040603050506020204" pitchFamily="18"/>
              </a:rPr>
              <a:t> </a:t>
            </a:r>
            <a:r>
              <a:rPr lang="en-US" sz="1900" dirty="0" err="1">
                <a:latin typeface="UTM Avo" panose="02040603050506020204" pitchFamily="18"/>
              </a:rPr>
              <a:t>lượng</a:t>
            </a:r>
            <a:r>
              <a:rPr lang="en-US" sz="1900" dirty="0">
                <a:latin typeface="UTM Avo" panose="02040603050506020204" pitchFamily="18"/>
              </a:rPr>
              <a:t> 200 N. </a:t>
            </a:r>
            <a:r>
              <a:rPr lang="en-US" sz="1900" dirty="0" err="1">
                <a:latin typeface="UTM Avo" panose="02040603050506020204" pitchFamily="18"/>
              </a:rPr>
              <a:t>Tính</a:t>
            </a:r>
            <a:r>
              <a:rPr lang="en-US" sz="1900" dirty="0">
                <a:latin typeface="UTM Avo" panose="02040603050506020204" pitchFamily="18"/>
              </a:rPr>
              <a:t> </a:t>
            </a:r>
            <a:r>
              <a:rPr lang="en-US" sz="1900" dirty="0" err="1">
                <a:latin typeface="UTM Avo" panose="02040603050506020204" pitchFamily="18"/>
              </a:rPr>
              <a:t>áp</a:t>
            </a:r>
            <a:r>
              <a:rPr lang="en-US" sz="1900" dirty="0">
                <a:latin typeface="UTM Avo" panose="02040603050506020204" pitchFamily="18"/>
              </a:rPr>
              <a:t> </a:t>
            </a:r>
            <a:r>
              <a:rPr lang="en-US" sz="1900" dirty="0" err="1">
                <a:latin typeface="UTM Avo" panose="02040603050506020204" pitchFamily="18"/>
              </a:rPr>
              <a:t>suất</a:t>
            </a:r>
            <a:r>
              <a:rPr lang="en-US" sz="1900" dirty="0">
                <a:latin typeface="UTM Avo" panose="02040603050506020204" pitchFamily="18"/>
              </a:rPr>
              <a:t> </a:t>
            </a:r>
            <a:r>
              <a:rPr lang="en-US" sz="1900" dirty="0" err="1">
                <a:latin typeface="UTM Avo" panose="02040603050506020204" pitchFamily="18"/>
              </a:rPr>
              <a:t>khối</a:t>
            </a:r>
            <a:r>
              <a:rPr lang="en-US" sz="1900" dirty="0">
                <a:latin typeface="UTM Avo" panose="02040603050506020204" pitchFamily="18"/>
              </a:rPr>
              <a:t> </a:t>
            </a:r>
            <a:r>
              <a:rPr lang="en-US" sz="1900" dirty="0" err="1">
                <a:latin typeface="UTM Avo" panose="02040603050506020204" pitchFamily="18"/>
              </a:rPr>
              <a:t>gỗ</a:t>
            </a:r>
            <a:r>
              <a:rPr lang="en-US" sz="1900" dirty="0">
                <a:latin typeface="UTM Avo" panose="02040603050506020204" pitchFamily="18"/>
              </a:rPr>
              <a:t> </a:t>
            </a:r>
            <a:r>
              <a:rPr lang="en-US" sz="1900" dirty="0" err="1">
                <a:latin typeface="UTM Avo" panose="02040603050506020204" pitchFamily="18"/>
              </a:rPr>
              <a:t>tác</a:t>
            </a:r>
            <a:r>
              <a:rPr lang="en-US" sz="1900" dirty="0">
                <a:latin typeface="UTM Avo" panose="02040603050506020204" pitchFamily="18"/>
              </a:rPr>
              <a:t> </a:t>
            </a:r>
            <a:r>
              <a:rPr lang="en-US" sz="1900" dirty="0" err="1">
                <a:latin typeface="UTM Avo" panose="02040603050506020204" pitchFamily="18"/>
              </a:rPr>
              <a:t>dụng</a:t>
            </a:r>
            <a:r>
              <a:rPr lang="en-US" sz="1900" dirty="0">
                <a:latin typeface="UTM Avo" panose="02040603050506020204" pitchFamily="18"/>
              </a:rPr>
              <a:t> </a:t>
            </a:r>
            <a:r>
              <a:rPr lang="en-US" sz="1900" dirty="0" err="1">
                <a:latin typeface="UTM Avo" panose="02040603050506020204" pitchFamily="18"/>
              </a:rPr>
              <a:t>lên</a:t>
            </a:r>
            <a:r>
              <a:rPr lang="en-US" sz="1900" dirty="0">
                <a:latin typeface="UTM Avo" panose="02040603050506020204" pitchFamily="18"/>
              </a:rPr>
              <a:t> </a:t>
            </a:r>
            <a:r>
              <a:rPr lang="en-US" sz="1900" dirty="0" err="1">
                <a:latin typeface="UTM Avo" panose="02040603050506020204" pitchFamily="18"/>
              </a:rPr>
              <a:t>mặt</a:t>
            </a:r>
            <a:r>
              <a:rPr lang="en-US" sz="1900" dirty="0">
                <a:latin typeface="UTM Avo" panose="02040603050506020204" pitchFamily="18"/>
              </a:rPr>
              <a:t> </a:t>
            </a:r>
            <a:r>
              <a:rPr lang="en-US" sz="1900" dirty="0" err="1">
                <a:latin typeface="UTM Avo" panose="02040603050506020204" pitchFamily="18"/>
              </a:rPr>
              <a:t>sàn</a:t>
            </a:r>
            <a:r>
              <a:rPr lang="en-US" sz="1900" dirty="0">
                <a:latin typeface="UTM Avo" panose="02040603050506020204" pitchFamily="18"/>
              </a:rPr>
              <a:t> </a:t>
            </a:r>
            <a:r>
              <a:rPr lang="en-US" sz="1900" dirty="0" err="1">
                <a:latin typeface="UTM Avo" panose="02040603050506020204" pitchFamily="18"/>
              </a:rPr>
              <a:t>trong</a:t>
            </a:r>
            <a:r>
              <a:rPr lang="en-US" sz="1900" dirty="0">
                <a:latin typeface="UTM Avo" panose="02040603050506020204" pitchFamily="18"/>
              </a:rPr>
              <a:t> </a:t>
            </a:r>
            <a:r>
              <a:rPr lang="en-US" sz="1900" dirty="0" err="1">
                <a:latin typeface="UTM Avo" panose="02040603050506020204" pitchFamily="18"/>
              </a:rPr>
              <a:t>hai</a:t>
            </a:r>
            <a:r>
              <a:rPr lang="en-US" sz="1900" dirty="0">
                <a:latin typeface="UTM Avo" panose="02040603050506020204" pitchFamily="18"/>
              </a:rPr>
              <a:t> </a:t>
            </a:r>
            <a:r>
              <a:rPr lang="en-US" sz="1900" dirty="0" err="1">
                <a:latin typeface="UTM Avo" panose="02040603050506020204" pitchFamily="18"/>
              </a:rPr>
              <a:t>trường</a:t>
            </a:r>
            <a:r>
              <a:rPr lang="en-US" sz="1900" dirty="0">
                <a:latin typeface="UTM Avo" panose="02040603050506020204" pitchFamily="18"/>
              </a:rPr>
              <a:t> </a:t>
            </a:r>
            <a:r>
              <a:rPr lang="en-US" sz="1900" dirty="0" err="1">
                <a:latin typeface="UTM Avo" panose="02040603050506020204" pitchFamily="18"/>
              </a:rPr>
              <a:t>hợp</a:t>
            </a:r>
            <a:r>
              <a:rPr lang="en-US" sz="1900" dirty="0">
                <a:latin typeface="UTM Avo" panose="02040603050506020204" pitchFamily="18"/>
              </a:rPr>
              <a:t> ở </a:t>
            </a:r>
            <a:r>
              <a:rPr lang="en-US" sz="1900" dirty="0" err="1">
                <a:latin typeface="UTM Avo" panose="02040603050506020204" pitchFamily="18"/>
              </a:rPr>
              <a:t>hình</a:t>
            </a:r>
            <a:r>
              <a:rPr lang="en-US" sz="1900" dirty="0">
                <a:latin typeface="UTM Avo" panose="02040603050506020204" pitchFamily="18"/>
              </a:rPr>
              <a:t> 16.3.</a:t>
            </a:r>
          </a:p>
        </p:txBody>
      </p:sp>
      <p:pic>
        <p:nvPicPr>
          <p:cNvPr id="4" name="Picture 3">
            <a:extLst>
              <a:ext uri="{FF2B5EF4-FFF2-40B4-BE49-F238E27FC236}">
                <a16:creationId xmlns:a16="http://schemas.microsoft.com/office/drawing/2014/main" id="{49ACFA79-6F13-C3E3-B71C-97C4733BCBBC}"/>
              </a:ext>
            </a:extLst>
          </p:cNvPr>
          <p:cNvPicPr>
            <a:picLocks noChangeAspect="1"/>
          </p:cNvPicPr>
          <p:nvPr/>
        </p:nvPicPr>
        <p:blipFill>
          <a:blip r:embed="rId4"/>
          <a:stretch>
            <a:fillRect/>
          </a:stretch>
        </p:blipFill>
        <p:spPr>
          <a:xfrm>
            <a:off x="7343029" y="2680716"/>
            <a:ext cx="2783951" cy="3891113"/>
          </a:xfrm>
          <a:prstGeom prst="rect">
            <a:avLst/>
          </a:prstGeom>
        </p:spPr>
      </p:pic>
    </p:spTree>
    <p:extLst>
      <p:ext uri="{BB962C8B-B14F-4D97-AF65-F5344CB8AC3E}">
        <p14:creationId xmlns:p14="http://schemas.microsoft.com/office/powerpoint/2010/main" val="2284682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4" descr="Hình ảnh có liên quan">
            <a:extLst>
              <a:ext uri="{FF2B5EF4-FFF2-40B4-BE49-F238E27FC236}">
                <a16:creationId xmlns:a16="http://schemas.microsoft.com/office/drawing/2014/main" id="{2CAEFF88-AC25-AE90-A73F-41BDD999AFED}"/>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434507" y="750084"/>
            <a:ext cx="7322985" cy="352179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12BEBF7-3C04-3EC3-0B74-26CC9B5CAF84}"/>
              </a:ext>
            </a:extLst>
          </p:cNvPr>
          <p:cNvSpPr txBox="1"/>
          <p:nvPr/>
        </p:nvSpPr>
        <p:spPr>
          <a:xfrm>
            <a:off x="3089092" y="1379485"/>
            <a:ext cx="6013813" cy="2262992"/>
          </a:xfrm>
          <a:prstGeom prst="rect">
            <a:avLst/>
          </a:prstGeom>
          <a:noFill/>
        </p:spPr>
        <p:txBody>
          <a:bodyPr wrap="square" rtlCol="0">
            <a:spAutoFit/>
          </a:bodyPr>
          <a:lstStyle/>
          <a:p>
            <a:pPr algn="just" defTabSz="1219170">
              <a:lnSpc>
                <a:spcPct val="130000"/>
              </a:lnSpc>
            </a:pPr>
            <a:r>
              <a:rPr lang="vi-VN" sz="2800" b="1" dirty="0">
                <a:solidFill>
                  <a:prstClr val="white"/>
                </a:solidFill>
                <a:latin typeface="UTM Avo" panose="02040603050506020204" pitchFamily="18" charset="0"/>
              </a:rPr>
              <a:t>Câu 1: </a:t>
            </a:r>
            <a:r>
              <a:rPr lang="vi-VN" sz="2800" dirty="0">
                <a:solidFill>
                  <a:prstClr val="white"/>
                </a:solidFill>
                <a:latin typeface="UTM Avo" panose="02040603050506020204" pitchFamily="18" charset="0"/>
              </a:rPr>
              <a:t>Khi nhúng một khối lập phương vào nước, mặt nào của khối lập phương chịu áp lực lớn nhất của nước?</a:t>
            </a:r>
          </a:p>
        </p:txBody>
      </p:sp>
      <p:sp>
        <p:nvSpPr>
          <p:cNvPr id="7" name="Đáp án đúng">
            <a:extLst>
              <a:ext uri="{FF2B5EF4-FFF2-40B4-BE49-F238E27FC236}">
                <a16:creationId xmlns:a16="http://schemas.microsoft.com/office/drawing/2014/main" id="{E2ED3AA5-7402-CEF4-8CFD-DF566ADD2AC3}"/>
              </a:ext>
            </a:extLst>
          </p:cNvPr>
          <p:cNvSpPr/>
          <p:nvPr/>
        </p:nvSpPr>
        <p:spPr>
          <a:xfrm>
            <a:off x="1963046" y="4337433"/>
            <a:ext cx="3036158" cy="919287"/>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A. Áp lực như nhau ở cả 6 mặt</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sp>
        <p:nvSpPr>
          <p:cNvPr id="8" name="Đáp án sai 1">
            <a:extLst>
              <a:ext uri="{FF2B5EF4-FFF2-40B4-BE49-F238E27FC236}">
                <a16:creationId xmlns:a16="http://schemas.microsoft.com/office/drawing/2014/main" id="{7F88D084-9192-3B7F-82AE-3710A8639A16}"/>
              </a:ext>
            </a:extLst>
          </p:cNvPr>
          <p:cNvSpPr/>
          <p:nvPr/>
        </p:nvSpPr>
        <p:spPr>
          <a:xfrm>
            <a:off x="1931726" y="5536462"/>
            <a:ext cx="3036160" cy="917161"/>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C. Mặt dưới</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sp>
        <p:nvSpPr>
          <p:cNvPr id="9" name="Đáp án sai 2">
            <a:extLst>
              <a:ext uri="{FF2B5EF4-FFF2-40B4-BE49-F238E27FC236}">
                <a16:creationId xmlns:a16="http://schemas.microsoft.com/office/drawing/2014/main" id="{6BE6EF41-EE2F-DA3E-0A6E-96451A923038}"/>
              </a:ext>
            </a:extLst>
          </p:cNvPr>
          <p:cNvSpPr/>
          <p:nvPr/>
        </p:nvSpPr>
        <p:spPr>
          <a:xfrm>
            <a:off x="6633831" y="4337433"/>
            <a:ext cx="3036158" cy="919287"/>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B. Mặt trên</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sp>
        <p:nvSpPr>
          <p:cNvPr id="10" name="Đáp án sai 3">
            <a:extLst>
              <a:ext uri="{FF2B5EF4-FFF2-40B4-BE49-F238E27FC236}">
                <a16:creationId xmlns:a16="http://schemas.microsoft.com/office/drawing/2014/main" id="{D78BF6CC-5FE5-1875-3DDC-F2B302C6C126}"/>
              </a:ext>
            </a:extLst>
          </p:cNvPr>
          <p:cNvSpPr/>
          <p:nvPr/>
        </p:nvSpPr>
        <p:spPr>
          <a:xfrm>
            <a:off x="6633831" y="5502344"/>
            <a:ext cx="3036158" cy="917160"/>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D. Các mặt bên</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pic>
        <p:nvPicPr>
          <p:cNvPr id="11" name="Picture 5">
            <a:extLst>
              <a:ext uri="{FF2B5EF4-FFF2-40B4-BE49-F238E27FC236}">
                <a16:creationId xmlns:a16="http://schemas.microsoft.com/office/drawing/2014/main" id="{AB1DD7B7-F379-1B28-4BAD-5027755A580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692894" y="5957607"/>
            <a:ext cx="789827" cy="561014"/>
          </a:xfrm>
          <a:prstGeom prst="rect">
            <a:avLst/>
          </a:prstGeom>
        </p:spPr>
      </p:pic>
      <p:pic>
        <p:nvPicPr>
          <p:cNvPr id="12" name="Picture 10">
            <a:extLst>
              <a:ext uri="{FF2B5EF4-FFF2-40B4-BE49-F238E27FC236}">
                <a16:creationId xmlns:a16="http://schemas.microsoft.com/office/drawing/2014/main" id="{9491681C-78D0-04BB-47E0-4983565F47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466629" y="4621297"/>
            <a:ext cx="839500" cy="658081"/>
          </a:xfrm>
          <a:prstGeom prst="rect">
            <a:avLst/>
          </a:prstGeom>
        </p:spPr>
      </p:pic>
      <p:pic>
        <p:nvPicPr>
          <p:cNvPr id="13" name="Picture 10">
            <a:extLst>
              <a:ext uri="{FF2B5EF4-FFF2-40B4-BE49-F238E27FC236}">
                <a16:creationId xmlns:a16="http://schemas.microsoft.com/office/drawing/2014/main" id="{5857973F-3F4B-7430-AAA9-9ABA00CD43D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338631" y="5957607"/>
            <a:ext cx="852959" cy="620128"/>
          </a:xfrm>
          <a:prstGeom prst="rect">
            <a:avLst/>
          </a:prstGeom>
        </p:spPr>
      </p:pic>
      <p:pic>
        <p:nvPicPr>
          <p:cNvPr id="14" name="Picture 10">
            <a:extLst>
              <a:ext uri="{FF2B5EF4-FFF2-40B4-BE49-F238E27FC236}">
                <a16:creationId xmlns:a16="http://schemas.microsoft.com/office/drawing/2014/main" id="{A9473400-8F8F-4463-709C-FA0A8AB6083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4797922" y="4731377"/>
            <a:ext cx="818590" cy="595141"/>
          </a:xfrm>
          <a:prstGeom prst="rect">
            <a:avLst/>
          </a:prstGeom>
        </p:spPr>
      </p:pic>
    </p:spTree>
    <p:extLst>
      <p:ext uri="{BB962C8B-B14F-4D97-AF65-F5344CB8AC3E}">
        <p14:creationId xmlns:p14="http://schemas.microsoft.com/office/powerpoint/2010/main" val="3636648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trips(downLeft)">
                                      <p:cBhvr>
                                        <p:cTn id="17" dur="500"/>
                                        <p:tgtEl>
                                          <p:spTgt spid="8"/>
                                        </p:tgtEl>
                                      </p:cBhvr>
                                    </p:animEffect>
                                  </p:childTnLst>
                                </p:cTn>
                              </p:par>
                              <p:par>
                                <p:cTn id="18" presetID="18" presetClass="entr" presetSubtype="12"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strips(downLeft)">
                                      <p:cBhvr>
                                        <p:cTn id="20" dur="500"/>
                                        <p:tgtEl>
                                          <p:spTgt spid="9"/>
                                        </p:tgtEl>
                                      </p:cBhvr>
                                    </p:animEffect>
                                  </p:childTnLst>
                                </p:cTn>
                              </p:par>
                              <p:par>
                                <p:cTn id="21" presetID="18" presetClass="entr" presetSubtype="1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trips(downLeft)">
                                      <p:cBhvr>
                                        <p:cTn id="23" dur="500"/>
                                        <p:tgtEl>
                                          <p:spTgt spid="7"/>
                                        </p:tgtEl>
                                      </p:cBhvr>
                                    </p:animEffect>
                                  </p:childTnLst>
                                </p:cTn>
                              </p:par>
                              <p:par>
                                <p:cTn id="24" presetID="18" presetClass="entr" presetSubtype="12"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strips(downLeft)">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7"/>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7"/>
                                        </p:tgtEl>
                                        <p:attrNameLst>
                                          <p:attrName>fillcolor</p:attrName>
                                        </p:attrNameLst>
                                      </p:cBhvr>
                                      <p:to>
                                        <a:srgbClr val="C0504D"/>
                                      </p:to>
                                    </p:animClr>
                                    <p:set>
                                      <p:cBhvr>
                                        <p:cTn id="32" dur="500" fill="hold"/>
                                        <p:tgtEl>
                                          <p:spTgt spid="7"/>
                                        </p:tgtEl>
                                        <p:attrNameLst>
                                          <p:attrName>fill.type</p:attrName>
                                        </p:attrNameLst>
                                      </p:cBhvr>
                                      <p:to>
                                        <p:strVal val="solid"/>
                                      </p:to>
                                    </p:set>
                                    <p:set>
                                      <p:cBhvr>
                                        <p:cTn id="33" dur="500" fill="hold"/>
                                        <p:tgtEl>
                                          <p:spTgt spid="7"/>
                                        </p:tgtEl>
                                        <p:attrNameLst>
                                          <p:attrName>fill.on</p:attrName>
                                        </p:attrNameLst>
                                      </p:cBhvr>
                                      <p:to>
                                        <p:strVal val="true"/>
                                      </p:to>
                                    </p:set>
                                  </p:childTnLst>
                                </p:cTn>
                              </p:par>
                              <p:par>
                                <p:cTn id="34" presetID="1"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childTnLst>
                                </p:cTn>
                              </p:par>
                              <p:par>
                                <p:cTn id="36" presetID="26" presetClass="emph" presetSubtype="0" repeatCount="2000" fill="hold" grpId="1" nodeType="withEffect">
                                  <p:stCondLst>
                                    <p:cond delay="0"/>
                                  </p:stCondLst>
                                  <p:childTnLst>
                                    <p:animEffect transition="out" filter="fade">
                                      <p:cBhvr>
                                        <p:cTn id="37" dur="500" tmFilter="0, 0; .2, .5; .8, .5; 1, 0"/>
                                        <p:tgtEl>
                                          <p:spTgt spid="7"/>
                                        </p:tgtEl>
                                      </p:cBhvr>
                                    </p:animEffect>
                                    <p:animScale>
                                      <p:cBhvr>
                                        <p:cTn id="38" dur="250" autoRev="1" fill="hold"/>
                                        <p:tgtEl>
                                          <p:spTgt spid="7"/>
                                        </p:tgtEl>
                                      </p:cBhvr>
                                      <p:by x="105000" y="105000"/>
                                    </p:animScale>
                                  </p:childTnLst>
                                </p:cTn>
                              </p:par>
                            </p:childTnLst>
                          </p:cTn>
                        </p:par>
                      </p:childTnLst>
                    </p:cTn>
                  </p:par>
                </p:childTnLst>
              </p:cTn>
              <p:nextCondLst>
                <p:cond evt="onClick" delay="0">
                  <p:tgtEl>
                    <p:spTgt spid="7"/>
                  </p:tgtEl>
                </p:cond>
              </p:nextCondLst>
            </p:seq>
            <p:seq concurrent="1" nextAc="seek">
              <p:cTn id="39" restart="whenNotActive" fill="hold" evtFilter="cancelBubble" nodeType="interactiveSeq">
                <p:stCondLst>
                  <p:cond evt="onClick" delay="0">
                    <p:tgtEl>
                      <p:spTgt spid="8"/>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500" fill="hold"/>
                                        <p:tgtEl>
                                          <p:spTgt spid="8"/>
                                        </p:tgtEl>
                                        <p:attrNameLst>
                                          <p:attrName>fillcolor</p:attrName>
                                        </p:attrNameLst>
                                      </p:cBhvr>
                                      <p:to>
                                        <a:srgbClr val="92D050"/>
                                      </p:to>
                                    </p:animClr>
                                    <p:set>
                                      <p:cBhvr>
                                        <p:cTn id="44" dur="500" fill="hold"/>
                                        <p:tgtEl>
                                          <p:spTgt spid="8"/>
                                        </p:tgtEl>
                                        <p:attrNameLst>
                                          <p:attrName>fill.type</p:attrName>
                                        </p:attrNameLst>
                                      </p:cBhvr>
                                      <p:to>
                                        <p:strVal val="solid"/>
                                      </p:to>
                                    </p:set>
                                    <p:set>
                                      <p:cBhvr>
                                        <p:cTn id="45" dur="500" fill="hold"/>
                                        <p:tgtEl>
                                          <p:spTgt spid="8"/>
                                        </p:tgtEl>
                                        <p:attrNameLst>
                                          <p:attrName>fill.on</p:attrName>
                                        </p:attrNameLst>
                                      </p:cBhvr>
                                      <p:to>
                                        <p:strVal val="true"/>
                                      </p:to>
                                    </p:set>
                                  </p:childTnLst>
                                </p:cTn>
                              </p:par>
                              <p:par>
                                <p:cTn id="46" presetID="1" presetClass="entr" presetSubtype="0" fill="hold" nodeType="withEffect">
                                  <p:stCondLst>
                                    <p:cond delay="0"/>
                                  </p:stCondLst>
                                  <p:childTnLst>
                                    <p:set>
                                      <p:cBhvr>
                                        <p:cTn id="47" dur="1" fill="hold">
                                          <p:stCondLst>
                                            <p:cond delay="9"/>
                                          </p:stCondLst>
                                        </p:cTn>
                                        <p:tgtEl>
                                          <p:spTgt spid="11"/>
                                        </p:tgtEl>
                                        <p:attrNameLst>
                                          <p:attrName>style.visibility</p:attrName>
                                        </p:attrNameLst>
                                      </p:cBhvr>
                                      <p:to>
                                        <p:strVal val="visible"/>
                                      </p:to>
                                    </p:set>
                                  </p:childTnLst>
                                </p:cTn>
                              </p:par>
                              <p:par>
                                <p:cTn id="48" presetID="26" presetClass="emph" presetSubtype="0" repeatCount="2000" fill="hold" grpId="1" nodeType="withEffect">
                                  <p:stCondLst>
                                    <p:cond delay="0"/>
                                  </p:stCondLst>
                                  <p:childTnLst>
                                    <p:animEffect transition="out" filter="fade">
                                      <p:cBhvr>
                                        <p:cTn id="49" dur="500" tmFilter="0, 0; .2, .5; .8, .5; 1, 0"/>
                                        <p:tgtEl>
                                          <p:spTgt spid="8"/>
                                        </p:tgtEl>
                                      </p:cBhvr>
                                    </p:animEffect>
                                    <p:animScale>
                                      <p:cBhvr>
                                        <p:cTn id="50" dur="250" autoRev="1" fill="hold"/>
                                        <p:tgtEl>
                                          <p:spTgt spid="8"/>
                                        </p:tgtEl>
                                      </p:cBhvr>
                                      <p:by x="105000" y="105000"/>
                                    </p:animScale>
                                  </p:childTnLst>
                                </p:cTn>
                              </p:par>
                            </p:childTnLst>
                          </p:cTn>
                        </p:par>
                      </p:childTnLst>
                    </p:cTn>
                  </p:par>
                </p:childTnLst>
              </p:cTn>
              <p:nextCondLst>
                <p:cond evt="onClick" delay="0">
                  <p:tgtEl>
                    <p:spTgt spid="8"/>
                  </p:tgtEl>
                </p:cond>
              </p:nextCondLst>
            </p:seq>
            <p:seq concurrent="1" nextAc="seek">
              <p:cTn id="51" restart="whenNotActive" fill="hold" evtFilter="cancelBubble" nodeType="interactiveSeq">
                <p:stCondLst>
                  <p:cond evt="onClick" delay="0">
                    <p:tgtEl>
                      <p:spTgt spid="9"/>
                    </p:tgtEl>
                  </p:cond>
                </p:stCondLst>
                <p:endSync evt="end" delay="0">
                  <p:rtn val="all"/>
                </p:endSync>
                <p:childTnLst>
                  <p:par>
                    <p:cTn id="52" fill="hold">
                      <p:stCondLst>
                        <p:cond delay="0"/>
                      </p:stCondLst>
                      <p:childTnLst>
                        <p:par>
                          <p:cTn id="53" fill="hold">
                            <p:stCondLst>
                              <p:cond delay="0"/>
                            </p:stCondLst>
                            <p:childTnLst>
                              <p:par>
                                <p:cTn id="54" presetID="1" presetClass="emph" presetSubtype="2" fill="hold" nodeType="clickEffect">
                                  <p:stCondLst>
                                    <p:cond delay="0"/>
                                  </p:stCondLst>
                                  <p:childTnLst>
                                    <p:animClr clrSpc="rgb" dir="cw">
                                      <p:cBhvr>
                                        <p:cTn id="55" dur="500" fill="hold"/>
                                        <p:tgtEl>
                                          <p:spTgt spid="9"/>
                                        </p:tgtEl>
                                        <p:attrNameLst>
                                          <p:attrName>fillcolor</p:attrName>
                                        </p:attrNameLst>
                                      </p:cBhvr>
                                      <p:to>
                                        <a:srgbClr val="C0504D"/>
                                      </p:to>
                                    </p:animClr>
                                    <p:set>
                                      <p:cBhvr>
                                        <p:cTn id="56" dur="500" fill="hold"/>
                                        <p:tgtEl>
                                          <p:spTgt spid="9"/>
                                        </p:tgtEl>
                                        <p:attrNameLst>
                                          <p:attrName>fill.type</p:attrName>
                                        </p:attrNameLst>
                                      </p:cBhvr>
                                      <p:to>
                                        <p:strVal val="solid"/>
                                      </p:to>
                                    </p:set>
                                    <p:set>
                                      <p:cBhvr>
                                        <p:cTn id="57" dur="500" fill="hold"/>
                                        <p:tgtEl>
                                          <p:spTgt spid="9"/>
                                        </p:tgtEl>
                                        <p:attrNameLst>
                                          <p:attrName>fill.on</p:attrName>
                                        </p:attrNameLst>
                                      </p:cBhvr>
                                      <p:to>
                                        <p:strVal val="true"/>
                                      </p:to>
                                    </p:set>
                                  </p:childTnLst>
                                </p:cTn>
                              </p:par>
                              <p:par>
                                <p:cTn id="58" presetID="1" presetClass="entr" presetSubtype="0" fill="hold" nodeType="withEffect">
                                  <p:stCondLst>
                                    <p:cond delay="0"/>
                                  </p:stCondLst>
                                  <p:childTnLst>
                                    <p:set>
                                      <p:cBhvr>
                                        <p:cTn id="59" dur="1" fill="hold">
                                          <p:stCondLst>
                                            <p:cond delay="9"/>
                                          </p:stCondLst>
                                        </p:cTn>
                                        <p:tgtEl>
                                          <p:spTgt spid="12"/>
                                        </p:tgtEl>
                                        <p:attrNameLst>
                                          <p:attrName>style.visibility</p:attrName>
                                        </p:attrNameLst>
                                      </p:cBhvr>
                                      <p:to>
                                        <p:strVal val="visible"/>
                                      </p:to>
                                    </p:set>
                                  </p:childTnLst>
                                </p:cTn>
                              </p:par>
                              <p:par>
                                <p:cTn id="60" presetID="26" presetClass="emph" presetSubtype="0" repeatCount="2000" fill="hold" grpId="1" nodeType="withEffect">
                                  <p:stCondLst>
                                    <p:cond delay="0"/>
                                  </p:stCondLst>
                                  <p:childTnLst>
                                    <p:animEffect transition="out" filter="fade">
                                      <p:cBhvr>
                                        <p:cTn id="61" dur="500" tmFilter="0, 0; .2, .5; .8, .5; 1, 0"/>
                                        <p:tgtEl>
                                          <p:spTgt spid="9"/>
                                        </p:tgtEl>
                                      </p:cBhvr>
                                    </p:animEffect>
                                    <p:animScale>
                                      <p:cBhvr>
                                        <p:cTn id="62" dur="250" autoRev="1" fill="hold"/>
                                        <p:tgtEl>
                                          <p:spTgt spid="9"/>
                                        </p:tgtEl>
                                      </p:cBhvr>
                                      <p:by x="105000" y="105000"/>
                                    </p:animScale>
                                  </p:childTnLst>
                                </p:cTn>
                              </p:par>
                            </p:childTnLst>
                          </p:cTn>
                        </p:par>
                      </p:childTnLst>
                    </p:cTn>
                  </p:par>
                </p:childTnLst>
              </p:cTn>
              <p:nextCondLst>
                <p:cond evt="onClick" delay="0">
                  <p:tgtEl>
                    <p:spTgt spid="9"/>
                  </p:tgtEl>
                </p:cond>
              </p:nextCondLst>
            </p:seq>
            <p:seq concurrent="1" nextAc="seek">
              <p:cTn id="63" restart="whenNotActive" fill="hold" evtFilter="cancelBubble" nodeType="interactiveSeq">
                <p:stCondLst>
                  <p:cond evt="onClick" delay="0">
                    <p:tgtEl>
                      <p:spTgt spid="10"/>
                    </p:tgtEl>
                  </p:cond>
                </p:stCondLst>
                <p:endSync evt="end" delay="0">
                  <p:rtn val="all"/>
                </p:endSync>
                <p:childTnLst>
                  <p:par>
                    <p:cTn id="64" fill="hold">
                      <p:stCondLst>
                        <p:cond delay="0"/>
                      </p:stCondLst>
                      <p:childTnLst>
                        <p:par>
                          <p:cTn id="65" fill="hold">
                            <p:stCondLst>
                              <p:cond delay="0"/>
                            </p:stCondLst>
                            <p:childTnLst>
                              <p:par>
                                <p:cTn id="66" presetID="1" presetClass="emph" presetSubtype="2" fill="hold" nodeType="clickEffect">
                                  <p:stCondLst>
                                    <p:cond delay="0"/>
                                  </p:stCondLst>
                                  <p:childTnLst>
                                    <p:animClr clrSpc="rgb" dir="cw">
                                      <p:cBhvr>
                                        <p:cTn id="67" dur="500" fill="hold"/>
                                        <p:tgtEl>
                                          <p:spTgt spid="10"/>
                                        </p:tgtEl>
                                        <p:attrNameLst>
                                          <p:attrName>fillcolor</p:attrName>
                                        </p:attrNameLst>
                                      </p:cBhvr>
                                      <p:to>
                                        <a:srgbClr val="C0504D"/>
                                      </p:to>
                                    </p:animClr>
                                    <p:set>
                                      <p:cBhvr>
                                        <p:cTn id="68" dur="500" fill="hold"/>
                                        <p:tgtEl>
                                          <p:spTgt spid="10"/>
                                        </p:tgtEl>
                                        <p:attrNameLst>
                                          <p:attrName>fill.type</p:attrName>
                                        </p:attrNameLst>
                                      </p:cBhvr>
                                      <p:to>
                                        <p:strVal val="solid"/>
                                      </p:to>
                                    </p:set>
                                    <p:set>
                                      <p:cBhvr>
                                        <p:cTn id="69" dur="500" fill="hold"/>
                                        <p:tgtEl>
                                          <p:spTgt spid="10"/>
                                        </p:tgtEl>
                                        <p:attrNameLst>
                                          <p:attrName>fill.on</p:attrName>
                                        </p:attrNameLst>
                                      </p:cBhvr>
                                      <p:to>
                                        <p:strVal val="true"/>
                                      </p:to>
                                    </p:set>
                                  </p:childTnLst>
                                </p:cTn>
                              </p:par>
                              <p:par>
                                <p:cTn id="70" presetID="1" presetClass="entr" presetSubtype="0" fill="hold" nodeType="withEffect">
                                  <p:stCondLst>
                                    <p:cond delay="0"/>
                                  </p:stCondLst>
                                  <p:childTnLst>
                                    <p:set>
                                      <p:cBhvr>
                                        <p:cTn id="71" dur="1" fill="hold">
                                          <p:stCondLst>
                                            <p:cond delay="9"/>
                                          </p:stCondLst>
                                        </p:cTn>
                                        <p:tgtEl>
                                          <p:spTgt spid="13"/>
                                        </p:tgtEl>
                                        <p:attrNameLst>
                                          <p:attrName>style.visibility</p:attrName>
                                        </p:attrNameLst>
                                      </p:cBhvr>
                                      <p:to>
                                        <p:strVal val="visible"/>
                                      </p:to>
                                    </p:set>
                                  </p:childTnLst>
                                </p:cTn>
                              </p:par>
                              <p:par>
                                <p:cTn id="72" presetID="26" presetClass="emph" presetSubtype="0" repeatCount="2000" fill="hold" grpId="1" nodeType="withEffect">
                                  <p:stCondLst>
                                    <p:cond delay="0"/>
                                  </p:stCondLst>
                                  <p:childTnLst>
                                    <p:animEffect transition="out" filter="fade">
                                      <p:cBhvr>
                                        <p:cTn id="73" dur="500" tmFilter="0, 0; .2, .5; .8, .5; 1, 0"/>
                                        <p:tgtEl>
                                          <p:spTgt spid="10"/>
                                        </p:tgtEl>
                                      </p:cBhvr>
                                    </p:animEffect>
                                    <p:animScale>
                                      <p:cBhvr>
                                        <p:cTn id="74" dur="250" autoRev="1" fill="hold"/>
                                        <p:tgtEl>
                                          <p:spTgt spid="10"/>
                                        </p:tgtEl>
                                      </p:cBhvr>
                                      <p:by x="105000" y="105000"/>
                                    </p:animScale>
                                  </p:childTnLst>
                                </p:cTn>
                              </p:par>
                            </p:childTnLst>
                          </p:cTn>
                        </p:par>
                      </p:childTnLst>
                    </p:cTn>
                  </p:par>
                </p:childTnLst>
              </p:cTn>
              <p:nextCondLst>
                <p:cond evt="onClick" delay="0">
                  <p:tgtEl>
                    <p:spTgt spid="10"/>
                  </p:tgtEl>
                </p:cond>
              </p:nextCondLst>
            </p:seq>
          </p:childTnLst>
        </p:cTn>
      </p:par>
    </p:tnLst>
    <p:bldLst>
      <p:bldP spid="3" grpId="0"/>
      <p:bldP spid="7" grpId="0" animBg="1"/>
      <p:bldP spid="7" grpId="1" animBg="1"/>
      <p:bldP spid="8" grpId="0" animBg="1"/>
      <p:bldP spid="8" grpId="1" animBg="1"/>
      <p:bldP spid="9" grpId="0" animBg="1"/>
      <p:bldP spid="9" grpId="1" animBg="1"/>
      <p:bldP spid="10" grpId="0" animBg="1"/>
      <p:bldP spid="10"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4" descr="Hình ảnh có liên quan">
            <a:extLst>
              <a:ext uri="{FF2B5EF4-FFF2-40B4-BE49-F238E27FC236}">
                <a16:creationId xmlns:a16="http://schemas.microsoft.com/office/drawing/2014/main" id="{2CAEFF88-AC25-AE90-A73F-41BDD999AFED}"/>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399571" y="790773"/>
            <a:ext cx="7322985" cy="264085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12BEBF7-3C04-3EC3-0B74-26CC9B5CAF84}"/>
              </a:ext>
            </a:extLst>
          </p:cNvPr>
          <p:cNvSpPr txBox="1"/>
          <p:nvPr/>
        </p:nvSpPr>
        <p:spPr>
          <a:xfrm>
            <a:off x="2958900" y="1815220"/>
            <a:ext cx="6350399" cy="591957"/>
          </a:xfrm>
          <a:prstGeom prst="rect">
            <a:avLst/>
          </a:prstGeom>
          <a:noFill/>
        </p:spPr>
        <p:txBody>
          <a:bodyPr wrap="square" rtlCol="0">
            <a:spAutoFit/>
          </a:bodyPr>
          <a:lstStyle/>
          <a:p>
            <a:pPr algn="ctr" defTabSz="1219170">
              <a:lnSpc>
                <a:spcPct val="130000"/>
              </a:lnSpc>
            </a:pPr>
            <a:r>
              <a:rPr lang="vi-VN" sz="2800" b="1" dirty="0">
                <a:solidFill>
                  <a:prstClr val="white"/>
                </a:solidFill>
                <a:latin typeface="UTM Avo" panose="02040603050506020204" pitchFamily="18" charset="0"/>
              </a:rPr>
              <a:t>Câu 2: </a:t>
            </a:r>
            <a:r>
              <a:rPr lang="vi-VN" sz="2800" dirty="0">
                <a:solidFill>
                  <a:prstClr val="white"/>
                </a:solidFill>
                <a:latin typeface="UTM Avo" panose="02040603050506020204" pitchFamily="18" charset="0"/>
              </a:rPr>
              <a:t>Newton (N) là đơn vị của:</a:t>
            </a:r>
          </a:p>
        </p:txBody>
      </p:sp>
      <p:sp>
        <p:nvSpPr>
          <p:cNvPr id="7" name="Đáp án đúng">
            <a:extLst>
              <a:ext uri="{FF2B5EF4-FFF2-40B4-BE49-F238E27FC236}">
                <a16:creationId xmlns:a16="http://schemas.microsoft.com/office/drawing/2014/main" id="{E2ED3AA5-7402-CEF4-8CFD-DF566ADD2AC3}"/>
              </a:ext>
            </a:extLst>
          </p:cNvPr>
          <p:cNvSpPr/>
          <p:nvPr/>
        </p:nvSpPr>
        <p:spPr>
          <a:xfrm>
            <a:off x="1879581" y="3897799"/>
            <a:ext cx="3482398" cy="919287"/>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A. Áp lực</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sp>
        <p:nvSpPr>
          <p:cNvPr id="8" name="Đáp án sai 1">
            <a:extLst>
              <a:ext uri="{FF2B5EF4-FFF2-40B4-BE49-F238E27FC236}">
                <a16:creationId xmlns:a16="http://schemas.microsoft.com/office/drawing/2014/main" id="{7F88D084-9192-3B7F-82AE-3710A8639A16}"/>
              </a:ext>
            </a:extLst>
          </p:cNvPr>
          <p:cNvSpPr/>
          <p:nvPr/>
        </p:nvSpPr>
        <p:spPr>
          <a:xfrm>
            <a:off x="1848261" y="5278821"/>
            <a:ext cx="3482400" cy="917161"/>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C. Năng lượng</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sp>
        <p:nvSpPr>
          <p:cNvPr id="9" name="Đáp án sai 2">
            <a:extLst>
              <a:ext uri="{FF2B5EF4-FFF2-40B4-BE49-F238E27FC236}">
                <a16:creationId xmlns:a16="http://schemas.microsoft.com/office/drawing/2014/main" id="{6BE6EF41-EE2F-DA3E-0A6E-96451A923038}"/>
              </a:ext>
            </a:extLst>
          </p:cNvPr>
          <p:cNvSpPr/>
          <p:nvPr/>
        </p:nvSpPr>
        <p:spPr>
          <a:xfrm>
            <a:off x="6550366" y="3897799"/>
            <a:ext cx="3482398" cy="919287"/>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B. Áp suất</a:t>
            </a:r>
            <a:r>
              <a:rPr lang="en-US" sz="2400" dirty="0">
                <a:solidFill>
                  <a:srgbClr val="000000"/>
                </a:solidFill>
                <a:latin typeface="UTM Avo" panose="02040603050506020204" pitchFamily="18"/>
              </a:rPr>
              <a:t>.</a:t>
            </a:r>
            <a:r>
              <a:rPr lang="vi-VN" sz="2400" dirty="0">
                <a:solidFill>
                  <a:srgbClr val="000000"/>
                </a:solidFill>
                <a:latin typeface="UTM Avo" panose="02040603050506020204" pitchFamily="18"/>
              </a:rPr>
              <a:t> </a:t>
            </a:r>
          </a:p>
        </p:txBody>
      </p:sp>
      <p:sp>
        <p:nvSpPr>
          <p:cNvPr id="10" name="Đáp án sai 3">
            <a:extLst>
              <a:ext uri="{FF2B5EF4-FFF2-40B4-BE49-F238E27FC236}">
                <a16:creationId xmlns:a16="http://schemas.microsoft.com/office/drawing/2014/main" id="{D78BF6CC-5FE5-1875-3DDC-F2B302C6C126}"/>
              </a:ext>
            </a:extLst>
          </p:cNvPr>
          <p:cNvSpPr/>
          <p:nvPr/>
        </p:nvSpPr>
        <p:spPr>
          <a:xfrm>
            <a:off x="6550365" y="5244703"/>
            <a:ext cx="3581645" cy="917160"/>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D. Quãng đường</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pic>
        <p:nvPicPr>
          <p:cNvPr id="11" name="Picture 5">
            <a:extLst>
              <a:ext uri="{FF2B5EF4-FFF2-40B4-BE49-F238E27FC236}">
                <a16:creationId xmlns:a16="http://schemas.microsoft.com/office/drawing/2014/main" id="{AB1DD7B7-F379-1B28-4BAD-5027755A580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087461" y="4261138"/>
            <a:ext cx="789827" cy="561014"/>
          </a:xfrm>
          <a:prstGeom prst="rect">
            <a:avLst/>
          </a:prstGeom>
        </p:spPr>
      </p:pic>
      <p:pic>
        <p:nvPicPr>
          <p:cNvPr id="12" name="Picture 10">
            <a:extLst>
              <a:ext uri="{FF2B5EF4-FFF2-40B4-BE49-F238E27FC236}">
                <a16:creationId xmlns:a16="http://schemas.microsoft.com/office/drawing/2014/main" id="{9491681C-78D0-04BB-47E0-4983565F47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852883" y="4178296"/>
            <a:ext cx="839500" cy="658081"/>
          </a:xfrm>
          <a:prstGeom prst="rect">
            <a:avLst/>
          </a:prstGeom>
        </p:spPr>
      </p:pic>
      <p:pic>
        <p:nvPicPr>
          <p:cNvPr id="13" name="Picture 10">
            <a:extLst>
              <a:ext uri="{FF2B5EF4-FFF2-40B4-BE49-F238E27FC236}">
                <a16:creationId xmlns:a16="http://schemas.microsoft.com/office/drawing/2014/main" id="{5857973F-3F4B-7430-AAA9-9ABA00CD43D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852883" y="5513749"/>
            <a:ext cx="852959" cy="620128"/>
          </a:xfrm>
          <a:prstGeom prst="rect">
            <a:avLst/>
          </a:prstGeom>
        </p:spPr>
      </p:pic>
      <p:pic>
        <p:nvPicPr>
          <p:cNvPr id="14" name="Picture 10">
            <a:extLst>
              <a:ext uri="{FF2B5EF4-FFF2-40B4-BE49-F238E27FC236}">
                <a16:creationId xmlns:a16="http://schemas.microsoft.com/office/drawing/2014/main" id="{A9473400-8F8F-4463-709C-FA0A8AB6083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005253" y="5712458"/>
            <a:ext cx="818590" cy="595141"/>
          </a:xfrm>
          <a:prstGeom prst="rect">
            <a:avLst/>
          </a:prstGeom>
        </p:spPr>
      </p:pic>
    </p:spTree>
    <p:extLst>
      <p:ext uri="{BB962C8B-B14F-4D97-AF65-F5344CB8AC3E}">
        <p14:creationId xmlns:p14="http://schemas.microsoft.com/office/powerpoint/2010/main" val="1211277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trips(downLeft)">
                                      <p:cBhvr>
                                        <p:cTn id="17" dur="500"/>
                                        <p:tgtEl>
                                          <p:spTgt spid="8"/>
                                        </p:tgtEl>
                                      </p:cBhvr>
                                    </p:animEffect>
                                  </p:childTnLst>
                                </p:cTn>
                              </p:par>
                              <p:par>
                                <p:cTn id="18" presetID="18" presetClass="entr" presetSubtype="12"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strips(downLeft)">
                                      <p:cBhvr>
                                        <p:cTn id="20" dur="500"/>
                                        <p:tgtEl>
                                          <p:spTgt spid="9"/>
                                        </p:tgtEl>
                                      </p:cBhvr>
                                    </p:animEffect>
                                  </p:childTnLst>
                                </p:cTn>
                              </p:par>
                              <p:par>
                                <p:cTn id="21" presetID="18" presetClass="entr" presetSubtype="1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trips(downLeft)">
                                      <p:cBhvr>
                                        <p:cTn id="23" dur="500"/>
                                        <p:tgtEl>
                                          <p:spTgt spid="7"/>
                                        </p:tgtEl>
                                      </p:cBhvr>
                                    </p:animEffect>
                                  </p:childTnLst>
                                </p:cTn>
                              </p:par>
                              <p:par>
                                <p:cTn id="24" presetID="18" presetClass="entr" presetSubtype="12"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strips(downLeft)">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7"/>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7"/>
                                        </p:tgtEl>
                                        <p:attrNameLst>
                                          <p:attrName>fillcolor</p:attrName>
                                        </p:attrNameLst>
                                      </p:cBhvr>
                                      <p:to>
                                        <a:srgbClr val="92D050"/>
                                      </p:to>
                                    </p:animClr>
                                    <p:set>
                                      <p:cBhvr>
                                        <p:cTn id="32" dur="500" fill="hold"/>
                                        <p:tgtEl>
                                          <p:spTgt spid="7"/>
                                        </p:tgtEl>
                                        <p:attrNameLst>
                                          <p:attrName>fill.type</p:attrName>
                                        </p:attrNameLst>
                                      </p:cBhvr>
                                      <p:to>
                                        <p:strVal val="solid"/>
                                      </p:to>
                                    </p:set>
                                    <p:set>
                                      <p:cBhvr>
                                        <p:cTn id="33" dur="500" fill="hold"/>
                                        <p:tgtEl>
                                          <p:spTgt spid="7"/>
                                        </p:tgtEl>
                                        <p:attrNameLst>
                                          <p:attrName>fill.on</p:attrName>
                                        </p:attrNameLst>
                                      </p:cBhvr>
                                      <p:to>
                                        <p:strVal val="true"/>
                                      </p:to>
                                    </p:set>
                                  </p:childTnLst>
                                </p:cTn>
                              </p:par>
                              <p:par>
                                <p:cTn id="34" presetID="1" presetClass="entr" presetSubtype="0" fill="hold" nodeType="withEffect">
                                  <p:stCondLst>
                                    <p:cond delay="0"/>
                                  </p:stCondLst>
                                  <p:childTnLst>
                                    <p:set>
                                      <p:cBhvr>
                                        <p:cTn id="35" dur="1" fill="hold">
                                          <p:stCondLst>
                                            <p:cond delay="9"/>
                                          </p:stCondLst>
                                        </p:cTn>
                                        <p:tgtEl>
                                          <p:spTgt spid="11"/>
                                        </p:tgtEl>
                                        <p:attrNameLst>
                                          <p:attrName>style.visibility</p:attrName>
                                        </p:attrNameLst>
                                      </p:cBhvr>
                                      <p:to>
                                        <p:strVal val="visible"/>
                                      </p:to>
                                    </p:set>
                                  </p:childTnLst>
                                </p:cTn>
                              </p:par>
                              <p:par>
                                <p:cTn id="36" presetID="26" presetClass="emph" presetSubtype="0" repeatCount="2000" fill="hold" grpId="1" nodeType="withEffect">
                                  <p:stCondLst>
                                    <p:cond delay="0"/>
                                  </p:stCondLst>
                                  <p:childTnLst>
                                    <p:animEffect transition="out" filter="fade">
                                      <p:cBhvr>
                                        <p:cTn id="37" dur="500" tmFilter="0, 0; .2, .5; .8, .5; 1, 0"/>
                                        <p:tgtEl>
                                          <p:spTgt spid="7"/>
                                        </p:tgtEl>
                                      </p:cBhvr>
                                    </p:animEffect>
                                    <p:animScale>
                                      <p:cBhvr>
                                        <p:cTn id="38" dur="250" autoRev="1" fill="hold"/>
                                        <p:tgtEl>
                                          <p:spTgt spid="7"/>
                                        </p:tgtEl>
                                      </p:cBhvr>
                                      <p:by x="105000" y="105000"/>
                                    </p:animScale>
                                  </p:childTnLst>
                                </p:cTn>
                              </p:par>
                            </p:childTnLst>
                          </p:cTn>
                        </p:par>
                      </p:childTnLst>
                    </p:cTn>
                  </p:par>
                </p:childTnLst>
              </p:cTn>
              <p:nextCondLst>
                <p:cond evt="onClick" delay="0">
                  <p:tgtEl>
                    <p:spTgt spid="7"/>
                  </p:tgtEl>
                </p:cond>
              </p:nextCondLst>
            </p:seq>
            <p:seq concurrent="1" nextAc="seek">
              <p:cTn id="39" restart="whenNotActive" fill="hold" evtFilter="cancelBubble" nodeType="interactiveSeq">
                <p:stCondLst>
                  <p:cond evt="onClick" delay="0">
                    <p:tgtEl>
                      <p:spTgt spid="8"/>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500" fill="hold"/>
                                        <p:tgtEl>
                                          <p:spTgt spid="8"/>
                                        </p:tgtEl>
                                        <p:attrNameLst>
                                          <p:attrName>fillcolor</p:attrName>
                                        </p:attrNameLst>
                                      </p:cBhvr>
                                      <p:to>
                                        <a:srgbClr val="C0504D"/>
                                      </p:to>
                                    </p:animClr>
                                    <p:set>
                                      <p:cBhvr>
                                        <p:cTn id="44" dur="500" fill="hold"/>
                                        <p:tgtEl>
                                          <p:spTgt spid="8"/>
                                        </p:tgtEl>
                                        <p:attrNameLst>
                                          <p:attrName>fill.type</p:attrName>
                                        </p:attrNameLst>
                                      </p:cBhvr>
                                      <p:to>
                                        <p:strVal val="solid"/>
                                      </p:to>
                                    </p:set>
                                    <p:set>
                                      <p:cBhvr>
                                        <p:cTn id="45" dur="500" fill="hold"/>
                                        <p:tgtEl>
                                          <p:spTgt spid="8"/>
                                        </p:tgtEl>
                                        <p:attrNameLst>
                                          <p:attrName>fill.on</p:attrName>
                                        </p:attrNameLst>
                                      </p:cBhvr>
                                      <p:to>
                                        <p:strVal val="true"/>
                                      </p:to>
                                    </p:set>
                                  </p:childTnLst>
                                </p:cTn>
                              </p:par>
                              <p:par>
                                <p:cTn id="46" presetID="1" presetClass="entr" presetSubtype="0" fill="hold" nodeType="withEffect">
                                  <p:stCondLst>
                                    <p:cond delay="0"/>
                                  </p:stCondLst>
                                  <p:childTnLst>
                                    <p:set>
                                      <p:cBhvr>
                                        <p:cTn id="47" dur="1" fill="hold">
                                          <p:stCondLst>
                                            <p:cond delay="0"/>
                                          </p:stCondLst>
                                        </p:cTn>
                                        <p:tgtEl>
                                          <p:spTgt spid="14"/>
                                        </p:tgtEl>
                                        <p:attrNameLst>
                                          <p:attrName>style.visibility</p:attrName>
                                        </p:attrNameLst>
                                      </p:cBhvr>
                                      <p:to>
                                        <p:strVal val="visible"/>
                                      </p:to>
                                    </p:set>
                                  </p:childTnLst>
                                </p:cTn>
                              </p:par>
                              <p:par>
                                <p:cTn id="48" presetID="26" presetClass="emph" presetSubtype="0" repeatCount="2000" fill="hold" grpId="1" nodeType="withEffect">
                                  <p:stCondLst>
                                    <p:cond delay="0"/>
                                  </p:stCondLst>
                                  <p:childTnLst>
                                    <p:animEffect transition="out" filter="fade">
                                      <p:cBhvr>
                                        <p:cTn id="49" dur="500" tmFilter="0, 0; .2, .5; .8, .5; 1, 0"/>
                                        <p:tgtEl>
                                          <p:spTgt spid="8"/>
                                        </p:tgtEl>
                                      </p:cBhvr>
                                    </p:animEffect>
                                    <p:animScale>
                                      <p:cBhvr>
                                        <p:cTn id="50" dur="250" autoRev="1" fill="hold"/>
                                        <p:tgtEl>
                                          <p:spTgt spid="8"/>
                                        </p:tgtEl>
                                      </p:cBhvr>
                                      <p:by x="105000" y="105000"/>
                                    </p:animScale>
                                  </p:childTnLst>
                                </p:cTn>
                              </p:par>
                            </p:childTnLst>
                          </p:cTn>
                        </p:par>
                      </p:childTnLst>
                    </p:cTn>
                  </p:par>
                </p:childTnLst>
              </p:cTn>
              <p:nextCondLst>
                <p:cond evt="onClick" delay="0">
                  <p:tgtEl>
                    <p:spTgt spid="8"/>
                  </p:tgtEl>
                </p:cond>
              </p:nextCondLst>
            </p:seq>
            <p:seq concurrent="1" nextAc="seek">
              <p:cTn id="51" restart="whenNotActive" fill="hold" evtFilter="cancelBubble" nodeType="interactiveSeq">
                <p:stCondLst>
                  <p:cond evt="onClick" delay="0">
                    <p:tgtEl>
                      <p:spTgt spid="9"/>
                    </p:tgtEl>
                  </p:cond>
                </p:stCondLst>
                <p:endSync evt="end" delay="0">
                  <p:rtn val="all"/>
                </p:endSync>
                <p:childTnLst>
                  <p:par>
                    <p:cTn id="52" fill="hold">
                      <p:stCondLst>
                        <p:cond delay="0"/>
                      </p:stCondLst>
                      <p:childTnLst>
                        <p:par>
                          <p:cTn id="53" fill="hold">
                            <p:stCondLst>
                              <p:cond delay="0"/>
                            </p:stCondLst>
                            <p:childTnLst>
                              <p:par>
                                <p:cTn id="54" presetID="1" presetClass="emph" presetSubtype="2" fill="hold" nodeType="clickEffect">
                                  <p:stCondLst>
                                    <p:cond delay="0"/>
                                  </p:stCondLst>
                                  <p:childTnLst>
                                    <p:animClr clrSpc="rgb" dir="cw">
                                      <p:cBhvr>
                                        <p:cTn id="55" dur="500" fill="hold"/>
                                        <p:tgtEl>
                                          <p:spTgt spid="9"/>
                                        </p:tgtEl>
                                        <p:attrNameLst>
                                          <p:attrName>fillcolor</p:attrName>
                                        </p:attrNameLst>
                                      </p:cBhvr>
                                      <p:to>
                                        <a:srgbClr val="C0504D"/>
                                      </p:to>
                                    </p:animClr>
                                    <p:set>
                                      <p:cBhvr>
                                        <p:cTn id="56" dur="500" fill="hold"/>
                                        <p:tgtEl>
                                          <p:spTgt spid="9"/>
                                        </p:tgtEl>
                                        <p:attrNameLst>
                                          <p:attrName>fill.type</p:attrName>
                                        </p:attrNameLst>
                                      </p:cBhvr>
                                      <p:to>
                                        <p:strVal val="solid"/>
                                      </p:to>
                                    </p:set>
                                    <p:set>
                                      <p:cBhvr>
                                        <p:cTn id="57" dur="500" fill="hold"/>
                                        <p:tgtEl>
                                          <p:spTgt spid="9"/>
                                        </p:tgtEl>
                                        <p:attrNameLst>
                                          <p:attrName>fill.on</p:attrName>
                                        </p:attrNameLst>
                                      </p:cBhvr>
                                      <p:to>
                                        <p:strVal val="true"/>
                                      </p:to>
                                    </p:set>
                                  </p:childTnLst>
                                </p:cTn>
                              </p:par>
                              <p:par>
                                <p:cTn id="58" presetID="1" presetClass="entr" presetSubtype="0" fill="hold" nodeType="withEffect">
                                  <p:stCondLst>
                                    <p:cond delay="0"/>
                                  </p:stCondLst>
                                  <p:childTnLst>
                                    <p:set>
                                      <p:cBhvr>
                                        <p:cTn id="59" dur="1" fill="hold">
                                          <p:stCondLst>
                                            <p:cond delay="9"/>
                                          </p:stCondLst>
                                        </p:cTn>
                                        <p:tgtEl>
                                          <p:spTgt spid="12"/>
                                        </p:tgtEl>
                                        <p:attrNameLst>
                                          <p:attrName>style.visibility</p:attrName>
                                        </p:attrNameLst>
                                      </p:cBhvr>
                                      <p:to>
                                        <p:strVal val="visible"/>
                                      </p:to>
                                    </p:set>
                                  </p:childTnLst>
                                </p:cTn>
                              </p:par>
                              <p:par>
                                <p:cTn id="60" presetID="26" presetClass="emph" presetSubtype="0" repeatCount="2000" fill="hold" grpId="1" nodeType="withEffect">
                                  <p:stCondLst>
                                    <p:cond delay="0"/>
                                  </p:stCondLst>
                                  <p:childTnLst>
                                    <p:animEffect transition="out" filter="fade">
                                      <p:cBhvr>
                                        <p:cTn id="61" dur="500" tmFilter="0, 0; .2, .5; .8, .5; 1, 0"/>
                                        <p:tgtEl>
                                          <p:spTgt spid="9"/>
                                        </p:tgtEl>
                                      </p:cBhvr>
                                    </p:animEffect>
                                    <p:animScale>
                                      <p:cBhvr>
                                        <p:cTn id="62" dur="250" autoRev="1" fill="hold"/>
                                        <p:tgtEl>
                                          <p:spTgt spid="9"/>
                                        </p:tgtEl>
                                      </p:cBhvr>
                                      <p:by x="105000" y="105000"/>
                                    </p:animScale>
                                  </p:childTnLst>
                                </p:cTn>
                              </p:par>
                            </p:childTnLst>
                          </p:cTn>
                        </p:par>
                      </p:childTnLst>
                    </p:cTn>
                  </p:par>
                </p:childTnLst>
              </p:cTn>
              <p:nextCondLst>
                <p:cond evt="onClick" delay="0">
                  <p:tgtEl>
                    <p:spTgt spid="9"/>
                  </p:tgtEl>
                </p:cond>
              </p:nextCondLst>
            </p:seq>
            <p:seq concurrent="1" nextAc="seek">
              <p:cTn id="63" restart="whenNotActive" fill="hold" evtFilter="cancelBubble" nodeType="interactiveSeq">
                <p:stCondLst>
                  <p:cond evt="onClick" delay="0">
                    <p:tgtEl>
                      <p:spTgt spid="10"/>
                    </p:tgtEl>
                  </p:cond>
                </p:stCondLst>
                <p:endSync evt="end" delay="0">
                  <p:rtn val="all"/>
                </p:endSync>
                <p:childTnLst>
                  <p:par>
                    <p:cTn id="64" fill="hold">
                      <p:stCondLst>
                        <p:cond delay="0"/>
                      </p:stCondLst>
                      <p:childTnLst>
                        <p:par>
                          <p:cTn id="65" fill="hold">
                            <p:stCondLst>
                              <p:cond delay="0"/>
                            </p:stCondLst>
                            <p:childTnLst>
                              <p:par>
                                <p:cTn id="66" presetID="1" presetClass="emph" presetSubtype="2" fill="hold" nodeType="clickEffect">
                                  <p:stCondLst>
                                    <p:cond delay="0"/>
                                  </p:stCondLst>
                                  <p:childTnLst>
                                    <p:animClr clrSpc="rgb" dir="cw">
                                      <p:cBhvr>
                                        <p:cTn id="67" dur="500" fill="hold"/>
                                        <p:tgtEl>
                                          <p:spTgt spid="10"/>
                                        </p:tgtEl>
                                        <p:attrNameLst>
                                          <p:attrName>fillcolor</p:attrName>
                                        </p:attrNameLst>
                                      </p:cBhvr>
                                      <p:to>
                                        <a:srgbClr val="C0504D"/>
                                      </p:to>
                                    </p:animClr>
                                    <p:set>
                                      <p:cBhvr>
                                        <p:cTn id="68" dur="500" fill="hold"/>
                                        <p:tgtEl>
                                          <p:spTgt spid="10"/>
                                        </p:tgtEl>
                                        <p:attrNameLst>
                                          <p:attrName>fill.type</p:attrName>
                                        </p:attrNameLst>
                                      </p:cBhvr>
                                      <p:to>
                                        <p:strVal val="solid"/>
                                      </p:to>
                                    </p:set>
                                    <p:set>
                                      <p:cBhvr>
                                        <p:cTn id="69" dur="500" fill="hold"/>
                                        <p:tgtEl>
                                          <p:spTgt spid="10"/>
                                        </p:tgtEl>
                                        <p:attrNameLst>
                                          <p:attrName>fill.on</p:attrName>
                                        </p:attrNameLst>
                                      </p:cBhvr>
                                      <p:to>
                                        <p:strVal val="true"/>
                                      </p:to>
                                    </p:set>
                                  </p:childTnLst>
                                </p:cTn>
                              </p:par>
                              <p:par>
                                <p:cTn id="70" presetID="1" presetClass="entr" presetSubtype="0" fill="hold" nodeType="withEffect">
                                  <p:stCondLst>
                                    <p:cond delay="0"/>
                                  </p:stCondLst>
                                  <p:childTnLst>
                                    <p:set>
                                      <p:cBhvr>
                                        <p:cTn id="71" dur="1" fill="hold">
                                          <p:stCondLst>
                                            <p:cond delay="9"/>
                                          </p:stCondLst>
                                        </p:cTn>
                                        <p:tgtEl>
                                          <p:spTgt spid="13"/>
                                        </p:tgtEl>
                                        <p:attrNameLst>
                                          <p:attrName>style.visibility</p:attrName>
                                        </p:attrNameLst>
                                      </p:cBhvr>
                                      <p:to>
                                        <p:strVal val="visible"/>
                                      </p:to>
                                    </p:set>
                                  </p:childTnLst>
                                </p:cTn>
                              </p:par>
                              <p:par>
                                <p:cTn id="72" presetID="26" presetClass="emph" presetSubtype="0" repeatCount="2000" fill="hold" grpId="1" nodeType="withEffect">
                                  <p:stCondLst>
                                    <p:cond delay="0"/>
                                  </p:stCondLst>
                                  <p:childTnLst>
                                    <p:animEffect transition="out" filter="fade">
                                      <p:cBhvr>
                                        <p:cTn id="73" dur="500" tmFilter="0, 0; .2, .5; .8, .5; 1, 0"/>
                                        <p:tgtEl>
                                          <p:spTgt spid="10"/>
                                        </p:tgtEl>
                                      </p:cBhvr>
                                    </p:animEffect>
                                    <p:animScale>
                                      <p:cBhvr>
                                        <p:cTn id="74" dur="250" autoRev="1" fill="hold"/>
                                        <p:tgtEl>
                                          <p:spTgt spid="10"/>
                                        </p:tgtEl>
                                      </p:cBhvr>
                                      <p:by x="105000" y="105000"/>
                                    </p:animScale>
                                  </p:childTnLst>
                                </p:cTn>
                              </p:par>
                            </p:childTnLst>
                          </p:cTn>
                        </p:par>
                      </p:childTnLst>
                    </p:cTn>
                  </p:par>
                </p:childTnLst>
              </p:cTn>
              <p:nextCondLst>
                <p:cond evt="onClick" delay="0">
                  <p:tgtEl>
                    <p:spTgt spid="10"/>
                  </p:tgtEl>
                </p:cond>
              </p:nextCondLst>
            </p:seq>
          </p:childTnLst>
        </p:cTn>
      </p:par>
    </p:tnLst>
    <p:bldLst>
      <p:bldP spid="3" grpId="0"/>
      <p:bldP spid="7" grpId="0" animBg="1"/>
      <p:bldP spid="7" grpId="1" animBg="1"/>
      <p:bldP spid="8" grpId="0" animBg="1"/>
      <p:bldP spid="8" grpId="1" animBg="1"/>
      <p:bldP spid="9" grpId="0" animBg="1"/>
      <p:bldP spid="9" grpId="1" animBg="1"/>
      <p:bldP spid="10" grpId="0" animBg="1"/>
      <p:bldP spid="10"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4" descr="Hình ảnh có liên quan">
            <a:extLst>
              <a:ext uri="{FF2B5EF4-FFF2-40B4-BE49-F238E27FC236}">
                <a16:creationId xmlns:a16="http://schemas.microsoft.com/office/drawing/2014/main" id="{2CAEFF88-AC25-AE90-A73F-41BDD999AFED}"/>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446724" y="699284"/>
            <a:ext cx="7322985" cy="182529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12BEBF7-3C04-3EC3-0B74-26CC9B5CAF84}"/>
              </a:ext>
            </a:extLst>
          </p:cNvPr>
          <p:cNvSpPr txBox="1"/>
          <p:nvPr/>
        </p:nvSpPr>
        <p:spPr>
          <a:xfrm>
            <a:off x="2851404" y="1253369"/>
            <a:ext cx="6513624" cy="591957"/>
          </a:xfrm>
          <a:prstGeom prst="rect">
            <a:avLst/>
          </a:prstGeom>
          <a:noFill/>
        </p:spPr>
        <p:txBody>
          <a:bodyPr wrap="square" rtlCol="0">
            <a:spAutoFit/>
          </a:bodyPr>
          <a:lstStyle/>
          <a:p>
            <a:pPr algn="ctr" defTabSz="1219170">
              <a:lnSpc>
                <a:spcPct val="130000"/>
              </a:lnSpc>
            </a:pPr>
            <a:r>
              <a:rPr lang="vi-VN" sz="2800" b="1" dirty="0">
                <a:solidFill>
                  <a:prstClr val="white"/>
                </a:solidFill>
                <a:latin typeface="UTM Avo" panose="02040603050506020204" pitchFamily="18" charset="0"/>
              </a:rPr>
              <a:t>Câu 3: </a:t>
            </a:r>
            <a:r>
              <a:rPr lang="vi-VN" sz="2800" dirty="0">
                <a:solidFill>
                  <a:prstClr val="white"/>
                </a:solidFill>
                <a:latin typeface="UTM Avo" panose="02040603050506020204" pitchFamily="18" charset="0"/>
              </a:rPr>
              <a:t>Chọn câu đúng:</a:t>
            </a:r>
          </a:p>
        </p:txBody>
      </p:sp>
      <p:sp>
        <p:nvSpPr>
          <p:cNvPr id="7" name="Đáp án đúng">
            <a:extLst>
              <a:ext uri="{FF2B5EF4-FFF2-40B4-BE49-F238E27FC236}">
                <a16:creationId xmlns:a16="http://schemas.microsoft.com/office/drawing/2014/main" id="{E2ED3AA5-7402-CEF4-8CFD-DF566ADD2AC3}"/>
              </a:ext>
            </a:extLst>
          </p:cNvPr>
          <p:cNvSpPr/>
          <p:nvPr/>
        </p:nvSpPr>
        <p:spPr>
          <a:xfrm>
            <a:off x="1590315" y="2769028"/>
            <a:ext cx="3898664" cy="1796421"/>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dirty="0">
                <a:solidFill>
                  <a:schemeClr val="tx1"/>
                </a:solidFill>
                <a:latin typeface="UTM Avo" panose="02040603050506020204" pitchFamily="18"/>
              </a:rPr>
              <a:t>A. Tác dụng của áp lực phụ thuộc vào phương của lực</a:t>
            </a:r>
            <a:r>
              <a:rPr lang="en-US" sz="2400" dirty="0">
                <a:solidFill>
                  <a:schemeClr val="tx1"/>
                </a:solidFill>
                <a:latin typeface="UTM Avo" panose="02040603050506020204" pitchFamily="18"/>
              </a:rPr>
              <a:t>.</a:t>
            </a:r>
            <a:endParaRPr lang="vi-VN" sz="2400" dirty="0">
              <a:solidFill>
                <a:schemeClr val="tx1"/>
              </a:solidFill>
              <a:latin typeface="UTM Avo" panose="02040603050506020204" pitchFamily="18"/>
            </a:endParaRPr>
          </a:p>
        </p:txBody>
      </p:sp>
      <p:sp>
        <p:nvSpPr>
          <p:cNvPr id="8" name="Đáp án sai 1">
            <a:extLst>
              <a:ext uri="{FF2B5EF4-FFF2-40B4-BE49-F238E27FC236}">
                <a16:creationId xmlns:a16="http://schemas.microsoft.com/office/drawing/2014/main" id="{7F88D084-9192-3B7F-82AE-3710A8639A16}"/>
              </a:ext>
            </a:extLst>
          </p:cNvPr>
          <p:cNvSpPr/>
          <p:nvPr/>
        </p:nvSpPr>
        <p:spPr>
          <a:xfrm>
            <a:off x="1558995" y="4828404"/>
            <a:ext cx="3898666" cy="1792266"/>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chemeClr val="tx1"/>
                </a:solidFill>
                <a:latin typeface="UTM Avo" panose="02040603050506020204" pitchFamily="18"/>
              </a:rPr>
              <a:t>C. Tác dụng của áp lực phụ thuộc vào điểm đặt của lực</a:t>
            </a:r>
            <a:r>
              <a:rPr lang="en-US" sz="2400" dirty="0">
                <a:solidFill>
                  <a:schemeClr val="tx1"/>
                </a:solidFill>
                <a:latin typeface="UTM Avo" panose="02040603050506020204" pitchFamily="18"/>
              </a:rPr>
              <a:t>.</a:t>
            </a:r>
            <a:endParaRPr lang="vi-VN" sz="2400" dirty="0">
              <a:solidFill>
                <a:schemeClr val="tx1"/>
              </a:solidFill>
              <a:latin typeface="UTM Avo" panose="02040603050506020204" pitchFamily="18"/>
            </a:endParaRPr>
          </a:p>
        </p:txBody>
      </p:sp>
      <p:sp>
        <p:nvSpPr>
          <p:cNvPr id="9" name="Đáp án sai 2">
            <a:extLst>
              <a:ext uri="{FF2B5EF4-FFF2-40B4-BE49-F238E27FC236}">
                <a16:creationId xmlns:a16="http://schemas.microsoft.com/office/drawing/2014/main" id="{6BE6EF41-EE2F-DA3E-0A6E-96451A923038}"/>
              </a:ext>
            </a:extLst>
          </p:cNvPr>
          <p:cNvSpPr/>
          <p:nvPr/>
        </p:nvSpPr>
        <p:spPr>
          <a:xfrm>
            <a:off x="6261100" y="2769028"/>
            <a:ext cx="3898664" cy="1796421"/>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chemeClr val="tx1"/>
                </a:solidFill>
                <a:latin typeface="UTM Avo" panose="02040603050506020204" pitchFamily="18"/>
              </a:rPr>
              <a:t>B. Tác dụng của áp lực phụ thuộc vào chiều của lực</a:t>
            </a:r>
            <a:r>
              <a:rPr lang="en-US" sz="2400" dirty="0">
                <a:solidFill>
                  <a:schemeClr val="tx1"/>
                </a:solidFill>
                <a:latin typeface="UTM Avo" panose="02040603050506020204" pitchFamily="18"/>
              </a:rPr>
              <a:t>.</a:t>
            </a:r>
            <a:endParaRPr lang="vi-VN" sz="2400" dirty="0">
              <a:solidFill>
                <a:schemeClr val="tx1"/>
              </a:solidFill>
              <a:latin typeface="UTM Avo" panose="02040603050506020204" pitchFamily="18"/>
            </a:endParaRPr>
          </a:p>
        </p:txBody>
      </p:sp>
      <p:sp>
        <p:nvSpPr>
          <p:cNvPr id="10" name="Đáp án sai 3">
            <a:extLst>
              <a:ext uri="{FF2B5EF4-FFF2-40B4-BE49-F238E27FC236}">
                <a16:creationId xmlns:a16="http://schemas.microsoft.com/office/drawing/2014/main" id="{D78BF6CC-5FE5-1875-3DDC-F2B302C6C126}"/>
              </a:ext>
            </a:extLst>
          </p:cNvPr>
          <p:cNvSpPr/>
          <p:nvPr/>
        </p:nvSpPr>
        <p:spPr>
          <a:xfrm>
            <a:off x="6261100" y="4794285"/>
            <a:ext cx="3898664" cy="1792265"/>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chemeClr val="tx1"/>
                </a:solidFill>
                <a:latin typeface="UTM Avo" panose="02040603050506020204" pitchFamily="18"/>
              </a:rPr>
              <a:t>D. Tác dụng của áp lực phụ thuộc vào độ lớn của áp lực và diện tích mặt bị ép</a:t>
            </a:r>
            <a:r>
              <a:rPr lang="en-US" sz="2400" dirty="0">
                <a:solidFill>
                  <a:schemeClr val="tx1"/>
                </a:solidFill>
                <a:latin typeface="UTM Avo" panose="02040603050506020204" pitchFamily="18"/>
              </a:rPr>
              <a:t>.</a:t>
            </a:r>
            <a:endParaRPr lang="vi-VN" sz="2400" dirty="0">
              <a:solidFill>
                <a:schemeClr val="tx1"/>
              </a:solidFill>
              <a:latin typeface="UTM Avo" panose="02040603050506020204" pitchFamily="18"/>
            </a:endParaRPr>
          </a:p>
        </p:txBody>
      </p:sp>
      <p:pic>
        <p:nvPicPr>
          <p:cNvPr id="11" name="Picture 5">
            <a:extLst>
              <a:ext uri="{FF2B5EF4-FFF2-40B4-BE49-F238E27FC236}">
                <a16:creationId xmlns:a16="http://schemas.microsoft.com/office/drawing/2014/main" id="{AB1DD7B7-F379-1B28-4BAD-5027755A580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021662" y="5465029"/>
            <a:ext cx="789827" cy="561014"/>
          </a:xfrm>
          <a:prstGeom prst="rect">
            <a:avLst/>
          </a:prstGeom>
        </p:spPr>
      </p:pic>
      <p:pic>
        <p:nvPicPr>
          <p:cNvPr id="12" name="Picture 10">
            <a:extLst>
              <a:ext uri="{FF2B5EF4-FFF2-40B4-BE49-F238E27FC236}">
                <a16:creationId xmlns:a16="http://schemas.microsoft.com/office/drawing/2014/main" id="{9491681C-78D0-04BB-47E0-4983565F47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996826" y="3493659"/>
            <a:ext cx="839500" cy="658081"/>
          </a:xfrm>
          <a:prstGeom prst="rect">
            <a:avLst/>
          </a:prstGeom>
        </p:spPr>
      </p:pic>
      <p:pic>
        <p:nvPicPr>
          <p:cNvPr id="13" name="Picture 10">
            <a:extLst>
              <a:ext uri="{FF2B5EF4-FFF2-40B4-BE49-F238E27FC236}">
                <a16:creationId xmlns:a16="http://schemas.microsoft.com/office/drawing/2014/main" id="{5857973F-3F4B-7430-AAA9-9ABA00CD43D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097884" y="3492479"/>
            <a:ext cx="852959" cy="620128"/>
          </a:xfrm>
          <a:prstGeom prst="rect">
            <a:avLst/>
          </a:prstGeom>
        </p:spPr>
      </p:pic>
      <p:pic>
        <p:nvPicPr>
          <p:cNvPr id="14" name="Picture 10">
            <a:extLst>
              <a:ext uri="{FF2B5EF4-FFF2-40B4-BE49-F238E27FC236}">
                <a16:creationId xmlns:a16="http://schemas.microsoft.com/office/drawing/2014/main" id="{A9473400-8F8F-4463-709C-FA0A8AB6083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132253" y="5585458"/>
            <a:ext cx="818590" cy="595141"/>
          </a:xfrm>
          <a:prstGeom prst="rect">
            <a:avLst/>
          </a:prstGeom>
        </p:spPr>
      </p:pic>
    </p:spTree>
    <p:extLst>
      <p:ext uri="{BB962C8B-B14F-4D97-AF65-F5344CB8AC3E}">
        <p14:creationId xmlns:p14="http://schemas.microsoft.com/office/powerpoint/2010/main" val="275924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trips(downLeft)">
                                      <p:cBhvr>
                                        <p:cTn id="17" dur="500"/>
                                        <p:tgtEl>
                                          <p:spTgt spid="8"/>
                                        </p:tgtEl>
                                      </p:cBhvr>
                                    </p:animEffect>
                                  </p:childTnLst>
                                </p:cTn>
                              </p:par>
                              <p:par>
                                <p:cTn id="18" presetID="18" presetClass="entr" presetSubtype="12"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strips(downLeft)">
                                      <p:cBhvr>
                                        <p:cTn id="20" dur="500"/>
                                        <p:tgtEl>
                                          <p:spTgt spid="9"/>
                                        </p:tgtEl>
                                      </p:cBhvr>
                                    </p:animEffect>
                                  </p:childTnLst>
                                </p:cTn>
                              </p:par>
                              <p:par>
                                <p:cTn id="21" presetID="18" presetClass="entr" presetSubtype="1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trips(downLeft)">
                                      <p:cBhvr>
                                        <p:cTn id="23" dur="500"/>
                                        <p:tgtEl>
                                          <p:spTgt spid="7"/>
                                        </p:tgtEl>
                                      </p:cBhvr>
                                    </p:animEffect>
                                  </p:childTnLst>
                                </p:cTn>
                              </p:par>
                              <p:par>
                                <p:cTn id="24" presetID="18" presetClass="entr" presetSubtype="12"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strips(downLeft)">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7"/>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7"/>
                                        </p:tgtEl>
                                        <p:attrNameLst>
                                          <p:attrName>fillcolor</p:attrName>
                                        </p:attrNameLst>
                                      </p:cBhvr>
                                      <p:to>
                                        <a:srgbClr val="C0504D"/>
                                      </p:to>
                                    </p:animClr>
                                    <p:set>
                                      <p:cBhvr>
                                        <p:cTn id="32" dur="500" fill="hold"/>
                                        <p:tgtEl>
                                          <p:spTgt spid="7"/>
                                        </p:tgtEl>
                                        <p:attrNameLst>
                                          <p:attrName>fill.type</p:attrName>
                                        </p:attrNameLst>
                                      </p:cBhvr>
                                      <p:to>
                                        <p:strVal val="solid"/>
                                      </p:to>
                                    </p:set>
                                    <p:set>
                                      <p:cBhvr>
                                        <p:cTn id="33" dur="500" fill="hold"/>
                                        <p:tgtEl>
                                          <p:spTgt spid="7"/>
                                        </p:tgtEl>
                                        <p:attrNameLst>
                                          <p:attrName>fill.on</p:attrName>
                                        </p:attrNameLst>
                                      </p:cBhvr>
                                      <p:to>
                                        <p:strVal val="true"/>
                                      </p:to>
                                    </p:set>
                                  </p:childTnLst>
                                </p:cTn>
                              </p:par>
                              <p:par>
                                <p:cTn id="34" presetID="1" presetClass="entr" presetSubtype="0" fill="hold" nodeType="withEffect">
                                  <p:stCondLst>
                                    <p:cond delay="0"/>
                                  </p:stCondLst>
                                  <p:childTnLst>
                                    <p:set>
                                      <p:cBhvr>
                                        <p:cTn id="35" dur="1" fill="hold">
                                          <p:stCondLst>
                                            <p:cond delay="9"/>
                                          </p:stCondLst>
                                        </p:cTn>
                                        <p:tgtEl>
                                          <p:spTgt spid="13"/>
                                        </p:tgtEl>
                                        <p:attrNameLst>
                                          <p:attrName>style.visibility</p:attrName>
                                        </p:attrNameLst>
                                      </p:cBhvr>
                                      <p:to>
                                        <p:strVal val="visible"/>
                                      </p:to>
                                    </p:set>
                                  </p:childTnLst>
                                </p:cTn>
                              </p:par>
                              <p:par>
                                <p:cTn id="36" presetID="26" presetClass="emph" presetSubtype="0" repeatCount="2000" fill="hold" grpId="1" nodeType="withEffect">
                                  <p:stCondLst>
                                    <p:cond delay="0"/>
                                  </p:stCondLst>
                                  <p:childTnLst>
                                    <p:animEffect transition="out" filter="fade">
                                      <p:cBhvr>
                                        <p:cTn id="37" dur="500" tmFilter="0, 0; .2, .5; .8, .5; 1, 0"/>
                                        <p:tgtEl>
                                          <p:spTgt spid="7"/>
                                        </p:tgtEl>
                                      </p:cBhvr>
                                    </p:animEffect>
                                    <p:animScale>
                                      <p:cBhvr>
                                        <p:cTn id="38" dur="250" autoRev="1" fill="hold"/>
                                        <p:tgtEl>
                                          <p:spTgt spid="7"/>
                                        </p:tgtEl>
                                      </p:cBhvr>
                                      <p:by x="105000" y="105000"/>
                                    </p:animScale>
                                  </p:childTnLst>
                                </p:cTn>
                              </p:par>
                            </p:childTnLst>
                          </p:cTn>
                        </p:par>
                      </p:childTnLst>
                    </p:cTn>
                  </p:par>
                </p:childTnLst>
              </p:cTn>
              <p:nextCondLst>
                <p:cond evt="onClick" delay="0">
                  <p:tgtEl>
                    <p:spTgt spid="7"/>
                  </p:tgtEl>
                </p:cond>
              </p:nextCondLst>
            </p:seq>
            <p:seq concurrent="1" nextAc="seek">
              <p:cTn id="39" restart="whenNotActive" fill="hold" evtFilter="cancelBubble" nodeType="interactiveSeq">
                <p:stCondLst>
                  <p:cond evt="onClick" delay="0">
                    <p:tgtEl>
                      <p:spTgt spid="8"/>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500" fill="hold"/>
                                        <p:tgtEl>
                                          <p:spTgt spid="8"/>
                                        </p:tgtEl>
                                        <p:attrNameLst>
                                          <p:attrName>fillcolor</p:attrName>
                                        </p:attrNameLst>
                                      </p:cBhvr>
                                      <p:to>
                                        <a:srgbClr val="C0504D"/>
                                      </p:to>
                                    </p:animClr>
                                    <p:set>
                                      <p:cBhvr>
                                        <p:cTn id="44" dur="500" fill="hold"/>
                                        <p:tgtEl>
                                          <p:spTgt spid="8"/>
                                        </p:tgtEl>
                                        <p:attrNameLst>
                                          <p:attrName>fill.type</p:attrName>
                                        </p:attrNameLst>
                                      </p:cBhvr>
                                      <p:to>
                                        <p:strVal val="solid"/>
                                      </p:to>
                                    </p:set>
                                    <p:set>
                                      <p:cBhvr>
                                        <p:cTn id="45" dur="500" fill="hold"/>
                                        <p:tgtEl>
                                          <p:spTgt spid="8"/>
                                        </p:tgtEl>
                                        <p:attrNameLst>
                                          <p:attrName>fill.on</p:attrName>
                                        </p:attrNameLst>
                                      </p:cBhvr>
                                      <p:to>
                                        <p:strVal val="true"/>
                                      </p:to>
                                    </p:set>
                                  </p:childTnLst>
                                </p:cTn>
                              </p:par>
                              <p:par>
                                <p:cTn id="46" presetID="1" presetClass="entr" presetSubtype="0" fill="hold" nodeType="withEffect">
                                  <p:stCondLst>
                                    <p:cond delay="0"/>
                                  </p:stCondLst>
                                  <p:childTnLst>
                                    <p:set>
                                      <p:cBhvr>
                                        <p:cTn id="47" dur="1" fill="hold">
                                          <p:stCondLst>
                                            <p:cond delay="0"/>
                                          </p:stCondLst>
                                        </p:cTn>
                                        <p:tgtEl>
                                          <p:spTgt spid="14"/>
                                        </p:tgtEl>
                                        <p:attrNameLst>
                                          <p:attrName>style.visibility</p:attrName>
                                        </p:attrNameLst>
                                      </p:cBhvr>
                                      <p:to>
                                        <p:strVal val="visible"/>
                                      </p:to>
                                    </p:set>
                                  </p:childTnLst>
                                </p:cTn>
                              </p:par>
                              <p:par>
                                <p:cTn id="48" presetID="26" presetClass="emph" presetSubtype="0" repeatCount="2000" fill="hold" grpId="1" nodeType="withEffect">
                                  <p:stCondLst>
                                    <p:cond delay="0"/>
                                  </p:stCondLst>
                                  <p:childTnLst>
                                    <p:animEffect transition="out" filter="fade">
                                      <p:cBhvr>
                                        <p:cTn id="49" dur="500" tmFilter="0, 0; .2, .5; .8, .5; 1, 0"/>
                                        <p:tgtEl>
                                          <p:spTgt spid="8"/>
                                        </p:tgtEl>
                                      </p:cBhvr>
                                    </p:animEffect>
                                    <p:animScale>
                                      <p:cBhvr>
                                        <p:cTn id="50" dur="250" autoRev="1" fill="hold"/>
                                        <p:tgtEl>
                                          <p:spTgt spid="8"/>
                                        </p:tgtEl>
                                      </p:cBhvr>
                                      <p:by x="105000" y="105000"/>
                                    </p:animScale>
                                  </p:childTnLst>
                                </p:cTn>
                              </p:par>
                            </p:childTnLst>
                          </p:cTn>
                        </p:par>
                      </p:childTnLst>
                    </p:cTn>
                  </p:par>
                </p:childTnLst>
              </p:cTn>
              <p:nextCondLst>
                <p:cond evt="onClick" delay="0">
                  <p:tgtEl>
                    <p:spTgt spid="8"/>
                  </p:tgtEl>
                </p:cond>
              </p:nextCondLst>
            </p:seq>
            <p:seq concurrent="1" nextAc="seek">
              <p:cTn id="51" restart="whenNotActive" fill="hold" evtFilter="cancelBubble" nodeType="interactiveSeq">
                <p:stCondLst>
                  <p:cond evt="onClick" delay="0">
                    <p:tgtEl>
                      <p:spTgt spid="9"/>
                    </p:tgtEl>
                  </p:cond>
                </p:stCondLst>
                <p:endSync evt="end" delay="0">
                  <p:rtn val="all"/>
                </p:endSync>
                <p:childTnLst>
                  <p:par>
                    <p:cTn id="52" fill="hold">
                      <p:stCondLst>
                        <p:cond delay="0"/>
                      </p:stCondLst>
                      <p:childTnLst>
                        <p:par>
                          <p:cTn id="53" fill="hold">
                            <p:stCondLst>
                              <p:cond delay="0"/>
                            </p:stCondLst>
                            <p:childTnLst>
                              <p:par>
                                <p:cTn id="54" presetID="1" presetClass="emph" presetSubtype="2" fill="hold" nodeType="clickEffect">
                                  <p:stCondLst>
                                    <p:cond delay="0"/>
                                  </p:stCondLst>
                                  <p:childTnLst>
                                    <p:animClr clrSpc="rgb" dir="cw">
                                      <p:cBhvr>
                                        <p:cTn id="55" dur="500" fill="hold"/>
                                        <p:tgtEl>
                                          <p:spTgt spid="9"/>
                                        </p:tgtEl>
                                        <p:attrNameLst>
                                          <p:attrName>fillcolor</p:attrName>
                                        </p:attrNameLst>
                                      </p:cBhvr>
                                      <p:to>
                                        <a:srgbClr val="C0504D"/>
                                      </p:to>
                                    </p:animClr>
                                    <p:set>
                                      <p:cBhvr>
                                        <p:cTn id="56" dur="500" fill="hold"/>
                                        <p:tgtEl>
                                          <p:spTgt spid="9"/>
                                        </p:tgtEl>
                                        <p:attrNameLst>
                                          <p:attrName>fill.type</p:attrName>
                                        </p:attrNameLst>
                                      </p:cBhvr>
                                      <p:to>
                                        <p:strVal val="solid"/>
                                      </p:to>
                                    </p:set>
                                    <p:set>
                                      <p:cBhvr>
                                        <p:cTn id="57" dur="500" fill="hold"/>
                                        <p:tgtEl>
                                          <p:spTgt spid="9"/>
                                        </p:tgtEl>
                                        <p:attrNameLst>
                                          <p:attrName>fill.on</p:attrName>
                                        </p:attrNameLst>
                                      </p:cBhvr>
                                      <p:to>
                                        <p:strVal val="true"/>
                                      </p:to>
                                    </p:set>
                                  </p:childTnLst>
                                </p:cTn>
                              </p:par>
                              <p:par>
                                <p:cTn id="58" presetID="1" presetClass="entr" presetSubtype="0" fill="hold" nodeType="withEffect">
                                  <p:stCondLst>
                                    <p:cond delay="0"/>
                                  </p:stCondLst>
                                  <p:childTnLst>
                                    <p:set>
                                      <p:cBhvr>
                                        <p:cTn id="59" dur="1" fill="hold">
                                          <p:stCondLst>
                                            <p:cond delay="9"/>
                                          </p:stCondLst>
                                        </p:cTn>
                                        <p:tgtEl>
                                          <p:spTgt spid="12"/>
                                        </p:tgtEl>
                                        <p:attrNameLst>
                                          <p:attrName>style.visibility</p:attrName>
                                        </p:attrNameLst>
                                      </p:cBhvr>
                                      <p:to>
                                        <p:strVal val="visible"/>
                                      </p:to>
                                    </p:set>
                                  </p:childTnLst>
                                </p:cTn>
                              </p:par>
                              <p:par>
                                <p:cTn id="60" presetID="26" presetClass="emph" presetSubtype="0" repeatCount="2000" fill="hold" grpId="1" nodeType="withEffect">
                                  <p:stCondLst>
                                    <p:cond delay="0"/>
                                  </p:stCondLst>
                                  <p:childTnLst>
                                    <p:animEffect transition="out" filter="fade">
                                      <p:cBhvr>
                                        <p:cTn id="61" dur="500" tmFilter="0, 0; .2, .5; .8, .5; 1, 0"/>
                                        <p:tgtEl>
                                          <p:spTgt spid="9"/>
                                        </p:tgtEl>
                                      </p:cBhvr>
                                    </p:animEffect>
                                    <p:animScale>
                                      <p:cBhvr>
                                        <p:cTn id="62" dur="250" autoRev="1" fill="hold"/>
                                        <p:tgtEl>
                                          <p:spTgt spid="9"/>
                                        </p:tgtEl>
                                      </p:cBhvr>
                                      <p:by x="105000" y="105000"/>
                                    </p:animScale>
                                  </p:childTnLst>
                                </p:cTn>
                              </p:par>
                            </p:childTnLst>
                          </p:cTn>
                        </p:par>
                      </p:childTnLst>
                    </p:cTn>
                  </p:par>
                </p:childTnLst>
              </p:cTn>
              <p:nextCondLst>
                <p:cond evt="onClick" delay="0">
                  <p:tgtEl>
                    <p:spTgt spid="9"/>
                  </p:tgtEl>
                </p:cond>
              </p:nextCondLst>
            </p:seq>
            <p:seq concurrent="1" nextAc="seek">
              <p:cTn id="63" restart="whenNotActive" fill="hold" evtFilter="cancelBubble" nodeType="interactiveSeq">
                <p:stCondLst>
                  <p:cond evt="onClick" delay="0">
                    <p:tgtEl>
                      <p:spTgt spid="10"/>
                    </p:tgtEl>
                  </p:cond>
                </p:stCondLst>
                <p:endSync evt="end" delay="0">
                  <p:rtn val="all"/>
                </p:endSync>
                <p:childTnLst>
                  <p:par>
                    <p:cTn id="64" fill="hold">
                      <p:stCondLst>
                        <p:cond delay="0"/>
                      </p:stCondLst>
                      <p:childTnLst>
                        <p:par>
                          <p:cTn id="65" fill="hold">
                            <p:stCondLst>
                              <p:cond delay="0"/>
                            </p:stCondLst>
                            <p:childTnLst>
                              <p:par>
                                <p:cTn id="66" presetID="1" presetClass="emph" presetSubtype="2" fill="hold" nodeType="clickEffect">
                                  <p:stCondLst>
                                    <p:cond delay="0"/>
                                  </p:stCondLst>
                                  <p:childTnLst>
                                    <p:animClr clrSpc="rgb" dir="cw">
                                      <p:cBhvr>
                                        <p:cTn id="67" dur="500" fill="hold"/>
                                        <p:tgtEl>
                                          <p:spTgt spid="10"/>
                                        </p:tgtEl>
                                        <p:attrNameLst>
                                          <p:attrName>fillcolor</p:attrName>
                                        </p:attrNameLst>
                                      </p:cBhvr>
                                      <p:to>
                                        <a:srgbClr val="92D050"/>
                                      </p:to>
                                    </p:animClr>
                                    <p:set>
                                      <p:cBhvr>
                                        <p:cTn id="68" dur="500" fill="hold"/>
                                        <p:tgtEl>
                                          <p:spTgt spid="10"/>
                                        </p:tgtEl>
                                        <p:attrNameLst>
                                          <p:attrName>fill.type</p:attrName>
                                        </p:attrNameLst>
                                      </p:cBhvr>
                                      <p:to>
                                        <p:strVal val="solid"/>
                                      </p:to>
                                    </p:set>
                                    <p:set>
                                      <p:cBhvr>
                                        <p:cTn id="69" dur="500" fill="hold"/>
                                        <p:tgtEl>
                                          <p:spTgt spid="10"/>
                                        </p:tgtEl>
                                        <p:attrNameLst>
                                          <p:attrName>fill.on</p:attrName>
                                        </p:attrNameLst>
                                      </p:cBhvr>
                                      <p:to>
                                        <p:strVal val="true"/>
                                      </p:to>
                                    </p:set>
                                  </p:childTnLst>
                                </p:cTn>
                              </p:par>
                              <p:par>
                                <p:cTn id="70" presetID="1" presetClass="entr" presetSubtype="0" fill="hold" nodeType="withEffect">
                                  <p:stCondLst>
                                    <p:cond delay="0"/>
                                  </p:stCondLst>
                                  <p:childTnLst>
                                    <p:set>
                                      <p:cBhvr>
                                        <p:cTn id="71" dur="1" fill="hold">
                                          <p:stCondLst>
                                            <p:cond delay="9"/>
                                          </p:stCondLst>
                                        </p:cTn>
                                        <p:tgtEl>
                                          <p:spTgt spid="11"/>
                                        </p:tgtEl>
                                        <p:attrNameLst>
                                          <p:attrName>style.visibility</p:attrName>
                                        </p:attrNameLst>
                                      </p:cBhvr>
                                      <p:to>
                                        <p:strVal val="visible"/>
                                      </p:to>
                                    </p:set>
                                  </p:childTnLst>
                                </p:cTn>
                              </p:par>
                              <p:par>
                                <p:cTn id="72" presetID="26" presetClass="emph" presetSubtype="0" repeatCount="2000" fill="hold" grpId="1" nodeType="withEffect">
                                  <p:stCondLst>
                                    <p:cond delay="0"/>
                                  </p:stCondLst>
                                  <p:childTnLst>
                                    <p:animEffect transition="out" filter="fade">
                                      <p:cBhvr>
                                        <p:cTn id="73" dur="500" tmFilter="0, 0; .2, .5; .8, .5; 1, 0"/>
                                        <p:tgtEl>
                                          <p:spTgt spid="10"/>
                                        </p:tgtEl>
                                      </p:cBhvr>
                                    </p:animEffect>
                                    <p:animScale>
                                      <p:cBhvr>
                                        <p:cTn id="74" dur="250" autoRev="1" fill="hold"/>
                                        <p:tgtEl>
                                          <p:spTgt spid="10"/>
                                        </p:tgtEl>
                                      </p:cBhvr>
                                      <p:by x="105000" y="105000"/>
                                    </p:animScale>
                                  </p:childTnLst>
                                </p:cTn>
                              </p:par>
                            </p:childTnLst>
                          </p:cTn>
                        </p:par>
                      </p:childTnLst>
                    </p:cTn>
                  </p:par>
                </p:childTnLst>
              </p:cTn>
              <p:nextCondLst>
                <p:cond evt="onClick" delay="0">
                  <p:tgtEl>
                    <p:spTgt spid="10"/>
                  </p:tgtEl>
                </p:cond>
              </p:nextCondLst>
            </p:seq>
          </p:childTnLst>
        </p:cTn>
      </p:par>
    </p:tnLst>
    <p:bldLst>
      <p:bldP spid="3" grpId="0"/>
      <p:bldP spid="7" grpId="0" animBg="1"/>
      <p:bldP spid="7" grpId="1" animBg="1"/>
      <p:bldP spid="8" grpId="0" animBg="1"/>
      <p:bldP spid="8" grpId="1" animBg="1"/>
      <p:bldP spid="9" grpId="0" animBg="1"/>
      <p:bldP spid="9" grpId="1" animBg="1"/>
      <p:bldP spid="10" grpId="0" animBg="1"/>
      <p:bldP spid="10"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4" descr="Hình ảnh có liên quan">
            <a:extLst>
              <a:ext uri="{FF2B5EF4-FFF2-40B4-BE49-F238E27FC236}">
                <a16:creationId xmlns:a16="http://schemas.microsoft.com/office/drawing/2014/main" id="{2CAEFF88-AC25-AE90-A73F-41BDD999AFED}"/>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408624" y="775484"/>
            <a:ext cx="7322985" cy="234035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12BEBF7-3C04-3EC3-0B74-26CC9B5CAF84}"/>
              </a:ext>
            </a:extLst>
          </p:cNvPr>
          <p:cNvSpPr txBox="1"/>
          <p:nvPr/>
        </p:nvSpPr>
        <p:spPr>
          <a:xfrm>
            <a:off x="2960624" y="1127104"/>
            <a:ext cx="6218984" cy="1702838"/>
          </a:xfrm>
          <a:prstGeom prst="rect">
            <a:avLst/>
          </a:prstGeom>
          <a:noFill/>
        </p:spPr>
        <p:txBody>
          <a:bodyPr wrap="square" rtlCol="0">
            <a:spAutoFit/>
          </a:bodyPr>
          <a:lstStyle/>
          <a:p>
            <a:pPr algn="ctr" defTabSz="1219170">
              <a:lnSpc>
                <a:spcPct val="130000"/>
              </a:lnSpc>
            </a:pPr>
            <a:r>
              <a:rPr lang="vi-VN" sz="2800" b="1" dirty="0">
                <a:solidFill>
                  <a:prstClr val="white"/>
                </a:solidFill>
                <a:latin typeface="UTM Avo" panose="02040603050506020204" pitchFamily="18" charset="0"/>
              </a:rPr>
              <a:t>Câu 4:</a:t>
            </a:r>
            <a:r>
              <a:rPr lang="vi-VN" sz="2800" dirty="0">
                <a:solidFill>
                  <a:prstClr val="white"/>
                </a:solidFill>
                <a:latin typeface="UTM Avo" panose="02040603050506020204" pitchFamily="18" charset="0"/>
              </a:rPr>
              <a:t> Trường hợp nào trong các trường hợp sau có thể làm tăng áp suất của một vật lên vật khác?</a:t>
            </a:r>
          </a:p>
        </p:txBody>
      </p:sp>
      <p:sp>
        <p:nvSpPr>
          <p:cNvPr id="7" name="Đáp án đúng">
            <a:extLst>
              <a:ext uri="{FF2B5EF4-FFF2-40B4-BE49-F238E27FC236}">
                <a16:creationId xmlns:a16="http://schemas.microsoft.com/office/drawing/2014/main" id="{E2ED3AA5-7402-CEF4-8CFD-DF566ADD2AC3}"/>
              </a:ext>
            </a:extLst>
          </p:cNvPr>
          <p:cNvSpPr/>
          <p:nvPr/>
        </p:nvSpPr>
        <p:spPr>
          <a:xfrm>
            <a:off x="1552215" y="3276209"/>
            <a:ext cx="3898664" cy="1547446"/>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dirty="0">
                <a:solidFill>
                  <a:schemeClr val="tx1"/>
                </a:solidFill>
                <a:latin typeface="UTM Avo" panose="02040603050506020204" pitchFamily="18"/>
              </a:rPr>
              <a:t>A. Giữ nguyên áp lực tác dụng vào vật, tăng diện tích mặt bị ép</a:t>
            </a:r>
            <a:r>
              <a:rPr lang="en-US" sz="2400" dirty="0">
                <a:solidFill>
                  <a:schemeClr val="tx1"/>
                </a:solidFill>
                <a:latin typeface="UTM Avo" panose="02040603050506020204" pitchFamily="18"/>
              </a:rPr>
              <a:t>.</a:t>
            </a:r>
            <a:endParaRPr lang="vi-VN" sz="2400" dirty="0">
              <a:solidFill>
                <a:schemeClr val="tx1"/>
              </a:solidFill>
              <a:latin typeface="UTM Avo" panose="02040603050506020204" pitchFamily="18"/>
            </a:endParaRPr>
          </a:p>
        </p:txBody>
      </p:sp>
      <p:sp>
        <p:nvSpPr>
          <p:cNvPr id="8" name="Đáp án sai 1">
            <a:extLst>
              <a:ext uri="{FF2B5EF4-FFF2-40B4-BE49-F238E27FC236}">
                <a16:creationId xmlns:a16="http://schemas.microsoft.com/office/drawing/2014/main" id="{7F88D084-9192-3B7F-82AE-3710A8639A16}"/>
              </a:ext>
            </a:extLst>
          </p:cNvPr>
          <p:cNvSpPr/>
          <p:nvPr/>
        </p:nvSpPr>
        <p:spPr>
          <a:xfrm>
            <a:off x="1520895" y="5040638"/>
            <a:ext cx="3898666" cy="1543867"/>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chemeClr val="tx1"/>
                </a:solidFill>
                <a:latin typeface="UTM Avo" panose="02040603050506020204" pitchFamily="18"/>
              </a:rPr>
              <a:t>C. Giữ nguyên diện tích mặt bị ép, giảm áp lực tác dụng vào vật.</a:t>
            </a:r>
          </a:p>
        </p:txBody>
      </p:sp>
      <p:sp>
        <p:nvSpPr>
          <p:cNvPr id="9" name="Đáp án sai 2">
            <a:extLst>
              <a:ext uri="{FF2B5EF4-FFF2-40B4-BE49-F238E27FC236}">
                <a16:creationId xmlns:a16="http://schemas.microsoft.com/office/drawing/2014/main" id="{6BE6EF41-EE2F-DA3E-0A6E-96451A923038}"/>
              </a:ext>
            </a:extLst>
          </p:cNvPr>
          <p:cNvSpPr/>
          <p:nvPr/>
        </p:nvSpPr>
        <p:spPr>
          <a:xfrm>
            <a:off x="6223000" y="3276209"/>
            <a:ext cx="3898664" cy="1547446"/>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chemeClr val="tx1"/>
                </a:solidFill>
                <a:latin typeface="UTM Avo" panose="02040603050506020204" pitchFamily="18"/>
              </a:rPr>
              <a:t>B. Giữ nguyên áp lực tác dụng vào vật, giảm diện tích mặt bị ép.</a:t>
            </a:r>
          </a:p>
        </p:txBody>
      </p:sp>
      <p:sp>
        <p:nvSpPr>
          <p:cNvPr id="10" name="Đáp án sai 3">
            <a:extLst>
              <a:ext uri="{FF2B5EF4-FFF2-40B4-BE49-F238E27FC236}">
                <a16:creationId xmlns:a16="http://schemas.microsoft.com/office/drawing/2014/main" id="{D78BF6CC-5FE5-1875-3DDC-F2B302C6C126}"/>
              </a:ext>
            </a:extLst>
          </p:cNvPr>
          <p:cNvSpPr/>
          <p:nvPr/>
        </p:nvSpPr>
        <p:spPr>
          <a:xfrm>
            <a:off x="6223000" y="5006520"/>
            <a:ext cx="3898664" cy="1543866"/>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chemeClr val="tx1"/>
                </a:solidFill>
                <a:latin typeface="UTM Avo" panose="02040603050506020204" pitchFamily="18"/>
              </a:rPr>
              <a:t>D. Vừa giảm áp lực tác dụng vào vật vừa tăng diện tích mặt bị ép.</a:t>
            </a:r>
          </a:p>
        </p:txBody>
      </p:sp>
      <p:pic>
        <p:nvPicPr>
          <p:cNvPr id="11" name="Picture 5">
            <a:extLst>
              <a:ext uri="{FF2B5EF4-FFF2-40B4-BE49-F238E27FC236}">
                <a16:creationId xmlns:a16="http://schemas.microsoft.com/office/drawing/2014/main" id="{AB1DD7B7-F379-1B28-4BAD-5027755A580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830088" y="4256769"/>
            <a:ext cx="789827" cy="561014"/>
          </a:xfrm>
          <a:prstGeom prst="rect">
            <a:avLst/>
          </a:prstGeom>
        </p:spPr>
      </p:pic>
      <p:pic>
        <p:nvPicPr>
          <p:cNvPr id="12" name="Picture 10">
            <a:extLst>
              <a:ext uri="{FF2B5EF4-FFF2-40B4-BE49-F238E27FC236}">
                <a16:creationId xmlns:a16="http://schemas.microsoft.com/office/drawing/2014/main" id="{9491681C-78D0-04BB-47E0-4983565F47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830088" y="5926424"/>
            <a:ext cx="839500" cy="658081"/>
          </a:xfrm>
          <a:prstGeom prst="rect">
            <a:avLst/>
          </a:prstGeom>
        </p:spPr>
      </p:pic>
      <p:pic>
        <p:nvPicPr>
          <p:cNvPr id="13" name="Picture 10">
            <a:extLst>
              <a:ext uri="{FF2B5EF4-FFF2-40B4-BE49-F238E27FC236}">
                <a16:creationId xmlns:a16="http://schemas.microsoft.com/office/drawing/2014/main" id="{5857973F-3F4B-7430-AAA9-9ABA00CD43D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084620" y="4305140"/>
            <a:ext cx="852959" cy="620128"/>
          </a:xfrm>
          <a:prstGeom prst="rect">
            <a:avLst/>
          </a:prstGeom>
        </p:spPr>
      </p:pic>
      <p:pic>
        <p:nvPicPr>
          <p:cNvPr id="14" name="Picture 10">
            <a:extLst>
              <a:ext uri="{FF2B5EF4-FFF2-40B4-BE49-F238E27FC236}">
                <a16:creationId xmlns:a16="http://schemas.microsoft.com/office/drawing/2014/main" id="{A9473400-8F8F-4463-709C-FA0A8AB6083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084620" y="6095795"/>
            <a:ext cx="818590" cy="595141"/>
          </a:xfrm>
          <a:prstGeom prst="rect">
            <a:avLst/>
          </a:prstGeom>
        </p:spPr>
      </p:pic>
    </p:spTree>
    <p:extLst>
      <p:ext uri="{BB962C8B-B14F-4D97-AF65-F5344CB8AC3E}">
        <p14:creationId xmlns:p14="http://schemas.microsoft.com/office/powerpoint/2010/main" val="3037770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trips(downLeft)">
                                      <p:cBhvr>
                                        <p:cTn id="17" dur="500"/>
                                        <p:tgtEl>
                                          <p:spTgt spid="8"/>
                                        </p:tgtEl>
                                      </p:cBhvr>
                                    </p:animEffect>
                                  </p:childTnLst>
                                </p:cTn>
                              </p:par>
                              <p:par>
                                <p:cTn id="18" presetID="18" presetClass="entr" presetSubtype="12"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strips(downLeft)">
                                      <p:cBhvr>
                                        <p:cTn id="20" dur="500"/>
                                        <p:tgtEl>
                                          <p:spTgt spid="9"/>
                                        </p:tgtEl>
                                      </p:cBhvr>
                                    </p:animEffect>
                                  </p:childTnLst>
                                </p:cTn>
                              </p:par>
                              <p:par>
                                <p:cTn id="21" presetID="18" presetClass="entr" presetSubtype="1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trips(downLeft)">
                                      <p:cBhvr>
                                        <p:cTn id="23" dur="500"/>
                                        <p:tgtEl>
                                          <p:spTgt spid="7"/>
                                        </p:tgtEl>
                                      </p:cBhvr>
                                    </p:animEffect>
                                  </p:childTnLst>
                                </p:cTn>
                              </p:par>
                              <p:par>
                                <p:cTn id="24" presetID="18" presetClass="entr" presetSubtype="12"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strips(downLeft)">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7"/>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7"/>
                                        </p:tgtEl>
                                        <p:attrNameLst>
                                          <p:attrName>fillcolor</p:attrName>
                                        </p:attrNameLst>
                                      </p:cBhvr>
                                      <p:to>
                                        <a:srgbClr val="C0504D"/>
                                      </p:to>
                                    </p:animClr>
                                    <p:set>
                                      <p:cBhvr>
                                        <p:cTn id="32" dur="500" fill="hold"/>
                                        <p:tgtEl>
                                          <p:spTgt spid="7"/>
                                        </p:tgtEl>
                                        <p:attrNameLst>
                                          <p:attrName>fill.type</p:attrName>
                                        </p:attrNameLst>
                                      </p:cBhvr>
                                      <p:to>
                                        <p:strVal val="solid"/>
                                      </p:to>
                                    </p:set>
                                    <p:set>
                                      <p:cBhvr>
                                        <p:cTn id="33" dur="500" fill="hold"/>
                                        <p:tgtEl>
                                          <p:spTgt spid="7"/>
                                        </p:tgtEl>
                                        <p:attrNameLst>
                                          <p:attrName>fill.on</p:attrName>
                                        </p:attrNameLst>
                                      </p:cBhvr>
                                      <p:to>
                                        <p:strVal val="true"/>
                                      </p:to>
                                    </p:set>
                                  </p:childTnLst>
                                </p:cTn>
                              </p:par>
                              <p:par>
                                <p:cTn id="34" presetID="1" presetClass="entr" presetSubtype="0" fill="hold" nodeType="withEffect">
                                  <p:stCondLst>
                                    <p:cond delay="0"/>
                                  </p:stCondLst>
                                  <p:childTnLst>
                                    <p:set>
                                      <p:cBhvr>
                                        <p:cTn id="35" dur="1" fill="hold">
                                          <p:stCondLst>
                                            <p:cond delay="9"/>
                                          </p:stCondLst>
                                        </p:cTn>
                                        <p:tgtEl>
                                          <p:spTgt spid="13"/>
                                        </p:tgtEl>
                                        <p:attrNameLst>
                                          <p:attrName>style.visibility</p:attrName>
                                        </p:attrNameLst>
                                      </p:cBhvr>
                                      <p:to>
                                        <p:strVal val="visible"/>
                                      </p:to>
                                    </p:set>
                                  </p:childTnLst>
                                </p:cTn>
                              </p:par>
                              <p:par>
                                <p:cTn id="36" presetID="26" presetClass="emph" presetSubtype="0" repeatCount="2000" fill="hold" grpId="1" nodeType="withEffect">
                                  <p:stCondLst>
                                    <p:cond delay="0"/>
                                  </p:stCondLst>
                                  <p:childTnLst>
                                    <p:animEffect transition="out" filter="fade">
                                      <p:cBhvr>
                                        <p:cTn id="37" dur="500" tmFilter="0, 0; .2, .5; .8, .5; 1, 0"/>
                                        <p:tgtEl>
                                          <p:spTgt spid="7"/>
                                        </p:tgtEl>
                                      </p:cBhvr>
                                    </p:animEffect>
                                    <p:animScale>
                                      <p:cBhvr>
                                        <p:cTn id="38" dur="250" autoRev="1" fill="hold"/>
                                        <p:tgtEl>
                                          <p:spTgt spid="7"/>
                                        </p:tgtEl>
                                      </p:cBhvr>
                                      <p:by x="105000" y="105000"/>
                                    </p:animScale>
                                  </p:childTnLst>
                                </p:cTn>
                              </p:par>
                            </p:childTnLst>
                          </p:cTn>
                        </p:par>
                      </p:childTnLst>
                    </p:cTn>
                  </p:par>
                </p:childTnLst>
              </p:cTn>
              <p:nextCondLst>
                <p:cond evt="onClick" delay="0">
                  <p:tgtEl>
                    <p:spTgt spid="7"/>
                  </p:tgtEl>
                </p:cond>
              </p:nextCondLst>
            </p:seq>
            <p:seq concurrent="1" nextAc="seek">
              <p:cTn id="39" restart="whenNotActive" fill="hold" evtFilter="cancelBubble" nodeType="interactiveSeq">
                <p:stCondLst>
                  <p:cond evt="onClick" delay="0">
                    <p:tgtEl>
                      <p:spTgt spid="8"/>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500" fill="hold"/>
                                        <p:tgtEl>
                                          <p:spTgt spid="8"/>
                                        </p:tgtEl>
                                        <p:attrNameLst>
                                          <p:attrName>fillcolor</p:attrName>
                                        </p:attrNameLst>
                                      </p:cBhvr>
                                      <p:to>
                                        <a:srgbClr val="C0504D"/>
                                      </p:to>
                                    </p:animClr>
                                    <p:set>
                                      <p:cBhvr>
                                        <p:cTn id="44" dur="500" fill="hold"/>
                                        <p:tgtEl>
                                          <p:spTgt spid="8"/>
                                        </p:tgtEl>
                                        <p:attrNameLst>
                                          <p:attrName>fill.type</p:attrName>
                                        </p:attrNameLst>
                                      </p:cBhvr>
                                      <p:to>
                                        <p:strVal val="solid"/>
                                      </p:to>
                                    </p:set>
                                    <p:set>
                                      <p:cBhvr>
                                        <p:cTn id="45" dur="500" fill="hold"/>
                                        <p:tgtEl>
                                          <p:spTgt spid="8"/>
                                        </p:tgtEl>
                                        <p:attrNameLst>
                                          <p:attrName>fill.on</p:attrName>
                                        </p:attrNameLst>
                                      </p:cBhvr>
                                      <p:to>
                                        <p:strVal val="true"/>
                                      </p:to>
                                    </p:set>
                                  </p:childTnLst>
                                </p:cTn>
                              </p:par>
                              <p:par>
                                <p:cTn id="46" presetID="1" presetClass="entr" presetSubtype="0" fill="hold" nodeType="withEffect">
                                  <p:stCondLst>
                                    <p:cond delay="0"/>
                                  </p:stCondLst>
                                  <p:childTnLst>
                                    <p:set>
                                      <p:cBhvr>
                                        <p:cTn id="47" dur="1" fill="hold">
                                          <p:stCondLst>
                                            <p:cond delay="0"/>
                                          </p:stCondLst>
                                        </p:cTn>
                                        <p:tgtEl>
                                          <p:spTgt spid="14"/>
                                        </p:tgtEl>
                                        <p:attrNameLst>
                                          <p:attrName>style.visibility</p:attrName>
                                        </p:attrNameLst>
                                      </p:cBhvr>
                                      <p:to>
                                        <p:strVal val="visible"/>
                                      </p:to>
                                    </p:set>
                                  </p:childTnLst>
                                </p:cTn>
                              </p:par>
                              <p:par>
                                <p:cTn id="48" presetID="26" presetClass="emph" presetSubtype="0" repeatCount="2000" fill="hold" grpId="1" nodeType="withEffect">
                                  <p:stCondLst>
                                    <p:cond delay="0"/>
                                  </p:stCondLst>
                                  <p:childTnLst>
                                    <p:animEffect transition="out" filter="fade">
                                      <p:cBhvr>
                                        <p:cTn id="49" dur="500" tmFilter="0, 0; .2, .5; .8, .5; 1, 0"/>
                                        <p:tgtEl>
                                          <p:spTgt spid="8"/>
                                        </p:tgtEl>
                                      </p:cBhvr>
                                    </p:animEffect>
                                    <p:animScale>
                                      <p:cBhvr>
                                        <p:cTn id="50" dur="250" autoRev="1" fill="hold"/>
                                        <p:tgtEl>
                                          <p:spTgt spid="8"/>
                                        </p:tgtEl>
                                      </p:cBhvr>
                                      <p:by x="105000" y="105000"/>
                                    </p:animScale>
                                  </p:childTnLst>
                                </p:cTn>
                              </p:par>
                            </p:childTnLst>
                          </p:cTn>
                        </p:par>
                      </p:childTnLst>
                    </p:cTn>
                  </p:par>
                </p:childTnLst>
              </p:cTn>
              <p:nextCondLst>
                <p:cond evt="onClick" delay="0">
                  <p:tgtEl>
                    <p:spTgt spid="8"/>
                  </p:tgtEl>
                </p:cond>
              </p:nextCondLst>
            </p:seq>
            <p:seq concurrent="1" nextAc="seek">
              <p:cTn id="51" restart="whenNotActive" fill="hold" evtFilter="cancelBubble" nodeType="interactiveSeq">
                <p:stCondLst>
                  <p:cond evt="onClick" delay="0">
                    <p:tgtEl>
                      <p:spTgt spid="9"/>
                    </p:tgtEl>
                  </p:cond>
                </p:stCondLst>
                <p:endSync evt="end" delay="0">
                  <p:rtn val="all"/>
                </p:endSync>
                <p:childTnLst>
                  <p:par>
                    <p:cTn id="52" fill="hold">
                      <p:stCondLst>
                        <p:cond delay="0"/>
                      </p:stCondLst>
                      <p:childTnLst>
                        <p:par>
                          <p:cTn id="53" fill="hold">
                            <p:stCondLst>
                              <p:cond delay="0"/>
                            </p:stCondLst>
                            <p:childTnLst>
                              <p:par>
                                <p:cTn id="54" presetID="1" presetClass="emph" presetSubtype="2" fill="hold" nodeType="clickEffect">
                                  <p:stCondLst>
                                    <p:cond delay="0"/>
                                  </p:stCondLst>
                                  <p:childTnLst>
                                    <p:animClr clrSpc="rgb" dir="cw">
                                      <p:cBhvr>
                                        <p:cTn id="55" dur="500" fill="hold"/>
                                        <p:tgtEl>
                                          <p:spTgt spid="9"/>
                                        </p:tgtEl>
                                        <p:attrNameLst>
                                          <p:attrName>fillcolor</p:attrName>
                                        </p:attrNameLst>
                                      </p:cBhvr>
                                      <p:to>
                                        <a:srgbClr val="92D050"/>
                                      </p:to>
                                    </p:animClr>
                                    <p:set>
                                      <p:cBhvr>
                                        <p:cTn id="56" dur="500" fill="hold"/>
                                        <p:tgtEl>
                                          <p:spTgt spid="9"/>
                                        </p:tgtEl>
                                        <p:attrNameLst>
                                          <p:attrName>fill.type</p:attrName>
                                        </p:attrNameLst>
                                      </p:cBhvr>
                                      <p:to>
                                        <p:strVal val="solid"/>
                                      </p:to>
                                    </p:set>
                                    <p:set>
                                      <p:cBhvr>
                                        <p:cTn id="57" dur="500" fill="hold"/>
                                        <p:tgtEl>
                                          <p:spTgt spid="9"/>
                                        </p:tgtEl>
                                        <p:attrNameLst>
                                          <p:attrName>fill.on</p:attrName>
                                        </p:attrNameLst>
                                      </p:cBhvr>
                                      <p:to>
                                        <p:strVal val="true"/>
                                      </p:to>
                                    </p:set>
                                  </p:childTnLst>
                                </p:cTn>
                              </p:par>
                              <p:par>
                                <p:cTn id="58" presetID="1" presetClass="entr" presetSubtype="0" fill="hold" nodeType="withEffect">
                                  <p:stCondLst>
                                    <p:cond delay="0"/>
                                  </p:stCondLst>
                                  <p:childTnLst>
                                    <p:set>
                                      <p:cBhvr>
                                        <p:cTn id="59" dur="1" fill="hold">
                                          <p:stCondLst>
                                            <p:cond delay="9"/>
                                          </p:stCondLst>
                                        </p:cTn>
                                        <p:tgtEl>
                                          <p:spTgt spid="11"/>
                                        </p:tgtEl>
                                        <p:attrNameLst>
                                          <p:attrName>style.visibility</p:attrName>
                                        </p:attrNameLst>
                                      </p:cBhvr>
                                      <p:to>
                                        <p:strVal val="visible"/>
                                      </p:to>
                                    </p:set>
                                  </p:childTnLst>
                                </p:cTn>
                              </p:par>
                              <p:par>
                                <p:cTn id="60" presetID="26" presetClass="emph" presetSubtype="0" repeatCount="2000" fill="hold" grpId="1" nodeType="withEffect">
                                  <p:stCondLst>
                                    <p:cond delay="0"/>
                                  </p:stCondLst>
                                  <p:childTnLst>
                                    <p:animEffect transition="out" filter="fade">
                                      <p:cBhvr>
                                        <p:cTn id="61" dur="500" tmFilter="0, 0; .2, .5; .8, .5; 1, 0"/>
                                        <p:tgtEl>
                                          <p:spTgt spid="9"/>
                                        </p:tgtEl>
                                      </p:cBhvr>
                                    </p:animEffect>
                                    <p:animScale>
                                      <p:cBhvr>
                                        <p:cTn id="62" dur="250" autoRev="1" fill="hold"/>
                                        <p:tgtEl>
                                          <p:spTgt spid="9"/>
                                        </p:tgtEl>
                                      </p:cBhvr>
                                      <p:by x="105000" y="105000"/>
                                    </p:animScale>
                                  </p:childTnLst>
                                </p:cTn>
                              </p:par>
                            </p:childTnLst>
                          </p:cTn>
                        </p:par>
                      </p:childTnLst>
                    </p:cTn>
                  </p:par>
                </p:childTnLst>
              </p:cTn>
              <p:nextCondLst>
                <p:cond evt="onClick" delay="0">
                  <p:tgtEl>
                    <p:spTgt spid="9"/>
                  </p:tgtEl>
                </p:cond>
              </p:nextCondLst>
            </p:seq>
            <p:seq concurrent="1" nextAc="seek">
              <p:cTn id="63" restart="whenNotActive" fill="hold" evtFilter="cancelBubble" nodeType="interactiveSeq">
                <p:stCondLst>
                  <p:cond evt="onClick" delay="0">
                    <p:tgtEl>
                      <p:spTgt spid="10"/>
                    </p:tgtEl>
                  </p:cond>
                </p:stCondLst>
                <p:endSync evt="end" delay="0">
                  <p:rtn val="all"/>
                </p:endSync>
                <p:childTnLst>
                  <p:par>
                    <p:cTn id="64" fill="hold">
                      <p:stCondLst>
                        <p:cond delay="0"/>
                      </p:stCondLst>
                      <p:childTnLst>
                        <p:par>
                          <p:cTn id="65" fill="hold">
                            <p:stCondLst>
                              <p:cond delay="0"/>
                            </p:stCondLst>
                            <p:childTnLst>
                              <p:par>
                                <p:cTn id="66" presetID="1" presetClass="emph" presetSubtype="2" fill="hold" nodeType="clickEffect">
                                  <p:stCondLst>
                                    <p:cond delay="0"/>
                                  </p:stCondLst>
                                  <p:childTnLst>
                                    <p:animClr clrSpc="rgb" dir="cw">
                                      <p:cBhvr>
                                        <p:cTn id="67" dur="500" fill="hold"/>
                                        <p:tgtEl>
                                          <p:spTgt spid="10"/>
                                        </p:tgtEl>
                                        <p:attrNameLst>
                                          <p:attrName>fillcolor</p:attrName>
                                        </p:attrNameLst>
                                      </p:cBhvr>
                                      <p:to>
                                        <a:srgbClr val="C0504D"/>
                                      </p:to>
                                    </p:animClr>
                                    <p:set>
                                      <p:cBhvr>
                                        <p:cTn id="68" dur="500" fill="hold"/>
                                        <p:tgtEl>
                                          <p:spTgt spid="10"/>
                                        </p:tgtEl>
                                        <p:attrNameLst>
                                          <p:attrName>fill.type</p:attrName>
                                        </p:attrNameLst>
                                      </p:cBhvr>
                                      <p:to>
                                        <p:strVal val="solid"/>
                                      </p:to>
                                    </p:set>
                                    <p:set>
                                      <p:cBhvr>
                                        <p:cTn id="69" dur="500" fill="hold"/>
                                        <p:tgtEl>
                                          <p:spTgt spid="10"/>
                                        </p:tgtEl>
                                        <p:attrNameLst>
                                          <p:attrName>fill.on</p:attrName>
                                        </p:attrNameLst>
                                      </p:cBhvr>
                                      <p:to>
                                        <p:strVal val="true"/>
                                      </p:to>
                                    </p:set>
                                  </p:childTnLst>
                                </p:cTn>
                              </p:par>
                              <p:par>
                                <p:cTn id="70" presetID="1" presetClass="entr" presetSubtype="0" fill="hold" nodeType="withEffect">
                                  <p:stCondLst>
                                    <p:cond delay="0"/>
                                  </p:stCondLst>
                                  <p:childTnLst>
                                    <p:set>
                                      <p:cBhvr>
                                        <p:cTn id="71" dur="1" fill="hold">
                                          <p:stCondLst>
                                            <p:cond delay="9"/>
                                          </p:stCondLst>
                                        </p:cTn>
                                        <p:tgtEl>
                                          <p:spTgt spid="12"/>
                                        </p:tgtEl>
                                        <p:attrNameLst>
                                          <p:attrName>style.visibility</p:attrName>
                                        </p:attrNameLst>
                                      </p:cBhvr>
                                      <p:to>
                                        <p:strVal val="visible"/>
                                      </p:to>
                                    </p:set>
                                  </p:childTnLst>
                                </p:cTn>
                              </p:par>
                              <p:par>
                                <p:cTn id="72" presetID="26" presetClass="emph" presetSubtype="0" repeatCount="2000" fill="hold" grpId="1" nodeType="withEffect">
                                  <p:stCondLst>
                                    <p:cond delay="0"/>
                                  </p:stCondLst>
                                  <p:childTnLst>
                                    <p:animEffect transition="out" filter="fade">
                                      <p:cBhvr>
                                        <p:cTn id="73" dur="500" tmFilter="0, 0; .2, .5; .8, .5; 1, 0"/>
                                        <p:tgtEl>
                                          <p:spTgt spid="10"/>
                                        </p:tgtEl>
                                      </p:cBhvr>
                                    </p:animEffect>
                                    <p:animScale>
                                      <p:cBhvr>
                                        <p:cTn id="74" dur="250" autoRev="1" fill="hold"/>
                                        <p:tgtEl>
                                          <p:spTgt spid="10"/>
                                        </p:tgtEl>
                                      </p:cBhvr>
                                      <p:by x="105000" y="105000"/>
                                    </p:animScale>
                                  </p:childTnLst>
                                </p:cTn>
                              </p:par>
                            </p:childTnLst>
                          </p:cTn>
                        </p:par>
                      </p:childTnLst>
                    </p:cTn>
                  </p:par>
                </p:childTnLst>
              </p:cTn>
              <p:nextCondLst>
                <p:cond evt="onClick" delay="0">
                  <p:tgtEl>
                    <p:spTgt spid="10"/>
                  </p:tgtEl>
                </p:cond>
              </p:nextCondLst>
            </p:seq>
          </p:childTnLst>
        </p:cTn>
      </p:par>
    </p:tnLst>
    <p:bldLst>
      <p:bldP spid="3" grpId="0"/>
      <p:bldP spid="7" grpId="0" animBg="1"/>
      <p:bldP spid="7" grpId="1" animBg="1"/>
      <p:bldP spid="8" grpId="0" animBg="1"/>
      <p:bldP spid="8" grpId="1" animBg="1"/>
      <p:bldP spid="9" grpId="0" animBg="1"/>
      <p:bldP spid="9" grpId="1" animBg="1"/>
      <p:bldP spid="10" grpId="0" animBg="1"/>
      <p:bldP spid="10"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4" descr="Hình ảnh có liên quan">
            <a:extLst>
              <a:ext uri="{FF2B5EF4-FFF2-40B4-BE49-F238E27FC236}">
                <a16:creationId xmlns:a16="http://schemas.microsoft.com/office/drawing/2014/main" id="{2CAEFF88-AC25-AE90-A73F-41BDD999AFED}"/>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244347" y="775484"/>
            <a:ext cx="7322985" cy="169886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12BEBF7-3C04-3EC3-0B74-26CC9B5CAF84}"/>
              </a:ext>
            </a:extLst>
          </p:cNvPr>
          <p:cNvSpPr txBox="1"/>
          <p:nvPr/>
        </p:nvSpPr>
        <p:spPr>
          <a:xfrm>
            <a:off x="2634847" y="1223392"/>
            <a:ext cx="6513624" cy="591957"/>
          </a:xfrm>
          <a:prstGeom prst="rect">
            <a:avLst/>
          </a:prstGeom>
          <a:noFill/>
        </p:spPr>
        <p:txBody>
          <a:bodyPr wrap="square" rtlCol="0">
            <a:spAutoFit/>
          </a:bodyPr>
          <a:lstStyle/>
          <a:p>
            <a:pPr algn="ctr" defTabSz="1219170">
              <a:lnSpc>
                <a:spcPct val="130000"/>
              </a:lnSpc>
            </a:pPr>
            <a:r>
              <a:rPr lang="vi-VN" sz="2800" b="1" dirty="0">
                <a:solidFill>
                  <a:prstClr val="white"/>
                </a:solidFill>
                <a:latin typeface="UTM Avo" panose="02040603050506020204" pitchFamily="18" charset="0"/>
              </a:rPr>
              <a:t>Câu 5: </a:t>
            </a:r>
            <a:r>
              <a:rPr lang="vi-VN" sz="2800" dirty="0">
                <a:solidFill>
                  <a:prstClr val="white"/>
                </a:solidFill>
                <a:latin typeface="UTM Avo" panose="02040603050506020204" pitchFamily="18" charset="0"/>
              </a:rPr>
              <a:t>Muốn giảm áp suất thì:</a:t>
            </a:r>
          </a:p>
        </p:txBody>
      </p:sp>
      <p:sp>
        <p:nvSpPr>
          <p:cNvPr id="7" name="Đáp án đúng">
            <a:extLst>
              <a:ext uri="{FF2B5EF4-FFF2-40B4-BE49-F238E27FC236}">
                <a16:creationId xmlns:a16="http://schemas.microsoft.com/office/drawing/2014/main" id="{E2ED3AA5-7402-CEF4-8CFD-DF566ADD2AC3}"/>
              </a:ext>
            </a:extLst>
          </p:cNvPr>
          <p:cNvSpPr/>
          <p:nvPr/>
        </p:nvSpPr>
        <p:spPr>
          <a:xfrm>
            <a:off x="1741565" y="2768058"/>
            <a:ext cx="3550996" cy="1716429"/>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A. giảm diện tích mặt bị ép và giảm áp lực theo cùng tỉ lệ</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sp>
        <p:nvSpPr>
          <p:cNvPr id="8" name="Đáp án sai 1">
            <a:extLst>
              <a:ext uri="{FF2B5EF4-FFF2-40B4-BE49-F238E27FC236}">
                <a16:creationId xmlns:a16="http://schemas.microsoft.com/office/drawing/2014/main" id="{7F88D084-9192-3B7F-82AE-3710A8639A16}"/>
              </a:ext>
            </a:extLst>
          </p:cNvPr>
          <p:cNvSpPr/>
          <p:nvPr/>
        </p:nvSpPr>
        <p:spPr>
          <a:xfrm>
            <a:off x="1741565" y="4762594"/>
            <a:ext cx="3550996" cy="1612807"/>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C. tăng diện tích mặt bị ép và giữ nguyên áp lực</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sp>
        <p:nvSpPr>
          <p:cNvPr id="9" name="Đáp án sai 2">
            <a:extLst>
              <a:ext uri="{FF2B5EF4-FFF2-40B4-BE49-F238E27FC236}">
                <a16:creationId xmlns:a16="http://schemas.microsoft.com/office/drawing/2014/main" id="{6BE6EF41-EE2F-DA3E-0A6E-96451A923038}"/>
              </a:ext>
            </a:extLst>
          </p:cNvPr>
          <p:cNvSpPr/>
          <p:nvPr/>
        </p:nvSpPr>
        <p:spPr>
          <a:xfrm>
            <a:off x="6412350" y="2768058"/>
            <a:ext cx="3550996" cy="1716429"/>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B. tăng diện tích mặt bị ép và tăng áp lực theo cùng tỉ lệ</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sp>
        <p:nvSpPr>
          <p:cNvPr id="10" name="Đáp án sai 3">
            <a:extLst>
              <a:ext uri="{FF2B5EF4-FFF2-40B4-BE49-F238E27FC236}">
                <a16:creationId xmlns:a16="http://schemas.microsoft.com/office/drawing/2014/main" id="{D78BF6CC-5FE5-1875-3DDC-F2B302C6C126}"/>
              </a:ext>
            </a:extLst>
          </p:cNvPr>
          <p:cNvSpPr/>
          <p:nvPr/>
        </p:nvSpPr>
        <p:spPr>
          <a:xfrm>
            <a:off x="6443670" y="4728477"/>
            <a:ext cx="3550994" cy="1612805"/>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D. giảm diện tích mặt bị ép và giữ nguyên áp lực</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pic>
        <p:nvPicPr>
          <p:cNvPr id="11" name="Picture 5">
            <a:extLst>
              <a:ext uri="{FF2B5EF4-FFF2-40B4-BE49-F238E27FC236}">
                <a16:creationId xmlns:a16="http://schemas.microsoft.com/office/drawing/2014/main" id="{AB1DD7B7-F379-1B28-4BAD-5027755A580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790358" y="5827280"/>
            <a:ext cx="789827" cy="561014"/>
          </a:xfrm>
          <a:prstGeom prst="rect">
            <a:avLst/>
          </a:prstGeom>
        </p:spPr>
      </p:pic>
      <p:pic>
        <p:nvPicPr>
          <p:cNvPr id="12" name="Picture 10">
            <a:extLst>
              <a:ext uri="{FF2B5EF4-FFF2-40B4-BE49-F238E27FC236}">
                <a16:creationId xmlns:a16="http://schemas.microsoft.com/office/drawing/2014/main" id="{9491681C-78D0-04BB-47E0-4983565F47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536381" y="3884746"/>
            <a:ext cx="839500" cy="658081"/>
          </a:xfrm>
          <a:prstGeom prst="rect">
            <a:avLst/>
          </a:prstGeom>
        </p:spPr>
      </p:pic>
      <p:pic>
        <p:nvPicPr>
          <p:cNvPr id="13" name="Picture 10">
            <a:extLst>
              <a:ext uri="{FF2B5EF4-FFF2-40B4-BE49-F238E27FC236}">
                <a16:creationId xmlns:a16="http://schemas.microsoft.com/office/drawing/2014/main" id="{5857973F-3F4B-7430-AAA9-9ABA00CD43D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436095" y="5827280"/>
            <a:ext cx="852959" cy="620128"/>
          </a:xfrm>
          <a:prstGeom prst="rect">
            <a:avLst/>
          </a:prstGeom>
        </p:spPr>
      </p:pic>
      <p:pic>
        <p:nvPicPr>
          <p:cNvPr id="14" name="Picture 10">
            <a:extLst>
              <a:ext uri="{FF2B5EF4-FFF2-40B4-BE49-F238E27FC236}">
                <a16:creationId xmlns:a16="http://schemas.microsoft.com/office/drawing/2014/main" id="{A9473400-8F8F-4463-709C-FA0A8AB6083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4867674" y="3994826"/>
            <a:ext cx="818590" cy="595141"/>
          </a:xfrm>
          <a:prstGeom prst="rect">
            <a:avLst/>
          </a:prstGeom>
        </p:spPr>
      </p:pic>
    </p:spTree>
    <p:extLst>
      <p:ext uri="{BB962C8B-B14F-4D97-AF65-F5344CB8AC3E}">
        <p14:creationId xmlns:p14="http://schemas.microsoft.com/office/powerpoint/2010/main" val="2931878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trips(downLeft)">
                                      <p:cBhvr>
                                        <p:cTn id="17" dur="500"/>
                                        <p:tgtEl>
                                          <p:spTgt spid="8"/>
                                        </p:tgtEl>
                                      </p:cBhvr>
                                    </p:animEffect>
                                  </p:childTnLst>
                                </p:cTn>
                              </p:par>
                              <p:par>
                                <p:cTn id="18" presetID="18" presetClass="entr" presetSubtype="12"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strips(downLeft)">
                                      <p:cBhvr>
                                        <p:cTn id="20" dur="500"/>
                                        <p:tgtEl>
                                          <p:spTgt spid="9"/>
                                        </p:tgtEl>
                                      </p:cBhvr>
                                    </p:animEffect>
                                  </p:childTnLst>
                                </p:cTn>
                              </p:par>
                              <p:par>
                                <p:cTn id="21" presetID="18" presetClass="entr" presetSubtype="1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trips(downLeft)">
                                      <p:cBhvr>
                                        <p:cTn id="23" dur="500"/>
                                        <p:tgtEl>
                                          <p:spTgt spid="7"/>
                                        </p:tgtEl>
                                      </p:cBhvr>
                                    </p:animEffect>
                                  </p:childTnLst>
                                </p:cTn>
                              </p:par>
                              <p:par>
                                <p:cTn id="24" presetID="18" presetClass="entr" presetSubtype="12"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strips(downLeft)">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7"/>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7"/>
                                        </p:tgtEl>
                                        <p:attrNameLst>
                                          <p:attrName>fillcolor</p:attrName>
                                        </p:attrNameLst>
                                      </p:cBhvr>
                                      <p:to>
                                        <a:srgbClr val="C0504D"/>
                                      </p:to>
                                    </p:animClr>
                                    <p:set>
                                      <p:cBhvr>
                                        <p:cTn id="32" dur="500" fill="hold"/>
                                        <p:tgtEl>
                                          <p:spTgt spid="7"/>
                                        </p:tgtEl>
                                        <p:attrNameLst>
                                          <p:attrName>fill.type</p:attrName>
                                        </p:attrNameLst>
                                      </p:cBhvr>
                                      <p:to>
                                        <p:strVal val="solid"/>
                                      </p:to>
                                    </p:set>
                                    <p:set>
                                      <p:cBhvr>
                                        <p:cTn id="33" dur="500" fill="hold"/>
                                        <p:tgtEl>
                                          <p:spTgt spid="7"/>
                                        </p:tgtEl>
                                        <p:attrNameLst>
                                          <p:attrName>fill.on</p:attrName>
                                        </p:attrNameLst>
                                      </p:cBhvr>
                                      <p:to>
                                        <p:strVal val="true"/>
                                      </p:to>
                                    </p:set>
                                  </p:childTnLst>
                                </p:cTn>
                              </p:par>
                              <p:par>
                                <p:cTn id="34" presetID="1"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childTnLst>
                                </p:cTn>
                              </p:par>
                              <p:par>
                                <p:cTn id="36" presetID="26" presetClass="emph" presetSubtype="0" repeatCount="2000" fill="hold" grpId="1" nodeType="withEffect">
                                  <p:stCondLst>
                                    <p:cond delay="0"/>
                                  </p:stCondLst>
                                  <p:childTnLst>
                                    <p:animEffect transition="out" filter="fade">
                                      <p:cBhvr>
                                        <p:cTn id="37" dur="500" tmFilter="0, 0; .2, .5; .8, .5; 1, 0"/>
                                        <p:tgtEl>
                                          <p:spTgt spid="7"/>
                                        </p:tgtEl>
                                      </p:cBhvr>
                                    </p:animEffect>
                                    <p:animScale>
                                      <p:cBhvr>
                                        <p:cTn id="38" dur="250" autoRev="1" fill="hold"/>
                                        <p:tgtEl>
                                          <p:spTgt spid="7"/>
                                        </p:tgtEl>
                                      </p:cBhvr>
                                      <p:by x="105000" y="105000"/>
                                    </p:animScale>
                                  </p:childTnLst>
                                </p:cTn>
                              </p:par>
                            </p:childTnLst>
                          </p:cTn>
                        </p:par>
                      </p:childTnLst>
                    </p:cTn>
                  </p:par>
                </p:childTnLst>
              </p:cTn>
              <p:nextCondLst>
                <p:cond evt="onClick" delay="0">
                  <p:tgtEl>
                    <p:spTgt spid="7"/>
                  </p:tgtEl>
                </p:cond>
              </p:nextCondLst>
            </p:seq>
            <p:seq concurrent="1" nextAc="seek">
              <p:cTn id="39" restart="whenNotActive" fill="hold" evtFilter="cancelBubble" nodeType="interactiveSeq">
                <p:stCondLst>
                  <p:cond evt="onClick" delay="0">
                    <p:tgtEl>
                      <p:spTgt spid="8"/>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500" fill="hold"/>
                                        <p:tgtEl>
                                          <p:spTgt spid="8"/>
                                        </p:tgtEl>
                                        <p:attrNameLst>
                                          <p:attrName>fillcolor</p:attrName>
                                        </p:attrNameLst>
                                      </p:cBhvr>
                                      <p:to>
                                        <a:srgbClr val="92D050"/>
                                      </p:to>
                                    </p:animClr>
                                    <p:set>
                                      <p:cBhvr>
                                        <p:cTn id="44" dur="500" fill="hold"/>
                                        <p:tgtEl>
                                          <p:spTgt spid="8"/>
                                        </p:tgtEl>
                                        <p:attrNameLst>
                                          <p:attrName>fill.type</p:attrName>
                                        </p:attrNameLst>
                                      </p:cBhvr>
                                      <p:to>
                                        <p:strVal val="solid"/>
                                      </p:to>
                                    </p:set>
                                    <p:set>
                                      <p:cBhvr>
                                        <p:cTn id="45" dur="500" fill="hold"/>
                                        <p:tgtEl>
                                          <p:spTgt spid="8"/>
                                        </p:tgtEl>
                                        <p:attrNameLst>
                                          <p:attrName>fill.on</p:attrName>
                                        </p:attrNameLst>
                                      </p:cBhvr>
                                      <p:to>
                                        <p:strVal val="true"/>
                                      </p:to>
                                    </p:set>
                                  </p:childTnLst>
                                </p:cTn>
                              </p:par>
                              <p:par>
                                <p:cTn id="46" presetID="1" presetClass="entr" presetSubtype="0" fill="hold" nodeType="withEffect">
                                  <p:stCondLst>
                                    <p:cond delay="0"/>
                                  </p:stCondLst>
                                  <p:childTnLst>
                                    <p:set>
                                      <p:cBhvr>
                                        <p:cTn id="47" dur="1" fill="hold">
                                          <p:stCondLst>
                                            <p:cond delay="9"/>
                                          </p:stCondLst>
                                        </p:cTn>
                                        <p:tgtEl>
                                          <p:spTgt spid="11"/>
                                        </p:tgtEl>
                                        <p:attrNameLst>
                                          <p:attrName>style.visibility</p:attrName>
                                        </p:attrNameLst>
                                      </p:cBhvr>
                                      <p:to>
                                        <p:strVal val="visible"/>
                                      </p:to>
                                    </p:set>
                                  </p:childTnLst>
                                </p:cTn>
                              </p:par>
                              <p:par>
                                <p:cTn id="48" presetID="26" presetClass="emph" presetSubtype="0" repeatCount="2000" fill="hold" grpId="1" nodeType="withEffect">
                                  <p:stCondLst>
                                    <p:cond delay="0"/>
                                  </p:stCondLst>
                                  <p:childTnLst>
                                    <p:animEffect transition="out" filter="fade">
                                      <p:cBhvr>
                                        <p:cTn id="49" dur="500" tmFilter="0, 0; .2, .5; .8, .5; 1, 0"/>
                                        <p:tgtEl>
                                          <p:spTgt spid="8"/>
                                        </p:tgtEl>
                                      </p:cBhvr>
                                    </p:animEffect>
                                    <p:animScale>
                                      <p:cBhvr>
                                        <p:cTn id="50" dur="250" autoRev="1" fill="hold"/>
                                        <p:tgtEl>
                                          <p:spTgt spid="8"/>
                                        </p:tgtEl>
                                      </p:cBhvr>
                                      <p:by x="105000" y="105000"/>
                                    </p:animScale>
                                  </p:childTnLst>
                                </p:cTn>
                              </p:par>
                            </p:childTnLst>
                          </p:cTn>
                        </p:par>
                      </p:childTnLst>
                    </p:cTn>
                  </p:par>
                </p:childTnLst>
              </p:cTn>
              <p:nextCondLst>
                <p:cond evt="onClick" delay="0">
                  <p:tgtEl>
                    <p:spTgt spid="8"/>
                  </p:tgtEl>
                </p:cond>
              </p:nextCondLst>
            </p:seq>
            <p:seq concurrent="1" nextAc="seek">
              <p:cTn id="51" restart="whenNotActive" fill="hold" evtFilter="cancelBubble" nodeType="interactiveSeq">
                <p:stCondLst>
                  <p:cond evt="onClick" delay="0">
                    <p:tgtEl>
                      <p:spTgt spid="9"/>
                    </p:tgtEl>
                  </p:cond>
                </p:stCondLst>
                <p:endSync evt="end" delay="0">
                  <p:rtn val="all"/>
                </p:endSync>
                <p:childTnLst>
                  <p:par>
                    <p:cTn id="52" fill="hold">
                      <p:stCondLst>
                        <p:cond delay="0"/>
                      </p:stCondLst>
                      <p:childTnLst>
                        <p:par>
                          <p:cTn id="53" fill="hold">
                            <p:stCondLst>
                              <p:cond delay="0"/>
                            </p:stCondLst>
                            <p:childTnLst>
                              <p:par>
                                <p:cTn id="54" presetID="1" presetClass="emph" presetSubtype="2" fill="hold" nodeType="clickEffect">
                                  <p:stCondLst>
                                    <p:cond delay="0"/>
                                  </p:stCondLst>
                                  <p:childTnLst>
                                    <p:animClr clrSpc="rgb" dir="cw">
                                      <p:cBhvr>
                                        <p:cTn id="55" dur="500" fill="hold"/>
                                        <p:tgtEl>
                                          <p:spTgt spid="9"/>
                                        </p:tgtEl>
                                        <p:attrNameLst>
                                          <p:attrName>fillcolor</p:attrName>
                                        </p:attrNameLst>
                                      </p:cBhvr>
                                      <p:to>
                                        <a:srgbClr val="C0504D"/>
                                      </p:to>
                                    </p:animClr>
                                    <p:set>
                                      <p:cBhvr>
                                        <p:cTn id="56" dur="500" fill="hold"/>
                                        <p:tgtEl>
                                          <p:spTgt spid="9"/>
                                        </p:tgtEl>
                                        <p:attrNameLst>
                                          <p:attrName>fill.type</p:attrName>
                                        </p:attrNameLst>
                                      </p:cBhvr>
                                      <p:to>
                                        <p:strVal val="solid"/>
                                      </p:to>
                                    </p:set>
                                    <p:set>
                                      <p:cBhvr>
                                        <p:cTn id="57" dur="500" fill="hold"/>
                                        <p:tgtEl>
                                          <p:spTgt spid="9"/>
                                        </p:tgtEl>
                                        <p:attrNameLst>
                                          <p:attrName>fill.on</p:attrName>
                                        </p:attrNameLst>
                                      </p:cBhvr>
                                      <p:to>
                                        <p:strVal val="true"/>
                                      </p:to>
                                    </p:set>
                                  </p:childTnLst>
                                </p:cTn>
                              </p:par>
                              <p:par>
                                <p:cTn id="58" presetID="1" presetClass="entr" presetSubtype="0" fill="hold" nodeType="withEffect">
                                  <p:stCondLst>
                                    <p:cond delay="0"/>
                                  </p:stCondLst>
                                  <p:childTnLst>
                                    <p:set>
                                      <p:cBhvr>
                                        <p:cTn id="59" dur="1" fill="hold">
                                          <p:stCondLst>
                                            <p:cond delay="9"/>
                                          </p:stCondLst>
                                        </p:cTn>
                                        <p:tgtEl>
                                          <p:spTgt spid="12"/>
                                        </p:tgtEl>
                                        <p:attrNameLst>
                                          <p:attrName>style.visibility</p:attrName>
                                        </p:attrNameLst>
                                      </p:cBhvr>
                                      <p:to>
                                        <p:strVal val="visible"/>
                                      </p:to>
                                    </p:set>
                                  </p:childTnLst>
                                </p:cTn>
                              </p:par>
                              <p:par>
                                <p:cTn id="60" presetID="26" presetClass="emph" presetSubtype="0" repeatCount="2000" fill="hold" grpId="1" nodeType="withEffect">
                                  <p:stCondLst>
                                    <p:cond delay="0"/>
                                  </p:stCondLst>
                                  <p:childTnLst>
                                    <p:animEffect transition="out" filter="fade">
                                      <p:cBhvr>
                                        <p:cTn id="61" dur="500" tmFilter="0, 0; .2, .5; .8, .5; 1, 0"/>
                                        <p:tgtEl>
                                          <p:spTgt spid="9"/>
                                        </p:tgtEl>
                                      </p:cBhvr>
                                    </p:animEffect>
                                    <p:animScale>
                                      <p:cBhvr>
                                        <p:cTn id="62" dur="250" autoRev="1" fill="hold"/>
                                        <p:tgtEl>
                                          <p:spTgt spid="9"/>
                                        </p:tgtEl>
                                      </p:cBhvr>
                                      <p:by x="105000" y="105000"/>
                                    </p:animScale>
                                  </p:childTnLst>
                                </p:cTn>
                              </p:par>
                            </p:childTnLst>
                          </p:cTn>
                        </p:par>
                      </p:childTnLst>
                    </p:cTn>
                  </p:par>
                </p:childTnLst>
              </p:cTn>
              <p:nextCondLst>
                <p:cond evt="onClick" delay="0">
                  <p:tgtEl>
                    <p:spTgt spid="9"/>
                  </p:tgtEl>
                </p:cond>
              </p:nextCondLst>
            </p:seq>
            <p:seq concurrent="1" nextAc="seek">
              <p:cTn id="63" restart="whenNotActive" fill="hold" evtFilter="cancelBubble" nodeType="interactiveSeq">
                <p:stCondLst>
                  <p:cond evt="onClick" delay="0">
                    <p:tgtEl>
                      <p:spTgt spid="10"/>
                    </p:tgtEl>
                  </p:cond>
                </p:stCondLst>
                <p:endSync evt="end" delay="0">
                  <p:rtn val="all"/>
                </p:endSync>
                <p:childTnLst>
                  <p:par>
                    <p:cTn id="64" fill="hold">
                      <p:stCondLst>
                        <p:cond delay="0"/>
                      </p:stCondLst>
                      <p:childTnLst>
                        <p:par>
                          <p:cTn id="65" fill="hold">
                            <p:stCondLst>
                              <p:cond delay="0"/>
                            </p:stCondLst>
                            <p:childTnLst>
                              <p:par>
                                <p:cTn id="66" presetID="1" presetClass="emph" presetSubtype="2" fill="hold" nodeType="clickEffect">
                                  <p:stCondLst>
                                    <p:cond delay="0"/>
                                  </p:stCondLst>
                                  <p:childTnLst>
                                    <p:animClr clrSpc="rgb" dir="cw">
                                      <p:cBhvr>
                                        <p:cTn id="67" dur="500" fill="hold"/>
                                        <p:tgtEl>
                                          <p:spTgt spid="10"/>
                                        </p:tgtEl>
                                        <p:attrNameLst>
                                          <p:attrName>fillcolor</p:attrName>
                                        </p:attrNameLst>
                                      </p:cBhvr>
                                      <p:to>
                                        <a:srgbClr val="C0504D"/>
                                      </p:to>
                                    </p:animClr>
                                    <p:set>
                                      <p:cBhvr>
                                        <p:cTn id="68" dur="500" fill="hold"/>
                                        <p:tgtEl>
                                          <p:spTgt spid="10"/>
                                        </p:tgtEl>
                                        <p:attrNameLst>
                                          <p:attrName>fill.type</p:attrName>
                                        </p:attrNameLst>
                                      </p:cBhvr>
                                      <p:to>
                                        <p:strVal val="solid"/>
                                      </p:to>
                                    </p:set>
                                    <p:set>
                                      <p:cBhvr>
                                        <p:cTn id="69" dur="500" fill="hold"/>
                                        <p:tgtEl>
                                          <p:spTgt spid="10"/>
                                        </p:tgtEl>
                                        <p:attrNameLst>
                                          <p:attrName>fill.on</p:attrName>
                                        </p:attrNameLst>
                                      </p:cBhvr>
                                      <p:to>
                                        <p:strVal val="true"/>
                                      </p:to>
                                    </p:set>
                                  </p:childTnLst>
                                </p:cTn>
                              </p:par>
                              <p:par>
                                <p:cTn id="70" presetID="1" presetClass="entr" presetSubtype="0" fill="hold" nodeType="withEffect">
                                  <p:stCondLst>
                                    <p:cond delay="0"/>
                                  </p:stCondLst>
                                  <p:childTnLst>
                                    <p:set>
                                      <p:cBhvr>
                                        <p:cTn id="71" dur="1" fill="hold">
                                          <p:stCondLst>
                                            <p:cond delay="9"/>
                                          </p:stCondLst>
                                        </p:cTn>
                                        <p:tgtEl>
                                          <p:spTgt spid="13"/>
                                        </p:tgtEl>
                                        <p:attrNameLst>
                                          <p:attrName>style.visibility</p:attrName>
                                        </p:attrNameLst>
                                      </p:cBhvr>
                                      <p:to>
                                        <p:strVal val="visible"/>
                                      </p:to>
                                    </p:set>
                                  </p:childTnLst>
                                </p:cTn>
                              </p:par>
                              <p:par>
                                <p:cTn id="72" presetID="26" presetClass="emph" presetSubtype="0" repeatCount="2000" fill="hold" grpId="1" nodeType="withEffect">
                                  <p:stCondLst>
                                    <p:cond delay="0"/>
                                  </p:stCondLst>
                                  <p:childTnLst>
                                    <p:animEffect transition="out" filter="fade">
                                      <p:cBhvr>
                                        <p:cTn id="73" dur="500" tmFilter="0, 0; .2, .5; .8, .5; 1, 0"/>
                                        <p:tgtEl>
                                          <p:spTgt spid="10"/>
                                        </p:tgtEl>
                                      </p:cBhvr>
                                    </p:animEffect>
                                    <p:animScale>
                                      <p:cBhvr>
                                        <p:cTn id="74" dur="250" autoRev="1" fill="hold"/>
                                        <p:tgtEl>
                                          <p:spTgt spid="10"/>
                                        </p:tgtEl>
                                      </p:cBhvr>
                                      <p:by x="105000" y="105000"/>
                                    </p:animScale>
                                  </p:childTnLst>
                                </p:cTn>
                              </p:par>
                            </p:childTnLst>
                          </p:cTn>
                        </p:par>
                      </p:childTnLst>
                    </p:cTn>
                  </p:par>
                </p:childTnLst>
              </p:cTn>
              <p:nextCondLst>
                <p:cond evt="onClick" delay="0">
                  <p:tgtEl>
                    <p:spTgt spid="10"/>
                  </p:tgtEl>
                </p:cond>
              </p:nextCondLst>
            </p:seq>
          </p:childTnLst>
        </p:cTn>
      </p:par>
    </p:tnLst>
    <p:bldLst>
      <p:bldP spid="3" grpId="0"/>
      <p:bldP spid="7" grpId="0" animBg="1"/>
      <p:bldP spid="7" grpId="1" animBg="1"/>
      <p:bldP spid="8" grpId="0" animBg="1"/>
      <p:bldP spid="8" grpId="1" animBg="1"/>
      <p:bldP spid="9" grpId="0" animBg="1"/>
      <p:bldP spid="9" grpId="1" animBg="1"/>
      <p:bldP spid="10" grpId="0" animBg="1"/>
      <p:bldP spid="10"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4" descr="Hình ảnh có liên quan">
            <a:extLst>
              <a:ext uri="{FF2B5EF4-FFF2-40B4-BE49-F238E27FC236}">
                <a16:creationId xmlns:a16="http://schemas.microsoft.com/office/drawing/2014/main" id="{2CAEFF88-AC25-AE90-A73F-41BDD999AFED}"/>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1963383" y="761753"/>
            <a:ext cx="8655665" cy="378269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12BEBF7-3C04-3EC3-0B74-26CC9B5CAF84}"/>
              </a:ext>
            </a:extLst>
          </p:cNvPr>
          <p:cNvSpPr txBox="1"/>
          <p:nvPr/>
        </p:nvSpPr>
        <p:spPr>
          <a:xfrm>
            <a:off x="2732652" y="1239634"/>
            <a:ext cx="7309414" cy="2823145"/>
          </a:xfrm>
          <a:prstGeom prst="rect">
            <a:avLst/>
          </a:prstGeom>
          <a:noFill/>
        </p:spPr>
        <p:txBody>
          <a:bodyPr wrap="square" rtlCol="0">
            <a:spAutoFit/>
          </a:bodyPr>
          <a:lstStyle/>
          <a:p>
            <a:pPr algn="just" defTabSz="1219170">
              <a:lnSpc>
                <a:spcPct val="130000"/>
              </a:lnSpc>
            </a:pPr>
            <a:r>
              <a:rPr lang="vi-VN" sz="2800" b="1" dirty="0">
                <a:solidFill>
                  <a:prstClr val="white"/>
                </a:solidFill>
                <a:latin typeface="UTM Avo" panose="02040603050506020204" pitchFamily="18" charset="0"/>
              </a:rPr>
              <a:t>Câu 6: </a:t>
            </a:r>
            <a:r>
              <a:rPr lang="vi-VN" sz="2800" dirty="0">
                <a:solidFill>
                  <a:prstClr val="white"/>
                </a:solidFill>
                <a:latin typeface="UTM Avo" panose="02040603050506020204" pitchFamily="18" charset="0"/>
              </a:rPr>
              <a:t>Đặt một bao gạo 60</a:t>
            </a:r>
            <a:r>
              <a:rPr lang="en-US" sz="2800" dirty="0">
                <a:solidFill>
                  <a:prstClr val="white"/>
                </a:solidFill>
                <a:latin typeface="UTM Avo" panose="02040603050506020204" pitchFamily="18" charset="0"/>
              </a:rPr>
              <a:t> </a:t>
            </a:r>
            <a:r>
              <a:rPr lang="vi-VN" sz="2800" dirty="0">
                <a:solidFill>
                  <a:prstClr val="white"/>
                </a:solidFill>
                <a:latin typeface="UTM Avo" panose="02040603050506020204" pitchFamily="18" charset="0"/>
              </a:rPr>
              <a:t>kg lên một ghế 4 chân có khối lượng 4</a:t>
            </a:r>
            <a:r>
              <a:rPr lang="en-US" sz="2800" dirty="0">
                <a:solidFill>
                  <a:prstClr val="white"/>
                </a:solidFill>
                <a:latin typeface="UTM Avo" panose="02040603050506020204" pitchFamily="18" charset="0"/>
              </a:rPr>
              <a:t> </a:t>
            </a:r>
            <a:r>
              <a:rPr lang="vi-VN" sz="2800" dirty="0">
                <a:solidFill>
                  <a:prstClr val="white"/>
                </a:solidFill>
                <a:latin typeface="UTM Avo" panose="02040603050506020204" pitchFamily="18" charset="0"/>
              </a:rPr>
              <a:t>kg. Diện tích tiếp xúc với mặt đất của mỗi chân ghế là 8</a:t>
            </a:r>
            <a:r>
              <a:rPr lang="en-US" sz="2800" dirty="0">
                <a:solidFill>
                  <a:prstClr val="white"/>
                </a:solidFill>
                <a:latin typeface="UTM Avo" panose="02040603050506020204" pitchFamily="18" charset="0"/>
              </a:rPr>
              <a:t> </a:t>
            </a:r>
            <a:r>
              <a:rPr lang="vi-VN" sz="2800" dirty="0">
                <a:solidFill>
                  <a:prstClr val="white"/>
                </a:solidFill>
                <a:latin typeface="UTM Avo" panose="02040603050506020204" pitchFamily="18" charset="0"/>
              </a:rPr>
              <a:t>cm</a:t>
            </a:r>
            <a:r>
              <a:rPr lang="vi-VN" sz="2800" baseline="30000" dirty="0">
                <a:solidFill>
                  <a:prstClr val="white"/>
                </a:solidFill>
                <a:latin typeface="UTM Avo" panose="02040603050506020204" pitchFamily="18" charset="0"/>
              </a:rPr>
              <a:t>2</a:t>
            </a:r>
            <a:r>
              <a:rPr lang="vi-VN" sz="2800" dirty="0">
                <a:solidFill>
                  <a:prstClr val="white"/>
                </a:solidFill>
                <a:latin typeface="UTM Avo" panose="02040603050506020204" pitchFamily="18" charset="0"/>
              </a:rPr>
              <a:t>. Áp suất mà gạo và ghế tác dụng lên mặt đất là:</a:t>
            </a:r>
          </a:p>
        </p:txBody>
      </p:sp>
      <p:sp>
        <p:nvSpPr>
          <p:cNvPr id="7" name="Đáp án đúng">
            <a:extLst>
              <a:ext uri="{FF2B5EF4-FFF2-40B4-BE49-F238E27FC236}">
                <a16:creationId xmlns:a16="http://schemas.microsoft.com/office/drawing/2014/main" id="{E2ED3AA5-7402-CEF4-8CFD-DF566ADD2AC3}"/>
              </a:ext>
            </a:extLst>
          </p:cNvPr>
          <p:cNvSpPr/>
          <p:nvPr/>
        </p:nvSpPr>
        <p:spPr>
          <a:xfrm>
            <a:off x="1963383" y="4632720"/>
            <a:ext cx="3550996" cy="779781"/>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pPr>
            <a:r>
              <a:rPr lang="en-US" altLang="en-US" sz="2400" dirty="0">
                <a:solidFill>
                  <a:schemeClr val="tx1"/>
                </a:solidFill>
                <a:latin typeface="UTM Avo" panose="02040603050506020204" pitchFamily="18"/>
              </a:rPr>
              <a:t>A. p = 20000 N/m</a:t>
            </a:r>
            <a:r>
              <a:rPr lang="en-US" altLang="en-US" sz="2400" baseline="30000" dirty="0">
                <a:solidFill>
                  <a:schemeClr val="tx1"/>
                </a:solidFill>
                <a:latin typeface="UTM Avo" panose="02040603050506020204" pitchFamily="18"/>
              </a:rPr>
              <a:t>2</a:t>
            </a:r>
            <a:r>
              <a:rPr lang="en-US" sz="2400" dirty="0">
                <a:solidFill>
                  <a:srgbClr val="000000"/>
                </a:solidFill>
                <a:latin typeface="UTM Avo" panose="02040603050506020204" pitchFamily="18"/>
              </a:rPr>
              <a:t>.</a:t>
            </a:r>
            <a:endParaRPr lang="en-US" altLang="en-US" sz="2400" baseline="30000" dirty="0">
              <a:solidFill>
                <a:schemeClr val="tx1"/>
              </a:solidFill>
              <a:latin typeface="UTM Avo" panose="02040603050506020204" pitchFamily="18"/>
            </a:endParaRPr>
          </a:p>
        </p:txBody>
      </p:sp>
      <p:sp>
        <p:nvSpPr>
          <p:cNvPr id="8" name="Đáp án sai 1">
            <a:extLst>
              <a:ext uri="{FF2B5EF4-FFF2-40B4-BE49-F238E27FC236}">
                <a16:creationId xmlns:a16="http://schemas.microsoft.com/office/drawing/2014/main" id="{7F88D084-9192-3B7F-82AE-3710A8639A16}"/>
              </a:ext>
            </a:extLst>
          </p:cNvPr>
          <p:cNvSpPr/>
          <p:nvPr/>
        </p:nvSpPr>
        <p:spPr>
          <a:xfrm>
            <a:off x="1969342" y="5773419"/>
            <a:ext cx="3550996" cy="779781"/>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C. p = 200000</a:t>
            </a:r>
            <a:r>
              <a:rPr lang="en-US" sz="2400" dirty="0">
                <a:solidFill>
                  <a:srgbClr val="000000"/>
                </a:solidFill>
                <a:latin typeface="UTM Avo" panose="02040603050506020204" pitchFamily="18"/>
              </a:rPr>
              <a:t> </a:t>
            </a:r>
            <a:r>
              <a:rPr lang="vi-VN" sz="2400" dirty="0">
                <a:solidFill>
                  <a:srgbClr val="000000"/>
                </a:solidFill>
                <a:latin typeface="UTM Avo" panose="02040603050506020204" pitchFamily="18"/>
              </a:rPr>
              <a:t>N/m</a:t>
            </a:r>
            <a:r>
              <a:rPr lang="vi-VN" sz="2400" baseline="30000" dirty="0">
                <a:solidFill>
                  <a:srgbClr val="000000"/>
                </a:solidFill>
                <a:latin typeface="UTM Avo" panose="02040603050506020204" pitchFamily="18"/>
              </a:rPr>
              <a:t>2</a:t>
            </a:r>
            <a:r>
              <a:rPr lang="en-US" sz="2400" dirty="0">
                <a:solidFill>
                  <a:srgbClr val="000000"/>
                </a:solidFill>
                <a:latin typeface="UTM Avo" panose="02040603050506020204" pitchFamily="18"/>
              </a:rPr>
              <a:t>.</a:t>
            </a:r>
            <a:endParaRPr lang="vi-VN" sz="2400" baseline="30000" dirty="0">
              <a:solidFill>
                <a:srgbClr val="000000"/>
              </a:solidFill>
              <a:latin typeface="UTM Avo" panose="02040603050506020204" pitchFamily="18"/>
            </a:endParaRPr>
          </a:p>
        </p:txBody>
      </p:sp>
      <p:sp>
        <p:nvSpPr>
          <p:cNvPr id="9" name="Đáp án sai 2">
            <a:extLst>
              <a:ext uri="{FF2B5EF4-FFF2-40B4-BE49-F238E27FC236}">
                <a16:creationId xmlns:a16="http://schemas.microsoft.com/office/drawing/2014/main" id="{6BE6EF41-EE2F-DA3E-0A6E-96451A923038}"/>
              </a:ext>
            </a:extLst>
          </p:cNvPr>
          <p:cNvSpPr/>
          <p:nvPr/>
        </p:nvSpPr>
        <p:spPr>
          <a:xfrm>
            <a:off x="6634168" y="4632720"/>
            <a:ext cx="3550996" cy="779781"/>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B. p = 2000000</a:t>
            </a:r>
            <a:r>
              <a:rPr lang="en-US" sz="2400" dirty="0">
                <a:solidFill>
                  <a:srgbClr val="000000"/>
                </a:solidFill>
                <a:latin typeface="UTM Avo" panose="02040603050506020204" pitchFamily="18"/>
              </a:rPr>
              <a:t> </a:t>
            </a:r>
            <a:r>
              <a:rPr lang="vi-VN" sz="2400" dirty="0">
                <a:solidFill>
                  <a:srgbClr val="000000"/>
                </a:solidFill>
                <a:latin typeface="UTM Avo" panose="02040603050506020204" pitchFamily="18"/>
              </a:rPr>
              <a:t>N/m</a:t>
            </a:r>
            <a:r>
              <a:rPr lang="vi-VN" sz="2400" baseline="30000" dirty="0">
                <a:solidFill>
                  <a:srgbClr val="000000"/>
                </a:solidFill>
                <a:latin typeface="UTM Avo" panose="02040603050506020204" pitchFamily="18"/>
              </a:rPr>
              <a:t>2</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sp>
        <p:nvSpPr>
          <p:cNvPr id="10" name="Đáp án sai 3">
            <a:extLst>
              <a:ext uri="{FF2B5EF4-FFF2-40B4-BE49-F238E27FC236}">
                <a16:creationId xmlns:a16="http://schemas.microsoft.com/office/drawing/2014/main" id="{D78BF6CC-5FE5-1875-3DDC-F2B302C6C126}"/>
              </a:ext>
            </a:extLst>
          </p:cNvPr>
          <p:cNvSpPr/>
          <p:nvPr/>
        </p:nvSpPr>
        <p:spPr>
          <a:xfrm>
            <a:off x="6671447" y="5739302"/>
            <a:ext cx="3550994" cy="779780"/>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vi-VN" sz="2400" dirty="0">
                <a:solidFill>
                  <a:srgbClr val="000000"/>
                </a:solidFill>
                <a:latin typeface="UTM Avo" panose="02040603050506020204" pitchFamily="18"/>
              </a:rPr>
              <a:t>D. Là một giá trị khác</a:t>
            </a:r>
            <a:r>
              <a:rPr lang="en-US" sz="2400" dirty="0">
                <a:solidFill>
                  <a:srgbClr val="000000"/>
                </a:solidFill>
                <a:latin typeface="UTM Avo" panose="02040603050506020204" pitchFamily="18"/>
              </a:rPr>
              <a:t>.</a:t>
            </a:r>
            <a:endParaRPr lang="vi-VN" sz="2400" dirty="0">
              <a:solidFill>
                <a:srgbClr val="000000"/>
              </a:solidFill>
              <a:latin typeface="UTM Avo" panose="02040603050506020204" pitchFamily="18"/>
            </a:endParaRPr>
          </a:p>
        </p:txBody>
      </p:sp>
      <p:pic>
        <p:nvPicPr>
          <p:cNvPr id="11" name="Picture 5">
            <a:extLst>
              <a:ext uri="{FF2B5EF4-FFF2-40B4-BE49-F238E27FC236}">
                <a16:creationId xmlns:a16="http://schemas.microsoft.com/office/drawing/2014/main" id="{AB1DD7B7-F379-1B28-4BAD-5027755A580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147447" y="6129192"/>
            <a:ext cx="789827" cy="561014"/>
          </a:xfrm>
          <a:prstGeom prst="rect">
            <a:avLst/>
          </a:prstGeom>
        </p:spPr>
      </p:pic>
      <p:pic>
        <p:nvPicPr>
          <p:cNvPr id="12" name="Picture 10">
            <a:extLst>
              <a:ext uri="{FF2B5EF4-FFF2-40B4-BE49-F238E27FC236}">
                <a16:creationId xmlns:a16="http://schemas.microsoft.com/office/drawing/2014/main" id="{9491681C-78D0-04BB-47E0-4983565F47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9993621" y="4771479"/>
            <a:ext cx="839500" cy="658081"/>
          </a:xfrm>
          <a:prstGeom prst="rect">
            <a:avLst/>
          </a:prstGeom>
        </p:spPr>
      </p:pic>
      <p:pic>
        <p:nvPicPr>
          <p:cNvPr id="13" name="Picture 10">
            <a:extLst>
              <a:ext uri="{FF2B5EF4-FFF2-40B4-BE49-F238E27FC236}">
                <a16:creationId xmlns:a16="http://schemas.microsoft.com/office/drawing/2014/main" id="{5857973F-3F4B-7430-AAA9-9ABA00CD43D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0053770" y="5933072"/>
            <a:ext cx="852959" cy="620128"/>
          </a:xfrm>
          <a:prstGeom prst="rect">
            <a:avLst/>
          </a:prstGeom>
        </p:spPr>
      </p:pic>
      <p:pic>
        <p:nvPicPr>
          <p:cNvPr id="14" name="Picture 10">
            <a:extLst>
              <a:ext uri="{FF2B5EF4-FFF2-40B4-BE49-F238E27FC236}">
                <a16:creationId xmlns:a16="http://schemas.microsoft.com/office/drawing/2014/main" id="{A9473400-8F8F-4463-709C-FA0A8AB6083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089492" y="4922841"/>
            <a:ext cx="818590" cy="595141"/>
          </a:xfrm>
          <a:prstGeom prst="rect">
            <a:avLst/>
          </a:prstGeom>
        </p:spPr>
      </p:pic>
    </p:spTree>
    <p:extLst>
      <p:ext uri="{BB962C8B-B14F-4D97-AF65-F5344CB8AC3E}">
        <p14:creationId xmlns:p14="http://schemas.microsoft.com/office/powerpoint/2010/main" val="192668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trips(downLeft)">
                                      <p:cBhvr>
                                        <p:cTn id="17" dur="500"/>
                                        <p:tgtEl>
                                          <p:spTgt spid="8"/>
                                        </p:tgtEl>
                                      </p:cBhvr>
                                    </p:animEffect>
                                  </p:childTnLst>
                                </p:cTn>
                              </p:par>
                              <p:par>
                                <p:cTn id="18" presetID="18" presetClass="entr" presetSubtype="12"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strips(downLeft)">
                                      <p:cBhvr>
                                        <p:cTn id="20" dur="500"/>
                                        <p:tgtEl>
                                          <p:spTgt spid="9"/>
                                        </p:tgtEl>
                                      </p:cBhvr>
                                    </p:animEffect>
                                  </p:childTnLst>
                                </p:cTn>
                              </p:par>
                              <p:par>
                                <p:cTn id="21" presetID="18" presetClass="entr" presetSubtype="1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trips(downLeft)">
                                      <p:cBhvr>
                                        <p:cTn id="23" dur="500"/>
                                        <p:tgtEl>
                                          <p:spTgt spid="7"/>
                                        </p:tgtEl>
                                      </p:cBhvr>
                                    </p:animEffect>
                                  </p:childTnLst>
                                </p:cTn>
                              </p:par>
                              <p:par>
                                <p:cTn id="24" presetID="18" presetClass="entr" presetSubtype="12"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strips(downLeft)">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7"/>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7"/>
                                        </p:tgtEl>
                                        <p:attrNameLst>
                                          <p:attrName>fillcolor</p:attrName>
                                        </p:attrNameLst>
                                      </p:cBhvr>
                                      <p:to>
                                        <a:srgbClr val="C0504D"/>
                                      </p:to>
                                    </p:animClr>
                                    <p:set>
                                      <p:cBhvr>
                                        <p:cTn id="32" dur="500" fill="hold"/>
                                        <p:tgtEl>
                                          <p:spTgt spid="7"/>
                                        </p:tgtEl>
                                        <p:attrNameLst>
                                          <p:attrName>fill.type</p:attrName>
                                        </p:attrNameLst>
                                      </p:cBhvr>
                                      <p:to>
                                        <p:strVal val="solid"/>
                                      </p:to>
                                    </p:set>
                                    <p:set>
                                      <p:cBhvr>
                                        <p:cTn id="33" dur="500" fill="hold"/>
                                        <p:tgtEl>
                                          <p:spTgt spid="7"/>
                                        </p:tgtEl>
                                        <p:attrNameLst>
                                          <p:attrName>fill.on</p:attrName>
                                        </p:attrNameLst>
                                      </p:cBhvr>
                                      <p:to>
                                        <p:strVal val="true"/>
                                      </p:to>
                                    </p:set>
                                  </p:childTnLst>
                                </p:cTn>
                              </p:par>
                              <p:par>
                                <p:cTn id="34" presetID="1"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childTnLst>
                                </p:cTn>
                              </p:par>
                              <p:par>
                                <p:cTn id="36" presetID="26" presetClass="emph" presetSubtype="0" repeatCount="2000" fill="hold" grpId="1" nodeType="withEffect">
                                  <p:stCondLst>
                                    <p:cond delay="0"/>
                                  </p:stCondLst>
                                  <p:childTnLst>
                                    <p:animEffect transition="out" filter="fade">
                                      <p:cBhvr>
                                        <p:cTn id="37" dur="500" tmFilter="0, 0; .2, .5; .8, .5; 1, 0"/>
                                        <p:tgtEl>
                                          <p:spTgt spid="7"/>
                                        </p:tgtEl>
                                      </p:cBhvr>
                                    </p:animEffect>
                                    <p:animScale>
                                      <p:cBhvr>
                                        <p:cTn id="38" dur="250" autoRev="1" fill="hold"/>
                                        <p:tgtEl>
                                          <p:spTgt spid="7"/>
                                        </p:tgtEl>
                                      </p:cBhvr>
                                      <p:by x="105000" y="105000"/>
                                    </p:animScale>
                                  </p:childTnLst>
                                </p:cTn>
                              </p:par>
                            </p:childTnLst>
                          </p:cTn>
                        </p:par>
                      </p:childTnLst>
                    </p:cTn>
                  </p:par>
                </p:childTnLst>
              </p:cTn>
              <p:nextCondLst>
                <p:cond evt="onClick" delay="0">
                  <p:tgtEl>
                    <p:spTgt spid="7"/>
                  </p:tgtEl>
                </p:cond>
              </p:nextCondLst>
            </p:seq>
            <p:seq concurrent="1" nextAc="seek">
              <p:cTn id="39" restart="whenNotActive" fill="hold" evtFilter="cancelBubble" nodeType="interactiveSeq">
                <p:stCondLst>
                  <p:cond evt="onClick" delay="0">
                    <p:tgtEl>
                      <p:spTgt spid="8"/>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500" fill="hold"/>
                                        <p:tgtEl>
                                          <p:spTgt spid="8"/>
                                        </p:tgtEl>
                                        <p:attrNameLst>
                                          <p:attrName>fillcolor</p:attrName>
                                        </p:attrNameLst>
                                      </p:cBhvr>
                                      <p:to>
                                        <a:srgbClr val="92D050"/>
                                      </p:to>
                                    </p:animClr>
                                    <p:set>
                                      <p:cBhvr>
                                        <p:cTn id="44" dur="500" fill="hold"/>
                                        <p:tgtEl>
                                          <p:spTgt spid="8"/>
                                        </p:tgtEl>
                                        <p:attrNameLst>
                                          <p:attrName>fill.type</p:attrName>
                                        </p:attrNameLst>
                                      </p:cBhvr>
                                      <p:to>
                                        <p:strVal val="solid"/>
                                      </p:to>
                                    </p:set>
                                    <p:set>
                                      <p:cBhvr>
                                        <p:cTn id="45" dur="500" fill="hold"/>
                                        <p:tgtEl>
                                          <p:spTgt spid="8"/>
                                        </p:tgtEl>
                                        <p:attrNameLst>
                                          <p:attrName>fill.on</p:attrName>
                                        </p:attrNameLst>
                                      </p:cBhvr>
                                      <p:to>
                                        <p:strVal val="true"/>
                                      </p:to>
                                    </p:set>
                                  </p:childTnLst>
                                </p:cTn>
                              </p:par>
                              <p:par>
                                <p:cTn id="46" presetID="1" presetClass="entr" presetSubtype="0" fill="hold" nodeType="withEffect">
                                  <p:stCondLst>
                                    <p:cond delay="0"/>
                                  </p:stCondLst>
                                  <p:childTnLst>
                                    <p:set>
                                      <p:cBhvr>
                                        <p:cTn id="47" dur="1" fill="hold">
                                          <p:stCondLst>
                                            <p:cond delay="9"/>
                                          </p:stCondLst>
                                        </p:cTn>
                                        <p:tgtEl>
                                          <p:spTgt spid="11"/>
                                        </p:tgtEl>
                                        <p:attrNameLst>
                                          <p:attrName>style.visibility</p:attrName>
                                        </p:attrNameLst>
                                      </p:cBhvr>
                                      <p:to>
                                        <p:strVal val="visible"/>
                                      </p:to>
                                    </p:set>
                                  </p:childTnLst>
                                </p:cTn>
                              </p:par>
                              <p:par>
                                <p:cTn id="48" presetID="26" presetClass="emph" presetSubtype="0" repeatCount="2000" fill="hold" grpId="1" nodeType="withEffect">
                                  <p:stCondLst>
                                    <p:cond delay="0"/>
                                  </p:stCondLst>
                                  <p:childTnLst>
                                    <p:animEffect transition="out" filter="fade">
                                      <p:cBhvr>
                                        <p:cTn id="49" dur="500" tmFilter="0, 0; .2, .5; .8, .5; 1, 0"/>
                                        <p:tgtEl>
                                          <p:spTgt spid="8"/>
                                        </p:tgtEl>
                                      </p:cBhvr>
                                    </p:animEffect>
                                    <p:animScale>
                                      <p:cBhvr>
                                        <p:cTn id="50" dur="250" autoRev="1" fill="hold"/>
                                        <p:tgtEl>
                                          <p:spTgt spid="8"/>
                                        </p:tgtEl>
                                      </p:cBhvr>
                                      <p:by x="105000" y="105000"/>
                                    </p:animScale>
                                  </p:childTnLst>
                                </p:cTn>
                              </p:par>
                            </p:childTnLst>
                          </p:cTn>
                        </p:par>
                      </p:childTnLst>
                    </p:cTn>
                  </p:par>
                </p:childTnLst>
              </p:cTn>
              <p:nextCondLst>
                <p:cond evt="onClick" delay="0">
                  <p:tgtEl>
                    <p:spTgt spid="8"/>
                  </p:tgtEl>
                </p:cond>
              </p:nextCondLst>
            </p:seq>
            <p:seq concurrent="1" nextAc="seek">
              <p:cTn id="51" restart="whenNotActive" fill="hold" evtFilter="cancelBubble" nodeType="interactiveSeq">
                <p:stCondLst>
                  <p:cond evt="onClick" delay="0">
                    <p:tgtEl>
                      <p:spTgt spid="9"/>
                    </p:tgtEl>
                  </p:cond>
                </p:stCondLst>
                <p:endSync evt="end" delay="0">
                  <p:rtn val="all"/>
                </p:endSync>
                <p:childTnLst>
                  <p:par>
                    <p:cTn id="52" fill="hold">
                      <p:stCondLst>
                        <p:cond delay="0"/>
                      </p:stCondLst>
                      <p:childTnLst>
                        <p:par>
                          <p:cTn id="53" fill="hold">
                            <p:stCondLst>
                              <p:cond delay="0"/>
                            </p:stCondLst>
                            <p:childTnLst>
                              <p:par>
                                <p:cTn id="54" presetID="1" presetClass="emph" presetSubtype="2" fill="hold" nodeType="clickEffect">
                                  <p:stCondLst>
                                    <p:cond delay="0"/>
                                  </p:stCondLst>
                                  <p:childTnLst>
                                    <p:animClr clrSpc="rgb" dir="cw">
                                      <p:cBhvr>
                                        <p:cTn id="55" dur="500" fill="hold"/>
                                        <p:tgtEl>
                                          <p:spTgt spid="9"/>
                                        </p:tgtEl>
                                        <p:attrNameLst>
                                          <p:attrName>fillcolor</p:attrName>
                                        </p:attrNameLst>
                                      </p:cBhvr>
                                      <p:to>
                                        <a:srgbClr val="C0504D"/>
                                      </p:to>
                                    </p:animClr>
                                    <p:set>
                                      <p:cBhvr>
                                        <p:cTn id="56" dur="500" fill="hold"/>
                                        <p:tgtEl>
                                          <p:spTgt spid="9"/>
                                        </p:tgtEl>
                                        <p:attrNameLst>
                                          <p:attrName>fill.type</p:attrName>
                                        </p:attrNameLst>
                                      </p:cBhvr>
                                      <p:to>
                                        <p:strVal val="solid"/>
                                      </p:to>
                                    </p:set>
                                    <p:set>
                                      <p:cBhvr>
                                        <p:cTn id="57" dur="500" fill="hold"/>
                                        <p:tgtEl>
                                          <p:spTgt spid="9"/>
                                        </p:tgtEl>
                                        <p:attrNameLst>
                                          <p:attrName>fill.on</p:attrName>
                                        </p:attrNameLst>
                                      </p:cBhvr>
                                      <p:to>
                                        <p:strVal val="true"/>
                                      </p:to>
                                    </p:set>
                                  </p:childTnLst>
                                </p:cTn>
                              </p:par>
                              <p:par>
                                <p:cTn id="58" presetID="1" presetClass="entr" presetSubtype="0" fill="hold" nodeType="withEffect">
                                  <p:stCondLst>
                                    <p:cond delay="0"/>
                                  </p:stCondLst>
                                  <p:childTnLst>
                                    <p:set>
                                      <p:cBhvr>
                                        <p:cTn id="59" dur="1" fill="hold">
                                          <p:stCondLst>
                                            <p:cond delay="9"/>
                                          </p:stCondLst>
                                        </p:cTn>
                                        <p:tgtEl>
                                          <p:spTgt spid="12"/>
                                        </p:tgtEl>
                                        <p:attrNameLst>
                                          <p:attrName>style.visibility</p:attrName>
                                        </p:attrNameLst>
                                      </p:cBhvr>
                                      <p:to>
                                        <p:strVal val="visible"/>
                                      </p:to>
                                    </p:set>
                                  </p:childTnLst>
                                </p:cTn>
                              </p:par>
                              <p:par>
                                <p:cTn id="60" presetID="26" presetClass="emph" presetSubtype="0" repeatCount="2000" fill="hold" grpId="1" nodeType="withEffect">
                                  <p:stCondLst>
                                    <p:cond delay="0"/>
                                  </p:stCondLst>
                                  <p:childTnLst>
                                    <p:animEffect transition="out" filter="fade">
                                      <p:cBhvr>
                                        <p:cTn id="61" dur="500" tmFilter="0, 0; .2, .5; .8, .5; 1, 0"/>
                                        <p:tgtEl>
                                          <p:spTgt spid="9"/>
                                        </p:tgtEl>
                                      </p:cBhvr>
                                    </p:animEffect>
                                    <p:animScale>
                                      <p:cBhvr>
                                        <p:cTn id="62" dur="250" autoRev="1" fill="hold"/>
                                        <p:tgtEl>
                                          <p:spTgt spid="9"/>
                                        </p:tgtEl>
                                      </p:cBhvr>
                                      <p:by x="105000" y="105000"/>
                                    </p:animScale>
                                  </p:childTnLst>
                                </p:cTn>
                              </p:par>
                            </p:childTnLst>
                          </p:cTn>
                        </p:par>
                      </p:childTnLst>
                    </p:cTn>
                  </p:par>
                </p:childTnLst>
              </p:cTn>
              <p:nextCondLst>
                <p:cond evt="onClick" delay="0">
                  <p:tgtEl>
                    <p:spTgt spid="9"/>
                  </p:tgtEl>
                </p:cond>
              </p:nextCondLst>
            </p:seq>
            <p:seq concurrent="1" nextAc="seek">
              <p:cTn id="63" restart="whenNotActive" fill="hold" evtFilter="cancelBubble" nodeType="interactiveSeq">
                <p:stCondLst>
                  <p:cond evt="onClick" delay="0">
                    <p:tgtEl>
                      <p:spTgt spid="10"/>
                    </p:tgtEl>
                  </p:cond>
                </p:stCondLst>
                <p:endSync evt="end" delay="0">
                  <p:rtn val="all"/>
                </p:endSync>
                <p:childTnLst>
                  <p:par>
                    <p:cTn id="64" fill="hold">
                      <p:stCondLst>
                        <p:cond delay="0"/>
                      </p:stCondLst>
                      <p:childTnLst>
                        <p:par>
                          <p:cTn id="65" fill="hold">
                            <p:stCondLst>
                              <p:cond delay="0"/>
                            </p:stCondLst>
                            <p:childTnLst>
                              <p:par>
                                <p:cTn id="66" presetID="1" presetClass="emph" presetSubtype="2" fill="hold" nodeType="clickEffect">
                                  <p:stCondLst>
                                    <p:cond delay="0"/>
                                  </p:stCondLst>
                                  <p:childTnLst>
                                    <p:animClr clrSpc="rgb" dir="cw">
                                      <p:cBhvr>
                                        <p:cTn id="67" dur="500" fill="hold"/>
                                        <p:tgtEl>
                                          <p:spTgt spid="10"/>
                                        </p:tgtEl>
                                        <p:attrNameLst>
                                          <p:attrName>fillcolor</p:attrName>
                                        </p:attrNameLst>
                                      </p:cBhvr>
                                      <p:to>
                                        <a:srgbClr val="C0504D"/>
                                      </p:to>
                                    </p:animClr>
                                    <p:set>
                                      <p:cBhvr>
                                        <p:cTn id="68" dur="500" fill="hold"/>
                                        <p:tgtEl>
                                          <p:spTgt spid="10"/>
                                        </p:tgtEl>
                                        <p:attrNameLst>
                                          <p:attrName>fill.type</p:attrName>
                                        </p:attrNameLst>
                                      </p:cBhvr>
                                      <p:to>
                                        <p:strVal val="solid"/>
                                      </p:to>
                                    </p:set>
                                    <p:set>
                                      <p:cBhvr>
                                        <p:cTn id="69" dur="500" fill="hold"/>
                                        <p:tgtEl>
                                          <p:spTgt spid="10"/>
                                        </p:tgtEl>
                                        <p:attrNameLst>
                                          <p:attrName>fill.on</p:attrName>
                                        </p:attrNameLst>
                                      </p:cBhvr>
                                      <p:to>
                                        <p:strVal val="true"/>
                                      </p:to>
                                    </p:set>
                                  </p:childTnLst>
                                </p:cTn>
                              </p:par>
                              <p:par>
                                <p:cTn id="70" presetID="1" presetClass="entr" presetSubtype="0" fill="hold" nodeType="withEffect">
                                  <p:stCondLst>
                                    <p:cond delay="0"/>
                                  </p:stCondLst>
                                  <p:childTnLst>
                                    <p:set>
                                      <p:cBhvr>
                                        <p:cTn id="71" dur="1" fill="hold">
                                          <p:stCondLst>
                                            <p:cond delay="9"/>
                                          </p:stCondLst>
                                        </p:cTn>
                                        <p:tgtEl>
                                          <p:spTgt spid="13"/>
                                        </p:tgtEl>
                                        <p:attrNameLst>
                                          <p:attrName>style.visibility</p:attrName>
                                        </p:attrNameLst>
                                      </p:cBhvr>
                                      <p:to>
                                        <p:strVal val="visible"/>
                                      </p:to>
                                    </p:set>
                                  </p:childTnLst>
                                </p:cTn>
                              </p:par>
                              <p:par>
                                <p:cTn id="72" presetID="26" presetClass="emph" presetSubtype="0" repeatCount="2000" fill="hold" grpId="1" nodeType="withEffect">
                                  <p:stCondLst>
                                    <p:cond delay="0"/>
                                  </p:stCondLst>
                                  <p:childTnLst>
                                    <p:animEffect transition="out" filter="fade">
                                      <p:cBhvr>
                                        <p:cTn id="73" dur="500" tmFilter="0, 0; .2, .5; .8, .5; 1, 0"/>
                                        <p:tgtEl>
                                          <p:spTgt spid="10"/>
                                        </p:tgtEl>
                                      </p:cBhvr>
                                    </p:animEffect>
                                    <p:animScale>
                                      <p:cBhvr>
                                        <p:cTn id="74" dur="250" autoRev="1" fill="hold"/>
                                        <p:tgtEl>
                                          <p:spTgt spid="10"/>
                                        </p:tgtEl>
                                      </p:cBhvr>
                                      <p:by x="105000" y="105000"/>
                                    </p:animScale>
                                  </p:childTnLst>
                                </p:cTn>
                              </p:par>
                            </p:childTnLst>
                          </p:cTn>
                        </p:par>
                      </p:childTnLst>
                    </p:cTn>
                  </p:par>
                </p:childTnLst>
              </p:cTn>
              <p:nextCondLst>
                <p:cond evt="onClick" delay="0">
                  <p:tgtEl>
                    <p:spTgt spid="10"/>
                  </p:tgtEl>
                </p:cond>
              </p:nextCondLst>
            </p:seq>
          </p:childTnLst>
        </p:cTn>
      </p:par>
    </p:tnLst>
    <p:bldLst>
      <p:bldP spid="3" grpId="0"/>
      <p:bldP spid="7" grpId="0" animBg="1"/>
      <p:bldP spid="7" grpId="1" animBg="1"/>
      <p:bldP spid="8" grpId="0" animBg="1"/>
      <p:bldP spid="8" grpId="1" animBg="1"/>
      <p:bldP spid="9" grpId="0" animBg="1"/>
      <p:bldP spid="9" grpId="1" animBg="1"/>
      <p:bldP spid="10" grpId="0" animBg="1"/>
      <p:bldP spid="10"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657600-DC11-2886-CD03-EDFAEA10792D}"/>
              </a:ext>
            </a:extLst>
          </p:cNvPr>
          <p:cNvSpPr txBox="1"/>
          <p:nvPr/>
        </p:nvSpPr>
        <p:spPr>
          <a:xfrm>
            <a:off x="4632222" y="1610524"/>
            <a:ext cx="2927555" cy="553998"/>
          </a:xfrm>
          <a:prstGeom prst="rect">
            <a:avLst/>
          </a:prstGeom>
          <a:noFill/>
        </p:spPr>
        <p:txBody>
          <a:bodyPr wrap="square" rtlCol="0">
            <a:spAutoFit/>
          </a:bodyPr>
          <a:lstStyle/>
          <a:p>
            <a:pPr algn="ctr"/>
            <a:r>
              <a:rPr lang="en-US" sz="3000" b="1" dirty="0">
                <a:latin typeface="UTM Avo" panose="02040603050506020204" pitchFamily="18"/>
              </a:rPr>
              <a:t>VẬN DỤNG</a:t>
            </a:r>
          </a:p>
        </p:txBody>
      </p:sp>
      <p:grpSp>
        <p:nvGrpSpPr>
          <p:cNvPr id="3" name="Group 2">
            <a:extLst>
              <a:ext uri="{FF2B5EF4-FFF2-40B4-BE49-F238E27FC236}">
                <a16:creationId xmlns:a16="http://schemas.microsoft.com/office/drawing/2014/main" id="{3D9F15BC-F257-0A36-3641-FCAED6E3CB7F}"/>
              </a:ext>
            </a:extLst>
          </p:cNvPr>
          <p:cNvGrpSpPr/>
          <p:nvPr/>
        </p:nvGrpSpPr>
        <p:grpSpPr>
          <a:xfrm>
            <a:off x="3669952" y="2591583"/>
            <a:ext cx="7291417" cy="2803377"/>
            <a:chOff x="3588797" y="577848"/>
            <a:chExt cx="12279213" cy="2803377"/>
          </a:xfrm>
        </p:grpSpPr>
        <p:sp>
          <p:nvSpPr>
            <p:cNvPr id="4" name="Rounded Rectangular Callout 10">
              <a:extLst>
                <a:ext uri="{FF2B5EF4-FFF2-40B4-BE49-F238E27FC236}">
                  <a16:creationId xmlns:a16="http://schemas.microsoft.com/office/drawing/2014/main" id="{BFE93EAE-54BB-2BB6-8CF0-8CF8EA3620F3}"/>
                </a:ext>
              </a:extLst>
            </p:cNvPr>
            <p:cNvSpPr/>
            <p:nvPr/>
          </p:nvSpPr>
          <p:spPr>
            <a:xfrm>
              <a:off x="3588797" y="577848"/>
              <a:ext cx="12279213" cy="2803377"/>
            </a:xfrm>
            <a:prstGeom prst="wedgeRoundRectCallout">
              <a:avLst>
                <a:gd name="adj1" fmla="val -56419"/>
                <a:gd name="adj2" fmla="val 2565"/>
                <a:gd name="adj3" fmla="val 16667"/>
              </a:avLst>
            </a:prstGeom>
            <a:solidFill>
              <a:schemeClr val="bg1"/>
            </a:solidFill>
            <a:ln w="57150">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30000"/>
                </a:lnSpc>
              </a:pPr>
              <a:endParaRPr lang="en-US" sz="3800" dirty="0">
                <a:solidFill>
                  <a:schemeClr val="tx1"/>
                </a:solidFill>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22AF17DB-EBFD-8C5C-E7A0-1BC45A4D5660}"/>
                </a:ext>
              </a:extLst>
            </p:cNvPr>
            <p:cNvSpPr txBox="1"/>
            <p:nvPr/>
          </p:nvSpPr>
          <p:spPr>
            <a:xfrm>
              <a:off x="4360615" y="788718"/>
              <a:ext cx="10929931" cy="2318905"/>
            </a:xfrm>
            <a:prstGeom prst="rect">
              <a:avLst/>
            </a:prstGeom>
            <a:noFill/>
          </p:spPr>
          <p:txBody>
            <a:bodyPr wrap="square">
              <a:spAutoFit/>
            </a:bodyPr>
            <a:lstStyle/>
            <a:p>
              <a:pPr marL="0" marR="0" algn="just">
                <a:lnSpc>
                  <a:spcPct val="150000"/>
                </a:lnSpc>
                <a:spcBef>
                  <a:spcPts val="0"/>
                </a:spcBef>
                <a:spcAft>
                  <a:spcPts val="0"/>
                </a:spcAft>
              </a:pP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Tìm</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ví</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dụ</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trong</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thực</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tế</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về</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những</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trường</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hợp</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cần</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tăng</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hoặc</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giảm</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áp</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suất</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và</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giải</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thích</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cách</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làm</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tăng</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hay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giảm</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áp</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suất</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trong</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những</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trường</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hợp</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 </a:t>
              </a:r>
              <a:r>
                <a:rPr lang="en-US" sz="2500" dirty="0" err="1">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đó</a:t>
              </a:r>
              <a:r>
                <a:rPr lang="en-US" sz="25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a:t>
              </a:r>
              <a:endParaRPr lang="en-US" sz="2500" dirty="0">
                <a:effectLst/>
                <a:latin typeface="UTM Avo" panose="02040603050506020204" pitchFamily="18"/>
                <a:ea typeface="Calibri" panose="020F0502020204030204" pitchFamily="34" charset="0"/>
                <a:cs typeface="Times New Roman" panose="02020603050405020304" pitchFamily="18" charset="0"/>
              </a:endParaRPr>
            </a:p>
          </p:txBody>
        </p:sp>
      </p:grpSp>
      <p:pic>
        <p:nvPicPr>
          <p:cNvPr id="6" name="Picture 32">
            <a:extLst>
              <a:ext uri="{FF2B5EF4-FFF2-40B4-BE49-F238E27FC236}">
                <a16:creationId xmlns:a16="http://schemas.microsoft.com/office/drawing/2014/main" id="{CA462E27-6A36-6356-9947-7F1D3D27E189}"/>
              </a:ext>
            </a:extLst>
          </p:cNvPr>
          <p:cNvPicPr>
            <a:picLocks noChangeAspect="1"/>
          </p:cNvPicPr>
          <p:nvPr/>
        </p:nvPicPr>
        <p:blipFill>
          <a:blip r:embed="rId3"/>
          <a:srcRect/>
          <a:stretch>
            <a:fillRect/>
          </a:stretch>
        </p:blipFill>
        <p:spPr>
          <a:xfrm>
            <a:off x="732751" y="2280325"/>
            <a:ext cx="2319982" cy="2116984"/>
          </a:xfrm>
          <a:prstGeom prst="rect">
            <a:avLst/>
          </a:prstGeom>
        </p:spPr>
      </p:pic>
    </p:spTree>
    <p:extLst>
      <p:ext uri="{BB962C8B-B14F-4D97-AF65-F5344CB8AC3E}">
        <p14:creationId xmlns:p14="http://schemas.microsoft.com/office/powerpoint/2010/main" val="222452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500"/>
                                        <p:tgtEl>
                                          <p:spTgt spid="6"/>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CB0FEEF-7B08-2495-3186-8DB422AE9640}"/>
              </a:ext>
            </a:extLst>
          </p:cNvPr>
          <p:cNvSpPr txBox="1"/>
          <p:nvPr/>
        </p:nvSpPr>
        <p:spPr>
          <a:xfrm>
            <a:off x="688113" y="1779518"/>
            <a:ext cx="10815774" cy="5293180"/>
          </a:xfrm>
          <a:prstGeom prst="rect">
            <a:avLst/>
          </a:prstGeom>
          <a:noFill/>
        </p:spPr>
        <p:txBody>
          <a:bodyPr wrap="square">
            <a:spAutoFit/>
          </a:bodyPr>
          <a:lstStyle/>
          <a:p>
            <a:pPr algn="just">
              <a:lnSpc>
                <a:spcPct val="150000"/>
              </a:lnSpc>
            </a:pPr>
            <a:r>
              <a:rPr lang="vi-VN" sz="1900" b="0" i="0" dirty="0">
                <a:solidFill>
                  <a:srgbClr val="000000"/>
                </a:solidFill>
                <a:effectLst/>
                <a:latin typeface="UTM Avo" panose="02040603050506020204" pitchFamily="18"/>
              </a:rPr>
              <a:t>- Ví dụ các trường hợp cần tăng áp suất:</a:t>
            </a:r>
          </a:p>
          <a:p>
            <a:pPr algn="just">
              <a:lnSpc>
                <a:spcPct val="150000"/>
              </a:lnSpc>
            </a:pPr>
            <a:r>
              <a:rPr lang="vi-VN" sz="1900" b="0" i="0" dirty="0">
                <a:solidFill>
                  <a:srgbClr val="000000"/>
                </a:solidFill>
                <a:effectLst/>
                <a:latin typeface="UTM Avo" panose="02040603050506020204" pitchFamily="18"/>
              </a:rPr>
              <a:t>+ Ngày tết bố mẹ em hay xếp bánh chưng ra mặt bàn và dùng vật nặng đè lên làm tăng áp lực lên bánh, tạo áp suất lớn ép cho bánh ráo nước, dền ngon hơn.</a:t>
            </a:r>
          </a:p>
          <a:p>
            <a:pPr algn="just">
              <a:lnSpc>
                <a:spcPct val="150000"/>
              </a:lnSpc>
            </a:pPr>
            <a:r>
              <a:rPr lang="vi-VN" sz="1900" b="0" i="0" dirty="0">
                <a:solidFill>
                  <a:srgbClr val="000000"/>
                </a:solidFill>
                <a:effectLst/>
                <a:latin typeface="UTM Avo" panose="02040603050506020204" pitchFamily="18"/>
              </a:rPr>
              <a:t>+ Khi đóng đinh vào tường ta thường đóng mũi đinh vào tường mà không đóng mũ (tai) đinh vào tường vì khi đóng mũi đinh vào tường sẽ làm giảm diện tích mặt bị ép nhằm tăng áp suất tác dụng lên tường giúp đinh xuyên vào tường được dễ hơn.</a:t>
            </a:r>
            <a:endParaRPr lang="en-US" sz="1900" b="0" i="0" dirty="0">
              <a:solidFill>
                <a:srgbClr val="000000"/>
              </a:solidFill>
              <a:effectLst/>
              <a:latin typeface="UTM Avo" panose="02040603050506020204" pitchFamily="18"/>
            </a:endParaRPr>
          </a:p>
          <a:p>
            <a:pPr algn="just">
              <a:lnSpc>
                <a:spcPct val="150000"/>
              </a:lnSpc>
            </a:pPr>
            <a:r>
              <a:rPr lang="vi-VN" sz="1900" b="0" i="0" dirty="0">
                <a:solidFill>
                  <a:srgbClr val="000000"/>
                </a:solidFill>
                <a:effectLst/>
                <a:latin typeface="UTM Avo" panose="02040603050506020204" pitchFamily="18"/>
              </a:rPr>
              <a:t>- Ví dụ các trường hợp cần giảm áp suất:</a:t>
            </a:r>
          </a:p>
          <a:p>
            <a:pPr algn="just">
              <a:lnSpc>
                <a:spcPct val="150000"/>
              </a:lnSpc>
            </a:pPr>
            <a:r>
              <a:rPr lang="vi-VN" sz="1900" b="0" i="0" dirty="0">
                <a:solidFill>
                  <a:srgbClr val="000000"/>
                </a:solidFill>
                <a:effectLst/>
                <a:latin typeface="UTM Avo" panose="02040603050506020204" pitchFamily="18"/>
              </a:rPr>
              <a:t>+ Móng nhà phải xây rộng bản hơn tường để tăng diện tích mặt ép nhằm giảm áp suất tác dụng lên mặt đất.</a:t>
            </a:r>
          </a:p>
          <a:p>
            <a:pPr algn="just">
              <a:lnSpc>
                <a:spcPct val="150000"/>
              </a:lnSpc>
            </a:pPr>
            <a:r>
              <a:rPr lang="vi-VN" sz="1900" b="0" i="0" dirty="0">
                <a:solidFill>
                  <a:srgbClr val="000000"/>
                </a:solidFill>
                <a:effectLst/>
                <a:latin typeface="UTM Avo" panose="02040603050506020204" pitchFamily="18"/>
              </a:rPr>
              <a:t>+ Khi nằm trên đệm mút ta thấy êm, người đỡ đau lưng hơn khi nằm trên phản gỗ vì đệm mút dễ biến dạng làm tăng diện tích tiếp xúc giúp giảm áp suất tác dụng lên thân người.</a:t>
            </a:r>
          </a:p>
          <a:p>
            <a:pPr algn="just">
              <a:lnSpc>
                <a:spcPct val="150000"/>
              </a:lnSpc>
            </a:pPr>
            <a:endParaRPr lang="vi-VN" sz="1900" b="0" i="0" dirty="0">
              <a:solidFill>
                <a:srgbClr val="000000"/>
              </a:solidFill>
              <a:effectLst/>
              <a:latin typeface="UTM Avo" panose="02040603050506020204" pitchFamily="18"/>
            </a:endParaRPr>
          </a:p>
        </p:txBody>
      </p:sp>
      <p:pic>
        <p:nvPicPr>
          <p:cNvPr id="3" name="Picture 2">
            <a:extLst>
              <a:ext uri="{FF2B5EF4-FFF2-40B4-BE49-F238E27FC236}">
                <a16:creationId xmlns:a16="http://schemas.microsoft.com/office/drawing/2014/main" id="{F3381795-E0C0-7C36-1634-D6D86AF239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37385" y="1053737"/>
            <a:ext cx="1446631" cy="1043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9674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arn(inVertical)">
                                      <p:cBhvr>
                                        <p:cTn id="10" dur="500"/>
                                        <p:tgtEl>
                                          <p:spTgt spid="2">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arn(inVertical)">
                                      <p:cBhvr>
                                        <p:cTn id="18" dur="500"/>
                                        <p:tgtEl>
                                          <p:spTgt spid="2">
                                            <p:txEl>
                                              <p:pRg st="3" end="3"/>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barn(inVertical)">
                                      <p:cBhvr>
                                        <p:cTn id="21" dur="500"/>
                                        <p:tgtEl>
                                          <p:spTgt spid="2">
                                            <p:txEl>
                                              <p:pRg st="4" end="4"/>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barn(inVertical)">
                                      <p:cBhvr>
                                        <p:cTn id="24"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FC35C64-09BD-04B8-995C-15A12C11C2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3F8A6FB6-8100-80D5-7E3E-0566FAD9570E}"/>
              </a:ext>
            </a:extLst>
          </p:cNvPr>
          <p:cNvSpPr/>
          <p:nvPr/>
        </p:nvSpPr>
        <p:spPr>
          <a:xfrm rot="1717181">
            <a:off x="1392015" y="1725449"/>
            <a:ext cx="543769" cy="966141"/>
          </a:xfrm>
          <a:custGeom>
            <a:avLst/>
            <a:gdLst/>
            <a:ahLst/>
            <a:cxnLst/>
            <a:rect l="l" t="t" r="r" b="b"/>
            <a:pathLst>
              <a:path w="1062145" h="1998897">
                <a:moveTo>
                  <a:pt x="0" y="0"/>
                </a:moveTo>
                <a:lnTo>
                  <a:pt x="1062144" y="0"/>
                </a:lnTo>
                <a:lnTo>
                  <a:pt x="1062144" y="1998897"/>
                </a:lnTo>
                <a:lnTo>
                  <a:pt x="0" y="1998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3" name="Freeform 13">
            <a:extLst>
              <a:ext uri="{FF2B5EF4-FFF2-40B4-BE49-F238E27FC236}">
                <a16:creationId xmlns:a16="http://schemas.microsoft.com/office/drawing/2014/main" id="{C483E280-10FB-883A-6885-F06CA933C2DC}"/>
              </a:ext>
            </a:extLst>
          </p:cNvPr>
          <p:cNvSpPr/>
          <p:nvPr/>
        </p:nvSpPr>
        <p:spPr>
          <a:xfrm>
            <a:off x="10165842" y="1367159"/>
            <a:ext cx="662299" cy="592212"/>
          </a:xfrm>
          <a:custGeom>
            <a:avLst/>
            <a:gdLst/>
            <a:ahLst/>
            <a:cxnLst/>
            <a:rect l="l" t="t" r="r" b="b"/>
            <a:pathLst>
              <a:path w="1257097" h="1123531">
                <a:moveTo>
                  <a:pt x="0" y="0"/>
                </a:moveTo>
                <a:lnTo>
                  <a:pt x="1257097" y="0"/>
                </a:lnTo>
                <a:lnTo>
                  <a:pt x="1257097" y="1123531"/>
                </a:lnTo>
                <a:lnTo>
                  <a:pt x="0" y="11235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4" name="Freeform 4">
            <a:extLst>
              <a:ext uri="{FF2B5EF4-FFF2-40B4-BE49-F238E27FC236}">
                <a16:creationId xmlns:a16="http://schemas.microsoft.com/office/drawing/2014/main" id="{49197709-00C0-F900-D0A3-8CAF06383101}"/>
              </a:ext>
            </a:extLst>
          </p:cNvPr>
          <p:cNvSpPr/>
          <p:nvPr/>
        </p:nvSpPr>
        <p:spPr>
          <a:xfrm>
            <a:off x="1901067" y="2323028"/>
            <a:ext cx="6423648" cy="3269312"/>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F5F3F7"/>
          </a:solidFill>
          <a:effectLst>
            <a:glow rad="139700">
              <a:schemeClr val="accent3">
                <a:satMod val="175000"/>
                <a:alpha val="40000"/>
              </a:schemeClr>
            </a:glow>
          </a:effectLst>
        </p:spPr>
        <p:txBody>
          <a:bodyPr/>
          <a:lstStyle/>
          <a:p>
            <a:endParaRPr lang="en-US" sz="429">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3F4365D1-4292-7599-F9AF-67325E0BBEEC}"/>
              </a:ext>
            </a:extLst>
          </p:cNvPr>
          <p:cNvSpPr txBox="1"/>
          <p:nvPr/>
        </p:nvSpPr>
        <p:spPr>
          <a:xfrm>
            <a:off x="2124336" y="2375780"/>
            <a:ext cx="4627289" cy="3073405"/>
          </a:xfrm>
          <a:prstGeom prst="rect">
            <a:avLst/>
          </a:prstGeom>
          <a:noFill/>
        </p:spPr>
        <p:txBody>
          <a:bodyPr wrap="square">
            <a:spAutoFit/>
          </a:bodyPr>
          <a:lstStyle/>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Ôn lại kiến thức đã học.</a:t>
            </a:r>
          </a:p>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Hoàn thành bài tập trong sách bài tập.</a:t>
            </a:r>
            <a:endParaRPr lang="vi-VN" sz="2200" b="1" dirty="0">
              <a:latin typeface="UTM Avo" panose="02040603050506020204" pitchFamily="18"/>
              <a:ea typeface="Calibri" panose="020F0502020204030204" pitchFamily="34" charset="0"/>
              <a:cs typeface="Arial" panose="020B0604020202020204" pitchFamily="34" charset="0"/>
            </a:endParaRPr>
          </a:p>
          <a:p>
            <a:pPr marL="232187" indent="-232187">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Đọc và tìm hiểu trước nội dung </a:t>
            </a:r>
            <a:r>
              <a:rPr lang="en-US" sz="2200" b="1" dirty="0" err="1">
                <a:latin typeface="UTM Avo" panose="02040603050506020204" pitchFamily="18"/>
                <a:ea typeface="Calibri" panose="020F0502020204030204" pitchFamily="34" charset="0"/>
                <a:cs typeface="Arial" panose="020B0604020202020204" pitchFamily="34" charset="0"/>
              </a:rPr>
              <a:t>Bài</a:t>
            </a:r>
            <a:r>
              <a:rPr lang="en-US" sz="2200" b="1" dirty="0">
                <a:latin typeface="UTM Avo" panose="02040603050506020204" pitchFamily="18"/>
                <a:ea typeface="Calibri" panose="020F0502020204030204" pitchFamily="34" charset="0"/>
                <a:cs typeface="Arial" panose="020B0604020202020204" pitchFamily="34" charset="0"/>
              </a:rPr>
              <a:t> 17. </a:t>
            </a:r>
            <a:r>
              <a:rPr lang="en-US" sz="2200" b="1" dirty="0" err="1">
                <a:latin typeface="UTM Avo" panose="02040603050506020204" pitchFamily="18"/>
                <a:ea typeface="Calibri" panose="020F0502020204030204" pitchFamily="34" charset="0"/>
                <a:cs typeface="Arial" panose="020B0604020202020204" pitchFamily="34" charset="0"/>
              </a:rPr>
              <a:t>Áp</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suất</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trong</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chất</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lỏng</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và</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trong</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chất</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khí</a:t>
            </a:r>
            <a:r>
              <a:rPr lang="en-US" sz="2200" b="1" dirty="0">
                <a:latin typeface="UTM Avo" panose="02040603050506020204" pitchFamily="18"/>
                <a:ea typeface="Calibri" panose="020F0502020204030204" pitchFamily="34" charset="0"/>
                <a:cs typeface="Arial" panose="020B0604020202020204" pitchFamily="34" charset="0"/>
              </a:rPr>
              <a:t>.</a:t>
            </a:r>
            <a:endParaRPr lang="vi-VN" sz="2200" b="1" dirty="0">
              <a:latin typeface="UTM Avo" panose="02040603050506020204" pitchFamily="18"/>
              <a:ea typeface="Calibri" panose="020F050202020403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6AF37326-00CF-8FD9-A9F3-498A6E8FBE43}"/>
              </a:ext>
            </a:extLst>
          </p:cNvPr>
          <p:cNvGrpSpPr/>
          <p:nvPr/>
        </p:nvGrpSpPr>
        <p:grpSpPr>
          <a:xfrm>
            <a:off x="6942533" y="2334126"/>
            <a:ext cx="3344467" cy="3156715"/>
            <a:chOff x="11246548" y="2101875"/>
            <a:chExt cx="6348073" cy="5988836"/>
          </a:xfrm>
        </p:grpSpPr>
        <p:sp>
          <p:nvSpPr>
            <p:cNvPr id="7" name="Oval 6">
              <a:extLst>
                <a:ext uri="{FF2B5EF4-FFF2-40B4-BE49-F238E27FC236}">
                  <a16:creationId xmlns:a16="http://schemas.microsoft.com/office/drawing/2014/main" id="{726F562A-B964-B629-58BC-B18E4E2F41F5}"/>
                </a:ext>
              </a:extLst>
            </p:cNvPr>
            <p:cNvSpPr/>
            <p:nvPr/>
          </p:nvSpPr>
          <p:spPr>
            <a:xfrm>
              <a:off x="11246548" y="2101875"/>
              <a:ext cx="6348073" cy="5988836"/>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9">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367DF66B-7CCB-EA87-0DD3-383D138EEEB1}"/>
                </a:ext>
              </a:extLst>
            </p:cNvPr>
            <p:cNvSpPr txBox="1"/>
            <p:nvPr/>
          </p:nvSpPr>
          <p:spPr>
            <a:xfrm>
              <a:off x="11971266" y="3702158"/>
              <a:ext cx="4898635" cy="2172008"/>
            </a:xfrm>
            <a:prstGeom prst="rect">
              <a:avLst/>
            </a:prstGeom>
            <a:noFill/>
          </p:spPr>
          <p:txBody>
            <a:bodyPr wrap="square" rtlCol="0">
              <a:spAutoFit/>
            </a:bodyPr>
            <a:lstStyle/>
            <a:p>
              <a:pPr algn="ctr">
                <a:lnSpc>
                  <a:spcPct val="150000"/>
                </a:lnSpc>
              </a:pPr>
              <a:r>
                <a:rPr lang="en-US" sz="2438" b="1" dirty="0">
                  <a:latin typeface="UTM Avo" panose="02040603050506020204" pitchFamily="18"/>
                  <a:cs typeface="Arial" panose="020B0604020202020204" pitchFamily="34" charset="0"/>
                </a:rPr>
                <a:t>HƯỚNG DẪN VỀ NHÀ</a:t>
              </a:r>
            </a:p>
          </p:txBody>
        </p:sp>
        <p:pic>
          <p:nvPicPr>
            <p:cNvPr id="9" name="Picture 11">
              <a:extLst>
                <a:ext uri="{FF2B5EF4-FFF2-40B4-BE49-F238E27FC236}">
                  <a16:creationId xmlns:a16="http://schemas.microsoft.com/office/drawing/2014/main" id="{D3890AF8-512A-DCFF-2AD3-8461A05222A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305052" y="2166299"/>
              <a:ext cx="4508695" cy="1073889"/>
            </a:xfrm>
            <a:prstGeom prst="rect">
              <a:avLst/>
            </a:prstGeom>
          </p:spPr>
        </p:pic>
      </p:grpSp>
      <p:pic>
        <p:nvPicPr>
          <p:cNvPr id="10" name="Picture 7">
            <a:extLst>
              <a:ext uri="{FF2B5EF4-FFF2-40B4-BE49-F238E27FC236}">
                <a16:creationId xmlns:a16="http://schemas.microsoft.com/office/drawing/2014/main" id="{C4B3F1AD-9430-3721-D261-FB377350F94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6810454" y="4516924"/>
            <a:ext cx="3570119" cy="1871132"/>
          </a:xfrm>
          <a:prstGeom prst="rect">
            <a:avLst/>
          </a:prstGeom>
        </p:spPr>
      </p:pic>
      <p:sp>
        <p:nvSpPr>
          <p:cNvPr id="11" name="Freeform 12">
            <a:extLst>
              <a:ext uri="{FF2B5EF4-FFF2-40B4-BE49-F238E27FC236}">
                <a16:creationId xmlns:a16="http://schemas.microsoft.com/office/drawing/2014/main" id="{6E014665-FE1C-E8C8-F5A1-09CAA3E74C47}"/>
              </a:ext>
            </a:extLst>
          </p:cNvPr>
          <p:cNvSpPr/>
          <p:nvPr/>
        </p:nvSpPr>
        <p:spPr>
          <a:xfrm rot="-1180547">
            <a:off x="1584443" y="5265174"/>
            <a:ext cx="633251" cy="635142"/>
          </a:xfrm>
          <a:custGeom>
            <a:avLst/>
            <a:gdLst/>
            <a:ahLst/>
            <a:cxnLst/>
            <a:rect l="l" t="t" r="r" b="b"/>
            <a:pathLst>
              <a:path w="1201963" h="1204976">
                <a:moveTo>
                  <a:pt x="0" y="0"/>
                </a:moveTo>
                <a:lnTo>
                  <a:pt x="1201963" y="0"/>
                </a:lnTo>
                <a:lnTo>
                  <a:pt x="1201963" y="1204975"/>
                </a:lnTo>
                <a:lnTo>
                  <a:pt x="0" y="120497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268042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244</TotalTime>
  <Words>2565</Words>
  <Application>Microsoft Office PowerPoint</Application>
  <PresentationFormat>Widescreen</PresentationFormat>
  <Paragraphs>161</Paragraphs>
  <Slides>34</Slides>
  <Notes>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34</vt:i4>
      </vt:variant>
    </vt:vector>
  </HeadingPairs>
  <TitlesOfParts>
    <vt:vector size="43" baseType="lpstr">
      <vt:lpstr>Wingdings</vt:lpstr>
      <vt:lpstr>Cambria Math</vt:lpstr>
      <vt:lpstr>Calibri Light</vt:lpstr>
      <vt:lpstr>Courier New</vt:lpstr>
      <vt:lpstr>UTM Avo</vt:lpstr>
      <vt:lpstr>Arial</vt:lpstr>
      <vt:lpstr>Calibri</vt:lpstr>
      <vt:lpstr>Office Theme</vt:lpstr>
      <vt:lpstr>1_Office Theme</vt:lpstr>
      <vt:lpstr>PowerPoint Presentation</vt:lpstr>
      <vt:lpstr>PowerPoint Presentation</vt:lpstr>
      <vt:lpstr>PowerPoint Presentation</vt:lpstr>
      <vt:lpstr>PowerPoint Presentation</vt:lpstr>
      <vt:lpstr>I. ÁP LỰC</vt:lpstr>
      <vt:lpstr>PowerPoint Presentation</vt:lpstr>
      <vt:lpstr>PowerPoint Presentation</vt:lpstr>
      <vt:lpstr>PowerPoint Presentation</vt:lpstr>
      <vt:lpstr>PowerPoint Presentation</vt:lpstr>
      <vt:lpstr>PowerPoint Presentation</vt:lpstr>
      <vt:lpstr>II. ÁP SUẤT</vt:lpstr>
      <vt:lpstr>PowerPoint Presentation</vt:lpstr>
      <vt:lpstr>PowerPoint Presentation</vt:lpstr>
      <vt:lpstr>PowerPoint Presentation</vt:lpstr>
      <vt:lpstr>PowerPoint Presentation</vt:lpstr>
      <vt:lpstr>PowerPoint Presentation</vt:lpstr>
      <vt:lpstr>III. TĂNG GIẢM ÁP SUẤT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Thuynt</cp:lastModifiedBy>
  <cp:revision>10</cp:revision>
  <dcterms:created xsi:type="dcterms:W3CDTF">2023-10-18T06:55:26Z</dcterms:created>
  <dcterms:modified xsi:type="dcterms:W3CDTF">2024-11-29T08:47:01Z</dcterms:modified>
</cp:coreProperties>
</file>