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308" r:id="rId7"/>
    <p:sldId id="307" r:id="rId8"/>
    <p:sldId id="306" r:id="rId9"/>
    <p:sldId id="305" r:id="rId10"/>
    <p:sldId id="304" r:id="rId11"/>
    <p:sldId id="303" r:id="rId12"/>
    <p:sldId id="302" r:id="rId13"/>
    <p:sldId id="309" r:id="rId14"/>
    <p:sldId id="301" r:id="rId15"/>
    <p:sldId id="300" r:id="rId16"/>
    <p:sldId id="299" r:id="rId17"/>
    <p:sldId id="298" r:id="rId18"/>
    <p:sldId id="297" r:id="rId19"/>
    <p:sldId id="296" r:id="rId20"/>
    <p:sldId id="295" r:id="rId21"/>
    <p:sldId id="294" r:id="rId22"/>
    <p:sldId id="310" r:id="rId23"/>
    <p:sldId id="261" r:id="rId24"/>
    <p:sldId id="263" r:id="rId25"/>
    <p:sldId id="317" r:id="rId26"/>
    <p:sldId id="316" r:id="rId27"/>
    <p:sldId id="315" r:id="rId28"/>
    <p:sldId id="314" r:id="rId29"/>
    <p:sldId id="313" r:id="rId30"/>
    <p:sldId id="312" r:id="rId31"/>
    <p:sldId id="311" r:id="rId32"/>
    <p:sldId id="320" r:id="rId33"/>
    <p:sldId id="319" r:id="rId34"/>
    <p:sldId id="318" r:id="rId35"/>
    <p:sldId id="262" r:id="rId36"/>
    <p:sldId id="264" r:id="rId37"/>
    <p:sldId id="321" r:id="rId38"/>
    <p:sldId id="269" r:id="rId39"/>
  </p:sldIdLst>
  <p:sldSz cx="12192000" cy="6858000"/>
  <p:notesSz cx="6858000" cy="9144000"/>
  <p:embeddedFontLst>
    <p:embeddedFont>
      <p:font typeface="Cambria Math" panose="02040503050406030204" pitchFamily="18" charset="0"/>
      <p:regular r:id="rId41"/>
    </p:embeddedFont>
    <p:embeddedFont>
      <p:font typeface="UTM Avo" panose="02040603050506020204" pitchFamily="18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9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84" y="156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F8EA8-DAE0-4D98-903B-CC8D43E54208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CCE0C-BB28-4562-A426-EBA730348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73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4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43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4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45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50.png"/><Relationship Id="rId7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45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A8D408-AFBF-EF8F-8BE1-D0038CB5C243}"/>
              </a:ext>
            </a:extLst>
          </p:cNvPr>
          <p:cNvSpPr txBox="1">
            <a:spLocks/>
          </p:cNvSpPr>
          <p:nvPr/>
        </p:nvSpPr>
        <p:spPr>
          <a:xfrm>
            <a:off x="173230" y="1539551"/>
            <a:ext cx="11845539" cy="9894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r>
              <a:rPr lang="vi-VN" sz="4800" b="1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Điện</a:t>
            </a:r>
            <a:endParaRPr lang="en-US" sz="48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1132DBB-00F3-145A-1515-A77EDE2B914F}"/>
              </a:ext>
            </a:extLst>
          </p:cNvPr>
          <p:cNvSpPr txBox="1">
            <a:spLocks/>
          </p:cNvSpPr>
          <p:nvPr/>
        </p:nvSpPr>
        <p:spPr>
          <a:xfrm>
            <a:off x="965709" y="3750221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7.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Định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err="1">
                <a:solidFill>
                  <a:srgbClr val="FF0000"/>
                </a:solidFill>
                <a:latin typeface="UTM Avo" panose="02040603050506020204" pitchFamily="18" charset="0"/>
              </a:rPr>
              <a:t>luật</a:t>
            </a: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 OHM</a:t>
            </a:r>
            <a:endParaRPr lang="en-US"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Điện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trở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(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427D0FD-5797-84A9-0D3A-0B34832322A6}"/>
              </a:ext>
            </a:extLst>
          </p:cNvPr>
          <p:cNvGrpSpPr/>
          <p:nvPr/>
        </p:nvGrpSpPr>
        <p:grpSpPr>
          <a:xfrm>
            <a:off x="697943" y="2118468"/>
            <a:ext cx="11173486" cy="1121846"/>
            <a:chOff x="1443164" y="2042357"/>
            <a:chExt cx="16760229" cy="16827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9F2979-B678-D56A-F6CE-5B3958C8D17D}"/>
                </a:ext>
              </a:extLst>
            </p:cNvPr>
            <p:cNvSpPr txBox="1"/>
            <p:nvPr/>
          </p:nvSpPr>
          <p:spPr>
            <a:xfrm>
              <a:off x="2362304" y="2042357"/>
              <a:ext cx="15841089" cy="1682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630">
                <a:lnSpc>
                  <a:spcPct val="150000"/>
                </a:lnSpc>
              </a:pPr>
              <a:r>
                <a:rPr lang="vi-VN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Giải thích vì sao có sự hao phí điện năng trên đường dây tải điện? Biện pháp để làm giảm hao phí trên đường dây tải điện?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150A8BF4-B78E-CF77-8A35-D265080EA919}"/>
                </a:ext>
              </a:extLst>
            </p:cNvPr>
            <p:cNvSpPr/>
            <p:nvPr/>
          </p:nvSpPr>
          <p:spPr>
            <a:xfrm>
              <a:off x="1443164" y="2427420"/>
              <a:ext cx="701314" cy="1054796"/>
            </a:xfrm>
            <a:custGeom>
              <a:avLst/>
              <a:gdLst/>
              <a:ahLst/>
              <a:cxnLst/>
              <a:rect l="l" t="t" r="r" b="b"/>
              <a:pathLst>
                <a:path w="2735854" h="4114800">
                  <a:moveTo>
                    <a:pt x="0" y="0"/>
                  </a:moveTo>
                  <a:lnTo>
                    <a:pt x="2735854" y="0"/>
                  </a:lnTo>
                  <a:lnTo>
                    <a:pt x="27358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effectLst/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11" name="Picture 2" descr="Truyền tải điện năng đi xa">
            <a:extLst>
              <a:ext uri="{FF2B5EF4-FFF2-40B4-BE49-F238E27FC236}">
                <a16:creationId xmlns:a16="http://schemas.microsoft.com/office/drawing/2014/main" id="{C39092B6-2997-12F7-C979-90430438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311" y="3617686"/>
            <a:ext cx="8907853" cy="275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One Rounded and One Snipped 8">
            <a:extLst>
              <a:ext uri="{FF2B5EF4-FFF2-40B4-BE49-F238E27FC236}">
                <a16:creationId xmlns:a16="http://schemas.microsoft.com/office/drawing/2014/main" id="{CC288312-41DE-DEA9-9AEA-4B901B9F1EDF}"/>
              </a:ext>
            </a:extLst>
          </p:cNvPr>
          <p:cNvSpPr/>
          <p:nvPr/>
        </p:nvSpPr>
        <p:spPr>
          <a:xfrm>
            <a:off x="2185194" y="2006600"/>
            <a:ext cx="7620000" cy="2184400"/>
          </a:xfrm>
          <a:prstGeom prst="snip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III. ĐỊNH LUẬT OHM</a:t>
            </a:r>
            <a:endParaRPr kumimoji="0" lang="vi-VN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7B21F1FC-F168-8EBF-DA5C-8532D62A700A}"/>
              </a:ext>
            </a:extLst>
          </p:cNvPr>
          <p:cNvSpPr/>
          <p:nvPr/>
        </p:nvSpPr>
        <p:spPr>
          <a:xfrm flipH="1">
            <a:off x="8382794" y="3518359"/>
            <a:ext cx="4330167" cy="3339641"/>
          </a:xfrm>
          <a:custGeom>
            <a:avLst/>
            <a:gdLst/>
            <a:ahLst/>
            <a:cxnLst/>
            <a:rect l="l" t="t" r="r" b="b"/>
            <a:pathLst>
              <a:path w="2877242" h="2219073">
                <a:moveTo>
                  <a:pt x="2877241" y="0"/>
                </a:moveTo>
                <a:lnTo>
                  <a:pt x="0" y="0"/>
                </a:lnTo>
                <a:lnTo>
                  <a:pt x="0" y="2219073"/>
                </a:lnTo>
                <a:lnTo>
                  <a:pt x="2877241" y="2219073"/>
                </a:lnTo>
                <a:lnTo>
                  <a:pt x="287724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7C61673-EB95-4DAA-0A66-BE68AE144A77}"/>
              </a:ext>
            </a:extLst>
          </p:cNvPr>
          <p:cNvSpPr/>
          <p:nvPr/>
        </p:nvSpPr>
        <p:spPr>
          <a:xfrm>
            <a:off x="927557" y="1721182"/>
            <a:ext cx="1941711" cy="1876178"/>
          </a:xfrm>
          <a:custGeom>
            <a:avLst/>
            <a:gdLst/>
            <a:ahLst/>
            <a:cxnLst/>
            <a:rect l="l" t="t" r="r" b="b"/>
            <a:pathLst>
              <a:path w="5011670" h="4842526">
                <a:moveTo>
                  <a:pt x="0" y="0"/>
                </a:moveTo>
                <a:lnTo>
                  <a:pt x="5011669" y="0"/>
                </a:lnTo>
                <a:lnTo>
                  <a:pt x="5011669" y="4842525"/>
                </a:lnTo>
                <a:lnTo>
                  <a:pt x="0" y="48425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 dirty="0">
              <a:latin typeface="UTM Avo"/>
              <a:cs typeface="+mn-ea"/>
              <a:sym typeface="+mn-lt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DA67A56-A444-71B4-4500-386C71ECBD05}"/>
              </a:ext>
            </a:extLst>
          </p:cNvPr>
          <p:cNvSpPr/>
          <p:nvPr/>
        </p:nvSpPr>
        <p:spPr>
          <a:xfrm>
            <a:off x="135175" y="4887420"/>
            <a:ext cx="2050019" cy="1970580"/>
          </a:xfrm>
          <a:custGeom>
            <a:avLst/>
            <a:gdLst/>
            <a:ahLst/>
            <a:cxnLst/>
            <a:rect l="l" t="t" r="r" b="b"/>
            <a:pathLst>
              <a:path w="3075028" h="2955870">
                <a:moveTo>
                  <a:pt x="0" y="0"/>
                </a:moveTo>
                <a:lnTo>
                  <a:pt x="3075028" y="0"/>
                </a:lnTo>
                <a:lnTo>
                  <a:pt x="3075028" y="2955870"/>
                </a:lnTo>
                <a:lnTo>
                  <a:pt x="0" y="29558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Điện trở là gì? Cấu tạo và công dụng như thế nào?">
            <a:extLst>
              <a:ext uri="{FF2B5EF4-FFF2-40B4-BE49-F238E27FC236}">
                <a16:creationId xmlns:a16="http://schemas.microsoft.com/office/drawing/2014/main" id="{15D849AF-D3AD-4F73-D9F8-8EE846C36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317" y="3365621"/>
            <a:ext cx="4569883" cy="319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7FC38742-6235-14B6-722D-B5C68551A903}"/>
              </a:ext>
            </a:extLst>
          </p:cNvPr>
          <p:cNvSpPr txBox="1"/>
          <p:nvPr/>
        </p:nvSpPr>
        <p:spPr>
          <a:xfrm>
            <a:off x="1428268" y="2327951"/>
            <a:ext cx="9538664" cy="53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7"/>
              </a:lnSpc>
            </a:pPr>
            <a:endParaRPr lang="en-US" sz="3200" dirty="0">
              <a:latin typeface="UTM Avo"/>
              <a:cs typeface="+mn-ea"/>
              <a:sym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00701D-AAAD-F12A-79A7-947BB8CCE991}"/>
              </a:ext>
            </a:extLst>
          </p:cNvPr>
          <p:cNvSpPr/>
          <p:nvPr/>
        </p:nvSpPr>
        <p:spPr>
          <a:xfrm>
            <a:off x="508000" y="1680028"/>
            <a:ext cx="11379200" cy="14732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ghiên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cứu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mục III SGK tr42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nêu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khái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niệm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định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Ohm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nghĩa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lượng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định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Ohm.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D33545-87A3-FF36-6C4B-21BACC6FD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384435"/>
            <a:ext cx="1036247" cy="118472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354097F-F90C-7AB2-F673-01CB0608FC9F}"/>
              </a:ext>
            </a:extLst>
          </p:cNvPr>
          <p:cNvSpPr/>
          <p:nvPr/>
        </p:nvSpPr>
        <p:spPr>
          <a:xfrm>
            <a:off x="812800" y="4404158"/>
            <a:ext cx="6333067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đặc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trưng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cho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tác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dụng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latin typeface="UTM Avo"/>
                <a:cs typeface="+mn-ea"/>
                <a:sym typeface="+mn-lt"/>
              </a:rPr>
            </a:br>
            <a:r>
              <a:rPr lang="en-US" sz="2400" dirty="0" err="1">
                <a:latin typeface="UTM Avo"/>
                <a:cs typeface="+mn-ea"/>
                <a:sym typeface="+mn-lt"/>
              </a:rPr>
              <a:t>cản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dòng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dẫn</a:t>
            </a:r>
            <a:r>
              <a:rPr lang="en-US" sz="2400" dirty="0">
                <a:latin typeface="UTM Avo"/>
                <a:cs typeface="+mn-ea"/>
                <a:sym typeface="+mn-lt"/>
              </a:rPr>
              <a:t>.</a:t>
            </a:r>
            <a:endParaRPr lang="en-US" sz="2000" dirty="0">
              <a:latin typeface="UTM Avo"/>
              <a:cs typeface="+mn-ea"/>
              <a:sym typeface="+mn-lt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C63C0DD-EEF0-906F-83E2-F7D18B5CB0D8}"/>
              </a:ext>
            </a:extLst>
          </p:cNvPr>
          <p:cNvSpPr/>
          <p:nvPr/>
        </p:nvSpPr>
        <p:spPr>
          <a:xfrm>
            <a:off x="812800" y="3636905"/>
            <a:ext cx="2032000" cy="6000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Khái niệm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7">
            <a:extLst>
              <a:ext uri="{FF2B5EF4-FFF2-40B4-BE49-F238E27FC236}">
                <a16:creationId xmlns:a16="http://schemas.microsoft.com/office/drawing/2014/main" id="{C9F18CD1-9AA7-C903-7D15-F294EDB7BD35}"/>
              </a:ext>
            </a:extLst>
          </p:cNvPr>
          <p:cNvSpPr txBox="1"/>
          <p:nvPr/>
        </p:nvSpPr>
        <p:spPr>
          <a:xfrm>
            <a:off x="921062" y="2037666"/>
            <a:ext cx="9538664" cy="53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7"/>
              </a:lnSpc>
            </a:pPr>
            <a:endParaRPr lang="en-US" sz="3334" dirty="0">
              <a:latin typeface="UTM Avo"/>
              <a:cs typeface="+mn-ea"/>
              <a:sym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2D2B72-DFCA-A9AA-6861-12E0FCB132D4}"/>
              </a:ext>
            </a:extLst>
          </p:cNvPr>
          <p:cNvSpPr txBox="1"/>
          <p:nvPr/>
        </p:nvSpPr>
        <p:spPr>
          <a:xfrm>
            <a:off x="635793" y="1447782"/>
            <a:ext cx="10903063" cy="1737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Định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luật</a:t>
            </a:r>
            <a:r>
              <a:rPr lang="en-US" sz="2400" b="1" dirty="0">
                <a:latin typeface="UTM Avo"/>
                <a:cs typeface="+mn-ea"/>
                <a:sym typeface="+mn-lt"/>
              </a:rPr>
              <a:t> Ohm</a:t>
            </a:r>
            <a:r>
              <a:rPr lang="en-US" sz="2400" dirty="0">
                <a:latin typeface="UTM Avo"/>
                <a:cs typeface="+mn-ea"/>
                <a:sym typeface="+mn-lt"/>
              </a:rPr>
              <a:t>: </a:t>
            </a:r>
            <a:r>
              <a:rPr lang="en-US" sz="2667" dirty="0" err="1">
                <a:latin typeface="UTM Avo"/>
                <a:cs typeface="+mn-ea"/>
                <a:sym typeface="+mn-lt"/>
              </a:rPr>
              <a:t>Cường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độ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dòng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một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dẫn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latin typeface="UTM Avo"/>
                <a:cs typeface="+mn-ea"/>
                <a:sym typeface="+mn-lt"/>
              </a:rPr>
            </a:br>
            <a:r>
              <a:rPr lang="en-US" sz="2400" dirty="0" err="1">
                <a:latin typeface="UTM Avo"/>
                <a:cs typeface="+mn-ea"/>
                <a:sym typeface="+mn-lt"/>
              </a:rPr>
              <a:t>tỉ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lệ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thuận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hiệu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giữa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hai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đầu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tỉ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lệ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nghịch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nó</a:t>
            </a:r>
            <a:r>
              <a:rPr lang="en-US" sz="2400" dirty="0">
                <a:latin typeface="UTM Avo"/>
                <a:cs typeface="+mn-ea"/>
                <a:sym typeface="+mn-lt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8">
                <a:extLst>
                  <a:ext uri="{FF2B5EF4-FFF2-40B4-BE49-F238E27FC236}">
                    <a16:creationId xmlns:a16="http://schemas.microsoft.com/office/drawing/2014/main" id="{E9465E83-BDCE-E370-0B0D-F06FBADC6A7A}"/>
                  </a:ext>
                </a:extLst>
              </p:cNvPr>
              <p:cNvSpPr/>
              <p:nvPr/>
            </p:nvSpPr>
            <p:spPr>
              <a:xfrm>
                <a:off x="4576025" y="2890213"/>
                <a:ext cx="3039950" cy="1043495"/>
              </a:xfrm>
              <a:prstGeom prst="round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i="0" u="none" strike="noStrike" kern="0" cap="none" spc="0" normalizeH="0" baseline="0" noProof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UTM Avo" panose="02040603050506020204" pitchFamily="18" charset="0"/>
                    <a:cs typeface="+mn-ea"/>
                    <a:sym typeface="+mn-lt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pt-BR" sz="3200" i="1" u="none" strike="noStrike" kern="0" cap="none" spc="0" normalizeH="0" baseline="0" noProof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uLnTx/>
                            <a:uFillTx/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3200" i="0" u="none" strike="noStrike" kern="0" cap="none" spc="0" normalizeH="0" baseline="0" noProof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U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3200" i="0" u="none" strike="noStrike" kern="0" cap="none" spc="0" normalizeH="0" baseline="0" noProof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R</m:t>
                        </m:r>
                      </m:den>
                    </m:f>
                  </m:oMath>
                </a14:m>
                <a:r>
                  <a:rPr kumimoji="0" lang="en-US" sz="3200" i="0" u="none" strike="noStrike" kern="0" cap="none" spc="0" normalizeH="0" baseline="0" noProof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: Rounded Corners 8">
                <a:extLst>
                  <a:ext uri="{FF2B5EF4-FFF2-40B4-BE49-F238E27FC236}">
                    <a16:creationId xmlns:a16="http://schemas.microsoft.com/office/drawing/2014/main" id="{E9465E83-BDCE-E370-0B0D-F06FBADC6A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025" y="2890213"/>
                <a:ext cx="3039950" cy="1043495"/>
              </a:xfrm>
              <a:prstGeom prst="roundRect">
                <a:avLst/>
              </a:prstGeom>
              <a:blipFill>
                <a:blip r:embed="rId3"/>
                <a:stretch>
                  <a:fillRect b="-1714"/>
                </a:stretch>
              </a:blipFill>
              <a:ln w="25400" cap="flat" cmpd="sng" algn="ctr">
                <a:solidFill>
                  <a:srgbClr val="4F81BD">
                    <a:shade val="15000"/>
                  </a:srgb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65CA7689-2D60-20F4-45DA-09FC3AD8ADA4}"/>
              </a:ext>
            </a:extLst>
          </p:cNvPr>
          <p:cNvGrpSpPr/>
          <p:nvPr/>
        </p:nvGrpSpPr>
        <p:grpSpPr>
          <a:xfrm>
            <a:off x="918853" y="4024136"/>
            <a:ext cx="10711481" cy="1635256"/>
            <a:chOff x="2251259" y="4954747"/>
            <a:chExt cx="16067221" cy="245288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CE35CFE-04BF-49EF-04FA-7DED3A52C5F0}"/>
                </a:ext>
              </a:extLst>
            </p:cNvPr>
            <p:cNvSpPr txBox="1"/>
            <p:nvPr/>
          </p:nvSpPr>
          <p:spPr>
            <a:xfrm>
              <a:off x="4535082" y="4954747"/>
              <a:ext cx="13783398" cy="2452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1019" indent="-381019" algn="just" defTabSz="609630">
                <a:lnSpc>
                  <a:spcPct val="150000"/>
                </a:lnSpc>
                <a:spcAft>
                  <a:spcPts val="533"/>
                </a:spcAft>
                <a:buFont typeface="Arial" panose="020B0604020202020204" pitchFamily="34" charset="0"/>
                <a:buChar char="•"/>
              </a:pPr>
              <a:r>
                <a:rPr lang="en-US" sz="2133" dirty="0">
                  <a:latin typeface="UTM Avo"/>
                  <a:cs typeface="+mn-ea"/>
                  <a:sym typeface="+mn-lt"/>
                </a:rPr>
                <a:t> I (A)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là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cường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độ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dòng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điện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trong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đoạn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dây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dẫn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.</a:t>
              </a:r>
            </a:p>
            <a:p>
              <a:pPr marL="381019" indent="-381019" algn="just" defTabSz="609630">
                <a:lnSpc>
                  <a:spcPct val="150000"/>
                </a:lnSpc>
                <a:spcAft>
                  <a:spcPts val="533"/>
                </a:spcAft>
                <a:buFont typeface="Arial" panose="020B0604020202020204" pitchFamily="34" charset="0"/>
                <a:buChar char="•"/>
              </a:pPr>
              <a:r>
                <a:rPr lang="en-US" sz="2133" dirty="0">
                  <a:latin typeface="UTM Avo"/>
                  <a:cs typeface="+mn-ea"/>
                  <a:sym typeface="+mn-lt"/>
                </a:rPr>
                <a:t> U (V)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là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hiệu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điện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thế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giữa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hai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đầu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đoạn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dây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dẫn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.</a:t>
              </a:r>
            </a:p>
            <a:p>
              <a:pPr marL="381019" indent="-381019" algn="just" defTabSz="609630">
                <a:lnSpc>
                  <a:spcPct val="150000"/>
                </a:lnSpc>
                <a:spcAft>
                  <a:spcPts val="533"/>
                </a:spcAft>
                <a:buFont typeface="Arial" panose="020B0604020202020204" pitchFamily="34" charset="0"/>
                <a:buChar char="•"/>
              </a:pPr>
              <a:r>
                <a:rPr lang="en-US" sz="2133" dirty="0">
                  <a:latin typeface="UTM Avo"/>
                  <a:cs typeface="+mn-ea"/>
                  <a:sym typeface="+mn-lt"/>
                </a:rPr>
                <a:t> R (Ω)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là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điện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trở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của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đoạn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dây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dirty="0" err="1">
                  <a:latin typeface="UTM Avo"/>
                  <a:cs typeface="+mn-ea"/>
                  <a:sym typeface="+mn-lt"/>
                </a:rPr>
                <a:t>dẫn</a:t>
              </a:r>
              <a:r>
                <a:rPr lang="en-US" sz="2133" dirty="0">
                  <a:latin typeface="UTM Avo"/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76144B-0382-7AA4-C10C-7C76DC6C2BA6}"/>
                </a:ext>
              </a:extLst>
            </p:cNvPr>
            <p:cNvSpPr txBox="1"/>
            <p:nvPr/>
          </p:nvSpPr>
          <p:spPr>
            <a:xfrm>
              <a:off x="2251259" y="5133065"/>
              <a:ext cx="2253343" cy="630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630"/>
              <a:r>
                <a:rPr lang="en-US" sz="2133" b="1" dirty="0">
                  <a:latin typeface="UTM Avo"/>
                  <a:cs typeface="+mn-ea"/>
                  <a:sym typeface="+mn-lt"/>
                </a:rPr>
                <a:t>Trong </a:t>
              </a:r>
              <a:r>
                <a:rPr lang="en-US" sz="2133" b="1" dirty="0" err="1">
                  <a:latin typeface="UTM Avo"/>
                  <a:cs typeface="+mn-ea"/>
                  <a:sym typeface="+mn-lt"/>
                </a:rPr>
                <a:t>đó</a:t>
              </a:r>
              <a:endParaRPr lang="en-US" sz="2133" dirty="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4295F69-FE78-324A-2D73-909EDB8C746B}"/>
              </a:ext>
            </a:extLst>
          </p:cNvPr>
          <p:cNvSpPr txBox="1"/>
          <p:nvPr/>
        </p:nvSpPr>
        <p:spPr>
          <a:xfrm>
            <a:off x="918853" y="5659392"/>
            <a:ext cx="10767390" cy="1804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 err="1">
                <a:latin typeface="UTM Avo"/>
                <a:cs typeface="+mn-ea"/>
                <a:sym typeface="+mn-lt"/>
              </a:rPr>
              <a:t>Các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bội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số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ôm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err="1">
                <a:latin typeface="UTM Avo"/>
                <a:cs typeface="+mn-ea"/>
                <a:sym typeface="+mn-lt"/>
              </a:rPr>
              <a:t>như</a:t>
            </a:r>
            <a:r>
              <a:rPr lang="en-US" sz="2400">
                <a:latin typeface="UTM Avo"/>
                <a:cs typeface="+mn-ea"/>
                <a:sym typeface="+mn-lt"/>
              </a:rPr>
              <a:t> kilô ôm </a:t>
            </a:r>
            <a:r>
              <a:rPr lang="en-US" sz="2400" dirty="0">
                <a:latin typeface="UTM Avo"/>
                <a:cs typeface="+mn-ea"/>
                <a:sym typeface="+mn-lt"/>
              </a:rPr>
              <a:t>(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kΩ</a:t>
            </a:r>
            <a:r>
              <a:rPr lang="en-US" sz="2400" dirty="0">
                <a:latin typeface="UTM Avo"/>
                <a:cs typeface="+mn-ea"/>
                <a:sym typeface="+mn-lt"/>
              </a:rPr>
              <a:t>) </a:t>
            </a:r>
            <a:r>
              <a:rPr lang="en-US" sz="2400" err="1">
                <a:latin typeface="UTM Avo"/>
                <a:cs typeface="+mn-ea"/>
                <a:sym typeface="+mn-lt"/>
              </a:rPr>
              <a:t>và</a:t>
            </a:r>
            <a:r>
              <a:rPr lang="en-US" sz="2400">
                <a:latin typeface="UTM Avo"/>
                <a:cs typeface="+mn-ea"/>
                <a:sym typeface="+mn-lt"/>
              </a:rPr>
              <a:t> mega ôm </a:t>
            </a:r>
            <a:r>
              <a:rPr lang="en-US" sz="2400" dirty="0">
                <a:latin typeface="UTM Avo"/>
                <a:cs typeface="+mn-ea"/>
                <a:sym typeface="+mn-lt"/>
              </a:rPr>
              <a:t>(MΩ)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thường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dùng</a:t>
            </a:r>
            <a:r>
              <a:rPr lang="en-US" sz="2400" dirty="0">
                <a:latin typeface="UTM Avo"/>
                <a:cs typeface="+mn-ea"/>
                <a:sym typeface="+mn-lt"/>
              </a:rPr>
              <a:t>: </a:t>
            </a:r>
          </a:p>
          <a:p>
            <a:pPr algn="ctr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>
                <a:latin typeface="UTM Avo"/>
                <a:cs typeface="+mn-ea"/>
                <a:sym typeface="+mn-lt"/>
              </a:rPr>
              <a:t>1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kΩ</a:t>
            </a:r>
            <a:r>
              <a:rPr lang="en-US" sz="2400" dirty="0">
                <a:latin typeface="UTM Avo"/>
                <a:cs typeface="+mn-ea"/>
                <a:sym typeface="+mn-lt"/>
              </a:rPr>
              <a:t> = 1000 Ω ; 1MΩ = 1 000 000 Ω</a:t>
            </a:r>
          </a:p>
          <a:p>
            <a:pPr algn="ctr" defTabSz="609630">
              <a:lnSpc>
                <a:spcPct val="150000"/>
              </a:lnSpc>
              <a:spcAft>
                <a:spcPts val="533"/>
              </a:spcAft>
            </a:pPr>
            <a:endParaRPr lang="en-US" sz="2400" dirty="0"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Single Corner Snipped 5">
            <a:extLst>
              <a:ext uri="{FF2B5EF4-FFF2-40B4-BE49-F238E27FC236}">
                <a16:creationId xmlns:a16="http://schemas.microsoft.com/office/drawing/2014/main" id="{C846ECE2-19DB-5E0B-369B-FFE53FE889B9}"/>
              </a:ext>
            </a:extLst>
          </p:cNvPr>
          <p:cNvSpPr/>
          <p:nvPr/>
        </p:nvSpPr>
        <p:spPr>
          <a:xfrm>
            <a:off x="492761" y="1645272"/>
            <a:ext cx="3817982" cy="582834"/>
          </a:xfrm>
          <a:prstGeom prst="snip1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hỏi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3 (SGK – tr42)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41B80E-9421-EAC7-F896-902FF99BFA33}"/>
              </a:ext>
            </a:extLst>
          </p:cNvPr>
          <p:cNvSpPr txBox="1"/>
          <p:nvPr/>
        </p:nvSpPr>
        <p:spPr>
          <a:xfrm>
            <a:off x="492761" y="2320357"/>
            <a:ext cx="1114044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Tác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dụng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cản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dòng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x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gấp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2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lần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br>
              <a:rPr lang="en-US" sz="2400" dirty="0"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y.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Nếu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hiệu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thế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giữa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hai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đầu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x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U</a:t>
            </a:r>
            <a:r>
              <a:rPr lang="en-US" sz="2400" baseline="-25000" dirty="0" err="1">
                <a:latin typeface="UTM Avo" panose="02040603050506020204" pitchFamily="18"/>
                <a:cs typeface="+mn-ea"/>
                <a:sym typeface="+mn-lt"/>
              </a:rPr>
              <a:t>x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= 1,2 V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thì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X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cần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đặt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vào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hai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đầu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y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một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hiệu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thế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U</a:t>
            </a:r>
            <a:r>
              <a:rPr lang="en-US" sz="2400" baseline="-25000" dirty="0">
                <a:latin typeface="UTM Avo" panose="02040603050506020204" pitchFamily="18"/>
                <a:cs typeface="+mn-ea"/>
                <a:sym typeface="+mn-lt"/>
              </a:rPr>
              <a:t>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bằng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br>
              <a:rPr lang="en-US" sz="2400" dirty="0"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bao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nhiêu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để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cường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độ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dòng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trong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hai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như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nhau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sp>
        <p:nvSpPr>
          <p:cNvPr id="17" name="Rectangle: Single Corner Snipped 8">
            <a:extLst>
              <a:ext uri="{FF2B5EF4-FFF2-40B4-BE49-F238E27FC236}">
                <a16:creationId xmlns:a16="http://schemas.microsoft.com/office/drawing/2014/main" id="{8E0D32EE-AEDD-C175-ED25-E87F6D166695}"/>
              </a:ext>
            </a:extLst>
          </p:cNvPr>
          <p:cNvSpPr/>
          <p:nvPr/>
        </p:nvSpPr>
        <p:spPr>
          <a:xfrm>
            <a:off x="492761" y="4668728"/>
            <a:ext cx="1981200" cy="582834"/>
          </a:xfrm>
          <a:prstGeom prst="snip1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E01F55-1D7E-42EE-4223-692AB22050F0}"/>
              </a:ext>
            </a:extLst>
          </p:cNvPr>
          <p:cNvGrpSpPr/>
          <p:nvPr/>
        </p:nvGrpSpPr>
        <p:grpSpPr>
          <a:xfrm>
            <a:off x="1748972" y="5359212"/>
            <a:ext cx="8694055" cy="1431930"/>
            <a:chOff x="2895600" y="6367974"/>
            <a:chExt cx="13041083" cy="21478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B5A394A-2B32-A764-33F5-CEA713EDE8E7}"/>
                    </a:ext>
                  </a:extLst>
                </p:cNvPr>
                <p:cNvSpPr txBox="1"/>
                <p:nvPr/>
              </p:nvSpPr>
              <p:spPr>
                <a:xfrm>
                  <a:off x="2895600" y="6367974"/>
                  <a:ext cx="13041083" cy="21478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 defTabSz="609630">
                    <a:lnSpc>
                      <a:spcPct val="150000"/>
                    </a:lnSpc>
                    <a:spcAft>
                      <a:spcPts val="533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x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x</m:t>
                                </m:r>
                              </m:sub>
                            </m:sSub>
                          </m:den>
                        </m:f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y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y</m:t>
                                </m:r>
                              </m:sub>
                            </m:sSub>
                          </m:den>
                        </m:f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=&gt;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U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y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y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.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x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x</m:t>
                                </m:r>
                              </m:sub>
                            </m:sSub>
                          </m:den>
                        </m:f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+mn-ea"/>
                                    <a:sym typeface="+mn-lt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UTM Avo" panose="02040603050506020204" pitchFamily="18" charset="0"/>
                                    <a:cs typeface="+mn-ea"/>
                                    <a:sym typeface="+mn-lt"/>
                                  </a:rPr>
                                  <m:t>x</m:t>
                                </m:r>
                              </m:sub>
                            </m:sSub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=0,6 </m:t>
                        </m:r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V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B5A394A-2B32-A764-33F5-CEA713EDE8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600" y="6367974"/>
                  <a:ext cx="13041083" cy="214789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8B74D9-A7C0-E21F-A05B-8A837095F78D}"/>
                </a:ext>
              </a:extLst>
            </p:cNvPr>
            <p:cNvSpPr txBox="1"/>
            <p:nvPr/>
          </p:nvSpPr>
          <p:spPr>
            <a:xfrm>
              <a:off x="3406142" y="6375594"/>
              <a:ext cx="1798322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630"/>
              <a:r>
                <a:rPr lang="es-ES" sz="2400" dirty="0">
                  <a:latin typeface="UTM Avo" panose="02040603050506020204" pitchFamily="18"/>
                  <a:cs typeface="+mn-ea"/>
                  <a:sym typeface="+mn-lt"/>
                </a:rPr>
                <a:t>Ta </a:t>
              </a:r>
              <a:r>
                <a:rPr lang="es-ES" sz="2400" dirty="0" err="1">
                  <a:latin typeface="UTM Avo" panose="02040603050506020204" pitchFamily="18"/>
                  <a:cs typeface="+mn-ea"/>
                  <a:sym typeface="+mn-lt"/>
                </a:rPr>
                <a:t>có</a:t>
              </a:r>
              <a:r>
                <a:rPr lang="es-ES" sz="2400" dirty="0">
                  <a:latin typeface="UTM Avo" panose="02040603050506020204" pitchFamily="18"/>
                  <a:cs typeface="+mn-ea"/>
                  <a:sym typeface="+mn-lt"/>
                </a:rPr>
                <a:t>:</a:t>
              </a:r>
            </a:p>
          </p:txBody>
        </p:sp>
      </p:grpSp>
      <p:sp>
        <p:nvSpPr>
          <p:cNvPr id="21" name="Freeform 13">
            <a:extLst>
              <a:ext uri="{FF2B5EF4-FFF2-40B4-BE49-F238E27FC236}">
                <a16:creationId xmlns:a16="http://schemas.microsoft.com/office/drawing/2014/main" id="{BBD5919B-7BE8-2A98-33E0-29BE77561762}"/>
              </a:ext>
            </a:extLst>
          </p:cNvPr>
          <p:cNvSpPr/>
          <p:nvPr/>
        </p:nvSpPr>
        <p:spPr>
          <a:xfrm flipH="1">
            <a:off x="9362938" y="4730436"/>
            <a:ext cx="2840900" cy="2191044"/>
          </a:xfrm>
          <a:custGeom>
            <a:avLst/>
            <a:gdLst/>
            <a:ahLst/>
            <a:cxnLst/>
            <a:rect l="l" t="t" r="r" b="b"/>
            <a:pathLst>
              <a:path w="2877242" h="2219073">
                <a:moveTo>
                  <a:pt x="2877241" y="0"/>
                </a:moveTo>
                <a:lnTo>
                  <a:pt x="0" y="0"/>
                </a:lnTo>
                <a:lnTo>
                  <a:pt x="0" y="2219073"/>
                </a:lnTo>
                <a:lnTo>
                  <a:pt x="2877241" y="2219073"/>
                </a:lnTo>
                <a:lnTo>
                  <a:pt x="287724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34F08A4-4E39-2A11-A303-521E0ADA945C}"/>
              </a:ext>
            </a:extLst>
          </p:cNvPr>
          <p:cNvSpPr txBox="1"/>
          <p:nvPr/>
        </p:nvSpPr>
        <p:spPr>
          <a:xfrm>
            <a:off x="1338671" y="2829581"/>
            <a:ext cx="5943600" cy="2291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Định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luật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Ohm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: </a:t>
            </a:r>
            <a:r>
              <a:rPr lang="en-US" sz="2667" dirty="0" err="1">
                <a:latin typeface="UTM Avo" panose="02040603050506020204" pitchFamily="18"/>
                <a:cs typeface="+mn-ea"/>
                <a:sym typeface="+mn-lt"/>
              </a:rPr>
              <a:t>Cường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độ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dòng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trong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một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tỉ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lệ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thuận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với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hiệu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thế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giữa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hai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đầu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và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tỉ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lệ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nghịch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với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 panose="02040603050506020204" pitchFamily="18"/>
                <a:cs typeface="+mn-ea"/>
                <a:sym typeface="+mn-lt"/>
              </a:rPr>
              <a:t>nó</a:t>
            </a:r>
            <a:r>
              <a:rPr lang="en-US" sz="2400" dirty="0">
                <a:latin typeface="UTM Avo" panose="02040603050506020204" pitchFamily="18"/>
                <a:cs typeface="+mn-ea"/>
                <a:sym typeface="+mn-lt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134BEF5-9A20-B022-A523-B37605B720DF}"/>
                  </a:ext>
                </a:extLst>
              </p:cNvPr>
              <p:cNvSpPr/>
              <p:nvPr/>
            </p:nvSpPr>
            <p:spPr>
              <a:xfrm>
                <a:off x="2128532" y="5436752"/>
                <a:ext cx="3454400" cy="1076015"/>
              </a:xfrm>
              <a:prstGeom prst="round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609630">
                  <a:defRPr/>
                </a:pPr>
                <a:r>
                  <a:rPr lang="en-US" sz="3200" kern="0" dirty="0">
                    <a:ln w="0"/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UTM Avo" panose="02040603050506020204" pitchFamily="18" charset="0"/>
                    <a:cs typeface="+mn-ea"/>
                    <a:sym typeface="+mn-lt"/>
                  </a:rPr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i="1" kern="0">
                            <a:ln w="0"/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200" kern="0">
                            <a:ln w="0"/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U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kern="0">
                            <a:ln w="0"/>
                            <a:effectLst>
                              <a:outerShdw blurRad="38100" dist="1905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sz="3200" kern="0" dirty="0">
                    <a:ln w="0"/>
                    <a:effectLst>
                      <a:outerShdw blurRad="38100" dist="1905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134BEF5-9A20-B022-A523-B37605B72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532" y="5436752"/>
                <a:ext cx="3454400" cy="1076015"/>
              </a:xfrm>
              <a:prstGeom prst="roundRect">
                <a:avLst/>
              </a:prstGeom>
              <a:blipFill>
                <a:blip r:embed="rId3"/>
                <a:stretch>
                  <a:fillRect b="-556"/>
                </a:stretch>
              </a:blipFill>
              <a:ln w="25400" cap="flat" cmpd="sng" algn="ctr">
                <a:solidFill>
                  <a:srgbClr val="4F81BD">
                    <a:shade val="15000"/>
                  </a:srgb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4" descr="Georg Simon Ohm – Wikipedia tiếng Việt">
            <a:extLst>
              <a:ext uri="{FF2B5EF4-FFF2-40B4-BE49-F238E27FC236}">
                <a16:creationId xmlns:a16="http://schemas.microsoft.com/office/drawing/2014/main" id="{4D2924F7-81E2-8C07-7A0F-5776BF46C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17" y="1698519"/>
            <a:ext cx="3390127" cy="43529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1F86E6-EDEA-CACC-D540-BB47C142257A}"/>
              </a:ext>
            </a:extLst>
          </p:cNvPr>
          <p:cNvSpPr/>
          <p:nvPr/>
        </p:nvSpPr>
        <p:spPr>
          <a:xfrm>
            <a:off x="2943206" y="1698519"/>
            <a:ext cx="2366225" cy="8154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3600" b="1" dirty="0">
                <a:latin typeface="UTM Avo" panose="02040603050506020204" pitchFamily="18"/>
                <a:cs typeface="+mn-ea"/>
                <a:sym typeface="+mn-lt"/>
              </a:rPr>
              <a:t>KẾT LUẬN</a:t>
            </a:r>
            <a:endParaRPr lang="en-US" sz="3600" b="1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Top Corners One Rounded and One Snipped 8">
            <a:extLst>
              <a:ext uri="{FF2B5EF4-FFF2-40B4-BE49-F238E27FC236}">
                <a16:creationId xmlns:a16="http://schemas.microsoft.com/office/drawing/2014/main" id="{776AE3BB-85F0-0703-2B1A-44CCE5193250}"/>
              </a:ext>
            </a:extLst>
          </p:cNvPr>
          <p:cNvSpPr/>
          <p:nvPr/>
        </p:nvSpPr>
        <p:spPr>
          <a:xfrm>
            <a:off x="2153216" y="2311400"/>
            <a:ext cx="7620000" cy="2438400"/>
          </a:xfrm>
          <a:prstGeom prst="snip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IV. ĐIỆN TRỞ CỦA </a:t>
            </a:r>
          </a:p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MỘT ĐOẠN DÂY DẪN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586FAB1-B77D-F96B-D5DC-D3608920ADCB}"/>
              </a:ext>
            </a:extLst>
          </p:cNvPr>
          <p:cNvSpPr/>
          <p:nvPr/>
        </p:nvSpPr>
        <p:spPr>
          <a:xfrm rot="20168772">
            <a:off x="1834485" y="3867309"/>
            <a:ext cx="942692" cy="1635908"/>
          </a:xfrm>
          <a:custGeom>
            <a:avLst/>
            <a:gdLst/>
            <a:ahLst/>
            <a:cxnLst/>
            <a:rect l="l" t="t" r="r" b="b"/>
            <a:pathLst>
              <a:path w="892213" h="1548309">
                <a:moveTo>
                  <a:pt x="0" y="0"/>
                </a:moveTo>
                <a:lnTo>
                  <a:pt x="892213" y="0"/>
                </a:lnTo>
                <a:lnTo>
                  <a:pt x="892213" y="1548308"/>
                </a:lnTo>
                <a:lnTo>
                  <a:pt x="0" y="1548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4285599F-D28B-18AB-14D6-5AB4B9EA08F5}"/>
              </a:ext>
            </a:extLst>
          </p:cNvPr>
          <p:cNvSpPr/>
          <p:nvPr/>
        </p:nvSpPr>
        <p:spPr>
          <a:xfrm>
            <a:off x="9444697" y="4380464"/>
            <a:ext cx="2758257" cy="2492776"/>
          </a:xfrm>
          <a:custGeom>
            <a:avLst/>
            <a:gdLst/>
            <a:ahLst/>
            <a:cxnLst/>
            <a:rect l="l" t="t" r="r" b="b"/>
            <a:pathLst>
              <a:path w="2182053" h="1972031">
                <a:moveTo>
                  <a:pt x="0" y="0"/>
                </a:moveTo>
                <a:lnTo>
                  <a:pt x="2182053" y="0"/>
                </a:lnTo>
                <a:lnTo>
                  <a:pt x="2182053" y="1972030"/>
                </a:lnTo>
                <a:lnTo>
                  <a:pt x="0" y="19720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B5A901A7-D2C9-C6C6-CD95-93B6540B6D58}"/>
              </a:ext>
            </a:extLst>
          </p:cNvPr>
          <p:cNvSpPr/>
          <p:nvPr/>
        </p:nvSpPr>
        <p:spPr>
          <a:xfrm>
            <a:off x="9112817" y="1981200"/>
            <a:ext cx="720879" cy="820877"/>
          </a:xfrm>
          <a:custGeom>
            <a:avLst/>
            <a:gdLst/>
            <a:ahLst/>
            <a:cxnLst/>
            <a:rect l="l" t="t" r="r" b="b"/>
            <a:pathLst>
              <a:path w="1516343" h="1726685">
                <a:moveTo>
                  <a:pt x="0" y="0"/>
                </a:moveTo>
                <a:lnTo>
                  <a:pt x="1516343" y="0"/>
                </a:lnTo>
                <a:lnTo>
                  <a:pt x="1516343" y="1726685"/>
                </a:lnTo>
                <a:lnTo>
                  <a:pt x="0" y="17266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3899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Single Corner Rounded 8">
            <a:extLst>
              <a:ext uri="{FF2B5EF4-FFF2-40B4-BE49-F238E27FC236}">
                <a16:creationId xmlns:a16="http://schemas.microsoft.com/office/drawing/2014/main" id="{DB7BD0CA-EC6E-E205-3A69-D524997AF4C9}"/>
              </a:ext>
            </a:extLst>
          </p:cNvPr>
          <p:cNvSpPr/>
          <p:nvPr/>
        </p:nvSpPr>
        <p:spPr>
          <a:xfrm>
            <a:off x="485139" y="1714085"/>
            <a:ext cx="11201400" cy="603388"/>
          </a:xfrm>
          <a:prstGeom prst="round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1.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phụ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thuộc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dây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dẫn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suất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CC3E2D-B72B-3D5C-FA4C-017D950A22AD}"/>
              </a:ext>
            </a:extLst>
          </p:cNvPr>
          <p:cNvGrpSpPr/>
          <p:nvPr/>
        </p:nvGrpSpPr>
        <p:grpSpPr>
          <a:xfrm>
            <a:off x="8783682" y="3019300"/>
            <a:ext cx="2902857" cy="2114328"/>
            <a:chOff x="996112" y="2591907"/>
            <a:chExt cx="4354285" cy="317149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59944BB-0EC0-CCBD-B6E1-35AC4AEC9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9200" y="2591907"/>
              <a:ext cx="3459716" cy="23559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6A3540-4C8D-B03D-7FB9-E2F7F9BE1C33}"/>
                </a:ext>
              </a:extLst>
            </p:cNvPr>
            <p:cNvSpPr txBox="1"/>
            <p:nvPr/>
          </p:nvSpPr>
          <p:spPr>
            <a:xfrm>
              <a:off x="996112" y="5163234"/>
              <a:ext cx="4354285" cy="600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630"/>
              <a:r>
                <a:rPr lang="en-US" sz="2000" dirty="0" err="1">
                  <a:latin typeface="UTM Avo"/>
                  <a:cs typeface="+mn-ea"/>
                  <a:sym typeface="+mn-lt"/>
                </a:rPr>
                <a:t>Dây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dẫn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bằng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đồng</a:t>
              </a:r>
              <a:endParaRPr lang="en-US" sz="2000" dirty="0"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CA5B9B-34FC-1808-A77A-8DB99A2DEBA8}"/>
              </a:ext>
            </a:extLst>
          </p:cNvPr>
          <p:cNvGrpSpPr/>
          <p:nvPr/>
        </p:nvGrpSpPr>
        <p:grpSpPr>
          <a:xfrm>
            <a:off x="8806099" y="5117301"/>
            <a:ext cx="2890601" cy="1603284"/>
            <a:chOff x="996112" y="5727203"/>
            <a:chExt cx="4335901" cy="2404926"/>
          </a:xfrm>
        </p:grpSpPr>
        <p:pic>
          <p:nvPicPr>
            <p:cNvPr id="17" name="Picture 16" descr="Image result for dây dẫn bằng nhôm">
              <a:extLst>
                <a:ext uri="{FF2B5EF4-FFF2-40B4-BE49-F238E27FC236}">
                  <a16:creationId xmlns:a16="http://schemas.microsoft.com/office/drawing/2014/main" id="{F53BB2F6-9A2B-D9FB-5457-971D71EEF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112" y="5727203"/>
              <a:ext cx="3856927" cy="2089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5BDB16-4408-CD47-A46A-AEF07ADA75C5}"/>
                </a:ext>
              </a:extLst>
            </p:cNvPr>
            <p:cNvSpPr txBox="1"/>
            <p:nvPr/>
          </p:nvSpPr>
          <p:spPr>
            <a:xfrm>
              <a:off x="1206326" y="7531964"/>
              <a:ext cx="4125687" cy="600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630"/>
              <a:r>
                <a:rPr lang="en-US" sz="2000" dirty="0" err="1">
                  <a:latin typeface="UTM Avo"/>
                  <a:cs typeface="+mn-ea"/>
                  <a:sym typeface="+mn-lt"/>
                </a:rPr>
                <a:t>Dây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dẫn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lõi</a:t>
              </a:r>
              <a:r>
                <a:rPr lang="en-US" sz="20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dirty="0" err="1">
                  <a:latin typeface="UTM Avo"/>
                  <a:cs typeface="+mn-ea"/>
                  <a:sym typeface="+mn-lt"/>
                </a:rPr>
                <a:t>nhôm</a:t>
              </a:r>
              <a:endParaRPr lang="en-US" sz="2000" dirty="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13375C3-4A96-0967-7909-B4C923F63E18}"/>
              </a:ext>
            </a:extLst>
          </p:cNvPr>
          <p:cNvSpPr txBox="1"/>
          <p:nvPr/>
        </p:nvSpPr>
        <p:spPr>
          <a:xfrm>
            <a:off x="237489" y="2369860"/>
            <a:ext cx="11696700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b="1" dirty="0">
                <a:latin typeface="UTM Avo"/>
                <a:cs typeface="+mn-ea"/>
                <a:sym typeface="+mn-lt"/>
              </a:rPr>
              <a:t>HOẠT ĐỘNG NHÓM ĐÔI:</a:t>
            </a:r>
            <a:r>
              <a:rPr lang="vi-VN" sz="2400" dirty="0">
                <a:latin typeface="UTM Avo"/>
                <a:cs typeface="+mn-ea"/>
                <a:sym typeface="+mn-lt"/>
              </a:rPr>
              <a:t> Đọc nội dung mục IV SGK – tr42, và trả lời câu hỏi:</a:t>
            </a:r>
            <a:endParaRPr lang="en-US" sz="2400" b="1" dirty="0">
              <a:latin typeface="UTM Avo"/>
              <a:cs typeface="+mn-ea"/>
              <a:sym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F31D17-015B-8A9C-CFA9-D63504797024}"/>
              </a:ext>
            </a:extLst>
          </p:cNvPr>
          <p:cNvSpPr/>
          <p:nvPr/>
        </p:nvSpPr>
        <p:spPr>
          <a:xfrm>
            <a:off x="495300" y="3448982"/>
            <a:ext cx="3767696" cy="577659"/>
          </a:xfrm>
          <a:prstGeom prst="rect">
            <a:avLst/>
          </a:prstGeom>
          <a:solidFill>
            <a:srgbClr val="C8D5EB"/>
          </a:solidFill>
          <a:ln w="127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hỏi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4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(SGK –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tr42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6BF58B-99CF-5D5C-7936-1832F0EA4577}"/>
              </a:ext>
            </a:extLst>
          </p:cNvPr>
          <p:cNvSpPr/>
          <p:nvPr/>
        </p:nvSpPr>
        <p:spPr>
          <a:xfrm>
            <a:off x="814616" y="4226569"/>
            <a:ext cx="6963722" cy="1739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dẫn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phụ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thuộc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các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yếu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tố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latin typeface="UTM Avo"/>
                <a:cs typeface="+mn-ea"/>
                <a:sym typeface="+mn-lt"/>
              </a:rPr>
              <a:t>? </a:t>
            </a:r>
            <a:endParaRPr lang="vi-VN" sz="2400" dirty="0">
              <a:latin typeface="UTM Avo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/>
                <a:cs typeface="+mn-ea"/>
                <a:sym typeface="+mn-lt"/>
              </a:rPr>
              <a:t>Căn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cứ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giúp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em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đưa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ra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dự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đó</a:t>
            </a:r>
            <a:r>
              <a:rPr lang="en-US" sz="2400" dirty="0">
                <a:latin typeface="UTM Avo"/>
                <a:cs typeface="+mn-ea"/>
                <a:sym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68821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  <p:bldP spid="20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ây điện 10.0">
            <a:extLst>
              <a:ext uri="{FF2B5EF4-FFF2-40B4-BE49-F238E27FC236}">
                <a16:creationId xmlns:a16="http://schemas.microsoft.com/office/drawing/2014/main" id="{8CD51505-4C9D-422B-A2EF-D646075E4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202" y="2263660"/>
            <a:ext cx="4279900" cy="357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B38C3F-5BA6-DA0F-994D-29CD3461704B}"/>
              </a:ext>
            </a:extLst>
          </p:cNvPr>
          <p:cNvSpPr/>
          <p:nvPr/>
        </p:nvSpPr>
        <p:spPr>
          <a:xfrm>
            <a:off x="465252" y="2841937"/>
            <a:ext cx="9499600" cy="242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Điện trở của đoạn dây dẫn phụ thuộc vào: 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/>
                <a:cs typeface="+mn-ea"/>
                <a:sym typeface="+mn-lt"/>
              </a:rPr>
              <a:t>Chiều dài sợi dây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/>
                <a:cs typeface="+mn-ea"/>
                <a:sym typeface="+mn-lt"/>
              </a:rPr>
              <a:t>Vật liệu làm dây dẫn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/>
                <a:cs typeface="+mn-ea"/>
                <a:sym typeface="+mn-lt"/>
              </a:rPr>
              <a:t>Tiết diện sợi dây.</a:t>
            </a:r>
          </a:p>
        </p:txBody>
      </p:sp>
      <p:sp>
        <p:nvSpPr>
          <p:cNvPr id="13" name="Rectangle: Single Corner Snipped 8">
            <a:extLst>
              <a:ext uri="{FF2B5EF4-FFF2-40B4-BE49-F238E27FC236}">
                <a16:creationId xmlns:a16="http://schemas.microsoft.com/office/drawing/2014/main" id="{13CDB65D-C7CE-6EF4-F084-47ECAD760968}"/>
              </a:ext>
            </a:extLst>
          </p:cNvPr>
          <p:cNvSpPr/>
          <p:nvPr/>
        </p:nvSpPr>
        <p:spPr>
          <a:xfrm>
            <a:off x="465252" y="1969965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0745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EB38C3F-5BA6-DA0F-994D-29CD3461704B}"/>
              </a:ext>
            </a:extLst>
          </p:cNvPr>
          <p:cNvSpPr/>
          <p:nvPr/>
        </p:nvSpPr>
        <p:spPr>
          <a:xfrm>
            <a:off x="465252" y="2887941"/>
            <a:ext cx="9499600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Căn cứ vào các thí nghiệm đo điện trở của những đoạn dây: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F05BACE-1B60-E866-C1CF-83ED68DCC634}"/>
              </a:ext>
            </a:extLst>
          </p:cNvPr>
          <p:cNvSpPr/>
          <p:nvPr/>
        </p:nvSpPr>
        <p:spPr>
          <a:xfrm>
            <a:off x="465252" y="3923145"/>
            <a:ext cx="3278003" cy="2273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Có chiều dài khác nhau, cùng làm từ một vật liệu và có tiết diện </a:t>
            </a:r>
            <a:r>
              <a:rPr kumimoji="0" lang="vi-VN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như nha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u.</a:t>
            </a:r>
            <a:endParaRPr kumimoji="0" lang="vi-VN" sz="7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8B8074C-0E2F-6E24-3B95-D653F80A280C}"/>
              </a:ext>
            </a:extLst>
          </p:cNvPr>
          <p:cNvSpPr/>
          <p:nvPr/>
        </p:nvSpPr>
        <p:spPr>
          <a:xfrm>
            <a:off x="4142890" y="3923145"/>
            <a:ext cx="3547743" cy="2273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Có kích thước, hình dạng giống nhau nhưng làm bằng vật liệu khác nhau.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5C5EB1A-C8C1-CC9F-BA81-3BCF41974F9B}"/>
              </a:ext>
            </a:extLst>
          </p:cNvPr>
          <p:cNvSpPr/>
          <p:nvPr/>
        </p:nvSpPr>
        <p:spPr>
          <a:xfrm>
            <a:off x="8003554" y="3935845"/>
            <a:ext cx="3547744" cy="22733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Có tiết diện khác nhau nhưng cùng chiều dài và vật liệu làm dây dẫn.</a:t>
            </a:r>
          </a:p>
        </p:txBody>
      </p:sp>
      <p:sp>
        <p:nvSpPr>
          <p:cNvPr id="2" name="Rectangle: Single Corner Snipped 8">
            <a:extLst>
              <a:ext uri="{FF2B5EF4-FFF2-40B4-BE49-F238E27FC236}">
                <a16:creationId xmlns:a16="http://schemas.microsoft.com/office/drawing/2014/main" id="{D6FFBB3F-8CCB-D7D2-0043-119A3792DC36}"/>
              </a:ext>
            </a:extLst>
          </p:cNvPr>
          <p:cNvSpPr/>
          <p:nvPr/>
        </p:nvSpPr>
        <p:spPr>
          <a:xfrm>
            <a:off x="465252" y="1969965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29218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lectric circuit | Diagrams &amp; Examples | Britannica">
            <a:extLst>
              <a:ext uri="{FF2B5EF4-FFF2-40B4-BE49-F238E27FC236}">
                <a16:creationId xmlns:a16="http://schemas.microsoft.com/office/drawing/2014/main" id="{CD897DC2-D7DD-64A8-9EB0-89BC48137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37" y="3475007"/>
            <a:ext cx="3731183" cy="283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45380E-7208-092F-470E-A3E95699ECBA}"/>
              </a:ext>
            </a:extLst>
          </p:cNvPr>
          <p:cNvSpPr/>
          <p:nvPr/>
        </p:nvSpPr>
        <p:spPr>
          <a:xfrm>
            <a:off x="919480" y="2999201"/>
            <a:ext cx="30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vi-VN" sz="2400" b="1" dirty="0" err="1">
                <a:latin typeface="UTM Avo"/>
                <a:cs typeface="+mn-ea"/>
                <a:sym typeface="+mn-lt"/>
              </a:rPr>
              <a:t>Đ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iện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suất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729184-9549-0D14-1D98-72285A81ABF1}"/>
              </a:ext>
            </a:extLst>
          </p:cNvPr>
          <p:cNvSpPr/>
          <p:nvPr/>
        </p:nvSpPr>
        <p:spPr>
          <a:xfrm>
            <a:off x="919480" y="3475007"/>
            <a:ext cx="6218438" cy="3345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b="1" dirty="0">
                <a:latin typeface="UTM Avo"/>
                <a:cs typeface="+mn-ea"/>
                <a:sym typeface="+mn-lt"/>
              </a:rPr>
              <a:t>Ý nghĩa: </a:t>
            </a:r>
          </a:p>
          <a:p>
            <a:pPr algn="just"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Tác dụng cản trở dòng điện của vật liệu </a:t>
            </a:r>
          </a:p>
          <a:p>
            <a:pPr algn="just"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làm dây dẫn được đặc trưng </a:t>
            </a:r>
            <a:r>
              <a:rPr lang="vi-VN" sz="2400">
                <a:latin typeface="UTM Avo"/>
                <a:cs typeface="+mn-ea"/>
                <a:sym typeface="+mn-lt"/>
              </a:rPr>
              <a:t>bằng điện </a:t>
            </a:r>
            <a:r>
              <a:rPr lang="vi-VN" sz="2400" dirty="0">
                <a:latin typeface="UTM Avo"/>
                <a:cs typeface="+mn-ea"/>
                <a:sym typeface="+mn-lt"/>
              </a:rPr>
              <a:t>trở suất của vật liệu. </a:t>
            </a:r>
          </a:p>
          <a:p>
            <a:pPr algn="just"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Được kí hiệu là </a:t>
            </a:r>
            <a:r>
              <a:rPr lang="el-GR" sz="2400" b="1" dirty="0">
                <a:latin typeface="UTM Avo"/>
                <a:cs typeface="+mn-ea"/>
                <a:sym typeface="+mn-lt"/>
              </a:rPr>
              <a:t>ρ</a:t>
            </a:r>
            <a:r>
              <a:rPr lang="vi-VN" sz="2400" b="1" dirty="0">
                <a:latin typeface="UTM Avo"/>
                <a:cs typeface="+mn-ea"/>
                <a:sym typeface="+mn-lt"/>
              </a:rPr>
              <a:t>.</a:t>
            </a:r>
          </a:p>
          <a:p>
            <a:pPr algn="just"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Đơn vị đo là </a:t>
            </a:r>
            <a:r>
              <a:rPr lang="el-GR" sz="2400" b="1" dirty="0">
                <a:latin typeface="UTM Avo"/>
                <a:cs typeface="+mn-ea"/>
                <a:sym typeface="+mn-lt"/>
              </a:rPr>
              <a:t>Ω</a:t>
            </a:r>
            <a:r>
              <a:rPr lang="vi-VN" sz="2400" b="1" dirty="0">
                <a:latin typeface="UTM Avo"/>
                <a:cs typeface="+mn-ea"/>
                <a:sym typeface="+mn-lt"/>
              </a:rPr>
              <a:t>m.</a:t>
            </a:r>
            <a:r>
              <a:rPr lang="vi-VN" sz="2400" dirty="0">
                <a:latin typeface="UTM Avo"/>
                <a:cs typeface="+mn-ea"/>
                <a:sym typeface="+mn-lt"/>
              </a:rPr>
              <a:t> 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7BD673-16AC-1199-BC06-A0C0F81B9A88}"/>
              </a:ext>
            </a:extLst>
          </p:cNvPr>
          <p:cNvSpPr/>
          <p:nvPr/>
        </p:nvSpPr>
        <p:spPr>
          <a:xfrm>
            <a:off x="406400" y="1680903"/>
            <a:ext cx="11379200" cy="1192926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ghiên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cứu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mục IV SGK tr43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tìm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ý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nghĩa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suất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suất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loại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4806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5ABBD8FB-E58A-9E50-AAC8-1F9A9921AB97}"/>
              </a:ext>
            </a:extLst>
          </p:cNvPr>
          <p:cNvSpPr/>
          <p:nvPr/>
        </p:nvSpPr>
        <p:spPr>
          <a:xfrm>
            <a:off x="10335168" y="4670275"/>
            <a:ext cx="1856832" cy="2187725"/>
          </a:xfrm>
          <a:custGeom>
            <a:avLst/>
            <a:gdLst/>
            <a:ahLst/>
            <a:cxnLst/>
            <a:rect l="l" t="t" r="r" b="b"/>
            <a:pathLst>
              <a:path w="5186794" h="6111097">
                <a:moveTo>
                  <a:pt x="0" y="0"/>
                </a:moveTo>
                <a:lnTo>
                  <a:pt x="5186793" y="0"/>
                </a:lnTo>
                <a:lnTo>
                  <a:pt x="5186793" y="6111097"/>
                </a:lnTo>
                <a:lnTo>
                  <a:pt x="0" y="61110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434249-E00B-6F18-4F9D-DBA430B1C10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2719" y="1713660"/>
            <a:ext cx="7901118" cy="28539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2766ED-2B43-33FF-969F-E46DB6F4DF82}"/>
              </a:ext>
            </a:extLst>
          </p:cNvPr>
          <p:cNvSpPr/>
          <p:nvPr/>
        </p:nvSpPr>
        <p:spPr>
          <a:xfrm>
            <a:off x="704736" y="4670275"/>
            <a:ext cx="92964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suất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liệu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trị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dẫn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trụ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liệu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b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chiều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dài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1 m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diện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1 m</a:t>
            </a:r>
            <a:r>
              <a:rPr lang="en-US" sz="2400" baseline="30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2065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Single Corner Snipped 5">
            <a:extLst>
              <a:ext uri="{FF2B5EF4-FFF2-40B4-BE49-F238E27FC236}">
                <a16:creationId xmlns:a16="http://schemas.microsoft.com/office/drawing/2014/main" id="{03E4DA54-019A-504D-BB78-261011E8BAFE}"/>
              </a:ext>
            </a:extLst>
          </p:cNvPr>
          <p:cNvSpPr/>
          <p:nvPr/>
        </p:nvSpPr>
        <p:spPr>
          <a:xfrm>
            <a:off x="522512" y="2666051"/>
            <a:ext cx="3860802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hỏi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5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(SGK –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tr43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3082E-A9AA-DAA6-DF90-0327D35D5E19}"/>
              </a:ext>
            </a:extLst>
          </p:cNvPr>
          <p:cNvSpPr txBox="1"/>
          <p:nvPr/>
        </p:nvSpPr>
        <p:spPr>
          <a:xfrm>
            <a:off x="1357880" y="3393133"/>
            <a:ext cx="101092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Đề xuất phương án thí nghiệm để kiểm tra sự phụ thuộc của </a:t>
            </a:r>
            <a:br>
              <a:rPr lang="vi-VN" sz="2400" dirty="0">
                <a:latin typeface="UTM Avo"/>
                <a:cs typeface="+mn-ea"/>
                <a:sym typeface="+mn-lt"/>
              </a:rPr>
            </a:br>
            <a:r>
              <a:rPr lang="vi-VN" sz="2400" dirty="0">
                <a:latin typeface="UTM Avo"/>
                <a:cs typeface="+mn-ea"/>
                <a:sym typeface="+mn-lt"/>
              </a:rPr>
              <a:t>điện trở vào chiều dài và tiết diện của đoạn dây dẫn.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97FA2FF0-40BA-2AD9-F0B4-AD89457E5F31}"/>
              </a:ext>
            </a:extLst>
          </p:cNvPr>
          <p:cNvSpPr/>
          <p:nvPr/>
        </p:nvSpPr>
        <p:spPr>
          <a:xfrm>
            <a:off x="3034280" y="4659228"/>
            <a:ext cx="2088465" cy="5304039"/>
          </a:xfrm>
          <a:custGeom>
            <a:avLst/>
            <a:gdLst/>
            <a:ahLst/>
            <a:cxnLst/>
            <a:rect l="l" t="t" r="r" b="b"/>
            <a:pathLst>
              <a:path w="1068421" h="2713451">
                <a:moveTo>
                  <a:pt x="0" y="0"/>
                </a:moveTo>
                <a:lnTo>
                  <a:pt x="1068422" y="0"/>
                </a:lnTo>
                <a:lnTo>
                  <a:pt x="1068422" y="2713451"/>
                </a:lnTo>
                <a:lnTo>
                  <a:pt x="0" y="271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CC5507F5-F90D-92D2-A24B-D74E974C5C65}"/>
              </a:ext>
            </a:extLst>
          </p:cNvPr>
          <p:cNvSpPr/>
          <p:nvPr/>
        </p:nvSpPr>
        <p:spPr>
          <a:xfrm>
            <a:off x="6641080" y="4659229"/>
            <a:ext cx="2539309" cy="5304039"/>
          </a:xfrm>
          <a:custGeom>
            <a:avLst/>
            <a:gdLst/>
            <a:ahLst/>
            <a:cxnLst/>
            <a:rect l="l" t="t" r="r" b="b"/>
            <a:pathLst>
              <a:path w="1299065" h="2713451">
                <a:moveTo>
                  <a:pt x="0" y="0"/>
                </a:moveTo>
                <a:lnTo>
                  <a:pt x="1299065" y="0"/>
                </a:lnTo>
                <a:lnTo>
                  <a:pt x="1299065" y="2713451"/>
                </a:lnTo>
                <a:lnTo>
                  <a:pt x="0" y="2713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  <p:sp>
        <p:nvSpPr>
          <p:cNvPr id="11" name="Rectangle: Single Corner Rounded 8">
            <a:extLst>
              <a:ext uri="{FF2B5EF4-FFF2-40B4-BE49-F238E27FC236}">
                <a16:creationId xmlns:a16="http://schemas.microsoft.com/office/drawing/2014/main" id="{38A09523-79D4-B109-1E2E-EC5BFA2D052D}"/>
              </a:ext>
            </a:extLst>
          </p:cNvPr>
          <p:cNvSpPr/>
          <p:nvPr/>
        </p:nvSpPr>
        <p:spPr>
          <a:xfrm>
            <a:off x="2027712" y="1687046"/>
            <a:ext cx="8769536" cy="740423"/>
          </a:xfrm>
          <a:prstGeom prst="round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một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đoạn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dây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dẫn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1464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Snipped 8">
            <a:extLst>
              <a:ext uri="{FF2B5EF4-FFF2-40B4-BE49-F238E27FC236}">
                <a16:creationId xmlns:a16="http://schemas.microsoft.com/office/drawing/2014/main" id="{C1D1DE93-1111-31A0-61C4-7C94A43B8DAB}"/>
              </a:ext>
            </a:extLst>
          </p:cNvPr>
          <p:cNvSpPr/>
          <p:nvPr/>
        </p:nvSpPr>
        <p:spPr>
          <a:xfrm>
            <a:off x="452548" y="1712737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Gợi ý: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0B7BC2-17C2-1380-1FA0-B154F33307C5}"/>
              </a:ext>
            </a:extLst>
          </p:cNvPr>
          <p:cNvSpPr txBox="1"/>
          <p:nvPr/>
        </p:nvSpPr>
        <p:spPr>
          <a:xfrm>
            <a:off x="2743200" y="1685429"/>
            <a:ext cx="8996252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vi-VN" sz="2200" b="1" dirty="0">
                <a:latin typeface="UTM Avo"/>
                <a:cs typeface="+mn-ea"/>
                <a:sym typeface="+mn-lt"/>
              </a:rPr>
              <a:t>Để kiểm tra sự phụ thuộc của điện trở vào chất liệu của dây, người ta tiến hành như sau:</a:t>
            </a:r>
            <a:endParaRPr lang="es-ES" sz="2200" b="1" dirty="0">
              <a:latin typeface="UTM Avo"/>
              <a:cs typeface="+mn-ea"/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E0FA8A-615C-2E1F-53F4-A99CD1065380}"/>
              </a:ext>
            </a:extLst>
          </p:cNvPr>
          <p:cNvSpPr/>
          <p:nvPr/>
        </p:nvSpPr>
        <p:spPr>
          <a:xfrm>
            <a:off x="452548" y="2777929"/>
            <a:ext cx="7534456" cy="4083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/>
                <a:cs typeface="+mn-ea"/>
                <a:sym typeface="+mn-lt"/>
              </a:rPr>
              <a:t>Chọn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hai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đồng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nhôm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có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kích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thước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hình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dạng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rất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giống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nhau</a:t>
            </a:r>
            <a:r>
              <a:rPr lang="en-US" sz="2200" dirty="0">
                <a:latin typeface="UTM Avo"/>
                <a:cs typeface="+mn-ea"/>
                <a:sym typeface="+mn-lt"/>
              </a:rPr>
              <a:t>.</a:t>
            </a:r>
            <a:endParaRPr lang="vi-VN" sz="2200" dirty="0">
              <a:latin typeface="UTM Avo"/>
              <a:cs typeface="+mn-ea"/>
              <a:sym typeface="+mn-lt"/>
            </a:endParaRPr>
          </a:p>
          <a:p>
            <a:pPr marL="381019" indent="-381019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Mắc mạch điện như hình vẽ. Vật dẫn trong mạch là đoạn dây đồng. Đọc và ghi kết quả số chỉ I</a:t>
            </a:r>
            <a:r>
              <a:rPr lang="vi-VN" sz="2200" baseline="-25000" dirty="0">
                <a:latin typeface="UTM Avo"/>
                <a:cs typeface="+mn-ea"/>
                <a:sym typeface="+mn-lt"/>
              </a:rPr>
              <a:t>đ</a:t>
            </a:r>
            <a:r>
              <a:rPr lang="vi-VN" sz="2200" dirty="0">
                <a:latin typeface="UTM Avo"/>
                <a:cs typeface="+mn-ea"/>
                <a:sym typeface="+mn-lt"/>
              </a:rPr>
              <a:t> của ampe kế , số chỉ U</a:t>
            </a:r>
            <a:r>
              <a:rPr lang="vi-VN" sz="2200" baseline="-25000" dirty="0">
                <a:latin typeface="UTM Avo"/>
                <a:cs typeface="+mn-ea"/>
                <a:sym typeface="+mn-lt"/>
              </a:rPr>
              <a:t>đ</a:t>
            </a:r>
            <a:r>
              <a:rPr lang="vi-VN" sz="2200" dirty="0">
                <a:latin typeface="UTM Avo"/>
                <a:cs typeface="+mn-ea"/>
                <a:sym typeface="+mn-lt"/>
              </a:rPr>
              <a:t> của vôn kế. Tính điện trở của dây đồng.</a:t>
            </a:r>
          </a:p>
          <a:p>
            <a:pPr marL="381019" indent="-381019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Thay đoạn dây đồng bằng đoạn dây nhôm và     lặp lại các bước trên </a:t>
            </a:r>
            <a:endParaRPr lang="en-US" sz="2200" dirty="0">
              <a:latin typeface="UTM Avo"/>
              <a:cs typeface="+mn-ea"/>
              <a:sym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883000-9F75-ED1C-3055-5ACBEF8AD16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19682" y="3497316"/>
            <a:ext cx="3419770" cy="248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6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Snipped 8">
            <a:extLst>
              <a:ext uri="{FF2B5EF4-FFF2-40B4-BE49-F238E27FC236}">
                <a16:creationId xmlns:a16="http://schemas.microsoft.com/office/drawing/2014/main" id="{33E8538E-C252-287A-FFD0-F84915EC22B1}"/>
              </a:ext>
            </a:extLst>
          </p:cNvPr>
          <p:cNvSpPr/>
          <p:nvPr/>
        </p:nvSpPr>
        <p:spPr>
          <a:xfrm>
            <a:off x="452548" y="1712737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Gợi ý: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11983-C47C-38B6-D74B-BCB29DE50C0D}"/>
              </a:ext>
            </a:extLst>
          </p:cNvPr>
          <p:cNvSpPr txBox="1"/>
          <p:nvPr/>
        </p:nvSpPr>
        <p:spPr>
          <a:xfrm>
            <a:off x="2743200" y="1685429"/>
            <a:ext cx="8996252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vi-VN" sz="2200" b="1" dirty="0">
                <a:latin typeface="UTM Avo"/>
                <a:cs typeface="+mn-ea"/>
                <a:sym typeface="+mn-lt"/>
              </a:rPr>
              <a:t>Để kiểm tra sự phụ thuộc của </a:t>
            </a:r>
            <a:r>
              <a:rPr lang="vi-VN" sz="2200" b="1" i="1" dirty="0">
                <a:latin typeface="UTM Avo"/>
                <a:cs typeface="+mn-ea"/>
                <a:sym typeface="+mn-lt"/>
              </a:rPr>
              <a:t>điện trở vào tiết diện của dây</a:t>
            </a:r>
            <a:r>
              <a:rPr lang="vi-VN" sz="2200" b="1" dirty="0">
                <a:latin typeface="UTM Avo"/>
                <a:cs typeface="+mn-ea"/>
                <a:sym typeface="+mn-lt"/>
              </a:rPr>
              <a:t>, người ta tiến hành như sau:</a:t>
            </a:r>
            <a:endParaRPr lang="es-ES" sz="2200" b="1" dirty="0">
              <a:latin typeface="UTM Avo"/>
              <a:cs typeface="+mn-ea"/>
              <a:sym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999199-A7BB-B542-F2A7-B05F5981EEF8}"/>
              </a:ext>
            </a:extLst>
          </p:cNvPr>
          <p:cNvSpPr/>
          <p:nvPr/>
        </p:nvSpPr>
        <p:spPr>
          <a:xfrm>
            <a:off x="452547" y="2777929"/>
            <a:ext cx="7753301" cy="4083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Chọn hai đoạn dây cùng chất liệu có dạng hình trụ, có cùng chiều dài nhưng tiết diện khác nhau.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Mắc mạch như sơ đồ trên. Lần lượt mắc vật vật dẫn bằng hai đoạn dây đã chọn. Đọc và ghi kết quả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số chỉ I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1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của ampe kế, số chỉ U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1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của vôn kế. Tính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điện trở của dây thứ nhất.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Thay đoạn dây thứ nhất bằng đoạn dây thứ hai và lặp lại các </a:t>
            </a:r>
            <a:r>
              <a:rPr lang="vi-VN" sz="220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bước trên</a:t>
            </a:r>
            <a:r>
              <a:rPr lang="en-US" sz="220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vi-VN" sz="2200" dirty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70427-4CA4-576B-77A5-603DD440269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19682" y="3497316"/>
            <a:ext cx="3419770" cy="248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53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Snipped 8">
            <a:extLst>
              <a:ext uri="{FF2B5EF4-FFF2-40B4-BE49-F238E27FC236}">
                <a16:creationId xmlns:a16="http://schemas.microsoft.com/office/drawing/2014/main" id="{47DEC246-A556-3537-2785-58E92CF3A0F0}"/>
              </a:ext>
            </a:extLst>
          </p:cNvPr>
          <p:cNvSpPr/>
          <p:nvPr/>
        </p:nvSpPr>
        <p:spPr>
          <a:xfrm>
            <a:off x="452548" y="1712737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Gợi ý: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78F330-B5E8-077E-7553-AFC7E8FBE5BB}"/>
              </a:ext>
            </a:extLst>
          </p:cNvPr>
          <p:cNvSpPr txBox="1"/>
          <p:nvPr/>
        </p:nvSpPr>
        <p:spPr>
          <a:xfrm>
            <a:off x="2743200" y="1685429"/>
            <a:ext cx="9199984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vi-VN" sz="2200" b="1" dirty="0">
                <a:latin typeface="UTM Avo"/>
                <a:cs typeface="+mn-ea"/>
                <a:sym typeface="+mn-lt"/>
              </a:rPr>
              <a:t>Để kiểm tra sự phụ thuộc của </a:t>
            </a:r>
            <a:r>
              <a:rPr lang="vi-VN" sz="2200" b="1" i="1" dirty="0">
                <a:latin typeface="UTM Avo"/>
                <a:cs typeface="+mn-ea"/>
                <a:sym typeface="+mn-lt"/>
              </a:rPr>
              <a:t>điện trở vào chiều dài của dây</a:t>
            </a:r>
            <a:r>
              <a:rPr lang="vi-VN" sz="2200" b="1" dirty="0">
                <a:latin typeface="UTM Avo"/>
                <a:cs typeface="+mn-ea"/>
                <a:sym typeface="+mn-lt"/>
              </a:rPr>
              <a:t>, người ta tiến hành như sau:</a:t>
            </a:r>
            <a:endParaRPr lang="es-ES" sz="2200" b="1" dirty="0">
              <a:latin typeface="UTM Avo"/>
              <a:cs typeface="+mn-ea"/>
              <a:sym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7A343B-4E2E-F45D-4B12-EF5FFC87B770}"/>
              </a:ext>
            </a:extLst>
          </p:cNvPr>
          <p:cNvSpPr/>
          <p:nvPr/>
        </p:nvSpPr>
        <p:spPr>
          <a:xfrm>
            <a:off x="452547" y="2777929"/>
            <a:ext cx="7693926" cy="4083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Chọn hai đoạn dây cùng chất liệu có dạng hình trụ, có cùng tiết diện nhưng chiều dài khác nhau.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Mắc mạch như sơ đồ trên. Lần lượt mắc vật vật dẫn bằng hai đoạn dây đã chọn. Đọc và ghi kết quả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số chỉ I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1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của ampe kế, số chỉ U</a:t>
            </a:r>
            <a:r>
              <a:rPr lang="vi-VN" sz="2200" baseline="-250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1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của vôn kế. Tính điện trở của dây thứ nhất.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Thay đoạn dây thứ nhất bằng đoạn dây thứ hai và lặp lại các bước trên.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03BE8-4D23-68D4-AFC5-0AEC99CD23E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19682" y="3497316"/>
            <a:ext cx="3419770" cy="248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03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B565121-2987-62EB-CB97-C8921412CA6A}"/>
              </a:ext>
            </a:extLst>
          </p:cNvPr>
          <p:cNvGrpSpPr/>
          <p:nvPr/>
        </p:nvGrpSpPr>
        <p:grpSpPr>
          <a:xfrm>
            <a:off x="1083733" y="3091542"/>
            <a:ext cx="10261600" cy="3502212"/>
            <a:chOff x="1600200" y="3875314"/>
            <a:chExt cx="15392400" cy="5253318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7263DDA4-9387-84BE-EF4A-0EAC563DF9AD}"/>
                </a:ext>
              </a:extLst>
            </p:cNvPr>
            <p:cNvSpPr/>
            <p:nvPr/>
          </p:nvSpPr>
          <p:spPr>
            <a:xfrm>
              <a:off x="1600200" y="3875314"/>
              <a:ext cx="15392400" cy="5253318"/>
            </a:xfrm>
            <a:prstGeom prst="roundRect">
              <a:avLst>
                <a:gd name="adj" fmla="val 8243"/>
              </a:avLst>
            </a:prstGeom>
            <a:solidFill>
              <a:sysClr val="window" lastClr="FFFFFF"/>
            </a:solidFill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4E961A-388E-9750-FDF9-5F59A4F281D9}"/>
                </a:ext>
              </a:extLst>
            </p:cNvPr>
            <p:cNvSpPr/>
            <p:nvPr/>
          </p:nvSpPr>
          <p:spPr>
            <a:xfrm>
              <a:off x="7519362" y="4036630"/>
              <a:ext cx="3198473" cy="1102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KẾT LUẬN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F1FEF3C-6202-A6CD-DDBC-23483BA26992}"/>
                </a:ext>
              </a:extLst>
            </p:cNvPr>
            <p:cNvSpPr/>
            <p:nvPr/>
          </p:nvSpPr>
          <p:spPr>
            <a:xfrm>
              <a:off x="3109685" y="5389979"/>
              <a:ext cx="11304587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vi-VN" sz="2400" b="1" dirty="0">
                  <a:latin typeface="UTM Avo" panose="02040603050506020204" pitchFamily="18"/>
                  <a:cs typeface="+mn-ea"/>
                  <a:sym typeface="+mn-lt"/>
                </a:rPr>
                <a:t>Điện trở suất của vật liệu, tiết diện và chiều dài dây dẫn</a:t>
              </a:r>
              <a:r>
                <a:rPr lang="vi-VN" sz="2400" dirty="0">
                  <a:latin typeface="UTM Avo" panose="02040603050506020204" pitchFamily="18"/>
                  <a:cs typeface="+mn-ea"/>
                  <a:sym typeface="+mn-lt"/>
                </a:rPr>
                <a:t> là những yếu </a:t>
              </a:r>
              <a:r>
                <a:rPr lang="vi-VN" sz="2400">
                  <a:latin typeface="UTM Avo" panose="02040603050506020204" pitchFamily="18"/>
                  <a:cs typeface="+mn-ea"/>
                  <a:sym typeface="+mn-lt"/>
                </a:rPr>
                <a:t>tố ảnh </a:t>
              </a:r>
              <a:r>
                <a:rPr lang="vi-VN" sz="2400" dirty="0">
                  <a:latin typeface="UTM Avo" panose="02040603050506020204" pitchFamily="18"/>
                  <a:cs typeface="+mn-ea"/>
                  <a:sym typeface="+mn-lt"/>
                </a:rPr>
                <a:t>hưởng đến điện trở của các dây dẫn.</a:t>
              </a:r>
              <a:endParaRPr lang="en-US" sz="240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4DDC4ADA-4F08-A0DC-14C6-8D0E906390FE}"/>
              </a:ext>
            </a:extLst>
          </p:cNvPr>
          <p:cNvSpPr txBox="1"/>
          <p:nvPr/>
        </p:nvSpPr>
        <p:spPr>
          <a:xfrm>
            <a:off x="3249092" y="990601"/>
            <a:ext cx="8051800" cy="553383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 defTabSz="609630">
              <a:lnSpc>
                <a:spcPts val="1773"/>
              </a:lnSpc>
            </a:pPr>
            <a:endParaRPr sz="7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94E31DBB-84BD-572A-36E3-DE6120297FE0}"/>
              </a:ext>
            </a:extLst>
          </p:cNvPr>
          <p:cNvSpPr/>
          <p:nvPr/>
        </p:nvSpPr>
        <p:spPr>
          <a:xfrm>
            <a:off x="198043" y="4948667"/>
            <a:ext cx="1557867" cy="1927678"/>
          </a:xfrm>
          <a:custGeom>
            <a:avLst/>
            <a:gdLst/>
            <a:ahLst/>
            <a:cxnLst/>
            <a:rect l="l" t="t" r="r" b="b"/>
            <a:pathLst>
              <a:path w="1436460" h="1738529">
                <a:moveTo>
                  <a:pt x="0" y="0"/>
                </a:moveTo>
                <a:lnTo>
                  <a:pt x="1436459" y="0"/>
                </a:lnTo>
                <a:lnTo>
                  <a:pt x="1436459" y="1738529"/>
                </a:lnTo>
                <a:lnTo>
                  <a:pt x="0" y="17385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575C69E-2BFF-DA91-AEFB-3DE4CD32ABA3}"/>
              </a:ext>
            </a:extLst>
          </p:cNvPr>
          <p:cNvSpPr/>
          <p:nvPr/>
        </p:nvSpPr>
        <p:spPr>
          <a:xfrm>
            <a:off x="9949382" y="4127195"/>
            <a:ext cx="2317770" cy="2730805"/>
          </a:xfrm>
          <a:custGeom>
            <a:avLst/>
            <a:gdLst/>
            <a:ahLst/>
            <a:cxnLst/>
            <a:rect l="l" t="t" r="r" b="b"/>
            <a:pathLst>
              <a:path w="1671954" h="1969902">
                <a:moveTo>
                  <a:pt x="0" y="0"/>
                </a:moveTo>
                <a:lnTo>
                  <a:pt x="1671954" y="0"/>
                </a:lnTo>
                <a:lnTo>
                  <a:pt x="1671954" y="1969902"/>
                </a:lnTo>
                <a:lnTo>
                  <a:pt x="0" y="1969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75E3A6-6852-E891-CCD2-EF3C37E75B77}"/>
              </a:ext>
            </a:extLst>
          </p:cNvPr>
          <p:cNvGrpSpPr/>
          <p:nvPr/>
        </p:nvGrpSpPr>
        <p:grpSpPr>
          <a:xfrm>
            <a:off x="568168" y="1680565"/>
            <a:ext cx="11055659" cy="1221524"/>
            <a:chOff x="860611" y="731521"/>
            <a:chExt cx="16583488" cy="18322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5B8D57-89CB-7B0F-A788-7DE7FB13F182}"/>
                </a:ext>
              </a:extLst>
            </p:cNvPr>
            <p:cNvSpPr/>
            <p:nvPr/>
          </p:nvSpPr>
          <p:spPr>
            <a:xfrm>
              <a:off x="2133599" y="731521"/>
              <a:ext cx="15310500" cy="1714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+mn-ea"/>
                  <a:sym typeface="+mn-lt"/>
                </a:rPr>
                <a:t>Từ hoạt động trên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kết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luận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về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sự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phụ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thuộc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của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điện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trở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vào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các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yếu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tố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và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nêu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công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thức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tính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điện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trở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đoạn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dây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dẫn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B924031-00AC-DF02-7252-F130D5DC02C7}"/>
                </a:ext>
              </a:extLst>
            </p:cNvPr>
            <p:cNvSpPr/>
            <p:nvPr/>
          </p:nvSpPr>
          <p:spPr>
            <a:xfrm rot="-449982">
              <a:off x="860611" y="764269"/>
              <a:ext cx="1160514" cy="1799538"/>
            </a:xfrm>
            <a:custGeom>
              <a:avLst/>
              <a:gdLst/>
              <a:ahLst/>
              <a:cxnLst/>
              <a:rect l="l" t="t" r="r" b="b"/>
              <a:pathLst>
                <a:path w="1965304" h="3002547">
                  <a:moveTo>
                    <a:pt x="0" y="0"/>
                  </a:moveTo>
                  <a:lnTo>
                    <a:pt x="1965303" y="0"/>
                  </a:lnTo>
                  <a:lnTo>
                    <a:pt x="1965303" y="3002547"/>
                  </a:lnTo>
                  <a:lnTo>
                    <a:pt x="0" y="3002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0415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CECF69A-9ACB-A4BD-E320-5F29E094BFFA}"/>
              </a:ext>
            </a:extLst>
          </p:cNvPr>
          <p:cNvSpPr/>
          <p:nvPr/>
        </p:nvSpPr>
        <p:spPr>
          <a:xfrm>
            <a:off x="353740" y="1716833"/>
            <a:ext cx="10261600" cy="4943679"/>
          </a:xfrm>
          <a:prstGeom prst="roundRect">
            <a:avLst>
              <a:gd name="adj" fmla="val 8243"/>
            </a:avLst>
          </a:prstGeom>
          <a:solidFill>
            <a:sysClr val="window" lastClr="FFFFFF"/>
          </a:solidFill>
          <a:ln w="571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61EAF0C5-CD9C-8BA5-01F6-3832E2C4A6FC}"/>
              </a:ext>
            </a:extLst>
          </p:cNvPr>
          <p:cNvSpPr txBox="1"/>
          <p:nvPr/>
        </p:nvSpPr>
        <p:spPr>
          <a:xfrm>
            <a:off x="3232953" y="482601"/>
            <a:ext cx="8051800" cy="553383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 defTabSz="609630">
              <a:lnSpc>
                <a:spcPts val="1773"/>
              </a:lnSpc>
            </a:pPr>
            <a:endParaRPr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030F9C5-0587-08D9-5F08-CA924D466AE6}"/>
              </a:ext>
            </a:extLst>
          </p:cNvPr>
          <p:cNvSpPr/>
          <p:nvPr/>
        </p:nvSpPr>
        <p:spPr>
          <a:xfrm>
            <a:off x="9858091" y="4182835"/>
            <a:ext cx="2317770" cy="2730805"/>
          </a:xfrm>
          <a:custGeom>
            <a:avLst/>
            <a:gdLst/>
            <a:ahLst/>
            <a:cxnLst/>
            <a:rect l="l" t="t" r="r" b="b"/>
            <a:pathLst>
              <a:path w="1671954" h="1969902">
                <a:moveTo>
                  <a:pt x="0" y="0"/>
                </a:moveTo>
                <a:lnTo>
                  <a:pt x="1671954" y="0"/>
                </a:lnTo>
                <a:lnTo>
                  <a:pt x="1671954" y="1969902"/>
                </a:lnTo>
                <a:lnTo>
                  <a:pt x="0" y="19699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197AA5-173E-DA47-2AD2-0425BC379701}"/>
              </a:ext>
            </a:extLst>
          </p:cNvPr>
          <p:cNvSpPr/>
          <p:nvPr/>
        </p:nvSpPr>
        <p:spPr>
          <a:xfrm>
            <a:off x="762308" y="1798459"/>
            <a:ext cx="9538687" cy="10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Sự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phụ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thuộc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vào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các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yếu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tố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này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được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mô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tả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bằng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công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thức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A8A4827-C457-2461-778C-756743473FDF}"/>
              </a:ext>
            </a:extLst>
          </p:cNvPr>
          <p:cNvGrpSpPr/>
          <p:nvPr/>
        </p:nvGrpSpPr>
        <p:grpSpPr>
          <a:xfrm>
            <a:off x="3647717" y="2565686"/>
            <a:ext cx="2697100" cy="1261051"/>
            <a:chOff x="6925249" y="5648778"/>
            <a:chExt cx="3602446" cy="224942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1303306-1B7B-B962-ABF6-7281EED4FA86}"/>
                </a:ext>
              </a:extLst>
            </p:cNvPr>
            <p:cNvSpPr/>
            <p:nvPr/>
          </p:nvSpPr>
          <p:spPr>
            <a:xfrm>
              <a:off x="6925249" y="6109829"/>
              <a:ext cx="3602446" cy="177687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0105D4D-B303-53C1-8BEA-C25C6792B564}"/>
                    </a:ext>
                  </a:extLst>
                </p:cNvPr>
                <p:cNvSpPr/>
                <p:nvPr/>
              </p:nvSpPr>
              <p:spPr>
                <a:xfrm>
                  <a:off x="7388367" y="5648778"/>
                  <a:ext cx="2676208" cy="224942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60963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𝑹</m:t>
                        </m:r>
                        <m:r>
                          <a:rPr kumimoji="0" lang="en-US" sz="2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=</m:t>
                        </m:r>
                        <m:r>
                          <a:rPr kumimoji="0" lang="en-US" sz="2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𝝆</m:t>
                        </m:r>
                        <m:r>
                          <a:rPr kumimoji="0" lang="en-US" sz="2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.</m:t>
                        </m:r>
                        <m:f>
                          <m:fPr>
                            <m:ctrlPr>
                              <a:rPr kumimoji="0" lang="en-US" sz="2667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r>
                              <a:rPr kumimoji="0" lang="en-US" sz="2667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𝒍</m:t>
                            </m:r>
                          </m:num>
                          <m:den>
                            <m:r>
                              <a:rPr kumimoji="0" lang="en-US" sz="2667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  <m:t>𝑺</m:t>
                            </m:r>
                          </m:den>
                        </m:f>
                      </m:oMath>
                    </m:oMathPara>
                  </a14:m>
                  <a:endParaRPr kumimoji="0" lang="en-US" sz="2667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/>
                    <a:cs typeface="+mn-ea"/>
                    <a:sym typeface="+mn-lt"/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0105D4D-B303-53C1-8BEA-C25C6792B5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8367" y="5648778"/>
                  <a:ext cx="2676208" cy="224942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16CFC92-8A9D-DD13-7F48-73BA379586CF}"/>
              </a:ext>
            </a:extLst>
          </p:cNvPr>
          <p:cNvSpPr/>
          <p:nvPr/>
        </p:nvSpPr>
        <p:spPr>
          <a:xfrm>
            <a:off x="762309" y="3813327"/>
            <a:ext cx="10187737" cy="2646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133" b="1" dirty="0" err="1">
                <a:latin typeface="UTM Avo" panose="02040603050506020204" pitchFamily="18"/>
                <a:cs typeface="+mn-ea"/>
                <a:sym typeface="+mn-lt"/>
              </a:rPr>
              <a:t>Trong</a:t>
            </a:r>
            <a:r>
              <a:rPr lang="en-US" sz="2133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b="1" dirty="0" err="1">
                <a:latin typeface="UTM Avo" panose="02040603050506020204" pitchFamily="18"/>
                <a:cs typeface="+mn-ea"/>
                <a:sym typeface="+mn-lt"/>
              </a:rPr>
              <a:t>đó</a:t>
            </a:r>
            <a:r>
              <a:rPr lang="en-US" sz="2133" b="1" dirty="0">
                <a:latin typeface="UTM Avo" panose="02040603050506020204" pitchFamily="18"/>
                <a:cs typeface="+mn-ea"/>
                <a:sym typeface="+mn-lt"/>
              </a:rPr>
              <a:t>: 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+ R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đơn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vị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đo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ôm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(Ω);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+ ρ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suất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liệu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làm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đơn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vị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đo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Ωm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;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133">
                <a:latin typeface="UTM Avo" panose="02040603050506020204" pitchFamily="18"/>
                <a:cs typeface="+mn-ea"/>
                <a:sym typeface="+mn-lt"/>
              </a:rPr>
              <a:t>+ l là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chiều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dài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đơn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vị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đo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mét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(m);</a:t>
            </a:r>
          </a:p>
          <a:p>
            <a:pPr defTabSz="609630"/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+ S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tiết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diện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đơn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vị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đo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133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 m</a:t>
            </a:r>
            <a:r>
              <a:rPr lang="en-US" sz="2133" baseline="30000" dirty="0">
                <a:latin typeface="UTM Avo" panose="02040603050506020204" pitchFamily="18"/>
                <a:cs typeface="+mn-ea"/>
                <a:sym typeface="+mn-lt"/>
              </a:rPr>
              <a:t>2</a:t>
            </a:r>
            <a:r>
              <a:rPr lang="en-US" sz="2133" dirty="0"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6265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Single Corner Snipped 5">
            <a:extLst>
              <a:ext uri="{FF2B5EF4-FFF2-40B4-BE49-F238E27FC236}">
                <a16:creationId xmlns:a16="http://schemas.microsoft.com/office/drawing/2014/main" id="{1209FCE4-C20A-82F2-5200-5F8290F36B52}"/>
              </a:ext>
            </a:extLst>
          </p:cNvPr>
          <p:cNvSpPr/>
          <p:nvPr/>
        </p:nvSpPr>
        <p:spPr>
          <a:xfrm>
            <a:off x="437570" y="1702385"/>
            <a:ext cx="4171751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hỏi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6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(SGK –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tr43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5A871E-A456-4630-6B10-C7868993C6DD}"/>
              </a:ext>
            </a:extLst>
          </p:cNvPr>
          <p:cNvSpPr txBox="1"/>
          <p:nvPr/>
        </p:nvSpPr>
        <p:spPr>
          <a:xfrm>
            <a:off x="437570" y="2419120"/>
            <a:ext cx="101092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 panose="02040603050506020204" pitchFamily="18"/>
                <a:cs typeface="+mn-ea"/>
                <a:sym typeface="+mn-lt"/>
              </a:rPr>
              <a:t>Dựa vào bảng 7.2, tính điện trở của đoạn dây nichrome dài 0,5 m và có tiết diện 1 mm2.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A423DD-2412-AD3D-3D32-8DF480C275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5851" y="3273961"/>
            <a:ext cx="6215244" cy="21780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D6F659-F269-66CD-DE46-36FBA0F42100}"/>
              </a:ext>
            </a:extLst>
          </p:cNvPr>
          <p:cNvSpPr/>
          <p:nvPr/>
        </p:nvSpPr>
        <p:spPr>
          <a:xfrm>
            <a:off x="7753739" y="5057191"/>
            <a:ext cx="2747356" cy="40375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0" name="Rectangle: Single Corner Snipped 8">
            <a:extLst>
              <a:ext uri="{FF2B5EF4-FFF2-40B4-BE49-F238E27FC236}">
                <a16:creationId xmlns:a16="http://schemas.microsoft.com/office/drawing/2014/main" id="{34CB51EB-DDCA-DEB3-75C8-E6C5DE08AE7E}"/>
              </a:ext>
            </a:extLst>
          </p:cNvPr>
          <p:cNvSpPr/>
          <p:nvPr/>
        </p:nvSpPr>
        <p:spPr>
          <a:xfrm>
            <a:off x="437570" y="5716876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D8E6D5-DD5E-1732-8F85-904AF28C048B}"/>
                  </a:ext>
                </a:extLst>
              </p:cNvPr>
              <p:cNvSpPr/>
              <p:nvPr/>
            </p:nvSpPr>
            <p:spPr>
              <a:xfrm>
                <a:off x="3248814" y="5716876"/>
                <a:ext cx="4762394" cy="9997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0963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𝑅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𝜌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𝑙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  <m:t>𝑆</m:t>
                          </m:r>
                        </m:den>
                      </m:f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UTM Avo" panose="02040603050506020204" pitchFamily="18"/>
                                  <a:cs typeface="+mn-ea"/>
                                  <a:sym typeface="+mn-lt"/>
                                </a:rPr>
                                <m:t>110.10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UTM Avo" panose="02040603050506020204" pitchFamily="18"/>
                                  <a:cs typeface="+mn-ea"/>
                                  <a:sym typeface="+mn-lt"/>
                                </a:rPr>
                                <m:t>−8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400" i="0" smtClean="0">
                              <a:solidFill>
                                <a:schemeClr val="tx1"/>
                              </a:solidFill>
                              <a:latin typeface="UTM Avo" panose="02040603050506020204" pitchFamily="18"/>
                              <a:cs typeface="+mn-ea"/>
                              <a:sym typeface="+mn-lt"/>
                            </a:rPr>
                            <m:t>.0,5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+mn-ea"/>
                                  <a:sym typeface="+mn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UTM Avo" panose="02040603050506020204" pitchFamily="18"/>
                                  <a:cs typeface="+mn-ea"/>
                                  <a:sym typeface="+mn-lt"/>
                                </a:rPr>
                                <m:t>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UTM Avo" panose="02040603050506020204" pitchFamily="18"/>
                                  <a:cs typeface="+mn-ea"/>
                                  <a:sym typeface="+mn-lt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 smtClean="0">
                          <a:solidFill>
                            <a:schemeClr val="tx1"/>
                          </a:solidFill>
                          <a:latin typeface="UTM Avo" panose="02040603050506020204" pitchFamily="18"/>
                          <a:cs typeface="+mn-ea"/>
                          <a:sym typeface="+mn-lt"/>
                        </a:rPr>
                        <m:t>0,55 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Ω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D8E6D5-DD5E-1732-8F85-904AF28C0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14" y="5716876"/>
                <a:ext cx="4762394" cy="999761"/>
              </a:xfrm>
              <a:prstGeom prst="rect">
                <a:avLst/>
              </a:prstGeom>
              <a:blipFill>
                <a:blip r:embed="rId4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7379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20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3CFB8888-75BD-F990-6615-F4A12BDC9F26}"/>
              </a:ext>
            </a:extLst>
          </p:cNvPr>
          <p:cNvSpPr/>
          <p:nvPr/>
        </p:nvSpPr>
        <p:spPr>
          <a:xfrm>
            <a:off x="-22985" y="4622800"/>
            <a:ext cx="1391412" cy="2235200"/>
          </a:xfrm>
          <a:custGeom>
            <a:avLst/>
            <a:gdLst/>
            <a:ahLst/>
            <a:cxnLst/>
            <a:rect l="l" t="t" r="r" b="b"/>
            <a:pathLst>
              <a:path w="5276330" h="8476032">
                <a:moveTo>
                  <a:pt x="0" y="0"/>
                </a:moveTo>
                <a:lnTo>
                  <a:pt x="5276330" y="0"/>
                </a:lnTo>
                <a:lnTo>
                  <a:pt x="5276330" y="8476032"/>
                </a:lnTo>
                <a:lnTo>
                  <a:pt x="0" y="8476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D2F79FA-ABEA-D40F-6A41-A96DDA064511}"/>
              </a:ext>
            </a:extLst>
          </p:cNvPr>
          <p:cNvSpPr/>
          <p:nvPr/>
        </p:nvSpPr>
        <p:spPr>
          <a:xfrm>
            <a:off x="1899477" y="1741974"/>
            <a:ext cx="8262890" cy="92920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Câu 1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Đâu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là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biểu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đúng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định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luật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Ohm?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8D5402-EA48-9E3A-82E3-A5B8F8AF767D}"/>
              </a:ext>
            </a:extLst>
          </p:cNvPr>
          <p:cNvSpPr/>
          <p:nvPr/>
        </p:nvSpPr>
        <p:spPr>
          <a:xfrm>
            <a:off x="1670877" y="2762675"/>
            <a:ext cx="9261379" cy="3720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A. 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Cường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dòng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dẫn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nghịch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hiệu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giữa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hai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nó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B.  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Cường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dòng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dẫn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thuận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hiệu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giữa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hai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nó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C. 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Cường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dòng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dẫn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nghịch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hiệu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giữa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hai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thuận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nó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D. 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Cường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dòng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dẫn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thuận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hiệu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giữa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hai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dây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tỉ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lệ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nghịch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điện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fr-FR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nó</a:t>
            </a:r>
            <a:r>
              <a:rPr lang="fr-FR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69CF1F-7F39-7D21-7E32-20DA2CB0F802}"/>
              </a:ext>
            </a:extLst>
          </p:cNvPr>
          <p:cNvSpPr/>
          <p:nvPr/>
        </p:nvSpPr>
        <p:spPr>
          <a:xfrm>
            <a:off x="1638917" y="5549122"/>
            <a:ext cx="457200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F6FED159-0FD6-AD94-0297-E7A57A21C391}"/>
              </a:ext>
            </a:extLst>
          </p:cNvPr>
          <p:cNvSpPr/>
          <p:nvPr/>
        </p:nvSpPr>
        <p:spPr>
          <a:xfrm>
            <a:off x="-22985" y="4622800"/>
            <a:ext cx="1391412" cy="2235200"/>
          </a:xfrm>
          <a:custGeom>
            <a:avLst/>
            <a:gdLst/>
            <a:ahLst/>
            <a:cxnLst/>
            <a:rect l="l" t="t" r="r" b="b"/>
            <a:pathLst>
              <a:path w="5276330" h="8476032">
                <a:moveTo>
                  <a:pt x="0" y="0"/>
                </a:moveTo>
                <a:lnTo>
                  <a:pt x="5276330" y="0"/>
                </a:lnTo>
                <a:lnTo>
                  <a:pt x="5276330" y="8476032"/>
                </a:lnTo>
                <a:lnTo>
                  <a:pt x="0" y="8476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65878E-24DE-23DF-AB22-0785A690AF20}"/>
              </a:ext>
            </a:extLst>
          </p:cNvPr>
          <p:cNvSpPr/>
          <p:nvPr/>
        </p:nvSpPr>
        <p:spPr>
          <a:xfrm>
            <a:off x="1634727" y="1679830"/>
            <a:ext cx="9222715" cy="3627925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Câu 2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Đường đặc trưng vôn - ampe của một vật dẫn được biểu diễn như hình vẽ. Điện trở của vật dẫn này là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4746A3-34A3-5C7B-A6DC-6CAACC3328D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544283" y="3110035"/>
            <a:ext cx="3403600" cy="196526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DD8D64-D863-935A-3576-FECD289EFD82}"/>
              </a:ext>
            </a:extLst>
          </p:cNvPr>
          <p:cNvSpPr/>
          <p:nvPr/>
        </p:nvSpPr>
        <p:spPr>
          <a:xfrm>
            <a:off x="3056018" y="5556419"/>
            <a:ext cx="3062758" cy="112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A. 2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B. 4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03C4EE-8602-7AD1-754C-8FA9CAFF9310}"/>
              </a:ext>
            </a:extLst>
          </p:cNvPr>
          <p:cNvSpPr/>
          <p:nvPr/>
        </p:nvSpPr>
        <p:spPr>
          <a:xfrm>
            <a:off x="7664026" y="5563208"/>
            <a:ext cx="5246701" cy="112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C. 6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D. 3 Ω.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347F13-B900-C478-CD46-62AC53DC9732}"/>
              </a:ext>
            </a:extLst>
          </p:cNvPr>
          <p:cNvSpPr/>
          <p:nvPr/>
        </p:nvSpPr>
        <p:spPr>
          <a:xfrm>
            <a:off x="3042266" y="5671294"/>
            <a:ext cx="457200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13177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CADEE7AF-908D-0590-2A36-56DA63748D1B}"/>
              </a:ext>
            </a:extLst>
          </p:cNvPr>
          <p:cNvSpPr/>
          <p:nvPr/>
        </p:nvSpPr>
        <p:spPr>
          <a:xfrm>
            <a:off x="-22985" y="4622800"/>
            <a:ext cx="1391412" cy="2235200"/>
          </a:xfrm>
          <a:custGeom>
            <a:avLst/>
            <a:gdLst/>
            <a:ahLst/>
            <a:cxnLst/>
            <a:rect l="l" t="t" r="r" b="b"/>
            <a:pathLst>
              <a:path w="5276330" h="8476032">
                <a:moveTo>
                  <a:pt x="0" y="0"/>
                </a:moveTo>
                <a:lnTo>
                  <a:pt x="5276330" y="0"/>
                </a:lnTo>
                <a:lnTo>
                  <a:pt x="5276330" y="8476032"/>
                </a:lnTo>
                <a:lnTo>
                  <a:pt x="0" y="8476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3DB5C5-B4E3-CEE3-3DCD-FB7D8A45FF40}"/>
              </a:ext>
            </a:extLst>
          </p:cNvPr>
          <p:cNvSpPr/>
          <p:nvPr/>
        </p:nvSpPr>
        <p:spPr>
          <a:xfrm>
            <a:off x="1368427" y="1879599"/>
            <a:ext cx="9426135" cy="2080594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Câu 3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Hai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dây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dẫn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đồng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cùng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chiều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dài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b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Dây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nhất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tiết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diện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</a:t>
            </a:r>
            <a:r>
              <a:rPr kumimoji="0" lang="fr-FR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1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= 1,5 mm</a:t>
            </a:r>
            <a:r>
              <a:rPr kumimoji="0" lang="fr-FR" sz="2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R</a:t>
            </a:r>
            <a:r>
              <a:rPr kumimoji="0" lang="fr-FR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1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= 9 </a:t>
            </a: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Ω.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Dây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hai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tiết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diện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</a:t>
            </a:r>
            <a:r>
              <a:rPr kumimoji="0" lang="fr-FR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= 0,5 mm</a:t>
            </a:r>
            <a:r>
              <a:rPr kumimoji="0" lang="fr-FR" sz="2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trở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R</a:t>
            </a:r>
            <a:r>
              <a:rPr kumimoji="0" lang="fr-FR" sz="24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giá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trị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là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9FE75B-452C-1E45-7005-D2A0B41C913F}"/>
              </a:ext>
            </a:extLst>
          </p:cNvPr>
          <p:cNvSpPr/>
          <p:nvPr/>
        </p:nvSpPr>
        <p:spPr>
          <a:xfrm>
            <a:off x="2845086" y="4616011"/>
            <a:ext cx="3062758" cy="112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A. </a:t>
            </a:r>
            <a:r>
              <a:rPr lang="vi-VN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27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B. </a:t>
            </a:r>
            <a:r>
              <a:rPr lang="vi-VN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9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31E382-C37E-5F87-B0D7-CECE505BCEA3}"/>
              </a:ext>
            </a:extLst>
          </p:cNvPr>
          <p:cNvSpPr/>
          <p:nvPr/>
        </p:nvSpPr>
        <p:spPr>
          <a:xfrm>
            <a:off x="7453094" y="4622800"/>
            <a:ext cx="5246701" cy="112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C. </a:t>
            </a:r>
            <a:r>
              <a:rPr lang="vi-VN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18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Ω.			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defTabSz="609630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D. 3 Ω.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02B9EA-2297-CBF1-96E3-A46D38C8C681}"/>
              </a:ext>
            </a:extLst>
          </p:cNvPr>
          <p:cNvSpPr/>
          <p:nvPr/>
        </p:nvSpPr>
        <p:spPr>
          <a:xfrm>
            <a:off x="2831334" y="4743586"/>
            <a:ext cx="457200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2523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69D443FB-7FD8-E2FF-7A66-005DF75D3CCE}"/>
              </a:ext>
            </a:extLst>
          </p:cNvPr>
          <p:cNvSpPr/>
          <p:nvPr/>
        </p:nvSpPr>
        <p:spPr>
          <a:xfrm>
            <a:off x="-22985" y="4622800"/>
            <a:ext cx="1391412" cy="2235200"/>
          </a:xfrm>
          <a:custGeom>
            <a:avLst/>
            <a:gdLst/>
            <a:ahLst/>
            <a:cxnLst/>
            <a:rect l="l" t="t" r="r" b="b"/>
            <a:pathLst>
              <a:path w="5276330" h="8476032">
                <a:moveTo>
                  <a:pt x="0" y="0"/>
                </a:moveTo>
                <a:lnTo>
                  <a:pt x="5276330" y="0"/>
                </a:lnTo>
                <a:lnTo>
                  <a:pt x="5276330" y="8476032"/>
                </a:lnTo>
                <a:lnTo>
                  <a:pt x="0" y="8476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5E2285-A2CE-03D4-4F04-D43BE99E7167}"/>
              </a:ext>
            </a:extLst>
          </p:cNvPr>
          <p:cNvSpPr/>
          <p:nvPr/>
        </p:nvSpPr>
        <p:spPr>
          <a:xfrm>
            <a:off x="1247627" y="1894671"/>
            <a:ext cx="9696746" cy="2080594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4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. Công thức tính điện trở của đoạn dây dẫn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phụ thuộc vào vật liệu, tiết diện và chiều dài đoạn dây dẫn là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CFFE28B-4986-1884-55F2-C1002E3D29E5}"/>
                  </a:ext>
                </a:extLst>
              </p:cNvPr>
              <p:cNvSpPr/>
              <p:nvPr/>
            </p:nvSpPr>
            <p:spPr>
              <a:xfrm>
                <a:off x="2809569" y="4467501"/>
                <a:ext cx="3062758" cy="18907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defTabSz="609630">
                  <a:lnSpc>
                    <a:spcPct val="150000"/>
                  </a:lnSpc>
                  <a:buAutoNum type="alphaUcPeriod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R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ρ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l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S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  <a:p>
                <a:pPr defTabSz="609630"/>
                <a:endParaRPr lang="en-US" sz="2400" dirty="0">
                  <a:solidFill>
                    <a:prstClr val="black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  <a:p>
                <a:pPr defTabSz="609630">
                  <a:lnSpc>
                    <a:spcPct val="150000"/>
                  </a:lnSpc>
                </a:pPr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/>
                    <a:cs typeface="+mn-ea"/>
                    <a:sym typeface="+mn-lt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R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ρ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S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/>
                    <a:cs typeface="+mn-ea"/>
                    <a:sym typeface="+mn-lt"/>
                  </a:rPr>
                  <a:t>	</a:t>
                </a:r>
                <a:endParaRPr lang="en-US" sz="2400" dirty="0">
                  <a:solidFill>
                    <a:prstClr val="black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CFFE28B-4986-1884-55F2-C1002E3D29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569" y="4467501"/>
                <a:ext cx="3062758" cy="1890710"/>
              </a:xfrm>
              <a:prstGeom prst="rect">
                <a:avLst/>
              </a:prstGeom>
              <a:blipFill>
                <a:blip r:embed="rId5"/>
                <a:stretch>
                  <a:fillRect l="-4132" b="-6667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6DCF2C8-2B4E-7291-F1ED-898998C015D1}"/>
                  </a:ext>
                </a:extLst>
              </p:cNvPr>
              <p:cNvSpPr/>
              <p:nvPr/>
            </p:nvSpPr>
            <p:spPr>
              <a:xfrm>
                <a:off x="7313469" y="4467501"/>
                <a:ext cx="2378851" cy="2000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30">
                  <a:lnSpc>
                    <a:spcPct val="150000"/>
                  </a:lnSpc>
                </a:pPr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/>
                    <a:cs typeface="+mn-ea"/>
                    <a:sym typeface="+mn-lt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R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ρ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S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l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  <a:p>
                <a:pPr defTabSz="609630">
                  <a:lnSpc>
                    <a:spcPct val="150000"/>
                  </a:lnSpc>
                </a:pPr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/>
                    <a:cs typeface="+mn-ea"/>
                    <a:sym typeface="+mn-lt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R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ρ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UTM Avo" panose="02040603050506020204" pitchFamily="18"/>
                                <a:cs typeface="+mn-ea"/>
                                <a:sym typeface="+mn-lt"/>
                              </a:rPr>
                              <m:t>S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UTM Avo" panose="02040603050506020204" pitchFamily="18"/>
                                <a:cs typeface="+mn-ea"/>
                                <a:sym typeface="+mn-lt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l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6DCF2C8-2B4E-7291-F1ED-898998C01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469" y="4467501"/>
                <a:ext cx="2378851" cy="2000869"/>
              </a:xfrm>
              <a:prstGeom prst="rect">
                <a:avLst/>
              </a:prstGeom>
              <a:blipFill>
                <a:blip r:embed="rId6"/>
                <a:stretch>
                  <a:fillRect l="-4255" b="-3145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E11C64F6-5DF4-035A-67A2-1E38D7CF03B6}"/>
              </a:ext>
            </a:extLst>
          </p:cNvPr>
          <p:cNvSpPr/>
          <p:nvPr/>
        </p:nvSpPr>
        <p:spPr>
          <a:xfrm>
            <a:off x="2786160" y="4875829"/>
            <a:ext cx="457200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3957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FCF692F0-0B3C-E271-1E31-DB46F279AD57}"/>
              </a:ext>
            </a:extLst>
          </p:cNvPr>
          <p:cNvSpPr/>
          <p:nvPr/>
        </p:nvSpPr>
        <p:spPr>
          <a:xfrm>
            <a:off x="-22985" y="4622800"/>
            <a:ext cx="1391412" cy="2235200"/>
          </a:xfrm>
          <a:custGeom>
            <a:avLst/>
            <a:gdLst/>
            <a:ahLst/>
            <a:cxnLst/>
            <a:rect l="l" t="t" r="r" b="b"/>
            <a:pathLst>
              <a:path w="5276330" h="8476032">
                <a:moveTo>
                  <a:pt x="0" y="0"/>
                </a:moveTo>
                <a:lnTo>
                  <a:pt x="5276330" y="0"/>
                </a:lnTo>
                <a:lnTo>
                  <a:pt x="5276330" y="8476032"/>
                </a:lnTo>
                <a:lnTo>
                  <a:pt x="0" y="8476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solidFill>
                <a:prstClr val="black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497492-239C-61E4-D000-F42402D59B21}"/>
              </a:ext>
            </a:extLst>
          </p:cNvPr>
          <p:cNvSpPr/>
          <p:nvPr/>
        </p:nvSpPr>
        <p:spPr>
          <a:xfrm>
            <a:off x="2479627" y="1940198"/>
            <a:ext cx="7264400" cy="929203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5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.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Điện trở R của dây dẫn đặc trưng cho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912370-8604-EC52-F6CE-EBD833E831B4}"/>
              </a:ext>
            </a:extLst>
          </p:cNvPr>
          <p:cNvSpPr/>
          <p:nvPr/>
        </p:nvSpPr>
        <p:spPr>
          <a:xfrm>
            <a:off x="2272615" y="3293080"/>
            <a:ext cx="9261379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A.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nhiệt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  <a:p>
            <a:pPr defTabSz="609630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B.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khả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sinh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công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  <a:p>
            <a:pPr defTabSz="609630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C.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mạnh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yếu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dòng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  <a:p>
            <a:pPr defTabSz="609630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D.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dụng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cản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trở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dòng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điện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đoạn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dây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dẫn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512B7C-8EB8-BC18-1C47-7FABF47F18ED}"/>
              </a:ext>
            </a:extLst>
          </p:cNvPr>
          <p:cNvSpPr/>
          <p:nvPr/>
        </p:nvSpPr>
        <p:spPr>
          <a:xfrm>
            <a:off x="2269688" y="5044989"/>
            <a:ext cx="457200" cy="4572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38155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7">
            <a:extLst>
              <a:ext uri="{FF2B5EF4-FFF2-40B4-BE49-F238E27FC236}">
                <a16:creationId xmlns:a16="http://schemas.microsoft.com/office/drawing/2014/main" id="{2B6BD831-ED0C-647E-9BD9-3FA58530866B}"/>
              </a:ext>
            </a:extLst>
          </p:cNvPr>
          <p:cNvSpPr txBox="1"/>
          <p:nvPr/>
        </p:nvSpPr>
        <p:spPr>
          <a:xfrm>
            <a:off x="1479068" y="2535298"/>
            <a:ext cx="9538664" cy="53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7"/>
              </a:lnSpc>
            </a:pPr>
            <a:endParaRPr lang="en-US" sz="3334" dirty="0">
              <a:latin typeface="UTM Avo"/>
              <a:cs typeface="+mn-ea"/>
              <a:sym typeface="+mn-lt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D7C9693-0E85-89C8-4A30-AB7D702977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" y="3388671"/>
            <a:ext cx="710997" cy="71099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154B8E-803E-EDD7-46D8-9067DDC28E09}"/>
              </a:ext>
            </a:extLst>
          </p:cNvPr>
          <p:cNvSpPr txBox="1"/>
          <p:nvPr/>
        </p:nvSpPr>
        <p:spPr>
          <a:xfrm>
            <a:off x="1828597" y="3174434"/>
            <a:ext cx="9347200" cy="1129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Tính chiều dài của đoạn dây đồng có đường kính tiết diện </a:t>
            </a:r>
            <a:br>
              <a:rPr lang="vi-VN" sz="2400" dirty="0">
                <a:latin typeface="UTM Avo"/>
                <a:cs typeface="+mn-ea"/>
                <a:sym typeface="+mn-lt"/>
              </a:rPr>
            </a:br>
            <a:r>
              <a:rPr lang="vi-VN" sz="2400" dirty="0">
                <a:latin typeface="UTM Avo"/>
                <a:cs typeface="+mn-ea"/>
                <a:sym typeface="+mn-lt"/>
              </a:rPr>
              <a:t>0,5 mm, điện trở 20 </a:t>
            </a:r>
            <a:r>
              <a:rPr lang="el-GR" sz="2400" dirty="0">
                <a:latin typeface="UTM Avo"/>
                <a:cs typeface="+mn-ea"/>
                <a:sym typeface="+mn-lt"/>
              </a:rPr>
              <a:t>Ω </a:t>
            </a:r>
            <a:r>
              <a:rPr lang="vi-VN" sz="2400" dirty="0">
                <a:latin typeface="UTM Avo"/>
                <a:cs typeface="+mn-ea"/>
                <a:sym typeface="+mn-lt"/>
              </a:rPr>
              <a:t>ở nhiệt độ 20</a:t>
            </a:r>
            <a:r>
              <a:rPr lang="vi-VN" sz="2400" baseline="30000" dirty="0">
                <a:latin typeface="UTM Avo"/>
                <a:cs typeface="+mn-ea"/>
                <a:sym typeface="+mn-lt"/>
              </a:rPr>
              <a:t>0</a:t>
            </a:r>
            <a:r>
              <a:rPr lang="vi-VN" sz="2400" dirty="0">
                <a:latin typeface="UTM Avo"/>
                <a:cs typeface="+mn-ea"/>
                <a:sym typeface="+mn-lt"/>
              </a:rPr>
              <a:t>C.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955EBC-5627-80C4-CF38-864047129CE8}"/>
              </a:ext>
            </a:extLst>
          </p:cNvPr>
          <p:cNvSpPr/>
          <p:nvPr/>
        </p:nvSpPr>
        <p:spPr>
          <a:xfrm>
            <a:off x="642315" y="2447533"/>
            <a:ext cx="4470861" cy="710997"/>
          </a:xfrm>
          <a:prstGeom prst="rect">
            <a:avLst/>
          </a:prstGeom>
          <a:solidFill>
            <a:srgbClr val="C8D5EB"/>
          </a:solidFill>
          <a:ln w="127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(SGK –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tr43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9" name="Rectangle: Single Corner Snipped 8">
            <a:extLst>
              <a:ext uri="{FF2B5EF4-FFF2-40B4-BE49-F238E27FC236}">
                <a16:creationId xmlns:a16="http://schemas.microsoft.com/office/drawing/2014/main" id="{B816F8DD-E00E-D3F3-1EF8-DF00152DAA35}"/>
              </a:ext>
            </a:extLst>
          </p:cNvPr>
          <p:cNvSpPr/>
          <p:nvPr/>
        </p:nvSpPr>
        <p:spPr>
          <a:xfrm>
            <a:off x="690880" y="4410413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667E8E-23C8-E872-193C-50842F8DF51D}"/>
              </a:ext>
            </a:extLst>
          </p:cNvPr>
          <p:cNvSpPr/>
          <p:nvPr/>
        </p:nvSpPr>
        <p:spPr>
          <a:xfrm>
            <a:off x="3225597" y="4411221"/>
            <a:ext cx="9906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tabLst>
                <a:tab pos="1153218" algn="l"/>
              </a:tabLst>
            </a:pPr>
            <a:r>
              <a:rPr lang="en-US" sz="2400" dirty="0" err="1">
                <a:latin typeface="UTM Avo"/>
                <a:cs typeface="+mn-ea"/>
                <a:sym typeface="+mn-lt"/>
              </a:rPr>
              <a:t>Điện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suất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đồng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latin typeface="UTM Avo"/>
                <a:cs typeface="+mn-ea"/>
                <a:sym typeface="+mn-lt"/>
              </a:rPr>
              <a:t>: 1,7.10</a:t>
            </a:r>
            <a:r>
              <a:rPr lang="en-US" sz="2400" baseline="30000" dirty="0">
                <a:latin typeface="UTM Avo"/>
                <a:cs typeface="+mn-ea"/>
                <a:sym typeface="+mn-lt"/>
              </a:rPr>
              <a:t>-8</a:t>
            </a:r>
            <a:r>
              <a:rPr lang="en-US" sz="2400" baseline="-250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Ωm</a:t>
            </a:r>
            <a:r>
              <a:rPr lang="en-US" sz="2400" dirty="0">
                <a:latin typeface="UTM Avo"/>
                <a:cs typeface="+mn-ea"/>
                <a:sym typeface="+mn-lt"/>
              </a:rPr>
              <a:t>. </a:t>
            </a:r>
            <a:endParaRPr lang="vi-VN" sz="2400" dirty="0"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tabLst>
                <a:tab pos="1153218" algn="l"/>
              </a:tabLst>
            </a:pPr>
            <a:r>
              <a:rPr lang="vi-VN" sz="2400" dirty="0">
                <a:latin typeface="UTM Avo"/>
                <a:cs typeface="+mn-ea"/>
                <a:sym typeface="+mn-lt"/>
              </a:rPr>
              <a:t>C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hiều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dài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đoạn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dẫn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vi-VN" sz="2400" dirty="0">
                <a:latin typeface="UTM Avo"/>
                <a:cs typeface="+mn-ea"/>
                <a:sym typeface="+mn-lt"/>
              </a:rPr>
              <a:t>là: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C78C0C2-2EB3-1931-251B-041FA3994978}"/>
              </a:ext>
            </a:extLst>
          </p:cNvPr>
          <p:cNvGrpSpPr/>
          <p:nvPr/>
        </p:nvGrpSpPr>
        <p:grpSpPr>
          <a:xfrm>
            <a:off x="2672080" y="5817064"/>
            <a:ext cx="5844094" cy="872868"/>
            <a:chOff x="3276600" y="7817699"/>
            <a:chExt cx="8766143" cy="1309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50BE19CF-41EA-138F-A97C-E18CB43795F5}"/>
                    </a:ext>
                  </a:extLst>
                </p:cNvPr>
                <p:cNvSpPr/>
                <p:nvPr/>
              </p:nvSpPr>
              <p:spPr>
                <a:xfrm>
                  <a:off x="5879516" y="7817699"/>
                  <a:ext cx="6163227" cy="13093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60963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R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 = 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ρ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.</m:t>
                        </m:r>
                        <m:f>
                          <m:f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l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S</m:t>
                            </m:r>
                          </m:den>
                        </m:f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⇒ 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l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 =</m:t>
                        </m:r>
                        <m:f>
                          <m:f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.</m:t>
                            </m:r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ρ</m:t>
                            </m:r>
                          </m:den>
                        </m:f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 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/>
                            <a:cs typeface="+mn-ea"/>
                            <a:sym typeface="+mn-lt"/>
                          </a:rPr>
                          <m:t>923,53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m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+mn-ea"/>
                    <a:sym typeface="+mn-lt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50BE19CF-41EA-138F-A97C-E18CB43795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9516" y="7817699"/>
                  <a:ext cx="6163227" cy="130930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ight Arrow 42">
              <a:extLst>
                <a:ext uri="{FF2B5EF4-FFF2-40B4-BE49-F238E27FC236}">
                  <a16:creationId xmlns:a16="http://schemas.microsoft.com/office/drawing/2014/main" id="{66B42176-3999-526D-4735-72F061457332}"/>
                </a:ext>
              </a:extLst>
            </p:cNvPr>
            <p:cNvSpPr/>
            <p:nvPr/>
          </p:nvSpPr>
          <p:spPr>
            <a:xfrm>
              <a:off x="3276600" y="8191500"/>
              <a:ext cx="1219200" cy="685800"/>
            </a:xfrm>
            <a:prstGeom prst="rightArrow">
              <a:avLst/>
            </a:prstGeom>
            <a:solidFill>
              <a:srgbClr val="FF0000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44" name="Freeform 8">
            <a:extLst>
              <a:ext uri="{FF2B5EF4-FFF2-40B4-BE49-F238E27FC236}">
                <a16:creationId xmlns:a16="http://schemas.microsoft.com/office/drawing/2014/main" id="{917A20F4-1668-583C-FF21-746FA818B484}"/>
              </a:ext>
            </a:extLst>
          </p:cNvPr>
          <p:cNvSpPr/>
          <p:nvPr/>
        </p:nvSpPr>
        <p:spPr>
          <a:xfrm>
            <a:off x="10608354" y="1392461"/>
            <a:ext cx="1134885" cy="1134885"/>
          </a:xfrm>
          <a:custGeom>
            <a:avLst/>
            <a:gdLst/>
            <a:ahLst/>
            <a:cxnLst/>
            <a:rect l="l" t="t" r="r" b="b"/>
            <a:pathLst>
              <a:path w="1702328" h="1702328">
                <a:moveTo>
                  <a:pt x="0" y="0"/>
                </a:moveTo>
                <a:lnTo>
                  <a:pt x="1702328" y="0"/>
                </a:lnTo>
                <a:lnTo>
                  <a:pt x="1702328" y="1702327"/>
                </a:lnTo>
                <a:lnTo>
                  <a:pt x="0" y="17023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  <p:sp>
        <p:nvSpPr>
          <p:cNvPr id="45" name="Freeform 9">
            <a:extLst>
              <a:ext uri="{FF2B5EF4-FFF2-40B4-BE49-F238E27FC236}">
                <a16:creationId xmlns:a16="http://schemas.microsoft.com/office/drawing/2014/main" id="{3854445E-93C8-A514-3C19-2B125B18D9F0}"/>
              </a:ext>
            </a:extLst>
          </p:cNvPr>
          <p:cNvSpPr/>
          <p:nvPr/>
        </p:nvSpPr>
        <p:spPr>
          <a:xfrm>
            <a:off x="103053" y="5817064"/>
            <a:ext cx="594809" cy="1032206"/>
          </a:xfrm>
          <a:custGeom>
            <a:avLst/>
            <a:gdLst/>
            <a:ahLst/>
            <a:cxnLst/>
            <a:rect l="l" t="t" r="r" b="b"/>
            <a:pathLst>
              <a:path w="892213" h="1548309">
                <a:moveTo>
                  <a:pt x="0" y="0"/>
                </a:moveTo>
                <a:lnTo>
                  <a:pt x="892213" y="0"/>
                </a:lnTo>
                <a:lnTo>
                  <a:pt x="892213" y="1548308"/>
                </a:lnTo>
                <a:lnTo>
                  <a:pt x="0" y="15483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800">
              <a:latin typeface="UTM Avo"/>
              <a:cs typeface="+mn-ea"/>
              <a:sym typeface="+mn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DC2C651-3F49-DB8A-1F21-085BF1338A60}"/>
              </a:ext>
            </a:extLst>
          </p:cNvPr>
          <p:cNvSpPr/>
          <p:nvPr/>
        </p:nvSpPr>
        <p:spPr>
          <a:xfrm>
            <a:off x="4095267" y="1631920"/>
            <a:ext cx="4261333" cy="6654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HOẠT ĐỘNG NHÓM ĐÔI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8989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18919E-3935-ADBA-3FE4-A043AE4B7C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906831" y="4795210"/>
            <a:ext cx="6376949" cy="2062790"/>
          </a:xfrm>
          <a:prstGeom prst="rect">
            <a:avLst/>
          </a:prstGeom>
        </p:spPr>
      </p:pic>
      <p:sp>
        <p:nvSpPr>
          <p:cNvPr id="9" name="TextBox 17">
            <a:extLst>
              <a:ext uri="{FF2B5EF4-FFF2-40B4-BE49-F238E27FC236}">
                <a16:creationId xmlns:a16="http://schemas.microsoft.com/office/drawing/2014/main" id="{01D16EB6-9AD3-0156-D283-6C130C0C45A4}"/>
              </a:ext>
            </a:extLst>
          </p:cNvPr>
          <p:cNvSpPr txBox="1"/>
          <p:nvPr/>
        </p:nvSpPr>
        <p:spPr>
          <a:xfrm>
            <a:off x="1364784" y="2497976"/>
            <a:ext cx="9538664" cy="53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7"/>
              </a:lnSpc>
            </a:pPr>
            <a:endParaRPr lang="en-US" sz="3200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F81962-AD84-1755-A0A3-7F0919032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6" y="2468072"/>
            <a:ext cx="710997" cy="710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2D8D1E-570E-0C9E-082E-5AEA6BE4E066}"/>
              </a:ext>
            </a:extLst>
          </p:cNvPr>
          <p:cNvSpPr txBox="1"/>
          <p:nvPr/>
        </p:nvSpPr>
        <p:spPr>
          <a:xfrm>
            <a:off x="1682377" y="2261461"/>
            <a:ext cx="9601403" cy="421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Hình 7.4a là một biến trở được sử dụng trong các thiết bị điện </a:t>
            </a:r>
            <a:b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gia đình. Khi xoay trục điều khiển sẽ thay đổi được chiều dài của đoạn dây dẫn (đường chạy) có dòng điện chạy qua, nhờ đó </a:t>
            </a:r>
            <a:b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thay đổi được điện trở của biến trở. Giả sử chiếc đèn ở hình 7.1 </a:t>
            </a:r>
            <a:b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sử dụng biến trở trên và được mắc như hình 7.4c. Hãy vẽ sơ đồ </a:t>
            </a:r>
            <a:b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mạch điện của đèn 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 trả lời câu hỏi 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2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ở đầu bài học.</a:t>
            </a:r>
            <a:endParaRPr lang="en-US" sz="2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AD4DCB-0E4D-DC71-15BE-337B8AF5AD26}"/>
              </a:ext>
            </a:extLst>
          </p:cNvPr>
          <p:cNvSpPr/>
          <p:nvPr/>
        </p:nvSpPr>
        <p:spPr>
          <a:xfrm>
            <a:off x="615576" y="1604552"/>
            <a:ext cx="4105713" cy="645034"/>
          </a:xfrm>
          <a:prstGeom prst="rect">
            <a:avLst/>
          </a:prstGeom>
          <a:solidFill>
            <a:srgbClr val="C8D5EB"/>
          </a:solidFill>
          <a:ln w="127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3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(SGK –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tr43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079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7">
            <a:extLst>
              <a:ext uri="{FF2B5EF4-FFF2-40B4-BE49-F238E27FC236}">
                <a16:creationId xmlns:a16="http://schemas.microsoft.com/office/drawing/2014/main" id="{61894E8F-E8E4-8777-C736-6396EFDBDC02}"/>
              </a:ext>
            </a:extLst>
          </p:cNvPr>
          <p:cNvSpPr txBox="1"/>
          <p:nvPr/>
        </p:nvSpPr>
        <p:spPr>
          <a:xfrm>
            <a:off x="1327462" y="1079723"/>
            <a:ext cx="9538664" cy="535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7"/>
              </a:lnSpc>
            </a:pPr>
            <a:endParaRPr lang="en-US" sz="3334" dirty="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3" name="Rectangle: Single Corner Snipped 8">
            <a:extLst>
              <a:ext uri="{FF2B5EF4-FFF2-40B4-BE49-F238E27FC236}">
                <a16:creationId xmlns:a16="http://schemas.microsoft.com/office/drawing/2014/main" id="{B934A10A-AAD6-E775-F5EA-EB89543E05FC}"/>
              </a:ext>
            </a:extLst>
          </p:cNvPr>
          <p:cNvSpPr/>
          <p:nvPr/>
        </p:nvSpPr>
        <p:spPr>
          <a:xfrm>
            <a:off x="987947" y="1615191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AD5CDF-93F2-AB0E-B158-023CCBF54366}"/>
              </a:ext>
            </a:extLst>
          </p:cNvPr>
          <p:cNvSpPr/>
          <p:nvPr/>
        </p:nvSpPr>
        <p:spPr>
          <a:xfrm>
            <a:off x="987947" y="3194162"/>
            <a:ext cx="10216105" cy="357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153218" algn="l"/>
              </a:tabLst>
            </a:pPr>
            <a:r>
              <a:rPr lang="vi-VN" sz="2200" dirty="0">
                <a:latin typeface="UTM Avo" panose="02040603050506020204" pitchFamily="18"/>
                <a:cs typeface="+mn-ea"/>
                <a:sym typeface="+mn-lt"/>
              </a:rPr>
              <a:t>Khi xoay trục điều khiển, chiều dài của đoạn dây dẫn có dòng điện chạy qua thay đổi. </a:t>
            </a: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153218" algn="l"/>
              </a:tabLst>
            </a:pPr>
            <a:r>
              <a:rPr lang="vi-VN" sz="2200" dirty="0">
                <a:latin typeface="UTM Avo" panose="02040603050506020204" pitchFamily="18"/>
                <a:cs typeface="+mn-ea"/>
                <a:sym typeface="+mn-lt"/>
              </a:rPr>
              <a:t>Theo công thức tính điện trở, điện trở của biến trở cũng thay đổi.</a:t>
            </a:r>
            <a:br>
              <a:rPr lang="vi-VN" sz="2200" dirty="0">
                <a:latin typeface="UTM Avo" panose="02040603050506020204" pitchFamily="18"/>
                <a:cs typeface="+mn-ea"/>
                <a:sym typeface="+mn-lt"/>
              </a:rPr>
            </a:br>
            <a:r>
              <a:rPr lang="vi-VN" sz="2200" dirty="0">
                <a:latin typeface="UTM Avo" panose="02040603050506020204" pitchFamily="18"/>
                <a:cs typeface="+mn-ea"/>
                <a:sym typeface="+mn-lt"/>
              </a:rPr>
              <a:t> Điều đó dẫn đến sự thay đổi điện trở của mạch điện gồm biến trở và bóng đèn. </a:t>
            </a: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153218" algn="l"/>
              </a:tabLst>
            </a:pPr>
            <a:r>
              <a:rPr lang="vi-VN" sz="2200" dirty="0">
                <a:latin typeface="UTM Avo" panose="02040603050506020204" pitchFamily="18"/>
                <a:cs typeface="+mn-ea"/>
                <a:sym typeface="+mn-lt"/>
              </a:rPr>
              <a:t>Theo định luật Ohm, điện trở của mạch điện thay đổi thì cường độ dòng điện trong mạch cũng thay đổi khiến độ sáng của đèn thay đổi.</a:t>
            </a:r>
            <a:endParaRPr lang="en-US" sz="2200" dirty="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412186-40FA-3D3F-DB52-B9AACD7F6669}"/>
              </a:ext>
            </a:extLst>
          </p:cNvPr>
          <p:cNvPicPr/>
          <p:nvPr/>
        </p:nvPicPr>
        <p:blipFill rotWithShape="1">
          <a:blip r:embed="rId3"/>
          <a:srcRect b="11307"/>
          <a:stretch/>
        </p:blipFill>
        <p:spPr>
          <a:xfrm>
            <a:off x="3342162" y="1615191"/>
            <a:ext cx="5507676" cy="157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71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Terminator 10">
            <a:extLst>
              <a:ext uri="{FF2B5EF4-FFF2-40B4-BE49-F238E27FC236}">
                <a16:creationId xmlns:a16="http://schemas.microsoft.com/office/drawing/2014/main" id="{A594E4FB-74A8-1398-6872-0568AFE080BC}"/>
              </a:ext>
            </a:extLst>
          </p:cNvPr>
          <p:cNvSpPr/>
          <p:nvPr/>
        </p:nvSpPr>
        <p:spPr>
          <a:xfrm>
            <a:off x="4604713" y="1812476"/>
            <a:ext cx="2982572" cy="794648"/>
          </a:xfrm>
          <a:prstGeom prst="flowChartTerminator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VẬN DỤNG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20B48E-0926-8A4D-DD71-F656B3C91061}"/>
              </a:ext>
            </a:extLst>
          </p:cNvPr>
          <p:cNvSpPr txBox="1"/>
          <p:nvPr/>
        </p:nvSpPr>
        <p:spPr>
          <a:xfrm>
            <a:off x="1144599" y="2858957"/>
            <a:ext cx="9902799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vi-VN" sz="2400" b="1" dirty="0">
                <a:latin typeface="UTM Avo"/>
                <a:cs typeface="+mn-ea"/>
                <a:sym typeface="+mn-lt"/>
              </a:rPr>
              <a:t>Câu hỏi: </a:t>
            </a:r>
            <a:r>
              <a:rPr lang="vi-VN" sz="2400" dirty="0">
                <a:latin typeface="UTM Avo"/>
                <a:cs typeface="+mn-ea"/>
                <a:sym typeface="+mn-lt"/>
              </a:rPr>
              <a:t>Để làm giảm khả năng cản trở dòng điện của </a:t>
            </a:r>
            <a:br>
              <a:rPr lang="vi-VN" sz="2400" dirty="0">
                <a:latin typeface="UTM Avo"/>
                <a:cs typeface="+mn-ea"/>
                <a:sym typeface="+mn-lt"/>
              </a:rPr>
            </a:br>
            <a:r>
              <a:rPr lang="vi-VN" sz="2400" dirty="0">
                <a:latin typeface="UTM Avo"/>
                <a:cs typeface="+mn-ea"/>
                <a:sym typeface="+mn-lt"/>
              </a:rPr>
              <a:t>dây dẫn điện dùng trong gia đình</a:t>
            </a:r>
          </a:p>
          <a:p>
            <a:pPr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a) nên chọn dây dẫn nhôm hay dây dẫn đồng? Vì sao?</a:t>
            </a:r>
          </a:p>
          <a:p>
            <a:pPr defTabSz="609630">
              <a:lnSpc>
                <a:spcPct val="150000"/>
              </a:lnSpc>
            </a:pPr>
            <a:r>
              <a:rPr lang="vi-VN" sz="2400" dirty="0">
                <a:latin typeface="UTM Avo"/>
                <a:cs typeface="+mn-ea"/>
                <a:sym typeface="+mn-lt"/>
              </a:rPr>
              <a:t>b) với cùng một loại dây, nên chọn dây có tiết diện nhỏ hay lớn? Vì sao?</a:t>
            </a:r>
          </a:p>
        </p:txBody>
      </p:sp>
      <p:sp>
        <p:nvSpPr>
          <p:cNvPr id="9" name="Freeform 33">
            <a:extLst>
              <a:ext uri="{FF2B5EF4-FFF2-40B4-BE49-F238E27FC236}">
                <a16:creationId xmlns:a16="http://schemas.microsoft.com/office/drawing/2014/main" id="{850C0A63-2C99-83EF-BAF9-5955C82F9CAA}"/>
              </a:ext>
            </a:extLst>
          </p:cNvPr>
          <p:cNvSpPr/>
          <p:nvPr/>
        </p:nvSpPr>
        <p:spPr>
          <a:xfrm rot="-968427">
            <a:off x="9880311" y="5213172"/>
            <a:ext cx="1883747" cy="1918631"/>
          </a:xfrm>
          <a:custGeom>
            <a:avLst/>
            <a:gdLst/>
            <a:ahLst/>
            <a:cxnLst/>
            <a:rect l="l" t="t" r="r" b="b"/>
            <a:pathLst>
              <a:path w="2825621" h="2877947">
                <a:moveTo>
                  <a:pt x="0" y="0"/>
                </a:moveTo>
                <a:lnTo>
                  <a:pt x="2825621" y="0"/>
                </a:lnTo>
                <a:lnTo>
                  <a:pt x="2825621" y="2877947"/>
                </a:lnTo>
                <a:lnTo>
                  <a:pt x="0" y="28779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5481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D1F072-9A7D-526A-D11D-F16C0B2D907D}"/>
              </a:ext>
            </a:extLst>
          </p:cNvPr>
          <p:cNvSpPr txBox="1"/>
          <p:nvPr/>
        </p:nvSpPr>
        <p:spPr>
          <a:xfrm>
            <a:off x="843148" y="2237247"/>
            <a:ext cx="10654147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b="1" dirty="0">
                <a:latin typeface="UTM Avo"/>
                <a:cs typeface="+mn-ea"/>
                <a:sym typeface="+mn-lt"/>
              </a:rPr>
              <a:t>Để làm giảm khả năng cản trở dòng điện của dây dẫn điện dùng trong gia đình</a:t>
            </a:r>
          </a:p>
        </p:txBody>
      </p:sp>
      <p:sp>
        <p:nvSpPr>
          <p:cNvPr id="7" name="Rectangle: Single Corner Snipped 8">
            <a:extLst>
              <a:ext uri="{FF2B5EF4-FFF2-40B4-BE49-F238E27FC236}">
                <a16:creationId xmlns:a16="http://schemas.microsoft.com/office/drawing/2014/main" id="{CB77B52F-3870-AF7A-8F1F-4B1906BA248E}"/>
              </a:ext>
            </a:extLst>
          </p:cNvPr>
          <p:cNvSpPr/>
          <p:nvPr/>
        </p:nvSpPr>
        <p:spPr>
          <a:xfrm>
            <a:off x="560056" y="1654413"/>
            <a:ext cx="19812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8" name="Picture 2" descr="Nên lựa chọn dây dẫn đồng hay dây dẫn nhôm? | Mobile">
            <a:extLst>
              <a:ext uri="{FF2B5EF4-FFF2-40B4-BE49-F238E27FC236}">
                <a16:creationId xmlns:a16="http://schemas.microsoft.com/office/drawing/2014/main" id="{6A19D359-D39B-9D33-BAD6-2F4FB8EC6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r="19730"/>
          <a:stretch/>
        </p:blipFill>
        <p:spPr bwMode="auto">
          <a:xfrm>
            <a:off x="7868307" y="3365633"/>
            <a:ext cx="3001856" cy="316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C70ECA-A35A-A23D-F29C-D8563ECAE22D}"/>
              </a:ext>
            </a:extLst>
          </p:cNvPr>
          <p:cNvSpPr/>
          <p:nvPr/>
        </p:nvSpPr>
        <p:spPr>
          <a:xfrm>
            <a:off x="843148" y="3372918"/>
            <a:ext cx="6640947" cy="3401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a) Nên chọn dây dẫn đồng vì điện trở suất của đồng nhỏ hơn nhôm.</a:t>
            </a: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400" dirty="0">
                <a:latin typeface="UTM Avo"/>
                <a:cs typeface="+mn-ea"/>
                <a:sym typeface="+mn-lt"/>
              </a:rPr>
              <a:t>b) Với cùng một loại dây, </a:t>
            </a:r>
            <a:r>
              <a:rPr lang="vi-VN" sz="2400" b="1" dirty="0">
                <a:latin typeface="UTM Avo"/>
                <a:cs typeface="+mn-ea"/>
                <a:sym typeface="+mn-lt"/>
              </a:rPr>
              <a:t>nên chọn dây có tiết diện lớn </a:t>
            </a:r>
            <a:r>
              <a:rPr lang="vi-VN" sz="2400" dirty="0">
                <a:latin typeface="UTM Avo"/>
                <a:cs typeface="+mn-ea"/>
                <a:sym typeface="+mn-lt"/>
              </a:rPr>
              <a:t>vì theo công thức trên, điện trở của dây tỉ lệ nghịch với tiết diện của dây.</a:t>
            </a:r>
          </a:p>
        </p:txBody>
      </p:sp>
    </p:spTree>
    <p:extLst>
      <p:ext uri="{BB962C8B-B14F-4D97-AF65-F5344CB8AC3E}">
        <p14:creationId xmlns:p14="http://schemas.microsoft.com/office/powerpoint/2010/main" val="22628033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òng điện bao nhiêu V gây chết người? Mức điện áp gây nguy hiểm">
            <a:extLst>
              <a:ext uri="{FF2B5EF4-FFF2-40B4-BE49-F238E27FC236}">
                <a16:creationId xmlns:a16="http://schemas.microsoft.com/office/drawing/2014/main" id="{D62C3ACC-284A-BD86-564B-E780B10E5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0" b="23224"/>
          <a:stretch/>
        </p:blipFill>
        <p:spPr bwMode="auto">
          <a:xfrm>
            <a:off x="8844742" y="3079687"/>
            <a:ext cx="2792475" cy="286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Single Corner Snipped 8">
            <a:extLst>
              <a:ext uri="{FF2B5EF4-FFF2-40B4-BE49-F238E27FC236}">
                <a16:creationId xmlns:a16="http://schemas.microsoft.com/office/drawing/2014/main" id="{5E8CF8BF-6CFD-FF91-BFAE-C6C607DBBDF7}"/>
              </a:ext>
            </a:extLst>
          </p:cNvPr>
          <p:cNvSpPr/>
          <p:nvPr/>
        </p:nvSpPr>
        <p:spPr>
          <a:xfrm>
            <a:off x="550258" y="1694961"/>
            <a:ext cx="2415900" cy="582834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Em có biết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AAD65E-D40A-B6AB-5A84-647CBE1F4D3E}"/>
              </a:ext>
            </a:extLst>
          </p:cNvPr>
          <p:cNvSpPr/>
          <p:nvPr/>
        </p:nvSpPr>
        <p:spPr>
          <a:xfrm>
            <a:off x="550258" y="2342458"/>
            <a:ext cx="8294484" cy="4339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vi-VN" sz="2200" b="1" dirty="0">
                <a:latin typeface="UTM Avo"/>
                <a:cs typeface="+mn-ea"/>
                <a:sym typeface="+mn-lt"/>
              </a:rPr>
              <a:t>Điện trở của da người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Điện trở của cơ thể chủ yếu tập trung trên da. 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Điện trở của da sẽ thấp hơn nhiều khi bề mặt da ẩm ướt. 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Nếu bị điện giật với cùng một hiệu điện thế, người có </a:t>
            </a:r>
            <a:br>
              <a:rPr lang="vi-VN" sz="2200" dirty="0">
                <a:latin typeface="UTM Avo"/>
                <a:cs typeface="+mn-ea"/>
                <a:sym typeface="+mn-lt"/>
              </a:rPr>
            </a:br>
            <a:r>
              <a:rPr lang="vi-VN" sz="2200" dirty="0">
                <a:latin typeface="UTM Avo"/>
                <a:cs typeface="+mn-ea"/>
                <a:sym typeface="+mn-lt"/>
              </a:rPr>
              <a:t>da ẩm ướt sẽ chịu dòng điện lớn hơn. 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/>
                <a:cs typeface="+mn-ea"/>
                <a:sym typeface="+mn-lt"/>
              </a:rPr>
              <a:t>Ở điều kiện bình thường với lớp da khô và sạch thì       hiệu điện thế dưới 24 V được coi là điện áp an toàn cho con người.</a:t>
            </a:r>
          </a:p>
        </p:txBody>
      </p:sp>
    </p:spTree>
    <p:extLst>
      <p:ext uri="{BB962C8B-B14F-4D97-AF65-F5344CB8AC3E}">
        <p14:creationId xmlns:p14="http://schemas.microsoft.com/office/powerpoint/2010/main" val="26716920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D08D6486-4DE4-42B3-D61E-169FA38B2FB0}"/>
              </a:ext>
            </a:extLst>
          </p:cNvPr>
          <p:cNvGrpSpPr/>
          <p:nvPr/>
        </p:nvGrpSpPr>
        <p:grpSpPr>
          <a:xfrm>
            <a:off x="4570730" y="2855258"/>
            <a:ext cx="3065052" cy="3536335"/>
            <a:chOff x="0" y="0"/>
            <a:chExt cx="1210885" cy="1635859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B077B2C1-0CE3-E2B9-086C-A20EFCE72321}"/>
                </a:ext>
              </a:extLst>
            </p:cNvPr>
            <p:cNvSpPr/>
            <p:nvPr/>
          </p:nvSpPr>
          <p:spPr>
            <a:xfrm>
              <a:off x="0" y="0"/>
              <a:ext cx="1210885" cy="1635859"/>
            </a:xfrm>
            <a:custGeom>
              <a:avLst/>
              <a:gdLst/>
              <a:ahLst/>
              <a:cxnLst/>
              <a:rect l="l" t="t" r="r" b="b"/>
              <a:pathLst>
                <a:path w="1210885" h="1635859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4F81BD">
                <a:lumMod val="20000"/>
                <a:lumOff val="80000"/>
              </a:srgbClr>
            </a:solidFill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F107DB90-C1F3-7601-83E5-FC79DE017833}"/>
                </a:ext>
              </a:extLst>
            </p:cNvPr>
            <p:cNvSpPr txBox="1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FF552C6A-DB2F-08EA-1CDB-88BD0A033E24}"/>
              </a:ext>
            </a:extLst>
          </p:cNvPr>
          <p:cNvGrpSpPr/>
          <p:nvPr/>
        </p:nvGrpSpPr>
        <p:grpSpPr>
          <a:xfrm>
            <a:off x="1236668" y="2844234"/>
            <a:ext cx="3065052" cy="3536335"/>
            <a:chOff x="0" y="0"/>
            <a:chExt cx="1210885" cy="1635859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09395DE-1936-92EE-8E18-5F951AB45901}"/>
                </a:ext>
              </a:extLst>
            </p:cNvPr>
            <p:cNvSpPr/>
            <p:nvPr/>
          </p:nvSpPr>
          <p:spPr>
            <a:xfrm>
              <a:off x="0" y="0"/>
              <a:ext cx="1210885" cy="1635859"/>
            </a:xfrm>
            <a:custGeom>
              <a:avLst/>
              <a:gdLst/>
              <a:ahLst/>
              <a:cxnLst/>
              <a:rect l="l" t="t" r="r" b="b"/>
              <a:pathLst>
                <a:path w="1210885" h="1635859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4F81BD">
                <a:lumMod val="20000"/>
                <a:lumOff val="80000"/>
              </a:srgbClr>
            </a:solidFill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D125681C-5C60-75A4-99D7-4B6498A8570F}"/>
                </a:ext>
              </a:extLst>
            </p:cNvPr>
            <p:cNvSpPr txBox="1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203A7CC0-32A2-3A4A-7320-A95C2ADEAB10}"/>
              </a:ext>
            </a:extLst>
          </p:cNvPr>
          <p:cNvGrpSpPr/>
          <p:nvPr/>
        </p:nvGrpSpPr>
        <p:grpSpPr>
          <a:xfrm>
            <a:off x="7904793" y="2866280"/>
            <a:ext cx="3065052" cy="3536335"/>
            <a:chOff x="0" y="0"/>
            <a:chExt cx="1210885" cy="1635859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E22535B-D49E-28F1-00BC-1B32C00F076A}"/>
                </a:ext>
              </a:extLst>
            </p:cNvPr>
            <p:cNvSpPr/>
            <p:nvPr/>
          </p:nvSpPr>
          <p:spPr>
            <a:xfrm>
              <a:off x="0" y="0"/>
              <a:ext cx="1210885" cy="1635859"/>
            </a:xfrm>
            <a:custGeom>
              <a:avLst/>
              <a:gdLst/>
              <a:ahLst/>
              <a:cxnLst/>
              <a:rect l="l" t="t" r="r" b="b"/>
              <a:pathLst>
                <a:path w="1210885" h="1635859">
                  <a:moveTo>
                    <a:pt x="85880" y="0"/>
                  </a:moveTo>
                  <a:lnTo>
                    <a:pt x="1125005" y="0"/>
                  </a:lnTo>
                  <a:cubicBezTo>
                    <a:pt x="1172435" y="0"/>
                    <a:pt x="1210885" y="38450"/>
                    <a:pt x="1210885" y="85880"/>
                  </a:cubicBezTo>
                  <a:lnTo>
                    <a:pt x="1210885" y="1549979"/>
                  </a:lnTo>
                  <a:cubicBezTo>
                    <a:pt x="1210885" y="1572756"/>
                    <a:pt x="1201837" y="1594600"/>
                    <a:pt x="1185731" y="1610705"/>
                  </a:cubicBezTo>
                  <a:cubicBezTo>
                    <a:pt x="1169626" y="1626811"/>
                    <a:pt x="1147782" y="1635859"/>
                    <a:pt x="1125005" y="1635859"/>
                  </a:cubicBezTo>
                  <a:lnTo>
                    <a:pt x="85880" y="1635859"/>
                  </a:lnTo>
                  <a:cubicBezTo>
                    <a:pt x="63103" y="1635859"/>
                    <a:pt x="41259" y="1626811"/>
                    <a:pt x="25154" y="1610705"/>
                  </a:cubicBezTo>
                  <a:cubicBezTo>
                    <a:pt x="9048" y="1594600"/>
                    <a:pt x="0" y="1572756"/>
                    <a:pt x="0" y="1549979"/>
                  </a:cubicBezTo>
                  <a:lnTo>
                    <a:pt x="0" y="85880"/>
                  </a:lnTo>
                  <a:cubicBezTo>
                    <a:pt x="0" y="63103"/>
                    <a:pt x="9048" y="41259"/>
                    <a:pt x="25154" y="25154"/>
                  </a:cubicBezTo>
                  <a:cubicBezTo>
                    <a:pt x="41259" y="9048"/>
                    <a:pt x="63103" y="0"/>
                    <a:pt x="85880" y="0"/>
                  </a:cubicBezTo>
                  <a:close/>
                </a:path>
              </a:pathLst>
            </a:custGeom>
            <a:solidFill>
              <a:srgbClr val="4F81BD">
                <a:lumMod val="20000"/>
                <a:lumOff val="80000"/>
              </a:srgbClr>
            </a:solidFill>
            <a:ln w="76200" cap="rnd">
              <a:solidFill>
                <a:schemeClr val="accent1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F507E02B-B6CD-429D-C07F-4F853528B6E7}"/>
                </a:ext>
              </a:extLst>
            </p:cNvPr>
            <p:cNvSpPr txBox="1"/>
            <p:nvPr/>
          </p:nvSpPr>
          <p:spPr>
            <a:xfrm>
              <a:off x="0" y="-38100"/>
              <a:ext cx="1210885" cy="167395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E41AACA2-7752-9ED2-07CE-B52065E3C454}"/>
              </a:ext>
            </a:extLst>
          </p:cNvPr>
          <p:cNvGrpSpPr/>
          <p:nvPr/>
        </p:nvGrpSpPr>
        <p:grpSpPr>
          <a:xfrm>
            <a:off x="2415404" y="3167491"/>
            <a:ext cx="707581" cy="707581"/>
            <a:chOff x="0" y="0"/>
            <a:chExt cx="6350000" cy="6350000"/>
          </a:xfrm>
          <a:solidFill>
            <a:schemeClr val="accent2"/>
          </a:solidFill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4F281B7D-C6EA-8199-43FA-613F7087161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C881A7C1-B21F-8BD8-4EA1-D57C7384F1EB}"/>
              </a:ext>
            </a:extLst>
          </p:cNvPr>
          <p:cNvGrpSpPr/>
          <p:nvPr/>
        </p:nvGrpSpPr>
        <p:grpSpPr>
          <a:xfrm>
            <a:off x="5745151" y="3167491"/>
            <a:ext cx="707581" cy="707581"/>
            <a:chOff x="0" y="0"/>
            <a:chExt cx="6350000" cy="6350000"/>
          </a:xfrm>
          <a:solidFill>
            <a:schemeClr val="accent2"/>
          </a:solidFill>
        </p:grpSpPr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EFF4F351-AA5B-27F8-1DCE-A20EBFF4BFC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30B16857-2054-99F4-BDD1-9CC2C5AC8CFC}"/>
              </a:ext>
            </a:extLst>
          </p:cNvPr>
          <p:cNvGrpSpPr/>
          <p:nvPr/>
        </p:nvGrpSpPr>
        <p:grpSpPr>
          <a:xfrm>
            <a:off x="9083528" y="3167491"/>
            <a:ext cx="707581" cy="707581"/>
            <a:chOff x="0" y="0"/>
            <a:chExt cx="6350000" cy="6350000"/>
          </a:xfrm>
          <a:solidFill>
            <a:schemeClr val="accent2"/>
          </a:solidFill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6CD55417-F163-226E-71B6-4A4DECBD716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7" name="TextBox 18">
            <a:extLst>
              <a:ext uri="{FF2B5EF4-FFF2-40B4-BE49-F238E27FC236}">
                <a16:creationId xmlns:a16="http://schemas.microsoft.com/office/drawing/2014/main" id="{690DE770-759C-896F-8851-169B8E2D2B6A}"/>
              </a:ext>
            </a:extLst>
          </p:cNvPr>
          <p:cNvSpPr txBox="1"/>
          <p:nvPr/>
        </p:nvSpPr>
        <p:spPr>
          <a:xfrm>
            <a:off x="1236668" y="1632263"/>
            <a:ext cx="9718663" cy="84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467"/>
              </a:lnSpc>
            </a:pPr>
            <a:r>
              <a:rPr lang="vi-VN" sz="4000" b="1" dirty="0">
                <a:solidFill>
                  <a:srgbClr val="1F497D">
                    <a:lumMod val="75000"/>
                  </a:srgbClr>
                </a:solidFill>
                <a:latin typeface="UTM Avo"/>
                <a:cs typeface="+mn-ea"/>
                <a:sym typeface="+mn-lt"/>
              </a:rPr>
              <a:t>HƯỚNG DẪN VỀ NHÀ</a:t>
            </a:r>
            <a:endParaRPr lang="en-US" sz="4000" b="1" dirty="0">
              <a:solidFill>
                <a:srgbClr val="1F497D">
                  <a:lumMod val="75000"/>
                </a:srgbClr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A9C6411A-CF09-4556-3840-B7D3B72725E5}"/>
              </a:ext>
            </a:extLst>
          </p:cNvPr>
          <p:cNvSpPr txBox="1"/>
          <p:nvPr/>
        </p:nvSpPr>
        <p:spPr>
          <a:xfrm>
            <a:off x="2415404" y="3231595"/>
            <a:ext cx="707581" cy="53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710"/>
              </a:lnSpc>
            </a:pPr>
            <a:r>
              <a:rPr lang="en-US" sz="2800" b="1">
                <a:solidFill>
                  <a:srgbClr val="FFFFFF"/>
                </a:solidFill>
                <a:latin typeface="UTM Avo"/>
                <a:cs typeface="+mn-ea"/>
                <a:sym typeface="+mn-lt"/>
              </a:rPr>
              <a:t>1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E8A59583-D116-757D-7792-0BA829B57913}"/>
              </a:ext>
            </a:extLst>
          </p:cNvPr>
          <p:cNvSpPr txBox="1"/>
          <p:nvPr/>
        </p:nvSpPr>
        <p:spPr>
          <a:xfrm>
            <a:off x="5749466" y="3199525"/>
            <a:ext cx="707581" cy="53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471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UTM Avo"/>
                <a:cs typeface="+mn-ea"/>
                <a:sym typeface="+mn-lt"/>
              </a:rPr>
              <a:t>2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84D6E0CD-299E-BAC1-A015-A45434649628}"/>
              </a:ext>
            </a:extLst>
          </p:cNvPr>
          <p:cNvSpPr txBox="1"/>
          <p:nvPr/>
        </p:nvSpPr>
        <p:spPr>
          <a:xfrm>
            <a:off x="9083528" y="3199525"/>
            <a:ext cx="707581" cy="53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 defTabSz="609630">
              <a:lnSpc>
                <a:spcPts val="4710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UTM Avo"/>
                <a:cs typeface="+mn-ea"/>
                <a:sym typeface="+mn-lt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97AABF-BDA3-76B6-387F-C43880ED7421}"/>
              </a:ext>
            </a:extLst>
          </p:cNvPr>
          <p:cNvSpPr txBox="1"/>
          <p:nvPr/>
        </p:nvSpPr>
        <p:spPr>
          <a:xfrm>
            <a:off x="1383963" y="4323288"/>
            <a:ext cx="277046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Ôn tập kiến thức đã học trong bài</a:t>
            </a:r>
            <a:endParaRPr lang="en-US" sz="24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0D4B39-0735-A1C3-A7A6-8121FC71B548}"/>
              </a:ext>
            </a:extLst>
          </p:cNvPr>
          <p:cNvSpPr txBox="1"/>
          <p:nvPr/>
        </p:nvSpPr>
        <p:spPr>
          <a:xfrm>
            <a:off x="4713710" y="4334707"/>
            <a:ext cx="277046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 bài tập trong SBT</a:t>
            </a:r>
            <a:endParaRPr lang="en-US" sz="24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9DEE8A-33D5-6267-BDF8-D3A040E6C5B1}"/>
              </a:ext>
            </a:extLst>
          </p:cNvPr>
          <p:cNvSpPr txBox="1"/>
          <p:nvPr/>
        </p:nvSpPr>
        <p:spPr>
          <a:xfrm>
            <a:off x="8052087" y="4371442"/>
            <a:ext cx="2770463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Chuẩn bị </a:t>
            </a:r>
            <a:r>
              <a:rPr lang="en-US" sz="24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Bài</a:t>
            </a:r>
            <a:r>
              <a:rPr lang="en-US" sz="24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8</a:t>
            </a:r>
          </a:p>
        </p:txBody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948C9BFD-E372-D4FC-AAEC-363B9BEEFD67}"/>
              </a:ext>
            </a:extLst>
          </p:cNvPr>
          <p:cNvSpPr/>
          <p:nvPr/>
        </p:nvSpPr>
        <p:spPr>
          <a:xfrm rot="-1206288">
            <a:off x="110553" y="5408671"/>
            <a:ext cx="1714209" cy="2516269"/>
          </a:xfrm>
          <a:custGeom>
            <a:avLst/>
            <a:gdLst/>
            <a:ahLst/>
            <a:cxnLst/>
            <a:rect l="l" t="t" r="r" b="b"/>
            <a:pathLst>
              <a:path w="2571313" h="3774404">
                <a:moveTo>
                  <a:pt x="0" y="0"/>
                </a:moveTo>
                <a:lnTo>
                  <a:pt x="2571313" y="0"/>
                </a:lnTo>
                <a:lnTo>
                  <a:pt x="2571313" y="3774404"/>
                </a:lnTo>
                <a:lnTo>
                  <a:pt x="0" y="37744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57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2123</Words>
  <Application>Microsoft Office PowerPoint</Application>
  <PresentationFormat>Widescreen</PresentationFormat>
  <Paragraphs>148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UTM Avo</vt:lpstr>
      <vt:lpstr>Wingdings</vt:lpstr>
      <vt:lpstr>Cambria Math</vt:lpstr>
      <vt:lpstr>Calibri Light</vt:lpstr>
      <vt:lpstr>Arial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Thuynt</cp:lastModifiedBy>
  <cp:revision>18</cp:revision>
  <dcterms:created xsi:type="dcterms:W3CDTF">2023-10-18T06:55:26Z</dcterms:created>
  <dcterms:modified xsi:type="dcterms:W3CDTF">2024-11-29T09:19:07Z</dcterms:modified>
</cp:coreProperties>
</file>