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autoCompressPictures="0">
  <p:sldMasterIdLst>
    <p:sldMasterId id="2147483648" r:id="rId1"/>
  </p:sldMasterIdLst>
  <p:notesMasterIdLst>
    <p:notesMasterId r:id="rId18"/>
  </p:notesMasterIdLst>
  <p:sldIdLst>
    <p:sldId id="256" r:id="rId2"/>
    <p:sldId id="280" r:id="rId3"/>
    <p:sldId id="298" r:id="rId4"/>
    <p:sldId id="281" r:id="rId5"/>
    <p:sldId id="301" r:id="rId6"/>
    <p:sldId id="302" r:id="rId7"/>
    <p:sldId id="314" r:id="rId8"/>
    <p:sldId id="283" r:id="rId9"/>
    <p:sldId id="317" r:id="rId10"/>
    <p:sldId id="318" r:id="rId11"/>
    <p:sldId id="320" r:id="rId12"/>
    <p:sldId id="319" r:id="rId13"/>
    <p:sldId id="284" r:id="rId14"/>
    <p:sldId id="293" r:id="rId15"/>
    <p:sldId id="257" r:id="rId16"/>
    <p:sldId id="278" r:id="rId17"/>
  </p:sldIdLst>
  <p:sldSz cx="12192000" cy="6858000"/>
  <p:notesSz cx="6858000" cy="9144000"/>
  <p:embeddedFontLst>
    <p:embeddedFont>
      <p:font typeface="UTM Avo" panose="02040603050506020204" pitchFamily="18" charset="0"/>
      <p:regular r:id="rId19"/>
      <p:bold r:id="rId20"/>
      <p:italic r:id="rId21"/>
      <p:boldItalic r:id="rId22"/>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http://customooxmlschemas.google.com/">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48" roundtripDataSignature="AMtx7mjDzl0zg1wnN98VYnZXEtwQG81E9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AF7"/>
    <a:srgbClr val="FF21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varScale="1">
        <p:scale>
          <a:sx n="108" d="100"/>
          <a:sy n="108" d="100"/>
        </p:scale>
        <p:origin x="630" y="10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51"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font" Target="fonts/font3.fntdata"/><Relationship Id="rId50"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49"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font" Target="fonts/font1.fntdata"/><Relationship Id="rId52"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4.fntdata"/><Relationship Id="rId48" Type="http://customschemas.google.com/relationships/presentationmetadata" Target="metadata"/></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1"/>
        <p:cNvGrpSpPr/>
        <p:nvPr/>
      </p:nvGrpSpPr>
      <p:grpSpPr>
        <a:xfrm>
          <a:off x="0" y="0"/>
          <a:ext cx="0" cy="0"/>
          <a:chOff x="0" y="0"/>
          <a:chExt cx="0" cy="0"/>
        </a:xfrm>
      </p:grpSpPr>
      <p:sp>
        <p:nvSpPr>
          <p:cNvPr id="232" name="Google Shape;232;p1: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233" name="Google Shape;233;p1:notes"/>
          <p:cNvSpPr>
            <a:spLocks noGrp="1" noRot="1" noChangeAspect="1"/>
          </p:cNvSpPr>
          <p:nvPr>
            <p:ph type="sldImg" idx="2"/>
          </p:nvPr>
        </p:nvSpPr>
        <p:spPr>
          <a:xfrm>
            <a:off x="381000" y="685800"/>
            <a:ext cx="6096000"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Google Shape;343;p23:notes"/>
          <p:cNvSpPr txBox="1">
            <a:spLocks noGrp="1"/>
          </p:cNvSpPr>
          <p:nvPr>
            <p:ph type="body" idx="1"/>
          </p:nvPr>
        </p:nvSpPr>
        <p:spPr>
          <a:xfrm>
            <a:off x="685800" y="4343400"/>
            <a:ext cx="5486400" cy="4114800"/>
          </a:xfrm>
          <a:prstGeom prst="rect">
            <a:avLst/>
          </a:prstGeom>
        </p:spPr>
        <p:txBody>
          <a:bodyPr spcFirstLastPara="1" wrap="square" lIns="91425" tIns="91425" rIns="91425" bIns="91425" anchor="t" anchorCtr="0">
            <a:noAutofit/>
          </a:bodyPr>
          <a:lstStyle/>
          <a:p>
            <a:pPr marL="0" lvl="0" indent="0" algn="l" rtl="0">
              <a:spcBef>
                <a:spcPts val="0"/>
              </a:spcBef>
              <a:spcAft>
                <a:spcPts val="0"/>
              </a:spcAft>
              <a:buNone/>
            </a:pPr>
            <a:endParaRPr/>
          </a:p>
        </p:txBody>
      </p:sp>
      <p:sp>
        <p:nvSpPr>
          <p:cNvPr id="344" name="Google Shape;344;p23:notes"/>
          <p:cNvSpPr>
            <a:spLocks noGrp="1" noRot="1" noChangeAspect="1"/>
          </p:cNvSpPr>
          <p:nvPr>
            <p:ph type="sldImg" idx="2"/>
          </p:nvPr>
        </p:nvSpPr>
        <p:spPr>
          <a:xfrm>
            <a:off x="1143225" y="685800"/>
            <a:ext cx="4572225" cy="34290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11"/>
        <p:cNvGrpSpPr/>
        <p:nvPr/>
      </p:nvGrpSpPr>
      <p:grpSpPr>
        <a:xfrm>
          <a:off x="0" y="0"/>
          <a:ext cx="0" cy="0"/>
          <a:chOff x="0" y="0"/>
          <a:chExt cx="0" cy="0"/>
        </a:xfrm>
      </p:grpSpPr>
      <p:sp>
        <p:nvSpPr>
          <p:cNvPr id="12" name="Google Shape;12;p26"/>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13" name="Google Shape;13;p26"/>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r>
              <a:rPr lang="en-US"/>
              <a:t>Click to edit Master subtitle style</a:t>
            </a:r>
            <a:endParaRPr/>
          </a:p>
        </p:txBody>
      </p:sp>
      <p:sp>
        <p:nvSpPr>
          <p:cNvPr id="14" name="Google Shape;14;p2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5" name="Google Shape;15;p2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6" name="Google Shape;16;p2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7"/>
        <p:cNvGrpSpPr/>
        <p:nvPr/>
      </p:nvGrpSpPr>
      <p:grpSpPr>
        <a:xfrm>
          <a:off x="0" y="0"/>
          <a:ext cx="0" cy="0"/>
          <a:chOff x="0" y="0"/>
          <a:chExt cx="0" cy="0"/>
        </a:xfrm>
      </p:grpSpPr>
      <p:sp>
        <p:nvSpPr>
          <p:cNvPr id="18" name="Google Shape;18;p2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2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0" name="Google Shape;20;p2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1"/>
        <p:cNvGrpSpPr/>
        <p:nvPr/>
      </p:nvGrpSpPr>
      <p:grpSpPr>
        <a:xfrm>
          <a:off x="0" y="0"/>
          <a:ext cx="0" cy="0"/>
          <a:chOff x="0" y="0"/>
          <a:chExt cx="0" cy="0"/>
        </a:xfrm>
      </p:grpSpPr>
      <p:sp>
        <p:nvSpPr>
          <p:cNvPr id="22" name="Google Shape;22;p4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3" name="Google Shape;23;p4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24" name="Google Shape;24;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5" name="Google Shape;25;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6" name="Google Shape;26;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27"/>
        <p:cNvGrpSpPr/>
        <p:nvPr/>
      </p:nvGrpSpPr>
      <p:grpSpPr>
        <a:xfrm>
          <a:off x="0" y="0"/>
          <a:ext cx="0" cy="0"/>
          <a:chOff x="0" y="0"/>
          <a:chExt cx="0" cy="0"/>
        </a:xfrm>
      </p:grpSpPr>
      <p:sp>
        <p:nvSpPr>
          <p:cNvPr id="28" name="Google Shape;28;p43"/>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29" name="Google Shape;29;p43"/>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rgbClr val="888888"/>
              </a:buClr>
              <a:buSzPts val="2400"/>
              <a:buNone/>
              <a:defRPr sz="2400">
                <a:solidFill>
                  <a:srgbClr val="888888"/>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pPr lvl="0"/>
            <a:r>
              <a:rPr lang="en-US"/>
              <a:t>Click to edit Master text styles</a:t>
            </a:r>
          </a:p>
        </p:txBody>
      </p:sp>
      <p:sp>
        <p:nvSpPr>
          <p:cNvPr id="30" name="Google Shape;30;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1" name="Google Shape;31;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2" name="Google Shape;32;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wo Content" type="twoObj">
  <p:cSld name="TWO_OBJECTS">
    <p:spTree>
      <p:nvGrpSpPr>
        <p:cNvPr id="1" name="Shape 33"/>
        <p:cNvGrpSpPr/>
        <p:nvPr/>
      </p:nvGrpSpPr>
      <p:grpSpPr>
        <a:xfrm>
          <a:off x="0" y="0"/>
          <a:ext cx="0" cy="0"/>
          <a:chOff x="0" y="0"/>
          <a:chExt cx="0" cy="0"/>
        </a:xfrm>
      </p:grpSpPr>
      <p:sp>
        <p:nvSpPr>
          <p:cNvPr id="34" name="Google Shape;34;p44"/>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35" name="Google Shape;35;p44"/>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6" name="Google Shape;36;p44"/>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37" name="Google Shape;37;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8" name="Google Shape;38;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9" name="Google Shape;39;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40"/>
        <p:cNvGrpSpPr/>
        <p:nvPr/>
      </p:nvGrpSpPr>
      <p:grpSpPr>
        <a:xfrm>
          <a:off x="0" y="0"/>
          <a:ext cx="0" cy="0"/>
          <a:chOff x="0" y="0"/>
          <a:chExt cx="0" cy="0"/>
        </a:xfrm>
      </p:grpSpPr>
      <p:sp>
        <p:nvSpPr>
          <p:cNvPr id="41" name="Google Shape;41;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42" name="Google Shape;42;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3" name="Google Shape;43;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4" name="Google Shape;44;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pPr lvl="0"/>
            <a:r>
              <a:rPr lang="en-US"/>
              <a:t>Click to edit Master text styles</a:t>
            </a:r>
          </a:p>
        </p:txBody>
      </p:sp>
      <p:sp>
        <p:nvSpPr>
          <p:cNvPr id="45" name="Google Shape;45;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46" name="Google Shape;46;p4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7" name="Google Shape;47;p4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8" name="Google Shape;48;p4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49"/>
        <p:cNvGrpSpPr/>
        <p:nvPr/>
      </p:nvGrpSpPr>
      <p:grpSpPr>
        <a:xfrm>
          <a:off x="0" y="0"/>
          <a:ext cx="0" cy="0"/>
          <a:chOff x="0" y="0"/>
          <a:chExt cx="0" cy="0"/>
        </a:xfrm>
      </p:grpSpPr>
      <p:sp>
        <p:nvSpPr>
          <p:cNvPr id="50" name="Google Shape;50;p46"/>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1" name="Google Shape;51;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2" name="Google Shape;52;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3" name="Google Shape;53;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54"/>
        <p:cNvGrpSpPr/>
        <p:nvPr/>
      </p:nvGrpSpPr>
      <p:grpSpPr>
        <a:xfrm>
          <a:off x="0" y="0"/>
          <a:ext cx="0" cy="0"/>
          <a:chOff x="0" y="0"/>
          <a:chExt cx="0" cy="0"/>
        </a:xfrm>
      </p:grpSpPr>
      <p:sp>
        <p:nvSpPr>
          <p:cNvPr id="55" name="Google Shape;55;p47"/>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56" name="Google Shape;56;p47"/>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pPr lvl="0"/>
            <a:r>
              <a:rPr lang="en-US"/>
              <a:t>Click to edit Master text styles</a:t>
            </a:r>
          </a:p>
        </p:txBody>
      </p:sp>
      <p:sp>
        <p:nvSpPr>
          <p:cNvPr id="57" name="Google Shape;57;p47"/>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58" name="Google Shape;58;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59" name="Google Shape;59;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61"/>
        <p:cNvGrpSpPr/>
        <p:nvPr/>
      </p:nvGrpSpPr>
      <p:grpSpPr>
        <a:xfrm>
          <a:off x="0" y="0"/>
          <a:ext cx="0" cy="0"/>
          <a:chOff x="0" y="0"/>
          <a:chExt cx="0" cy="0"/>
        </a:xfrm>
      </p:grpSpPr>
      <p:sp>
        <p:nvSpPr>
          <p:cNvPr id="62" name="Google Shape;62;p48"/>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63" name="Google Shape;63;p48"/>
          <p:cNvSpPr>
            <a:spLocks noGrp="1"/>
          </p:cNvSpPr>
          <p:nvPr>
            <p:ph type="pic" idx="2"/>
          </p:nvPr>
        </p:nvSpPr>
        <p:spPr>
          <a:xfrm>
            <a:off x="5183188" y="987425"/>
            <a:ext cx="6172200" cy="4873625"/>
          </a:xfrm>
          <a:prstGeom prst="rect">
            <a:avLst/>
          </a:prstGeom>
          <a:noFill/>
          <a:ln>
            <a:noFill/>
          </a:ln>
        </p:spPr>
      </p:sp>
      <p:sp>
        <p:nvSpPr>
          <p:cNvPr id="64" name="Google Shape;64;p48"/>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pPr lvl="0"/>
            <a:r>
              <a:rPr lang="en-US"/>
              <a:t>Click to edit Master text styles</a:t>
            </a:r>
          </a:p>
        </p:txBody>
      </p:sp>
      <p:sp>
        <p:nvSpPr>
          <p:cNvPr id="65" name="Google Shape;65;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Title and Vertical Text" type="vertTx">
  <p:cSld name="VERTICAL_TEXT">
    <p:spTree>
      <p:nvGrpSpPr>
        <p:cNvPr id="1" name="Shape 68"/>
        <p:cNvGrpSpPr/>
        <p:nvPr/>
      </p:nvGrpSpPr>
      <p:grpSpPr>
        <a:xfrm>
          <a:off x="0" y="0"/>
          <a:ext cx="0" cy="0"/>
          <a:chOff x="0" y="0"/>
          <a:chExt cx="0" cy="0"/>
        </a:xfrm>
      </p:grpSpPr>
      <p:sp>
        <p:nvSpPr>
          <p:cNvPr id="69" name="Google Shape;69;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0" name="Google Shape;70;p49"/>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1" name="Google Shape;71;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2" name="Google Shape;72;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3" name="Google Shape;73;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Vertical Title and Text" type="vertTitleAndTx">
  <p:cSld name="VERTICAL_TITLE_AND_VERTICAL_TEXT">
    <p:spTree>
      <p:nvGrpSpPr>
        <p:cNvPr id="1" name="Shape 74"/>
        <p:cNvGrpSpPr/>
        <p:nvPr/>
      </p:nvGrpSpPr>
      <p:grpSpPr>
        <a:xfrm>
          <a:off x="0" y="0"/>
          <a:ext cx="0" cy="0"/>
          <a:chOff x="0" y="0"/>
          <a:chExt cx="0" cy="0"/>
        </a:xfrm>
      </p:grpSpPr>
      <p:sp>
        <p:nvSpPr>
          <p:cNvPr id="75" name="Google Shape;75;p50"/>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r>
              <a:rPr lang="en-US"/>
              <a:t>Click to edit Master title style</a:t>
            </a:r>
            <a:endParaRPr/>
          </a:p>
        </p:txBody>
      </p:sp>
      <p:sp>
        <p:nvSpPr>
          <p:cNvPr id="76" name="Google Shape;76;p50"/>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pPr lvl="0"/>
            <a:r>
              <a:rPr lang="en-US"/>
              <a:t>Click to edit Master text styles</a:t>
            </a:r>
          </a:p>
        </p:txBody>
      </p:sp>
      <p:sp>
        <p:nvSpPr>
          <p:cNvPr id="77" name="Google Shape;77;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8" name="Google Shape;78;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9" name="Google Shape;79;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
        <p:cNvGrpSpPr/>
        <p:nvPr/>
      </p:nvGrpSpPr>
      <p:grpSpPr>
        <a:xfrm>
          <a:off x="0" y="0"/>
          <a:ext cx="0" cy="0"/>
          <a:chOff x="0" y="0"/>
          <a:chExt cx="0" cy="0"/>
        </a:xfrm>
      </p:grpSpPr>
      <p:sp>
        <p:nvSpPr>
          <p:cNvPr id="6" name="Google Shape;6;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7" name="Google Shape;7;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8" name="Google Shape;8;p25"/>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9" name="Google Shape;9;p25"/>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10" name="Google Shape;10;p25"/>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en-US"/>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eaLnBrk="1" hangingPunct="1">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https://hoc10.vn/doc-sach/giao-duc-cong-dan-6/1/27/29/" TargetMode="External"/><Relationship Id="rId2" Type="http://schemas.openxmlformats.org/officeDocument/2006/relationships/image" Target="../media/image2.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hyperlink" Target="https://hoc10.vn/doc-sach/giao-duc-cong-dan-6/1/27/29/" TargetMode="External"/><Relationship Id="rId2" Type="http://schemas.openxmlformats.org/officeDocument/2006/relationships/image" Target="../media/image6.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2.xml"/><Relationship Id="rId4" Type="http://schemas.openxmlformats.org/officeDocument/2006/relationships/image" Target="../media/image9.png"/></Relationships>
</file>

<file path=ppt/slides/_rels/slide7.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hyperlink" Target="https://hoc10.vn/doc-sach/giao-duc-cong-dan-6/1/27/31/" TargetMode="External"/><Relationship Id="rId2" Type="http://schemas.openxmlformats.org/officeDocument/2006/relationships/image" Target="../media/image11.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hoc10.vn/doc-sach/giao-duc-cong-dan-6/1/27/29/" TargetMode="External"/><Relationship Id="rId2" Type="http://schemas.openxmlformats.org/officeDocument/2006/relationships/image" Target="../media/image14.png"/><Relationship Id="rId1" Type="http://schemas.openxmlformats.org/officeDocument/2006/relationships/slideLayout" Target="../slideLayouts/slideLayout2.xml"/><Relationship Id="rId5" Type="http://schemas.microsoft.com/office/2007/relationships/hdphoto" Target="../media/hdphoto1.wdp"/><Relationship Id="rId4" Type="http://schemas.openxmlformats.org/officeDocument/2006/relationships/image" Target="../media/image3.png"/></Relationships>
</file>

<file path=ppt/slides/_rels/slide1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hyperlink" Target="https://www.youtube.com/@hoc1biet10" TargetMode="Externa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234"/>
        <p:cNvGrpSpPr/>
        <p:nvPr/>
      </p:nvGrpSpPr>
      <p:grpSpPr>
        <a:xfrm>
          <a:off x="0" y="0"/>
          <a:ext cx="0" cy="0"/>
          <a:chOff x="0" y="0"/>
          <a:chExt cx="0" cy="0"/>
        </a:xfrm>
      </p:grpSpPr>
      <p:sp>
        <p:nvSpPr>
          <p:cNvPr id="235" name="Google Shape;235;p1"/>
          <p:cNvSpPr txBox="1">
            <a:spLocks noGrp="1"/>
          </p:cNvSpPr>
          <p:nvPr>
            <p:ph type="ctrTitle"/>
          </p:nvPr>
        </p:nvSpPr>
        <p:spPr>
          <a:xfrm>
            <a:off x="0" y="2363138"/>
            <a:ext cx="12192000" cy="2131723"/>
          </a:xfrm>
          <a:prstGeom prst="rect">
            <a:avLst/>
          </a:prstGeom>
          <a:noFill/>
          <a:ln>
            <a:noFill/>
          </a:ln>
        </p:spPr>
        <p:txBody>
          <a:bodyPr spcFirstLastPara="1" wrap="square" lIns="91425" tIns="45700" rIns="91425" bIns="45700" anchor="b" anchorCtr="0">
            <a:noAutofit/>
          </a:bodyPr>
          <a:lstStyle/>
          <a:p>
            <a:pPr>
              <a:lnSpc>
                <a:spcPct val="125000"/>
              </a:lnSpc>
            </a:pPr>
            <a:r>
              <a:rPr lang="en-US" sz="5400" b="1" dirty="0" err="1">
                <a:solidFill>
                  <a:srgbClr val="002060"/>
                </a:solidFill>
                <a:latin typeface="UTM Avo" panose="02040603050506020204" pitchFamily="18" charset="0"/>
              </a:rPr>
              <a:t>Tuần</a:t>
            </a:r>
            <a:r>
              <a:rPr lang="en-US" sz="5400" b="1" dirty="0">
                <a:solidFill>
                  <a:srgbClr val="002060"/>
                </a:solidFill>
                <a:latin typeface="UTM Avo" panose="02040603050506020204" pitchFamily="18" charset="0"/>
              </a:rPr>
              <a:t> 15</a:t>
            </a:r>
            <a:br>
              <a:rPr lang="en-US" sz="5400" b="1" dirty="0">
                <a:solidFill>
                  <a:srgbClr val="002060"/>
                </a:solidFill>
                <a:latin typeface="UTM Avo" panose="02040603050506020204" pitchFamily="18" charset="0"/>
              </a:rPr>
            </a:br>
            <a:r>
              <a:rPr lang="en-US" sz="5400" b="1" dirty="0" err="1">
                <a:solidFill>
                  <a:srgbClr val="FF0000"/>
                </a:solidFill>
                <a:latin typeface="UTM Avo" panose="02040603050506020204" pitchFamily="18" charset="0"/>
              </a:rPr>
              <a:t>Bài</a:t>
            </a:r>
            <a:r>
              <a:rPr lang="en-US" sz="5400" b="1" dirty="0">
                <a:solidFill>
                  <a:srgbClr val="FF0000"/>
                </a:solidFill>
                <a:latin typeface="UTM Avo" panose="02040603050506020204" pitchFamily="18" charset="0"/>
              </a:rPr>
              <a:t> 6: </a:t>
            </a:r>
            <a:r>
              <a:rPr lang="vi-VN" sz="5400" b="1" dirty="0">
                <a:solidFill>
                  <a:srgbClr val="FF0000"/>
                </a:solidFill>
                <a:latin typeface="UTM Avo" panose="02040603050506020204" pitchFamily="18" charset="0"/>
              </a:rPr>
              <a:t>Tự nhận thức bản thân</a:t>
            </a:r>
            <a:endParaRPr b="1" dirty="0">
              <a:latin typeface="UTM Avo" panose="02040603050506020204" pitchFamily="18" charset="0"/>
              <a:ea typeface="Arial"/>
              <a:cs typeface="Arial"/>
              <a:sym typeface="Arial"/>
            </a:endParaRPr>
          </a:p>
        </p:txBody>
      </p:sp>
      <p:sp>
        <p:nvSpPr>
          <p:cNvPr id="2" name="TextBox 1">
            <a:extLst>
              <a:ext uri="{FF2B5EF4-FFF2-40B4-BE49-F238E27FC236}">
                <a16:creationId xmlns:a16="http://schemas.microsoft.com/office/drawing/2014/main" id="{C7ADD60E-AAF3-ADE9-FB95-9790A8A08D06}"/>
              </a:ext>
            </a:extLst>
          </p:cNvPr>
          <p:cNvSpPr txBox="1"/>
          <p:nvPr/>
        </p:nvSpPr>
        <p:spPr>
          <a:xfrm>
            <a:off x="9185292" y="212535"/>
            <a:ext cx="3281916" cy="646331"/>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3600" b="0" i="0" u="none" strike="noStrike" kern="0" cap="none" spc="0" normalizeH="0" baseline="0" noProof="0" dirty="0">
                <a:ln>
                  <a:noFill/>
                </a:ln>
                <a:solidFill>
                  <a:srgbClr val="FFFFFF"/>
                </a:solidFill>
                <a:effectLst>
                  <a:outerShdw blurRad="38100" dist="38100" dir="2700000" algn="tl">
                    <a:srgbClr val="000000">
                      <a:alpha val="43137"/>
                    </a:srgbClr>
                  </a:outerShdw>
                </a:effectLst>
                <a:uLnTx/>
                <a:uFillTx/>
                <a:latin typeface="UTM Avo" panose="02040603050506020204" pitchFamily="18" charset="0"/>
                <a:cs typeface="Arial"/>
                <a:sym typeface="Arial"/>
              </a:rPr>
              <a:t>GDCD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B16FFF59-084F-133F-AC57-10C7980E3FDC}"/>
              </a:ext>
            </a:extLst>
          </p:cNvPr>
          <p:cNvGrpSpPr/>
          <p:nvPr/>
        </p:nvGrpSpPr>
        <p:grpSpPr>
          <a:xfrm>
            <a:off x="10866032" y="746200"/>
            <a:ext cx="1216041" cy="1432566"/>
            <a:chOff x="930253" y="1555705"/>
            <a:chExt cx="1279160" cy="1432566"/>
          </a:xfrm>
        </p:grpSpPr>
        <p:pic>
          <p:nvPicPr>
            <p:cNvPr id="3" name="Picture 2">
              <a:hlinkClick r:id="rId3"/>
              <a:extLst>
                <a:ext uri="{FF2B5EF4-FFF2-40B4-BE49-F238E27FC236}">
                  <a16:creationId xmlns:a16="http://schemas.microsoft.com/office/drawing/2014/main" id="{F842764A-BBDE-004C-D52D-053701E4E53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4" name="TextBox 3">
              <a:extLst>
                <a:ext uri="{FF2B5EF4-FFF2-40B4-BE49-F238E27FC236}">
                  <a16:creationId xmlns:a16="http://schemas.microsoft.com/office/drawing/2014/main" id="{356066E9-5CA3-93F5-05E5-5B0B4302C05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401264253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25;p2">
            <a:extLst>
              <a:ext uri="{FF2B5EF4-FFF2-40B4-BE49-F238E27FC236}">
                <a16:creationId xmlns:a16="http://schemas.microsoft.com/office/drawing/2014/main" id="{435B97FB-DB18-DA1B-B50E-8D513E59F8BC}"/>
              </a:ext>
            </a:extLst>
          </p:cNvPr>
          <p:cNvSpPr txBox="1">
            <a:spLocks/>
          </p:cNvSpPr>
          <p:nvPr/>
        </p:nvSpPr>
        <p:spPr>
          <a:xfrm>
            <a:off x="1524000" y="1710332"/>
            <a:ext cx="9144000" cy="424800"/>
          </a:xfrm>
          <a:prstGeom prst="rect">
            <a:avLst/>
          </a:prstGeom>
          <a:noFill/>
          <a:ln>
            <a:noFill/>
          </a:ln>
        </p:spPr>
        <p:txBody>
          <a:bodyPr spcFirstLastPara="1" wrap="square" lIns="91425" tIns="45700" rIns="91425" bIns="45700" anchor="t" anchorCtr="0">
            <a:spAutoFit/>
          </a:bodyPr>
          <a:lstStyle>
            <a:defPPr marR="0" lvl="0" algn="l" rtl="0">
              <a:lnSpc>
                <a:spcPct val="100000"/>
              </a:lnSpc>
              <a:spcBef>
                <a:spcPts val="0"/>
              </a:spcBef>
              <a:spcAft>
                <a:spcPts val="0"/>
              </a:spcAft>
            </a:defPPr>
            <a:lvl1pPr marL="457200" marR="0" lvl="0" indent="-406400" algn="ctr" rtl="0">
              <a:lnSpc>
                <a:spcPct val="90000"/>
              </a:lnSpc>
              <a:spcBef>
                <a:spcPts val="1000"/>
              </a:spcBef>
              <a:spcAft>
                <a:spcPts val="0"/>
              </a:spcAft>
              <a:buClr>
                <a:schemeClr val="dk1"/>
              </a:buClr>
              <a:buSzPts val="2400"/>
              <a:buFont typeface="Arial"/>
              <a:buNone/>
              <a:defRPr sz="2400" b="0" i="0" u="none" strike="noStrike" cap="none">
                <a:solidFill>
                  <a:schemeClr val="dk1"/>
                </a:solidFill>
                <a:latin typeface="Calibri"/>
                <a:ea typeface="Calibri"/>
                <a:cs typeface="Calibri"/>
                <a:sym typeface="Calibri"/>
              </a:defRPr>
            </a:lvl1pPr>
            <a:lvl2pPr marL="914400" marR="0" lvl="1" indent="-381000" algn="ctr" rtl="0">
              <a:lnSpc>
                <a:spcPct val="90000"/>
              </a:lnSpc>
              <a:spcBef>
                <a:spcPts val="500"/>
              </a:spcBef>
              <a:spcAft>
                <a:spcPts val="0"/>
              </a:spcAft>
              <a:buClr>
                <a:schemeClr val="dk1"/>
              </a:buClr>
              <a:buSzPts val="2000"/>
              <a:buFont typeface="Arial"/>
              <a:buNone/>
              <a:defRPr sz="2000" b="0" i="0" u="none" strike="noStrike" cap="none">
                <a:solidFill>
                  <a:schemeClr val="dk1"/>
                </a:solidFill>
                <a:latin typeface="Calibri"/>
                <a:ea typeface="Calibri"/>
                <a:cs typeface="Calibri"/>
                <a:sym typeface="Calibri"/>
              </a:defRPr>
            </a:lvl2pPr>
            <a:lvl3pPr marL="1371600" marR="0" lvl="2" indent="-355600" algn="ctr" rtl="0">
              <a:lnSpc>
                <a:spcPct val="90000"/>
              </a:lnSpc>
              <a:spcBef>
                <a:spcPts val="500"/>
              </a:spcBef>
              <a:spcAft>
                <a:spcPts val="0"/>
              </a:spcAft>
              <a:buClr>
                <a:schemeClr val="dk1"/>
              </a:buClr>
              <a:buSzPts val="1800"/>
              <a:buFont typeface="Arial"/>
              <a:buNone/>
              <a:defRPr sz="1800" b="0" i="0" u="none" strike="noStrike" cap="none">
                <a:solidFill>
                  <a:schemeClr val="dk1"/>
                </a:solidFill>
                <a:latin typeface="Calibri"/>
                <a:ea typeface="Calibri"/>
                <a:cs typeface="Calibri"/>
                <a:sym typeface="Calibri"/>
              </a:defRPr>
            </a:lvl3pPr>
            <a:lvl4pPr marL="1828800" marR="0" lvl="3"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4pPr>
            <a:lvl5pPr marL="2286000" marR="0" lvl="4"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5pPr>
            <a:lvl6pPr marL="2743200" marR="0" lvl="5"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6pPr>
            <a:lvl7pPr marL="3200400" marR="0" lvl="6"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7pPr>
            <a:lvl8pPr marL="3657600" marR="0" lvl="7"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8pPr>
            <a:lvl9pPr marL="4114800" marR="0" lvl="8" indent="-342900" algn="ctr" rtl="0">
              <a:lnSpc>
                <a:spcPct val="90000"/>
              </a:lnSpc>
              <a:spcBef>
                <a:spcPts val="500"/>
              </a:spcBef>
              <a:spcAft>
                <a:spcPts val="0"/>
              </a:spcAft>
              <a:buClr>
                <a:schemeClr val="dk1"/>
              </a:buClr>
              <a:buSzPts val="1600"/>
              <a:buFont typeface="Arial"/>
              <a:buNone/>
              <a:defRPr sz="1600" b="0" i="0" u="none" strike="noStrike" cap="none">
                <a:solidFill>
                  <a:schemeClr val="dk1"/>
                </a:solidFill>
                <a:latin typeface="Calibri"/>
                <a:ea typeface="Calibri"/>
                <a:cs typeface="Calibri"/>
                <a:sym typeface="Calibri"/>
              </a:defRPr>
            </a:lvl9pPr>
          </a:lstStyle>
          <a:p>
            <a:pPr marL="0" marR="0" lvl="0" indent="0" algn="ctr" defTabSz="914400" rtl="0" eaLnBrk="1" fontAlgn="auto" latinLnBrk="0" hangingPunct="1">
              <a:lnSpc>
                <a:spcPct val="90000"/>
              </a:lnSpc>
              <a:spcBef>
                <a:spcPts val="0"/>
              </a:spcBef>
              <a:spcAft>
                <a:spcPts val="0"/>
              </a:spcAft>
              <a:buClr>
                <a:srgbClr val="2F5496"/>
              </a:buClr>
              <a:buSzPts val="2400"/>
              <a:buFont typeface="Arial"/>
              <a:buNone/>
              <a:tabLst/>
              <a:defRPr/>
            </a:pPr>
            <a:r>
              <a:rPr kumimoji="0" lang="en-US" sz="2400" b="1" u="none" strike="noStrike" kern="0" cap="none" spc="0" normalizeH="0" baseline="0" noProof="0" dirty="0">
                <a:ln>
                  <a:noFill/>
                </a:ln>
                <a:solidFill>
                  <a:schemeClr val="accent2">
                    <a:lumMod val="50000"/>
                  </a:schemeClr>
                </a:solidFill>
                <a:effectLst/>
                <a:uLnTx/>
                <a:uFillTx/>
                <a:latin typeface="UTM Avo" panose="02040603050506020204" pitchFamily="18" charset="0"/>
                <a:sym typeface="Calibri"/>
              </a:rPr>
              <a:t>Em </a:t>
            </a:r>
            <a:r>
              <a:rPr kumimoji="0" lang="en-US" sz="2400" b="1" u="none" strike="noStrike" kern="0" cap="none" spc="0" normalizeH="0" baseline="0" noProof="0" dirty="0" err="1">
                <a:ln>
                  <a:noFill/>
                </a:ln>
                <a:solidFill>
                  <a:schemeClr val="accent2">
                    <a:lumMod val="50000"/>
                  </a:schemeClr>
                </a:solidFill>
                <a:effectLst/>
                <a:uLnTx/>
                <a:uFillTx/>
                <a:latin typeface="UTM Avo" panose="02040603050506020204" pitchFamily="18" charset="0"/>
                <a:sym typeface="Calibri"/>
              </a:rPr>
              <a:t>hiểu</a:t>
            </a:r>
            <a:r>
              <a:rPr kumimoji="0" lang="en-US" sz="2400" b="1" u="none" strike="noStrike" kern="0" cap="none" spc="0" normalizeH="0" baseline="0" noProof="0" dirty="0">
                <a:ln>
                  <a:noFill/>
                </a:ln>
                <a:solidFill>
                  <a:schemeClr val="accent2">
                    <a:lumMod val="50000"/>
                  </a:schemeClr>
                </a:solidFill>
                <a:effectLst/>
                <a:uLnTx/>
                <a:uFillTx/>
                <a:latin typeface="UTM Avo" panose="02040603050506020204" pitchFamily="18" charset="0"/>
                <a:sym typeface="Calibri"/>
              </a:rPr>
              <a:t> </a:t>
            </a:r>
            <a:r>
              <a:rPr kumimoji="0" lang="en-US" sz="2400" b="1" u="none" strike="noStrike" kern="0" cap="none" spc="0" normalizeH="0" baseline="0" noProof="0" dirty="0" err="1">
                <a:ln>
                  <a:noFill/>
                </a:ln>
                <a:solidFill>
                  <a:schemeClr val="accent2">
                    <a:lumMod val="50000"/>
                  </a:schemeClr>
                </a:solidFill>
                <a:effectLst/>
                <a:uLnTx/>
                <a:uFillTx/>
                <a:latin typeface="UTM Avo" panose="02040603050506020204" pitchFamily="18" charset="0"/>
                <a:sym typeface="Calibri"/>
              </a:rPr>
              <a:t>thế</a:t>
            </a:r>
            <a:r>
              <a:rPr kumimoji="0" lang="en-US" sz="2400" b="1" u="none" strike="noStrike" kern="0" cap="none" spc="0" normalizeH="0" baseline="0" noProof="0" dirty="0">
                <a:ln>
                  <a:noFill/>
                </a:ln>
                <a:solidFill>
                  <a:schemeClr val="accent2">
                    <a:lumMod val="50000"/>
                  </a:schemeClr>
                </a:solidFill>
                <a:effectLst/>
                <a:uLnTx/>
                <a:uFillTx/>
                <a:latin typeface="UTM Avo" panose="02040603050506020204" pitchFamily="18" charset="0"/>
                <a:sym typeface="Calibri"/>
              </a:rPr>
              <a:t> </a:t>
            </a:r>
            <a:r>
              <a:rPr kumimoji="0" lang="en-US" sz="2400" b="1" u="none" strike="noStrike" kern="0" cap="none" spc="0" normalizeH="0" baseline="0" noProof="0" dirty="0" err="1">
                <a:ln>
                  <a:noFill/>
                </a:ln>
                <a:solidFill>
                  <a:schemeClr val="accent2">
                    <a:lumMod val="50000"/>
                  </a:schemeClr>
                </a:solidFill>
                <a:effectLst/>
                <a:uLnTx/>
                <a:uFillTx/>
                <a:latin typeface="UTM Avo" panose="02040603050506020204" pitchFamily="18" charset="0"/>
                <a:sym typeface="Calibri"/>
              </a:rPr>
              <a:t>nào</a:t>
            </a:r>
            <a:r>
              <a:rPr kumimoji="0" lang="en-US" sz="2400" b="1" u="none" strike="noStrike" kern="0" cap="none" spc="0" normalizeH="0" baseline="0" noProof="0" dirty="0">
                <a:ln>
                  <a:noFill/>
                </a:ln>
                <a:solidFill>
                  <a:schemeClr val="accent2">
                    <a:lumMod val="50000"/>
                  </a:schemeClr>
                </a:solidFill>
                <a:effectLst/>
                <a:uLnTx/>
                <a:uFillTx/>
                <a:latin typeface="UTM Avo" panose="02040603050506020204" pitchFamily="18" charset="0"/>
                <a:sym typeface="Calibri"/>
              </a:rPr>
              <a:t> </a:t>
            </a:r>
            <a:r>
              <a:rPr kumimoji="0" lang="en-US" sz="2400" b="1" u="none" strike="noStrike" kern="0" cap="none" spc="0" normalizeH="0" baseline="0" noProof="0" dirty="0" err="1">
                <a:ln>
                  <a:noFill/>
                </a:ln>
                <a:solidFill>
                  <a:schemeClr val="accent2">
                    <a:lumMod val="50000"/>
                  </a:schemeClr>
                </a:solidFill>
                <a:effectLst/>
                <a:uLnTx/>
                <a:uFillTx/>
                <a:latin typeface="UTM Avo" panose="02040603050506020204" pitchFamily="18" charset="0"/>
                <a:sym typeface="Calibri"/>
              </a:rPr>
              <a:t>là</a:t>
            </a:r>
            <a:r>
              <a:rPr kumimoji="0" lang="en-US" sz="2400" b="1" u="none" strike="noStrike" kern="0" cap="none" spc="0" normalizeH="0" baseline="0" noProof="0" dirty="0">
                <a:ln>
                  <a:noFill/>
                </a:ln>
                <a:solidFill>
                  <a:schemeClr val="accent2">
                    <a:lumMod val="50000"/>
                  </a:schemeClr>
                </a:solidFill>
                <a:effectLst/>
                <a:uLnTx/>
                <a:uFillTx/>
                <a:latin typeface="UTM Avo" panose="02040603050506020204" pitchFamily="18" charset="0"/>
                <a:sym typeface="Calibri"/>
              </a:rPr>
              <a:t> </a:t>
            </a:r>
            <a:r>
              <a:rPr kumimoji="0" lang="en-US" sz="2400" b="1" u="none" strike="noStrike" kern="0" cap="none" spc="0" normalizeH="0" baseline="0" noProof="0" dirty="0" err="1">
                <a:ln>
                  <a:noFill/>
                </a:ln>
                <a:solidFill>
                  <a:schemeClr val="accent2">
                    <a:lumMod val="50000"/>
                  </a:schemeClr>
                </a:solidFill>
                <a:effectLst/>
                <a:uLnTx/>
                <a:uFillTx/>
                <a:latin typeface="UTM Avo" panose="02040603050506020204" pitchFamily="18" charset="0"/>
                <a:sym typeface="Calibri"/>
              </a:rPr>
              <a:t>tự</a:t>
            </a:r>
            <a:r>
              <a:rPr kumimoji="0" lang="en-US" sz="2400" b="1" u="none" strike="noStrike" kern="0" cap="none" spc="0" normalizeH="0" baseline="0" noProof="0" dirty="0">
                <a:ln>
                  <a:noFill/>
                </a:ln>
                <a:solidFill>
                  <a:schemeClr val="accent2">
                    <a:lumMod val="50000"/>
                  </a:schemeClr>
                </a:solidFill>
                <a:effectLst/>
                <a:uLnTx/>
                <a:uFillTx/>
                <a:latin typeface="UTM Avo" panose="02040603050506020204" pitchFamily="18" charset="0"/>
                <a:sym typeface="Calibri"/>
              </a:rPr>
              <a:t> </a:t>
            </a:r>
            <a:r>
              <a:rPr kumimoji="0" lang="en-US" sz="2400" b="1" u="none" strike="noStrike" kern="0" cap="none" spc="0" normalizeH="0" baseline="0" noProof="0" dirty="0" err="1">
                <a:ln>
                  <a:noFill/>
                </a:ln>
                <a:solidFill>
                  <a:schemeClr val="accent2">
                    <a:lumMod val="50000"/>
                  </a:schemeClr>
                </a:solidFill>
                <a:effectLst/>
                <a:uLnTx/>
                <a:uFillTx/>
                <a:latin typeface="UTM Avo" panose="02040603050506020204" pitchFamily="18" charset="0"/>
                <a:sym typeface="Calibri"/>
              </a:rPr>
              <a:t>nhận</a:t>
            </a:r>
            <a:r>
              <a:rPr kumimoji="0" lang="en-US" sz="2400" b="1" u="none" strike="noStrike" kern="0" cap="none" spc="0" normalizeH="0" baseline="0" noProof="0" dirty="0">
                <a:ln>
                  <a:noFill/>
                </a:ln>
                <a:solidFill>
                  <a:schemeClr val="accent2">
                    <a:lumMod val="50000"/>
                  </a:schemeClr>
                </a:solidFill>
                <a:effectLst/>
                <a:uLnTx/>
                <a:uFillTx/>
                <a:latin typeface="UTM Avo" panose="02040603050506020204" pitchFamily="18" charset="0"/>
                <a:sym typeface="Calibri"/>
              </a:rPr>
              <a:t> </a:t>
            </a:r>
            <a:r>
              <a:rPr kumimoji="0" lang="en-US" sz="2400" b="1" u="none" strike="noStrike" kern="0" cap="none" spc="0" normalizeH="0" baseline="0" noProof="0" dirty="0" err="1">
                <a:ln>
                  <a:noFill/>
                </a:ln>
                <a:solidFill>
                  <a:schemeClr val="accent2">
                    <a:lumMod val="50000"/>
                  </a:schemeClr>
                </a:solidFill>
                <a:effectLst/>
                <a:uLnTx/>
                <a:uFillTx/>
                <a:latin typeface="UTM Avo" panose="02040603050506020204" pitchFamily="18" charset="0"/>
                <a:sym typeface="Calibri"/>
              </a:rPr>
              <a:t>thức</a:t>
            </a:r>
            <a:r>
              <a:rPr kumimoji="0" lang="en-US" sz="2400" b="1" u="none" strike="noStrike" kern="0" cap="none" spc="0" normalizeH="0" baseline="0" noProof="0" dirty="0">
                <a:ln>
                  <a:noFill/>
                </a:ln>
                <a:solidFill>
                  <a:schemeClr val="accent2">
                    <a:lumMod val="50000"/>
                  </a:schemeClr>
                </a:solidFill>
                <a:effectLst/>
                <a:uLnTx/>
                <a:uFillTx/>
                <a:latin typeface="UTM Avo" panose="02040603050506020204" pitchFamily="18" charset="0"/>
                <a:sym typeface="Calibri"/>
              </a:rPr>
              <a:t> </a:t>
            </a:r>
            <a:r>
              <a:rPr kumimoji="0" lang="en-US" sz="2400" b="1" u="none" strike="noStrike" kern="0" cap="none" spc="0" normalizeH="0" baseline="0" noProof="0" dirty="0" err="1">
                <a:ln>
                  <a:noFill/>
                </a:ln>
                <a:solidFill>
                  <a:schemeClr val="accent2">
                    <a:lumMod val="50000"/>
                  </a:schemeClr>
                </a:solidFill>
                <a:effectLst/>
                <a:uLnTx/>
                <a:uFillTx/>
                <a:latin typeface="UTM Avo" panose="02040603050506020204" pitchFamily="18" charset="0"/>
                <a:sym typeface="Calibri"/>
              </a:rPr>
              <a:t>bản</a:t>
            </a:r>
            <a:r>
              <a:rPr kumimoji="0" lang="en-US" sz="2400" b="1" u="none" strike="noStrike" kern="0" cap="none" spc="0" normalizeH="0" baseline="0" noProof="0" dirty="0">
                <a:ln>
                  <a:noFill/>
                </a:ln>
                <a:solidFill>
                  <a:schemeClr val="accent2">
                    <a:lumMod val="50000"/>
                  </a:schemeClr>
                </a:solidFill>
                <a:effectLst/>
                <a:uLnTx/>
                <a:uFillTx/>
                <a:latin typeface="UTM Avo" panose="02040603050506020204" pitchFamily="18" charset="0"/>
                <a:sym typeface="Calibri"/>
              </a:rPr>
              <a:t> </a:t>
            </a:r>
            <a:r>
              <a:rPr kumimoji="0" lang="en-US" sz="2400" b="1" u="none" strike="noStrike" kern="0" cap="none" spc="0" normalizeH="0" baseline="0" noProof="0" dirty="0" err="1">
                <a:ln>
                  <a:noFill/>
                </a:ln>
                <a:solidFill>
                  <a:schemeClr val="accent2">
                    <a:lumMod val="50000"/>
                  </a:schemeClr>
                </a:solidFill>
                <a:effectLst/>
                <a:uLnTx/>
                <a:uFillTx/>
                <a:latin typeface="UTM Avo" panose="02040603050506020204" pitchFamily="18" charset="0"/>
                <a:sym typeface="Calibri"/>
              </a:rPr>
              <a:t>thân</a:t>
            </a:r>
            <a:r>
              <a:rPr kumimoji="0" lang="en-US" sz="2400" b="1" u="none" strike="noStrike" kern="0" cap="none" spc="0" normalizeH="0" baseline="0" noProof="0" dirty="0">
                <a:ln>
                  <a:noFill/>
                </a:ln>
                <a:solidFill>
                  <a:schemeClr val="accent2">
                    <a:lumMod val="50000"/>
                  </a:schemeClr>
                </a:solidFill>
                <a:effectLst/>
                <a:uLnTx/>
                <a:uFillTx/>
                <a:latin typeface="UTM Avo" panose="02040603050506020204" pitchFamily="18" charset="0"/>
                <a:sym typeface="Calibri"/>
              </a:rPr>
              <a:t>?</a:t>
            </a:r>
            <a:endParaRPr kumimoji="0" lang="en-US" sz="2400" b="0" u="none" strike="noStrike" kern="0" cap="none" spc="0" normalizeH="0" baseline="0" noProof="0" dirty="0">
              <a:ln>
                <a:noFill/>
              </a:ln>
              <a:solidFill>
                <a:schemeClr val="accent2">
                  <a:lumMod val="50000"/>
                </a:schemeClr>
              </a:solidFill>
              <a:effectLst/>
              <a:uLnTx/>
              <a:uFillTx/>
              <a:latin typeface="UTM Avo" panose="02040603050506020204" pitchFamily="18" charset="0"/>
              <a:sym typeface="Calibri"/>
            </a:endParaRPr>
          </a:p>
        </p:txBody>
      </p:sp>
      <p:sp>
        <p:nvSpPr>
          <p:cNvPr id="3" name="Google Shape;126;p2">
            <a:extLst>
              <a:ext uri="{FF2B5EF4-FFF2-40B4-BE49-F238E27FC236}">
                <a16:creationId xmlns:a16="http://schemas.microsoft.com/office/drawing/2014/main" id="{9D0C6C9E-EC02-9699-6C4C-D64EDE894CCD}"/>
              </a:ext>
            </a:extLst>
          </p:cNvPr>
          <p:cNvSpPr txBox="1"/>
          <p:nvPr/>
        </p:nvSpPr>
        <p:spPr>
          <a:xfrm>
            <a:off x="5835546" y="2534897"/>
            <a:ext cx="5336566" cy="2145223"/>
          </a:xfrm>
          <a:prstGeom prst="wedgeRoundRectCallout">
            <a:avLst>
              <a:gd name="adj1" fmla="val -62371"/>
              <a:gd name="adj2" fmla="val 47646"/>
              <a:gd name="adj3" fmla="val 16667"/>
            </a:avLst>
          </a:prstGeom>
          <a:solidFill>
            <a:schemeClr val="accent2">
              <a:lumMod val="20000"/>
              <a:lumOff val="80000"/>
            </a:schemeClr>
          </a:solidFill>
          <a:ln w="57150">
            <a:solidFill>
              <a:schemeClr val="accent2">
                <a:lumMod val="60000"/>
                <a:lumOff val="40000"/>
              </a:schemeClr>
            </a:solidFill>
          </a:ln>
        </p:spPr>
        <p:txBody>
          <a:bodyPr spcFirstLastPara="1" wrap="square" lIns="91425" tIns="45700" rIns="91425" bIns="45700" anchor="t" anchorCtr="0">
            <a:spAutoFit/>
          </a:bodyPr>
          <a:lstStyle/>
          <a:p>
            <a:pPr algn="ctr">
              <a:lnSpc>
                <a:spcPct val="125000"/>
              </a:lnSpc>
              <a:buClr>
                <a:srgbClr val="2F5496"/>
              </a:buClr>
              <a:buSzPts val="2800"/>
            </a:pPr>
            <a:r>
              <a:rPr lang="en-US" sz="2400" dirty="0" err="1">
                <a:solidFill>
                  <a:schemeClr val="tx1"/>
                </a:solidFill>
                <a:latin typeface="UTM Avo" panose="02040603050506020204" pitchFamily="18" charset="0"/>
                <a:ea typeface="Calibri"/>
                <a:cs typeface="Calibri"/>
                <a:sym typeface="Calibri"/>
              </a:rPr>
              <a:t>Tự</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nhận</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thức</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bản</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thân</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là</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tự</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nhận</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ra</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những</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điểm</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mạnh</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điểm</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yếu</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đặc</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điểm</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riêng</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của</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mình</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để</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từ</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đó</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hoàn</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thiện</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bản</a:t>
            </a:r>
            <a:r>
              <a:rPr lang="en-US" sz="2400" dirty="0">
                <a:solidFill>
                  <a:schemeClr val="tx1"/>
                </a:solidFill>
                <a:latin typeface="UTM Avo" panose="02040603050506020204" pitchFamily="18" charset="0"/>
                <a:ea typeface="Calibri"/>
                <a:cs typeface="Calibri"/>
                <a:sym typeface="Calibri"/>
              </a:rPr>
              <a:t> </a:t>
            </a:r>
            <a:r>
              <a:rPr lang="en-US" sz="2400" dirty="0" err="1">
                <a:solidFill>
                  <a:schemeClr val="tx1"/>
                </a:solidFill>
                <a:latin typeface="UTM Avo" panose="02040603050506020204" pitchFamily="18" charset="0"/>
                <a:ea typeface="Calibri"/>
                <a:cs typeface="Calibri"/>
                <a:sym typeface="Calibri"/>
              </a:rPr>
              <a:t>thân</a:t>
            </a:r>
            <a:r>
              <a:rPr lang="en-US" sz="2400" dirty="0">
                <a:solidFill>
                  <a:schemeClr val="tx1"/>
                </a:solidFill>
                <a:latin typeface="UTM Avo" panose="02040603050506020204" pitchFamily="18" charset="0"/>
                <a:ea typeface="Calibri"/>
                <a:cs typeface="Calibri"/>
                <a:sym typeface="Calibri"/>
              </a:rPr>
              <a:t>.</a:t>
            </a:r>
            <a:endParaRPr sz="2400" dirty="0">
              <a:solidFill>
                <a:schemeClr val="tx1"/>
              </a:solidFill>
              <a:latin typeface="UTM Avo" panose="02040603050506020204" pitchFamily="18" charset="0"/>
              <a:ea typeface="Calibri"/>
              <a:cs typeface="Calibri"/>
              <a:sym typeface="Calibri"/>
            </a:endParaRPr>
          </a:p>
        </p:txBody>
      </p:sp>
      <p:pic>
        <p:nvPicPr>
          <p:cNvPr id="1026" name="Picture 2" descr="Free Student Clipart Transparent, Download Free Student Clipart Transparent  png images, Free ClipArts on Clipart Library">
            <a:extLst>
              <a:ext uri="{FF2B5EF4-FFF2-40B4-BE49-F238E27FC236}">
                <a16:creationId xmlns:a16="http://schemas.microsoft.com/office/drawing/2014/main" id="{FCB8457C-57D9-27D7-C048-B8B1296E9F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29012" y="2952724"/>
            <a:ext cx="3906534" cy="369202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668853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10" presetClass="entr" presetSubtype="0" fill="hold" nodeType="withEffect">
                                  <p:stCondLst>
                                    <p:cond delay="0"/>
                                  </p:stCondLst>
                                  <p:childTnLst>
                                    <p:set>
                                      <p:cBhvr>
                                        <p:cTn id="14" dur="1" fill="hold">
                                          <p:stCondLst>
                                            <p:cond delay="0"/>
                                          </p:stCondLst>
                                        </p:cTn>
                                        <p:tgtEl>
                                          <p:spTgt spid="1026"/>
                                        </p:tgtEl>
                                        <p:attrNameLst>
                                          <p:attrName>style.visibility</p:attrName>
                                        </p:attrNameLst>
                                      </p:cBhvr>
                                      <p:to>
                                        <p:strVal val="visible"/>
                                      </p:to>
                                    </p:set>
                                    <p:animEffect transition="in" filter="fade">
                                      <p:cBhvr>
                                        <p:cTn id="15"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
</file>

<file path=ppt/slides/slide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9F0059B2-B0D2-4B12-1B29-EF4B638D92E4}"/>
              </a:ext>
            </a:extLst>
          </p:cNvPr>
          <p:cNvGrpSpPr/>
          <p:nvPr/>
        </p:nvGrpSpPr>
        <p:grpSpPr>
          <a:xfrm>
            <a:off x="10866032" y="746200"/>
            <a:ext cx="1216041" cy="1432566"/>
            <a:chOff x="930253" y="1555705"/>
            <a:chExt cx="1279160" cy="1432566"/>
          </a:xfrm>
        </p:grpSpPr>
        <p:pic>
          <p:nvPicPr>
            <p:cNvPr id="5" name="Picture 4">
              <a:hlinkClick r:id="rId3"/>
              <a:extLst>
                <a:ext uri="{FF2B5EF4-FFF2-40B4-BE49-F238E27FC236}">
                  <a16:creationId xmlns:a16="http://schemas.microsoft.com/office/drawing/2014/main" id="{8207ADFD-F466-A3E5-A9A4-61A01925AA17}"/>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6" name="TextBox 5">
              <a:extLst>
                <a:ext uri="{FF2B5EF4-FFF2-40B4-BE49-F238E27FC236}">
                  <a16:creationId xmlns:a16="http://schemas.microsoft.com/office/drawing/2014/main" id="{BC7EDF50-6E2E-D447-0A4C-C3F9B7D89CA9}"/>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382095277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B2D384FC-8172-4FFB-FDB7-C42475966DF5}"/>
              </a:ext>
            </a:extLst>
          </p:cNvPr>
          <p:cNvSpPr/>
          <p:nvPr/>
        </p:nvSpPr>
        <p:spPr>
          <a:xfrm>
            <a:off x="0" y="4704735"/>
            <a:ext cx="12192000" cy="2153265"/>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 name="TextBox 4">
            <a:extLst>
              <a:ext uri="{FF2B5EF4-FFF2-40B4-BE49-F238E27FC236}">
                <a16:creationId xmlns:a16="http://schemas.microsoft.com/office/drawing/2014/main" id="{393113CB-C354-AE03-366B-8DE4E07F9BC2}"/>
              </a:ext>
            </a:extLst>
          </p:cNvPr>
          <p:cNvSpPr txBox="1"/>
          <p:nvPr/>
        </p:nvSpPr>
        <p:spPr>
          <a:xfrm>
            <a:off x="3056546" y="809381"/>
            <a:ext cx="6078908" cy="461665"/>
          </a:xfrm>
          <a:prstGeom prst="rect">
            <a:avLst/>
          </a:prstGeom>
          <a:noFill/>
        </p:spPr>
        <p:txBody>
          <a:bodyPr wrap="none" rtlCol="0">
            <a:spAutoFit/>
          </a:bodyPr>
          <a:lstStyle/>
          <a:p>
            <a:pPr algn="ctr"/>
            <a:r>
              <a:rPr lang="en-US" sz="2400" b="1" dirty="0">
                <a:solidFill>
                  <a:schemeClr val="tx1"/>
                </a:solidFill>
                <a:latin typeface="UTM Avo" panose="02040603050506020204" pitchFamily="18" charset="0"/>
              </a:rPr>
              <a:t>2. Ý </a:t>
            </a:r>
            <a:r>
              <a:rPr lang="en-US" sz="2400" b="1" dirty="0" err="1">
                <a:solidFill>
                  <a:schemeClr val="tx1"/>
                </a:solidFill>
                <a:latin typeface="UTM Avo" panose="02040603050506020204" pitchFamily="18" charset="0"/>
              </a:rPr>
              <a:t>nghĩa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của</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tự</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nhận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thức</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bản</a:t>
            </a:r>
            <a:r>
              <a:rPr lang="en-US" sz="2400" b="1" dirty="0">
                <a:solidFill>
                  <a:schemeClr val="tx1"/>
                </a:solidFill>
                <a:latin typeface="UTM Avo" panose="02040603050506020204" pitchFamily="18" charset="0"/>
              </a:rPr>
              <a:t> </a:t>
            </a:r>
            <a:r>
              <a:rPr lang="en-US" sz="2400" b="1" dirty="0" err="1">
                <a:solidFill>
                  <a:schemeClr val="tx1"/>
                </a:solidFill>
                <a:latin typeface="UTM Avo" panose="02040603050506020204" pitchFamily="18" charset="0"/>
              </a:rPr>
              <a:t>thân</a:t>
            </a:r>
            <a:endParaRPr lang="en-US" sz="2400" b="1" dirty="0">
              <a:solidFill>
                <a:schemeClr val="tx1"/>
              </a:solidFill>
              <a:latin typeface="UTM Avo" panose="02040603050506020204" pitchFamily="18" charset="0"/>
            </a:endParaRPr>
          </a:p>
        </p:txBody>
      </p:sp>
      <p:sp>
        <p:nvSpPr>
          <p:cNvPr id="6" name="Rectangle 5">
            <a:extLst>
              <a:ext uri="{FF2B5EF4-FFF2-40B4-BE49-F238E27FC236}">
                <a16:creationId xmlns:a16="http://schemas.microsoft.com/office/drawing/2014/main" id="{111DF1B6-D21E-1AC1-EE5E-277C04436B0A}"/>
              </a:ext>
            </a:extLst>
          </p:cNvPr>
          <p:cNvSpPr/>
          <p:nvPr/>
        </p:nvSpPr>
        <p:spPr>
          <a:xfrm>
            <a:off x="236181" y="2307152"/>
            <a:ext cx="11559837" cy="4273542"/>
          </a:xfrm>
          <a:prstGeom prst="rect">
            <a:avLst/>
          </a:prstGeom>
        </p:spPr>
        <p:txBody>
          <a:bodyPr wrap="square">
            <a:spAutoFit/>
          </a:bodyPr>
          <a:lstStyle/>
          <a:p>
            <a:pPr indent="290513" algn="just">
              <a:lnSpc>
                <a:spcPct val="125000"/>
              </a:lnSpc>
              <a:buClrTx/>
            </a:pPr>
            <a:r>
              <a:rPr lang="en-US" sz="2200" dirty="0">
                <a:solidFill>
                  <a:schemeClr val="tx1"/>
                </a:solidFill>
                <a:latin typeface="UTM Avo" panose="02040603050506020204" pitchFamily="18" charset="0"/>
              </a:rPr>
              <a:t> </a:t>
            </a:r>
            <a:r>
              <a:rPr lang="vi-VN" sz="2200" dirty="0">
                <a:solidFill>
                  <a:schemeClr val="tx1"/>
                </a:solidFill>
                <a:latin typeface="UTM Avo" panose="02040603050506020204" pitchFamily="18" charset="0"/>
              </a:rPr>
              <a:t>Quân sinh ra trong gia đình có nhiều khó khăn. Ba em mất sớm, mẹ thì </a:t>
            </a:r>
            <a:r>
              <a:rPr lang="en-US" sz="2200" dirty="0">
                <a:solidFill>
                  <a:schemeClr val="tx1"/>
                </a:solidFill>
                <a:latin typeface="UTM Avo" panose="02040603050506020204" pitchFamily="18" charset="0"/>
              </a:rPr>
              <a:t>ố</a:t>
            </a:r>
            <a:r>
              <a:rPr lang="vi-VN" sz="2200" dirty="0">
                <a:solidFill>
                  <a:schemeClr val="tx1"/>
                </a:solidFill>
                <a:latin typeface="UTM Avo" panose="02040603050506020204" pitchFamily="18" charset="0"/>
              </a:rPr>
              <a:t>m không thể lao động được. Quân bị suy dinh dưỡng, nên dù đã học lớp 8 mà nhìn em vẫn nhỏ như học sinh lớp 5. Dù vậy, Quân vẫn chẳng chịu kém một ai. Em giúp mẹ làm mọi việc trong nhà, từ cơm nước, dọn dẹp đến tr</a:t>
            </a:r>
            <a:r>
              <a:rPr lang="en-US" sz="2200" dirty="0">
                <a:solidFill>
                  <a:schemeClr val="tx1"/>
                </a:solidFill>
                <a:latin typeface="UTM Avo" panose="02040603050506020204" pitchFamily="18" charset="0"/>
              </a:rPr>
              <a:t>ô</a:t>
            </a:r>
            <a:r>
              <a:rPr lang="vi-VN" sz="2200" dirty="0">
                <a:solidFill>
                  <a:schemeClr val="tx1"/>
                </a:solidFill>
                <a:latin typeface="UTM Avo" panose="02040603050506020204" pitchFamily="18" charset="0"/>
              </a:rPr>
              <a:t>ng em nhỏ. Việc học tập em lại c</a:t>
            </a:r>
            <a:r>
              <a:rPr lang="en-US" sz="2200" dirty="0">
                <a:solidFill>
                  <a:schemeClr val="tx1"/>
                </a:solidFill>
                <a:latin typeface="UTM Avo" panose="02040603050506020204" pitchFamily="18" charset="0"/>
              </a:rPr>
              <a:t>à</a:t>
            </a:r>
            <a:r>
              <a:rPr lang="vi-VN" sz="2200" dirty="0">
                <a:solidFill>
                  <a:schemeClr val="tx1"/>
                </a:solidFill>
                <a:latin typeface="UTM Avo" panose="02040603050506020204" pitchFamily="18" charset="0"/>
              </a:rPr>
              <a:t>ng chú tâm hơn. Em luôn xác định rõ mục tiêu phía trước của mình: Học để thành công, học để đổi đời. Quân ước mơ trở thành bác sĩ để chữa bệnh cho những người nghèo.</a:t>
            </a:r>
          </a:p>
          <a:p>
            <a:pPr indent="290513" algn="just">
              <a:lnSpc>
                <a:spcPct val="125000"/>
              </a:lnSpc>
              <a:buClrTx/>
            </a:pPr>
            <a:r>
              <a:rPr lang="vi-VN" sz="2200" dirty="0">
                <a:solidFill>
                  <a:schemeClr val="tx1"/>
                </a:solidFill>
                <a:latin typeface="UTM Avo" panose="02040603050506020204" pitchFamily="18" charset="0"/>
              </a:rPr>
              <a:t>Cuộc sống khó khăn nhưng Quân rất lạc quan và luôn tự tin vào chính mình. Quân cho r</a:t>
            </a:r>
            <a:r>
              <a:rPr lang="en-US" sz="2200" dirty="0">
                <a:solidFill>
                  <a:schemeClr val="tx1"/>
                </a:solidFill>
                <a:latin typeface="UTM Avo" panose="02040603050506020204" pitchFamily="18" charset="0"/>
              </a:rPr>
              <a:t>ằ</a:t>
            </a:r>
            <a:r>
              <a:rPr lang="vi-VN" sz="2200" dirty="0">
                <a:solidFill>
                  <a:schemeClr val="tx1"/>
                </a:solidFill>
                <a:latin typeface="UTM Avo" panose="02040603050506020204" pitchFamily="18" charset="0"/>
              </a:rPr>
              <a:t>ng, tuy mình nhỏ nhưng mình có ý chí phấn đấu, mình phải quyết tâm vượt lên hoàn cảnh.</a:t>
            </a:r>
          </a:p>
        </p:txBody>
      </p:sp>
      <p:sp>
        <p:nvSpPr>
          <p:cNvPr id="7" name="Rectangle 6">
            <a:extLst>
              <a:ext uri="{FF2B5EF4-FFF2-40B4-BE49-F238E27FC236}">
                <a16:creationId xmlns:a16="http://schemas.microsoft.com/office/drawing/2014/main" id="{323047F5-8DEC-F889-C61C-9CD4433BFFE7}"/>
              </a:ext>
            </a:extLst>
          </p:cNvPr>
          <p:cNvSpPr/>
          <p:nvPr/>
        </p:nvSpPr>
        <p:spPr>
          <a:xfrm>
            <a:off x="3683112" y="1322577"/>
            <a:ext cx="4967815" cy="461665"/>
          </a:xfrm>
          <a:prstGeom prst="rect">
            <a:avLst/>
          </a:prstGeom>
        </p:spPr>
        <p:txBody>
          <a:bodyPr wrap="square">
            <a:spAutoFit/>
          </a:bodyPr>
          <a:lstStyle/>
          <a:p>
            <a:pPr lvl="0" algn="ctr">
              <a:buClrTx/>
              <a:defRPr/>
            </a:pPr>
            <a:r>
              <a:rPr lang="en-US" sz="2400" i="1" dirty="0" err="1">
                <a:solidFill>
                  <a:schemeClr val="tx1"/>
                </a:solidFill>
                <a:latin typeface="UTM Avo" panose="02040603050506020204" pitchFamily="18" charset="0"/>
              </a:rPr>
              <a:t>Đọc</a:t>
            </a:r>
            <a:r>
              <a:rPr lang="en-US" sz="2400" i="1" dirty="0">
                <a:solidFill>
                  <a:schemeClr val="tx1"/>
                </a:solidFill>
                <a:latin typeface="UTM Avo" panose="02040603050506020204" pitchFamily="18" charset="0"/>
              </a:rPr>
              <a:t> </a:t>
            </a:r>
            <a:r>
              <a:rPr lang="en-US" sz="2400" i="1" dirty="0" err="1">
                <a:solidFill>
                  <a:schemeClr val="tx1"/>
                </a:solidFill>
                <a:latin typeface="UTM Avo" panose="02040603050506020204" pitchFamily="18" charset="0"/>
              </a:rPr>
              <a:t>thông</a:t>
            </a:r>
            <a:r>
              <a:rPr lang="en-US" sz="2400" i="1" dirty="0">
                <a:solidFill>
                  <a:schemeClr val="tx1"/>
                </a:solidFill>
                <a:latin typeface="UTM Avo" panose="02040603050506020204" pitchFamily="18" charset="0"/>
              </a:rPr>
              <a:t> tin </a:t>
            </a:r>
            <a:r>
              <a:rPr lang="en-US" sz="2400" i="1" dirty="0" err="1">
                <a:solidFill>
                  <a:schemeClr val="tx1"/>
                </a:solidFill>
                <a:latin typeface="UTM Avo" panose="02040603050506020204" pitchFamily="18" charset="0"/>
              </a:rPr>
              <a:t>và</a:t>
            </a:r>
            <a:r>
              <a:rPr lang="en-US" sz="2400" i="1" dirty="0">
                <a:solidFill>
                  <a:schemeClr val="tx1"/>
                </a:solidFill>
                <a:latin typeface="UTM Avo" panose="02040603050506020204" pitchFamily="18" charset="0"/>
              </a:rPr>
              <a:t> </a:t>
            </a:r>
            <a:r>
              <a:rPr lang="en-US" sz="2400" i="1" dirty="0" err="1">
                <a:solidFill>
                  <a:schemeClr val="tx1"/>
                </a:solidFill>
                <a:latin typeface="UTM Avo" panose="02040603050506020204" pitchFamily="18" charset="0"/>
              </a:rPr>
              <a:t>trả</a:t>
            </a:r>
            <a:r>
              <a:rPr lang="en-US" sz="2400" i="1" dirty="0">
                <a:solidFill>
                  <a:schemeClr val="tx1"/>
                </a:solidFill>
                <a:latin typeface="UTM Avo" panose="02040603050506020204" pitchFamily="18" charset="0"/>
              </a:rPr>
              <a:t> </a:t>
            </a:r>
            <a:r>
              <a:rPr lang="en-US" sz="2400" i="1" dirty="0" err="1">
                <a:solidFill>
                  <a:schemeClr val="tx1"/>
                </a:solidFill>
                <a:latin typeface="UTM Avo" panose="02040603050506020204" pitchFamily="18" charset="0"/>
              </a:rPr>
              <a:t>lời</a:t>
            </a:r>
            <a:r>
              <a:rPr lang="en-US" sz="2400" i="1" dirty="0">
                <a:solidFill>
                  <a:schemeClr val="tx1"/>
                </a:solidFill>
                <a:latin typeface="UTM Avo" panose="02040603050506020204" pitchFamily="18" charset="0"/>
              </a:rPr>
              <a:t> </a:t>
            </a:r>
            <a:r>
              <a:rPr lang="en-US" sz="2400" i="1" dirty="0" err="1">
                <a:solidFill>
                  <a:schemeClr val="tx1"/>
                </a:solidFill>
                <a:latin typeface="UTM Avo" panose="02040603050506020204" pitchFamily="18" charset="0"/>
              </a:rPr>
              <a:t>câu</a:t>
            </a:r>
            <a:r>
              <a:rPr lang="en-US" sz="2400" i="1" dirty="0">
                <a:solidFill>
                  <a:schemeClr val="tx1"/>
                </a:solidFill>
                <a:latin typeface="UTM Avo" panose="02040603050506020204" pitchFamily="18" charset="0"/>
              </a:rPr>
              <a:t> </a:t>
            </a:r>
            <a:r>
              <a:rPr lang="en-US" sz="2400" i="1" dirty="0" err="1">
                <a:solidFill>
                  <a:schemeClr val="tx1"/>
                </a:solidFill>
                <a:latin typeface="UTM Avo" panose="02040603050506020204" pitchFamily="18" charset="0"/>
              </a:rPr>
              <a:t>hỏi</a:t>
            </a:r>
            <a:endParaRPr lang="en-US" sz="2400" i="1" dirty="0">
              <a:solidFill>
                <a:schemeClr val="tx1"/>
              </a:solidFill>
              <a:latin typeface="UTM Avo" panose="02040603050506020204" pitchFamily="18" charset="0"/>
            </a:endParaRPr>
          </a:p>
        </p:txBody>
      </p:sp>
      <p:sp>
        <p:nvSpPr>
          <p:cNvPr id="8" name="Rectangle 7">
            <a:extLst>
              <a:ext uri="{FF2B5EF4-FFF2-40B4-BE49-F238E27FC236}">
                <a16:creationId xmlns:a16="http://schemas.microsoft.com/office/drawing/2014/main" id="{5928EFBC-148A-1311-9E8D-E5072922BD61}"/>
              </a:ext>
            </a:extLst>
          </p:cNvPr>
          <p:cNvSpPr/>
          <p:nvPr/>
        </p:nvSpPr>
        <p:spPr>
          <a:xfrm>
            <a:off x="2566620" y="1840577"/>
            <a:ext cx="7200800" cy="523220"/>
          </a:xfrm>
          <a:prstGeom prst="rect">
            <a:avLst/>
          </a:prstGeom>
        </p:spPr>
        <p:txBody>
          <a:bodyPr wrap="square">
            <a:spAutoFit/>
          </a:bodyPr>
          <a:lstStyle/>
          <a:p>
            <a:pPr lvl="0" algn="ctr">
              <a:buClrTx/>
            </a:pPr>
            <a:r>
              <a:rPr lang="vi-VN" sz="2800" b="1" dirty="0">
                <a:solidFill>
                  <a:schemeClr val="tx1"/>
                </a:solidFill>
                <a:latin typeface="UTM Avo" panose="02040603050506020204" pitchFamily="18" charset="0"/>
              </a:rPr>
              <a:t>Tự tin vào chính mình</a:t>
            </a:r>
          </a:p>
        </p:txBody>
      </p:sp>
    </p:spTree>
    <p:extLst>
      <p:ext uri="{BB962C8B-B14F-4D97-AF65-F5344CB8AC3E}">
        <p14:creationId xmlns:p14="http://schemas.microsoft.com/office/powerpoint/2010/main" val="38838240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fade">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P spid="7" grpId="0"/>
      <p:bldP spid="8" grpId="0"/>
    </p:bldLst>
  </p:timing>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6BA43FDD-7174-823C-FE55-D31EE8A9B8A6}"/>
              </a:ext>
            </a:extLst>
          </p:cNvPr>
          <p:cNvSpPr txBox="1"/>
          <p:nvPr/>
        </p:nvSpPr>
        <p:spPr>
          <a:xfrm>
            <a:off x="5524369" y="2808455"/>
            <a:ext cx="1143262" cy="461665"/>
          </a:xfrm>
          <a:prstGeom prst="rect">
            <a:avLst/>
          </a:prstGeom>
          <a:noFill/>
          <a:ln>
            <a:noFill/>
          </a:ln>
        </p:spPr>
        <p:txBody>
          <a:bodyPr wrap="none" rtlCol="0">
            <a:spAutoFit/>
          </a:bodyPr>
          <a:lstStyle/>
          <a:p>
            <a:pPr lvl="0">
              <a:buClrTx/>
            </a:pPr>
            <a:r>
              <a:rPr lang="en-US" sz="2400" b="1" u="sng" dirty="0" err="1">
                <a:solidFill>
                  <a:schemeClr val="tx1"/>
                </a:solidFill>
                <a:latin typeface="UTM Avo" panose="02040603050506020204" pitchFamily="18" charset="0"/>
              </a:rPr>
              <a:t>Trả</a:t>
            </a:r>
            <a:r>
              <a:rPr lang="en-US" sz="2400" b="1" u="sng" dirty="0">
                <a:solidFill>
                  <a:schemeClr val="tx1"/>
                </a:solidFill>
                <a:latin typeface="UTM Avo" panose="02040603050506020204" pitchFamily="18" charset="0"/>
              </a:rPr>
              <a:t> </a:t>
            </a:r>
            <a:r>
              <a:rPr lang="en-US" sz="2400" b="1" u="sng" dirty="0" err="1">
                <a:solidFill>
                  <a:schemeClr val="tx1"/>
                </a:solidFill>
                <a:latin typeface="UTM Avo" panose="02040603050506020204" pitchFamily="18" charset="0"/>
              </a:rPr>
              <a:t>lời</a:t>
            </a:r>
            <a:endParaRPr lang="en-US" sz="2400" b="1" u="sng" dirty="0">
              <a:solidFill>
                <a:schemeClr val="tx1"/>
              </a:solidFill>
              <a:latin typeface="UTM Avo" panose="02040603050506020204" pitchFamily="18" charset="0"/>
            </a:endParaRPr>
          </a:p>
        </p:txBody>
      </p:sp>
      <p:sp>
        <p:nvSpPr>
          <p:cNvPr id="9" name="Rectangle 8">
            <a:extLst>
              <a:ext uri="{FF2B5EF4-FFF2-40B4-BE49-F238E27FC236}">
                <a16:creationId xmlns:a16="http://schemas.microsoft.com/office/drawing/2014/main" id="{FA641AFB-F1CB-F54E-26C4-B30E46D4362F}"/>
              </a:ext>
            </a:extLst>
          </p:cNvPr>
          <p:cNvSpPr/>
          <p:nvPr/>
        </p:nvSpPr>
        <p:spPr>
          <a:xfrm>
            <a:off x="741317" y="1747739"/>
            <a:ext cx="11450683" cy="888000"/>
          </a:xfrm>
          <a:prstGeom prst="rect">
            <a:avLst/>
          </a:prstGeom>
        </p:spPr>
        <p:txBody>
          <a:bodyPr wrap="square">
            <a:spAutoFit/>
          </a:bodyPr>
          <a:lstStyle/>
          <a:p>
            <a:pPr lvl="0">
              <a:lnSpc>
                <a:spcPct val="125000"/>
              </a:lnSpc>
              <a:buClrTx/>
              <a:defRPr/>
            </a:pPr>
            <a:r>
              <a:rPr lang="vi-VN" sz="2200" dirty="0">
                <a:solidFill>
                  <a:schemeClr val="tx1"/>
                </a:solidFill>
                <a:latin typeface="UTM Avo" panose="02040603050506020204" pitchFamily="18" charset="0"/>
              </a:rPr>
              <a:t>a) Những nội dung nào trong thông tin trên cho thấy Quân đã tự tin vào bản thân</a:t>
            </a:r>
          </a:p>
          <a:p>
            <a:pPr lvl="0">
              <a:lnSpc>
                <a:spcPct val="125000"/>
              </a:lnSpc>
              <a:buClrTx/>
              <a:defRPr/>
            </a:pPr>
            <a:r>
              <a:rPr lang="vi-VN" sz="2200" dirty="0">
                <a:solidFill>
                  <a:schemeClr val="tx1"/>
                </a:solidFill>
                <a:latin typeface="UTM Avo" panose="02040603050506020204" pitchFamily="18" charset="0"/>
              </a:rPr>
              <a:t>b) Theo em, tự nhận thức bản thân có ý nghĩa như thế nào đối với mỗi chúng ta?</a:t>
            </a:r>
          </a:p>
        </p:txBody>
      </p:sp>
      <p:sp>
        <p:nvSpPr>
          <p:cNvPr id="10" name="Rectangle 9">
            <a:extLst>
              <a:ext uri="{FF2B5EF4-FFF2-40B4-BE49-F238E27FC236}">
                <a16:creationId xmlns:a16="http://schemas.microsoft.com/office/drawing/2014/main" id="{5510C00D-BB76-223A-83A5-647ABD614787}"/>
              </a:ext>
            </a:extLst>
          </p:cNvPr>
          <p:cNvSpPr/>
          <p:nvPr/>
        </p:nvSpPr>
        <p:spPr>
          <a:xfrm>
            <a:off x="313431" y="3270120"/>
            <a:ext cx="11565138" cy="2165080"/>
          </a:xfrm>
          <a:prstGeom prst="rect">
            <a:avLst/>
          </a:prstGeom>
        </p:spPr>
        <p:txBody>
          <a:bodyPr wrap="square">
            <a:spAutoFit/>
          </a:bodyPr>
          <a:lstStyle/>
          <a:p>
            <a:pPr marL="342900" indent="-342900" algn="just">
              <a:lnSpc>
                <a:spcPct val="125000"/>
              </a:lnSpc>
              <a:buFont typeface="Arial" panose="020B0604020202020204" pitchFamily="34" charset="0"/>
              <a:buChar char="•"/>
            </a:pPr>
            <a:r>
              <a:rPr lang="vi-VN" sz="2200" dirty="0">
                <a:solidFill>
                  <a:schemeClr val="tx1"/>
                </a:solidFill>
                <a:latin typeface="UTM Avo" panose="02040603050506020204" pitchFamily="18" charset="0"/>
              </a:rPr>
              <a:t>Quân dù gặp nhiều khó khăn (hoàn cảnh gia đình, thiếu dinh dưỡng, người thấp nhỏ) nhưng Quân không chịu kém một ai</a:t>
            </a:r>
            <a:r>
              <a:rPr lang="en-US" sz="2200" dirty="0">
                <a:solidFill>
                  <a:schemeClr val="tx1"/>
                </a:solidFill>
                <a:latin typeface="UTM Avo" panose="02040603050506020204" pitchFamily="18" charset="0"/>
              </a:rPr>
              <a:t>.</a:t>
            </a:r>
            <a:endParaRPr lang="vi-VN" sz="2200" dirty="0">
              <a:solidFill>
                <a:schemeClr val="tx1"/>
              </a:solidFill>
              <a:latin typeface="UTM Avo" panose="02040603050506020204" pitchFamily="18" charset="0"/>
            </a:endParaRPr>
          </a:p>
          <a:p>
            <a:pPr marL="342900" indent="-342900" algn="just">
              <a:lnSpc>
                <a:spcPct val="125000"/>
              </a:lnSpc>
              <a:buFont typeface="Arial" panose="020B0604020202020204" pitchFamily="34" charset="0"/>
              <a:buChar char="•"/>
            </a:pPr>
            <a:r>
              <a:rPr lang="vi-VN" sz="2200" dirty="0">
                <a:solidFill>
                  <a:schemeClr val="tx1"/>
                </a:solidFill>
                <a:latin typeface="UTM Avo" panose="02040603050506020204" pitchFamily="18" charset="0"/>
              </a:rPr>
              <a:t>Quân giúp mẹ làm mọi việc trong nhà, chăm chỉ, chịu khó</a:t>
            </a:r>
            <a:r>
              <a:rPr lang="en-US" sz="2200" dirty="0">
                <a:solidFill>
                  <a:schemeClr val="tx1"/>
                </a:solidFill>
                <a:latin typeface="UTM Avo" panose="02040603050506020204" pitchFamily="18" charset="0"/>
              </a:rPr>
              <a:t>.</a:t>
            </a:r>
            <a:endParaRPr lang="vi-VN" sz="2200" dirty="0">
              <a:solidFill>
                <a:schemeClr val="tx1"/>
              </a:solidFill>
              <a:latin typeface="UTM Avo" panose="02040603050506020204" pitchFamily="18" charset="0"/>
            </a:endParaRPr>
          </a:p>
          <a:p>
            <a:pPr marL="342900" indent="-342900" algn="just">
              <a:lnSpc>
                <a:spcPct val="125000"/>
              </a:lnSpc>
              <a:buFont typeface="Arial" panose="020B0604020202020204" pitchFamily="34" charset="0"/>
              <a:buChar char="•"/>
            </a:pPr>
            <a:r>
              <a:rPr lang="vi-VN" sz="2200" dirty="0">
                <a:solidFill>
                  <a:schemeClr val="tx1"/>
                </a:solidFill>
                <a:latin typeface="UTM Avo" panose="02040603050506020204" pitchFamily="18" charset="0"/>
              </a:rPr>
              <a:t>Quân chăm chỉ học tập vì ước mơ trở thành bác sĩ chữa bệnh cho mọi người</a:t>
            </a:r>
            <a:r>
              <a:rPr lang="en-US" sz="2200" dirty="0">
                <a:solidFill>
                  <a:schemeClr val="tx1"/>
                </a:solidFill>
                <a:latin typeface="UTM Avo" panose="02040603050506020204" pitchFamily="18" charset="0"/>
              </a:rPr>
              <a:t>.</a:t>
            </a:r>
            <a:endParaRPr lang="vi-VN" sz="2200" dirty="0">
              <a:solidFill>
                <a:schemeClr val="tx1"/>
              </a:solidFill>
              <a:latin typeface="UTM Avo" panose="02040603050506020204" pitchFamily="18" charset="0"/>
            </a:endParaRPr>
          </a:p>
          <a:p>
            <a:pPr algn="just">
              <a:lnSpc>
                <a:spcPct val="125000"/>
              </a:lnSpc>
            </a:pPr>
            <a:r>
              <a:rPr lang="en-US" sz="2200" dirty="0">
                <a:solidFill>
                  <a:schemeClr val="tx1"/>
                </a:solidFill>
                <a:latin typeface="UTM Avo" panose="02040603050506020204" pitchFamily="18" charset="0"/>
                <a:sym typeface="Wingdings" panose="05000000000000000000" pitchFamily="2" charset="2"/>
              </a:rPr>
              <a:t> </a:t>
            </a:r>
            <a:r>
              <a:rPr lang="vi-VN" sz="2200" dirty="0">
                <a:solidFill>
                  <a:schemeClr val="tx1"/>
                </a:solidFill>
                <a:latin typeface="UTM Avo" panose="02040603050506020204" pitchFamily="18" charset="0"/>
              </a:rPr>
              <a:t>Quân tự tin, lạc quan, tin tưởng vào bản thân</a:t>
            </a:r>
            <a:r>
              <a:rPr lang="en-US" sz="2200" dirty="0">
                <a:solidFill>
                  <a:schemeClr val="tx1"/>
                </a:solidFill>
                <a:latin typeface="UTM Avo" panose="02040603050506020204" pitchFamily="18" charset="0"/>
              </a:rPr>
              <a:t>.</a:t>
            </a:r>
            <a:endParaRPr lang="vi-VN" sz="2200" dirty="0">
              <a:solidFill>
                <a:schemeClr val="tx1"/>
              </a:solidFill>
              <a:latin typeface="UTM Avo" panose="02040603050506020204" pitchFamily="18" charset="0"/>
            </a:endParaRPr>
          </a:p>
        </p:txBody>
      </p:sp>
      <p:pic>
        <p:nvPicPr>
          <p:cNvPr id="12" name="Picture 11">
            <a:extLst>
              <a:ext uri="{FF2B5EF4-FFF2-40B4-BE49-F238E27FC236}">
                <a16:creationId xmlns:a16="http://schemas.microsoft.com/office/drawing/2014/main" id="{5D2F7E39-6EC4-307A-8256-D91BBC92A2D2}"/>
              </a:ext>
            </a:extLst>
          </p:cNvPr>
          <p:cNvPicPr>
            <a:picLocks noChangeAspect="1"/>
          </p:cNvPicPr>
          <p:nvPr/>
        </p:nvPicPr>
        <p:blipFill>
          <a:blip r:embed="rId3"/>
          <a:stretch>
            <a:fillRect/>
          </a:stretch>
        </p:blipFill>
        <p:spPr>
          <a:xfrm>
            <a:off x="80297" y="1878138"/>
            <a:ext cx="627203" cy="627203"/>
          </a:xfrm>
          <a:prstGeom prst="rect">
            <a:avLst/>
          </a:prstGeom>
        </p:spPr>
      </p:pic>
      <p:pic>
        <p:nvPicPr>
          <p:cNvPr id="2050" name="Picture 2" descr="Brain ">
            <a:extLst>
              <a:ext uri="{FF2B5EF4-FFF2-40B4-BE49-F238E27FC236}">
                <a16:creationId xmlns:a16="http://schemas.microsoft.com/office/drawing/2014/main" id="{AB3E8C37-56EB-6193-2D21-39D7F31B44CD}"/>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flipH="1">
            <a:off x="185938" y="5429089"/>
            <a:ext cx="1494971" cy="14949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171486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par>
                                <p:cTn id="8" presetID="10" presetClass="entr" presetSubtype="0" fill="hold" nodeType="withEffect">
                                  <p:stCondLst>
                                    <p:cond delay="0"/>
                                  </p:stCondLst>
                                  <p:childTnLst>
                                    <p:set>
                                      <p:cBhvr>
                                        <p:cTn id="9" dur="1" fill="hold">
                                          <p:stCondLst>
                                            <p:cond delay="0"/>
                                          </p:stCondLst>
                                        </p:cTn>
                                        <p:tgtEl>
                                          <p:spTgt spid="12"/>
                                        </p:tgtEl>
                                        <p:attrNameLst>
                                          <p:attrName>style.visibility</p:attrName>
                                        </p:attrNameLst>
                                      </p:cBhvr>
                                      <p:to>
                                        <p:strVal val="visible"/>
                                      </p:to>
                                    </p:set>
                                    <p:animEffect transition="in" filter="fade">
                                      <p:cBhvr>
                                        <p:cTn id="10" dur="500"/>
                                        <p:tgtEl>
                                          <p:spTgt spid="1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animEffect transition="in" filter="fade">
                                      <p:cBhvr>
                                        <p:cTn id="15" dur="500"/>
                                        <p:tgtEl>
                                          <p:spTgt spid="8"/>
                                        </p:tgtEl>
                                      </p:cBhvr>
                                    </p:animEffect>
                                  </p:childTnLst>
                                </p:cTn>
                              </p:par>
                              <p:par>
                                <p:cTn id="16" presetID="16" presetClass="entr" presetSubtype="21" fill="hold" grpId="0"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arn(inVertical)">
                                      <p:cBhvr>
                                        <p:cTn id="18"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2" name="Google Shape;162;p6">
            <a:extLst>
              <a:ext uri="{FF2B5EF4-FFF2-40B4-BE49-F238E27FC236}">
                <a16:creationId xmlns:a16="http://schemas.microsoft.com/office/drawing/2014/main" id="{5FAC7980-19B9-3998-445A-9059F24A7391}"/>
              </a:ext>
            </a:extLst>
          </p:cNvPr>
          <p:cNvSpPr txBox="1">
            <a:spLocks/>
          </p:cNvSpPr>
          <p:nvPr/>
        </p:nvSpPr>
        <p:spPr>
          <a:xfrm>
            <a:off x="334594" y="3043058"/>
            <a:ext cx="11522812" cy="1758855"/>
          </a:xfrm>
          <a:prstGeom prst="rect">
            <a:avLst/>
          </a:prstGeom>
          <a:noFill/>
          <a:ln>
            <a:noFill/>
          </a:ln>
        </p:spPr>
        <p:txBody>
          <a:bodyPr spcFirstLastPara="1" wrap="square" lIns="91425" tIns="91425" rIns="91425" bIns="91425" anchor="t" anchorCtr="0">
            <a:noAutofit/>
          </a:bodyPr>
          <a:lstStyle>
            <a:defPPr marR="0" lvl="0" algn="l" rtl="0">
              <a:lnSpc>
                <a:spcPct val="100000"/>
              </a:lnSpc>
              <a:spcBef>
                <a:spcPts val="0"/>
              </a:spcBef>
              <a:spcAft>
                <a:spcPts val="0"/>
              </a:spcAft>
            </a:defPPr>
            <a:lvl1pPr marL="457200" marR="0" lvl="0" indent="-381000" algn="ctr" rtl="0">
              <a:lnSpc>
                <a:spcPct val="90000"/>
              </a:lnSpc>
              <a:spcBef>
                <a:spcPts val="800"/>
              </a:spcBef>
              <a:spcAft>
                <a:spcPts val="0"/>
              </a:spcAft>
              <a:buClr>
                <a:schemeClr val="dk1"/>
              </a:buClr>
              <a:buSzPts val="2400"/>
              <a:buFont typeface="Arial"/>
              <a:buChar char="▷"/>
              <a:defRPr sz="2800" b="0" i="1" u="none" strike="noStrike" cap="none">
                <a:solidFill>
                  <a:schemeClr val="dk1"/>
                </a:solidFill>
                <a:latin typeface="Calibri"/>
                <a:ea typeface="Calibri"/>
                <a:cs typeface="Calibri"/>
                <a:sym typeface="Calibri"/>
              </a:defRPr>
            </a:lvl1pPr>
            <a:lvl2pPr marL="914400" marR="0" lvl="1" indent="-381000" algn="ctr" rtl="0">
              <a:lnSpc>
                <a:spcPct val="90000"/>
              </a:lnSpc>
              <a:spcBef>
                <a:spcPts val="0"/>
              </a:spcBef>
              <a:spcAft>
                <a:spcPts val="0"/>
              </a:spcAft>
              <a:buClr>
                <a:schemeClr val="dk1"/>
              </a:buClr>
              <a:buSzPts val="2400"/>
              <a:buFont typeface="Arial"/>
              <a:buChar char="○"/>
              <a:defRPr sz="2400" b="0" i="1" u="none" strike="noStrike" cap="none">
                <a:solidFill>
                  <a:schemeClr val="dk1"/>
                </a:solidFill>
                <a:latin typeface="Calibri"/>
                <a:ea typeface="Calibri"/>
                <a:cs typeface="Calibri"/>
                <a:sym typeface="Calibri"/>
              </a:defRPr>
            </a:lvl2pPr>
            <a:lvl3pPr marL="1371600" marR="0" lvl="2" indent="-381000" algn="ctr" rtl="0">
              <a:lnSpc>
                <a:spcPct val="90000"/>
              </a:lnSpc>
              <a:spcBef>
                <a:spcPts val="0"/>
              </a:spcBef>
              <a:spcAft>
                <a:spcPts val="0"/>
              </a:spcAft>
              <a:buClr>
                <a:schemeClr val="dk1"/>
              </a:buClr>
              <a:buSzPts val="2400"/>
              <a:buFont typeface="Arial"/>
              <a:buChar char="■"/>
              <a:defRPr sz="2000" b="0" i="1" u="none" strike="noStrike" cap="none">
                <a:solidFill>
                  <a:schemeClr val="dk1"/>
                </a:solidFill>
                <a:latin typeface="Calibri"/>
                <a:ea typeface="Calibri"/>
                <a:cs typeface="Calibri"/>
                <a:sym typeface="Calibri"/>
              </a:defRPr>
            </a:lvl3pPr>
            <a:lvl4pPr marL="1828800" marR="0" lvl="3"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4pPr>
            <a:lvl5pPr marL="2286000" marR="0" lvl="4"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5pPr>
            <a:lvl6pPr marL="2743200" marR="0" lvl="5"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6pPr>
            <a:lvl7pPr marL="3200400" marR="0" lvl="6"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7pPr>
            <a:lvl8pPr marL="3657600" marR="0" lvl="7"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8pPr>
            <a:lvl9pPr marL="4114800" marR="0" lvl="8" indent="-381000" algn="ctr" rtl="0">
              <a:lnSpc>
                <a:spcPct val="90000"/>
              </a:lnSpc>
              <a:spcBef>
                <a:spcPts val="0"/>
              </a:spcBef>
              <a:spcAft>
                <a:spcPts val="0"/>
              </a:spcAft>
              <a:buClr>
                <a:schemeClr val="dk1"/>
              </a:buClr>
              <a:buSzPts val="2400"/>
              <a:buFont typeface="Arial"/>
              <a:buChar char="■"/>
              <a:defRPr sz="1800" b="0" i="1" u="none" strike="noStrike" cap="none">
                <a:solidFill>
                  <a:schemeClr val="dk1"/>
                </a:solidFill>
                <a:latin typeface="Calibri"/>
                <a:ea typeface="Calibri"/>
                <a:cs typeface="Calibri"/>
                <a:sym typeface="Calibri"/>
              </a:defRPr>
            </a:lvl9pPr>
          </a:lstStyle>
          <a:p>
            <a:pPr marL="174625" lvl="0" indent="0" algn="just">
              <a:lnSpc>
                <a:spcPct val="125000"/>
              </a:lnSpc>
              <a:buClr>
                <a:srgbClr val="000000"/>
              </a:buClr>
              <a:buNone/>
            </a:pPr>
            <a:r>
              <a:rPr lang="vi-VN" i="0" dirty="0">
                <a:solidFill>
                  <a:schemeClr val="tx1"/>
                </a:solidFill>
                <a:latin typeface="UTM Avo" panose="02040603050506020204" pitchFamily="18" charset="0"/>
              </a:rPr>
              <a:t>Tự nhận thức đúng đắn về bản thân giúp chúng ta tin tưởng vào những giá trị của chính mình để phát huy những ưu điểm, hạn chế nhược điểm và kiên định với những mục tiêu đã đặt ra.</a:t>
            </a:r>
          </a:p>
        </p:txBody>
      </p:sp>
      <p:sp>
        <p:nvSpPr>
          <p:cNvPr id="3" name="Google Shape;163;p6">
            <a:extLst>
              <a:ext uri="{FF2B5EF4-FFF2-40B4-BE49-F238E27FC236}">
                <a16:creationId xmlns:a16="http://schemas.microsoft.com/office/drawing/2014/main" id="{3ACCB25E-9F50-468C-7BD5-3F734D9CB855}"/>
              </a:ext>
            </a:extLst>
          </p:cNvPr>
          <p:cNvSpPr txBox="1"/>
          <p:nvPr/>
        </p:nvSpPr>
        <p:spPr>
          <a:xfrm>
            <a:off x="4940876" y="2396769"/>
            <a:ext cx="2310248" cy="646290"/>
          </a:xfrm>
          <a:prstGeom prst="rect">
            <a:avLst/>
          </a:prstGeom>
          <a:noFill/>
          <a:ln>
            <a:noFill/>
          </a:ln>
        </p:spPr>
        <p:txBody>
          <a:bodyPr spcFirstLastPara="1" wrap="square" lIns="91425" tIns="45700" rIns="91425" bIns="45700" anchor="t" anchorCtr="0">
            <a:spAutoFit/>
          </a:bodyPr>
          <a:lstStyle/>
          <a:p>
            <a:pPr algn="ctr"/>
            <a:r>
              <a:rPr lang="en-US" sz="3600" b="1" dirty="0" err="1">
                <a:solidFill>
                  <a:srgbClr val="C00000"/>
                </a:solidFill>
                <a:latin typeface="UTM Avo" panose="02040603050506020204" pitchFamily="18" charset="0"/>
                <a:ea typeface="Calibri"/>
                <a:cs typeface="Calibri"/>
                <a:sym typeface="Calibri"/>
              </a:rPr>
              <a:t>Kết</a:t>
            </a:r>
            <a:r>
              <a:rPr lang="en-US" sz="3600" b="1" dirty="0">
                <a:solidFill>
                  <a:srgbClr val="C00000"/>
                </a:solidFill>
                <a:latin typeface="UTM Avo" panose="02040603050506020204" pitchFamily="18" charset="0"/>
                <a:ea typeface="Calibri"/>
                <a:cs typeface="Calibri"/>
                <a:sym typeface="Calibri"/>
              </a:rPr>
              <a:t> </a:t>
            </a:r>
            <a:r>
              <a:rPr lang="en-US" sz="3600" b="1" dirty="0" err="1">
                <a:solidFill>
                  <a:srgbClr val="C00000"/>
                </a:solidFill>
                <a:latin typeface="UTM Avo" panose="02040603050506020204" pitchFamily="18" charset="0"/>
                <a:ea typeface="Calibri"/>
                <a:cs typeface="Calibri"/>
                <a:sym typeface="Calibri"/>
              </a:rPr>
              <a:t>luận</a:t>
            </a:r>
            <a:endParaRPr lang="en-US" sz="3600" b="1" dirty="0">
              <a:solidFill>
                <a:srgbClr val="C00000"/>
              </a:solidFill>
              <a:latin typeface="UTM Avo" panose="02040603050506020204" pitchFamily="18" charset="0"/>
              <a:ea typeface="Calibri"/>
              <a:cs typeface="Calibri"/>
              <a:sym typeface="Calibri"/>
            </a:endParaRPr>
          </a:p>
        </p:txBody>
      </p:sp>
      <p:pic>
        <p:nvPicPr>
          <p:cNvPr id="3074" name="Picture 2" descr="Research ">
            <a:extLst>
              <a:ext uri="{FF2B5EF4-FFF2-40B4-BE49-F238E27FC236}">
                <a16:creationId xmlns:a16="http://schemas.microsoft.com/office/drawing/2014/main" id="{3F3004C2-7F9B-75E7-B614-C46CEDA3B02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47871" y="1500511"/>
            <a:ext cx="896257" cy="8962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27251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par>
                                <p:cTn id="11" presetID="16" presetClass="entr" presetSubtype="21" fill="hold" nodeType="withEffect">
                                  <p:stCondLst>
                                    <p:cond delay="0"/>
                                  </p:stCondLst>
                                  <p:childTnLst>
                                    <p:set>
                                      <p:cBhvr>
                                        <p:cTn id="12" dur="1" fill="hold">
                                          <p:stCondLst>
                                            <p:cond delay="0"/>
                                          </p:stCondLst>
                                        </p:cTn>
                                        <p:tgtEl>
                                          <p:spTgt spid="3074"/>
                                        </p:tgtEl>
                                        <p:attrNameLst>
                                          <p:attrName>style.visibility</p:attrName>
                                        </p:attrNameLst>
                                      </p:cBhvr>
                                      <p:to>
                                        <p:strVal val="visible"/>
                                      </p:to>
                                    </p:set>
                                    <p:animEffect transition="in" filter="barn(inVertical)">
                                      <p:cBhvr>
                                        <p:cTn id="13" dur="500"/>
                                        <p:tgtEl>
                                          <p:spTgt spid="30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8.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4" name="Group 3">
            <a:extLst>
              <a:ext uri="{FF2B5EF4-FFF2-40B4-BE49-F238E27FC236}">
                <a16:creationId xmlns:a16="http://schemas.microsoft.com/office/drawing/2014/main" id="{B4626F7E-6411-F055-28D4-B39CDD6F9227}"/>
              </a:ext>
            </a:extLst>
          </p:cNvPr>
          <p:cNvGrpSpPr/>
          <p:nvPr/>
        </p:nvGrpSpPr>
        <p:grpSpPr>
          <a:xfrm>
            <a:off x="10866032" y="746200"/>
            <a:ext cx="1216041" cy="1432566"/>
            <a:chOff x="930253" y="1555705"/>
            <a:chExt cx="1279160" cy="1432566"/>
          </a:xfrm>
        </p:grpSpPr>
        <p:pic>
          <p:nvPicPr>
            <p:cNvPr id="5" name="Picture 4">
              <a:hlinkClick r:id="rId3"/>
              <a:extLst>
                <a:ext uri="{FF2B5EF4-FFF2-40B4-BE49-F238E27FC236}">
                  <a16:creationId xmlns:a16="http://schemas.microsoft.com/office/drawing/2014/main" id="{E88BAE08-901C-FFE2-D2C9-9525AF11FC5D}"/>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6" name="TextBox 5">
              <a:extLst>
                <a:ext uri="{FF2B5EF4-FFF2-40B4-BE49-F238E27FC236}">
                  <a16:creationId xmlns:a16="http://schemas.microsoft.com/office/drawing/2014/main" id="{5183409A-D136-FBC0-5161-3F6AD1768CA5}"/>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248217144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3" name="TextBox 2">
            <a:extLst>
              <a:ext uri="{FF2B5EF4-FFF2-40B4-BE49-F238E27FC236}">
                <a16:creationId xmlns:a16="http://schemas.microsoft.com/office/drawing/2014/main" id="{75AEC677-FBBB-6468-0C2B-FD86F5F1F0C6}"/>
              </a:ext>
            </a:extLst>
          </p:cNvPr>
          <p:cNvSpPr txBox="1"/>
          <p:nvPr/>
        </p:nvSpPr>
        <p:spPr>
          <a:xfrm>
            <a:off x="2760119" y="1568659"/>
            <a:ext cx="8592458" cy="919401"/>
          </a:xfrm>
          <a:prstGeom prst="wedgeRoundRectCallout">
            <a:avLst>
              <a:gd name="adj1" fmla="val -53294"/>
              <a:gd name="adj2" fmla="val 45135"/>
              <a:gd name="adj3" fmla="val 16667"/>
            </a:avLst>
          </a:prstGeom>
          <a:solidFill>
            <a:schemeClr val="accent4">
              <a:lumMod val="20000"/>
              <a:lumOff val="80000"/>
            </a:schemeClr>
          </a:solidFill>
          <a:ln>
            <a:solidFill>
              <a:schemeClr val="accent4">
                <a:lumMod val="60000"/>
                <a:lumOff val="40000"/>
              </a:schemeClr>
            </a:solidFill>
          </a:ln>
        </p:spPr>
        <p:txBody>
          <a:bodyPr wrap="square">
            <a:spAutoFit/>
          </a:bodyPr>
          <a:lstStyle/>
          <a:p>
            <a:r>
              <a:rPr lang="en-US" sz="2400" b="1" dirty="0">
                <a:latin typeface="UTM Avo" panose="02040603050506020204" pitchFamily="18" charset="0"/>
              </a:rPr>
              <a:t>1. </a:t>
            </a:r>
            <a:r>
              <a:rPr lang="vi-VN" sz="2400" b="1" dirty="0">
                <a:latin typeface="UTM Avo" panose="02040603050506020204" pitchFamily="18" charset="0"/>
              </a:rPr>
              <a:t>Những việc nào dưới đây học sinh nên làm để phát huy khả năng tự nhận thức bản thân?</a:t>
            </a:r>
          </a:p>
        </p:txBody>
      </p:sp>
      <p:sp>
        <p:nvSpPr>
          <p:cNvPr id="4" name="Google Shape;197;p10">
            <a:extLst>
              <a:ext uri="{FF2B5EF4-FFF2-40B4-BE49-F238E27FC236}">
                <a16:creationId xmlns:a16="http://schemas.microsoft.com/office/drawing/2014/main" id="{4FE135F0-300A-0A52-E410-F87CFFF92E3E}"/>
              </a:ext>
            </a:extLst>
          </p:cNvPr>
          <p:cNvSpPr/>
          <p:nvPr/>
        </p:nvSpPr>
        <p:spPr>
          <a:xfrm>
            <a:off x="1103901" y="2488060"/>
            <a:ext cx="10670849" cy="3416279"/>
          </a:xfrm>
          <a:prstGeom prst="rect">
            <a:avLst/>
          </a:prstGeom>
          <a:noFill/>
          <a:ln>
            <a:noFill/>
          </a:ln>
        </p:spPr>
        <p:txBody>
          <a:bodyPr spcFirstLastPara="1" wrap="square" lIns="91425" tIns="45700" rIns="91425" bIns="45700" anchor="t" anchorCtr="0">
            <a:spAutoFit/>
          </a:bodyPr>
          <a:lstStyle/>
          <a:p>
            <a:pPr>
              <a:lnSpc>
                <a:spcPct val="150000"/>
              </a:lnSpc>
            </a:pPr>
            <a:r>
              <a:rPr lang="vi-VN" sz="2400" b="1" dirty="0">
                <a:latin typeface="UTM Avo" panose="02040603050506020204" pitchFamily="18" charset="0"/>
              </a:rPr>
              <a:t>A. </a:t>
            </a:r>
            <a:r>
              <a:rPr lang="vi-VN" sz="2400" dirty="0">
                <a:latin typeface="UTM Avo" panose="02040603050506020204" pitchFamily="18" charset="0"/>
              </a:rPr>
              <a:t>Tự suy nghĩ về những nhược điểm của mình để sửa chữa.</a:t>
            </a:r>
          </a:p>
          <a:p>
            <a:pPr>
              <a:lnSpc>
                <a:spcPct val="150000"/>
              </a:lnSpc>
            </a:pPr>
            <a:r>
              <a:rPr lang="vi-VN" sz="2400" b="1" dirty="0">
                <a:latin typeface="UTM Avo" panose="02040603050506020204" pitchFamily="18" charset="0"/>
              </a:rPr>
              <a:t>B. </a:t>
            </a:r>
            <a:r>
              <a:rPr lang="vi-VN" sz="2400" dirty="0">
                <a:latin typeface="UTM Avo" panose="02040603050506020204" pitchFamily="18" charset="0"/>
              </a:rPr>
              <a:t>Hỏi những người thân và bạn bè về ưu điểm, nhược điểm của mình.</a:t>
            </a:r>
          </a:p>
          <a:p>
            <a:pPr>
              <a:lnSpc>
                <a:spcPct val="150000"/>
              </a:lnSpc>
            </a:pPr>
            <a:r>
              <a:rPr lang="vi-VN" sz="2400" b="1" dirty="0">
                <a:latin typeface="UTM Avo" panose="02040603050506020204" pitchFamily="18" charset="0"/>
              </a:rPr>
              <a:t>C. </a:t>
            </a:r>
            <a:r>
              <a:rPr lang="vi-VN" sz="2400" dirty="0">
                <a:latin typeface="UTM Avo" panose="02040603050506020204" pitchFamily="18" charset="0"/>
              </a:rPr>
              <a:t>Xem bói để tìm hiểu các đặc điểm của bản thân.</a:t>
            </a:r>
          </a:p>
          <a:p>
            <a:pPr>
              <a:lnSpc>
                <a:spcPct val="150000"/>
              </a:lnSpc>
            </a:pPr>
            <a:r>
              <a:rPr lang="en-US" sz="2400" b="1" dirty="0">
                <a:latin typeface="UTM Avo" panose="02040603050506020204" pitchFamily="18" charset="0"/>
              </a:rPr>
              <a:t>D</a:t>
            </a:r>
            <a:r>
              <a:rPr lang="vi-VN" sz="2400" b="1" dirty="0">
                <a:latin typeface="UTM Avo" panose="02040603050506020204" pitchFamily="18" charset="0"/>
              </a:rPr>
              <a:t>. </a:t>
            </a:r>
            <a:r>
              <a:rPr lang="vi-VN" sz="2400" dirty="0">
                <a:latin typeface="UTM Avo" panose="02040603050506020204" pitchFamily="18" charset="0"/>
              </a:rPr>
              <a:t>Thường xuyên đặt ra các mục tiêu và tự đánh giá việc thực hiện mục tiêu.</a:t>
            </a:r>
            <a:endParaRPr lang="en-US" sz="2400" dirty="0">
              <a:latin typeface="UTM Avo" panose="02040603050506020204" pitchFamily="18" charset="0"/>
            </a:endParaRPr>
          </a:p>
          <a:p>
            <a:pPr>
              <a:lnSpc>
                <a:spcPct val="150000"/>
              </a:lnSpc>
            </a:pPr>
            <a:r>
              <a:rPr lang="en-US" sz="2400" b="1" dirty="0">
                <a:latin typeface="UTM Avo" panose="02040603050506020204" pitchFamily="18" charset="0"/>
              </a:rPr>
              <a:t>E</a:t>
            </a:r>
            <a:r>
              <a:rPr lang="vi-VN" sz="2400" b="1" dirty="0">
                <a:latin typeface="UTM Avo" panose="02040603050506020204" pitchFamily="18" charset="0"/>
              </a:rPr>
              <a:t>. </a:t>
            </a:r>
            <a:r>
              <a:rPr lang="vi-VN" sz="2400" dirty="0">
                <a:latin typeface="UTM Avo" panose="02040603050506020204" pitchFamily="18" charset="0"/>
              </a:rPr>
              <a:t>Luôn tự trách bản thân, ngay cả khi không có khuyết điểm.</a:t>
            </a:r>
          </a:p>
        </p:txBody>
      </p:sp>
      <p:sp>
        <p:nvSpPr>
          <p:cNvPr id="5" name="Google Shape;199;p10">
            <a:extLst>
              <a:ext uri="{FF2B5EF4-FFF2-40B4-BE49-F238E27FC236}">
                <a16:creationId xmlns:a16="http://schemas.microsoft.com/office/drawing/2014/main" id="{2A554236-D6FB-E47C-ADBF-C48957FA66A3}"/>
              </a:ext>
            </a:extLst>
          </p:cNvPr>
          <p:cNvSpPr/>
          <p:nvPr/>
        </p:nvSpPr>
        <p:spPr>
          <a:xfrm>
            <a:off x="937603" y="2443010"/>
            <a:ext cx="667968" cy="667958"/>
          </a:xfrm>
          <a:prstGeom prst="ellipse">
            <a:avLst/>
          </a:prstGeom>
          <a:no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algn="ctr"/>
            <a:endParaRPr sz="2400">
              <a:solidFill>
                <a:srgbClr val="C00000"/>
              </a:solidFill>
              <a:latin typeface="Calibri"/>
              <a:ea typeface="Calibri"/>
              <a:cs typeface="Calibri"/>
              <a:sym typeface="Calibri"/>
            </a:endParaRPr>
          </a:p>
        </p:txBody>
      </p:sp>
      <p:sp>
        <p:nvSpPr>
          <p:cNvPr id="6" name="Google Shape;200;p10">
            <a:extLst>
              <a:ext uri="{FF2B5EF4-FFF2-40B4-BE49-F238E27FC236}">
                <a16:creationId xmlns:a16="http://schemas.microsoft.com/office/drawing/2014/main" id="{E2E6FE6D-7F4C-2AB6-E078-E4C3F9ACA961}"/>
              </a:ext>
            </a:extLst>
          </p:cNvPr>
          <p:cNvSpPr/>
          <p:nvPr/>
        </p:nvSpPr>
        <p:spPr>
          <a:xfrm>
            <a:off x="937603" y="3065917"/>
            <a:ext cx="667968" cy="667958"/>
          </a:xfrm>
          <a:prstGeom prst="ellipse">
            <a:avLst/>
          </a:prstGeom>
          <a:no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algn="ctr"/>
            <a:endParaRPr sz="2400">
              <a:solidFill>
                <a:srgbClr val="C00000"/>
              </a:solidFill>
              <a:latin typeface="Calibri"/>
              <a:ea typeface="Calibri"/>
              <a:cs typeface="Calibri"/>
              <a:sym typeface="Calibri"/>
            </a:endParaRPr>
          </a:p>
        </p:txBody>
      </p:sp>
      <p:sp>
        <p:nvSpPr>
          <p:cNvPr id="8" name="Google Shape;202;p10">
            <a:extLst>
              <a:ext uri="{FF2B5EF4-FFF2-40B4-BE49-F238E27FC236}">
                <a16:creationId xmlns:a16="http://schemas.microsoft.com/office/drawing/2014/main" id="{D9C7005F-3B13-7A47-ADDD-3E3D6DE23330}"/>
              </a:ext>
            </a:extLst>
          </p:cNvPr>
          <p:cNvSpPr/>
          <p:nvPr/>
        </p:nvSpPr>
        <p:spPr>
          <a:xfrm>
            <a:off x="907175" y="4151149"/>
            <a:ext cx="667968" cy="667958"/>
          </a:xfrm>
          <a:prstGeom prst="ellipse">
            <a:avLst/>
          </a:prstGeom>
          <a:noFill/>
          <a:ln w="28575" cap="flat" cmpd="sng">
            <a:solidFill>
              <a:srgbClr val="C00000"/>
            </a:solidFill>
            <a:prstDash val="solid"/>
            <a:miter lim="800000"/>
            <a:headEnd type="none" w="sm" len="sm"/>
            <a:tailEnd type="none" w="sm" len="sm"/>
          </a:ln>
        </p:spPr>
        <p:txBody>
          <a:bodyPr spcFirstLastPara="1" wrap="square" lIns="91425" tIns="45700" rIns="91425" bIns="45700" anchor="ctr" anchorCtr="0">
            <a:noAutofit/>
          </a:bodyPr>
          <a:lstStyle/>
          <a:p>
            <a:pPr algn="ctr"/>
            <a:endParaRPr sz="2400">
              <a:solidFill>
                <a:srgbClr val="C00000"/>
              </a:solidFill>
              <a:latin typeface="Calibri"/>
              <a:ea typeface="Calibri"/>
              <a:cs typeface="Calibri"/>
              <a:sym typeface="Calibri"/>
            </a:endParaRPr>
          </a:p>
        </p:txBody>
      </p:sp>
    </p:spTree>
    <p:extLst>
      <p:ext uri="{BB962C8B-B14F-4D97-AF65-F5344CB8AC3E}">
        <p14:creationId xmlns:p14="http://schemas.microsoft.com/office/powerpoint/2010/main" val="6152145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fade">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nodeType="withEffect">
                                  <p:stCondLst>
                                    <p:cond delay="0"/>
                                  </p:stCondLst>
                                  <p:childTnLst>
                                    <p:set>
                                      <p:cBhvr>
                                        <p:cTn id="19" dur="1" fill="hold">
                                          <p:stCondLst>
                                            <p:cond delay="0"/>
                                          </p:stCondLst>
                                        </p:cTn>
                                        <p:tgtEl>
                                          <p:spTgt spid="6"/>
                                        </p:tgtEl>
                                        <p:attrNameLst>
                                          <p:attrName>style.visibility</p:attrName>
                                        </p:attrNameLst>
                                      </p:cBhvr>
                                      <p:to>
                                        <p:strVal val="visible"/>
                                      </p:to>
                                    </p:set>
                                    <p:animEffect transition="in" filter="fade">
                                      <p:cBhvr>
                                        <p:cTn id="20" dur="500"/>
                                        <p:tgtEl>
                                          <p:spTgt spid="6"/>
                                        </p:tgtEl>
                                      </p:cBhvr>
                                    </p:animEffect>
                                  </p:childTnLst>
                                </p:cTn>
                              </p:par>
                              <p:par>
                                <p:cTn id="21" presetID="10" presetClass="entr" presetSubtype="0"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Effect transition="in" filter="fade">
                                      <p:cBhvr>
                                        <p:cTn id="23"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p:bldLst>
  </p:timing>
</p:sld>
</file>

<file path=ppt/slides/slide1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F717A34-53EA-4154-AB56-F4B93980D807}"/>
              </a:ext>
            </a:extLst>
          </p:cNvPr>
          <p:cNvSpPr/>
          <p:nvPr/>
        </p:nvSpPr>
        <p:spPr>
          <a:xfrm>
            <a:off x="0" y="5225143"/>
            <a:ext cx="12192000" cy="1654612"/>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Google Shape;209;p11">
            <a:extLst>
              <a:ext uri="{FF2B5EF4-FFF2-40B4-BE49-F238E27FC236}">
                <a16:creationId xmlns:a16="http://schemas.microsoft.com/office/drawing/2014/main" id="{AA579604-AF83-C976-98C4-7CA0E7F66A48}"/>
              </a:ext>
            </a:extLst>
          </p:cNvPr>
          <p:cNvSpPr/>
          <p:nvPr/>
        </p:nvSpPr>
        <p:spPr>
          <a:xfrm>
            <a:off x="347175" y="1546605"/>
            <a:ext cx="4404286" cy="495500"/>
          </a:xfrm>
          <a:prstGeom prst="rect">
            <a:avLst/>
          </a:prstGeom>
          <a:noFill/>
          <a:ln>
            <a:noFill/>
          </a:ln>
        </p:spPr>
        <p:txBody>
          <a:bodyPr spcFirstLastPara="1" wrap="square" lIns="121900" tIns="60950" rIns="121900" bIns="60950" anchor="ctr" anchorCtr="0">
            <a:spAutoFit/>
          </a:bodyPr>
          <a:lstStyle/>
          <a:p>
            <a:pPr algn="just">
              <a:lnSpc>
                <a:spcPct val="110000"/>
              </a:lnSpc>
            </a:pPr>
            <a:r>
              <a:rPr lang="en-US" sz="2200" b="1" dirty="0">
                <a:solidFill>
                  <a:schemeClr val="tx1"/>
                </a:solidFill>
                <a:latin typeface="UTM Avo" panose="02040603050506020204" pitchFamily="18" charset="0"/>
                <a:ea typeface="Times New Roman"/>
                <a:cs typeface="Times New Roman"/>
                <a:sym typeface="Times New Roman"/>
              </a:rPr>
              <a:t>2. </a:t>
            </a:r>
            <a:r>
              <a:rPr lang="en-US" sz="2200" b="1" dirty="0" err="1">
                <a:solidFill>
                  <a:schemeClr val="tx1"/>
                </a:solidFill>
                <a:latin typeface="UTM Avo" panose="02040603050506020204" pitchFamily="18" charset="0"/>
                <a:ea typeface="Times New Roman"/>
                <a:cs typeface="Times New Roman"/>
                <a:sym typeface="Times New Roman"/>
              </a:rPr>
              <a:t>Đóng</a:t>
            </a:r>
            <a:r>
              <a:rPr lang="en-US" sz="2200" b="1" dirty="0">
                <a:solidFill>
                  <a:schemeClr val="tx1"/>
                </a:solidFill>
                <a:latin typeface="UTM Avo" panose="02040603050506020204" pitchFamily="18" charset="0"/>
                <a:ea typeface="Times New Roman"/>
                <a:cs typeface="Times New Roman"/>
                <a:sym typeface="Times New Roman"/>
              </a:rPr>
              <a:t> </a:t>
            </a:r>
            <a:r>
              <a:rPr lang="en-US" sz="2200" b="1" dirty="0" err="1">
                <a:solidFill>
                  <a:schemeClr val="tx1"/>
                </a:solidFill>
                <a:latin typeface="UTM Avo" panose="02040603050506020204" pitchFamily="18" charset="0"/>
                <a:ea typeface="Times New Roman"/>
                <a:cs typeface="Times New Roman"/>
                <a:sym typeface="Times New Roman"/>
              </a:rPr>
              <a:t>vai</a:t>
            </a:r>
            <a:r>
              <a:rPr lang="en-US" sz="2200" b="1" dirty="0">
                <a:solidFill>
                  <a:schemeClr val="tx1"/>
                </a:solidFill>
                <a:latin typeface="UTM Avo" panose="02040603050506020204" pitchFamily="18" charset="0"/>
                <a:ea typeface="Times New Roman"/>
                <a:cs typeface="Times New Roman"/>
                <a:sym typeface="Times New Roman"/>
              </a:rPr>
              <a:t> </a:t>
            </a:r>
            <a:r>
              <a:rPr lang="en-US" sz="2200" b="1" dirty="0" err="1">
                <a:solidFill>
                  <a:schemeClr val="tx1"/>
                </a:solidFill>
                <a:latin typeface="UTM Avo" panose="02040603050506020204" pitchFamily="18" charset="0"/>
                <a:ea typeface="Times New Roman"/>
                <a:cs typeface="Times New Roman"/>
                <a:sym typeface="Times New Roman"/>
              </a:rPr>
              <a:t>xử</a:t>
            </a:r>
            <a:r>
              <a:rPr lang="en-US" sz="2200" b="1" dirty="0">
                <a:solidFill>
                  <a:schemeClr val="tx1"/>
                </a:solidFill>
                <a:latin typeface="UTM Avo" panose="02040603050506020204" pitchFamily="18" charset="0"/>
                <a:ea typeface="Times New Roman"/>
                <a:cs typeface="Times New Roman"/>
                <a:sym typeface="Times New Roman"/>
              </a:rPr>
              <a:t> </a:t>
            </a:r>
            <a:r>
              <a:rPr lang="en-US" sz="2200" b="1" dirty="0" err="1">
                <a:solidFill>
                  <a:schemeClr val="tx1"/>
                </a:solidFill>
                <a:latin typeface="UTM Avo" panose="02040603050506020204" pitchFamily="18" charset="0"/>
                <a:ea typeface="Times New Roman"/>
                <a:cs typeface="Times New Roman"/>
                <a:sym typeface="Times New Roman"/>
              </a:rPr>
              <a:t>lí</a:t>
            </a:r>
            <a:r>
              <a:rPr lang="en-US" sz="2200" b="1" dirty="0">
                <a:solidFill>
                  <a:schemeClr val="tx1"/>
                </a:solidFill>
                <a:latin typeface="UTM Avo" panose="02040603050506020204" pitchFamily="18" charset="0"/>
                <a:ea typeface="Times New Roman"/>
                <a:cs typeface="Times New Roman"/>
                <a:sym typeface="Times New Roman"/>
              </a:rPr>
              <a:t> </a:t>
            </a:r>
            <a:r>
              <a:rPr lang="en-US" sz="2200" b="1" dirty="0" err="1">
                <a:solidFill>
                  <a:schemeClr val="tx1"/>
                </a:solidFill>
                <a:latin typeface="UTM Avo" panose="02040603050506020204" pitchFamily="18" charset="0"/>
                <a:ea typeface="Times New Roman"/>
                <a:cs typeface="Times New Roman"/>
                <a:sym typeface="Times New Roman"/>
              </a:rPr>
              <a:t>tình</a:t>
            </a:r>
            <a:r>
              <a:rPr lang="en-US" sz="2200" b="1" dirty="0">
                <a:solidFill>
                  <a:schemeClr val="tx1"/>
                </a:solidFill>
                <a:latin typeface="UTM Avo" panose="02040603050506020204" pitchFamily="18" charset="0"/>
                <a:ea typeface="Times New Roman"/>
                <a:cs typeface="Times New Roman"/>
                <a:sym typeface="Times New Roman"/>
              </a:rPr>
              <a:t> </a:t>
            </a:r>
            <a:r>
              <a:rPr lang="en-US" sz="2200" b="1" dirty="0" err="1">
                <a:solidFill>
                  <a:schemeClr val="tx1"/>
                </a:solidFill>
                <a:latin typeface="UTM Avo" panose="02040603050506020204" pitchFamily="18" charset="0"/>
                <a:ea typeface="Times New Roman"/>
                <a:cs typeface="Times New Roman"/>
                <a:sym typeface="Times New Roman"/>
              </a:rPr>
              <a:t>huống</a:t>
            </a:r>
            <a:endParaRPr lang="vi-VN" sz="2200" dirty="0">
              <a:solidFill>
                <a:schemeClr val="tx1"/>
              </a:solidFill>
              <a:latin typeface="UTM Avo" panose="02040603050506020204" pitchFamily="18" charset="0"/>
            </a:endParaRPr>
          </a:p>
        </p:txBody>
      </p:sp>
      <p:pic>
        <p:nvPicPr>
          <p:cNvPr id="5" name="Picture 4">
            <a:extLst>
              <a:ext uri="{FF2B5EF4-FFF2-40B4-BE49-F238E27FC236}">
                <a16:creationId xmlns:a16="http://schemas.microsoft.com/office/drawing/2014/main" id="{7FC227ED-0F40-8A48-1929-799860BF238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877" t="53352" r="11679"/>
          <a:stretch/>
        </p:blipFill>
        <p:spPr bwMode="auto">
          <a:xfrm>
            <a:off x="6728344" y="4474154"/>
            <a:ext cx="5196380" cy="20115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utoShape 7">
            <a:extLst>
              <a:ext uri="{FF2B5EF4-FFF2-40B4-BE49-F238E27FC236}">
                <a16:creationId xmlns:a16="http://schemas.microsoft.com/office/drawing/2014/main" id="{A1437056-4745-686A-F072-B9B3F1DEA4B0}"/>
              </a:ext>
            </a:extLst>
          </p:cNvPr>
          <p:cNvSpPr>
            <a:spLocks noChangeArrowheads="1"/>
          </p:cNvSpPr>
          <p:nvPr/>
        </p:nvSpPr>
        <p:spPr bwMode="auto">
          <a:xfrm>
            <a:off x="6300187" y="1650434"/>
            <a:ext cx="3350244" cy="2186937"/>
          </a:xfrm>
          <a:prstGeom prst="cloudCallout">
            <a:avLst>
              <a:gd name="adj1" fmla="val -3905"/>
              <a:gd name="adj2" fmla="val 77355"/>
            </a:avLst>
          </a:prstGeom>
          <a:solidFill>
            <a:srgbClr val="FFCCFF"/>
          </a:solidFill>
          <a:ln w="9525">
            <a:solidFill>
              <a:sysClr val="windowText" lastClr="000000"/>
            </a:solidFill>
            <a:round/>
            <a:headEnd/>
            <a:tailEnd/>
          </a:ln>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Em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Times" panose="02020603050405020304" pitchFamily="18" charset="0"/>
              </a:rPr>
              <a:t>có</a:t>
            </a:r>
            <a:r>
              <a:rPr kumimoji="0" lang="en-US" sz="2000" b="0" i="0" u="none" strike="noStrike" kern="0" cap="none" spc="0" normalizeH="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noProof="0" dirty="0" err="1">
                <a:ln>
                  <a:noFill/>
                </a:ln>
                <a:solidFill>
                  <a:prstClr val="black"/>
                </a:solidFill>
                <a:effectLst/>
                <a:uLnTx/>
                <a:uFillTx/>
                <a:latin typeface="UTM Avo" panose="02040603050506020204" pitchFamily="18" charset="0"/>
                <a:cs typeface="Times" panose="02020603050405020304" pitchFamily="18" charset="0"/>
              </a:rPr>
              <a:t>đồng</a:t>
            </a:r>
            <a:r>
              <a:rPr kumimoji="0" lang="en-US" sz="2000" b="0" i="0" u="none" strike="noStrike" kern="0" cap="none" spc="0" normalizeH="0" noProof="0" dirty="0">
                <a:ln>
                  <a:noFill/>
                </a:ln>
                <a:solidFill>
                  <a:prstClr val="black"/>
                </a:solidFill>
                <a:effectLst/>
                <a:uLnTx/>
                <a:uFillTx/>
                <a:latin typeface="UTM Avo" panose="02040603050506020204" pitchFamily="18" charset="0"/>
                <a:cs typeface="Times" panose="02020603050405020304" pitchFamily="18" charset="0"/>
              </a:rPr>
              <a:t> ý </a:t>
            </a:r>
            <a:r>
              <a:rPr kumimoji="0" lang="en-US" sz="2000" b="0" i="0" u="none" strike="noStrike" kern="0" cap="none" spc="0" normalizeH="0" noProof="0" dirty="0" err="1">
                <a:ln>
                  <a:noFill/>
                </a:ln>
                <a:solidFill>
                  <a:prstClr val="black"/>
                </a:solidFill>
                <a:effectLst/>
                <a:uLnTx/>
                <a:uFillTx/>
                <a:latin typeface="UTM Avo" panose="02040603050506020204" pitchFamily="18" charset="0"/>
                <a:cs typeface="Times" panose="02020603050405020304" pitchFamily="18" charset="0"/>
              </a:rPr>
              <a:t>với</a:t>
            </a:r>
            <a:r>
              <a:rPr kumimoji="0" lang="en-US" sz="2000" b="0" i="0" u="none" strike="noStrike" kern="0" cap="none" spc="0" normalizeH="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noProof="0" dirty="0" err="1">
                <a:ln>
                  <a:noFill/>
                </a:ln>
                <a:solidFill>
                  <a:prstClr val="black"/>
                </a:solidFill>
                <a:effectLst/>
                <a:uLnTx/>
                <a:uFillTx/>
                <a:latin typeface="UTM Avo" panose="02040603050506020204" pitchFamily="18" charset="0"/>
                <a:cs typeface="Times" panose="02020603050405020304" pitchFamily="18" charset="0"/>
              </a:rPr>
              <a:t>suy</a:t>
            </a:r>
            <a:r>
              <a:rPr kumimoji="0" lang="en-US" sz="2000" b="0" i="0" u="none" strike="noStrike" kern="0" cap="none" spc="0" normalizeH="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noProof="0" dirty="0" err="1">
                <a:ln>
                  <a:noFill/>
                </a:ln>
                <a:solidFill>
                  <a:prstClr val="black"/>
                </a:solidFill>
                <a:effectLst/>
                <a:uLnTx/>
                <a:uFillTx/>
                <a:latin typeface="UTM Avo" panose="02040603050506020204" pitchFamily="18" charset="0"/>
                <a:cs typeface="Times" panose="02020603050405020304" pitchFamily="18" charset="0"/>
              </a:rPr>
              <a:t>nghĩ</a:t>
            </a:r>
            <a:r>
              <a:rPr lang="en-US" sz="2000" kern="0" dirty="0">
                <a:solidFill>
                  <a:prstClr val="black"/>
                </a:solidFill>
                <a:latin typeface="UTM Avo" panose="02040603050506020204" pitchFamily="18" charset="0"/>
                <a:cs typeface="Times" panose="02020603050405020304" pitchFamily="18" charset="0"/>
              </a:rPr>
              <a:t> </a:t>
            </a:r>
            <a:r>
              <a:rPr kumimoji="0" lang="en-US" sz="2000" b="0" i="0" u="none" strike="noStrike" kern="0" cap="none" spc="0" normalizeH="0" noProof="0" dirty="0" err="1">
                <a:ln>
                  <a:noFill/>
                </a:ln>
                <a:solidFill>
                  <a:prstClr val="black"/>
                </a:solidFill>
                <a:effectLst/>
                <a:uLnTx/>
                <a:uFillTx/>
                <a:latin typeface="UTM Avo" panose="02040603050506020204" pitchFamily="18" charset="0"/>
                <a:cs typeface="Times" panose="02020603050405020304" pitchFamily="18" charset="0"/>
              </a:rPr>
              <a:t>của</a:t>
            </a:r>
            <a:r>
              <a:rPr kumimoji="0" lang="en-US" sz="2000" b="0" i="0" u="none" strike="noStrike" kern="0" cap="none" spc="0" normalizeH="0" noProof="0" dirty="0">
                <a:ln>
                  <a:noFill/>
                </a:ln>
                <a:solidFill>
                  <a:prstClr val="black"/>
                </a:solidFill>
                <a:effectLst/>
                <a:uLnTx/>
                <a:uFillTx/>
                <a:latin typeface="UTM Avo" panose="02040603050506020204" pitchFamily="18" charset="0"/>
                <a:cs typeface="Times" panose="02020603050405020304" pitchFamily="18" charset="0"/>
              </a:rPr>
              <a:t> Hồng </a:t>
            </a:r>
            <a:r>
              <a:rPr kumimoji="0" lang="en-US" sz="2000" b="0" i="0" u="none" strike="noStrike" kern="0" cap="none" spc="0" normalizeH="0" noProof="0" dirty="0" err="1">
                <a:ln>
                  <a:noFill/>
                </a:ln>
                <a:solidFill>
                  <a:prstClr val="black"/>
                </a:solidFill>
                <a:effectLst/>
                <a:uLnTx/>
                <a:uFillTx/>
                <a:latin typeface="UTM Avo" panose="02040603050506020204" pitchFamily="18" charset="0"/>
                <a:cs typeface="Times" panose="02020603050405020304" pitchFamily="18" charset="0"/>
              </a:rPr>
              <a:t>không</a:t>
            </a:r>
            <a:r>
              <a:rPr kumimoji="0" lang="en-US" sz="2000" b="0" i="0" u="none" strike="noStrike" kern="0" cap="none" spc="0" normalizeH="0" noProof="0" dirty="0">
                <a:ln>
                  <a:noFill/>
                </a:ln>
                <a:solidFill>
                  <a:prstClr val="black"/>
                </a:solidFill>
                <a:effectLst/>
                <a:uLnTx/>
                <a:uFillTx/>
                <a:latin typeface="UTM Avo" panose="02040603050506020204" pitchFamily="18" charset="0"/>
                <a:cs typeface="Times" panose="02020603050405020304" pitchFamily="18" charset="0"/>
              </a:rPr>
              <a:t>?</a:t>
            </a:r>
          </a:p>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noProof="0" dirty="0" err="1">
                <a:ln>
                  <a:noFill/>
                </a:ln>
                <a:solidFill>
                  <a:prstClr val="black"/>
                </a:solidFill>
                <a:effectLst/>
                <a:uLnTx/>
                <a:uFillTx/>
                <a:latin typeface="UTM Avo" panose="02040603050506020204" pitchFamily="18" charset="0"/>
                <a:cs typeface="Times" panose="02020603050405020304" pitchFamily="18" charset="0"/>
              </a:rPr>
              <a:t>Vì</a:t>
            </a:r>
            <a:r>
              <a:rPr kumimoji="0" lang="en-US" sz="2000" b="0" i="0" u="none" strike="noStrike" kern="0" cap="none" spc="0" normalizeH="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noProof="0" dirty="0" err="1">
                <a:ln>
                  <a:noFill/>
                </a:ln>
                <a:solidFill>
                  <a:prstClr val="black"/>
                </a:solidFill>
                <a:effectLst/>
                <a:uLnTx/>
                <a:uFillTx/>
                <a:latin typeface="UTM Avo" panose="02040603050506020204" pitchFamily="18" charset="0"/>
                <a:cs typeface="Times" panose="02020603050405020304" pitchFamily="18" charset="0"/>
              </a:rPr>
              <a:t>sao</a:t>
            </a:r>
            <a:r>
              <a:rPr kumimoji="0" lang="en-US" sz="2000" b="0" i="0" u="none" strike="noStrike" kern="0" cap="none" spc="0" normalizeH="0" noProof="0" dirty="0">
                <a:ln>
                  <a:noFill/>
                </a:ln>
                <a:solidFill>
                  <a:prstClr val="black"/>
                </a:solidFill>
                <a:effectLst/>
                <a:uLnTx/>
                <a:uFillTx/>
                <a:latin typeface="UTM Avo" panose="02040603050506020204" pitchFamily="18" charset="0"/>
                <a:cs typeface="Times" panose="02020603050405020304" pitchFamily="18" charset="0"/>
              </a:rPr>
              <a:t>?</a:t>
            </a:r>
            <a:endPar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endParaRPr>
          </a:p>
        </p:txBody>
      </p:sp>
      <p:sp>
        <p:nvSpPr>
          <p:cNvPr id="7" name="AutoShape 7">
            <a:extLst>
              <a:ext uri="{FF2B5EF4-FFF2-40B4-BE49-F238E27FC236}">
                <a16:creationId xmlns:a16="http://schemas.microsoft.com/office/drawing/2014/main" id="{D8A3979B-A6AF-A67E-BE7F-1E423317C282}"/>
              </a:ext>
            </a:extLst>
          </p:cNvPr>
          <p:cNvSpPr>
            <a:spLocks noChangeArrowheads="1"/>
          </p:cNvSpPr>
          <p:nvPr/>
        </p:nvSpPr>
        <p:spPr bwMode="auto">
          <a:xfrm>
            <a:off x="9815503" y="2536956"/>
            <a:ext cx="2109221" cy="1414621"/>
          </a:xfrm>
          <a:prstGeom prst="cloudCallout">
            <a:avLst>
              <a:gd name="adj1" fmla="val -17685"/>
              <a:gd name="adj2" fmla="val 85880"/>
            </a:avLst>
          </a:prstGeom>
          <a:solidFill>
            <a:srgbClr val="9BBB59">
              <a:lumMod val="20000"/>
              <a:lumOff val="80000"/>
            </a:srgbClr>
          </a:solidFill>
          <a:ln w="9525">
            <a:solidFill>
              <a:sysClr val="windowText" lastClr="000000"/>
            </a:solidFill>
            <a:round/>
            <a:headEnd/>
            <a:tailEnd/>
          </a:ln>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a:ln>
                  <a:noFill/>
                </a:ln>
                <a:solidFill>
                  <a:prstClr val="black"/>
                </a:solidFill>
                <a:effectLst/>
                <a:uLnTx/>
                <a:uFillTx/>
                <a:latin typeface="#9Slide05 Brannboll Ny" panose="02000000000000000000" pitchFamily="2" charset="0"/>
              </a:rPr>
              <a:t>…</a:t>
            </a:r>
            <a:endParaRPr kumimoji="0" lang="en-US" sz="2000" b="0" i="0" u="none" strike="noStrike" kern="0" cap="none" spc="0" normalizeH="0" baseline="0" noProof="0" dirty="0">
              <a:ln>
                <a:noFill/>
              </a:ln>
              <a:solidFill>
                <a:prstClr val="black"/>
              </a:solidFill>
              <a:effectLst/>
              <a:uLnTx/>
              <a:uFillTx/>
              <a:latin typeface="#9Slide05 Brannboll Ny" panose="02000000000000000000" pitchFamily="2" charset="0"/>
            </a:endParaRPr>
          </a:p>
        </p:txBody>
      </p:sp>
      <p:sp>
        <p:nvSpPr>
          <p:cNvPr id="8" name="Rectangle: Rounded Corners 7">
            <a:extLst>
              <a:ext uri="{FF2B5EF4-FFF2-40B4-BE49-F238E27FC236}">
                <a16:creationId xmlns:a16="http://schemas.microsoft.com/office/drawing/2014/main" id="{BB8045FE-793C-57AC-E1CE-9B0A71F39532}"/>
              </a:ext>
            </a:extLst>
          </p:cNvPr>
          <p:cNvSpPr/>
          <p:nvPr/>
        </p:nvSpPr>
        <p:spPr>
          <a:xfrm>
            <a:off x="489691" y="2074586"/>
            <a:ext cx="5196380" cy="4411137"/>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en-US" sz="2200" dirty="0">
                <a:solidFill>
                  <a:schemeClr val="tx1"/>
                </a:solidFill>
                <a:latin typeface="UTM Avo" panose="02040603050506020204" pitchFamily="18" charset="0"/>
              </a:rPr>
              <a:t>Hồng </a:t>
            </a:r>
            <a:r>
              <a:rPr lang="en-US" sz="2200" dirty="0" err="1">
                <a:solidFill>
                  <a:schemeClr val="tx1"/>
                </a:solidFill>
                <a:latin typeface="UTM Avo" panose="02040603050506020204" pitchFamily="18" charset="0"/>
              </a:rPr>
              <a:t>rất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tự</a:t>
            </a:r>
            <a:r>
              <a:rPr lang="en-US" sz="2200" dirty="0">
                <a:solidFill>
                  <a:schemeClr val="tx1"/>
                </a:solidFill>
                <a:latin typeface="UTM Avo" panose="02040603050506020204" pitchFamily="18" charset="0"/>
              </a:rPr>
              <a:t> tin </a:t>
            </a:r>
            <a:r>
              <a:rPr lang="en-US" sz="2200" dirty="0" err="1">
                <a:solidFill>
                  <a:schemeClr val="tx1"/>
                </a:solidFill>
                <a:latin typeface="UTM Avo" panose="02040603050506020204" pitchFamily="18" charset="0"/>
              </a:rPr>
              <a:t>vào</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những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ưu</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điểm</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của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bản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thân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Mặc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dù</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hát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không</a:t>
            </a:r>
            <a:r>
              <a:rPr lang="en-US" sz="2200" dirty="0">
                <a:solidFill>
                  <a:schemeClr val="tx1"/>
                </a:solidFill>
                <a:latin typeface="UTM Avo" panose="02040603050506020204" pitchFamily="18" charset="0"/>
              </a:rPr>
              <a:t> hay, </a:t>
            </a:r>
            <a:r>
              <a:rPr lang="en-US" sz="2200" dirty="0" err="1">
                <a:solidFill>
                  <a:schemeClr val="tx1"/>
                </a:solidFill>
                <a:latin typeface="UTM Avo" panose="02040603050506020204" pitchFamily="18" charset="0"/>
              </a:rPr>
              <a:t>nhưng</a:t>
            </a:r>
            <a:r>
              <a:rPr lang="en-US" sz="2200" dirty="0">
                <a:solidFill>
                  <a:schemeClr val="tx1"/>
                </a:solidFill>
                <a:latin typeface="UTM Avo" panose="02040603050506020204" pitchFamily="18" charset="0"/>
              </a:rPr>
              <a:t> Hồng </a:t>
            </a:r>
            <a:r>
              <a:rPr lang="en-US" sz="2200" dirty="0" err="1">
                <a:solidFill>
                  <a:schemeClr val="tx1"/>
                </a:solidFill>
                <a:latin typeface="UTM Avo" panose="02040603050506020204" pitchFamily="18" charset="0"/>
              </a:rPr>
              <a:t>luôn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mơ</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ước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trở</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thành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một</a:t>
            </a:r>
            <a:r>
              <a:rPr lang="en-US" sz="2200" dirty="0">
                <a:solidFill>
                  <a:schemeClr val="tx1"/>
                </a:solidFill>
                <a:latin typeface="UTM Avo" panose="02040603050506020204" pitchFamily="18" charset="0"/>
              </a:rPr>
              <a:t> ca </a:t>
            </a:r>
            <a:r>
              <a:rPr lang="en-US" sz="2200" dirty="0" err="1">
                <a:solidFill>
                  <a:schemeClr val="tx1"/>
                </a:solidFill>
                <a:latin typeface="UTM Avo" panose="02040603050506020204" pitchFamily="18" charset="0"/>
              </a:rPr>
              <a:t>sĩ</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nổi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tiếng</a:t>
            </a:r>
            <a:r>
              <a:rPr lang="en-US" sz="2200" dirty="0">
                <a:solidFill>
                  <a:schemeClr val="tx1"/>
                </a:solidFill>
                <a:latin typeface="UTM Avo" panose="02040603050506020204" pitchFamily="18" charset="0"/>
              </a:rPr>
              <a:t>. Hồng </a:t>
            </a:r>
            <a:r>
              <a:rPr lang="en-US" sz="2200" dirty="0" err="1">
                <a:solidFill>
                  <a:schemeClr val="tx1"/>
                </a:solidFill>
                <a:latin typeface="UTM Avo" panose="02040603050506020204" pitchFamily="18" charset="0"/>
              </a:rPr>
              <a:t>nghĩ</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rằng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muốn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làm</a:t>
            </a:r>
            <a:r>
              <a:rPr lang="en-US" sz="2200" dirty="0">
                <a:solidFill>
                  <a:schemeClr val="tx1"/>
                </a:solidFill>
                <a:latin typeface="UTM Avo" panose="02040603050506020204" pitchFamily="18" charset="0"/>
              </a:rPr>
              <a:t> ca </a:t>
            </a:r>
            <a:r>
              <a:rPr lang="en-US" sz="2200" dirty="0" err="1">
                <a:solidFill>
                  <a:schemeClr val="tx1"/>
                </a:solidFill>
                <a:latin typeface="UTM Avo" panose="02040603050506020204" pitchFamily="18" charset="0"/>
              </a:rPr>
              <a:t>sĩ</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thì</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không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cần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phải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hát</a:t>
            </a:r>
            <a:r>
              <a:rPr lang="en-US" sz="2200" dirty="0">
                <a:solidFill>
                  <a:schemeClr val="tx1"/>
                </a:solidFill>
                <a:latin typeface="UTM Avo" panose="02040603050506020204" pitchFamily="18" charset="0"/>
              </a:rPr>
              <a:t> hay, </a:t>
            </a:r>
            <a:r>
              <a:rPr lang="en-US" sz="2200" dirty="0" err="1">
                <a:solidFill>
                  <a:schemeClr val="tx1"/>
                </a:solidFill>
                <a:latin typeface="UTM Avo" panose="02040603050506020204" pitchFamily="18" charset="0"/>
              </a:rPr>
              <a:t>chỉ</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cần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xinh</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đẹp</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ăn</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mặc</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thời</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trang</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biết</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nhảy</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múa</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là</a:t>
            </a:r>
            <a:r>
              <a:rPr lang="en-US" sz="2200" dirty="0">
                <a:solidFill>
                  <a:schemeClr val="tx1"/>
                </a:solidFill>
                <a:latin typeface="UTM Avo" panose="02040603050506020204" pitchFamily="18" charset="0"/>
              </a:rPr>
              <a:t> </a:t>
            </a:r>
            <a:r>
              <a:rPr lang="en-US" sz="2200" dirty="0" err="1">
                <a:solidFill>
                  <a:schemeClr val="tx1"/>
                </a:solidFill>
                <a:latin typeface="UTM Avo" panose="02040603050506020204" pitchFamily="18" charset="0"/>
              </a:rPr>
              <a:t>được</a:t>
            </a:r>
            <a:r>
              <a:rPr lang="en-US" sz="2200" dirty="0">
                <a:solidFill>
                  <a:schemeClr val="tx1"/>
                </a:solidFill>
                <a:latin typeface="UTM Avo" panose="02040603050506020204" pitchFamily="18" charset="0"/>
              </a:rPr>
              <a:t>.</a:t>
            </a:r>
          </a:p>
        </p:txBody>
      </p:sp>
    </p:spTree>
    <p:extLst>
      <p:ext uri="{BB962C8B-B14F-4D97-AF65-F5344CB8AC3E}">
        <p14:creationId xmlns:p14="http://schemas.microsoft.com/office/powerpoint/2010/main" val="41924499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8"/>
                                        </p:tgtEl>
                                        <p:attrNameLst>
                                          <p:attrName>style.visibility</p:attrName>
                                        </p:attrNameLst>
                                      </p:cBhvr>
                                      <p:to>
                                        <p:strVal val="visible"/>
                                      </p:to>
                                    </p:set>
                                    <p:animEffect transition="in" filter="fade">
                                      <p:cBhvr>
                                        <p:cTn id="12" dur="500"/>
                                        <p:tgtEl>
                                          <p:spTgt spid="8"/>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5"/>
                                        </p:tgtEl>
                                        <p:attrNameLst>
                                          <p:attrName>style.visibility</p:attrName>
                                        </p:attrNameLst>
                                      </p:cBhvr>
                                      <p:to>
                                        <p:strVal val="visible"/>
                                      </p:to>
                                    </p:set>
                                    <p:animEffect transition="in" filter="fade">
                                      <p:cBhvr>
                                        <p:cTn id="17" dur="500"/>
                                        <p:tgtEl>
                                          <p:spTgt spid="5"/>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par>
                                <p:cTn id="21" presetID="10" presetClass="entr" presetSubtype="0" fill="hold" grpId="0" nodeType="withEffect">
                                  <p:stCondLst>
                                    <p:cond delay="0"/>
                                  </p:stCondLst>
                                  <p:childTnLst>
                                    <p:set>
                                      <p:cBhvr>
                                        <p:cTn id="22" dur="1" fill="hold">
                                          <p:stCondLst>
                                            <p:cond delay="0"/>
                                          </p:stCondLst>
                                        </p:cTn>
                                        <p:tgtEl>
                                          <p:spTgt spid="6"/>
                                        </p:tgtEl>
                                        <p:attrNameLst>
                                          <p:attrName>style.visibility</p:attrName>
                                        </p:attrNameLst>
                                      </p:cBhvr>
                                      <p:to>
                                        <p:strVal val="visible"/>
                                      </p:to>
                                    </p:set>
                                    <p:animEffect transition="in" filter="fade">
                                      <p:cBhvr>
                                        <p:cTn id="23"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6" grpId="0" animBg="1"/>
      <p:bldP spid="7" grpId="0" animBg="1"/>
      <p:bldP spid="8" grpId="0" animBg="1"/>
    </p:bldLst>
  </p:timing>
</p:sld>
</file>

<file path=ppt/slides/slide1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a:extLst>
            <a:ext uri="{FF2B5EF4-FFF2-40B4-BE49-F238E27FC236}">
              <a16:creationId xmlns:a16="http://schemas.microsoft.com/office/drawing/2014/main" id="{CD49B807-BC2A-7630-E86D-96041E08B3D7}"/>
            </a:ext>
          </a:extLst>
        </p:cNvPr>
        <p:cNvGrpSpPr/>
        <p:nvPr/>
      </p:nvGrpSpPr>
      <p:grpSpPr>
        <a:xfrm>
          <a:off x="0" y="0"/>
          <a:ext cx="0" cy="0"/>
          <a:chOff x="0" y="0"/>
          <a:chExt cx="0" cy="0"/>
        </a:xfrm>
      </p:grpSpPr>
      <p:sp>
        <p:nvSpPr>
          <p:cNvPr id="10" name="Rectangle 9">
            <a:extLst>
              <a:ext uri="{FF2B5EF4-FFF2-40B4-BE49-F238E27FC236}">
                <a16:creationId xmlns:a16="http://schemas.microsoft.com/office/drawing/2014/main" id="{3D67C50C-5436-8907-DA95-50B79C4E798C}"/>
              </a:ext>
            </a:extLst>
          </p:cNvPr>
          <p:cNvSpPr/>
          <p:nvPr/>
        </p:nvSpPr>
        <p:spPr>
          <a:xfrm>
            <a:off x="0" y="5225143"/>
            <a:ext cx="12192000" cy="1654612"/>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Rounded Corners 7">
            <a:extLst>
              <a:ext uri="{FF2B5EF4-FFF2-40B4-BE49-F238E27FC236}">
                <a16:creationId xmlns:a16="http://schemas.microsoft.com/office/drawing/2014/main" id="{CC34ED96-CA21-56FC-AD95-1C405AE8BC29}"/>
              </a:ext>
            </a:extLst>
          </p:cNvPr>
          <p:cNvSpPr/>
          <p:nvPr/>
        </p:nvSpPr>
        <p:spPr>
          <a:xfrm>
            <a:off x="1072845" y="2202042"/>
            <a:ext cx="10046310" cy="3129633"/>
          </a:xfrm>
          <a:prstGeom prst="roundRect">
            <a:avLst/>
          </a:prstGeom>
          <a:solidFill>
            <a:schemeClr val="accent1">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just">
              <a:lnSpc>
                <a:spcPct val="150000"/>
              </a:lnSpc>
            </a:pPr>
            <a:r>
              <a:rPr lang="vi-VN" sz="2000" dirty="0">
                <a:solidFill>
                  <a:schemeClr val="tx1"/>
                </a:solidFill>
                <a:latin typeface="UTM Avo" panose="02040603050506020204" pitchFamily="18" charset="0"/>
              </a:rPr>
              <a:t>Bạn Minh ở lớp 6A có hoàn</a:t>
            </a:r>
            <a:r>
              <a:rPr lang="en-US" sz="2000" dirty="0">
                <a:solidFill>
                  <a:schemeClr val="tx1"/>
                </a:solidFill>
                <a:latin typeface="UTM Avo" panose="02040603050506020204" pitchFamily="18" charset="0"/>
              </a:rPr>
              <a:t> </a:t>
            </a:r>
            <a:r>
              <a:rPr lang="vi-VN" sz="2000" dirty="0">
                <a:solidFill>
                  <a:schemeClr val="tx1"/>
                </a:solidFill>
                <a:latin typeface="UTM Avo" panose="02040603050506020204" pitchFamily="18" charset="0"/>
              </a:rPr>
              <a:t>cảnh gia đình khó khăn nên</a:t>
            </a:r>
            <a:r>
              <a:rPr lang="en-US" sz="2000" dirty="0">
                <a:solidFill>
                  <a:schemeClr val="tx1"/>
                </a:solidFill>
                <a:latin typeface="UTM Avo" panose="02040603050506020204" pitchFamily="18" charset="0"/>
              </a:rPr>
              <a:t> </a:t>
            </a:r>
            <a:r>
              <a:rPr lang="vi-VN" sz="2000" dirty="0">
                <a:solidFill>
                  <a:schemeClr val="tx1"/>
                </a:solidFill>
                <a:latin typeface="UTM Avo" panose="02040603050506020204" pitchFamily="18" charset="0"/>
              </a:rPr>
              <a:t>thường cảm thấy tự ti, mặc</a:t>
            </a:r>
            <a:r>
              <a:rPr lang="en-US" sz="2000" dirty="0">
                <a:solidFill>
                  <a:schemeClr val="tx1"/>
                </a:solidFill>
                <a:latin typeface="UTM Avo" panose="02040603050506020204" pitchFamily="18" charset="0"/>
              </a:rPr>
              <a:t> </a:t>
            </a:r>
            <a:r>
              <a:rPr lang="vi-VN" sz="2000" dirty="0">
                <a:solidFill>
                  <a:schemeClr val="tx1"/>
                </a:solidFill>
                <a:latin typeface="UTM Avo" panose="02040603050506020204" pitchFamily="18" charset="0"/>
              </a:rPr>
              <a:t>cảm về bản thân, nhiều lúc</a:t>
            </a:r>
            <a:r>
              <a:rPr lang="en-US" sz="2000" dirty="0">
                <a:solidFill>
                  <a:schemeClr val="tx1"/>
                </a:solidFill>
                <a:latin typeface="UTM Avo" panose="02040603050506020204" pitchFamily="18" charset="0"/>
              </a:rPr>
              <a:t> </a:t>
            </a:r>
            <a:r>
              <a:rPr lang="vi-VN" sz="2000" dirty="0">
                <a:solidFill>
                  <a:schemeClr val="tx1"/>
                </a:solidFill>
                <a:latin typeface="UTM Avo" panose="02040603050506020204" pitchFamily="18" charset="0"/>
              </a:rPr>
              <a:t>rất muốn thôi học. Một lần,</a:t>
            </a:r>
            <a:r>
              <a:rPr lang="en-US" sz="2000" dirty="0">
                <a:solidFill>
                  <a:schemeClr val="tx1"/>
                </a:solidFill>
                <a:latin typeface="UTM Avo" panose="02040603050506020204" pitchFamily="18" charset="0"/>
              </a:rPr>
              <a:t> </a:t>
            </a:r>
            <a:r>
              <a:rPr lang="vi-VN" sz="2000" dirty="0">
                <a:solidFill>
                  <a:schemeClr val="tx1"/>
                </a:solidFill>
                <a:latin typeface="UTM Avo" panose="02040603050506020204" pitchFamily="18" charset="0"/>
              </a:rPr>
              <a:t>Minh đã đọc trên báo về một</a:t>
            </a:r>
            <a:r>
              <a:rPr lang="en-US" sz="2000" dirty="0">
                <a:solidFill>
                  <a:schemeClr val="tx1"/>
                </a:solidFill>
                <a:latin typeface="UTM Avo" panose="02040603050506020204" pitchFamily="18" charset="0"/>
              </a:rPr>
              <a:t> </a:t>
            </a:r>
            <a:r>
              <a:rPr lang="vi-VN" sz="2000" dirty="0">
                <a:solidFill>
                  <a:schemeClr val="tx1"/>
                </a:solidFill>
                <a:latin typeface="UTM Avo" panose="02040603050506020204" pitchFamily="18" charset="0"/>
              </a:rPr>
              <a:t>tấm gương vượt khó, cũng có hoàn cảnh khó kh</a:t>
            </a:r>
            <a:r>
              <a:rPr lang="en-US" sz="2000" dirty="0">
                <a:solidFill>
                  <a:schemeClr val="tx1"/>
                </a:solidFill>
                <a:latin typeface="UTM Avo" panose="02040603050506020204" pitchFamily="18" charset="0"/>
              </a:rPr>
              <a:t>ă</a:t>
            </a:r>
            <a:r>
              <a:rPr lang="vi-VN" sz="2000" dirty="0">
                <a:solidFill>
                  <a:schemeClr val="tx1"/>
                </a:solidFill>
                <a:latin typeface="UTM Avo" panose="02040603050506020204" pitchFamily="18" charset="0"/>
              </a:rPr>
              <a:t>n</a:t>
            </a:r>
            <a:r>
              <a:rPr lang="en-US" sz="2000" dirty="0">
                <a:solidFill>
                  <a:schemeClr val="tx1"/>
                </a:solidFill>
                <a:latin typeface="UTM Avo" panose="02040603050506020204" pitchFamily="18" charset="0"/>
              </a:rPr>
              <a:t> </a:t>
            </a:r>
            <a:r>
              <a:rPr lang="vi-VN" sz="2000" dirty="0">
                <a:solidFill>
                  <a:schemeClr val="tx1"/>
                </a:solidFill>
                <a:latin typeface="UTM Avo" panose="02040603050506020204" pitchFamily="18" charset="0"/>
              </a:rPr>
              <a:t>như mình, nhưng đã nỗ lực vươn</a:t>
            </a:r>
            <a:r>
              <a:rPr lang="en-US" sz="2000" dirty="0">
                <a:solidFill>
                  <a:schemeClr val="tx1"/>
                </a:solidFill>
                <a:latin typeface="UTM Avo" panose="02040603050506020204" pitchFamily="18" charset="0"/>
              </a:rPr>
              <a:t> </a:t>
            </a:r>
            <a:r>
              <a:rPr lang="vi-VN" sz="2000" dirty="0">
                <a:solidFill>
                  <a:schemeClr val="tx1"/>
                </a:solidFill>
                <a:latin typeface="UTM Avo" panose="02040603050506020204" pitchFamily="18" charset="0"/>
              </a:rPr>
              <a:t>lên trở thành một sinh viên ưu tú, được ra nước ngoài học tập và thành đạt. Minh đã</a:t>
            </a:r>
            <a:r>
              <a:rPr lang="en-US" sz="2000" dirty="0">
                <a:solidFill>
                  <a:schemeClr val="tx1"/>
                </a:solidFill>
                <a:latin typeface="UTM Avo" panose="02040603050506020204" pitchFamily="18" charset="0"/>
              </a:rPr>
              <a:t> </a:t>
            </a:r>
            <a:r>
              <a:rPr lang="vi-VN" sz="2000" dirty="0">
                <a:solidFill>
                  <a:schemeClr val="tx1"/>
                </a:solidFill>
                <a:latin typeface="UTM Avo" panose="02040603050506020204" pitchFamily="18" charset="0"/>
              </a:rPr>
              <a:t>quyết tâm lấy tấm gương đó làm động lực để mình học giỏi và đạt được mơ ước.</a:t>
            </a:r>
            <a:endParaRPr lang="en-US" sz="2000" dirty="0">
              <a:solidFill>
                <a:schemeClr val="tx1"/>
              </a:solidFill>
              <a:latin typeface="UTM Avo" panose="02040603050506020204" pitchFamily="18" charset="0"/>
            </a:endParaRPr>
          </a:p>
        </p:txBody>
      </p:sp>
    </p:spTree>
    <p:extLst>
      <p:ext uri="{BB962C8B-B14F-4D97-AF65-F5344CB8AC3E}">
        <p14:creationId xmlns:p14="http://schemas.microsoft.com/office/powerpoint/2010/main" val="20613657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3F717A34-53EA-4154-AB56-F4B93980D807}"/>
              </a:ext>
            </a:extLst>
          </p:cNvPr>
          <p:cNvSpPr/>
          <p:nvPr/>
        </p:nvSpPr>
        <p:spPr>
          <a:xfrm>
            <a:off x="0" y="5225143"/>
            <a:ext cx="12192000" cy="1654612"/>
          </a:xfrm>
          <a:prstGeom prst="rect">
            <a:avLst/>
          </a:prstGeom>
          <a:solidFill>
            <a:srgbClr val="FFFA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a:extLst>
              <a:ext uri="{FF2B5EF4-FFF2-40B4-BE49-F238E27FC236}">
                <a16:creationId xmlns:a16="http://schemas.microsoft.com/office/drawing/2014/main" id="{7FC227ED-0F40-8A48-1929-799860BF238D}"/>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16877" t="53352" r="11679"/>
          <a:stretch/>
        </p:blipFill>
        <p:spPr bwMode="auto">
          <a:xfrm>
            <a:off x="3470444" y="4319255"/>
            <a:ext cx="5769711" cy="22335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AutoShape 7">
            <a:extLst>
              <a:ext uri="{FF2B5EF4-FFF2-40B4-BE49-F238E27FC236}">
                <a16:creationId xmlns:a16="http://schemas.microsoft.com/office/drawing/2014/main" id="{A1437056-4745-686A-F072-B9B3F1DEA4B0}"/>
              </a:ext>
            </a:extLst>
          </p:cNvPr>
          <p:cNvSpPr>
            <a:spLocks noChangeArrowheads="1"/>
          </p:cNvSpPr>
          <p:nvPr/>
        </p:nvSpPr>
        <p:spPr bwMode="auto">
          <a:xfrm>
            <a:off x="1662011" y="1810926"/>
            <a:ext cx="3616866" cy="1974182"/>
          </a:xfrm>
          <a:prstGeom prst="cloudCallout">
            <a:avLst>
              <a:gd name="adj1" fmla="val 13017"/>
              <a:gd name="adj2" fmla="val 81833"/>
            </a:avLst>
          </a:prstGeom>
          <a:solidFill>
            <a:srgbClr val="FFCCFF"/>
          </a:solidFill>
          <a:ln w="9525">
            <a:solidFill>
              <a:sysClr val="windowText" lastClr="000000"/>
            </a:solidFill>
            <a:round/>
            <a:headEnd/>
            <a:tailEnd/>
          </a:ln>
          <a:effectLst/>
        </p:spPr>
        <p:txBody>
          <a:bodyPr anchor="ct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ctr" defTabSz="914400" eaLnBrk="1" fontAlgn="base" latinLnBrk="0" hangingPunct="1">
              <a:lnSpc>
                <a:spcPct val="100000"/>
              </a:lnSpc>
              <a:spcBef>
                <a:spcPct val="0"/>
              </a:spcBef>
              <a:spcAft>
                <a:spcPct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Minh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Times" panose="02020603050405020304" pitchFamily="18" charset="0"/>
              </a:rPr>
              <a:t>đã</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Times" panose="02020603050405020304" pitchFamily="18" charset="0"/>
              </a:rPr>
              <a:t>sử</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Times" panose="02020603050405020304" pitchFamily="18" charset="0"/>
              </a:rPr>
              <a:t>dụng</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Times" panose="02020603050405020304" pitchFamily="18" charset="0"/>
              </a:rPr>
              <a:t>cách</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Times" panose="02020603050405020304" pitchFamily="18" charset="0"/>
              </a:rPr>
              <a:t>thức</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Times" panose="02020603050405020304" pitchFamily="18" charset="0"/>
              </a:rPr>
              <a:t>nào</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Times" panose="02020603050405020304" pitchFamily="18" charset="0"/>
              </a:rPr>
              <a:t>để</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Times" panose="02020603050405020304" pitchFamily="18" charset="0"/>
              </a:rPr>
              <a:t>tự</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Times" panose="02020603050405020304" pitchFamily="18" charset="0"/>
              </a:rPr>
              <a:t>nhận</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Times" panose="02020603050405020304" pitchFamily="18" charset="0"/>
              </a:rPr>
              <a:t>thức</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Times" panose="02020603050405020304" pitchFamily="18" charset="0"/>
              </a:rPr>
              <a:t>bản</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 </a:t>
            </a:r>
            <a:r>
              <a:rPr kumimoji="0" lang="en-US" sz="2000" b="0" i="0" u="none" strike="noStrike" kern="0" cap="none" spc="0" normalizeH="0" baseline="0" noProof="0" dirty="0" err="1">
                <a:ln>
                  <a:noFill/>
                </a:ln>
                <a:solidFill>
                  <a:prstClr val="black"/>
                </a:solidFill>
                <a:effectLst/>
                <a:uLnTx/>
                <a:uFillTx/>
                <a:latin typeface="UTM Avo" panose="02040603050506020204" pitchFamily="18" charset="0"/>
                <a:cs typeface="Times" panose="02020603050405020304" pitchFamily="18" charset="0"/>
              </a:rPr>
              <a:t>thân</a:t>
            </a: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a:t>
            </a:r>
            <a:endParaRPr kumimoji="0" lang="en-US" sz="2000" b="1" i="1" u="none" strike="noStrike" kern="0" cap="none" spc="0" normalizeH="0" baseline="0" noProof="0" dirty="0">
              <a:ln>
                <a:noFill/>
              </a:ln>
              <a:solidFill>
                <a:srgbClr val="A50021"/>
              </a:solidFill>
              <a:effectLst/>
              <a:uLnTx/>
              <a:uFillTx/>
              <a:latin typeface="UTM Avo" panose="02040603050506020204" pitchFamily="18" charset="0"/>
              <a:cs typeface="Times" panose="02020603050405020304" pitchFamily="18" charset="0"/>
            </a:endParaRPr>
          </a:p>
        </p:txBody>
      </p:sp>
      <p:sp>
        <p:nvSpPr>
          <p:cNvPr id="2" name="Speech Bubble: Oval 1">
            <a:extLst>
              <a:ext uri="{FF2B5EF4-FFF2-40B4-BE49-F238E27FC236}">
                <a16:creationId xmlns:a16="http://schemas.microsoft.com/office/drawing/2014/main" id="{387A0FA6-4463-CCD7-4B61-5FE3D4CDAC24}"/>
              </a:ext>
            </a:extLst>
          </p:cNvPr>
          <p:cNvSpPr/>
          <p:nvPr/>
        </p:nvSpPr>
        <p:spPr>
          <a:xfrm>
            <a:off x="7578571" y="1814575"/>
            <a:ext cx="4148831" cy="1974181"/>
          </a:xfrm>
          <a:prstGeom prst="wedgeEllipseCallout">
            <a:avLst>
              <a:gd name="adj1" fmla="val -31005"/>
              <a:gd name="adj2" fmla="val 78524"/>
            </a:avLst>
          </a:prstGeom>
          <a:solidFill>
            <a:schemeClr val="accent6">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just" defTabSz="914400" eaLnBrk="1" fontAlgn="auto" latinLnBrk="0" hangingPunct="1">
              <a:lnSpc>
                <a:spcPct val="100000"/>
              </a:lnSpc>
              <a:spcBef>
                <a:spcPts val="0"/>
              </a:spcBef>
              <a:spcAft>
                <a:spcPts val="0"/>
              </a:spcAft>
              <a:buClrTx/>
              <a:buSzTx/>
              <a:buFontTx/>
              <a:buNone/>
              <a:tabLst/>
              <a:defRPr/>
            </a:pPr>
            <a:r>
              <a:rPr kumimoji="0" lang="en-US"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Minh</a:t>
            </a:r>
            <a:r>
              <a:rPr kumimoji="0" lang="vi-VN" sz="2000" b="0" i="0" u="none" strike="noStrike" kern="0" cap="none" spc="0" normalizeH="0" baseline="0" noProof="0" dirty="0">
                <a:ln>
                  <a:noFill/>
                </a:ln>
                <a:solidFill>
                  <a:prstClr val="black"/>
                </a:solidFill>
                <a:effectLst/>
                <a:uLnTx/>
                <a:uFillTx/>
                <a:latin typeface="UTM Avo" panose="02040603050506020204" pitchFamily="18" charset="0"/>
                <a:cs typeface="Times" panose="02020603050405020304" pitchFamily="18" charset="0"/>
              </a:rPr>
              <a:t> Để tự nhận thức bản thân tốt hơn, theo em bạn Minh nên áp dụng thêm cách thức nào nữa?</a:t>
            </a:r>
            <a:r>
              <a:rPr lang="vi-VN" sz="2000" dirty="0"/>
              <a:t> </a:t>
            </a:r>
            <a:endParaRPr lang="en-US" sz="2000" dirty="0">
              <a:latin typeface="UTM Avo" panose="02040603050506020204" pitchFamily="18" charset="0"/>
            </a:endParaRPr>
          </a:p>
        </p:txBody>
      </p:sp>
    </p:spTree>
    <p:extLst>
      <p:ext uri="{BB962C8B-B14F-4D97-AF65-F5344CB8AC3E}">
        <p14:creationId xmlns:p14="http://schemas.microsoft.com/office/powerpoint/2010/main" val="3651269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6"/>
                                        </p:tgtEl>
                                        <p:attrNameLst>
                                          <p:attrName>style.visibility</p:attrName>
                                        </p:attrNameLst>
                                      </p:cBhvr>
                                      <p:to>
                                        <p:strVal val="visible"/>
                                      </p:to>
                                    </p:set>
                                    <p:animEffect transition="in" filter="fade">
                                      <p:cBhvr>
                                        <p:cTn id="10" dur="500"/>
                                        <p:tgtEl>
                                          <p:spTgt spid="6"/>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2"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grpSp>
        <p:nvGrpSpPr>
          <p:cNvPr id="5" name="Group 4">
            <a:extLst>
              <a:ext uri="{FF2B5EF4-FFF2-40B4-BE49-F238E27FC236}">
                <a16:creationId xmlns:a16="http://schemas.microsoft.com/office/drawing/2014/main" id="{AF25C20F-098B-E16C-2EF0-5B26D09831F4}"/>
              </a:ext>
            </a:extLst>
          </p:cNvPr>
          <p:cNvGrpSpPr/>
          <p:nvPr/>
        </p:nvGrpSpPr>
        <p:grpSpPr>
          <a:xfrm>
            <a:off x="10866032" y="746200"/>
            <a:ext cx="1216041" cy="1432566"/>
            <a:chOff x="930253" y="1555705"/>
            <a:chExt cx="1279160" cy="1432566"/>
          </a:xfrm>
        </p:grpSpPr>
        <p:pic>
          <p:nvPicPr>
            <p:cNvPr id="6" name="Picture 5">
              <a:hlinkClick r:id="rId3"/>
              <a:extLst>
                <a:ext uri="{FF2B5EF4-FFF2-40B4-BE49-F238E27FC236}">
                  <a16:creationId xmlns:a16="http://schemas.microsoft.com/office/drawing/2014/main" id="{69DAB275-E277-479A-4C65-677D5D3AE9EE}"/>
                </a:ext>
              </a:extLst>
            </p:cNvPr>
            <p:cNvPicPr>
              <a:picLocks noChangeAspect="1"/>
            </p:cNvPicPr>
            <p:nvPr/>
          </p:nvPicPr>
          <p:blipFill rotWithShape="1">
            <a:blip r:embed="rId4">
              <a:extLst>
                <a:ext uri="{BEBA8EAE-BF5A-486C-A8C5-ECC9F3942E4B}">
                  <a14:imgProps xmlns:a14="http://schemas.microsoft.com/office/drawing/2010/main">
                    <a14:imgLayer r:embed="rId5">
                      <a14:imgEffect>
                        <a14:backgroundRemoval t="10000" b="90000" l="10000" r="90000"/>
                      </a14:imgEffect>
                    </a14:imgLayer>
                  </a14:imgProps>
                </a:ext>
              </a:extLst>
            </a:blip>
            <a:srcRect l="7499" t="15368" r="7236" b="7264"/>
            <a:stretch/>
          </p:blipFill>
          <p:spPr>
            <a:xfrm>
              <a:off x="1064544" y="1555705"/>
              <a:ext cx="1010579" cy="917007"/>
            </a:xfrm>
            <a:prstGeom prst="rect">
              <a:avLst/>
            </a:prstGeom>
          </p:spPr>
        </p:pic>
        <p:sp>
          <p:nvSpPr>
            <p:cNvPr id="7" name="TextBox 6">
              <a:extLst>
                <a:ext uri="{FF2B5EF4-FFF2-40B4-BE49-F238E27FC236}">
                  <a16:creationId xmlns:a16="http://schemas.microsoft.com/office/drawing/2014/main" id="{0B141A51-17FC-77A5-8811-AB1BE0C99B8E}"/>
                </a:ext>
              </a:extLst>
            </p:cNvPr>
            <p:cNvSpPr txBox="1"/>
            <p:nvPr/>
          </p:nvSpPr>
          <p:spPr>
            <a:xfrm>
              <a:off x="930253" y="2526606"/>
              <a:ext cx="1279160" cy="461665"/>
            </a:xfrm>
            <a:prstGeom prst="rect">
              <a:avLst/>
            </a:prstGeom>
            <a:noFill/>
          </p:spPr>
          <p:txBody>
            <a:bodyPr wrap="square" rtlCol="0">
              <a:spAutoFit/>
            </a:bodyPr>
            <a:lstStyle/>
            <a:p>
              <a:pPr algn="ctr"/>
              <a:r>
                <a:rPr lang="en-US" sz="1200" b="1" dirty="0" err="1">
                  <a:solidFill>
                    <a:schemeClr val="accent2"/>
                  </a:solidFill>
                  <a:latin typeface="UTM Avo" panose="02040603050506020204" pitchFamily="18" charset="0"/>
                </a:rPr>
                <a:t>Ấn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để</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đến</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trang</a:t>
              </a:r>
              <a:r>
                <a:rPr lang="en-US" sz="1200" b="1" dirty="0">
                  <a:solidFill>
                    <a:schemeClr val="accent2"/>
                  </a:solidFill>
                  <a:latin typeface="UTM Avo" panose="02040603050506020204" pitchFamily="18" charset="0"/>
                </a:rPr>
                <a:t> </a:t>
              </a:r>
              <a:r>
                <a:rPr lang="en-US" sz="1200" b="1" dirty="0" err="1">
                  <a:solidFill>
                    <a:schemeClr val="accent2"/>
                  </a:solidFill>
                  <a:latin typeface="UTM Avo" panose="02040603050506020204" pitchFamily="18" charset="0"/>
                </a:rPr>
                <a:t>sách</a:t>
              </a:r>
              <a:endParaRPr lang="en-US" sz="1200" b="1" dirty="0">
                <a:solidFill>
                  <a:schemeClr val="accent2"/>
                </a:solidFill>
                <a:latin typeface="UTM Avo" panose="02040603050506020204" pitchFamily="18" charset="0"/>
              </a:endParaRPr>
            </a:p>
          </p:txBody>
        </p:sp>
      </p:grpSp>
    </p:spTree>
    <p:extLst>
      <p:ext uri="{BB962C8B-B14F-4D97-AF65-F5344CB8AC3E}">
        <p14:creationId xmlns:p14="http://schemas.microsoft.com/office/powerpoint/2010/main" val="113493937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pic>
        <p:nvPicPr>
          <p:cNvPr id="2" name="Picture 1" descr="https://o.remove.bg/downloads/6ac21482-645e-4987-b68f-f7493e904673/image-removebg-preview.png">
            <a:extLst>
              <a:ext uri="{FF2B5EF4-FFF2-40B4-BE49-F238E27FC236}">
                <a16:creationId xmlns:a16="http://schemas.microsoft.com/office/drawing/2014/main" id="{084D523F-5A4C-B9E8-218E-B483B80BCC3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2157204"/>
            <a:ext cx="1116314" cy="1066799"/>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Rounded Corners 2">
            <a:extLst>
              <a:ext uri="{FF2B5EF4-FFF2-40B4-BE49-F238E27FC236}">
                <a16:creationId xmlns:a16="http://schemas.microsoft.com/office/drawing/2014/main" id="{9D138D80-F18B-3A82-639A-6D791347B9D8}"/>
              </a:ext>
            </a:extLst>
          </p:cNvPr>
          <p:cNvSpPr/>
          <p:nvPr/>
        </p:nvSpPr>
        <p:spPr>
          <a:xfrm>
            <a:off x="3760105" y="2081983"/>
            <a:ext cx="6178287" cy="1227140"/>
          </a:xfrm>
          <a:prstGeom prst="roundRect">
            <a:avLst>
              <a:gd name="adj" fmla="val 41210"/>
            </a:avLst>
          </a:prstGeom>
          <a:solidFill>
            <a:srgbClr val="C55A11"/>
          </a:solidFill>
          <a:ln w="38100" cap="flat" cmpd="sng" algn="ctr">
            <a:solidFill>
              <a:srgbClr val="FCEFD5"/>
            </a:solidFill>
            <a:prstDash val="solid"/>
            <a:miter lim="800000"/>
          </a:ln>
          <a:effectLst>
            <a:outerShdw blurRad="50800" dist="38100" dir="2700000" algn="tl" rotWithShape="0">
              <a:prstClr val="black">
                <a:alpha val="40000"/>
              </a:prstClr>
            </a:outerShdw>
          </a:effectLst>
        </p:spPr>
        <p:txBody>
          <a:bodyPr rtlCol="0" anchor="ctr"/>
          <a:lstStyle/>
          <a:p>
            <a:pPr lvl="0" algn="ctr">
              <a:buClrTx/>
            </a:pPr>
            <a:r>
              <a:rPr lang="en-US" sz="2400" kern="1200">
                <a:solidFill>
                  <a:srgbClr val="FCEFD5"/>
                </a:solidFill>
                <a:latin typeface="UTM Avo" panose="02040603050506020204" pitchFamily="18" charset="0"/>
                <a:ea typeface="+mn-ea"/>
                <a:cs typeface="+mn-cs"/>
              </a:rPr>
              <a:t>Ôn tập lại các kiến thức đã học trong bài hôm nay</a:t>
            </a:r>
            <a:endParaRPr kumimoji="0" lang="en-US" sz="2400" b="1" i="0" u="none" strike="noStrike" kern="1200" cap="none" spc="0" normalizeH="0" baseline="0" noProof="0" dirty="0">
              <a:ln>
                <a:noFill/>
              </a:ln>
              <a:solidFill>
                <a:srgbClr val="FCEFD5"/>
              </a:solidFill>
              <a:uLnTx/>
              <a:uFillTx/>
              <a:latin typeface="UTM Avo" panose="02040603050506020204" pitchFamily="18" charset="0"/>
              <a:ea typeface="+mn-ea"/>
              <a:cs typeface="+mn-cs"/>
            </a:endParaRPr>
          </a:p>
        </p:txBody>
      </p:sp>
      <p:sp>
        <p:nvSpPr>
          <p:cNvPr id="4" name="TextBox 3">
            <a:extLst>
              <a:ext uri="{FF2B5EF4-FFF2-40B4-BE49-F238E27FC236}">
                <a16:creationId xmlns:a16="http://schemas.microsoft.com/office/drawing/2014/main" id="{791FE8E5-3F2E-A090-E9ED-7EAA503C816D}"/>
              </a:ext>
            </a:extLst>
          </p:cNvPr>
          <p:cNvSpPr txBox="1"/>
          <p:nvPr/>
        </p:nvSpPr>
        <p:spPr>
          <a:xfrm>
            <a:off x="3760105" y="3553034"/>
            <a:ext cx="6178287" cy="1806976"/>
          </a:xfrm>
          <a:prstGeom prst="roundRect">
            <a:avLst>
              <a:gd name="adj" fmla="val 37660"/>
            </a:avLst>
          </a:prstGeom>
          <a:solidFill>
            <a:srgbClr val="ED7D31">
              <a:lumMod val="75000"/>
            </a:srgbClr>
          </a:solidFill>
          <a:ln w="38100" cap="flat" cmpd="sng" algn="ctr">
            <a:solidFill>
              <a:srgbClr val="FCEFD5"/>
            </a:solidFill>
            <a:prstDash val="solid"/>
            <a:miter lim="800000"/>
          </a:ln>
          <a:effectLst>
            <a:outerShdw blurRad="50800" dist="38100" dir="5400000" algn="t" rotWithShape="0">
              <a:prstClr val="black">
                <a:alpha val="40000"/>
              </a:prstClr>
            </a:outerShdw>
          </a:effectLst>
        </p:spPr>
        <p:txBody>
          <a:bodyPr wrap="square" rtlCol="0" anchor="ctr">
            <a:spAutoFit/>
          </a:bodyPr>
          <a:lstStyle/>
          <a:p>
            <a:pPr lvl="0" algn="ctr" defTabSz="609539">
              <a:lnSpc>
                <a:spcPct val="125000"/>
              </a:lnSpc>
              <a:buClrTx/>
              <a:defRPr/>
            </a:pPr>
            <a:r>
              <a:rPr lang="vi-VN" sz="2400" dirty="0">
                <a:solidFill>
                  <a:srgbClr val="FCEFD5"/>
                </a:solidFill>
                <a:latin typeface="UTM Avo" panose="02040603050506020204" pitchFamily="18" charset="0"/>
                <a:ea typeface="+mn-ea"/>
                <a:cs typeface="Arial" panose="020B0604020202020204" pitchFamily="34" charset="0"/>
              </a:rPr>
              <a:t>Chuẩn bị bài:</a:t>
            </a:r>
          </a:p>
          <a:p>
            <a:pPr lvl="0" algn="ctr" defTabSz="609539">
              <a:lnSpc>
                <a:spcPct val="125000"/>
              </a:lnSpc>
              <a:buClrTx/>
              <a:defRPr/>
            </a:pPr>
            <a:r>
              <a:rPr lang="vi-VN" sz="2400" b="1" dirty="0">
                <a:solidFill>
                  <a:srgbClr val="FCEFD5"/>
                </a:solidFill>
                <a:latin typeface="UTM Avo" panose="02040603050506020204" pitchFamily="18" charset="0"/>
                <a:ea typeface="+mn-ea"/>
                <a:cs typeface="Arial" panose="020B0604020202020204" pitchFamily="34" charset="0"/>
              </a:rPr>
              <a:t>Bài 6: Tự nhận thức bản thân</a:t>
            </a:r>
          </a:p>
          <a:p>
            <a:pPr lvl="0" algn="ctr" defTabSz="609539">
              <a:lnSpc>
                <a:spcPct val="125000"/>
              </a:lnSpc>
              <a:buClrTx/>
              <a:defRPr/>
            </a:pPr>
            <a:r>
              <a:rPr lang="vi-VN" sz="2400" i="1" dirty="0">
                <a:solidFill>
                  <a:srgbClr val="FCEFD5"/>
                </a:solidFill>
                <a:latin typeface="UTM Avo" panose="02040603050506020204" pitchFamily="18" charset="0"/>
                <a:ea typeface="+mn-ea"/>
                <a:cs typeface="Arial" panose="020B0604020202020204" pitchFamily="34" charset="0"/>
              </a:rPr>
              <a:t>(Các cách tự nhận thức bản thân)</a:t>
            </a:r>
          </a:p>
        </p:txBody>
      </p:sp>
      <p:pic>
        <p:nvPicPr>
          <p:cNvPr id="5" name="Picture 2" descr="https://o.remove.bg/downloads/6ac21482-645e-4987-b68f-f7493e904673/image-removebg-preview.png">
            <a:extLst>
              <a:ext uri="{FF2B5EF4-FFF2-40B4-BE49-F238E27FC236}">
                <a16:creationId xmlns:a16="http://schemas.microsoft.com/office/drawing/2014/main" id="{78E7C8AE-7D25-426F-44F3-921D2805E1C0}"/>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338992" y="3923121"/>
            <a:ext cx="1116314" cy="10667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794271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par>
                                <p:cTn id="8" presetID="10" presetClass="entr" presetSubtype="0" fill="hold"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fade">
                                      <p:cBhvr>
                                        <p:cTn id="10" dur="5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fade">
                                      <p:cBhvr>
                                        <p:cTn id="15" dur="500"/>
                                        <p:tgtEl>
                                          <p:spTgt spid="4"/>
                                        </p:tgtEl>
                                      </p:cBhvr>
                                    </p:animEffect>
                                  </p:childTnLst>
                                </p:cTn>
                              </p:par>
                              <p:par>
                                <p:cTn id="16" presetID="10" presetClass="entr" presetSubtype="0" fill="hold" nodeType="withEffect">
                                  <p:stCondLst>
                                    <p:cond delay="0"/>
                                  </p:stCondLst>
                                  <p:childTnLst>
                                    <p:set>
                                      <p:cBhvr>
                                        <p:cTn id="17" dur="1" fill="hold">
                                          <p:stCondLst>
                                            <p:cond delay="0"/>
                                          </p:stCondLst>
                                        </p:cTn>
                                        <p:tgtEl>
                                          <p:spTgt spid="5"/>
                                        </p:tgtEl>
                                        <p:attrNameLst>
                                          <p:attrName>style.visibility</p:attrName>
                                        </p:attrNameLst>
                                      </p:cBhvr>
                                      <p:to>
                                        <p:strVal val="visible"/>
                                      </p:to>
                                    </p:set>
                                    <p:animEffect transition="in" filter="fade">
                                      <p:cBhvr>
                                        <p:cTn id="18"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4A9959-4890-DE89-757C-1B7BBDF0E55F}"/>
            </a:ext>
          </a:extLst>
        </p:cNvPr>
        <p:cNvGrpSpPr/>
        <p:nvPr/>
      </p:nvGrpSpPr>
      <p:grpSpPr>
        <a:xfrm>
          <a:off x="0" y="0"/>
          <a:ext cx="0" cy="0"/>
          <a:chOff x="0" y="0"/>
          <a:chExt cx="0" cy="0"/>
        </a:xfrm>
      </p:grpSpPr>
      <p:pic>
        <p:nvPicPr>
          <p:cNvPr id="3" name="Picture 2" descr="A screenshot of a qr code&#10;&#10;Description automatically generated">
            <a:hlinkClick r:id="rId2"/>
            <a:extLst>
              <a:ext uri="{FF2B5EF4-FFF2-40B4-BE49-F238E27FC236}">
                <a16:creationId xmlns:a16="http://schemas.microsoft.com/office/drawing/2014/main" id="{BEB95C36-F2A3-C29F-F613-4941C51FE0BC}"/>
              </a:ext>
            </a:extLst>
          </p:cNvPr>
          <p:cNvPicPr>
            <a:picLocks noGrp="1" noRot="1" noChangeAspect="1" noMove="1" noResize="1" noEditPoints="1" noAdjustHandles="1" noChangeArrowheads="1" noChangeShapeType="1" noCrop="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91092006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blipFill>
          <a:blip r:embed="rId3">
            <a:alphaModFix/>
          </a:blip>
          <a:stretch>
            <a:fillRect/>
          </a:stretch>
        </a:blipFill>
        <a:effectLst/>
      </p:bgPr>
    </p:bg>
    <p:spTree>
      <p:nvGrpSpPr>
        <p:cNvPr id="1" name="Shape 345"/>
        <p:cNvGrpSpPr/>
        <p:nvPr/>
      </p:nvGrpSpPr>
      <p:grpSpPr>
        <a:xfrm>
          <a:off x="0" y="0"/>
          <a:ext cx="0" cy="0"/>
          <a:chOff x="0" y="0"/>
          <a:chExt cx="0" cy="0"/>
        </a:xfrm>
      </p:grpSpPr>
    </p:spTree>
  </p:cSld>
  <p:clrMapOvr>
    <a:masterClrMapping/>
  </p:clrMapOvr>
</p:sld>
</file>

<file path=ppt/theme/theme1.xml><?xml version="1.0" encoding="utf-8"?>
<a:theme xmlns:a="http://schemas.openxmlformats.org/drawingml/2006/main" name="2_Office Them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Tuần 14_ Bài 6_Tự nhận thức bản thân</Template>
  <TotalTime>116</TotalTime>
  <Words>795</Words>
  <Application>Microsoft Office PowerPoint</Application>
  <PresentationFormat>Widescreen</PresentationFormat>
  <Paragraphs>40</Paragraphs>
  <Slides>16</Slides>
  <Notes>2</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16</vt:i4>
      </vt:variant>
    </vt:vector>
  </HeadingPairs>
  <TitlesOfParts>
    <vt:vector size="21" baseType="lpstr">
      <vt:lpstr>#9Slide05 Brannboll Ny</vt:lpstr>
      <vt:lpstr>UTM Avo</vt:lpstr>
      <vt:lpstr>Calibri</vt:lpstr>
      <vt:lpstr>Arial</vt:lpstr>
      <vt:lpstr>2_Office Theme</vt:lpstr>
      <vt:lpstr>Tuần 15 Bài 6: Tự nhận thức bản thân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Tuần 15 Bài 6: Tự nhận thức bản thân</dc:title>
  <dc:creator>Monkey</dc:creator>
  <cp:lastModifiedBy>Vân Anh Vũ</cp:lastModifiedBy>
  <cp:revision>7</cp:revision>
  <dcterms:created xsi:type="dcterms:W3CDTF">2023-11-16T02:52:54Z</dcterms:created>
  <dcterms:modified xsi:type="dcterms:W3CDTF">2024-12-02T02:29:58Z</dcterms:modified>
</cp:coreProperties>
</file>