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7" r:id="rId1"/>
    <p:sldMasterId id="2147483822" r:id="rId2"/>
    <p:sldMasterId id="2147483834" r:id="rId3"/>
  </p:sldMasterIdLst>
  <p:notesMasterIdLst>
    <p:notesMasterId r:id="rId26"/>
  </p:notesMasterIdLst>
  <p:handoutMasterIdLst>
    <p:handoutMasterId r:id="rId27"/>
  </p:handoutMasterIdLst>
  <p:sldIdLst>
    <p:sldId id="288" r:id="rId4"/>
    <p:sldId id="256" r:id="rId5"/>
    <p:sldId id="386" r:id="rId6"/>
    <p:sldId id="387" r:id="rId7"/>
    <p:sldId id="388" r:id="rId8"/>
    <p:sldId id="265" r:id="rId9"/>
    <p:sldId id="385" r:id="rId10"/>
    <p:sldId id="373" r:id="rId11"/>
    <p:sldId id="360" r:id="rId12"/>
    <p:sldId id="374" r:id="rId13"/>
    <p:sldId id="375" r:id="rId14"/>
    <p:sldId id="377" r:id="rId15"/>
    <p:sldId id="379" r:id="rId16"/>
    <p:sldId id="380" r:id="rId17"/>
    <p:sldId id="381" r:id="rId18"/>
    <p:sldId id="308" r:id="rId19"/>
    <p:sldId id="326" r:id="rId20"/>
    <p:sldId id="346" r:id="rId21"/>
    <p:sldId id="382" r:id="rId22"/>
    <p:sldId id="383" r:id="rId23"/>
    <p:sldId id="276" r:id="rId24"/>
    <p:sldId id="489" r:id="rId25"/>
  </p:sldIdLst>
  <p:sldSz cx="12192000" cy="6858000"/>
  <p:notesSz cx="6858000" cy="9144000"/>
  <p:embeddedFontLst>
    <p:embeddedFont>
      <p:font typeface=".VnTime" panose="020B7200000000000000" pitchFamily="34" charset="0"/>
      <p:regular r:id="rId28"/>
      <p:bold r:id="rId29"/>
      <p:italic r:id="rId30"/>
      <p:boldItalic r:id="rId31"/>
    </p:embeddedFont>
    <p:embeddedFont>
      <p:font typeface="HP001 4 hàng" panose="020B0604020202020204" charset="0"/>
      <p:regular r:id="rId32"/>
      <p:bold r:id="rId33"/>
    </p:embeddedFont>
    <p:embeddedFont>
      <p:font typeface="UTM Avo" panose="02040603050506020204" pitchFamily="18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57" autoAdjust="0"/>
    <p:restoredTop sz="94660"/>
  </p:normalViewPr>
  <p:slideViewPr>
    <p:cSldViewPr snapToGrid="0">
      <p:cViewPr varScale="1">
        <p:scale>
          <a:sx n="97" d="100"/>
          <a:sy n="97" d="100"/>
        </p:scale>
        <p:origin x="72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33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21" Type="http://schemas.openxmlformats.org/officeDocument/2006/relationships/slide" Target="slides/slide18.xml"/><Relationship Id="rId34" Type="http://schemas.openxmlformats.org/officeDocument/2006/relationships/font" Target="fonts/font7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4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6.fntdata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BDF1DD0-705F-46AD-B4EB-E452359353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C21F98-A7D0-4574-A0B6-27C636ACC5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964618-FE44-48E8-A0AF-72608DCB0A4B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719A95-5560-4B04-AEBA-C7F2A8A231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BE5BF4-CE73-4539-8EF1-E38D4F3FF4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A6CADE-2C1B-46AB-A86A-E3C2552F4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865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9BC4BA-39F8-4482-BE10-2C134EB7B9A6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05917-6792-48F8-8ABE-EFB8AE847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358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0198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8EE98-1523-2E0C-A69B-F4D1C5B84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A6D6FC-EBFF-7BD3-7155-88D448C002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66AFA9-5B07-9C53-26D5-5108078F8B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F8692-843B-5D54-ACD6-AA6571EC50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865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03C2A-15AB-2717-FB73-DF256F260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FB37E5-8DED-A349-AE70-E9CCE489CE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A0028B-2218-1720-44C6-CB3BB8A31D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A36E6-CFC9-9B7B-BA12-CB3504C1C5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9186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39D47BF-CEAC-48A2-B050-FC53038EA6BD}"/>
              </a:ext>
            </a:extLst>
          </p:cNvPr>
          <p:cNvSpPr/>
          <p:nvPr userDrawn="1"/>
        </p:nvSpPr>
        <p:spPr>
          <a:xfrm>
            <a:off x="11171104" y="88135"/>
            <a:ext cx="1122345" cy="135507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430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9192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5244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28683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382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5AE95DF-B3F5-45EA-8646-2C9A8560C598}"/>
              </a:ext>
            </a:extLst>
          </p:cNvPr>
          <p:cNvSpPr/>
          <p:nvPr userDrawn="1"/>
        </p:nvSpPr>
        <p:spPr>
          <a:xfrm>
            <a:off x="10792627" y="136523"/>
            <a:ext cx="1122345" cy="135507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2125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061CF56-B0CB-422D-9DB9-B5569520333B}"/>
              </a:ext>
            </a:extLst>
          </p:cNvPr>
          <p:cNvSpPr/>
          <p:nvPr userDrawn="1"/>
        </p:nvSpPr>
        <p:spPr>
          <a:xfrm>
            <a:off x="11171104" y="88135"/>
            <a:ext cx="1122345" cy="135507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036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78C5-C109-413C-B507-7C82CA3927B8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5240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78C5-C109-413C-B507-7C82CA3927B8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3615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C78C5-C109-413C-B507-7C82CA3927B8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6392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81C43-8C97-4787-9E67-6FEE1D84B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585F07-951E-439A-A7DB-15EAAACEFB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62ED7-EB9D-47A9-BF9F-E8FBF1E30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4A0AA-8FD5-4C86-8F31-3D31ABD0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F7E8D-06E8-4965-9227-B2B540DF3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5478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CF411-3DEF-46D1-B675-C48FED390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91509-E546-43FB-98D6-6B6565906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402C0-5D64-4FA8-B7A1-2DC509FE2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9DC95-C7B6-475F-8785-3B9FAAAC7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DFA22-6D49-4339-B627-2EBBCC0B6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037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7905-26D5-4AAD-B9AA-0768E6AC4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04625-889A-4B5E-91DF-886F4BF9A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DD92D-CB11-4825-A48A-651A8410E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2DDC4-A3D2-4682-8945-C0DA250DA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8F52F-B27B-49CB-A3E9-CD723026A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3799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D51D3-81D0-47D0-AFBB-001ADDD33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BC757-CD1E-4576-A47C-CB261696FB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8A03A0-58CF-4752-9C67-37DF396D5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8A83D-B1BD-46AF-9B04-690C8CE8E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69FEE-1515-4398-953A-3B8604E0B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5AF395-FE11-4E4D-8D74-BFCA29B70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7253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58389-E235-40B6-936E-696FC8944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DAA47-EFF5-4C2F-9FDC-F931255CB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C21C54-9AE0-411F-9D51-FEFD85BFD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FFB7A6-68BD-4C89-BA50-7D80DB0757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DE108A-A856-441A-966E-3E2BB71882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5D45AB-AD0C-43BD-9C71-577057BE2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C994C8-55A9-4DE7-A292-E46EFB616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0AFCDF-7718-40FD-9C0C-F867AE62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761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A30F2-0C34-4AAF-BD4B-54C04629B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AC8DE-6E65-40FA-970C-7DD78403A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6379B1-A738-45D1-9C4D-7A96F3D6F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3EE0E8-8B6F-4941-AE51-E8A78DF2C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1856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7FD9B6-FCA8-493A-8121-06350FF8D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BAF242-37ED-4A7C-8CB1-E0E053739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786D51-30FA-4C5E-AA2C-4F456027D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2690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A13A2-0F07-409B-831B-72D749F7D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E48B1-9887-47FC-8B33-EFB791754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2928A-5C9B-4E0E-ACA5-DAC8E8FE6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497BF-46D2-4ED7-92A6-A0DF26DB8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C497B6-F20A-41CF-BF5E-E84D9A71A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0B5738-71BB-4769-8CEA-5E666A5EB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1765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FE272-8DF8-4794-AC33-8E0DC5354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5D5AD1-1ACC-41B3-9D01-029208B9BC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74EE8-8D24-4E30-85CE-3EAE8BCBF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6C8062-9A78-4204-B41B-1281F05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8CE470-79B5-4EC6-A8D6-3CDD3BC8D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3C154-4DC8-4458-89AB-A8E9B3F9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079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62CCB-63AE-4BC5-882D-1818C3CE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D9169F-AF3E-40B1-BC18-85A4C7B10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1AE00-ACD7-4A15-B185-BC11A1F04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37F78-7CCD-411A-9584-8030271C4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8F386-8401-4BD2-A118-F02C56B88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6340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4702B4-D98D-4F11-BE96-F1FF275EA9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53901C-0C8D-4F10-9997-6AE651BBC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520DE-DAA5-40CC-A3CE-E592942F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7F7B6-A811-4FA8-B655-68D93BFD5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D84E9-52C2-4612-8A21-06EFD27E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067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163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324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413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719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87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360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9571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159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180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139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04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C78C5-C109-413C-B507-7C82CA3927B8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A01FF-4C9D-44E1-A8AE-04F6E852A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60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08" r:id="rId8"/>
    <p:sldLayoutId id="2147483809" r:id="rId9"/>
    <p:sldLayoutId id="2147483814" r:id="rId10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A2E02D-E0E2-4A80-8F57-8FE31FB5D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E03057-A137-4B19-865C-2FC72969C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FA37F-7CDF-4AA6-93AE-94B3FA4F4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A6248-9075-44F6-BABA-ACCDFFA54742}" type="datetimeFigureOut">
              <a:rPr lang="en-US" smtClean="0"/>
              <a:t>02-Dec-24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D6ECB-C279-47B4-8FA3-DE1ADCE708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48301-85C3-4A8E-BC22-25CE7E8FE5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176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856797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.png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7.gif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7.gif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7.gif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7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7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video" Target="NULL" TargetMode="External"/><Relationship Id="rId1" Type="http://schemas.openxmlformats.org/officeDocument/2006/relationships/tags" Target="../tags/tag1.xml"/><Relationship Id="rId5" Type="http://schemas.openxmlformats.org/officeDocument/2006/relationships/image" Target="../media/image24.png"/><Relationship Id="rId4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0.jpg"/><Relationship Id="rId4" Type="http://schemas.openxmlformats.org/officeDocument/2006/relationships/hyperlink" Target="https://www.youtube.com/@hoc1biet10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CB2D8-8CEA-4B4A-AE31-C621F55557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595" y="1801216"/>
            <a:ext cx="9142810" cy="1155849"/>
          </a:xfrm>
        </p:spPr>
        <p:txBody>
          <a:bodyPr>
            <a:normAutofit/>
          </a:bodyPr>
          <a:lstStyle/>
          <a:p>
            <a:r>
              <a:rPr lang="en-US" sz="5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290B9B-78D3-47BF-8F38-E7F0A7E750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09302" y="3073055"/>
            <a:ext cx="13410604" cy="1655762"/>
          </a:xfrm>
        </p:spPr>
        <p:txBody>
          <a:bodyPr>
            <a:normAutofit/>
          </a:bodyPr>
          <a:lstStyle/>
          <a:p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81: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5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F6419F-6269-448F-87A7-8999FBDA1C50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58CBCC-4DC4-48C0-8847-61DC45CE02A5}"/>
              </a:ext>
            </a:extLst>
          </p:cNvPr>
          <p:cNvSpPr/>
          <p:nvPr/>
        </p:nvSpPr>
        <p:spPr>
          <a:xfrm>
            <a:off x="11039823" y="67920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748859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29" y="883919"/>
            <a:ext cx="2857500" cy="2857500"/>
          </a:xfrm>
          <a:prstGeom prst="rect">
            <a:avLst/>
          </a:prstGeom>
        </p:spPr>
      </p:pic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+mn-cs"/>
              </a:rPr>
              <a:t>Ong</a:t>
            </a: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+mn-cs"/>
              </a:rPr>
              <a:t>non</a:t>
            </a: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+mn-cs"/>
              </a:rPr>
              <a:t>việc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+mn-cs"/>
              </a:rPr>
              <a:t>học</a:t>
            </a: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UD Digi Kyokasho N-B" panose="02020700000000000000" pitchFamily="18" charset="-128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7D7D99-9E1A-47C2-9A0E-04166401D7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52" y="3436622"/>
            <a:ext cx="2650039" cy="26618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7CE6008-DA12-D3A7-0230-B4844F6005E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4" name="Cartoon Background Music Funny Animation Free">
            <a:hlinkClick r:id="" action="ppaction://media"/>
            <a:extLst>
              <a:ext uri="{FF2B5EF4-FFF2-40B4-BE49-F238E27FC236}">
                <a16:creationId xmlns:a16="http://schemas.microsoft.com/office/drawing/2014/main" id="{797B971D-38DA-3671-AFF5-28C15AE341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280157" y="99733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87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2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0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27D7D99-9E1A-47C2-9A0E-04166401D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4196183"/>
            <a:ext cx="2650039" cy="266181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D4BBFA5-A531-CDFA-C006-225F65E53AEB}"/>
              </a:ext>
            </a:extLst>
          </p:cNvPr>
          <p:cNvSpPr/>
          <p:nvPr/>
        </p:nvSpPr>
        <p:spPr>
          <a:xfrm>
            <a:off x="319460" y="1365813"/>
            <a:ext cx="9329637" cy="2963119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HƯỚNG DẪN</a:t>
            </a:r>
            <a:endParaRPr kumimoji="0" lang="en-US" sz="2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GV click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xuất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hiện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HS t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hực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yêu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cầu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màn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GV click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chuyển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sang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yêu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cầu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tiếp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theo.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040" y="1092264"/>
            <a:ext cx="2857500" cy="2857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72A571-5925-EDFE-1732-A8190920AB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68951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3E84F76-64C6-FA5B-8D68-64B6ECA30BF4}"/>
              </a:ext>
            </a:extLst>
          </p:cNvPr>
          <p:cNvSpPr/>
          <p:nvPr/>
        </p:nvSpPr>
        <p:spPr>
          <a:xfrm>
            <a:off x="841150" y="376088"/>
            <a:ext cx="9725593" cy="3052912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Tiếng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vần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âng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US" sz="36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vầng</a:t>
            </a:r>
            <a:r>
              <a:rPr lang="en-US" sz="3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trăng</a:t>
            </a:r>
            <a:endParaRPr lang="en-US" sz="3600" b="1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lvl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6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m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ăng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tre</a:t>
            </a:r>
            <a:endParaRPr kumimoji="0" lang="en-US" sz="3600" b="1" i="0" u="none" strike="noStrike" kern="120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68" y="552942"/>
            <a:ext cx="2071868" cy="20718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F4265AA-32EC-48B1-BDE0-6DC27A9D5E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01BC2488-D431-80EF-E6D4-B85BCC93623B}"/>
              </a:ext>
            </a:extLst>
          </p:cNvPr>
          <p:cNvSpPr/>
          <p:nvPr/>
        </p:nvSpPr>
        <p:spPr>
          <a:xfrm>
            <a:off x="3988200" y="1705611"/>
            <a:ext cx="628485" cy="672221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91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D25AFB-4A99-DCB2-2DC0-851F94045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5D91260-3F63-2063-EF14-E9211D212E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F63B89E-C26D-74A5-4289-2478E7292FBA}"/>
              </a:ext>
            </a:extLst>
          </p:cNvPr>
          <p:cNvSpPr/>
          <p:nvPr/>
        </p:nvSpPr>
        <p:spPr>
          <a:xfrm>
            <a:off x="841150" y="376087"/>
            <a:ext cx="9725593" cy="3237969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en-US" sz="3600" b="1" dirty="0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Em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hãy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kể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tên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vần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có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âm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cuối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C00000"/>
                </a:solidFill>
                <a:latin typeface="UTM Avo" panose="02040603050506020204" pitchFamily="18" charset="0"/>
              </a:rPr>
              <a:t>ng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en-US" sz="3600" b="1" dirty="0" err="1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đã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học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en-US" sz="3600" b="1" dirty="0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ang,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ăng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</a:rPr>
              <a:t>âng</a:t>
            </a:r>
            <a:endParaRPr lang="en-US" sz="3600" b="1" dirty="0">
              <a:ln w="10160">
                <a:noFill/>
                <a:prstDash val="solid"/>
              </a:ln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6938EF-5820-E9FE-865A-2DEBE43888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68" y="552942"/>
            <a:ext cx="2071868" cy="20718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DD7172-D8CD-2962-9648-8A8E56887D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9288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AB8999-3F54-A0C7-96A5-5EF0EA98C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9004237-9423-A787-75FE-7699B02A7A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A1E607F-C3F6-989B-24FA-DEBA025DFC68}"/>
              </a:ext>
            </a:extLst>
          </p:cNvPr>
          <p:cNvSpPr/>
          <p:nvPr/>
        </p:nvSpPr>
        <p:spPr>
          <a:xfrm>
            <a:off x="841150" y="376087"/>
            <a:ext cx="9725593" cy="3211843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en-US" sz="3600" b="1" dirty="0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Em </a:t>
            </a:r>
            <a:r>
              <a:rPr lang="en-US" sz="3600" b="1" dirty="0" err="1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hãy</a:t>
            </a:r>
            <a:r>
              <a:rPr lang="en-US" sz="3600" b="1" dirty="0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kể</a:t>
            </a:r>
            <a:r>
              <a:rPr lang="en-US" sz="3600" b="1" dirty="0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tên</a:t>
            </a:r>
            <a:r>
              <a:rPr lang="en-US" sz="3600" b="1" dirty="0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các</a:t>
            </a:r>
            <a:r>
              <a:rPr lang="en-US" sz="3600" b="1" dirty="0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vần</a:t>
            </a:r>
            <a:r>
              <a:rPr lang="en-US" sz="3600" b="1" dirty="0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có</a:t>
            </a:r>
            <a:endParaRPr lang="en-US" sz="3600" b="1" dirty="0">
              <a:ln w="10160">
                <a:noFill/>
                <a:prstDash val="solid"/>
              </a:ln>
              <a:latin typeface="UTM Avo" panose="02040603050506020204" pitchFamily="18" charset="0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en-US" sz="3600" b="1" dirty="0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âm</a:t>
            </a:r>
            <a:r>
              <a:rPr lang="en-US" sz="3600" b="1" dirty="0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cuối</a:t>
            </a:r>
            <a:r>
              <a:rPr lang="en-US" sz="3600" b="1" dirty="0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 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C00000"/>
                </a:solidFill>
                <a:latin typeface="UTM Avo" panose="02040603050506020204" pitchFamily="18" charset="0"/>
              </a:rPr>
              <a:t>c</a:t>
            </a:r>
            <a:r>
              <a:rPr lang="en-US" sz="3600" b="1" dirty="0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đã</a:t>
            </a:r>
            <a:r>
              <a:rPr lang="en-US" sz="3600" b="1" dirty="0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học</a:t>
            </a:r>
            <a:r>
              <a:rPr lang="en-US" sz="3600" b="1" dirty="0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?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en-US" sz="3600" b="1" dirty="0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ac, </a:t>
            </a:r>
            <a:r>
              <a:rPr lang="en-US" sz="3600" b="1" dirty="0" err="1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ăc</a:t>
            </a:r>
            <a:r>
              <a:rPr lang="en-US" sz="3600" b="1" dirty="0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, </a:t>
            </a:r>
            <a:r>
              <a:rPr lang="en-US" sz="3600" b="1" dirty="0" err="1">
                <a:ln w="10160">
                  <a:noFill/>
                  <a:prstDash val="solid"/>
                </a:ln>
                <a:latin typeface="UTM Avo" panose="02040603050506020204" pitchFamily="18" charset="0"/>
              </a:rPr>
              <a:t>âc</a:t>
            </a:r>
            <a:endParaRPr lang="en-US" sz="3600" b="1" dirty="0">
              <a:ln w="10160">
                <a:noFill/>
                <a:prstDash val="solid"/>
              </a:ln>
              <a:latin typeface="UTM Avo" panose="0204060305050602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FC0793-CFDC-F106-F172-F1548BC519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68" y="552942"/>
            <a:ext cx="2071868" cy="20718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10A1B37-DE10-4FE3-F190-742651C677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167903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805EE63-BA30-4DD0-B78D-03231D29A47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804862" y="488731"/>
            <a:ext cx="11387137" cy="57197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3F8266-90A1-445C-A1C4-7BFB50B50C5A}"/>
              </a:ext>
            </a:extLst>
          </p:cNvPr>
          <p:cNvSpPr txBox="1"/>
          <p:nvPr/>
        </p:nvSpPr>
        <p:spPr>
          <a:xfrm>
            <a:off x="4677734" y="2921168"/>
            <a:ext cx="42636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>
                <a:solidFill>
                  <a:srgbClr val="00B050"/>
                </a:solidFill>
                <a:latin typeface="UTM Avo" panose="02040603050506020204" pitchFamily="18" charset="0"/>
              </a:rPr>
              <a:t>LUYỆN TẬP</a:t>
            </a:r>
            <a:endParaRPr lang="en-US" sz="6000" b="1" dirty="0">
              <a:solidFill>
                <a:srgbClr val="00B05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133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5A3C0C-528D-464B-AB3C-051CCAA348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66" t="20230" r="22673" b="46667"/>
          <a:stretch/>
        </p:blipFill>
        <p:spPr>
          <a:xfrm>
            <a:off x="217740" y="1095276"/>
            <a:ext cx="11756520" cy="345497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AB69684-607B-4DF2-A907-2E7ECA17A676}"/>
              </a:ext>
            </a:extLst>
          </p:cNvPr>
          <p:cNvSpPr/>
          <p:nvPr/>
        </p:nvSpPr>
        <p:spPr>
          <a:xfrm>
            <a:off x="4616941" y="2599141"/>
            <a:ext cx="3142593" cy="430924"/>
          </a:xfrm>
          <a:prstGeom prst="rect">
            <a:avLst/>
          </a:prstGeom>
          <a:solidFill>
            <a:srgbClr val="5B9BD5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ang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4F47E1-FD2C-4AE7-AF7F-ABFD4460D220}"/>
              </a:ext>
            </a:extLst>
          </p:cNvPr>
          <p:cNvSpPr/>
          <p:nvPr/>
        </p:nvSpPr>
        <p:spPr>
          <a:xfrm>
            <a:off x="4616941" y="3158948"/>
            <a:ext cx="3142593" cy="430924"/>
          </a:xfrm>
          <a:prstGeom prst="rect">
            <a:avLst/>
          </a:prstGeom>
          <a:solidFill>
            <a:srgbClr val="5B9BD5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ă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ng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B15396-D16C-4E64-AC5E-D16B119F481E}"/>
              </a:ext>
            </a:extLst>
          </p:cNvPr>
          <p:cNvSpPr/>
          <p:nvPr/>
        </p:nvSpPr>
        <p:spPr>
          <a:xfrm>
            <a:off x="4616941" y="3795995"/>
            <a:ext cx="3142593" cy="430924"/>
          </a:xfrm>
          <a:prstGeom prst="rect">
            <a:avLst/>
          </a:prstGeom>
          <a:solidFill>
            <a:srgbClr val="5B9BD5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â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ng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130474-C5A3-42DF-9332-7127305F5164}"/>
              </a:ext>
            </a:extLst>
          </p:cNvPr>
          <p:cNvSpPr/>
          <p:nvPr/>
        </p:nvSpPr>
        <p:spPr>
          <a:xfrm>
            <a:off x="8295598" y="2630234"/>
            <a:ext cx="3142593" cy="430924"/>
          </a:xfrm>
          <a:prstGeom prst="rect">
            <a:avLst/>
          </a:prstGeom>
          <a:solidFill>
            <a:srgbClr val="5B9BD5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ac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CE6F7A-3E98-460A-BA38-398CD1C99F3C}"/>
              </a:ext>
            </a:extLst>
          </p:cNvPr>
          <p:cNvSpPr/>
          <p:nvPr/>
        </p:nvSpPr>
        <p:spPr>
          <a:xfrm>
            <a:off x="8295599" y="3193487"/>
            <a:ext cx="3142593" cy="430924"/>
          </a:xfrm>
          <a:prstGeom prst="rect">
            <a:avLst/>
          </a:prstGeom>
          <a:solidFill>
            <a:srgbClr val="5B9BD5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ăc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09F196-D212-4388-9A68-226582CBE842}"/>
              </a:ext>
            </a:extLst>
          </p:cNvPr>
          <p:cNvSpPr/>
          <p:nvPr/>
        </p:nvSpPr>
        <p:spPr>
          <a:xfrm>
            <a:off x="8295600" y="3763319"/>
            <a:ext cx="3142593" cy="430924"/>
          </a:xfrm>
          <a:prstGeom prst="rect">
            <a:avLst/>
          </a:prstGeom>
          <a:solidFill>
            <a:srgbClr val="5B9BD5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âc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12" name="组合 23">
            <a:extLst>
              <a:ext uri="{FF2B5EF4-FFF2-40B4-BE49-F238E27FC236}">
                <a16:creationId xmlns:a16="http://schemas.microsoft.com/office/drawing/2014/main" id="{B60C6F3C-A6FF-4372-8915-1337B19673CA}"/>
              </a:ext>
            </a:extLst>
          </p:cNvPr>
          <p:cNvGrpSpPr/>
          <p:nvPr/>
        </p:nvGrpSpPr>
        <p:grpSpPr>
          <a:xfrm>
            <a:off x="0" y="5308022"/>
            <a:ext cx="12203723" cy="1065487"/>
            <a:chOff x="-17585" y="5729324"/>
            <a:chExt cx="12203723" cy="1123362"/>
          </a:xfrm>
        </p:grpSpPr>
        <p:pic>
          <p:nvPicPr>
            <p:cNvPr id="13" name="图片 24">
              <a:extLst>
                <a:ext uri="{FF2B5EF4-FFF2-40B4-BE49-F238E27FC236}">
                  <a16:creationId xmlns:a16="http://schemas.microsoft.com/office/drawing/2014/main" id="{2355EFD7-3D5D-4A2E-AD73-E60617BD5B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14" name="图片 25">
              <a:extLst>
                <a:ext uri="{FF2B5EF4-FFF2-40B4-BE49-F238E27FC236}">
                  <a16:creationId xmlns:a16="http://schemas.microsoft.com/office/drawing/2014/main" id="{66701B1A-1DED-4D18-8343-6F0B0E0948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7080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CE0D86D0-5CAE-49C3-B015-6BFC20279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955" y="119333"/>
            <a:ext cx="5731497" cy="576368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20B96955-F5C9-4413-966E-85602B4938A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133" y="4927600"/>
            <a:ext cx="11827934" cy="15406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EAF491-1ADC-4F8A-8B0B-176E5716C5A0}"/>
              </a:ext>
            </a:extLst>
          </p:cNvPr>
          <p:cNvSpPr/>
          <p:nvPr/>
        </p:nvSpPr>
        <p:spPr>
          <a:xfrm>
            <a:off x="4185392" y="1632846"/>
            <a:ext cx="441018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ĐỌC</a:t>
            </a:r>
            <a:r>
              <a:rPr kumimoji="0" lang="vi-VN" sz="7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530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3ABFCB-32D0-490F-9F26-761B7C89B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793" t="29885" r="14827" b="17548"/>
          <a:stretch/>
        </p:blipFill>
        <p:spPr>
          <a:xfrm>
            <a:off x="3360684" y="0"/>
            <a:ext cx="5906814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398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EBBC72C0-AD6F-4026-AECE-C765FB97CC7F}"/>
              </a:ext>
            </a:extLst>
          </p:cNvPr>
          <p:cNvSpPr txBox="1"/>
          <p:nvPr/>
        </p:nvSpPr>
        <p:spPr>
          <a:xfrm>
            <a:off x="1128441" y="188059"/>
            <a:ext cx="10687844" cy="5265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Bỏ nghề</a:t>
            </a:r>
          </a:p>
          <a:p>
            <a:pPr lvl="0">
              <a:lnSpc>
                <a:spcPct val="150000"/>
              </a:lnSpc>
              <a:defRPr/>
            </a:pP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	Có bác thợ săn gặp một con v</a:t>
            </a:r>
            <a:r>
              <a:rPr lang="vi-VN" sz="3200" kern="0">
                <a:solidFill>
                  <a:prstClr val="black"/>
                </a:solidFill>
                <a:latin typeface="UTM Avo" panose="02040603050506020204" pitchFamily="18" charset="0"/>
              </a:rPr>
              <a:t>ư</a:t>
            </a: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ợn mẹ đang cho con bú. Bác rút tên, ngắm. V</a:t>
            </a:r>
            <a:r>
              <a:rPr lang="vi-VN" sz="3200" kern="0">
                <a:solidFill>
                  <a:prstClr val="black"/>
                </a:solidFill>
                <a:latin typeface="UTM Avo" panose="02040603050506020204" pitchFamily="18" charset="0"/>
              </a:rPr>
              <a:t>ư</a:t>
            </a: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ợn mẹ chợt ngẩng lên. Nó nhìn bác, mặt đờ ra.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	B</a:t>
            </a: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ác thợ săn nghĩ: “Ta bắn nó, con nó sẽ chết”. Thế là bác bỏ đi. Từ đó, bác bỏ nghề săn bắn.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Time" panose="020B7200000000000000"/>
              </a:rPr>
              <a:t>							 </a:t>
            </a:r>
            <a:r>
              <a:rPr lang="en-US" kern="0">
                <a:solidFill>
                  <a:prstClr val="black"/>
                </a:solidFill>
                <a:latin typeface="UTM Avo" panose="02040603050506020204" pitchFamily="18" charset="0"/>
              </a:rPr>
              <a:t>Phỏng theo LÉP TÔN-XTÔI (Hoàng Nam kể)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4165F6-CDC8-4807-B9FA-8DF3F6C88D5F}"/>
              </a:ext>
            </a:extLst>
          </p:cNvPr>
          <p:cNvSpPr/>
          <p:nvPr/>
        </p:nvSpPr>
        <p:spPr>
          <a:xfrm>
            <a:off x="3970064" y="1678762"/>
            <a:ext cx="2619375" cy="6572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>
                <a:solidFill>
                  <a:srgbClr val="FF0000"/>
                </a:solidFill>
                <a:latin typeface="UTM Avo" panose="02040603050506020204" pitchFamily="18" charset="0"/>
              </a:rPr>
              <a:t>r</a:t>
            </a:r>
            <a:r>
              <a:rPr kumimoji="0" lang="en-US" sz="320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út</a:t>
            </a:r>
            <a:r>
              <a:rPr kumimoji="0" lang="en-US" sz="3200" i="0" u="none" strike="noStrike" kern="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tên</a:t>
            </a:r>
            <a:endParaRPr kumimoji="0" lang="en-US" sz="320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6FAF62-3AE4-4B66-B4FF-2BD8D5C94394}"/>
              </a:ext>
            </a:extLst>
          </p:cNvPr>
          <p:cNvSpPr/>
          <p:nvPr/>
        </p:nvSpPr>
        <p:spPr>
          <a:xfrm>
            <a:off x="5418202" y="1688489"/>
            <a:ext cx="2619375" cy="6572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>
                <a:solidFill>
                  <a:srgbClr val="FF0000"/>
                </a:solidFill>
                <a:latin typeface="UTM Avo" panose="02040603050506020204" pitchFamily="18" charset="0"/>
              </a:rPr>
              <a:t>n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gắm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BFACB4-BC19-4DCD-A2B8-DB73E467FE61}"/>
              </a:ext>
            </a:extLst>
          </p:cNvPr>
          <p:cNvSpPr/>
          <p:nvPr/>
        </p:nvSpPr>
        <p:spPr>
          <a:xfrm>
            <a:off x="8601564" y="1688490"/>
            <a:ext cx="2619375" cy="6572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>
                <a:solidFill>
                  <a:srgbClr val="FF0000"/>
                </a:solidFill>
                <a:latin typeface="UTM Avo" panose="02040603050506020204" pitchFamily="18" charset="0"/>
              </a:rPr>
              <a:t>c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hợt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0723A0-B477-4C70-978A-65D6A6156A7C}"/>
              </a:ext>
            </a:extLst>
          </p:cNvPr>
          <p:cNvSpPr/>
          <p:nvPr/>
        </p:nvSpPr>
        <p:spPr>
          <a:xfrm>
            <a:off x="918671" y="2417985"/>
            <a:ext cx="2619375" cy="6572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ngẩng lên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710F1A-891C-47C7-8A5A-BC2DCD388957}"/>
              </a:ext>
            </a:extLst>
          </p:cNvPr>
          <p:cNvSpPr/>
          <p:nvPr/>
        </p:nvSpPr>
        <p:spPr>
          <a:xfrm>
            <a:off x="6263157" y="2417985"/>
            <a:ext cx="2619375" cy="6572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noProof="0">
                <a:solidFill>
                  <a:srgbClr val="FF0000"/>
                </a:solidFill>
                <a:latin typeface="UTM Avo" panose="02040603050506020204" pitchFamily="18" charset="0"/>
              </a:rPr>
              <a:t>đờ ra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8D055B-F8F0-40F4-A0B6-B17E1F9F48DD}"/>
              </a:ext>
            </a:extLst>
          </p:cNvPr>
          <p:cNvSpPr/>
          <p:nvPr/>
        </p:nvSpPr>
        <p:spPr>
          <a:xfrm>
            <a:off x="6722990" y="3880070"/>
            <a:ext cx="3743982" cy="6572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>
                <a:solidFill>
                  <a:srgbClr val="FF0000"/>
                </a:solidFill>
                <a:latin typeface="UTM Avo" panose="02040603050506020204" pitchFamily="18" charset="0"/>
              </a:rPr>
              <a:t>b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ỏ nghề</a:t>
            </a:r>
            <a:r>
              <a:rPr kumimoji="0" lang="en-US" sz="3200" b="0" i="0" u="none" strike="noStrike" kern="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săn bắn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838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119D8C3F-E960-43BC-9E7E-B25C1BD5B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926" y="493877"/>
            <a:ext cx="6845456" cy="45537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09ED40-223B-4D55-9DEE-E0D88588987D}"/>
              </a:ext>
            </a:extLst>
          </p:cNvPr>
          <p:cNvSpPr txBox="1"/>
          <p:nvPr/>
        </p:nvSpPr>
        <p:spPr>
          <a:xfrm>
            <a:off x="726454" y="5286905"/>
            <a:ext cx="10896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C00000"/>
                </a:solidFill>
                <a:latin typeface="UTM Avo" panose="02040603050506020204" pitchFamily="18" charset="0"/>
              </a:rPr>
              <a:t>Chú</a:t>
            </a:r>
            <a:r>
              <a:rPr lang="en-US" sz="32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pitchFamily="18" charset="0"/>
              </a:rPr>
              <a:t>thích</a:t>
            </a:r>
            <a:r>
              <a:rPr lang="en-US" sz="3200" dirty="0">
                <a:solidFill>
                  <a:srgbClr val="C00000"/>
                </a:solidFill>
                <a:latin typeface="UTM Avo" panose="02040603050506020204" pitchFamily="18" charset="0"/>
              </a:rPr>
              <a:t>: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pitchFamily="18" charset="0"/>
              </a:rPr>
              <a:t>Đờ</a:t>
            </a:r>
            <a:r>
              <a:rPr lang="en-US" sz="32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pitchFamily="18" charset="0"/>
              </a:rPr>
              <a:t>ra</a:t>
            </a:r>
            <a:r>
              <a:rPr lang="en-US" sz="32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là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trạng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thái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như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không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còn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cảm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giác</a:t>
            </a:r>
            <a:r>
              <a:rPr lang="en-US" sz="3200" dirty="0">
                <a:latin typeface="UTM Avo" panose="02040603050506020204" pitchFamily="18" charset="0"/>
              </a:rPr>
              <a:t>, </a:t>
            </a:r>
            <a:r>
              <a:rPr lang="en-US" sz="3200" dirty="0" err="1">
                <a:latin typeface="UTM Avo" panose="02040603050506020204" pitchFamily="18" charset="0"/>
              </a:rPr>
              <a:t>không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còn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cử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động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được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nữa</a:t>
            </a:r>
            <a:r>
              <a:rPr lang="en-US" sz="3200" dirty="0">
                <a:latin typeface="UTM Avo" panose="020406030505060202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4533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48F38AFB-6FF1-4948-979A-2F0192678482}"/>
              </a:ext>
            </a:extLst>
          </p:cNvPr>
          <p:cNvSpPr txBox="1"/>
          <p:nvPr/>
        </p:nvSpPr>
        <p:spPr>
          <a:xfrm>
            <a:off x="752078" y="467612"/>
            <a:ext cx="10687844" cy="5265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Bỏ nghề</a:t>
            </a:r>
          </a:p>
          <a:p>
            <a:pPr lvl="0">
              <a:lnSpc>
                <a:spcPct val="150000"/>
              </a:lnSpc>
              <a:defRPr/>
            </a:pP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	Có bác thợ săn gặp một con v</a:t>
            </a:r>
            <a:r>
              <a:rPr lang="vi-VN" sz="3200" kern="0">
                <a:solidFill>
                  <a:prstClr val="black"/>
                </a:solidFill>
                <a:latin typeface="UTM Avo" panose="02040603050506020204" pitchFamily="18" charset="0"/>
              </a:rPr>
              <a:t>ư</a:t>
            </a: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ợn mẹ đang cho con bú.   Bác rút tên, ngắm.    V</a:t>
            </a:r>
            <a:r>
              <a:rPr lang="vi-VN" sz="3200" kern="0">
                <a:solidFill>
                  <a:prstClr val="black"/>
                </a:solidFill>
                <a:latin typeface="UTM Avo" panose="02040603050506020204" pitchFamily="18" charset="0"/>
              </a:rPr>
              <a:t>ư</a:t>
            </a: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ợn mẹ chợt ngẩng lên.    Nó nhìn bác, mặt đờ ra.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	B</a:t>
            </a: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ác thợ săn nghĩ: “Ta bắn nó, con nó sẽ chết”. Thế là bác bỏ đi.    Từ đó, bác bỏ nghề săn bắn.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Time" panose="020B7200000000000000"/>
              </a:rPr>
              <a:t>							 </a:t>
            </a:r>
            <a:r>
              <a:rPr lang="en-US" kern="0">
                <a:solidFill>
                  <a:prstClr val="black"/>
                </a:solidFill>
                <a:latin typeface="UTM Avo" panose="02040603050506020204" pitchFamily="18" charset="0"/>
              </a:rPr>
              <a:t>Phỏng theo LÉP TÔN-XTÔI (Hoàng Nam kể)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/>
            </a:endParaRPr>
          </a:p>
        </p:txBody>
      </p:sp>
      <p:sp>
        <p:nvSpPr>
          <p:cNvPr id="5" name="Star: 6 Points 4">
            <a:extLst>
              <a:ext uri="{FF2B5EF4-FFF2-40B4-BE49-F238E27FC236}">
                <a16:creationId xmlns:a16="http://schemas.microsoft.com/office/drawing/2014/main" id="{7CA6F3BC-2AF4-4E02-ABCC-21E47EE9569E}"/>
              </a:ext>
            </a:extLst>
          </p:cNvPr>
          <p:cNvSpPr/>
          <p:nvPr/>
        </p:nvSpPr>
        <p:spPr>
          <a:xfrm>
            <a:off x="1291447" y="1183140"/>
            <a:ext cx="419100" cy="514350"/>
          </a:xfrm>
          <a:prstGeom prst="star6">
            <a:avLst/>
          </a:prstGeom>
          <a:solidFill>
            <a:srgbClr val="FFC000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Time" panose="020B7200000000000000"/>
              </a:rPr>
              <a:t>1</a:t>
            </a:r>
          </a:p>
        </p:txBody>
      </p:sp>
      <p:sp>
        <p:nvSpPr>
          <p:cNvPr id="6" name="Star: 6 Points 5">
            <a:extLst>
              <a:ext uri="{FF2B5EF4-FFF2-40B4-BE49-F238E27FC236}">
                <a16:creationId xmlns:a16="http://schemas.microsoft.com/office/drawing/2014/main" id="{8B57B306-DE56-4C16-9837-A128081D8C80}"/>
              </a:ext>
            </a:extLst>
          </p:cNvPr>
          <p:cNvSpPr/>
          <p:nvPr/>
        </p:nvSpPr>
        <p:spPr>
          <a:xfrm>
            <a:off x="3187874" y="2071754"/>
            <a:ext cx="419100" cy="514350"/>
          </a:xfrm>
          <a:prstGeom prst="star6">
            <a:avLst/>
          </a:prstGeom>
          <a:solidFill>
            <a:srgbClr val="FFC000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.VnTime" panose="020B7200000000000000"/>
              </a:rPr>
              <a:t>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/>
            </a:endParaRPr>
          </a:p>
        </p:txBody>
      </p:sp>
      <p:sp>
        <p:nvSpPr>
          <p:cNvPr id="7" name="Star: 6 Points 6">
            <a:extLst>
              <a:ext uri="{FF2B5EF4-FFF2-40B4-BE49-F238E27FC236}">
                <a16:creationId xmlns:a16="http://schemas.microsoft.com/office/drawing/2014/main" id="{9D80B91A-900E-4BB4-BFD9-06BC349E0CBA}"/>
              </a:ext>
            </a:extLst>
          </p:cNvPr>
          <p:cNvSpPr/>
          <p:nvPr/>
        </p:nvSpPr>
        <p:spPr>
          <a:xfrm>
            <a:off x="7313898" y="1978249"/>
            <a:ext cx="419100" cy="514350"/>
          </a:xfrm>
          <a:prstGeom prst="star6">
            <a:avLst/>
          </a:prstGeom>
          <a:solidFill>
            <a:srgbClr val="FFC000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.VnTime" panose="020B7200000000000000"/>
              </a:rPr>
              <a:t>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/>
            </a:endParaRPr>
          </a:p>
        </p:txBody>
      </p:sp>
      <p:sp>
        <p:nvSpPr>
          <p:cNvPr id="8" name="Star: 6 Points 7">
            <a:extLst>
              <a:ext uri="{FF2B5EF4-FFF2-40B4-BE49-F238E27FC236}">
                <a16:creationId xmlns:a16="http://schemas.microsoft.com/office/drawing/2014/main" id="{3DA2E8A4-BB98-44C9-A1FC-2726A30E8B4F}"/>
              </a:ext>
            </a:extLst>
          </p:cNvPr>
          <p:cNvSpPr/>
          <p:nvPr/>
        </p:nvSpPr>
        <p:spPr>
          <a:xfrm>
            <a:off x="3052965" y="2661301"/>
            <a:ext cx="419100" cy="514350"/>
          </a:xfrm>
          <a:prstGeom prst="star6">
            <a:avLst/>
          </a:prstGeom>
          <a:solidFill>
            <a:srgbClr val="FFC000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.VnTime" panose="020B7200000000000000"/>
              </a:rPr>
              <a:t>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/>
            </a:endParaRPr>
          </a:p>
        </p:txBody>
      </p:sp>
      <p:sp>
        <p:nvSpPr>
          <p:cNvPr id="9" name="Star: 6 Points 8">
            <a:extLst>
              <a:ext uri="{FF2B5EF4-FFF2-40B4-BE49-F238E27FC236}">
                <a16:creationId xmlns:a16="http://schemas.microsoft.com/office/drawing/2014/main" id="{61F1C791-F16A-445A-AF27-C95F9F3F5AAE}"/>
              </a:ext>
            </a:extLst>
          </p:cNvPr>
          <p:cNvSpPr/>
          <p:nvPr/>
        </p:nvSpPr>
        <p:spPr>
          <a:xfrm>
            <a:off x="1291447" y="3458217"/>
            <a:ext cx="419100" cy="514350"/>
          </a:xfrm>
          <a:prstGeom prst="star6">
            <a:avLst/>
          </a:prstGeom>
          <a:solidFill>
            <a:srgbClr val="FFC000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.VnTime" panose="020B7200000000000000"/>
              </a:rPr>
              <a:t>5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/>
            </a:endParaRPr>
          </a:p>
        </p:txBody>
      </p:sp>
      <p:sp>
        <p:nvSpPr>
          <p:cNvPr id="10" name="Star: 6 Points 9">
            <a:extLst>
              <a:ext uri="{FF2B5EF4-FFF2-40B4-BE49-F238E27FC236}">
                <a16:creationId xmlns:a16="http://schemas.microsoft.com/office/drawing/2014/main" id="{E43AAB78-AAF4-44A2-A8BD-4B85F63EF424}"/>
              </a:ext>
            </a:extLst>
          </p:cNvPr>
          <p:cNvSpPr/>
          <p:nvPr/>
        </p:nvSpPr>
        <p:spPr>
          <a:xfrm>
            <a:off x="440986" y="4194509"/>
            <a:ext cx="419100" cy="514350"/>
          </a:xfrm>
          <a:prstGeom prst="star6">
            <a:avLst/>
          </a:prstGeom>
          <a:solidFill>
            <a:srgbClr val="FFC000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.VnTime" panose="020B7200000000000000"/>
              </a:rPr>
              <a:t>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/>
            </a:endParaRPr>
          </a:p>
        </p:txBody>
      </p:sp>
      <p:sp>
        <p:nvSpPr>
          <p:cNvPr id="11" name="Star: 6 Points 10">
            <a:extLst>
              <a:ext uri="{FF2B5EF4-FFF2-40B4-BE49-F238E27FC236}">
                <a16:creationId xmlns:a16="http://schemas.microsoft.com/office/drawing/2014/main" id="{D5673884-D072-4C72-856B-CFD733DC83F8}"/>
              </a:ext>
            </a:extLst>
          </p:cNvPr>
          <p:cNvSpPr/>
          <p:nvPr/>
        </p:nvSpPr>
        <p:spPr>
          <a:xfrm>
            <a:off x="4159976" y="4194509"/>
            <a:ext cx="419100" cy="514350"/>
          </a:xfrm>
          <a:prstGeom prst="star6">
            <a:avLst/>
          </a:prstGeom>
          <a:solidFill>
            <a:srgbClr val="FFC000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.VnTime" panose="020B7200000000000000"/>
              </a:rPr>
              <a:t>7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/>
            </a:endParaRPr>
          </a:p>
        </p:txBody>
      </p:sp>
      <p:pic>
        <p:nvPicPr>
          <p:cNvPr id="12" name="图片 1" descr="d6cc56ac75d1c6f5a3534dbe8d578eb5">
            <a:hlinkClick r:id="rId2" action="ppaction://hlinksldjump"/>
            <a:extLst>
              <a:ext uri="{FF2B5EF4-FFF2-40B4-BE49-F238E27FC236}">
                <a16:creationId xmlns:a16="http://schemas.microsoft.com/office/drawing/2014/main" id="{C660E419-960B-46AE-B034-8B5D0FB66F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600" t="2607" r="-3657" b="-2607"/>
          <a:stretch/>
        </p:blipFill>
        <p:spPr>
          <a:xfrm>
            <a:off x="9754406" y="4323619"/>
            <a:ext cx="2700238" cy="234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874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853FDC5-4E47-4130-83BD-26B9A886C554}"/>
              </a:ext>
            </a:extLst>
          </p:cNvPr>
          <p:cNvSpPr txBox="1"/>
          <p:nvPr/>
        </p:nvSpPr>
        <p:spPr>
          <a:xfrm>
            <a:off x="1140472" y="365178"/>
            <a:ext cx="10687844" cy="5265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Bỏ nghề</a:t>
            </a:r>
          </a:p>
          <a:p>
            <a:pPr lvl="0">
              <a:lnSpc>
                <a:spcPct val="150000"/>
              </a:lnSpc>
              <a:defRPr/>
            </a:pP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	Có bác thợ săn gặp một con v</a:t>
            </a:r>
            <a:r>
              <a:rPr lang="vi-VN" sz="3200" kern="0">
                <a:solidFill>
                  <a:prstClr val="black"/>
                </a:solidFill>
                <a:latin typeface="UTM Avo" panose="02040603050506020204" pitchFamily="18" charset="0"/>
              </a:rPr>
              <a:t>ư</a:t>
            </a: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ợn mẹ đang cho con bú. Bác rút tên, ngắm. V</a:t>
            </a:r>
            <a:r>
              <a:rPr lang="vi-VN" sz="3200" kern="0">
                <a:solidFill>
                  <a:prstClr val="black"/>
                </a:solidFill>
                <a:latin typeface="UTM Avo" panose="02040603050506020204" pitchFamily="18" charset="0"/>
              </a:rPr>
              <a:t>ư</a:t>
            </a: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ợn mẹ chợt ngẩng lên. Nó nhìn bác, mặt đờ ra.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	B</a:t>
            </a:r>
            <a:r>
              <a:rPr lang="en-US" sz="3200" kern="0">
                <a:solidFill>
                  <a:prstClr val="black"/>
                </a:solidFill>
                <a:latin typeface="UTM Avo" panose="02040603050506020204" pitchFamily="18" charset="0"/>
              </a:rPr>
              <a:t>ác thợ săn nghĩ: “Ta bắn nó, con nó sẽ chết”. Thế là bác bỏ đi. Từ đó, bác bỏ nghề săn bắn.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Time" panose="020B7200000000000000"/>
              </a:rPr>
              <a:t>							 </a:t>
            </a:r>
            <a:r>
              <a:rPr lang="en-US" kern="0">
                <a:solidFill>
                  <a:prstClr val="black"/>
                </a:solidFill>
                <a:latin typeface="UTM Avo" panose="02040603050506020204" pitchFamily="18" charset="0"/>
              </a:rPr>
              <a:t>Phỏng theo LÉP TÔN-XTÔI (Hoàng Nam kể)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/>
            </a:endParaRPr>
          </a:p>
        </p:txBody>
      </p:sp>
      <p:sp>
        <p:nvSpPr>
          <p:cNvPr id="5" name="Star: 6 Points 4">
            <a:extLst>
              <a:ext uri="{FF2B5EF4-FFF2-40B4-BE49-F238E27FC236}">
                <a16:creationId xmlns:a16="http://schemas.microsoft.com/office/drawing/2014/main" id="{ECA05BA0-D9DB-4F35-8F4B-FC9FB6A58ECC}"/>
              </a:ext>
            </a:extLst>
          </p:cNvPr>
          <p:cNvSpPr/>
          <p:nvPr/>
        </p:nvSpPr>
        <p:spPr>
          <a:xfrm>
            <a:off x="1719052" y="1227139"/>
            <a:ext cx="419100" cy="514350"/>
          </a:xfrm>
          <a:prstGeom prst="star6">
            <a:avLst/>
          </a:prstGeom>
          <a:solidFill>
            <a:srgbClr val="FFC000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Time" panose="020B7200000000000000"/>
              </a:rPr>
              <a:t>1</a:t>
            </a:r>
          </a:p>
        </p:txBody>
      </p:sp>
      <p:sp>
        <p:nvSpPr>
          <p:cNvPr id="6" name="Star: 6 Points 5">
            <a:extLst>
              <a:ext uri="{FF2B5EF4-FFF2-40B4-BE49-F238E27FC236}">
                <a16:creationId xmlns:a16="http://schemas.microsoft.com/office/drawing/2014/main" id="{5038536C-0EFF-4C20-BE23-A356D18919B3}"/>
              </a:ext>
            </a:extLst>
          </p:cNvPr>
          <p:cNvSpPr/>
          <p:nvPr/>
        </p:nvSpPr>
        <p:spPr>
          <a:xfrm>
            <a:off x="1719052" y="3429000"/>
            <a:ext cx="419100" cy="514350"/>
          </a:xfrm>
          <a:prstGeom prst="star6">
            <a:avLst/>
          </a:prstGeom>
          <a:solidFill>
            <a:srgbClr val="FFC000">
              <a:alpha val="5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.VnTime" panose="020B7200000000000000"/>
              </a:rPr>
              <a:t>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anose="020B7200000000000000"/>
            </a:endParaRPr>
          </a:p>
        </p:txBody>
      </p:sp>
      <p:pic>
        <p:nvPicPr>
          <p:cNvPr id="7" name="Picture 6">
            <a:hlinkClick r:id="rId2" action="ppaction://hlinksldjump"/>
            <a:extLst>
              <a:ext uri="{FF2B5EF4-FFF2-40B4-BE49-F238E27FC236}">
                <a16:creationId xmlns:a16="http://schemas.microsoft.com/office/drawing/2014/main" id="{0A570608-9D07-40E0-A240-142B659AD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277" y="5068826"/>
            <a:ext cx="1404856" cy="168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623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105F97-306C-4F31-8AD4-446F7DC569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448" t="54560" r="29483" b="14789"/>
          <a:stretch/>
        </p:blipFill>
        <p:spPr>
          <a:xfrm>
            <a:off x="-1" y="820396"/>
            <a:ext cx="12172455" cy="381466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4B5829A1-2DE4-46BF-B333-F60AB1B0D200}"/>
              </a:ext>
            </a:extLst>
          </p:cNvPr>
          <p:cNvSpPr/>
          <p:nvPr/>
        </p:nvSpPr>
        <p:spPr>
          <a:xfrm>
            <a:off x="3826348" y="3584028"/>
            <a:ext cx="566976" cy="544045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hlinkClick r:id="rId3" action="ppaction://hlinksldjump"/>
            <a:extLst>
              <a:ext uri="{FF2B5EF4-FFF2-40B4-BE49-F238E27FC236}">
                <a16:creationId xmlns:a16="http://schemas.microsoft.com/office/drawing/2014/main" id="{3A949559-EC4B-4FC6-9720-CB52B01B8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534" y="4516956"/>
            <a:ext cx="1735667" cy="226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7114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DE724406-B20D-4227-97A3-AC15772105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006" y="103492"/>
            <a:ext cx="7494309" cy="61608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8A64BC-4ED4-470C-8FF6-632840BE326A}"/>
              </a:ext>
            </a:extLst>
          </p:cNvPr>
          <p:cNvSpPr txBox="1"/>
          <p:nvPr/>
        </p:nvSpPr>
        <p:spPr>
          <a:xfrm>
            <a:off x="4811460" y="3183902"/>
            <a:ext cx="33839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GIẢI LAO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2984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t1s.com -incy wincy nhện  đoạn thơ  video giáo dục  Nursery Rhyme  Kids Song  Itsy Bitsy Spider Song_v720P">
            <a:hlinkClick r:id="" action="ppaction://media"/>
            <a:extLst>
              <a:ext uri="{FF2B5EF4-FFF2-40B4-BE49-F238E27FC236}">
                <a16:creationId xmlns:a16="http://schemas.microsoft.com/office/drawing/2014/main" id="{228B9F41-B5FE-4602-BB2F-24C8673CA7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st="7219" end="1.0856219999E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" y="0"/>
            <a:ext cx="12192000" cy="64113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8629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56122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426" objId="4"/>
        <p14:stopEvt time="42864" objId="4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EBC732F1-4B38-4B34-9702-9ADDF4FEB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554" y="301573"/>
            <a:ext cx="4376446" cy="576250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39A56203-F30D-412E-A3BD-370D2954FD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  <p:pic>
        <p:nvPicPr>
          <p:cNvPr id="6" name="Picture 5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id="{5AB72EEF-5D8B-4E39-8F23-6345D9F61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145" y="1096490"/>
            <a:ext cx="5770177" cy="475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64EB4B-473A-49D6-822D-C51301BDE77D}"/>
              </a:ext>
            </a:extLst>
          </p:cNvPr>
          <p:cNvSpPr txBox="1"/>
          <p:nvPr/>
        </p:nvSpPr>
        <p:spPr>
          <a:xfrm>
            <a:off x="2269477" y="1985463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4800" b="1">
                <a:solidFill>
                  <a:srgbClr val="FF0000"/>
                </a:solidFill>
                <a:latin typeface="UTM Avo" panose="02040603050506020204" pitchFamily="18" charset="0"/>
              </a:rPr>
              <a:t>CHÍNH TẢ</a:t>
            </a:r>
            <a:endParaRPr lang="en-US" sz="4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053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D19345-3AE2-4A08-ADCC-3E749A7874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55" t="19617" r="23535" b="56781"/>
          <a:stretch/>
        </p:blipFill>
        <p:spPr>
          <a:xfrm>
            <a:off x="664266" y="2174245"/>
            <a:ext cx="10863468" cy="23332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4CC9A2-5467-4991-A977-314541489769}"/>
              </a:ext>
            </a:extLst>
          </p:cNvPr>
          <p:cNvSpPr txBox="1"/>
          <p:nvPr/>
        </p:nvSpPr>
        <p:spPr>
          <a:xfrm>
            <a:off x="3467246" y="3299497"/>
            <a:ext cx="406400" cy="593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26CECC-1103-4EA1-92FB-6A9B4C7E591D}"/>
              </a:ext>
            </a:extLst>
          </p:cNvPr>
          <p:cNvSpPr txBox="1"/>
          <p:nvPr/>
        </p:nvSpPr>
        <p:spPr>
          <a:xfrm>
            <a:off x="8094135" y="3267320"/>
            <a:ext cx="855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gh</a:t>
            </a:r>
            <a:endParaRPr lang="en-US" sz="32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7" name="Picture 6">
            <a:hlinkClick r:id="rId3" action="ppaction://hlinksldjump"/>
            <a:extLst>
              <a:ext uri="{FF2B5EF4-FFF2-40B4-BE49-F238E27FC236}">
                <a16:creationId xmlns:a16="http://schemas.microsoft.com/office/drawing/2014/main" id="{A0514CBE-3EC2-4252-BE27-53D6F0E4E2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6277" y="5068826"/>
            <a:ext cx="1404856" cy="168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83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hân biệt các loại vở 4 ô ly trên thị trường hiện nay | Hải Tiến">
            <a:extLst>
              <a:ext uri="{FF2B5EF4-FFF2-40B4-BE49-F238E27FC236}">
                <a16:creationId xmlns:a16="http://schemas.microsoft.com/office/drawing/2014/main" id="{46BB4F4D-FEF6-4C72-95F5-D675F82010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6" t="-1" b="50554"/>
          <a:stretch/>
        </p:blipFill>
        <p:spPr bwMode="auto">
          <a:xfrm>
            <a:off x="1679438" y="1926162"/>
            <a:ext cx="8833124" cy="33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BFDCDF-D810-4218-AF87-B5565C49C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9970" y="2651434"/>
            <a:ext cx="8413304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9pPr>
          </a:lstStyle>
          <a:p>
            <a:r>
              <a:rPr lang="en-US" altLang="en-US" sz="6300" b="1" dirty="0">
                <a:latin typeface="HP001 4 hàng" panose="020B0603050302020204" pitchFamily="34" charset="0"/>
              </a:rPr>
              <a:t>v</a:t>
            </a:r>
            <a:r>
              <a:rPr lang="el-GR" altLang="en-US" sz="6300" b="1" dirty="0">
                <a:latin typeface="HP001 4 hàng" panose="020B0603050302020204" pitchFamily="34" charset="0"/>
              </a:rPr>
              <a:t>ΰ</a:t>
            </a:r>
            <a:r>
              <a:rPr lang="en-US" altLang="en-US" sz="6300" b="1" dirty="0">
                <a:latin typeface="HP001 4 hàng" panose="020B0603050302020204" pitchFamily="34" charset="0"/>
              </a:rPr>
              <a:t>Ŗ </a:t>
            </a:r>
            <a:r>
              <a:rPr lang="el-GR" altLang="en-US" sz="6300" b="1" dirty="0">
                <a:latin typeface="HP001 4 hàng" panose="020B0603050302020204" pitchFamily="34" charset="0"/>
              </a:rPr>
              <a:t>Ε</a:t>
            </a:r>
            <a:r>
              <a:rPr lang="en-US" altLang="en-US" sz="6300" b="1" dirty="0">
                <a:latin typeface="HP001 4 hàng" panose="020B0603050302020204" pitchFamily="34" charset="0"/>
              </a:rPr>
              <a:t> </a:t>
            </a:r>
            <a:r>
              <a:rPr lang="en-US" altLang="en-US" sz="6300" b="1" dirty="0" err="1">
                <a:latin typeface="HP001 4 hàng" panose="020B0603050302020204" pitchFamily="34" charset="0"/>
              </a:rPr>
              <a:t>gặp</a:t>
            </a:r>
            <a:r>
              <a:rPr lang="en-US" altLang="en-US" sz="6300" b="1" dirty="0">
                <a:latin typeface="HP001 4 hàng" panose="020B0603050302020204" pitchFamily="34" charset="0"/>
              </a:rPr>
              <a:t> </a:t>
            </a:r>
            <a:r>
              <a:rPr lang="en-US" altLang="en-US" sz="6300" b="1" dirty="0" err="1">
                <a:latin typeface="HP001 4 hàng" panose="020B0603050302020204" pitchFamily="34" charset="0"/>
              </a:rPr>
              <a:t>bác</a:t>
            </a:r>
            <a:r>
              <a:rPr lang="en-US" altLang="en-US" sz="6300" b="1" dirty="0">
                <a:latin typeface="HP001 4 hàng" panose="020B0603050302020204" pitchFamily="34" charset="0"/>
              </a:rPr>
              <a:t> </a:t>
            </a:r>
            <a:r>
              <a:rPr lang="en-US" altLang="en-US" sz="6300" b="1" dirty="0" err="1">
                <a:latin typeface="HP001 4 hàng" panose="020B0603050302020204" pitchFamily="34" charset="0"/>
              </a:rPr>
              <a:t>Ǉhợ</a:t>
            </a:r>
            <a:r>
              <a:rPr lang="en-US" altLang="en-US" sz="6300" b="1" dirty="0">
                <a:latin typeface="HP001 4 hàng" panose="020B0603050302020204" pitchFamily="34" charset="0"/>
              </a:rPr>
              <a:t>   </a:t>
            </a:r>
          </a:p>
          <a:p>
            <a:r>
              <a:rPr lang="en-US" altLang="en-US" sz="6300" b="1" dirty="0">
                <a:latin typeface="HP001 4 hàng" panose="020B0603050302020204" pitchFamily="34" charset="0"/>
              </a:rPr>
              <a:t>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5F43E9-B7AE-4961-AECD-5C44A2FC8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0338" y="3968356"/>
            <a:ext cx="9049160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</a:rPr>
              <a:t>săn</a:t>
            </a:r>
            <a:r>
              <a:rPr kumimoji="0" lang="en-US" alt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</a:rPr>
              <a:t>, į </a:t>
            </a:r>
            <a:r>
              <a:rPr kumimoji="0" lang="en-US" alt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</a:rPr>
              <a:t>ghì</a:t>
            </a:r>
            <a:r>
              <a:rPr kumimoji="0" lang="en-US" alt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</a:rPr>
              <a:t> v</a:t>
            </a:r>
            <a:r>
              <a:rPr kumimoji="0" lang="el-GR" alt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</a:rPr>
              <a:t>ΰ</a:t>
            </a:r>
            <a:r>
              <a:rPr kumimoji="0" lang="en-US" alt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</a:rPr>
              <a:t>Ŗ c</a:t>
            </a:r>
            <a:r>
              <a:rPr kumimoji="0" lang="el-GR" alt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</a:rPr>
              <a:t>Ϊ</a:t>
            </a:r>
            <a:r>
              <a:rPr kumimoji="0" lang="en-US" altLang="en-US" sz="62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P001 4 hàng" panose="020B0603050302020204" pitchFamily="34" charset="0"/>
              </a:rPr>
              <a:t>.</a:t>
            </a:r>
            <a:endParaRPr kumimoji="0" lang="en-US" altLang="en-US" sz="62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.VnTime" panose="020B7200000000000000" pitchFamily="34" charset="0"/>
            </a:endParaRPr>
          </a:p>
        </p:txBody>
      </p:sp>
      <p:pic>
        <p:nvPicPr>
          <p:cNvPr id="7" name="Picture 6">
            <a:hlinkClick r:id="rId3" action="ppaction://hlinksldjump"/>
            <a:extLst>
              <a:ext uri="{FF2B5EF4-FFF2-40B4-BE49-F238E27FC236}">
                <a16:creationId xmlns:a16="http://schemas.microsoft.com/office/drawing/2014/main" id="{31CE53FC-0AC0-4410-B1EE-6FCBEF3AED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104" y="3785409"/>
            <a:ext cx="2898953" cy="289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681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1217</TotalTime>
  <Words>498</Words>
  <Application>Microsoft Office PowerPoint</Application>
  <PresentationFormat>Widescreen</PresentationFormat>
  <Paragraphs>67</Paragraphs>
  <Slides>22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Aptos</vt:lpstr>
      <vt:lpstr>HP001 4 hàng</vt:lpstr>
      <vt:lpstr>UTM Avo</vt:lpstr>
      <vt:lpstr>Times New Roman</vt:lpstr>
      <vt:lpstr>Calibri Light</vt:lpstr>
      <vt:lpstr>.VnTime</vt:lpstr>
      <vt:lpstr>Calibri</vt:lpstr>
      <vt:lpstr>Arial</vt:lpstr>
      <vt:lpstr>2_Office Theme</vt:lpstr>
      <vt:lpstr>Office Theme</vt:lpstr>
      <vt:lpstr>3_Office Theme</vt:lpstr>
      <vt:lpstr>Tuần 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Monkey</cp:lastModifiedBy>
  <cp:revision>111</cp:revision>
  <dcterms:created xsi:type="dcterms:W3CDTF">2021-11-01T08:16:43Z</dcterms:created>
  <dcterms:modified xsi:type="dcterms:W3CDTF">2024-12-02T03:47:30Z</dcterms:modified>
</cp:coreProperties>
</file>