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Lst>
  <p:notesMasterIdLst>
    <p:notesMasterId r:id="rId26"/>
  </p:notesMasterIdLst>
  <p:sldIdLst>
    <p:sldId id="256" r:id="rId2"/>
    <p:sldId id="257" r:id="rId3"/>
    <p:sldId id="258" r:id="rId4"/>
    <p:sldId id="259" r:id="rId5"/>
    <p:sldId id="260" r:id="rId6"/>
    <p:sldId id="267" r:id="rId7"/>
    <p:sldId id="268" r:id="rId8"/>
    <p:sldId id="269" r:id="rId9"/>
    <p:sldId id="270" r:id="rId10"/>
    <p:sldId id="272" r:id="rId11"/>
    <p:sldId id="271" r:id="rId12"/>
    <p:sldId id="273" r:id="rId13"/>
    <p:sldId id="274" r:id="rId14"/>
    <p:sldId id="275" r:id="rId15"/>
    <p:sldId id="278" r:id="rId16"/>
    <p:sldId id="277" r:id="rId17"/>
    <p:sldId id="261" r:id="rId18"/>
    <p:sldId id="262" r:id="rId19"/>
    <p:sldId id="281" r:id="rId20"/>
    <p:sldId id="282" r:id="rId21"/>
    <p:sldId id="263" r:id="rId22"/>
    <p:sldId id="264" r:id="rId23"/>
    <p:sldId id="283" r:id="rId24"/>
    <p:sldId id="265" r:id="rId25"/>
  </p:sldIdLst>
  <p:sldSz cx="12192000" cy="6858000"/>
  <p:notesSz cx="6858000" cy="9144000"/>
  <p:embeddedFontLst>
    <p:embeddedFont>
      <p:font typeface="UTM Avo" panose="02040603050506020204" pitchFamily="18" charset="0"/>
      <p:regular r:id="rId27"/>
      <p:bold r:id="rId28"/>
      <p:italic r:id="rId29"/>
      <p:boldItalic r:id="rId3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12">
          <p15:clr>
            <a:srgbClr val="A4A3A4"/>
          </p15:clr>
        </p15:guide>
        <p15:guide id="2" pos="384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1" roundtripDataSignature="AMtx7mjqIWfyqguHTVG96YDsyaJGrIyCF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1"/>
    <p:restoredTop sz="94692"/>
  </p:normalViewPr>
  <p:slideViewPr>
    <p:cSldViewPr snapToGrid="0">
      <p:cViewPr varScale="1">
        <p:scale>
          <a:sx n="103" d="100"/>
          <a:sy n="103" d="100"/>
        </p:scale>
        <p:origin x="180" y="114"/>
      </p:cViewPr>
      <p:guideLst>
        <p:guide orient="horz" pos="2112"/>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9" name="Google Shape;89;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3" name="Google Shape;93;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7" name="Google Shape;97;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b="1" dirty="0"/>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764897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201086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085125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374947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650193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800507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127544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799046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606951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364475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205259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246356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738478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3" name="Google Shape;113;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7" name="Google Shape;117;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https://www.youtube.com/@hoc1biet10</a:t>
            </a:r>
          </a:p>
        </p:txBody>
      </p:sp>
      <p:sp>
        <p:nvSpPr>
          <p:cNvPr id="4" name="Slide Number Placeholder 3"/>
          <p:cNvSpPr>
            <a:spLocks noGrp="1"/>
          </p:cNvSpPr>
          <p:nvPr>
            <p:ph type="sldNum" sz="quarter" idx="5"/>
          </p:nvPr>
        </p:nvSpPr>
        <p:spPr/>
        <p:txBody>
          <a:bodyPr/>
          <a:lstStyle/>
          <a:p>
            <a:fld id="{364C9BC2-C9DC-46E9-89FE-D9A19A127D38}" type="slidenum">
              <a:rPr lang="en-US" smtClean="0"/>
              <a:t>23</a:t>
            </a:fld>
            <a:endParaRPr lang="en-US"/>
          </a:p>
        </p:txBody>
      </p:sp>
    </p:spTree>
    <p:extLst>
      <p:ext uri="{BB962C8B-B14F-4D97-AF65-F5344CB8AC3E}">
        <p14:creationId xmlns:p14="http://schemas.microsoft.com/office/powerpoint/2010/main" val="25459816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 name="Google Shape;121;p1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1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1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1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1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1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1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1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1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1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1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1"/>
          <p:cNvSpPr>
            <a:spLocks noGrp="1"/>
          </p:cNvSpPr>
          <p:nvPr>
            <p:ph type="pic" idx="2"/>
          </p:nvPr>
        </p:nvSpPr>
        <p:spPr>
          <a:xfrm>
            <a:off x="5183188" y="987425"/>
            <a:ext cx="6172200" cy="4873625"/>
          </a:xfrm>
          <a:prstGeom prst="rect">
            <a:avLst/>
          </a:prstGeom>
          <a:noFill/>
          <a:ln>
            <a:noFill/>
          </a:ln>
        </p:spPr>
      </p:sp>
      <p:sp>
        <p:nvSpPr>
          <p:cNvPr id="64" name="Google Shape;64;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khoa-hoc-tu-nhien-7/1/143/54/"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khoa-hoc-tu-nhien-7/1/143/54/"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khoa-hoc-tu-nhien-7/1/143/54/"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khoa-hoc-tu-nhien-7/1/143/54/"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25.jpg"/></Relationships>
</file>

<file path=ppt/slides/_rels/slide2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2" name="Title 1">
            <a:extLst>
              <a:ext uri="{FF2B5EF4-FFF2-40B4-BE49-F238E27FC236}">
                <a16:creationId xmlns:a16="http://schemas.microsoft.com/office/drawing/2014/main" id="{123CFDA1-6BCE-7C96-6115-8BA492475852}"/>
              </a:ext>
            </a:extLst>
          </p:cNvPr>
          <p:cNvSpPr txBox="1">
            <a:spLocks/>
          </p:cNvSpPr>
          <p:nvPr/>
        </p:nvSpPr>
        <p:spPr>
          <a:xfrm>
            <a:off x="1057603" y="1828799"/>
            <a:ext cx="10152993" cy="85844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vi-VN" sz="5400" b="1" dirty="0">
                <a:solidFill>
                  <a:srgbClr val="002060"/>
                </a:solidFill>
                <a:latin typeface="UTM Avo" panose="02040603050506020204" pitchFamily="18" charset="0"/>
              </a:rPr>
              <a:t>Chủ đề </a:t>
            </a:r>
            <a:r>
              <a:rPr lang="en-US" sz="5400" b="1" dirty="0">
                <a:solidFill>
                  <a:srgbClr val="002060"/>
                </a:solidFill>
                <a:latin typeface="UTM Avo" panose="02040603050506020204" pitchFamily="18" charset="0"/>
              </a:rPr>
              <a:t>5</a:t>
            </a:r>
            <a:r>
              <a:rPr lang="vi-VN"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Âm</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thanh</a:t>
            </a:r>
            <a:endParaRPr lang="en-US" sz="5400" b="1" dirty="0">
              <a:solidFill>
                <a:srgbClr val="002060"/>
              </a:solidFill>
              <a:latin typeface="UTM Avo" panose="02040603050506020204" pitchFamily="18" charset="0"/>
            </a:endParaRPr>
          </a:p>
        </p:txBody>
      </p:sp>
      <p:sp>
        <p:nvSpPr>
          <p:cNvPr id="3" name="Subtitle 2">
            <a:extLst>
              <a:ext uri="{FF2B5EF4-FFF2-40B4-BE49-F238E27FC236}">
                <a16:creationId xmlns:a16="http://schemas.microsoft.com/office/drawing/2014/main" id="{AD1ECEF1-644F-56B1-ABAD-066E0D2A657E}"/>
              </a:ext>
            </a:extLst>
          </p:cNvPr>
          <p:cNvSpPr txBox="1">
            <a:spLocks/>
          </p:cNvSpPr>
          <p:nvPr/>
        </p:nvSpPr>
        <p:spPr>
          <a:xfrm>
            <a:off x="1133852" y="2868999"/>
            <a:ext cx="9924295" cy="167631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0"/>
              </a:spcBef>
            </a:pPr>
            <a:r>
              <a:rPr lang="vi-VN" sz="6000" b="1" dirty="0">
                <a:solidFill>
                  <a:srgbClr val="FF0000"/>
                </a:solidFill>
                <a:latin typeface="UTM Avo" panose="02040603050506020204" pitchFamily="18" charset="0"/>
              </a:rPr>
              <a:t>Bài </a:t>
            </a:r>
            <a:r>
              <a:rPr lang="en-US" sz="6000" b="1" dirty="0">
                <a:solidFill>
                  <a:srgbClr val="FF0000"/>
                </a:solidFill>
                <a:latin typeface="UTM Avo" panose="02040603050506020204" pitchFamily="18" charset="0"/>
              </a:rPr>
              <a:t>9</a:t>
            </a:r>
            <a:r>
              <a:rPr lang="vi-VN" sz="6000" b="1" dirty="0">
                <a:solidFill>
                  <a:srgbClr val="FF0000"/>
                </a:solidFill>
                <a:latin typeface="UTM Avo" panose="02040603050506020204" pitchFamily="18" charset="0"/>
              </a:rPr>
              <a:t>:</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Sự</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truyền</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âm</a:t>
            </a:r>
            <a:endParaRPr lang="en-US" sz="6000" b="1" dirty="0">
              <a:solidFill>
                <a:srgbClr val="FF0000"/>
              </a:solidFill>
              <a:latin typeface="UTM Avo" panose="02040603050506020204" pitchFamily="18" charset="0"/>
            </a:endParaRPr>
          </a:p>
        </p:txBody>
      </p:sp>
      <p:sp>
        <p:nvSpPr>
          <p:cNvPr id="4" name="Title 1">
            <a:extLst>
              <a:ext uri="{FF2B5EF4-FFF2-40B4-BE49-F238E27FC236}">
                <a16:creationId xmlns:a16="http://schemas.microsoft.com/office/drawing/2014/main" id="{8D522CF2-9E12-1648-23FA-78F4EDBB2DDF}"/>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vi-VN" sz="3600" dirty="0">
                <a:solidFill>
                  <a:schemeClr val="bg1"/>
                </a:solidFill>
                <a:effectLst>
                  <a:outerShdw blurRad="38100" dist="38100" dir="2700000" algn="tl">
                    <a:srgbClr val="000000">
                      <a:alpha val="43137"/>
                    </a:srgbClr>
                  </a:outerShdw>
                </a:effectLst>
                <a:latin typeface="UTM Avo" panose="02040603050506020204" pitchFamily="18" charset="0"/>
              </a:rPr>
              <a:t>KH</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TN 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0"/>
        <p:cNvGrpSpPr/>
        <p:nvPr/>
      </p:nvGrpSpPr>
      <p:grpSpPr>
        <a:xfrm>
          <a:off x="0" y="0"/>
          <a:ext cx="0" cy="0"/>
          <a:chOff x="0" y="0"/>
          <a:chExt cx="0" cy="0"/>
        </a:xfrm>
      </p:grpSpPr>
      <p:pic>
        <p:nvPicPr>
          <p:cNvPr id="2" name="Picture 1">
            <a:hlinkClick r:id="rId4"/>
            <a:extLst>
              <a:ext uri="{FF2B5EF4-FFF2-40B4-BE49-F238E27FC236}">
                <a16:creationId xmlns:a16="http://schemas.microsoft.com/office/drawing/2014/main" id="{49B311A6-1E39-587D-8A2A-04D67664F2C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21200" y="3172460"/>
            <a:ext cx="3149600" cy="17018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4"/>
        <p:cNvGrpSpPr/>
        <p:nvPr/>
      </p:nvGrpSpPr>
      <p:grpSpPr>
        <a:xfrm>
          <a:off x="0" y="0"/>
          <a:ext cx="0" cy="0"/>
          <a:chOff x="0" y="0"/>
          <a:chExt cx="0" cy="0"/>
        </a:xfrm>
      </p:grpSpPr>
      <p:sp>
        <p:nvSpPr>
          <p:cNvPr id="2" name="Rounded Rectangle 5">
            <a:extLst>
              <a:ext uri="{FF2B5EF4-FFF2-40B4-BE49-F238E27FC236}">
                <a16:creationId xmlns:a16="http://schemas.microsoft.com/office/drawing/2014/main" id="{F77B64BD-544B-BFD4-A301-0E893221F2BC}"/>
              </a:ext>
            </a:extLst>
          </p:cNvPr>
          <p:cNvSpPr/>
          <p:nvPr/>
        </p:nvSpPr>
        <p:spPr>
          <a:xfrm>
            <a:off x="2669565" y="1672388"/>
            <a:ext cx="6852870" cy="696583"/>
          </a:xfrm>
          <a:prstGeom prst="roundRect">
            <a:avLst/>
          </a:prstGeom>
          <a:solidFill>
            <a:schemeClr val="accent2">
              <a:lumMod val="40000"/>
              <a:lumOff val="60000"/>
            </a:schemeClr>
          </a:solidFill>
          <a:ln>
            <a:solidFill>
              <a:schemeClr val="accent4">
                <a:lumMod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700" b="1" dirty="0" err="1">
                <a:solidFill>
                  <a:schemeClr val="tx1"/>
                </a:solidFill>
                <a:latin typeface="UTM Avo" panose="02040603050506020204" pitchFamily="18"/>
              </a:rPr>
              <a:t>Trò</a:t>
            </a:r>
            <a:r>
              <a:rPr lang="en-US" sz="2700" b="1" dirty="0">
                <a:solidFill>
                  <a:schemeClr val="tx1"/>
                </a:solidFill>
                <a:latin typeface="UTM Avo" panose="02040603050506020204" pitchFamily="18"/>
              </a:rPr>
              <a:t> </a:t>
            </a:r>
            <a:r>
              <a:rPr lang="en-US" sz="2700" b="1" dirty="0" err="1">
                <a:solidFill>
                  <a:schemeClr val="tx1"/>
                </a:solidFill>
                <a:latin typeface="UTM Avo" panose="02040603050506020204" pitchFamily="18"/>
              </a:rPr>
              <a:t>chơi</a:t>
            </a:r>
            <a:r>
              <a:rPr lang="en-US" sz="2700" b="1" dirty="0">
                <a:solidFill>
                  <a:schemeClr val="tx1"/>
                </a:solidFill>
                <a:latin typeface="UTM Avo" panose="02040603050506020204" pitchFamily="18"/>
              </a:rPr>
              <a:t> “</a:t>
            </a:r>
            <a:r>
              <a:rPr lang="en-US" sz="2700" b="1" dirty="0" err="1">
                <a:solidFill>
                  <a:schemeClr val="tx1"/>
                </a:solidFill>
                <a:latin typeface="UTM Avo" panose="02040603050506020204" pitchFamily="18"/>
              </a:rPr>
              <a:t>Điện</a:t>
            </a:r>
            <a:r>
              <a:rPr lang="en-US" sz="2700" b="1" dirty="0">
                <a:solidFill>
                  <a:schemeClr val="tx1"/>
                </a:solidFill>
                <a:latin typeface="UTM Avo" panose="02040603050506020204" pitchFamily="18"/>
              </a:rPr>
              <a:t> </a:t>
            </a:r>
            <a:r>
              <a:rPr lang="en-US" sz="2700" b="1" dirty="0" err="1">
                <a:solidFill>
                  <a:schemeClr val="tx1"/>
                </a:solidFill>
                <a:latin typeface="UTM Avo" panose="02040603050506020204" pitchFamily="18"/>
              </a:rPr>
              <a:t>thoại</a:t>
            </a:r>
            <a:r>
              <a:rPr lang="en-US" sz="2700" b="1" dirty="0">
                <a:solidFill>
                  <a:schemeClr val="tx1"/>
                </a:solidFill>
                <a:latin typeface="UTM Avo" panose="02040603050506020204" pitchFamily="18"/>
              </a:rPr>
              <a:t> </a:t>
            </a:r>
            <a:r>
              <a:rPr lang="en-US" sz="2700" b="1" dirty="0" err="1">
                <a:solidFill>
                  <a:schemeClr val="tx1"/>
                </a:solidFill>
                <a:latin typeface="UTM Avo" panose="02040603050506020204" pitchFamily="18"/>
              </a:rPr>
              <a:t>cốc</a:t>
            </a:r>
            <a:r>
              <a:rPr lang="en-US" sz="2700" b="1" dirty="0">
                <a:solidFill>
                  <a:schemeClr val="tx1"/>
                </a:solidFill>
                <a:latin typeface="UTM Avo" panose="02040603050506020204" pitchFamily="18"/>
              </a:rPr>
              <a:t> </a:t>
            </a:r>
            <a:r>
              <a:rPr lang="en-US" sz="2700" b="1" dirty="0" err="1">
                <a:solidFill>
                  <a:schemeClr val="tx1"/>
                </a:solidFill>
                <a:latin typeface="UTM Avo" panose="02040603050506020204" pitchFamily="18"/>
              </a:rPr>
              <a:t>giấy</a:t>
            </a:r>
            <a:r>
              <a:rPr lang="en-US" sz="2700" b="1" dirty="0">
                <a:solidFill>
                  <a:schemeClr val="tx1"/>
                </a:solidFill>
                <a:latin typeface="UTM Avo" panose="02040603050506020204" pitchFamily="18"/>
              </a:rPr>
              <a:t>”</a:t>
            </a:r>
          </a:p>
        </p:txBody>
      </p:sp>
      <p:sp>
        <p:nvSpPr>
          <p:cNvPr id="3" name="Line Callout 1 (Border and Accent Bar) 3">
            <a:extLst>
              <a:ext uri="{FF2B5EF4-FFF2-40B4-BE49-F238E27FC236}">
                <a16:creationId xmlns:a16="http://schemas.microsoft.com/office/drawing/2014/main" id="{DB4968E9-8B38-E5CB-52AA-AEDDF34DB96F}"/>
              </a:ext>
            </a:extLst>
          </p:cNvPr>
          <p:cNvSpPr/>
          <p:nvPr/>
        </p:nvSpPr>
        <p:spPr>
          <a:xfrm>
            <a:off x="347730" y="2678869"/>
            <a:ext cx="1861698" cy="547690"/>
          </a:xfrm>
          <a:prstGeom prst="accentBorderCallout1">
            <a:avLst>
              <a:gd name="adj1" fmla="val 18750"/>
              <a:gd name="adj2" fmla="val -3127"/>
              <a:gd name="adj3" fmla="val 17954"/>
              <a:gd name="adj4" fmla="val -17509"/>
            </a:avLst>
          </a:prstGeom>
          <a:solidFill>
            <a:schemeClr val="accent4">
              <a:lumMod val="60000"/>
              <a:lumOff val="40000"/>
            </a:schemeClr>
          </a:solidFill>
          <a:ln>
            <a:solidFill>
              <a:schemeClr val="accent3">
                <a:lumMod val="50000"/>
              </a:schemeClr>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err="1">
                <a:solidFill>
                  <a:schemeClr val="tx1"/>
                </a:solidFill>
                <a:latin typeface="UTM Avo" panose="02040603050506020204" pitchFamily="18"/>
              </a:rPr>
              <a:t>Luật</a:t>
            </a:r>
            <a:r>
              <a:rPr lang="en-US" sz="2500" b="1" dirty="0">
                <a:solidFill>
                  <a:schemeClr val="tx1"/>
                </a:solidFill>
                <a:latin typeface="UTM Avo" panose="02040603050506020204" pitchFamily="18"/>
              </a:rPr>
              <a:t> </a:t>
            </a:r>
            <a:r>
              <a:rPr lang="en-US" sz="2500" b="1" dirty="0" err="1">
                <a:solidFill>
                  <a:schemeClr val="tx1"/>
                </a:solidFill>
                <a:latin typeface="UTM Avo" panose="02040603050506020204" pitchFamily="18"/>
              </a:rPr>
              <a:t>chơi</a:t>
            </a:r>
            <a:endParaRPr lang="en-US" sz="2500" b="1" dirty="0">
              <a:solidFill>
                <a:schemeClr val="tx1"/>
              </a:solidFill>
              <a:latin typeface="UTM Avo" panose="02040603050506020204" pitchFamily="18"/>
            </a:endParaRPr>
          </a:p>
        </p:txBody>
      </p:sp>
      <p:sp>
        <p:nvSpPr>
          <p:cNvPr id="4" name="TextBox 3">
            <a:extLst>
              <a:ext uri="{FF2B5EF4-FFF2-40B4-BE49-F238E27FC236}">
                <a16:creationId xmlns:a16="http://schemas.microsoft.com/office/drawing/2014/main" id="{2A325F04-BE11-BC89-63E8-2C384980EC1F}"/>
              </a:ext>
            </a:extLst>
          </p:cNvPr>
          <p:cNvSpPr txBox="1"/>
          <p:nvPr/>
        </p:nvSpPr>
        <p:spPr>
          <a:xfrm>
            <a:off x="655782" y="3429000"/>
            <a:ext cx="5215629" cy="3067443"/>
          </a:xfrm>
          <a:prstGeom prst="rect">
            <a:avLst/>
          </a:prstGeom>
          <a:noFill/>
        </p:spPr>
        <p:txBody>
          <a:bodyPr wrap="square">
            <a:spAutoFit/>
          </a:bodyPr>
          <a:lstStyle/>
          <a:p>
            <a:pPr marL="0" marR="0" algn="just">
              <a:lnSpc>
                <a:spcPct val="150000"/>
              </a:lnSpc>
              <a:spcBef>
                <a:spcPts val="300"/>
              </a:spcBef>
              <a:spcAft>
                <a:spcPts val="300"/>
              </a:spcAft>
            </a:pPr>
            <a:r>
              <a:rPr lang="en-US" sz="2200" dirty="0" err="1">
                <a:solidFill>
                  <a:schemeClr val="tx1"/>
                </a:solidFill>
                <a:effectLst/>
                <a:latin typeface="UTM Avo" panose="02040603050506020204" pitchFamily="18"/>
                <a:ea typeface="Calibri" panose="020F0502020204030204" pitchFamily="34" charset="0"/>
              </a:rPr>
              <a:t>Trò</a:t>
            </a:r>
            <a:r>
              <a:rPr lang="en-US" sz="2200" dirty="0">
                <a:solidFill>
                  <a:schemeClr val="tx1"/>
                </a:solidFill>
                <a:effectLst/>
                <a:latin typeface="UTM Avo" panose="02040603050506020204" pitchFamily="18"/>
                <a:ea typeface="Calibri" panose="020F0502020204030204" pitchFamily="34" charset="0"/>
              </a:rPr>
              <a:t> </a:t>
            </a:r>
            <a:r>
              <a:rPr lang="en-US" sz="2200" dirty="0" err="1">
                <a:solidFill>
                  <a:schemeClr val="tx1"/>
                </a:solidFill>
                <a:effectLst/>
                <a:latin typeface="UTM Avo" panose="02040603050506020204" pitchFamily="18"/>
                <a:ea typeface="Calibri" panose="020F0502020204030204" pitchFamily="34" charset="0"/>
              </a:rPr>
              <a:t>chơi</a:t>
            </a:r>
            <a:r>
              <a:rPr lang="en-US" sz="2200" dirty="0">
                <a:solidFill>
                  <a:schemeClr val="tx1"/>
                </a:solidFill>
                <a:effectLst/>
                <a:latin typeface="UTM Avo" panose="02040603050506020204" pitchFamily="18"/>
                <a:ea typeface="Calibri" panose="020F0502020204030204" pitchFamily="34" charset="0"/>
              </a:rPr>
              <a:t> </a:t>
            </a:r>
            <a:r>
              <a:rPr lang="en-US" sz="2200" dirty="0" err="1">
                <a:solidFill>
                  <a:schemeClr val="tx1"/>
                </a:solidFill>
                <a:effectLst/>
                <a:latin typeface="UTM Avo" panose="02040603050506020204" pitchFamily="18"/>
                <a:ea typeface="Calibri" panose="020F0502020204030204" pitchFamily="34" charset="0"/>
              </a:rPr>
              <a:t>cần</a:t>
            </a:r>
            <a:r>
              <a:rPr lang="en-US" sz="2200" dirty="0">
                <a:solidFill>
                  <a:schemeClr val="tx1"/>
                </a:solidFill>
                <a:effectLst/>
                <a:latin typeface="UTM Avo" panose="02040603050506020204" pitchFamily="18"/>
                <a:ea typeface="Calibri" panose="020F0502020204030204" pitchFamily="34" charset="0"/>
              </a:rPr>
              <a:t> 2 </a:t>
            </a:r>
            <a:r>
              <a:rPr lang="en-US" sz="2200" dirty="0" err="1">
                <a:solidFill>
                  <a:schemeClr val="tx1"/>
                </a:solidFill>
                <a:effectLst/>
                <a:latin typeface="UTM Avo" panose="02040603050506020204" pitchFamily="18"/>
                <a:ea typeface="Calibri" panose="020F0502020204030204" pitchFamily="34" charset="0"/>
              </a:rPr>
              <a:t>đội</a:t>
            </a:r>
            <a:r>
              <a:rPr lang="en-US" sz="2200" dirty="0">
                <a:solidFill>
                  <a:schemeClr val="tx1"/>
                </a:solidFill>
                <a:effectLst/>
                <a:latin typeface="UTM Avo" panose="02040603050506020204" pitchFamily="18"/>
                <a:ea typeface="Calibri" panose="020F0502020204030204" pitchFamily="34" charset="0"/>
              </a:rPr>
              <a:t>, </a:t>
            </a:r>
            <a:r>
              <a:rPr lang="en-US" sz="2200" dirty="0" err="1">
                <a:solidFill>
                  <a:schemeClr val="tx1"/>
                </a:solidFill>
                <a:effectLst/>
                <a:latin typeface="UTM Avo" panose="02040603050506020204" pitchFamily="18"/>
                <a:ea typeface="Calibri" panose="020F0502020204030204" pitchFamily="34" charset="0"/>
              </a:rPr>
              <a:t>mỗi</a:t>
            </a:r>
            <a:r>
              <a:rPr lang="en-US" sz="2200" dirty="0">
                <a:solidFill>
                  <a:schemeClr val="tx1"/>
                </a:solidFill>
                <a:effectLst/>
                <a:latin typeface="UTM Avo" panose="02040603050506020204" pitchFamily="18"/>
                <a:ea typeface="Calibri" panose="020F0502020204030204" pitchFamily="34" charset="0"/>
              </a:rPr>
              <a:t> </a:t>
            </a:r>
            <a:r>
              <a:rPr lang="en-US" sz="2200" dirty="0" err="1">
                <a:solidFill>
                  <a:schemeClr val="tx1"/>
                </a:solidFill>
                <a:effectLst/>
                <a:latin typeface="UTM Avo" panose="02040603050506020204" pitchFamily="18"/>
                <a:ea typeface="Calibri" panose="020F0502020204030204" pitchFamily="34" charset="0"/>
              </a:rPr>
              <a:t>đội</a:t>
            </a:r>
            <a:r>
              <a:rPr lang="en-US" sz="2200" dirty="0">
                <a:solidFill>
                  <a:schemeClr val="tx1"/>
                </a:solidFill>
                <a:effectLst/>
                <a:latin typeface="UTM Avo" panose="02040603050506020204" pitchFamily="18"/>
                <a:ea typeface="Calibri" panose="020F0502020204030204" pitchFamily="34" charset="0"/>
              </a:rPr>
              <a:t> </a:t>
            </a:r>
            <a:r>
              <a:rPr lang="en-US" sz="2200" dirty="0" err="1">
                <a:solidFill>
                  <a:schemeClr val="tx1"/>
                </a:solidFill>
                <a:effectLst/>
                <a:latin typeface="UTM Avo" panose="02040603050506020204" pitchFamily="18"/>
                <a:ea typeface="Calibri" panose="020F0502020204030204" pitchFamily="34" charset="0"/>
              </a:rPr>
              <a:t>có</a:t>
            </a:r>
            <a:r>
              <a:rPr lang="en-US" sz="2200" dirty="0">
                <a:solidFill>
                  <a:schemeClr val="tx1"/>
                </a:solidFill>
                <a:effectLst/>
                <a:latin typeface="UTM Avo" panose="02040603050506020204" pitchFamily="18"/>
                <a:ea typeface="Calibri" panose="020F0502020204030204" pitchFamily="34" charset="0"/>
              </a:rPr>
              <a:t> 4 </a:t>
            </a:r>
            <a:r>
              <a:rPr lang="en-US" sz="2200" dirty="0" err="1">
                <a:solidFill>
                  <a:schemeClr val="tx1"/>
                </a:solidFill>
                <a:effectLst/>
                <a:latin typeface="UTM Avo" panose="02040603050506020204" pitchFamily="18"/>
                <a:ea typeface="Calibri" panose="020F0502020204030204" pitchFamily="34" charset="0"/>
              </a:rPr>
              <a:t>thành</a:t>
            </a:r>
            <a:r>
              <a:rPr lang="en-US" sz="2200" dirty="0">
                <a:solidFill>
                  <a:schemeClr val="tx1"/>
                </a:solidFill>
                <a:effectLst/>
                <a:latin typeface="UTM Avo" panose="02040603050506020204" pitchFamily="18"/>
                <a:ea typeface="Calibri" panose="020F0502020204030204" pitchFamily="34" charset="0"/>
              </a:rPr>
              <a:t> </a:t>
            </a:r>
            <a:r>
              <a:rPr lang="en-US" sz="2200" dirty="0" err="1">
                <a:solidFill>
                  <a:schemeClr val="tx1"/>
                </a:solidFill>
                <a:effectLst/>
                <a:latin typeface="UTM Avo" panose="02040603050506020204" pitchFamily="18"/>
                <a:ea typeface="Calibri" panose="020F0502020204030204" pitchFamily="34" charset="0"/>
              </a:rPr>
              <a:t>viên</a:t>
            </a:r>
            <a:r>
              <a:rPr lang="en-US" sz="2200" dirty="0">
                <a:solidFill>
                  <a:schemeClr val="tx1"/>
                </a:solidFill>
                <a:effectLst/>
                <a:latin typeface="UTM Avo" panose="02040603050506020204" pitchFamily="18"/>
                <a:ea typeface="Calibri" panose="020F0502020204030204" pitchFamily="34" charset="0"/>
              </a:rPr>
              <a:t>: 2 </a:t>
            </a:r>
            <a:r>
              <a:rPr lang="en-US" sz="2200" dirty="0" err="1">
                <a:solidFill>
                  <a:schemeClr val="tx1"/>
                </a:solidFill>
                <a:latin typeface="UTM Avo" panose="02040603050506020204" pitchFamily="18"/>
                <a:ea typeface="Calibri" panose="020F0502020204030204" pitchFamily="34" charset="0"/>
              </a:rPr>
              <a:t>bạn</a:t>
            </a:r>
            <a:r>
              <a:rPr lang="en-US" sz="2200" dirty="0">
                <a:solidFill>
                  <a:schemeClr val="tx1"/>
                </a:solidFill>
                <a:effectLst/>
                <a:latin typeface="UTM Avo" panose="02040603050506020204" pitchFamily="18"/>
                <a:ea typeface="Calibri" panose="020F0502020204030204" pitchFamily="34" charset="0"/>
              </a:rPr>
              <a:t> </a:t>
            </a:r>
            <a:r>
              <a:rPr lang="en-US" sz="2200" dirty="0" err="1">
                <a:solidFill>
                  <a:schemeClr val="tx1"/>
                </a:solidFill>
                <a:effectLst/>
                <a:latin typeface="UTM Avo" panose="02040603050506020204" pitchFamily="18"/>
                <a:ea typeface="Calibri" panose="020F0502020204030204" pitchFamily="34" charset="0"/>
              </a:rPr>
              <a:t>có</a:t>
            </a:r>
            <a:r>
              <a:rPr lang="en-US" sz="2200" dirty="0">
                <a:solidFill>
                  <a:schemeClr val="tx1"/>
                </a:solidFill>
                <a:effectLst/>
                <a:latin typeface="UTM Avo" panose="02040603050506020204" pitchFamily="18"/>
                <a:ea typeface="Calibri" panose="020F0502020204030204" pitchFamily="34" charset="0"/>
              </a:rPr>
              <a:t> </a:t>
            </a:r>
            <a:r>
              <a:rPr lang="en-US" sz="2200" dirty="0" err="1">
                <a:solidFill>
                  <a:schemeClr val="tx1"/>
                </a:solidFill>
                <a:effectLst/>
                <a:latin typeface="UTM Avo" panose="02040603050506020204" pitchFamily="18"/>
                <a:ea typeface="Calibri" panose="020F0502020204030204" pitchFamily="34" charset="0"/>
              </a:rPr>
              <a:t>vai</a:t>
            </a:r>
            <a:r>
              <a:rPr lang="en-US" sz="2200" dirty="0">
                <a:solidFill>
                  <a:schemeClr val="tx1"/>
                </a:solidFill>
                <a:effectLst/>
                <a:latin typeface="UTM Avo" panose="02040603050506020204" pitchFamily="18"/>
                <a:ea typeface="Calibri" panose="020F0502020204030204" pitchFamily="34" charset="0"/>
              </a:rPr>
              <a:t> </a:t>
            </a:r>
            <a:r>
              <a:rPr lang="en-US" sz="2200" dirty="0" err="1">
                <a:solidFill>
                  <a:schemeClr val="tx1"/>
                </a:solidFill>
                <a:effectLst/>
                <a:latin typeface="UTM Avo" panose="02040603050506020204" pitchFamily="18"/>
                <a:ea typeface="Calibri" panose="020F0502020204030204" pitchFamily="34" charset="0"/>
              </a:rPr>
              <a:t>trò</a:t>
            </a:r>
            <a:r>
              <a:rPr lang="en-US" sz="2200" dirty="0">
                <a:solidFill>
                  <a:schemeClr val="tx1"/>
                </a:solidFill>
                <a:effectLst/>
                <a:latin typeface="UTM Avo" panose="02040603050506020204" pitchFamily="18"/>
                <a:ea typeface="Calibri" panose="020F0502020204030204" pitchFamily="34" charset="0"/>
              </a:rPr>
              <a:t> </a:t>
            </a:r>
            <a:r>
              <a:rPr lang="en-US" sz="2200" dirty="0" err="1">
                <a:solidFill>
                  <a:schemeClr val="tx1"/>
                </a:solidFill>
                <a:effectLst/>
                <a:latin typeface="UTM Avo" panose="02040603050506020204" pitchFamily="18"/>
                <a:ea typeface="Calibri" panose="020F0502020204030204" pitchFamily="34" charset="0"/>
              </a:rPr>
              <a:t>đọc</a:t>
            </a:r>
            <a:r>
              <a:rPr lang="en-US" sz="2200" dirty="0">
                <a:solidFill>
                  <a:schemeClr val="tx1"/>
                </a:solidFill>
                <a:effectLst/>
                <a:latin typeface="UTM Avo" panose="02040603050506020204" pitchFamily="18"/>
                <a:ea typeface="Calibri" panose="020F0502020204030204" pitchFamily="34" charset="0"/>
              </a:rPr>
              <a:t> </a:t>
            </a:r>
            <a:r>
              <a:rPr lang="en-US" sz="2200" dirty="0" err="1">
                <a:solidFill>
                  <a:schemeClr val="tx1"/>
                </a:solidFill>
                <a:effectLst/>
                <a:latin typeface="UTM Avo" panose="02040603050506020204" pitchFamily="18"/>
                <a:ea typeface="Calibri" panose="020F0502020204030204" pitchFamily="34" charset="0"/>
              </a:rPr>
              <a:t>từ</a:t>
            </a:r>
            <a:r>
              <a:rPr lang="en-US" sz="2200" dirty="0">
                <a:solidFill>
                  <a:schemeClr val="tx1"/>
                </a:solidFill>
                <a:effectLst/>
                <a:latin typeface="UTM Avo" panose="02040603050506020204" pitchFamily="18"/>
                <a:ea typeface="Calibri" panose="020F0502020204030204" pitchFamily="34" charset="0"/>
              </a:rPr>
              <a:t> </a:t>
            </a:r>
            <a:r>
              <a:rPr lang="en-US" sz="2200" dirty="0" err="1">
                <a:solidFill>
                  <a:schemeClr val="tx1"/>
                </a:solidFill>
                <a:effectLst/>
                <a:latin typeface="UTM Avo" panose="02040603050506020204" pitchFamily="18"/>
                <a:ea typeface="Calibri" panose="020F0502020204030204" pitchFamily="34" charset="0"/>
              </a:rPr>
              <a:t>khóa</a:t>
            </a:r>
            <a:r>
              <a:rPr lang="en-US" sz="2200" dirty="0">
                <a:solidFill>
                  <a:schemeClr val="tx1"/>
                </a:solidFill>
                <a:effectLst/>
                <a:latin typeface="UTM Avo" panose="02040603050506020204" pitchFamily="18"/>
                <a:ea typeface="Calibri" panose="020F0502020204030204" pitchFamily="34" charset="0"/>
              </a:rPr>
              <a:t> </a:t>
            </a:r>
            <a:r>
              <a:rPr lang="en-US" sz="2200" dirty="0" err="1">
                <a:solidFill>
                  <a:schemeClr val="tx1"/>
                </a:solidFill>
                <a:effectLst/>
                <a:latin typeface="UTM Avo" panose="02040603050506020204" pitchFamily="18"/>
                <a:ea typeface="Calibri" panose="020F0502020204030204" pitchFamily="34" charset="0"/>
              </a:rPr>
              <a:t>vào</a:t>
            </a:r>
            <a:r>
              <a:rPr lang="en-US" sz="2200" dirty="0">
                <a:solidFill>
                  <a:schemeClr val="tx1"/>
                </a:solidFill>
                <a:effectLst/>
                <a:latin typeface="UTM Avo" panose="02040603050506020204" pitchFamily="18"/>
                <a:ea typeface="Calibri" panose="020F0502020204030204" pitchFamily="34" charset="0"/>
              </a:rPr>
              <a:t> </a:t>
            </a:r>
            <a:r>
              <a:rPr lang="en-US" sz="2200" dirty="0" err="1">
                <a:solidFill>
                  <a:schemeClr val="tx1"/>
                </a:solidFill>
                <a:effectLst/>
                <a:latin typeface="UTM Avo" panose="02040603050506020204" pitchFamily="18"/>
                <a:ea typeface="Calibri" panose="020F0502020204030204" pitchFamily="34" charset="0"/>
              </a:rPr>
              <a:t>một</a:t>
            </a:r>
            <a:r>
              <a:rPr lang="en-US" sz="2200" dirty="0">
                <a:solidFill>
                  <a:schemeClr val="tx1"/>
                </a:solidFill>
                <a:effectLst/>
                <a:latin typeface="UTM Avo" panose="02040603050506020204" pitchFamily="18"/>
                <a:ea typeface="Calibri" panose="020F0502020204030204" pitchFamily="34" charset="0"/>
              </a:rPr>
              <a:t> </a:t>
            </a:r>
            <a:r>
              <a:rPr lang="en-US" sz="2200" dirty="0" err="1">
                <a:solidFill>
                  <a:schemeClr val="tx1"/>
                </a:solidFill>
                <a:effectLst/>
                <a:latin typeface="UTM Avo" panose="02040603050506020204" pitchFamily="18"/>
                <a:ea typeface="Calibri" panose="020F0502020204030204" pitchFamily="34" charset="0"/>
              </a:rPr>
              <a:t>đầu</a:t>
            </a:r>
            <a:r>
              <a:rPr lang="en-US" sz="2200" dirty="0">
                <a:solidFill>
                  <a:schemeClr val="tx1"/>
                </a:solidFill>
                <a:effectLst/>
                <a:latin typeface="UTM Avo" panose="02040603050506020204" pitchFamily="18"/>
                <a:ea typeface="Calibri" panose="020F0502020204030204" pitchFamily="34" charset="0"/>
              </a:rPr>
              <a:t> </a:t>
            </a:r>
            <a:r>
              <a:rPr lang="en-US" sz="2200" dirty="0" err="1">
                <a:solidFill>
                  <a:schemeClr val="tx1"/>
                </a:solidFill>
                <a:effectLst/>
                <a:latin typeface="UTM Avo" panose="02040603050506020204" pitchFamily="18"/>
                <a:ea typeface="Calibri" panose="020F0502020204030204" pitchFamily="34" charset="0"/>
              </a:rPr>
              <a:t>dây</a:t>
            </a:r>
            <a:r>
              <a:rPr lang="en-US" sz="2200" dirty="0">
                <a:solidFill>
                  <a:schemeClr val="tx1"/>
                </a:solidFill>
                <a:effectLst/>
                <a:latin typeface="UTM Avo" panose="02040603050506020204" pitchFamily="18"/>
                <a:ea typeface="Calibri" panose="020F0502020204030204" pitchFamily="34" charset="0"/>
              </a:rPr>
              <a:t>, 2 </a:t>
            </a:r>
            <a:r>
              <a:rPr lang="en-US" sz="2200" dirty="0" err="1">
                <a:solidFill>
                  <a:schemeClr val="tx1"/>
                </a:solidFill>
                <a:latin typeface="UTM Avo" panose="02040603050506020204" pitchFamily="18"/>
                <a:ea typeface="Calibri" panose="020F0502020204030204" pitchFamily="34" charset="0"/>
              </a:rPr>
              <a:t>bạn</a:t>
            </a:r>
            <a:r>
              <a:rPr lang="en-US" sz="2200" dirty="0">
                <a:solidFill>
                  <a:schemeClr val="tx1"/>
                </a:solidFill>
                <a:effectLst/>
                <a:latin typeface="UTM Avo" panose="02040603050506020204" pitchFamily="18"/>
                <a:ea typeface="Calibri" panose="020F0502020204030204" pitchFamily="34" charset="0"/>
              </a:rPr>
              <a:t> </a:t>
            </a:r>
            <a:r>
              <a:rPr lang="en-US" sz="2200" dirty="0" err="1">
                <a:solidFill>
                  <a:schemeClr val="tx1"/>
                </a:solidFill>
                <a:effectLst/>
                <a:latin typeface="UTM Avo" panose="02040603050506020204" pitchFamily="18"/>
                <a:ea typeface="Calibri" panose="020F0502020204030204" pitchFamily="34" charset="0"/>
              </a:rPr>
              <a:t>còn</a:t>
            </a:r>
            <a:r>
              <a:rPr lang="en-US" sz="2200" dirty="0">
                <a:solidFill>
                  <a:schemeClr val="tx1"/>
                </a:solidFill>
                <a:effectLst/>
                <a:latin typeface="UTM Avo" panose="02040603050506020204" pitchFamily="18"/>
                <a:ea typeface="Calibri" panose="020F0502020204030204" pitchFamily="34" charset="0"/>
              </a:rPr>
              <a:t> </a:t>
            </a:r>
            <a:r>
              <a:rPr lang="en-US" sz="2200" dirty="0" err="1">
                <a:solidFill>
                  <a:schemeClr val="tx1"/>
                </a:solidFill>
                <a:effectLst/>
                <a:latin typeface="UTM Avo" panose="02040603050506020204" pitchFamily="18"/>
                <a:ea typeface="Calibri" panose="020F0502020204030204" pitchFamily="34" charset="0"/>
              </a:rPr>
              <a:t>lại</a:t>
            </a:r>
            <a:r>
              <a:rPr lang="en-US" sz="2200" dirty="0">
                <a:solidFill>
                  <a:schemeClr val="tx1"/>
                </a:solidFill>
                <a:effectLst/>
                <a:latin typeface="UTM Avo" panose="02040603050506020204" pitchFamily="18"/>
                <a:ea typeface="Calibri" panose="020F0502020204030204" pitchFamily="34" charset="0"/>
              </a:rPr>
              <a:t> </a:t>
            </a:r>
            <a:r>
              <a:rPr lang="en-US" sz="2200" dirty="0" err="1">
                <a:solidFill>
                  <a:schemeClr val="tx1"/>
                </a:solidFill>
                <a:effectLst/>
                <a:latin typeface="UTM Avo" panose="02040603050506020204" pitchFamily="18"/>
                <a:ea typeface="Calibri" panose="020F0502020204030204" pitchFamily="34" charset="0"/>
              </a:rPr>
              <a:t>lắng</a:t>
            </a:r>
            <a:r>
              <a:rPr lang="en-US" sz="2200" dirty="0">
                <a:solidFill>
                  <a:schemeClr val="tx1"/>
                </a:solidFill>
                <a:effectLst/>
                <a:latin typeface="UTM Avo" panose="02040603050506020204" pitchFamily="18"/>
                <a:ea typeface="Calibri" panose="020F0502020204030204" pitchFamily="34" charset="0"/>
              </a:rPr>
              <a:t> </a:t>
            </a:r>
            <a:r>
              <a:rPr lang="en-US" sz="2200" dirty="0" err="1">
                <a:solidFill>
                  <a:schemeClr val="tx1"/>
                </a:solidFill>
                <a:effectLst/>
                <a:latin typeface="UTM Avo" panose="02040603050506020204" pitchFamily="18"/>
                <a:ea typeface="Calibri" panose="020F0502020204030204" pitchFamily="34" charset="0"/>
              </a:rPr>
              <a:t>nghe</a:t>
            </a:r>
            <a:r>
              <a:rPr lang="en-US" sz="2200" dirty="0">
                <a:solidFill>
                  <a:schemeClr val="tx1"/>
                </a:solidFill>
                <a:effectLst/>
                <a:latin typeface="UTM Avo" panose="02040603050506020204" pitchFamily="18"/>
                <a:ea typeface="Calibri" panose="020F0502020204030204" pitchFamily="34" charset="0"/>
              </a:rPr>
              <a:t> </a:t>
            </a:r>
            <a:r>
              <a:rPr lang="en-US" sz="2200" dirty="0" err="1">
                <a:solidFill>
                  <a:schemeClr val="tx1"/>
                </a:solidFill>
                <a:effectLst/>
                <a:latin typeface="UTM Avo" panose="02040603050506020204" pitchFamily="18"/>
                <a:ea typeface="Calibri" panose="020F0502020204030204" pitchFamily="34" charset="0"/>
              </a:rPr>
              <a:t>âm</a:t>
            </a:r>
            <a:r>
              <a:rPr lang="en-US" sz="2200" dirty="0">
                <a:solidFill>
                  <a:schemeClr val="tx1"/>
                </a:solidFill>
                <a:effectLst/>
                <a:latin typeface="UTM Avo" panose="02040603050506020204" pitchFamily="18"/>
                <a:ea typeface="Calibri" panose="020F0502020204030204" pitchFamily="34" charset="0"/>
              </a:rPr>
              <a:t> </a:t>
            </a:r>
            <a:r>
              <a:rPr lang="en-US" sz="2200" dirty="0" err="1">
                <a:solidFill>
                  <a:schemeClr val="tx1"/>
                </a:solidFill>
                <a:effectLst/>
                <a:latin typeface="UTM Avo" panose="02040603050506020204" pitchFamily="18"/>
                <a:ea typeface="Calibri" panose="020F0502020204030204" pitchFamily="34" charset="0"/>
              </a:rPr>
              <a:t>thanh</a:t>
            </a:r>
            <a:r>
              <a:rPr lang="en-US" sz="2200" dirty="0">
                <a:solidFill>
                  <a:schemeClr val="tx1"/>
                </a:solidFill>
                <a:effectLst/>
                <a:latin typeface="UTM Avo" panose="02040603050506020204" pitchFamily="18"/>
                <a:ea typeface="Calibri" panose="020F0502020204030204" pitchFamily="34" charset="0"/>
              </a:rPr>
              <a:t> </a:t>
            </a:r>
            <a:r>
              <a:rPr lang="en-US" sz="2200" dirty="0" err="1">
                <a:solidFill>
                  <a:schemeClr val="tx1"/>
                </a:solidFill>
                <a:effectLst/>
                <a:latin typeface="UTM Avo" panose="02040603050506020204" pitchFamily="18"/>
                <a:ea typeface="Calibri" panose="020F0502020204030204" pitchFamily="34" charset="0"/>
              </a:rPr>
              <a:t>từ</a:t>
            </a:r>
            <a:r>
              <a:rPr lang="en-US" sz="2200" dirty="0">
                <a:solidFill>
                  <a:schemeClr val="tx1"/>
                </a:solidFill>
                <a:effectLst/>
                <a:latin typeface="UTM Avo" panose="02040603050506020204" pitchFamily="18"/>
                <a:ea typeface="Calibri" panose="020F0502020204030204" pitchFamily="34" charset="0"/>
              </a:rPr>
              <a:t> </a:t>
            </a:r>
            <a:r>
              <a:rPr lang="en-US" sz="2200" dirty="0" err="1">
                <a:solidFill>
                  <a:schemeClr val="tx1"/>
                </a:solidFill>
                <a:effectLst/>
                <a:latin typeface="UTM Avo" panose="02040603050506020204" pitchFamily="18"/>
                <a:ea typeface="Calibri" panose="020F0502020204030204" pitchFamily="34" charset="0"/>
              </a:rPr>
              <a:t>đầu</a:t>
            </a:r>
            <a:r>
              <a:rPr lang="en-US" sz="2200" dirty="0">
                <a:solidFill>
                  <a:schemeClr val="tx1"/>
                </a:solidFill>
                <a:effectLst/>
                <a:latin typeface="UTM Avo" panose="02040603050506020204" pitchFamily="18"/>
                <a:ea typeface="Calibri" panose="020F0502020204030204" pitchFamily="34" charset="0"/>
              </a:rPr>
              <a:t> </a:t>
            </a:r>
            <a:r>
              <a:rPr lang="en-US" sz="2200" dirty="0" err="1">
                <a:solidFill>
                  <a:schemeClr val="tx1"/>
                </a:solidFill>
                <a:effectLst/>
                <a:latin typeface="UTM Avo" panose="02040603050506020204" pitchFamily="18"/>
                <a:ea typeface="Calibri" panose="020F0502020204030204" pitchFamily="34" charset="0"/>
              </a:rPr>
              <a:t>dây</a:t>
            </a:r>
            <a:r>
              <a:rPr lang="en-US" sz="2200" dirty="0">
                <a:solidFill>
                  <a:schemeClr val="tx1"/>
                </a:solidFill>
                <a:effectLst/>
                <a:latin typeface="UTM Avo" panose="02040603050506020204" pitchFamily="18"/>
                <a:ea typeface="Calibri" panose="020F0502020204030204" pitchFamily="34" charset="0"/>
              </a:rPr>
              <a:t> </a:t>
            </a:r>
            <a:r>
              <a:rPr lang="en-US" sz="2200" dirty="0" err="1">
                <a:solidFill>
                  <a:schemeClr val="tx1"/>
                </a:solidFill>
                <a:effectLst/>
                <a:latin typeface="UTM Avo" panose="02040603050506020204" pitchFamily="18"/>
                <a:ea typeface="Calibri" panose="020F0502020204030204" pitchFamily="34" charset="0"/>
              </a:rPr>
              <a:t>bên</a:t>
            </a:r>
            <a:r>
              <a:rPr lang="en-US" sz="2200" dirty="0">
                <a:solidFill>
                  <a:schemeClr val="tx1"/>
                </a:solidFill>
                <a:effectLst/>
                <a:latin typeface="UTM Avo" panose="02040603050506020204" pitchFamily="18"/>
                <a:ea typeface="Calibri" panose="020F0502020204030204" pitchFamily="34" charset="0"/>
              </a:rPr>
              <a:t> kia </a:t>
            </a:r>
            <a:r>
              <a:rPr lang="en-US" sz="2200" dirty="0" err="1">
                <a:solidFill>
                  <a:schemeClr val="tx1"/>
                </a:solidFill>
                <a:effectLst/>
                <a:latin typeface="UTM Avo" panose="02040603050506020204" pitchFamily="18"/>
                <a:ea typeface="Calibri" panose="020F0502020204030204" pitchFamily="34" charset="0"/>
              </a:rPr>
              <a:t>và</a:t>
            </a:r>
            <a:r>
              <a:rPr lang="en-US" sz="2200" dirty="0">
                <a:solidFill>
                  <a:schemeClr val="tx1"/>
                </a:solidFill>
                <a:effectLst/>
                <a:latin typeface="UTM Avo" panose="02040603050506020204" pitchFamily="18"/>
                <a:ea typeface="Calibri" panose="020F0502020204030204" pitchFamily="34" charset="0"/>
              </a:rPr>
              <a:t> </a:t>
            </a:r>
            <a:r>
              <a:rPr lang="en-US" sz="2200" dirty="0" err="1">
                <a:solidFill>
                  <a:schemeClr val="tx1"/>
                </a:solidFill>
                <a:effectLst/>
                <a:latin typeface="UTM Avo" panose="02040603050506020204" pitchFamily="18"/>
                <a:ea typeface="Calibri" panose="020F0502020204030204" pitchFamily="34" charset="0"/>
              </a:rPr>
              <a:t>đoán</a:t>
            </a:r>
            <a:r>
              <a:rPr lang="en-US" sz="2200" dirty="0">
                <a:solidFill>
                  <a:schemeClr val="tx1"/>
                </a:solidFill>
                <a:effectLst/>
                <a:latin typeface="UTM Avo" panose="02040603050506020204" pitchFamily="18"/>
                <a:ea typeface="Calibri" panose="020F0502020204030204" pitchFamily="34" charset="0"/>
              </a:rPr>
              <a:t> </a:t>
            </a:r>
            <a:r>
              <a:rPr lang="en-US" sz="2200" dirty="0" err="1">
                <a:solidFill>
                  <a:schemeClr val="tx1"/>
                </a:solidFill>
                <a:effectLst/>
                <a:latin typeface="UTM Avo" panose="02040603050506020204" pitchFamily="18"/>
                <a:ea typeface="Calibri" panose="020F0502020204030204" pitchFamily="34" charset="0"/>
              </a:rPr>
              <a:t>từ</a:t>
            </a:r>
            <a:r>
              <a:rPr lang="en-US" sz="2200" dirty="0">
                <a:solidFill>
                  <a:schemeClr val="tx1"/>
                </a:solidFill>
                <a:effectLst/>
                <a:latin typeface="UTM Avo" panose="02040603050506020204" pitchFamily="18"/>
                <a:ea typeface="Calibri" panose="020F0502020204030204" pitchFamily="34" charset="0"/>
              </a:rPr>
              <a:t> </a:t>
            </a:r>
            <a:r>
              <a:rPr lang="en-US" sz="2200" dirty="0" err="1">
                <a:solidFill>
                  <a:schemeClr val="tx1"/>
                </a:solidFill>
                <a:effectLst/>
                <a:latin typeface="UTM Avo" panose="02040603050506020204" pitchFamily="18"/>
                <a:ea typeface="Calibri" panose="020F0502020204030204" pitchFamily="34" charset="0"/>
              </a:rPr>
              <a:t>khóa</a:t>
            </a:r>
            <a:r>
              <a:rPr lang="en-US" sz="2200" dirty="0">
                <a:solidFill>
                  <a:schemeClr val="tx1"/>
                </a:solidFill>
                <a:effectLst/>
                <a:latin typeface="UTM Avo" panose="02040603050506020204" pitchFamily="18"/>
                <a:ea typeface="Calibri" panose="020F0502020204030204" pitchFamily="34" charset="0"/>
              </a:rPr>
              <a:t>. Hai </a:t>
            </a:r>
            <a:r>
              <a:rPr lang="en-US" sz="2200" dirty="0" err="1">
                <a:solidFill>
                  <a:schemeClr val="tx1"/>
                </a:solidFill>
                <a:effectLst/>
                <a:latin typeface="UTM Avo" panose="02040603050506020204" pitchFamily="18"/>
                <a:ea typeface="Calibri" panose="020F0502020204030204" pitchFamily="34" charset="0"/>
              </a:rPr>
              <a:t>đội</a:t>
            </a:r>
            <a:r>
              <a:rPr lang="en-US" sz="2200" dirty="0">
                <a:solidFill>
                  <a:schemeClr val="tx1"/>
                </a:solidFill>
                <a:effectLst/>
                <a:latin typeface="UTM Avo" panose="02040603050506020204" pitchFamily="18"/>
                <a:ea typeface="Calibri" panose="020F0502020204030204" pitchFamily="34" charset="0"/>
              </a:rPr>
              <a:t> </a:t>
            </a:r>
            <a:r>
              <a:rPr lang="en-US" sz="2200" dirty="0" err="1">
                <a:solidFill>
                  <a:schemeClr val="tx1"/>
                </a:solidFill>
                <a:effectLst/>
                <a:latin typeface="UTM Avo" panose="02040603050506020204" pitchFamily="18"/>
                <a:ea typeface="Calibri" panose="020F0502020204030204" pitchFamily="34" charset="0"/>
              </a:rPr>
              <a:t>oẳn</a:t>
            </a:r>
            <a:r>
              <a:rPr lang="en-US" sz="2200" dirty="0">
                <a:solidFill>
                  <a:schemeClr val="tx1"/>
                </a:solidFill>
                <a:effectLst/>
                <a:latin typeface="UTM Avo" panose="02040603050506020204" pitchFamily="18"/>
                <a:ea typeface="Calibri" panose="020F0502020204030204" pitchFamily="34" charset="0"/>
              </a:rPr>
              <a:t> </a:t>
            </a:r>
            <a:r>
              <a:rPr lang="en-US" sz="2200" dirty="0" err="1">
                <a:solidFill>
                  <a:schemeClr val="tx1"/>
                </a:solidFill>
                <a:effectLst/>
                <a:latin typeface="UTM Avo" panose="02040603050506020204" pitchFamily="18"/>
                <a:ea typeface="Calibri" panose="020F0502020204030204" pitchFamily="34" charset="0"/>
              </a:rPr>
              <a:t>tù</a:t>
            </a:r>
            <a:r>
              <a:rPr lang="en-US" sz="2200" dirty="0">
                <a:solidFill>
                  <a:schemeClr val="tx1"/>
                </a:solidFill>
                <a:effectLst/>
                <a:latin typeface="UTM Avo" panose="02040603050506020204" pitchFamily="18"/>
                <a:ea typeface="Calibri" panose="020F0502020204030204" pitchFamily="34" charset="0"/>
              </a:rPr>
              <a:t> </a:t>
            </a:r>
            <a:r>
              <a:rPr lang="en-US" sz="2200" dirty="0" err="1">
                <a:solidFill>
                  <a:schemeClr val="tx1"/>
                </a:solidFill>
                <a:effectLst/>
                <a:latin typeface="UTM Avo" panose="02040603050506020204" pitchFamily="18"/>
                <a:ea typeface="Calibri" panose="020F0502020204030204" pitchFamily="34" charset="0"/>
              </a:rPr>
              <a:t>xì</a:t>
            </a:r>
            <a:r>
              <a:rPr lang="en-US" sz="2200" dirty="0">
                <a:solidFill>
                  <a:schemeClr val="tx1"/>
                </a:solidFill>
                <a:effectLst/>
                <a:latin typeface="UTM Avo" panose="02040603050506020204" pitchFamily="18"/>
                <a:ea typeface="Calibri" panose="020F0502020204030204" pitchFamily="34" charset="0"/>
              </a:rPr>
              <a:t>, </a:t>
            </a:r>
            <a:r>
              <a:rPr lang="en-US" sz="2200" dirty="0" err="1">
                <a:solidFill>
                  <a:schemeClr val="tx1"/>
                </a:solidFill>
                <a:effectLst/>
                <a:latin typeface="UTM Avo" panose="02040603050506020204" pitchFamily="18"/>
                <a:ea typeface="Calibri" panose="020F0502020204030204" pitchFamily="34" charset="0"/>
              </a:rPr>
              <a:t>đội</a:t>
            </a:r>
            <a:r>
              <a:rPr lang="en-US" sz="2200" dirty="0">
                <a:solidFill>
                  <a:schemeClr val="tx1"/>
                </a:solidFill>
                <a:effectLst/>
                <a:latin typeface="UTM Avo" panose="02040603050506020204" pitchFamily="18"/>
                <a:ea typeface="Calibri" panose="020F0502020204030204" pitchFamily="34" charset="0"/>
              </a:rPr>
              <a:t> </a:t>
            </a:r>
            <a:r>
              <a:rPr lang="en-US" sz="2200" dirty="0" err="1">
                <a:solidFill>
                  <a:schemeClr val="tx1"/>
                </a:solidFill>
                <a:effectLst/>
                <a:latin typeface="UTM Avo" panose="02040603050506020204" pitchFamily="18"/>
                <a:ea typeface="Calibri" panose="020F0502020204030204" pitchFamily="34" charset="0"/>
              </a:rPr>
              <a:t>thắng</a:t>
            </a:r>
            <a:r>
              <a:rPr lang="en-US" sz="2200" dirty="0">
                <a:solidFill>
                  <a:schemeClr val="tx1"/>
                </a:solidFill>
                <a:effectLst/>
                <a:latin typeface="UTM Avo" panose="02040603050506020204" pitchFamily="18"/>
                <a:ea typeface="Calibri" panose="020F0502020204030204" pitchFamily="34" charset="0"/>
              </a:rPr>
              <a:t> </a:t>
            </a:r>
            <a:r>
              <a:rPr lang="en-US" sz="2200" dirty="0" err="1">
                <a:solidFill>
                  <a:schemeClr val="tx1"/>
                </a:solidFill>
                <a:effectLst/>
                <a:latin typeface="UTM Avo" panose="02040603050506020204" pitchFamily="18"/>
                <a:ea typeface="Calibri" panose="020F0502020204030204" pitchFamily="34" charset="0"/>
              </a:rPr>
              <a:t>được</a:t>
            </a:r>
            <a:r>
              <a:rPr lang="en-US" sz="2200" dirty="0">
                <a:solidFill>
                  <a:schemeClr val="tx1"/>
                </a:solidFill>
                <a:effectLst/>
                <a:latin typeface="UTM Avo" panose="02040603050506020204" pitchFamily="18"/>
                <a:ea typeface="Calibri" panose="020F0502020204030204" pitchFamily="34" charset="0"/>
              </a:rPr>
              <a:t> </a:t>
            </a:r>
            <a:r>
              <a:rPr lang="en-US" sz="2200" dirty="0" err="1">
                <a:solidFill>
                  <a:schemeClr val="tx1"/>
                </a:solidFill>
                <a:effectLst/>
                <a:latin typeface="UTM Avo" panose="02040603050506020204" pitchFamily="18"/>
                <a:ea typeface="Calibri" panose="020F0502020204030204" pitchFamily="34" charset="0"/>
              </a:rPr>
              <a:t>chơi</a:t>
            </a:r>
            <a:r>
              <a:rPr lang="en-US" sz="2200" dirty="0">
                <a:solidFill>
                  <a:schemeClr val="tx1"/>
                </a:solidFill>
                <a:effectLst/>
                <a:latin typeface="UTM Avo" panose="02040603050506020204" pitchFamily="18"/>
                <a:ea typeface="Calibri" panose="020F0502020204030204" pitchFamily="34" charset="0"/>
              </a:rPr>
              <a:t> </a:t>
            </a:r>
            <a:r>
              <a:rPr lang="en-US" sz="2200" dirty="0" err="1">
                <a:solidFill>
                  <a:schemeClr val="tx1"/>
                </a:solidFill>
                <a:effectLst/>
                <a:latin typeface="UTM Avo" panose="02040603050506020204" pitchFamily="18"/>
                <a:ea typeface="Calibri" panose="020F0502020204030204" pitchFamily="34" charset="0"/>
              </a:rPr>
              <a:t>trước</a:t>
            </a:r>
            <a:r>
              <a:rPr lang="en-US" sz="2200" dirty="0">
                <a:solidFill>
                  <a:schemeClr val="tx1"/>
                </a:solidFill>
                <a:effectLst/>
                <a:latin typeface="UTM Avo" panose="02040603050506020204" pitchFamily="18"/>
                <a:ea typeface="Calibri" panose="020F0502020204030204" pitchFamily="34" charset="0"/>
              </a:rPr>
              <a:t>.</a:t>
            </a:r>
          </a:p>
        </p:txBody>
      </p:sp>
      <p:pic>
        <p:nvPicPr>
          <p:cNvPr id="5" name="Picture 4">
            <a:extLst>
              <a:ext uri="{FF2B5EF4-FFF2-40B4-BE49-F238E27FC236}">
                <a16:creationId xmlns:a16="http://schemas.microsoft.com/office/drawing/2014/main" id="{50D09FA3-3092-56C4-29B8-23E88A3B25DF}"/>
              </a:ext>
            </a:extLst>
          </p:cNvPr>
          <p:cNvPicPr>
            <a:picLocks noChangeAspect="1"/>
          </p:cNvPicPr>
          <p:nvPr/>
        </p:nvPicPr>
        <p:blipFill>
          <a:blip r:embed="rId4"/>
          <a:stretch>
            <a:fillRect/>
          </a:stretch>
        </p:blipFill>
        <p:spPr>
          <a:xfrm>
            <a:off x="6460314" y="3147315"/>
            <a:ext cx="4613096" cy="310256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7" presetClass="entr" presetSubtype="8"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ppt_x</p:attrName>
                                        </p:attrNameLst>
                                      </p:cBhvr>
                                      <p:tavLst>
                                        <p:tav tm="0">
                                          <p:val>
                                            <p:strVal val="#ppt_x-#ppt_w/2"/>
                                          </p:val>
                                        </p:tav>
                                        <p:tav tm="100000">
                                          <p:val>
                                            <p:strVal val="#ppt_x"/>
                                          </p:val>
                                        </p:tav>
                                      </p:tavLst>
                                    </p:anim>
                                    <p:anim calcmode="lin" valueType="num">
                                      <p:cBhvr>
                                        <p:cTn id="15" dur="500" fill="hold"/>
                                        <p:tgtEl>
                                          <p:spTgt spid="3"/>
                                        </p:tgtEl>
                                        <p:attrNameLst>
                                          <p:attrName>ppt_y</p:attrName>
                                        </p:attrNameLst>
                                      </p:cBhvr>
                                      <p:tavLst>
                                        <p:tav tm="0">
                                          <p:val>
                                            <p:strVal val="#ppt_y"/>
                                          </p:val>
                                        </p:tav>
                                        <p:tav tm="100000">
                                          <p:val>
                                            <p:strVal val="#ppt_y"/>
                                          </p:val>
                                        </p:tav>
                                      </p:tavLst>
                                    </p:anim>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arn(inVertical)">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ppt_x"/>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8"/>
        <p:cNvGrpSpPr/>
        <p:nvPr/>
      </p:nvGrpSpPr>
      <p:grpSpPr>
        <a:xfrm>
          <a:off x="0" y="0"/>
          <a:ext cx="0" cy="0"/>
          <a:chOff x="0" y="0"/>
          <a:chExt cx="0" cy="0"/>
        </a:xfrm>
      </p:grpSpPr>
      <p:pic>
        <p:nvPicPr>
          <p:cNvPr id="2" name="Picture 1">
            <a:hlinkClick r:id="rId4"/>
            <a:extLst>
              <a:ext uri="{FF2B5EF4-FFF2-40B4-BE49-F238E27FC236}">
                <a16:creationId xmlns:a16="http://schemas.microsoft.com/office/drawing/2014/main" id="{B533E990-CD88-B14D-1833-AF14335804E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21200" y="3172460"/>
            <a:ext cx="3149600" cy="17018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2" name="Rectangle: Rounded Corners 4">
            <a:extLst>
              <a:ext uri="{FF2B5EF4-FFF2-40B4-BE49-F238E27FC236}">
                <a16:creationId xmlns:a16="http://schemas.microsoft.com/office/drawing/2014/main" id="{C945AD7B-D351-C178-2594-A4E79690D24B}"/>
              </a:ext>
            </a:extLst>
          </p:cNvPr>
          <p:cNvSpPr/>
          <p:nvPr/>
        </p:nvSpPr>
        <p:spPr>
          <a:xfrm>
            <a:off x="734290" y="2487789"/>
            <a:ext cx="10723417" cy="218161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19685" indent="-285750" algn="just">
              <a:lnSpc>
                <a:spcPct val="150000"/>
              </a:lnSpc>
              <a:spcBef>
                <a:spcPts val="600"/>
              </a:spcBef>
              <a:buFont typeface="Arial" panose="020B0604020202020204" pitchFamily="34" charset="0"/>
              <a:buChar char="•"/>
              <a:tabLst>
                <a:tab pos="2743200" algn="l"/>
              </a:tabLst>
            </a:pPr>
            <a:r>
              <a:rPr lang="vi-VN" sz="2200" dirty="0">
                <a:solidFill>
                  <a:schemeClr val="tx1"/>
                </a:solidFill>
                <a:latin typeface="UTM Avo" panose="02040603050506020204" pitchFamily="18"/>
              </a:rPr>
              <a:t>Khi gõ trống, gảy đàn hay dùng búa cao su đập nhẹ vào một nhánh của âm thoa</a:t>
            </a:r>
            <a:r>
              <a:rPr lang="en-US" sz="2200" dirty="0">
                <a:solidFill>
                  <a:schemeClr val="tx1"/>
                </a:solidFill>
                <a:latin typeface="UTM Avo" panose="02040603050506020204" pitchFamily="18"/>
              </a:rPr>
              <a:t>, </a:t>
            </a:r>
            <a:r>
              <a:rPr lang="vi-VN" sz="2200" dirty="0">
                <a:solidFill>
                  <a:schemeClr val="tx1"/>
                </a:solidFill>
                <a:latin typeface="UTM Avo" panose="02040603050506020204" pitchFamily="18"/>
              </a:rPr>
              <a:t>thì người ở gần đó có thể nghe được âm do trống, đàn hay âm thoa phát ra. </a:t>
            </a:r>
            <a:endParaRPr lang="en-US" sz="2200" dirty="0">
              <a:solidFill>
                <a:schemeClr val="tx1"/>
              </a:solidFill>
              <a:latin typeface="UTM Avo" panose="02040603050506020204" pitchFamily="18"/>
            </a:endParaRPr>
          </a:p>
          <a:p>
            <a:pPr marL="285750" marR="19685" indent="-285750" algn="just">
              <a:lnSpc>
                <a:spcPct val="150000"/>
              </a:lnSpc>
              <a:spcBef>
                <a:spcPts val="600"/>
              </a:spcBef>
              <a:buFont typeface="Arial" panose="020B0604020202020204" pitchFamily="34" charset="0"/>
              <a:buChar char="•"/>
              <a:tabLst>
                <a:tab pos="2743200" algn="l"/>
              </a:tabLst>
            </a:pPr>
            <a:r>
              <a:rPr lang="vi-VN" sz="2200" dirty="0">
                <a:solidFill>
                  <a:schemeClr val="tx1"/>
                </a:solidFill>
                <a:latin typeface="UTM Avo" panose="02040603050506020204" pitchFamily="18"/>
              </a:rPr>
              <a:t>Vật phát ra âm được gọi là </a:t>
            </a:r>
            <a:r>
              <a:rPr lang="vi-VN" sz="2200" b="1" dirty="0">
                <a:solidFill>
                  <a:schemeClr val="tx1"/>
                </a:solidFill>
                <a:latin typeface="UTM Avo" panose="02040603050506020204" pitchFamily="18"/>
              </a:rPr>
              <a:t>nguồn âm</a:t>
            </a:r>
            <a:r>
              <a:rPr lang="vi-VN" sz="2200" dirty="0">
                <a:solidFill>
                  <a:schemeClr val="tx1"/>
                </a:solidFill>
                <a:latin typeface="UTM Avo" panose="02040603050506020204" pitchFamily="18"/>
              </a:rPr>
              <a:t>. </a:t>
            </a:r>
            <a:endParaRPr lang="en-US" sz="2200" dirty="0">
              <a:solidFill>
                <a:schemeClr val="tx1"/>
              </a:solidFill>
              <a:latin typeface="UTM Avo" panose="02040603050506020204" pitchFamily="18"/>
            </a:endParaRPr>
          </a:p>
          <a:p>
            <a:pPr marL="285750" marR="19685" indent="-285750" algn="just">
              <a:lnSpc>
                <a:spcPct val="150000"/>
              </a:lnSpc>
              <a:spcBef>
                <a:spcPts val="600"/>
              </a:spcBef>
              <a:buFont typeface="Arial" panose="020B0604020202020204" pitchFamily="34" charset="0"/>
              <a:buChar char="•"/>
              <a:tabLst>
                <a:tab pos="2743200" algn="l"/>
              </a:tabLst>
            </a:pPr>
            <a:r>
              <a:rPr lang="vi-VN" sz="2200" dirty="0">
                <a:solidFill>
                  <a:schemeClr val="tx1"/>
                </a:solidFill>
                <a:latin typeface="UTM Avo" panose="02040603050506020204" pitchFamily="18"/>
              </a:rPr>
              <a:t>Khi phát ra âm, mặt trống, dây đàn, các nhánh âm thoa đều rung động</a:t>
            </a:r>
            <a:endParaRPr lang="en-US" sz="2200" dirty="0">
              <a:solidFill>
                <a:schemeClr val="tx1"/>
              </a:solidFill>
              <a:effectLst/>
              <a:latin typeface="UTM Avo" panose="02040603050506020204" pitchFamily="18"/>
              <a:ea typeface="Calibri" panose="020F0502020204030204" pitchFamily="34" charset="0"/>
            </a:endParaRPr>
          </a:p>
        </p:txBody>
      </p:sp>
      <p:sp>
        <p:nvSpPr>
          <p:cNvPr id="3" name="TextBox 2">
            <a:extLst>
              <a:ext uri="{FF2B5EF4-FFF2-40B4-BE49-F238E27FC236}">
                <a16:creationId xmlns:a16="http://schemas.microsoft.com/office/drawing/2014/main" id="{679A7DCD-0D50-B3E2-954D-42BE9E09F7F7}"/>
              </a:ext>
            </a:extLst>
          </p:cNvPr>
          <p:cNvSpPr txBox="1"/>
          <p:nvPr/>
        </p:nvSpPr>
        <p:spPr>
          <a:xfrm>
            <a:off x="1686050" y="1357998"/>
            <a:ext cx="8819898" cy="634661"/>
          </a:xfrm>
          <a:prstGeom prst="rect">
            <a:avLst/>
          </a:prstGeom>
          <a:noFill/>
        </p:spPr>
        <p:txBody>
          <a:bodyPr wrap="square">
            <a:spAutoFit/>
          </a:bodyPr>
          <a:lstStyle/>
          <a:p>
            <a:pPr marR="0" lvl="0" algn="ctr">
              <a:lnSpc>
                <a:spcPct val="150000"/>
              </a:lnSpc>
              <a:spcBef>
                <a:spcPts val="600"/>
              </a:spcBef>
              <a:spcAft>
                <a:spcPts val="0"/>
              </a:spcAft>
            </a:pPr>
            <a:r>
              <a:rPr lang="en-US" sz="2700" b="1" dirty="0">
                <a:solidFill>
                  <a:schemeClr val="tx1"/>
                </a:solidFill>
                <a:effectLst/>
                <a:latin typeface="UTM Avo" panose="02040603050506020204" pitchFamily="18"/>
                <a:ea typeface="Calibri" panose="020F0502020204030204" pitchFamily="34" charset="0"/>
              </a:rPr>
              <a:t>I. SỰ TRUYỀN ÂM TRONG KHÔNG KHÍ</a:t>
            </a:r>
          </a:p>
        </p:txBody>
      </p:sp>
      <p:grpSp>
        <p:nvGrpSpPr>
          <p:cNvPr id="4" name="Group 3">
            <a:extLst>
              <a:ext uri="{FF2B5EF4-FFF2-40B4-BE49-F238E27FC236}">
                <a16:creationId xmlns:a16="http://schemas.microsoft.com/office/drawing/2014/main" id="{3485BA98-87E1-8F03-2027-A535BFADF515}"/>
              </a:ext>
            </a:extLst>
          </p:cNvPr>
          <p:cNvGrpSpPr/>
          <p:nvPr/>
        </p:nvGrpSpPr>
        <p:grpSpPr>
          <a:xfrm>
            <a:off x="2292687" y="4953182"/>
            <a:ext cx="7606626" cy="1757036"/>
            <a:chOff x="1303551" y="3437659"/>
            <a:chExt cx="6332369" cy="1283286"/>
          </a:xfrm>
        </p:grpSpPr>
        <p:pic>
          <p:nvPicPr>
            <p:cNvPr id="5" name="Picture 4" descr="A close up of a person playing a guitar&#10;&#10;Description automatically generated">
              <a:extLst>
                <a:ext uri="{FF2B5EF4-FFF2-40B4-BE49-F238E27FC236}">
                  <a16:creationId xmlns:a16="http://schemas.microsoft.com/office/drawing/2014/main" id="{EDE2333A-4A3E-4F29-CFEF-10ED42BA66E1}"/>
                </a:ext>
              </a:extLst>
            </p:cNvPr>
            <p:cNvPicPr>
              <a:picLocks noChangeAspect="1"/>
            </p:cNvPicPr>
            <p:nvPr/>
          </p:nvPicPr>
          <p:blipFill rotWithShape="1">
            <a:blip r:embed="rId4"/>
            <a:srcRect t="65626"/>
            <a:stretch/>
          </p:blipFill>
          <p:spPr>
            <a:xfrm>
              <a:off x="5750206" y="3437659"/>
              <a:ext cx="1885714" cy="1283286"/>
            </a:xfrm>
            <a:prstGeom prst="rect">
              <a:avLst/>
            </a:prstGeom>
          </p:spPr>
        </p:pic>
        <p:pic>
          <p:nvPicPr>
            <p:cNvPr id="6" name="Picture 5" descr="A close up of a person playing a guitar&#10;&#10;Description automatically generated">
              <a:extLst>
                <a:ext uri="{FF2B5EF4-FFF2-40B4-BE49-F238E27FC236}">
                  <a16:creationId xmlns:a16="http://schemas.microsoft.com/office/drawing/2014/main" id="{E2C34E6B-11DC-CDBB-8F03-5F6A68BE178C}"/>
                </a:ext>
              </a:extLst>
            </p:cNvPr>
            <p:cNvPicPr>
              <a:picLocks noChangeAspect="1"/>
            </p:cNvPicPr>
            <p:nvPr/>
          </p:nvPicPr>
          <p:blipFill rotWithShape="1">
            <a:blip r:embed="rId4"/>
            <a:srcRect t="33201" b="34559"/>
            <a:stretch/>
          </p:blipFill>
          <p:spPr>
            <a:xfrm>
              <a:off x="3492337" y="3437659"/>
              <a:ext cx="2010537" cy="1283286"/>
            </a:xfrm>
            <a:prstGeom prst="rect">
              <a:avLst/>
            </a:prstGeom>
          </p:spPr>
        </p:pic>
        <p:pic>
          <p:nvPicPr>
            <p:cNvPr id="7" name="Picture 6" descr="A close up of a person playing a guitar&#10;&#10;Description automatically generated">
              <a:extLst>
                <a:ext uri="{FF2B5EF4-FFF2-40B4-BE49-F238E27FC236}">
                  <a16:creationId xmlns:a16="http://schemas.microsoft.com/office/drawing/2014/main" id="{F5DFC247-4E07-62A6-838B-D4508FCEC714}"/>
                </a:ext>
              </a:extLst>
            </p:cNvPr>
            <p:cNvPicPr>
              <a:picLocks noChangeAspect="1"/>
            </p:cNvPicPr>
            <p:nvPr/>
          </p:nvPicPr>
          <p:blipFill rotWithShape="1">
            <a:blip r:embed="rId4"/>
            <a:srcRect b="66613"/>
            <a:stretch/>
          </p:blipFill>
          <p:spPr>
            <a:xfrm>
              <a:off x="1303551" y="3437659"/>
              <a:ext cx="1941454" cy="1283286"/>
            </a:xfrm>
            <a:prstGeom prst="rect">
              <a:avLst/>
            </a:prstGeom>
          </p:spPr>
        </p:pic>
      </p:grpSp>
      <p:sp>
        <p:nvSpPr>
          <p:cNvPr id="8" name="TextBox 7">
            <a:extLst>
              <a:ext uri="{FF2B5EF4-FFF2-40B4-BE49-F238E27FC236}">
                <a16:creationId xmlns:a16="http://schemas.microsoft.com/office/drawing/2014/main" id="{3C025FE4-46CC-0E45-926D-092D0CA98C57}"/>
              </a:ext>
            </a:extLst>
          </p:cNvPr>
          <p:cNvSpPr txBox="1"/>
          <p:nvPr/>
        </p:nvSpPr>
        <p:spPr>
          <a:xfrm>
            <a:off x="3355177" y="1746637"/>
            <a:ext cx="5481644" cy="606897"/>
          </a:xfrm>
          <a:prstGeom prst="rect">
            <a:avLst/>
          </a:prstGeom>
          <a:noFill/>
        </p:spPr>
        <p:txBody>
          <a:bodyPr wrap="square">
            <a:spAutoFit/>
          </a:bodyPr>
          <a:lstStyle/>
          <a:p>
            <a:pPr marR="0" lvl="0" algn="ctr">
              <a:lnSpc>
                <a:spcPct val="150000"/>
              </a:lnSpc>
              <a:spcBef>
                <a:spcPts val="600"/>
              </a:spcBef>
              <a:spcAft>
                <a:spcPts val="0"/>
              </a:spcAft>
            </a:pPr>
            <a:r>
              <a:rPr lang="en-US" sz="2500" b="1" dirty="0">
                <a:solidFill>
                  <a:schemeClr val="tx1"/>
                </a:solidFill>
                <a:effectLst/>
                <a:latin typeface="UTM Avo" panose="02040603050506020204" pitchFamily="18"/>
                <a:ea typeface="Calibri" panose="020F0502020204030204" pitchFamily="34" charset="0"/>
                <a:cs typeface="Arial" panose="020B0604020202020204" pitchFamily="34" charset="0"/>
              </a:rPr>
              <a:t>1. </a:t>
            </a:r>
            <a:r>
              <a:rPr lang="en-US" sz="2500" b="1" dirty="0" err="1">
                <a:solidFill>
                  <a:schemeClr val="tx1"/>
                </a:solidFill>
                <a:effectLst/>
                <a:latin typeface="UTM Avo" panose="02040603050506020204" pitchFamily="18"/>
                <a:ea typeface="Calibri" panose="020F0502020204030204" pitchFamily="34" charset="0"/>
                <a:cs typeface="Arial" panose="020B0604020202020204" pitchFamily="34" charset="0"/>
              </a:rPr>
              <a:t>Tạo</a:t>
            </a:r>
            <a:r>
              <a:rPr lang="en-US" sz="2500" b="1" dirty="0">
                <a:solidFill>
                  <a:schemeClr val="tx1"/>
                </a:solidFill>
                <a:effectLst/>
                <a:latin typeface="UTM Avo" panose="02040603050506020204" pitchFamily="18"/>
                <a:ea typeface="Calibri" panose="020F0502020204030204" pitchFamily="34" charset="0"/>
                <a:cs typeface="Arial" panose="020B0604020202020204" pitchFamily="34" charset="0"/>
              </a:rPr>
              <a:t> </a:t>
            </a:r>
            <a:r>
              <a:rPr lang="en-US" sz="2500" b="1" dirty="0" err="1">
                <a:solidFill>
                  <a:schemeClr val="tx1"/>
                </a:solidFill>
                <a:effectLst/>
                <a:latin typeface="UTM Avo" panose="02040603050506020204" pitchFamily="18"/>
                <a:ea typeface="Calibri" panose="020F0502020204030204" pitchFamily="34" charset="0"/>
                <a:cs typeface="Arial" panose="020B0604020202020204" pitchFamily="34" charset="0"/>
              </a:rPr>
              <a:t>sóng</a:t>
            </a:r>
            <a:r>
              <a:rPr lang="en-US" sz="2500" b="1" dirty="0">
                <a:solidFill>
                  <a:schemeClr val="tx1"/>
                </a:solidFill>
                <a:effectLst/>
                <a:latin typeface="UTM Avo" panose="02040603050506020204" pitchFamily="18"/>
                <a:ea typeface="Calibri" panose="020F0502020204030204" pitchFamily="34" charset="0"/>
                <a:cs typeface="Arial" panose="020B0604020202020204" pitchFamily="34" charset="0"/>
              </a:rPr>
              <a:t> </a:t>
            </a:r>
            <a:r>
              <a:rPr lang="en-US" sz="2500" b="1" dirty="0" err="1">
                <a:solidFill>
                  <a:schemeClr val="tx1"/>
                </a:solidFill>
                <a:effectLst/>
                <a:latin typeface="UTM Avo" panose="02040603050506020204" pitchFamily="18"/>
                <a:ea typeface="Calibri" panose="020F0502020204030204" pitchFamily="34" charset="0"/>
                <a:cs typeface="Arial" panose="020B0604020202020204" pitchFamily="34" charset="0"/>
              </a:rPr>
              <a:t>âm</a:t>
            </a:r>
            <a:endParaRPr lang="en-US" sz="2500" b="1" dirty="0">
              <a:solidFill>
                <a:schemeClr val="tx1"/>
              </a:solidFill>
              <a:effectLst/>
              <a:latin typeface="UTM Avo" panose="02040603050506020204" pitchFamily="18"/>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circle(i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2">
                                            <p:bg/>
                                          </p:spTgt>
                                        </p:tgtEl>
                                        <p:attrNameLst>
                                          <p:attrName>style.visibility</p:attrName>
                                        </p:attrNameLst>
                                      </p:cBhvr>
                                      <p:to>
                                        <p:strVal val="visible"/>
                                      </p:to>
                                    </p:set>
                                    <p:animEffect transition="in" filter="randombar(horizontal)">
                                      <p:cBhvr>
                                        <p:cTn id="17" dur="500"/>
                                        <p:tgtEl>
                                          <p:spTgt spid="2">
                                            <p:bg/>
                                          </p:spTgt>
                                        </p:tgtEl>
                                      </p:cBhvr>
                                    </p:animEffect>
                                  </p:childTnLst>
                                </p:cTn>
                              </p:par>
                              <p:par>
                                <p:cTn id="18" presetID="14" presetClass="entr" presetSubtype="10" fill="hold" grpId="0" nodeType="withEffect">
                                  <p:stCondLst>
                                    <p:cond delay="0"/>
                                  </p:stCondLst>
                                  <p:childTnLst>
                                    <p:set>
                                      <p:cBhvr>
                                        <p:cTn id="19" dur="1" fill="hold">
                                          <p:stCondLst>
                                            <p:cond delay="0"/>
                                          </p:stCondLst>
                                        </p:cTn>
                                        <p:tgtEl>
                                          <p:spTgt spid="2">
                                            <p:txEl>
                                              <p:pRg st="0" end="0"/>
                                            </p:txEl>
                                          </p:spTgt>
                                        </p:tgtEl>
                                        <p:attrNameLst>
                                          <p:attrName>style.visibility</p:attrName>
                                        </p:attrNameLst>
                                      </p:cBhvr>
                                      <p:to>
                                        <p:strVal val="visible"/>
                                      </p:to>
                                    </p:set>
                                    <p:animEffect transition="in" filter="randombar(horizontal)">
                                      <p:cBhvr>
                                        <p:cTn id="20" dur="500"/>
                                        <p:tgtEl>
                                          <p:spTgt spid="2">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2">
                                            <p:txEl>
                                              <p:pRg st="1" end="1"/>
                                            </p:txEl>
                                          </p:spTgt>
                                        </p:tgtEl>
                                        <p:attrNameLst>
                                          <p:attrName>style.visibility</p:attrName>
                                        </p:attrNameLst>
                                      </p:cBhvr>
                                      <p:to>
                                        <p:strVal val="visible"/>
                                      </p:to>
                                    </p:set>
                                    <p:animEffect transition="in" filter="randombar(horizontal)">
                                      <p:cBhvr>
                                        <p:cTn id="25" dur="500"/>
                                        <p:tgtEl>
                                          <p:spTgt spid="2">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grpId="0" nodeType="clickEffect">
                                  <p:stCondLst>
                                    <p:cond delay="0"/>
                                  </p:stCondLst>
                                  <p:childTnLst>
                                    <p:set>
                                      <p:cBhvr>
                                        <p:cTn id="29" dur="1" fill="hold">
                                          <p:stCondLst>
                                            <p:cond delay="0"/>
                                          </p:stCondLst>
                                        </p:cTn>
                                        <p:tgtEl>
                                          <p:spTgt spid="2">
                                            <p:txEl>
                                              <p:pRg st="2" end="2"/>
                                            </p:txEl>
                                          </p:spTgt>
                                        </p:tgtEl>
                                        <p:attrNameLst>
                                          <p:attrName>style.visibility</p:attrName>
                                        </p:attrNameLst>
                                      </p:cBhvr>
                                      <p:to>
                                        <p:strVal val="visible"/>
                                      </p:to>
                                    </p:set>
                                    <p:animEffect transition="in" filter="randombar(horizontal)">
                                      <p:cBhvr>
                                        <p:cTn id="30" dur="500"/>
                                        <p:tgtEl>
                                          <p:spTgt spid="2">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dissolve">
                                      <p:cBhvr>
                                        <p:cTn id="3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animBg="1"/>
      <p:bldP spid="3"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3" name="TextBox 2">
            <a:extLst>
              <a:ext uri="{FF2B5EF4-FFF2-40B4-BE49-F238E27FC236}">
                <a16:creationId xmlns:a16="http://schemas.microsoft.com/office/drawing/2014/main" id="{FC292B9D-8FEF-8953-E5C3-A2F9B07B3C9A}"/>
              </a:ext>
            </a:extLst>
          </p:cNvPr>
          <p:cNvSpPr txBox="1"/>
          <p:nvPr/>
        </p:nvSpPr>
        <p:spPr>
          <a:xfrm>
            <a:off x="3436118" y="6034462"/>
            <a:ext cx="5319764" cy="615553"/>
          </a:xfrm>
          <a:prstGeom prst="rect">
            <a:avLst/>
          </a:prstGeom>
          <a:noFill/>
        </p:spPr>
        <p:txBody>
          <a:bodyPr wrap="square">
            <a:spAutoFit/>
          </a:bodyPr>
          <a:lstStyle/>
          <a:p>
            <a:pPr algn="ctr"/>
            <a:r>
              <a:rPr lang="en-US" sz="1700" dirty="0" err="1">
                <a:latin typeface="UTM Avo" panose="02040603050506020204" pitchFamily="18"/>
              </a:rPr>
              <a:t>Hình</a:t>
            </a:r>
            <a:r>
              <a:rPr lang="en-US" sz="1700" dirty="0">
                <a:latin typeface="UTM Avo" panose="02040603050506020204" pitchFamily="18"/>
              </a:rPr>
              <a:t> 9.2 </a:t>
            </a:r>
            <a:r>
              <a:rPr lang="en-US" sz="1700" dirty="0" err="1">
                <a:latin typeface="UTM Avo" panose="02040603050506020204" pitchFamily="18"/>
              </a:rPr>
              <a:t>là</a:t>
            </a:r>
            <a:r>
              <a:rPr lang="en-US" sz="1700" dirty="0">
                <a:latin typeface="UTM Avo" panose="02040603050506020204" pitchFamily="18"/>
              </a:rPr>
              <a:t> </a:t>
            </a:r>
            <a:r>
              <a:rPr lang="en-US" sz="1700" dirty="0" err="1">
                <a:latin typeface="UTM Avo" panose="02040603050506020204" pitchFamily="18"/>
              </a:rPr>
              <a:t>hình</a:t>
            </a:r>
            <a:r>
              <a:rPr lang="en-US" sz="1700" dirty="0">
                <a:latin typeface="UTM Avo" panose="02040603050506020204" pitchFamily="18"/>
              </a:rPr>
              <a:t> </a:t>
            </a:r>
            <a:r>
              <a:rPr lang="en-US" sz="1700" dirty="0" err="1">
                <a:latin typeface="UTM Avo" panose="02040603050506020204" pitchFamily="18"/>
              </a:rPr>
              <a:t>ảnh</a:t>
            </a:r>
            <a:r>
              <a:rPr lang="en-US" sz="1700" dirty="0">
                <a:latin typeface="UTM Avo" panose="02040603050506020204" pitchFamily="18"/>
              </a:rPr>
              <a:t> </a:t>
            </a:r>
            <a:r>
              <a:rPr lang="en-US" sz="1700" dirty="0" err="1">
                <a:latin typeface="UTM Avo" panose="02040603050506020204" pitchFamily="18"/>
              </a:rPr>
              <a:t>ví</a:t>
            </a:r>
            <a:r>
              <a:rPr lang="en-US" sz="1700" dirty="0">
                <a:latin typeface="UTM Avo" panose="02040603050506020204" pitchFamily="18"/>
              </a:rPr>
              <a:t> </a:t>
            </a:r>
            <a:r>
              <a:rPr lang="en-US" sz="1700" dirty="0" err="1">
                <a:latin typeface="UTM Avo" panose="02040603050506020204" pitchFamily="18"/>
              </a:rPr>
              <a:t>dụ</a:t>
            </a:r>
            <a:r>
              <a:rPr lang="en-US" sz="1700" dirty="0">
                <a:latin typeface="UTM Avo" panose="02040603050506020204" pitchFamily="18"/>
              </a:rPr>
              <a:t> </a:t>
            </a:r>
            <a:r>
              <a:rPr lang="en-US" sz="1700" dirty="0" err="1">
                <a:latin typeface="UTM Avo" panose="02040603050506020204" pitchFamily="18"/>
              </a:rPr>
              <a:t>về</a:t>
            </a:r>
            <a:r>
              <a:rPr lang="en-US" sz="1700" dirty="0">
                <a:latin typeface="UTM Avo" panose="02040603050506020204" pitchFamily="18"/>
              </a:rPr>
              <a:t> </a:t>
            </a:r>
            <a:r>
              <a:rPr lang="en-US" sz="1700" dirty="0" err="1">
                <a:latin typeface="UTM Avo" panose="02040603050506020204" pitchFamily="18"/>
              </a:rPr>
              <a:t>sự</a:t>
            </a:r>
            <a:r>
              <a:rPr lang="en-US" sz="1700" dirty="0">
                <a:latin typeface="UTM Avo" panose="02040603050506020204" pitchFamily="18"/>
              </a:rPr>
              <a:t> rung </a:t>
            </a:r>
            <a:r>
              <a:rPr lang="en-US" sz="1700" dirty="0" err="1">
                <a:latin typeface="UTM Avo" panose="02040603050506020204" pitchFamily="18"/>
              </a:rPr>
              <a:t>động</a:t>
            </a:r>
            <a:r>
              <a:rPr lang="en-US" sz="1700" dirty="0">
                <a:latin typeface="UTM Avo" panose="02040603050506020204" pitchFamily="18"/>
              </a:rPr>
              <a:t> </a:t>
            </a:r>
            <a:r>
              <a:rPr lang="en-US" sz="1700" dirty="0" err="1">
                <a:latin typeface="UTM Avo" panose="02040603050506020204" pitchFamily="18"/>
              </a:rPr>
              <a:t>của</a:t>
            </a:r>
            <a:r>
              <a:rPr lang="en-US" sz="1700" dirty="0">
                <a:latin typeface="UTM Avo" panose="02040603050506020204" pitchFamily="18"/>
              </a:rPr>
              <a:t> </a:t>
            </a:r>
            <a:r>
              <a:rPr lang="en-US" sz="1700" dirty="0" err="1">
                <a:latin typeface="UTM Avo" panose="02040603050506020204" pitchFamily="18"/>
              </a:rPr>
              <a:t>các</a:t>
            </a:r>
            <a:r>
              <a:rPr lang="en-US" sz="1700" dirty="0">
                <a:latin typeface="UTM Avo" panose="02040603050506020204" pitchFamily="18"/>
              </a:rPr>
              <a:t> </a:t>
            </a:r>
            <a:r>
              <a:rPr lang="en-US" sz="1700" dirty="0" err="1">
                <a:latin typeface="UTM Avo" panose="02040603050506020204" pitchFamily="18"/>
              </a:rPr>
              <a:t>nhánh</a:t>
            </a:r>
            <a:r>
              <a:rPr lang="en-US" sz="1700" dirty="0">
                <a:latin typeface="UTM Avo" panose="02040603050506020204" pitchFamily="18"/>
              </a:rPr>
              <a:t> </a:t>
            </a:r>
            <a:r>
              <a:rPr lang="en-US" sz="1700" dirty="0" err="1">
                <a:latin typeface="UTM Avo" panose="02040603050506020204" pitchFamily="18"/>
              </a:rPr>
              <a:t>âm</a:t>
            </a:r>
            <a:r>
              <a:rPr lang="en-US" sz="1700" dirty="0">
                <a:latin typeface="UTM Avo" panose="02040603050506020204" pitchFamily="18"/>
              </a:rPr>
              <a:t> </a:t>
            </a:r>
            <a:r>
              <a:rPr lang="en-US" sz="1700" dirty="0" err="1">
                <a:latin typeface="UTM Avo" panose="02040603050506020204" pitchFamily="18"/>
              </a:rPr>
              <a:t>thoa</a:t>
            </a:r>
            <a:r>
              <a:rPr lang="en-US" sz="1700" dirty="0">
                <a:latin typeface="UTM Avo" panose="02040603050506020204" pitchFamily="18"/>
              </a:rPr>
              <a:t> </a:t>
            </a:r>
            <a:r>
              <a:rPr lang="en-US" sz="1700" dirty="0" err="1">
                <a:latin typeface="UTM Avo" panose="02040603050506020204" pitchFamily="18"/>
              </a:rPr>
              <a:t>và</a:t>
            </a:r>
            <a:r>
              <a:rPr lang="en-US" sz="1700" dirty="0">
                <a:latin typeface="UTM Avo" panose="02040603050506020204" pitchFamily="18"/>
              </a:rPr>
              <a:t> </a:t>
            </a:r>
            <a:r>
              <a:rPr lang="en-US" sz="1700" dirty="0" err="1">
                <a:latin typeface="UTM Avo" panose="02040603050506020204" pitchFamily="18"/>
              </a:rPr>
              <a:t>dây</a:t>
            </a:r>
            <a:r>
              <a:rPr lang="en-US" sz="1700" dirty="0">
                <a:latin typeface="UTM Avo" panose="02040603050506020204" pitchFamily="18"/>
              </a:rPr>
              <a:t> </a:t>
            </a:r>
            <a:r>
              <a:rPr lang="en-US" sz="1700" dirty="0" err="1">
                <a:latin typeface="UTM Avo" panose="02040603050506020204" pitchFamily="18"/>
              </a:rPr>
              <a:t>đàn</a:t>
            </a:r>
            <a:r>
              <a:rPr lang="en-US" sz="1700" dirty="0">
                <a:latin typeface="UTM Avo" panose="02040603050506020204" pitchFamily="18"/>
              </a:rPr>
              <a:t> </a:t>
            </a:r>
            <a:r>
              <a:rPr lang="en-US" sz="1700" dirty="0" err="1">
                <a:latin typeface="UTM Avo" panose="02040603050506020204" pitchFamily="18"/>
              </a:rPr>
              <a:t>khi</a:t>
            </a:r>
            <a:r>
              <a:rPr lang="en-US" sz="1700" dirty="0">
                <a:latin typeface="UTM Avo" panose="02040603050506020204" pitchFamily="18"/>
              </a:rPr>
              <a:t> </a:t>
            </a:r>
            <a:r>
              <a:rPr lang="en-US" sz="1700" dirty="0" err="1">
                <a:latin typeface="UTM Avo" panose="02040603050506020204" pitchFamily="18"/>
              </a:rPr>
              <a:t>phát</a:t>
            </a:r>
            <a:r>
              <a:rPr lang="en-US" sz="1700" dirty="0">
                <a:latin typeface="UTM Avo" panose="02040603050506020204" pitchFamily="18"/>
              </a:rPr>
              <a:t> </a:t>
            </a:r>
            <a:r>
              <a:rPr lang="en-US" sz="1700" dirty="0" err="1">
                <a:latin typeface="UTM Avo" panose="02040603050506020204" pitchFamily="18"/>
              </a:rPr>
              <a:t>ra</a:t>
            </a:r>
            <a:r>
              <a:rPr lang="en-US" sz="1700" dirty="0">
                <a:latin typeface="UTM Avo" panose="02040603050506020204" pitchFamily="18"/>
              </a:rPr>
              <a:t> </a:t>
            </a:r>
            <a:r>
              <a:rPr lang="en-US" sz="1700" dirty="0" err="1">
                <a:latin typeface="UTM Avo" panose="02040603050506020204" pitchFamily="18"/>
              </a:rPr>
              <a:t>âm</a:t>
            </a:r>
            <a:endParaRPr lang="en-US" sz="1700" dirty="0">
              <a:latin typeface="UTM Avo" panose="02040603050506020204" pitchFamily="18"/>
            </a:endParaRPr>
          </a:p>
        </p:txBody>
      </p:sp>
      <p:sp>
        <p:nvSpPr>
          <p:cNvPr id="4" name="TextBox 3">
            <a:extLst>
              <a:ext uri="{FF2B5EF4-FFF2-40B4-BE49-F238E27FC236}">
                <a16:creationId xmlns:a16="http://schemas.microsoft.com/office/drawing/2014/main" id="{9589B7A5-42F2-FA93-5267-057922AB23A7}"/>
              </a:ext>
            </a:extLst>
          </p:cNvPr>
          <p:cNvSpPr txBox="1"/>
          <p:nvPr/>
        </p:nvSpPr>
        <p:spPr>
          <a:xfrm>
            <a:off x="747416" y="1653513"/>
            <a:ext cx="10697168" cy="1955087"/>
          </a:xfrm>
          <a:prstGeom prst="rect">
            <a:avLst/>
          </a:prstGeom>
          <a:noFill/>
        </p:spPr>
        <p:txBody>
          <a:bodyPr wrap="square">
            <a:spAutoFit/>
          </a:bodyPr>
          <a:lstStyle/>
          <a:p>
            <a:pPr>
              <a:lnSpc>
                <a:spcPct val="150000"/>
              </a:lnSpc>
              <a:spcBef>
                <a:spcPts val="600"/>
              </a:spcBef>
            </a:pPr>
            <a:r>
              <a:rPr lang="en-US" sz="2000" dirty="0">
                <a:latin typeface="UTM Avo" panose="02040603050506020204" pitchFamily="18"/>
              </a:rPr>
              <a:t>O1 , O2 </a:t>
            </a:r>
            <a:r>
              <a:rPr lang="en-US" sz="2000" dirty="0" err="1">
                <a:latin typeface="UTM Avo" panose="02040603050506020204" pitchFamily="18"/>
              </a:rPr>
              <a:t>là</a:t>
            </a:r>
            <a:r>
              <a:rPr lang="en-US" sz="2000" dirty="0">
                <a:latin typeface="UTM Avo" panose="02040603050506020204" pitchFamily="18"/>
              </a:rPr>
              <a:t> </a:t>
            </a:r>
            <a:r>
              <a:rPr lang="en-US" sz="2000" dirty="0" err="1">
                <a:latin typeface="UTM Avo" panose="02040603050506020204" pitchFamily="18"/>
              </a:rPr>
              <a:t>vị</a:t>
            </a:r>
            <a:r>
              <a:rPr lang="en-US" sz="2000" dirty="0">
                <a:latin typeface="UTM Avo" panose="02040603050506020204" pitchFamily="18"/>
              </a:rPr>
              <a:t> </a:t>
            </a:r>
            <a:r>
              <a:rPr lang="en-US" sz="2000" dirty="0" err="1">
                <a:latin typeface="UTM Avo" panose="02040603050506020204" pitchFamily="18"/>
              </a:rPr>
              <a:t>trí</a:t>
            </a:r>
            <a:r>
              <a:rPr lang="en-US" sz="2000" dirty="0">
                <a:latin typeface="UTM Avo" panose="02040603050506020204" pitchFamily="18"/>
              </a:rPr>
              <a:t> </a:t>
            </a:r>
            <a:r>
              <a:rPr lang="en-US" sz="2000" dirty="0" err="1">
                <a:latin typeface="UTM Avo" panose="02040603050506020204" pitchFamily="18"/>
              </a:rPr>
              <a:t>đứng</a:t>
            </a:r>
            <a:r>
              <a:rPr lang="en-US" sz="2000" dirty="0">
                <a:latin typeface="UTM Avo" panose="02040603050506020204" pitchFamily="18"/>
              </a:rPr>
              <a:t> </a:t>
            </a:r>
            <a:r>
              <a:rPr lang="en-US" sz="2000" dirty="0" err="1">
                <a:latin typeface="UTM Avo" panose="02040603050506020204" pitchFamily="18"/>
              </a:rPr>
              <a:t>yên</a:t>
            </a:r>
            <a:r>
              <a:rPr lang="en-US" sz="2000" dirty="0">
                <a:latin typeface="UTM Avo" panose="02040603050506020204" pitchFamily="18"/>
              </a:rPr>
              <a:t>, </a:t>
            </a:r>
            <a:r>
              <a:rPr lang="en-US" sz="2000" dirty="0" err="1">
                <a:latin typeface="UTM Avo" panose="02040603050506020204" pitchFamily="18"/>
              </a:rPr>
              <a:t>cũng</a:t>
            </a:r>
            <a:r>
              <a:rPr lang="en-US" sz="2000" dirty="0">
                <a:latin typeface="UTM Avo" panose="02040603050506020204" pitchFamily="18"/>
              </a:rPr>
              <a:t> </a:t>
            </a:r>
            <a:r>
              <a:rPr lang="en-US" sz="2000" dirty="0" err="1">
                <a:latin typeface="UTM Avo" panose="02040603050506020204" pitchFamily="18"/>
              </a:rPr>
              <a:t>là</a:t>
            </a:r>
            <a:r>
              <a:rPr lang="en-US" sz="2000" dirty="0">
                <a:latin typeface="UTM Avo" panose="02040603050506020204" pitchFamily="18"/>
              </a:rPr>
              <a:t> </a:t>
            </a:r>
            <a:r>
              <a:rPr lang="en-US" sz="2000" dirty="0" err="1">
                <a:latin typeface="UTM Avo" panose="02040603050506020204" pitchFamily="18"/>
              </a:rPr>
              <a:t>vị</a:t>
            </a:r>
            <a:r>
              <a:rPr lang="en-US" sz="2000" dirty="0">
                <a:latin typeface="UTM Avo" panose="02040603050506020204" pitchFamily="18"/>
              </a:rPr>
              <a:t> </a:t>
            </a:r>
            <a:r>
              <a:rPr lang="en-US" sz="2000" dirty="0" err="1">
                <a:latin typeface="UTM Avo" panose="02040603050506020204" pitchFamily="18"/>
              </a:rPr>
              <a:t>trí</a:t>
            </a:r>
            <a:r>
              <a:rPr lang="en-US" sz="2000" dirty="0">
                <a:latin typeface="UTM Avo" panose="02040603050506020204" pitchFamily="18"/>
              </a:rPr>
              <a:t> </a:t>
            </a:r>
            <a:r>
              <a:rPr lang="en-US" sz="2000" dirty="0" err="1">
                <a:latin typeface="UTM Avo" panose="02040603050506020204" pitchFamily="18"/>
              </a:rPr>
              <a:t>cân</a:t>
            </a:r>
            <a:r>
              <a:rPr lang="en-US" sz="2000" dirty="0">
                <a:latin typeface="UTM Avo" panose="02040603050506020204" pitchFamily="18"/>
              </a:rPr>
              <a:t> </a:t>
            </a:r>
            <a:r>
              <a:rPr lang="en-US" sz="2000" dirty="0" err="1">
                <a:latin typeface="UTM Avo" panose="02040603050506020204" pitchFamily="18"/>
              </a:rPr>
              <a:t>bằng</a:t>
            </a:r>
            <a:r>
              <a:rPr lang="en-US" sz="2000" dirty="0">
                <a:latin typeface="UTM Avo" panose="02040603050506020204" pitchFamily="18"/>
              </a:rPr>
              <a:t> </a:t>
            </a:r>
            <a:r>
              <a:rPr lang="en-US" sz="2000" dirty="0" err="1">
                <a:latin typeface="UTM Avo" panose="02040603050506020204" pitchFamily="18"/>
              </a:rPr>
              <a:t>của</a:t>
            </a:r>
            <a:r>
              <a:rPr lang="en-US" sz="2000" dirty="0">
                <a:latin typeface="UTM Avo" panose="02040603050506020204" pitchFamily="18"/>
              </a:rPr>
              <a:t> </a:t>
            </a:r>
            <a:r>
              <a:rPr lang="en-US" sz="2000" dirty="0" err="1">
                <a:latin typeface="UTM Avo" panose="02040603050506020204" pitchFamily="18"/>
              </a:rPr>
              <a:t>các</a:t>
            </a:r>
            <a:r>
              <a:rPr lang="en-US" sz="2000" dirty="0">
                <a:latin typeface="UTM Avo" panose="02040603050506020204" pitchFamily="18"/>
              </a:rPr>
              <a:t> </a:t>
            </a:r>
            <a:r>
              <a:rPr lang="en-US" sz="2000" dirty="0" err="1">
                <a:latin typeface="UTM Avo" panose="02040603050506020204" pitchFamily="18"/>
              </a:rPr>
              <a:t>nhánh</a:t>
            </a:r>
            <a:r>
              <a:rPr lang="en-US" sz="2000" dirty="0">
                <a:latin typeface="UTM Avo" panose="02040603050506020204" pitchFamily="18"/>
              </a:rPr>
              <a:t> </a:t>
            </a:r>
            <a:r>
              <a:rPr lang="en-US" sz="2000" dirty="0" err="1">
                <a:latin typeface="UTM Avo" panose="02040603050506020204" pitchFamily="18"/>
              </a:rPr>
              <a:t>âm</a:t>
            </a:r>
            <a:r>
              <a:rPr lang="en-US" sz="2000" dirty="0">
                <a:latin typeface="UTM Avo" panose="02040603050506020204" pitchFamily="18"/>
              </a:rPr>
              <a:t> </a:t>
            </a:r>
            <a:r>
              <a:rPr lang="en-US" sz="2000" dirty="0" err="1">
                <a:latin typeface="UTM Avo" panose="02040603050506020204" pitchFamily="18"/>
              </a:rPr>
              <a:t>thoa</a:t>
            </a:r>
            <a:r>
              <a:rPr lang="en-US" sz="2000" dirty="0">
                <a:latin typeface="UTM Avo" panose="02040603050506020204" pitchFamily="18"/>
              </a:rPr>
              <a:t>. Khi </a:t>
            </a:r>
            <a:r>
              <a:rPr lang="en-US" sz="2000" dirty="0" err="1">
                <a:latin typeface="UTM Avo" panose="02040603050506020204" pitchFamily="18"/>
              </a:rPr>
              <a:t>nhánh</a:t>
            </a:r>
            <a:r>
              <a:rPr lang="en-US" sz="2000" dirty="0">
                <a:latin typeface="UTM Avo" panose="02040603050506020204" pitchFamily="18"/>
              </a:rPr>
              <a:t> </a:t>
            </a:r>
            <a:r>
              <a:rPr lang="en-US" sz="2000" dirty="0" err="1">
                <a:latin typeface="UTM Avo" panose="02040603050506020204" pitchFamily="18"/>
              </a:rPr>
              <a:t>âm</a:t>
            </a:r>
            <a:r>
              <a:rPr lang="en-US" sz="2000" dirty="0">
                <a:latin typeface="UTM Avo" panose="02040603050506020204" pitchFamily="18"/>
              </a:rPr>
              <a:t> </a:t>
            </a:r>
            <a:r>
              <a:rPr lang="en-US" sz="2000" dirty="0" err="1">
                <a:latin typeface="UTM Avo" panose="02040603050506020204" pitchFamily="18"/>
              </a:rPr>
              <a:t>thoa</a:t>
            </a:r>
            <a:r>
              <a:rPr lang="en-US" sz="2000" dirty="0">
                <a:latin typeface="UTM Avo" panose="02040603050506020204" pitchFamily="18"/>
              </a:rPr>
              <a:t> rung </a:t>
            </a:r>
            <a:r>
              <a:rPr lang="en-US" sz="2000" dirty="0" err="1">
                <a:latin typeface="UTM Avo" panose="02040603050506020204" pitchFamily="18"/>
              </a:rPr>
              <a:t>động</a:t>
            </a:r>
            <a:r>
              <a:rPr lang="en-US" sz="2000" dirty="0">
                <a:latin typeface="UTM Avo" panose="02040603050506020204" pitchFamily="18"/>
              </a:rPr>
              <a:t>, </a:t>
            </a:r>
            <a:r>
              <a:rPr lang="en-US" sz="2000" dirty="0" err="1">
                <a:latin typeface="UTM Avo" panose="02040603050506020204" pitchFamily="18"/>
              </a:rPr>
              <a:t>nó</a:t>
            </a:r>
            <a:r>
              <a:rPr lang="en-US" sz="2000" dirty="0">
                <a:latin typeface="UTM Avo" panose="02040603050506020204" pitchFamily="18"/>
              </a:rPr>
              <a:t> </a:t>
            </a:r>
            <a:r>
              <a:rPr lang="en-US" sz="2000" dirty="0" err="1">
                <a:latin typeface="UTM Avo" panose="02040603050506020204" pitchFamily="18"/>
              </a:rPr>
              <a:t>liên</a:t>
            </a:r>
            <a:r>
              <a:rPr lang="en-US" sz="2000" dirty="0">
                <a:latin typeface="UTM Avo" panose="02040603050506020204" pitchFamily="18"/>
              </a:rPr>
              <a:t> </a:t>
            </a:r>
            <a:r>
              <a:rPr lang="en-US" sz="2000" dirty="0" err="1">
                <a:latin typeface="UTM Avo" panose="02040603050506020204" pitchFamily="18"/>
              </a:rPr>
              <a:t>tục</a:t>
            </a:r>
            <a:r>
              <a:rPr lang="en-US" sz="2000" dirty="0">
                <a:latin typeface="UTM Avo" panose="02040603050506020204" pitchFamily="18"/>
              </a:rPr>
              <a:t> </a:t>
            </a:r>
            <a:r>
              <a:rPr lang="en-US" sz="2000" dirty="0" err="1">
                <a:latin typeface="UTM Avo" panose="02040603050506020204" pitchFamily="18"/>
              </a:rPr>
              <a:t>chuyển</a:t>
            </a:r>
            <a:r>
              <a:rPr lang="en-US" sz="2000" dirty="0">
                <a:latin typeface="UTM Avo" panose="02040603050506020204" pitchFamily="18"/>
              </a:rPr>
              <a:t> </a:t>
            </a:r>
            <a:r>
              <a:rPr lang="en-US" sz="2000" dirty="0" err="1">
                <a:latin typeface="UTM Avo" panose="02040603050506020204" pitchFamily="18"/>
              </a:rPr>
              <a:t>động</a:t>
            </a:r>
            <a:r>
              <a:rPr lang="en-US" sz="2000" dirty="0">
                <a:latin typeface="UTM Avo" panose="02040603050506020204" pitchFamily="18"/>
              </a:rPr>
              <a:t> qua </a:t>
            </a:r>
            <a:r>
              <a:rPr lang="en-US" sz="2000" dirty="0" err="1">
                <a:latin typeface="UTM Avo" panose="02040603050506020204" pitchFamily="18"/>
              </a:rPr>
              <a:t>lại</a:t>
            </a:r>
            <a:r>
              <a:rPr lang="en-US" sz="2000" dirty="0">
                <a:latin typeface="UTM Avo" panose="02040603050506020204" pitchFamily="18"/>
              </a:rPr>
              <a:t> </a:t>
            </a:r>
            <a:r>
              <a:rPr lang="en-US" sz="2000" dirty="0" err="1">
                <a:latin typeface="UTM Avo" panose="02040603050506020204" pitchFamily="18"/>
              </a:rPr>
              <a:t>hai</a:t>
            </a:r>
            <a:r>
              <a:rPr lang="en-US" sz="2000" dirty="0">
                <a:latin typeface="UTM Avo" panose="02040603050506020204" pitchFamily="18"/>
              </a:rPr>
              <a:t> </a:t>
            </a:r>
            <a:r>
              <a:rPr lang="en-US" sz="2000" dirty="0" err="1">
                <a:latin typeface="UTM Avo" panose="02040603050506020204" pitchFamily="18"/>
              </a:rPr>
              <a:t>bên</a:t>
            </a:r>
            <a:r>
              <a:rPr lang="en-US" sz="2000" dirty="0">
                <a:latin typeface="UTM Avo" panose="02040603050506020204" pitchFamily="18"/>
              </a:rPr>
              <a:t> </a:t>
            </a:r>
            <a:r>
              <a:rPr lang="en-US" sz="2000" dirty="0" err="1">
                <a:latin typeface="UTM Avo" panose="02040603050506020204" pitchFamily="18"/>
              </a:rPr>
              <a:t>vị</a:t>
            </a:r>
            <a:r>
              <a:rPr lang="en-US" sz="2000" dirty="0">
                <a:latin typeface="UTM Avo" panose="02040603050506020204" pitchFamily="18"/>
              </a:rPr>
              <a:t> </a:t>
            </a:r>
            <a:r>
              <a:rPr lang="en-US" sz="2000" dirty="0" err="1">
                <a:latin typeface="UTM Avo" panose="02040603050506020204" pitchFamily="18"/>
              </a:rPr>
              <a:t>trí</a:t>
            </a:r>
            <a:r>
              <a:rPr lang="en-US" sz="2000" dirty="0">
                <a:latin typeface="UTM Avo" panose="02040603050506020204" pitchFamily="18"/>
              </a:rPr>
              <a:t> </a:t>
            </a:r>
            <a:r>
              <a:rPr lang="en-US" sz="2000" dirty="0" err="1">
                <a:latin typeface="UTM Avo" panose="02040603050506020204" pitchFamily="18"/>
              </a:rPr>
              <a:t>cân</a:t>
            </a:r>
            <a:r>
              <a:rPr lang="en-US" sz="2000" dirty="0">
                <a:latin typeface="UTM Avo" panose="02040603050506020204" pitchFamily="18"/>
              </a:rPr>
              <a:t> </a:t>
            </a:r>
            <a:r>
              <a:rPr lang="en-US" sz="2000" dirty="0" err="1">
                <a:latin typeface="UTM Avo" panose="02040603050506020204" pitchFamily="18"/>
              </a:rPr>
              <a:t>bằng</a:t>
            </a:r>
            <a:r>
              <a:rPr lang="en-US" sz="2000" dirty="0">
                <a:latin typeface="UTM Avo" panose="02040603050506020204" pitchFamily="18"/>
              </a:rPr>
              <a:t>.</a:t>
            </a:r>
          </a:p>
          <a:p>
            <a:pPr>
              <a:lnSpc>
                <a:spcPct val="150000"/>
              </a:lnSpc>
              <a:spcBef>
                <a:spcPts val="600"/>
              </a:spcBef>
            </a:pPr>
            <a:r>
              <a:rPr lang="vi-VN" sz="2000" dirty="0">
                <a:latin typeface="UTM Avo" panose="02040603050506020204" pitchFamily="18"/>
              </a:rPr>
              <a:t>Người ta gọi sự rung động (chuyển động) qua lại vị trí cân bằng như rung động của mặt trống, dây đàn, nhánh âm thoa,… là </a:t>
            </a:r>
            <a:r>
              <a:rPr lang="vi-VN" sz="2000" b="1" dirty="0">
                <a:latin typeface="UTM Avo" panose="02040603050506020204" pitchFamily="18"/>
              </a:rPr>
              <a:t>dao động</a:t>
            </a:r>
            <a:r>
              <a:rPr lang="en-US" sz="2000" dirty="0">
                <a:latin typeface="UTM Avo" panose="02040603050506020204" pitchFamily="18"/>
              </a:rPr>
              <a:t>.</a:t>
            </a:r>
          </a:p>
        </p:txBody>
      </p:sp>
      <p:pic>
        <p:nvPicPr>
          <p:cNvPr id="6" name="Picture 5">
            <a:extLst>
              <a:ext uri="{FF2B5EF4-FFF2-40B4-BE49-F238E27FC236}">
                <a16:creationId xmlns:a16="http://schemas.microsoft.com/office/drawing/2014/main" id="{F27933D0-B234-5592-82F6-00F9FAF1A0C3}"/>
              </a:ext>
            </a:extLst>
          </p:cNvPr>
          <p:cNvPicPr>
            <a:picLocks noChangeAspect="1"/>
          </p:cNvPicPr>
          <p:nvPr/>
        </p:nvPicPr>
        <p:blipFill rotWithShape="1">
          <a:blip r:embed="rId4"/>
          <a:srcRect l="34191" t="37167" r="2447" b="30833"/>
          <a:stretch/>
        </p:blipFill>
        <p:spPr>
          <a:xfrm>
            <a:off x="3965512" y="3608600"/>
            <a:ext cx="4260976" cy="2420436"/>
          </a:xfrm>
          <a:prstGeom prst="rect">
            <a:avLst/>
          </a:prstGeom>
        </p:spPr>
      </p:pic>
    </p:spTree>
    <p:extLst>
      <p:ext uri="{BB962C8B-B14F-4D97-AF65-F5344CB8AC3E}">
        <p14:creationId xmlns:p14="http://schemas.microsoft.com/office/powerpoint/2010/main" val="4175167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2" name="TextBox 1">
            <a:extLst>
              <a:ext uri="{FF2B5EF4-FFF2-40B4-BE49-F238E27FC236}">
                <a16:creationId xmlns:a16="http://schemas.microsoft.com/office/drawing/2014/main" id="{73BB0D20-014A-3045-1EBF-AEC7C1007D91}"/>
              </a:ext>
            </a:extLst>
          </p:cNvPr>
          <p:cNvSpPr txBox="1"/>
          <p:nvPr/>
        </p:nvSpPr>
        <p:spPr>
          <a:xfrm>
            <a:off x="3355178" y="1402493"/>
            <a:ext cx="5481644" cy="574388"/>
          </a:xfrm>
          <a:prstGeom prst="rect">
            <a:avLst/>
          </a:prstGeom>
          <a:noFill/>
        </p:spPr>
        <p:txBody>
          <a:bodyPr wrap="square">
            <a:spAutoFit/>
          </a:bodyPr>
          <a:lstStyle/>
          <a:p>
            <a:pPr marR="0" lvl="0" algn="ctr">
              <a:lnSpc>
                <a:spcPct val="150000"/>
              </a:lnSpc>
              <a:spcBef>
                <a:spcPts val="600"/>
              </a:spcBef>
              <a:spcAft>
                <a:spcPts val="0"/>
              </a:spcAft>
            </a:pPr>
            <a:r>
              <a:rPr lang="en-US" sz="2400" b="1" dirty="0">
                <a:solidFill>
                  <a:srgbClr val="000000"/>
                </a:solidFill>
                <a:effectLst/>
                <a:latin typeface="UTM Avo" panose="02040603050506020204" pitchFamily="18"/>
                <a:ea typeface="Calibri" panose="020F0502020204030204" pitchFamily="34" charset="0"/>
                <a:cs typeface="Arial" panose="020B0604020202020204" pitchFamily="34" charset="0"/>
              </a:rPr>
              <a:t>2. </a:t>
            </a:r>
            <a:r>
              <a:rPr lang="en-US" sz="2400" b="1" dirty="0" err="1">
                <a:latin typeface="UTM Avo" panose="02040603050506020204" pitchFamily="18"/>
                <a:ea typeface="Calibri" panose="020F0502020204030204" pitchFamily="34" charset="0"/>
                <a:cs typeface="Arial" panose="020B0604020202020204" pitchFamily="34" charset="0"/>
              </a:rPr>
              <a:t>Sự</a:t>
            </a:r>
            <a:r>
              <a:rPr lang="en-US" sz="2400" b="1" dirty="0">
                <a:latin typeface="UTM Avo" panose="02040603050506020204" pitchFamily="18"/>
                <a:ea typeface="Calibri" panose="020F0502020204030204" pitchFamily="34" charset="0"/>
                <a:cs typeface="Arial" panose="020B0604020202020204" pitchFamily="34" charset="0"/>
              </a:rPr>
              <a:t> </a:t>
            </a:r>
            <a:r>
              <a:rPr lang="en-US" sz="2400" b="1" dirty="0" err="1">
                <a:latin typeface="UTM Avo" panose="02040603050506020204" pitchFamily="18"/>
                <a:ea typeface="Calibri" panose="020F0502020204030204" pitchFamily="34" charset="0"/>
                <a:cs typeface="Arial" panose="020B0604020202020204" pitchFamily="34" charset="0"/>
              </a:rPr>
              <a:t>truyền</a:t>
            </a:r>
            <a:r>
              <a:rPr lang="en-US" sz="2400" b="1" dirty="0">
                <a:latin typeface="UTM Avo" panose="02040603050506020204" pitchFamily="18"/>
                <a:ea typeface="Calibri" panose="020F0502020204030204" pitchFamily="34" charset="0"/>
                <a:cs typeface="Arial" panose="020B0604020202020204" pitchFamily="34" charset="0"/>
              </a:rPr>
              <a:t> </a:t>
            </a:r>
            <a:r>
              <a:rPr lang="en-US" sz="2400" b="1" dirty="0" err="1">
                <a:latin typeface="UTM Avo" panose="02040603050506020204" pitchFamily="18"/>
                <a:ea typeface="Calibri" panose="020F0502020204030204" pitchFamily="34" charset="0"/>
                <a:cs typeface="Arial" panose="020B0604020202020204" pitchFamily="34" charset="0"/>
              </a:rPr>
              <a:t>âm</a:t>
            </a:r>
            <a:r>
              <a:rPr lang="en-US" sz="2400" b="1" dirty="0">
                <a:latin typeface="UTM Avo" panose="02040603050506020204" pitchFamily="18"/>
                <a:ea typeface="Calibri" panose="020F0502020204030204" pitchFamily="34" charset="0"/>
                <a:cs typeface="Arial" panose="020B0604020202020204" pitchFamily="34" charset="0"/>
              </a:rPr>
              <a:t> </a:t>
            </a:r>
            <a:r>
              <a:rPr lang="en-US" sz="2400" b="1" dirty="0" err="1">
                <a:latin typeface="UTM Avo" panose="02040603050506020204" pitchFamily="18"/>
                <a:ea typeface="Calibri" panose="020F0502020204030204" pitchFamily="34" charset="0"/>
                <a:cs typeface="Arial" panose="020B0604020202020204" pitchFamily="34" charset="0"/>
              </a:rPr>
              <a:t>trong</a:t>
            </a:r>
            <a:r>
              <a:rPr lang="en-US" sz="2400" b="1" dirty="0">
                <a:latin typeface="UTM Avo" panose="02040603050506020204" pitchFamily="18"/>
                <a:ea typeface="Calibri" panose="020F0502020204030204" pitchFamily="34" charset="0"/>
                <a:cs typeface="Arial" panose="020B0604020202020204" pitchFamily="34" charset="0"/>
              </a:rPr>
              <a:t> </a:t>
            </a:r>
            <a:r>
              <a:rPr lang="en-US" sz="2400" b="1" dirty="0" err="1">
                <a:latin typeface="UTM Avo" panose="02040603050506020204" pitchFamily="18"/>
                <a:ea typeface="Calibri" panose="020F0502020204030204" pitchFamily="34" charset="0"/>
                <a:cs typeface="Arial" panose="020B0604020202020204" pitchFamily="34" charset="0"/>
              </a:rPr>
              <a:t>không</a:t>
            </a:r>
            <a:r>
              <a:rPr lang="en-US" sz="2400" b="1" dirty="0">
                <a:latin typeface="UTM Avo" panose="02040603050506020204" pitchFamily="18"/>
                <a:ea typeface="Calibri" panose="020F0502020204030204" pitchFamily="34" charset="0"/>
                <a:cs typeface="Arial" panose="020B0604020202020204" pitchFamily="34" charset="0"/>
              </a:rPr>
              <a:t> </a:t>
            </a:r>
            <a:r>
              <a:rPr lang="en-US" sz="2400" b="1" dirty="0" err="1">
                <a:latin typeface="UTM Avo" panose="02040603050506020204" pitchFamily="18"/>
                <a:ea typeface="Calibri" panose="020F0502020204030204" pitchFamily="34" charset="0"/>
                <a:cs typeface="Arial" panose="020B0604020202020204" pitchFamily="34" charset="0"/>
              </a:rPr>
              <a:t>khí</a:t>
            </a:r>
            <a:endParaRPr lang="en-US" sz="2400" b="1" dirty="0">
              <a:effectLst/>
              <a:latin typeface="UTM Avo" panose="02040603050506020204" pitchFamily="18"/>
              <a:ea typeface="Calibri" panose="020F0502020204030204" pitchFamily="34" charset="0"/>
              <a:cs typeface="Arial" panose="020B0604020202020204" pitchFamily="34" charset="0"/>
            </a:endParaRPr>
          </a:p>
        </p:txBody>
      </p:sp>
      <p:sp>
        <p:nvSpPr>
          <p:cNvPr id="3" name="TextBox 2">
            <a:extLst>
              <a:ext uri="{FF2B5EF4-FFF2-40B4-BE49-F238E27FC236}">
                <a16:creationId xmlns:a16="http://schemas.microsoft.com/office/drawing/2014/main" id="{C9FE3B74-8B17-B445-BF0B-E7ED0F32935A}"/>
              </a:ext>
            </a:extLst>
          </p:cNvPr>
          <p:cNvSpPr txBox="1"/>
          <p:nvPr/>
        </p:nvSpPr>
        <p:spPr>
          <a:xfrm>
            <a:off x="560675" y="1945010"/>
            <a:ext cx="11070649" cy="2815579"/>
          </a:xfrm>
          <a:prstGeom prst="rect">
            <a:avLst/>
          </a:prstGeom>
          <a:noFill/>
        </p:spPr>
        <p:txBody>
          <a:bodyPr wrap="square">
            <a:spAutoFit/>
          </a:bodyPr>
          <a:lstStyle/>
          <a:p>
            <a:pPr marL="285750" marR="19685" indent="-285750" algn="just">
              <a:lnSpc>
                <a:spcPct val="150000"/>
              </a:lnSpc>
              <a:spcBef>
                <a:spcPts val="600"/>
              </a:spcBef>
              <a:spcAft>
                <a:spcPts val="0"/>
              </a:spcAft>
              <a:buFont typeface="Arial" panose="020B0604020202020204" pitchFamily="34" charset="0"/>
              <a:buChar char="•"/>
              <a:tabLst>
                <a:tab pos="2743200" algn="l"/>
              </a:tabLst>
            </a:pPr>
            <a:r>
              <a:rPr lang="en-US" sz="1900" dirty="0">
                <a:solidFill>
                  <a:srgbClr val="000000"/>
                </a:solidFill>
                <a:effectLst/>
                <a:latin typeface="UTM Avo" panose="02040603050506020204" pitchFamily="18"/>
                <a:ea typeface="Calibri" panose="020F0502020204030204" pitchFamily="34" charset="0"/>
              </a:rPr>
              <a:t>Khi </a:t>
            </a:r>
            <a:r>
              <a:rPr lang="en-US" sz="1900" dirty="0" err="1">
                <a:solidFill>
                  <a:srgbClr val="000000"/>
                </a:solidFill>
                <a:effectLst/>
                <a:latin typeface="UTM Avo" panose="02040603050506020204" pitchFamily="18"/>
                <a:ea typeface="Calibri" panose="020F0502020204030204" pitchFamily="34" charset="0"/>
              </a:rPr>
              <a:t>âm</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thoa</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dao</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động</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cả</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hai</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nhánh</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của</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âm</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thanh</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luận</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phiên</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cùng</a:t>
            </a:r>
            <a:r>
              <a:rPr lang="en-US" sz="1900" dirty="0">
                <a:solidFill>
                  <a:srgbClr val="000000"/>
                </a:solidFill>
                <a:effectLst/>
                <a:latin typeface="UTM Avo" panose="02040603050506020204" pitchFamily="18"/>
                <a:ea typeface="Calibri" panose="020F0502020204030204" pitchFamily="34" charset="0"/>
              </a:rPr>
              <a:t> di </a:t>
            </a:r>
            <a:r>
              <a:rPr lang="en-US" sz="1900" dirty="0" err="1">
                <a:solidFill>
                  <a:srgbClr val="000000"/>
                </a:solidFill>
                <a:effectLst/>
                <a:latin typeface="UTM Avo" panose="02040603050506020204" pitchFamily="18"/>
                <a:ea typeface="Calibri" panose="020F0502020204030204" pitchFamily="34" charset="0"/>
              </a:rPr>
              <a:t>chuyển</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lại</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gần</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và</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ra</a:t>
            </a:r>
            <a:r>
              <a:rPr lang="en-US" sz="1900" dirty="0">
                <a:solidFill>
                  <a:srgbClr val="000000"/>
                </a:solidFill>
                <a:effectLst/>
                <a:latin typeface="UTM Avo" panose="02040603050506020204" pitchFamily="18"/>
                <a:ea typeface="Calibri" panose="020F0502020204030204" pitchFamily="34" charset="0"/>
              </a:rPr>
              <a:t> xa </a:t>
            </a:r>
            <a:r>
              <a:rPr lang="en-US" sz="1900" dirty="0" err="1">
                <a:solidFill>
                  <a:srgbClr val="000000"/>
                </a:solidFill>
                <a:effectLst/>
                <a:latin typeface="UTM Avo" panose="02040603050506020204" pitchFamily="18"/>
                <a:ea typeface="Calibri" panose="020F0502020204030204" pitchFamily="34" charset="0"/>
              </a:rPr>
              <a:t>nhau</a:t>
            </a:r>
            <a:r>
              <a:rPr lang="en-US" sz="1900" dirty="0">
                <a:solidFill>
                  <a:srgbClr val="000000"/>
                </a:solidFill>
                <a:effectLst/>
                <a:latin typeface="UTM Avo" panose="02040603050506020204" pitchFamily="18"/>
                <a:ea typeface="Calibri" panose="020F0502020204030204" pitchFamily="34" charset="0"/>
              </a:rPr>
              <a:t>.</a:t>
            </a:r>
            <a:endParaRPr lang="en-US" sz="1900" dirty="0">
              <a:latin typeface="UTM Avo" panose="02040603050506020204" pitchFamily="18"/>
              <a:ea typeface="Calibri" panose="020F0502020204030204" pitchFamily="34" charset="0"/>
            </a:endParaRPr>
          </a:p>
          <a:p>
            <a:pPr marL="285750" marR="19685" indent="-285750" algn="just">
              <a:lnSpc>
                <a:spcPct val="150000"/>
              </a:lnSpc>
              <a:spcBef>
                <a:spcPts val="600"/>
              </a:spcBef>
              <a:spcAft>
                <a:spcPts val="0"/>
              </a:spcAft>
              <a:buFont typeface="Arial" panose="020B0604020202020204" pitchFamily="34" charset="0"/>
              <a:buChar char="•"/>
              <a:tabLst>
                <a:tab pos="2743200" algn="l"/>
              </a:tabLst>
            </a:pPr>
            <a:r>
              <a:rPr lang="en-US" sz="1900" dirty="0">
                <a:solidFill>
                  <a:srgbClr val="000000"/>
                </a:solidFill>
                <a:effectLst/>
                <a:latin typeface="UTM Avo" panose="02040603050506020204" pitchFamily="18"/>
                <a:ea typeface="Calibri" panose="020F0502020204030204" pitchFamily="34" charset="0"/>
              </a:rPr>
              <a:t>Khi di </a:t>
            </a:r>
            <a:r>
              <a:rPr lang="en-US" sz="1900" dirty="0" err="1">
                <a:solidFill>
                  <a:srgbClr val="000000"/>
                </a:solidFill>
                <a:effectLst/>
                <a:latin typeface="UTM Avo" panose="02040603050506020204" pitchFamily="18"/>
                <a:ea typeface="Calibri" panose="020F0502020204030204" pitchFamily="34" charset="0"/>
              </a:rPr>
              <a:t>chuyển</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ra</a:t>
            </a:r>
            <a:r>
              <a:rPr lang="en-US" sz="1900" dirty="0">
                <a:solidFill>
                  <a:srgbClr val="000000"/>
                </a:solidFill>
                <a:effectLst/>
                <a:latin typeface="UTM Avo" panose="02040603050506020204" pitchFamily="18"/>
                <a:ea typeface="Calibri" panose="020F0502020204030204" pitchFamily="34" charset="0"/>
              </a:rPr>
              <a:t> xa </a:t>
            </a:r>
            <a:r>
              <a:rPr lang="en-US" sz="1900" dirty="0" err="1">
                <a:solidFill>
                  <a:srgbClr val="000000"/>
                </a:solidFill>
                <a:effectLst/>
                <a:latin typeface="UTM Avo" panose="02040603050506020204" pitchFamily="18"/>
                <a:ea typeface="Calibri" panose="020F0502020204030204" pitchFamily="34" charset="0"/>
              </a:rPr>
              <a:t>nhau</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mỗi</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nhánh</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âm</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thoa</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đẩy</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lớp</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không</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khí</a:t>
            </a:r>
            <a:r>
              <a:rPr lang="en-US" sz="1900" dirty="0">
                <a:solidFill>
                  <a:srgbClr val="000000"/>
                </a:solidFill>
                <a:effectLst/>
                <a:latin typeface="UTM Avo" panose="02040603050506020204" pitchFamily="18"/>
                <a:ea typeface="Calibri" panose="020F0502020204030204" pitchFamily="34" charset="0"/>
              </a:rPr>
              <a:t> ở </a:t>
            </a:r>
            <a:r>
              <a:rPr lang="en-US" sz="1900" dirty="0" err="1">
                <a:solidFill>
                  <a:srgbClr val="000000"/>
                </a:solidFill>
                <a:effectLst/>
                <a:latin typeface="UTM Avo" panose="02040603050506020204" pitchFamily="18"/>
                <a:ea typeface="Calibri" panose="020F0502020204030204" pitchFamily="34" charset="0"/>
              </a:rPr>
              <a:t>mặt</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bên</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ngoài</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của</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chúng</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làm</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cho</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lớp</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không</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khí</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đó</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bị</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nén</a:t>
            </a:r>
            <a:r>
              <a:rPr lang="en-US" sz="1900" dirty="0">
                <a:solidFill>
                  <a:srgbClr val="000000"/>
                </a:solidFill>
                <a:effectLst/>
                <a:latin typeface="UTM Avo" panose="02040603050506020204" pitchFamily="18"/>
                <a:ea typeface="Calibri" panose="020F0502020204030204" pitchFamily="34" charset="0"/>
              </a:rPr>
              <a:t> ( </a:t>
            </a:r>
            <a:r>
              <a:rPr lang="en-US" sz="1900" dirty="0" err="1">
                <a:solidFill>
                  <a:srgbClr val="000000"/>
                </a:solidFill>
                <a:effectLst/>
                <a:latin typeface="UTM Avo" panose="02040603050506020204" pitchFamily="18"/>
                <a:ea typeface="Calibri" panose="020F0502020204030204" pitchFamily="34" charset="0"/>
              </a:rPr>
              <a:t>lớp</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không</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khí</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giữa</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chúng</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bị</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giãn</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ra</a:t>
            </a:r>
            <a:r>
              <a:rPr lang="en-US" sz="1900" dirty="0">
                <a:solidFill>
                  <a:srgbClr val="000000"/>
                </a:solidFill>
                <a:effectLst/>
                <a:latin typeface="UTM Avo" panose="02040603050506020204" pitchFamily="18"/>
                <a:ea typeface="Calibri" panose="020F0502020204030204" pitchFamily="34" charset="0"/>
              </a:rPr>
              <a:t>) </a:t>
            </a:r>
            <a:r>
              <a:rPr lang="en-US" sz="1900" dirty="0">
                <a:latin typeface="UTM Avo" panose="02040603050506020204" pitchFamily="18"/>
                <a:ea typeface="Calibri" panose="020F0502020204030204" pitchFamily="34" charset="0"/>
              </a:rPr>
              <a:t>(</a:t>
            </a:r>
            <a:r>
              <a:rPr lang="en-US" sz="1900" dirty="0" err="1">
                <a:latin typeface="UTM Avo" panose="02040603050506020204" pitchFamily="18"/>
                <a:ea typeface="Calibri" panose="020F0502020204030204" pitchFamily="34" charset="0"/>
              </a:rPr>
              <a:t>hình</a:t>
            </a:r>
            <a:r>
              <a:rPr lang="en-US" sz="1900" dirty="0">
                <a:latin typeface="UTM Avo" panose="02040603050506020204" pitchFamily="18"/>
                <a:ea typeface="Calibri" panose="020F0502020204030204" pitchFamily="34" charset="0"/>
              </a:rPr>
              <a:t> 9.4 a).</a:t>
            </a:r>
            <a:endParaRPr lang="en-US" sz="1900" dirty="0">
              <a:solidFill>
                <a:srgbClr val="000000"/>
              </a:solidFill>
              <a:effectLst/>
              <a:latin typeface="UTM Avo" panose="02040603050506020204" pitchFamily="18"/>
              <a:ea typeface="Calibri" panose="020F0502020204030204" pitchFamily="34" charset="0"/>
            </a:endParaRPr>
          </a:p>
          <a:p>
            <a:pPr marL="285750" marR="19685" indent="-285750" algn="just">
              <a:lnSpc>
                <a:spcPct val="150000"/>
              </a:lnSpc>
              <a:spcBef>
                <a:spcPts val="600"/>
              </a:spcBef>
              <a:buFont typeface="Arial" panose="020B0604020202020204" pitchFamily="34" charset="0"/>
              <a:buChar char="•"/>
              <a:tabLst>
                <a:tab pos="2743200" algn="l"/>
              </a:tabLst>
            </a:pPr>
            <a:r>
              <a:rPr lang="en-US" sz="1900" dirty="0">
                <a:solidFill>
                  <a:srgbClr val="000000"/>
                </a:solidFill>
                <a:effectLst/>
                <a:latin typeface="UTM Avo" panose="02040603050506020204" pitchFamily="18"/>
                <a:ea typeface="Calibri" panose="020F0502020204030204" pitchFamily="34" charset="0"/>
              </a:rPr>
              <a:t>Khi di </a:t>
            </a:r>
            <a:r>
              <a:rPr lang="en-US" sz="1900" dirty="0" err="1">
                <a:solidFill>
                  <a:srgbClr val="000000"/>
                </a:solidFill>
                <a:effectLst/>
                <a:latin typeface="UTM Avo" panose="02040603050506020204" pitchFamily="18"/>
                <a:ea typeface="Calibri" panose="020F0502020204030204" pitchFamily="34" charset="0"/>
              </a:rPr>
              <a:t>chuyển</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lại</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gần</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nhau</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hai</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nhánh</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âm</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thoa</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làm</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giãn</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lớp</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không</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khí</a:t>
            </a:r>
            <a:r>
              <a:rPr lang="en-US" sz="1900" dirty="0">
                <a:solidFill>
                  <a:srgbClr val="000000"/>
                </a:solidFill>
                <a:effectLst/>
                <a:latin typeface="UTM Avo" panose="02040603050506020204" pitchFamily="18"/>
                <a:ea typeface="Calibri" panose="020F0502020204030204" pitchFamily="34" charset="0"/>
              </a:rPr>
              <a:t> ở </a:t>
            </a:r>
            <a:r>
              <a:rPr lang="en-US" sz="1900" dirty="0" err="1">
                <a:solidFill>
                  <a:srgbClr val="000000"/>
                </a:solidFill>
                <a:effectLst/>
                <a:latin typeface="UTM Avo" panose="02040603050506020204" pitchFamily="18"/>
                <a:ea typeface="Calibri" panose="020F0502020204030204" pitchFamily="34" charset="0"/>
              </a:rPr>
              <a:t>các</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mặt</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bên</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ngoài</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lớp</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không</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khí</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giữa</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chứng</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bị</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nén</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lại</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hình</a:t>
            </a:r>
            <a:r>
              <a:rPr lang="en-US" sz="1900" dirty="0">
                <a:solidFill>
                  <a:srgbClr val="000000"/>
                </a:solidFill>
                <a:effectLst/>
                <a:latin typeface="UTM Avo" panose="02040603050506020204" pitchFamily="18"/>
                <a:ea typeface="Calibri" panose="020F0502020204030204" pitchFamily="34" charset="0"/>
              </a:rPr>
              <a:t> 9.4 b)</a:t>
            </a:r>
            <a:endParaRPr lang="en-US" sz="1900" dirty="0">
              <a:latin typeface="UTM Avo" panose="02040603050506020204" pitchFamily="18"/>
              <a:ea typeface="Calibri" panose="020F0502020204030204" pitchFamily="34" charset="0"/>
            </a:endParaRPr>
          </a:p>
        </p:txBody>
      </p:sp>
      <p:pic>
        <p:nvPicPr>
          <p:cNvPr id="5" name="Picture 4">
            <a:extLst>
              <a:ext uri="{FF2B5EF4-FFF2-40B4-BE49-F238E27FC236}">
                <a16:creationId xmlns:a16="http://schemas.microsoft.com/office/drawing/2014/main" id="{7EFFA5A5-FBD4-AAC6-592B-60FEC8191EB9}"/>
              </a:ext>
            </a:extLst>
          </p:cNvPr>
          <p:cNvPicPr>
            <a:picLocks noChangeAspect="1"/>
          </p:cNvPicPr>
          <p:nvPr/>
        </p:nvPicPr>
        <p:blipFill rotWithShape="1">
          <a:blip r:embed="rId4"/>
          <a:srcRect l="18210" t="34833" r="18337" b="42167"/>
          <a:stretch/>
        </p:blipFill>
        <p:spPr>
          <a:xfrm>
            <a:off x="3872177" y="4922081"/>
            <a:ext cx="4447644" cy="1871264"/>
          </a:xfrm>
          <a:prstGeom prst="rect">
            <a:avLst/>
          </a:prstGeom>
        </p:spPr>
      </p:pic>
    </p:spTree>
    <p:extLst>
      <p:ext uri="{BB962C8B-B14F-4D97-AF65-F5344CB8AC3E}">
        <p14:creationId xmlns:p14="http://schemas.microsoft.com/office/powerpoint/2010/main" val="1851536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arn(inVertic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checkerboard(across)">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2" name="TextBox 1">
            <a:extLst>
              <a:ext uri="{FF2B5EF4-FFF2-40B4-BE49-F238E27FC236}">
                <a16:creationId xmlns:a16="http://schemas.microsoft.com/office/drawing/2014/main" id="{0103F89C-0BAA-27DE-6C7D-E711C130493E}"/>
              </a:ext>
            </a:extLst>
          </p:cNvPr>
          <p:cNvSpPr txBox="1"/>
          <p:nvPr/>
        </p:nvSpPr>
        <p:spPr>
          <a:xfrm>
            <a:off x="814834" y="1943140"/>
            <a:ext cx="10562332" cy="1036117"/>
          </a:xfrm>
          <a:prstGeom prst="rect">
            <a:avLst/>
          </a:prstGeom>
          <a:noFill/>
        </p:spPr>
        <p:txBody>
          <a:bodyPr wrap="square">
            <a:spAutoFit/>
          </a:bodyPr>
          <a:lstStyle/>
          <a:p>
            <a:pPr marR="19685" algn="just">
              <a:lnSpc>
                <a:spcPct val="150000"/>
              </a:lnSpc>
              <a:spcBef>
                <a:spcPts val="600"/>
              </a:spcBef>
              <a:spcAft>
                <a:spcPts val="0"/>
              </a:spcAft>
              <a:tabLst>
                <a:tab pos="2743200" algn="l"/>
              </a:tabLst>
            </a:pPr>
            <a:r>
              <a:rPr lang="en-US" sz="2200" dirty="0" err="1">
                <a:solidFill>
                  <a:srgbClr val="000000"/>
                </a:solidFill>
                <a:effectLst/>
                <a:latin typeface="UTM Avo" panose="02040603050506020204" pitchFamily="18"/>
                <a:ea typeface="Calibri" panose="020F0502020204030204" pitchFamily="34" charset="0"/>
              </a:rPr>
              <a:t>Quá</a:t>
            </a:r>
            <a:r>
              <a:rPr lang="en-US" sz="2200" dirty="0">
                <a:solidFill>
                  <a:srgbClr val="000000"/>
                </a:solidFill>
                <a:effectLst/>
                <a:latin typeface="UTM Avo" panose="02040603050506020204" pitchFamily="18"/>
                <a:ea typeface="Calibri" panose="020F0502020204030204" pitchFamily="34" charset="0"/>
              </a:rPr>
              <a:t> </a:t>
            </a:r>
            <a:r>
              <a:rPr lang="en-US" sz="2200" dirty="0" err="1">
                <a:solidFill>
                  <a:srgbClr val="000000"/>
                </a:solidFill>
                <a:effectLst/>
                <a:latin typeface="UTM Avo" panose="02040603050506020204" pitchFamily="18"/>
                <a:ea typeface="Calibri" panose="020F0502020204030204" pitchFamily="34" charset="0"/>
              </a:rPr>
              <a:t>trình</a:t>
            </a:r>
            <a:r>
              <a:rPr lang="en-US" sz="2200" dirty="0">
                <a:solidFill>
                  <a:srgbClr val="000000"/>
                </a:solidFill>
                <a:effectLst/>
                <a:latin typeface="UTM Avo" panose="02040603050506020204" pitchFamily="18"/>
                <a:ea typeface="Calibri" panose="020F0502020204030204" pitchFamily="34" charset="0"/>
              </a:rPr>
              <a:t> </a:t>
            </a:r>
            <a:r>
              <a:rPr lang="en-US" sz="2200" dirty="0" err="1">
                <a:solidFill>
                  <a:srgbClr val="000000"/>
                </a:solidFill>
                <a:effectLst/>
                <a:latin typeface="UTM Avo" panose="02040603050506020204" pitchFamily="18"/>
                <a:ea typeface="Calibri" panose="020F0502020204030204" pitchFamily="34" charset="0"/>
              </a:rPr>
              <a:t>dao</a:t>
            </a:r>
            <a:r>
              <a:rPr lang="en-US" sz="2200" dirty="0">
                <a:solidFill>
                  <a:srgbClr val="000000"/>
                </a:solidFill>
                <a:effectLst/>
                <a:latin typeface="UTM Avo" panose="02040603050506020204" pitchFamily="18"/>
                <a:ea typeface="Calibri" panose="020F0502020204030204" pitchFamily="34" charset="0"/>
              </a:rPr>
              <a:t> </a:t>
            </a:r>
            <a:r>
              <a:rPr lang="en-US" sz="2200" dirty="0" err="1">
                <a:solidFill>
                  <a:srgbClr val="000000"/>
                </a:solidFill>
                <a:effectLst/>
                <a:latin typeface="UTM Avo" panose="02040603050506020204" pitchFamily="18"/>
                <a:ea typeface="Calibri" panose="020F0502020204030204" pitchFamily="34" charset="0"/>
              </a:rPr>
              <a:t>động</a:t>
            </a:r>
            <a:r>
              <a:rPr lang="en-US" sz="2200" dirty="0">
                <a:solidFill>
                  <a:srgbClr val="000000"/>
                </a:solidFill>
                <a:effectLst/>
                <a:latin typeface="UTM Avo" panose="02040603050506020204" pitchFamily="18"/>
                <a:ea typeface="Calibri" panose="020F0502020204030204" pitchFamily="34" charset="0"/>
              </a:rPr>
              <a:t> </a:t>
            </a:r>
            <a:r>
              <a:rPr lang="en-US" sz="2200" dirty="0" err="1">
                <a:solidFill>
                  <a:srgbClr val="000000"/>
                </a:solidFill>
                <a:effectLst/>
                <a:latin typeface="UTM Avo" panose="02040603050506020204" pitchFamily="18"/>
                <a:ea typeface="Calibri" panose="020F0502020204030204" pitchFamily="34" charset="0"/>
              </a:rPr>
              <a:t>của</a:t>
            </a:r>
            <a:r>
              <a:rPr lang="en-US" sz="2200" dirty="0">
                <a:solidFill>
                  <a:srgbClr val="000000"/>
                </a:solidFill>
                <a:effectLst/>
                <a:latin typeface="UTM Avo" panose="02040603050506020204" pitchFamily="18"/>
                <a:ea typeface="Calibri" panose="020F0502020204030204" pitchFamily="34" charset="0"/>
              </a:rPr>
              <a:t> </a:t>
            </a:r>
            <a:r>
              <a:rPr lang="en-US" sz="2200" dirty="0" err="1">
                <a:solidFill>
                  <a:srgbClr val="000000"/>
                </a:solidFill>
                <a:effectLst/>
                <a:latin typeface="UTM Avo" panose="02040603050506020204" pitchFamily="18"/>
                <a:ea typeface="Calibri" panose="020F0502020204030204" pitchFamily="34" charset="0"/>
              </a:rPr>
              <a:t>hai</a:t>
            </a:r>
            <a:r>
              <a:rPr lang="en-US" sz="2200" dirty="0">
                <a:solidFill>
                  <a:srgbClr val="000000"/>
                </a:solidFill>
                <a:effectLst/>
                <a:latin typeface="UTM Avo" panose="02040603050506020204" pitchFamily="18"/>
                <a:ea typeface="Calibri" panose="020F0502020204030204" pitchFamily="34" charset="0"/>
              </a:rPr>
              <a:t> </a:t>
            </a:r>
            <a:r>
              <a:rPr lang="en-US" sz="2200" dirty="0" err="1">
                <a:solidFill>
                  <a:srgbClr val="000000"/>
                </a:solidFill>
                <a:effectLst/>
                <a:latin typeface="UTM Avo" panose="02040603050506020204" pitchFamily="18"/>
                <a:ea typeface="Calibri" panose="020F0502020204030204" pitchFamily="34" charset="0"/>
              </a:rPr>
              <a:t>nhánh</a:t>
            </a:r>
            <a:r>
              <a:rPr lang="en-US" sz="2200" dirty="0">
                <a:solidFill>
                  <a:srgbClr val="000000"/>
                </a:solidFill>
                <a:effectLst/>
                <a:latin typeface="UTM Avo" panose="02040603050506020204" pitchFamily="18"/>
                <a:ea typeface="Calibri" panose="020F0502020204030204" pitchFamily="34" charset="0"/>
              </a:rPr>
              <a:t> </a:t>
            </a:r>
            <a:r>
              <a:rPr lang="en-US" sz="2200" dirty="0" err="1">
                <a:solidFill>
                  <a:srgbClr val="000000"/>
                </a:solidFill>
                <a:effectLst/>
                <a:latin typeface="UTM Avo" panose="02040603050506020204" pitchFamily="18"/>
                <a:ea typeface="Calibri" panose="020F0502020204030204" pitchFamily="34" charset="0"/>
              </a:rPr>
              <a:t>âm</a:t>
            </a:r>
            <a:r>
              <a:rPr lang="en-US" sz="2200" dirty="0">
                <a:solidFill>
                  <a:srgbClr val="000000"/>
                </a:solidFill>
                <a:effectLst/>
                <a:latin typeface="UTM Avo" panose="02040603050506020204" pitchFamily="18"/>
                <a:ea typeface="Calibri" panose="020F0502020204030204" pitchFamily="34" charset="0"/>
              </a:rPr>
              <a:t> </a:t>
            </a:r>
            <a:r>
              <a:rPr lang="en-US" sz="2200" dirty="0" err="1">
                <a:solidFill>
                  <a:srgbClr val="000000"/>
                </a:solidFill>
                <a:effectLst/>
                <a:latin typeface="UTM Avo" panose="02040603050506020204" pitchFamily="18"/>
                <a:ea typeface="Calibri" panose="020F0502020204030204" pitchFamily="34" charset="0"/>
              </a:rPr>
              <a:t>thoa</a:t>
            </a:r>
            <a:r>
              <a:rPr lang="en-US" sz="2200" dirty="0">
                <a:solidFill>
                  <a:srgbClr val="000000"/>
                </a:solidFill>
                <a:effectLst/>
                <a:latin typeface="UTM Avo" panose="02040603050506020204" pitchFamily="18"/>
                <a:ea typeface="Calibri" panose="020F0502020204030204" pitchFamily="34" charset="0"/>
              </a:rPr>
              <a:t>, </a:t>
            </a:r>
            <a:r>
              <a:rPr lang="en-US" sz="2200" dirty="0" err="1">
                <a:solidFill>
                  <a:srgbClr val="000000"/>
                </a:solidFill>
                <a:effectLst/>
                <a:latin typeface="UTM Avo" panose="02040603050506020204" pitchFamily="18"/>
                <a:ea typeface="Calibri" panose="020F0502020204030204" pitchFamily="34" charset="0"/>
              </a:rPr>
              <a:t>khiến</a:t>
            </a:r>
            <a:r>
              <a:rPr lang="en-US" sz="2200" dirty="0">
                <a:solidFill>
                  <a:srgbClr val="000000"/>
                </a:solidFill>
                <a:effectLst/>
                <a:latin typeface="UTM Avo" panose="02040603050506020204" pitchFamily="18"/>
                <a:ea typeface="Calibri" panose="020F0502020204030204" pitchFamily="34" charset="0"/>
              </a:rPr>
              <a:t> </a:t>
            </a:r>
            <a:r>
              <a:rPr lang="en-US" sz="2200" dirty="0" err="1">
                <a:solidFill>
                  <a:srgbClr val="000000"/>
                </a:solidFill>
                <a:effectLst/>
                <a:latin typeface="UTM Avo" panose="02040603050506020204" pitchFamily="18"/>
                <a:ea typeface="Calibri" panose="020F0502020204030204" pitchFamily="34" charset="0"/>
              </a:rPr>
              <a:t>lớp</a:t>
            </a:r>
            <a:r>
              <a:rPr lang="en-US" sz="2200" dirty="0">
                <a:solidFill>
                  <a:srgbClr val="000000"/>
                </a:solidFill>
                <a:effectLst/>
                <a:latin typeface="UTM Avo" panose="02040603050506020204" pitchFamily="18"/>
                <a:ea typeface="Calibri" panose="020F0502020204030204" pitchFamily="34" charset="0"/>
              </a:rPr>
              <a:t> </a:t>
            </a:r>
            <a:r>
              <a:rPr lang="en-US" sz="2200" dirty="0" err="1">
                <a:solidFill>
                  <a:srgbClr val="000000"/>
                </a:solidFill>
                <a:effectLst/>
                <a:latin typeface="UTM Avo" panose="02040603050506020204" pitchFamily="18"/>
                <a:ea typeface="Calibri" panose="020F0502020204030204" pitchFamily="34" charset="0"/>
              </a:rPr>
              <a:t>không</a:t>
            </a:r>
            <a:r>
              <a:rPr lang="en-US" sz="2200" dirty="0">
                <a:solidFill>
                  <a:srgbClr val="000000"/>
                </a:solidFill>
                <a:effectLst/>
                <a:latin typeface="UTM Avo" panose="02040603050506020204" pitchFamily="18"/>
                <a:ea typeface="Calibri" panose="020F0502020204030204" pitchFamily="34" charset="0"/>
              </a:rPr>
              <a:t> </a:t>
            </a:r>
            <a:r>
              <a:rPr lang="en-US" sz="2200" dirty="0" err="1">
                <a:solidFill>
                  <a:srgbClr val="000000"/>
                </a:solidFill>
                <a:effectLst/>
                <a:latin typeface="UTM Avo" panose="02040603050506020204" pitchFamily="18"/>
                <a:ea typeface="Calibri" panose="020F0502020204030204" pitchFamily="34" charset="0"/>
              </a:rPr>
              <a:t>khí</a:t>
            </a:r>
            <a:r>
              <a:rPr lang="en-US" sz="2200" dirty="0">
                <a:solidFill>
                  <a:srgbClr val="000000"/>
                </a:solidFill>
                <a:effectLst/>
                <a:latin typeface="UTM Avo" panose="02040603050506020204" pitchFamily="18"/>
                <a:ea typeface="Calibri" panose="020F0502020204030204" pitchFamily="34" charset="0"/>
              </a:rPr>
              <a:t> </a:t>
            </a:r>
            <a:r>
              <a:rPr lang="en-US" sz="2200" dirty="0" err="1">
                <a:solidFill>
                  <a:srgbClr val="000000"/>
                </a:solidFill>
                <a:effectLst/>
                <a:latin typeface="UTM Avo" panose="02040603050506020204" pitchFamily="18"/>
                <a:ea typeface="Calibri" panose="020F0502020204030204" pitchFamily="34" charset="0"/>
              </a:rPr>
              <a:t>xung</a:t>
            </a:r>
            <a:r>
              <a:rPr lang="en-US" sz="2200" dirty="0">
                <a:solidFill>
                  <a:srgbClr val="000000"/>
                </a:solidFill>
                <a:effectLst/>
                <a:latin typeface="UTM Avo" panose="02040603050506020204" pitchFamily="18"/>
                <a:ea typeface="Calibri" panose="020F0502020204030204" pitchFamily="34" charset="0"/>
              </a:rPr>
              <a:t> </a:t>
            </a:r>
            <a:r>
              <a:rPr lang="en-US" sz="2200" dirty="0" err="1">
                <a:solidFill>
                  <a:srgbClr val="000000"/>
                </a:solidFill>
                <a:effectLst/>
                <a:latin typeface="UTM Avo" panose="02040603050506020204" pitchFamily="18"/>
                <a:ea typeface="Calibri" panose="020F0502020204030204" pitchFamily="34" charset="0"/>
              </a:rPr>
              <a:t>quanh</a:t>
            </a:r>
            <a:r>
              <a:rPr lang="en-US" sz="2200" dirty="0">
                <a:solidFill>
                  <a:srgbClr val="000000"/>
                </a:solidFill>
                <a:effectLst/>
                <a:latin typeface="UTM Avo" panose="02040603050506020204" pitchFamily="18"/>
                <a:ea typeface="Calibri" panose="020F0502020204030204" pitchFamily="34" charset="0"/>
              </a:rPr>
              <a:t> </a:t>
            </a:r>
            <a:r>
              <a:rPr lang="en-US" sz="2200" dirty="0" err="1">
                <a:solidFill>
                  <a:srgbClr val="000000"/>
                </a:solidFill>
                <a:effectLst/>
                <a:latin typeface="UTM Avo" panose="02040603050506020204" pitchFamily="18"/>
                <a:ea typeface="Calibri" panose="020F0502020204030204" pitchFamily="34" charset="0"/>
              </a:rPr>
              <a:t>bị</a:t>
            </a:r>
            <a:r>
              <a:rPr lang="en-US" sz="2200" dirty="0">
                <a:solidFill>
                  <a:srgbClr val="000000"/>
                </a:solidFill>
                <a:effectLst/>
                <a:latin typeface="UTM Avo" panose="02040603050506020204" pitchFamily="18"/>
                <a:ea typeface="Calibri" panose="020F0502020204030204" pitchFamily="34" charset="0"/>
              </a:rPr>
              <a:t> </a:t>
            </a:r>
            <a:r>
              <a:rPr lang="en-US" sz="2200" dirty="0" err="1">
                <a:solidFill>
                  <a:srgbClr val="000000"/>
                </a:solidFill>
                <a:effectLst/>
                <a:latin typeface="UTM Avo" panose="02040603050506020204" pitchFamily="18"/>
                <a:ea typeface="Calibri" panose="020F0502020204030204" pitchFamily="34" charset="0"/>
              </a:rPr>
              <a:t>giãn</a:t>
            </a:r>
            <a:r>
              <a:rPr lang="en-US" sz="2200" dirty="0">
                <a:solidFill>
                  <a:srgbClr val="000000"/>
                </a:solidFill>
                <a:effectLst/>
                <a:latin typeface="UTM Avo" panose="02040603050506020204" pitchFamily="18"/>
                <a:ea typeface="Calibri" panose="020F0502020204030204" pitchFamily="34" charset="0"/>
              </a:rPr>
              <a:t> </a:t>
            </a:r>
            <a:r>
              <a:rPr lang="en-US" sz="2200" dirty="0" err="1">
                <a:solidFill>
                  <a:srgbClr val="000000"/>
                </a:solidFill>
                <a:effectLst/>
                <a:latin typeface="UTM Avo" panose="02040603050506020204" pitchFamily="18"/>
                <a:ea typeface="Calibri" panose="020F0502020204030204" pitchFamily="34" charset="0"/>
              </a:rPr>
              <a:t>nén</a:t>
            </a:r>
            <a:r>
              <a:rPr lang="en-US" sz="2200" dirty="0">
                <a:solidFill>
                  <a:srgbClr val="000000"/>
                </a:solidFill>
                <a:effectLst/>
                <a:latin typeface="UTM Avo" panose="02040603050506020204" pitchFamily="18"/>
                <a:ea typeface="Calibri" panose="020F0502020204030204" pitchFamily="34" charset="0"/>
              </a:rPr>
              <a:t> </a:t>
            </a:r>
            <a:r>
              <a:rPr lang="en-US" sz="2200" dirty="0" err="1">
                <a:solidFill>
                  <a:srgbClr val="000000"/>
                </a:solidFill>
                <a:effectLst/>
                <a:latin typeface="UTM Avo" panose="02040603050506020204" pitchFamily="18"/>
                <a:ea typeface="Calibri" panose="020F0502020204030204" pitchFamily="34" charset="0"/>
              </a:rPr>
              <a:t>liên</a:t>
            </a:r>
            <a:r>
              <a:rPr lang="en-US" sz="2200" dirty="0">
                <a:solidFill>
                  <a:srgbClr val="000000"/>
                </a:solidFill>
                <a:effectLst/>
                <a:latin typeface="UTM Avo" panose="02040603050506020204" pitchFamily="18"/>
                <a:ea typeface="Calibri" panose="020F0502020204030204" pitchFamily="34" charset="0"/>
              </a:rPr>
              <a:t> </a:t>
            </a:r>
            <a:r>
              <a:rPr lang="en-US" sz="2200" dirty="0" err="1">
                <a:solidFill>
                  <a:srgbClr val="000000"/>
                </a:solidFill>
                <a:effectLst/>
                <a:latin typeface="UTM Avo" panose="02040603050506020204" pitchFamily="18"/>
                <a:ea typeface="Calibri" panose="020F0502020204030204" pitchFamily="34" charset="0"/>
              </a:rPr>
              <a:t>lục</a:t>
            </a:r>
            <a:r>
              <a:rPr lang="en-US" sz="2200" dirty="0">
                <a:solidFill>
                  <a:srgbClr val="000000"/>
                </a:solidFill>
                <a:effectLst/>
                <a:latin typeface="UTM Avo" panose="02040603050506020204" pitchFamily="18"/>
                <a:ea typeface="Calibri" panose="020F0502020204030204" pitchFamily="34" charset="0"/>
              </a:rPr>
              <a:t> </a:t>
            </a:r>
            <a:r>
              <a:rPr lang="en-US" sz="2200" dirty="0" err="1">
                <a:solidFill>
                  <a:srgbClr val="000000"/>
                </a:solidFill>
                <a:effectLst/>
                <a:latin typeface="UTM Avo" panose="02040603050506020204" pitchFamily="18"/>
                <a:ea typeface="Calibri" panose="020F0502020204030204" pitchFamily="34" charset="0"/>
              </a:rPr>
              <a:t>và</a:t>
            </a:r>
            <a:r>
              <a:rPr lang="en-US" sz="2200" dirty="0">
                <a:solidFill>
                  <a:srgbClr val="000000"/>
                </a:solidFill>
                <a:effectLst/>
                <a:latin typeface="UTM Avo" panose="02040603050506020204" pitchFamily="18"/>
                <a:ea typeface="Calibri" panose="020F0502020204030204" pitchFamily="34" charset="0"/>
              </a:rPr>
              <a:t> </a:t>
            </a:r>
            <a:r>
              <a:rPr lang="en-US" sz="2200" dirty="0" err="1">
                <a:solidFill>
                  <a:srgbClr val="000000"/>
                </a:solidFill>
                <a:effectLst/>
                <a:latin typeface="UTM Avo" panose="02040603050506020204" pitchFamily="18"/>
                <a:ea typeface="Calibri" panose="020F0502020204030204" pitchFamily="34" charset="0"/>
              </a:rPr>
              <a:t>truyền</a:t>
            </a:r>
            <a:r>
              <a:rPr lang="en-US" sz="2200" dirty="0">
                <a:solidFill>
                  <a:srgbClr val="000000"/>
                </a:solidFill>
                <a:effectLst/>
                <a:latin typeface="UTM Avo" panose="02040603050506020204" pitchFamily="18"/>
                <a:ea typeface="Calibri" panose="020F0502020204030204" pitchFamily="34" charset="0"/>
              </a:rPr>
              <a:t> </a:t>
            </a:r>
            <a:r>
              <a:rPr lang="en-US" sz="2200" dirty="0" err="1">
                <a:solidFill>
                  <a:srgbClr val="000000"/>
                </a:solidFill>
                <a:effectLst/>
                <a:latin typeface="UTM Avo" panose="02040603050506020204" pitchFamily="18"/>
                <a:ea typeface="Calibri" panose="020F0502020204030204" pitchFamily="34" charset="0"/>
              </a:rPr>
              <a:t>cho</a:t>
            </a:r>
            <a:r>
              <a:rPr lang="en-US" sz="2200" dirty="0">
                <a:solidFill>
                  <a:srgbClr val="000000"/>
                </a:solidFill>
                <a:effectLst/>
                <a:latin typeface="UTM Avo" panose="02040603050506020204" pitchFamily="18"/>
                <a:ea typeface="Calibri" panose="020F0502020204030204" pitchFamily="34" charset="0"/>
              </a:rPr>
              <a:t> </a:t>
            </a:r>
            <a:r>
              <a:rPr lang="en-US" sz="2200" dirty="0" err="1">
                <a:solidFill>
                  <a:srgbClr val="000000"/>
                </a:solidFill>
                <a:effectLst/>
                <a:latin typeface="UTM Avo" panose="02040603050506020204" pitchFamily="18"/>
                <a:ea typeface="Calibri" panose="020F0502020204030204" pitchFamily="34" charset="0"/>
              </a:rPr>
              <a:t>các</a:t>
            </a:r>
            <a:r>
              <a:rPr lang="en-US" sz="2200" dirty="0">
                <a:solidFill>
                  <a:srgbClr val="000000"/>
                </a:solidFill>
                <a:effectLst/>
                <a:latin typeface="UTM Avo" panose="02040603050506020204" pitchFamily="18"/>
                <a:ea typeface="Calibri" panose="020F0502020204030204" pitchFamily="34" charset="0"/>
              </a:rPr>
              <a:t> </a:t>
            </a:r>
            <a:r>
              <a:rPr lang="en-US" sz="2200" dirty="0" err="1">
                <a:solidFill>
                  <a:srgbClr val="000000"/>
                </a:solidFill>
                <a:effectLst/>
                <a:latin typeface="UTM Avo" panose="02040603050506020204" pitchFamily="18"/>
                <a:ea typeface="Calibri" panose="020F0502020204030204" pitchFamily="34" charset="0"/>
              </a:rPr>
              <a:t>lớp</a:t>
            </a:r>
            <a:r>
              <a:rPr lang="en-US" sz="2200" dirty="0">
                <a:solidFill>
                  <a:srgbClr val="000000"/>
                </a:solidFill>
                <a:effectLst/>
                <a:latin typeface="UTM Avo" panose="02040603050506020204" pitchFamily="18"/>
                <a:ea typeface="Calibri" panose="020F0502020204030204" pitchFamily="34" charset="0"/>
              </a:rPr>
              <a:t> </a:t>
            </a:r>
            <a:r>
              <a:rPr lang="en-US" sz="2200" dirty="0" err="1">
                <a:solidFill>
                  <a:srgbClr val="000000"/>
                </a:solidFill>
                <a:effectLst/>
                <a:latin typeface="UTM Avo" panose="02040603050506020204" pitchFamily="18"/>
                <a:ea typeface="Calibri" panose="020F0502020204030204" pitchFamily="34" charset="0"/>
              </a:rPr>
              <a:t>khí</a:t>
            </a:r>
            <a:r>
              <a:rPr lang="en-US" sz="2200" dirty="0">
                <a:solidFill>
                  <a:srgbClr val="000000"/>
                </a:solidFill>
                <a:effectLst/>
                <a:latin typeface="UTM Avo" panose="02040603050506020204" pitchFamily="18"/>
                <a:ea typeface="Calibri" panose="020F0502020204030204" pitchFamily="34" charset="0"/>
              </a:rPr>
              <a:t> </a:t>
            </a:r>
            <a:r>
              <a:rPr lang="en-US" sz="2200" dirty="0" err="1">
                <a:solidFill>
                  <a:srgbClr val="000000"/>
                </a:solidFill>
                <a:effectLst/>
                <a:latin typeface="UTM Avo" panose="02040603050506020204" pitchFamily="18"/>
                <a:ea typeface="Calibri" panose="020F0502020204030204" pitchFamily="34" charset="0"/>
              </a:rPr>
              <a:t>xung</a:t>
            </a:r>
            <a:r>
              <a:rPr lang="en-US" sz="2200" dirty="0">
                <a:solidFill>
                  <a:srgbClr val="000000"/>
                </a:solidFill>
                <a:effectLst/>
                <a:latin typeface="UTM Avo" panose="02040603050506020204" pitchFamily="18"/>
                <a:ea typeface="Calibri" panose="020F0502020204030204" pitchFamily="34" charset="0"/>
              </a:rPr>
              <a:t> </a:t>
            </a:r>
            <a:r>
              <a:rPr lang="en-US" sz="2200" dirty="0" err="1">
                <a:solidFill>
                  <a:srgbClr val="000000"/>
                </a:solidFill>
                <a:effectLst/>
                <a:latin typeface="UTM Avo" panose="02040603050506020204" pitchFamily="18"/>
                <a:ea typeface="Calibri" panose="020F0502020204030204" pitchFamily="34" charset="0"/>
              </a:rPr>
              <a:t>quanh</a:t>
            </a:r>
            <a:r>
              <a:rPr lang="en-US" sz="2200" dirty="0">
                <a:solidFill>
                  <a:srgbClr val="000000"/>
                </a:solidFill>
                <a:effectLst/>
                <a:latin typeface="UTM Avo" panose="02040603050506020204" pitchFamily="18"/>
                <a:ea typeface="Calibri" panose="020F0502020204030204" pitchFamily="34" charset="0"/>
              </a:rPr>
              <a:t>.</a:t>
            </a:r>
            <a:endParaRPr lang="en-US" sz="2200" dirty="0">
              <a:effectLst/>
              <a:latin typeface="UTM Avo" panose="02040603050506020204" pitchFamily="18"/>
              <a:ea typeface="Calibri" panose="020F0502020204030204" pitchFamily="34" charset="0"/>
            </a:endParaRPr>
          </a:p>
        </p:txBody>
      </p:sp>
      <p:pic>
        <p:nvPicPr>
          <p:cNvPr id="4" name="Picture 3">
            <a:extLst>
              <a:ext uri="{FF2B5EF4-FFF2-40B4-BE49-F238E27FC236}">
                <a16:creationId xmlns:a16="http://schemas.microsoft.com/office/drawing/2014/main" id="{DF7C9C3E-7560-815B-C7A9-5C8FC2FAEDDB}"/>
              </a:ext>
            </a:extLst>
          </p:cNvPr>
          <p:cNvPicPr>
            <a:picLocks noChangeAspect="1"/>
          </p:cNvPicPr>
          <p:nvPr/>
        </p:nvPicPr>
        <p:blipFill rotWithShape="1">
          <a:blip r:embed="rId4"/>
          <a:srcRect l="14921" t="78000" r="15050"/>
          <a:stretch/>
        </p:blipFill>
        <p:spPr>
          <a:xfrm>
            <a:off x="1676225" y="3256280"/>
            <a:ext cx="8839549" cy="3223260"/>
          </a:xfrm>
          <a:prstGeom prst="rect">
            <a:avLst/>
          </a:prstGeom>
        </p:spPr>
      </p:pic>
    </p:spTree>
    <p:extLst>
      <p:ext uri="{BB962C8B-B14F-4D97-AF65-F5344CB8AC3E}">
        <p14:creationId xmlns:p14="http://schemas.microsoft.com/office/powerpoint/2010/main" val="4536978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2" name="TextBox 1">
            <a:extLst>
              <a:ext uri="{FF2B5EF4-FFF2-40B4-BE49-F238E27FC236}">
                <a16:creationId xmlns:a16="http://schemas.microsoft.com/office/drawing/2014/main" id="{821BA393-1532-66EC-D734-4CB5B0DB7917}"/>
              </a:ext>
            </a:extLst>
          </p:cNvPr>
          <p:cNvSpPr txBox="1"/>
          <p:nvPr/>
        </p:nvSpPr>
        <p:spPr>
          <a:xfrm>
            <a:off x="1573042" y="1516125"/>
            <a:ext cx="9045915" cy="594522"/>
          </a:xfrm>
          <a:prstGeom prst="rect">
            <a:avLst/>
          </a:prstGeom>
          <a:noFill/>
        </p:spPr>
        <p:txBody>
          <a:bodyPr wrap="square">
            <a:spAutoFit/>
          </a:bodyPr>
          <a:lstStyle/>
          <a:p>
            <a:pPr marR="0" lvl="0" algn="ctr">
              <a:lnSpc>
                <a:spcPct val="150000"/>
              </a:lnSpc>
              <a:spcBef>
                <a:spcPts val="600"/>
              </a:spcBef>
              <a:spcAft>
                <a:spcPts val="0"/>
              </a:spcAft>
            </a:pPr>
            <a:r>
              <a:rPr lang="en-US" sz="2500" b="1" dirty="0">
                <a:solidFill>
                  <a:srgbClr val="000000"/>
                </a:solidFill>
                <a:effectLst/>
                <a:latin typeface="UTM Avo" panose="02040603050506020204" pitchFamily="18"/>
                <a:ea typeface="Calibri" panose="020F0502020204030204" pitchFamily="34" charset="0"/>
              </a:rPr>
              <a:t>II. SỰ TRUYỀN ÂM TRONG </a:t>
            </a:r>
            <a:r>
              <a:rPr lang="en-US" sz="2500" b="1" dirty="0">
                <a:latin typeface="UTM Avo" panose="02040603050506020204" pitchFamily="18"/>
                <a:ea typeface="Calibri" panose="020F0502020204030204" pitchFamily="34" charset="0"/>
              </a:rPr>
              <a:t>CHẤT RẮN </a:t>
            </a:r>
            <a:r>
              <a:rPr lang="en-US" sz="2300" b="1" dirty="0">
                <a:latin typeface="UTM Avo" panose="02040603050506020204" pitchFamily="18"/>
                <a:ea typeface="Calibri" panose="020F0502020204030204" pitchFamily="34" charset="0"/>
              </a:rPr>
              <a:t>VÀ</a:t>
            </a:r>
            <a:r>
              <a:rPr lang="en-US" sz="2500" b="1" dirty="0">
                <a:latin typeface="UTM Avo" panose="02040603050506020204" pitchFamily="18"/>
                <a:ea typeface="Calibri" panose="020F0502020204030204" pitchFamily="34" charset="0"/>
              </a:rPr>
              <a:t> LỎNG</a:t>
            </a:r>
            <a:endParaRPr lang="en-US" sz="2500" b="1" dirty="0">
              <a:effectLst/>
              <a:latin typeface="UTM Avo" panose="02040603050506020204" pitchFamily="18"/>
              <a:ea typeface="Calibri" panose="020F0502020204030204" pitchFamily="34" charset="0"/>
            </a:endParaRPr>
          </a:p>
        </p:txBody>
      </p:sp>
      <p:sp>
        <p:nvSpPr>
          <p:cNvPr id="3" name="TextBox 2">
            <a:extLst>
              <a:ext uri="{FF2B5EF4-FFF2-40B4-BE49-F238E27FC236}">
                <a16:creationId xmlns:a16="http://schemas.microsoft.com/office/drawing/2014/main" id="{EF569527-7CA8-F262-F3DC-3427CF6CE180}"/>
              </a:ext>
            </a:extLst>
          </p:cNvPr>
          <p:cNvSpPr txBox="1"/>
          <p:nvPr/>
        </p:nvSpPr>
        <p:spPr>
          <a:xfrm>
            <a:off x="3355179" y="1957657"/>
            <a:ext cx="5481644" cy="514115"/>
          </a:xfrm>
          <a:prstGeom prst="rect">
            <a:avLst/>
          </a:prstGeom>
          <a:noFill/>
        </p:spPr>
        <p:txBody>
          <a:bodyPr wrap="square">
            <a:spAutoFit/>
          </a:bodyPr>
          <a:lstStyle/>
          <a:p>
            <a:pPr marR="0" lvl="0" algn="ctr">
              <a:lnSpc>
                <a:spcPct val="150000"/>
              </a:lnSpc>
              <a:spcBef>
                <a:spcPts val="600"/>
              </a:spcBef>
              <a:spcAft>
                <a:spcPts val="0"/>
              </a:spcAft>
            </a:pPr>
            <a:r>
              <a:rPr lang="en-US" sz="2100" b="1" dirty="0">
                <a:solidFill>
                  <a:srgbClr val="000000"/>
                </a:solidFill>
                <a:effectLst/>
                <a:latin typeface="UTM Avo" panose="02040603050506020204" pitchFamily="18"/>
                <a:ea typeface="Calibri" panose="020F0502020204030204" pitchFamily="34" charset="0"/>
                <a:cs typeface="Arial" panose="020B0604020202020204" pitchFamily="34" charset="0"/>
              </a:rPr>
              <a:t>1. </a:t>
            </a:r>
            <a:r>
              <a:rPr lang="en-US" sz="2100" b="1" dirty="0" err="1">
                <a:latin typeface="UTM Avo" panose="02040603050506020204" pitchFamily="18"/>
                <a:ea typeface="Calibri" panose="020F0502020204030204" pitchFamily="34" charset="0"/>
                <a:cs typeface="Arial" panose="020B0604020202020204" pitchFamily="34" charset="0"/>
              </a:rPr>
              <a:t>Truyền</a:t>
            </a:r>
            <a:r>
              <a:rPr lang="en-US" sz="2100" b="1" dirty="0">
                <a:latin typeface="UTM Avo" panose="02040603050506020204" pitchFamily="18"/>
                <a:ea typeface="Calibri" panose="020F0502020204030204" pitchFamily="34" charset="0"/>
                <a:cs typeface="Arial" panose="020B0604020202020204" pitchFamily="34" charset="0"/>
              </a:rPr>
              <a:t> </a:t>
            </a:r>
            <a:r>
              <a:rPr lang="en-US" sz="2100" b="1" dirty="0" err="1">
                <a:latin typeface="UTM Avo" panose="02040603050506020204" pitchFamily="18"/>
                <a:ea typeface="Calibri" panose="020F0502020204030204" pitchFamily="34" charset="0"/>
                <a:cs typeface="Arial" panose="020B0604020202020204" pitchFamily="34" charset="0"/>
              </a:rPr>
              <a:t>âm</a:t>
            </a:r>
            <a:r>
              <a:rPr lang="en-US" sz="2100" b="1" dirty="0">
                <a:latin typeface="UTM Avo" panose="02040603050506020204" pitchFamily="18"/>
                <a:ea typeface="Calibri" panose="020F0502020204030204" pitchFamily="34" charset="0"/>
                <a:cs typeface="Arial" panose="020B0604020202020204" pitchFamily="34" charset="0"/>
              </a:rPr>
              <a:t> </a:t>
            </a:r>
            <a:r>
              <a:rPr lang="en-US" sz="2100" b="1" dirty="0" err="1">
                <a:latin typeface="UTM Avo" panose="02040603050506020204" pitchFamily="18"/>
                <a:ea typeface="Calibri" panose="020F0502020204030204" pitchFamily="34" charset="0"/>
                <a:cs typeface="Arial" panose="020B0604020202020204" pitchFamily="34" charset="0"/>
              </a:rPr>
              <a:t>trong</a:t>
            </a:r>
            <a:r>
              <a:rPr lang="en-US" sz="2100" b="1" dirty="0">
                <a:latin typeface="UTM Avo" panose="02040603050506020204" pitchFamily="18"/>
                <a:ea typeface="Calibri" panose="020F0502020204030204" pitchFamily="34" charset="0"/>
                <a:cs typeface="Arial" panose="020B0604020202020204" pitchFamily="34" charset="0"/>
              </a:rPr>
              <a:t> </a:t>
            </a:r>
            <a:r>
              <a:rPr lang="en-US" sz="2100" b="1" dirty="0" err="1">
                <a:latin typeface="UTM Avo" panose="02040603050506020204" pitchFamily="18"/>
                <a:ea typeface="Calibri" panose="020F0502020204030204" pitchFamily="34" charset="0"/>
                <a:cs typeface="Arial" panose="020B0604020202020204" pitchFamily="34" charset="0"/>
              </a:rPr>
              <a:t>chất</a:t>
            </a:r>
            <a:r>
              <a:rPr lang="en-US" sz="2100" b="1" dirty="0">
                <a:latin typeface="UTM Avo" panose="02040603050506020204" pitchFamily="18"/>
                <a:ea typeface="Calibri" panose="020F0502020204030204" pitchFamily="34" charset="0"/>
                <a:cs typeface="Arial" panose="020B0604020202020204" pitchFamily="34" charset="0"/>
              </a:rPr>
              <a:t> </a:t>
            </a:r>
            <a:r>
              <a:rPr lang="en-US" sz="2100" b="1" dirty="0" err="1">
                <a:latin typeface="UTM Avo" panose="02040603050506020204" pitchFamily="18"/>
                <a:ea typeface="Calibri" panose="020F0502020204030204" pitchFamily="34" charset="0"/>
                <a:cs typeface="Arial" panose="020B0604020202020204" pitchFamily="34" charset="0"/>
              </a:rPr>
              <a:t>rắn</a:t>
            </a:r>
            <a:endParaRPr lang="en-US" sz="2100" b="1" dirty="0">
              <a:effectLst/>
              <a:latin typeface="UTM Avo" panose="02040603050506020204" pitchFamily="18"/>
              <a:ea typeface="Calibri" panose="020F0502020204030204" pitchFamily="34" charset="0"/>
              <a:cs typeface="Arial" panose="020B0604020202020204" pitchFamily="34" charset="0"/>
            </a:endParaRPr>
          </a:p>
        </p:txBody>
      </p:sp>
      <p:sp>
        <p:nvSpPr>
          <p:cNvPr id="4" name="TextBox 3">
            <a:extLst>
              <a:ext uri="{FF2B5EF4-FFF2-40B4-BE49-F238E27FC236}">
                <a16:creationId xmlns:a16="http://schemas.microsoft.com/office/drawing/2014/main" id="{FDDF96D1-B503-FCE9-EB87-CBA0E27B672B}"/>
              </a:ext>
            </a:extLst>
          </p:cNvPr>
          <p:cNvSpPr txBox="1"/>
          <p:nvPr/>
        </p:nvSpPr>
        <p:spPr>
          <a:xfrm>
            <a:off x="1523292" y="2774305"/>
            <a:ext cx="9145416" cy="2111027"/>
          </a:xfrm>
          <a:prstGeom prst="rect">
            <a:avLst/>
          </a:prstGeom>
          <a:noFill/>
        </p:spPr>
        <p:txBody>
          <a:bodyPr wrap="square">
            <a:spAutoFit/>
          </a:bodyPr>
          <a:lstStyle/>
          <a:p>
            <a:pPr algn="just">
              <a:lnSpc>
                <a:spcPct val="150000"/>
              </a:lnSpc>
            </a:pPr>
            <a:r>
              <a:rPr lang="vi-VN" sz="1800" dirty="0">
                <a:latin typeface="UTM Avo" panose="02040603050506020204" pitchFamily="18"/>
              </a:rPr>
              <a:t>Hai bạn đứng cách nhau khoảng 10 mét. Mỗi người cầm một cốc giấy hoặc nhựa. Hai cốc được nối với nhau bằng sợi dây gắn vào đáy cốc. </a:t>
            </a:r>
            <a:endParaRPr lang="en-US" sz="1800" dirty="0">
              <a:latin typeface="UTM Avo" panose="02040603050506020204" pitchFamily="18"/>
            </a:endParaRPr>
          </a:p>
          <a:p>
            <a:pPr algn="just">
              <a:lnSpc>
                <a:spcPct val="150000"/>
              </a:lnSpc>
            </a:pPr>
            <a:r>
              <a:rPr lang="vi-VN" sz="1800" dirty="0">
                <a:latin typeface="UTM Avo" panose="02040603050506020204" pitchFamily="18"/>
              </a:rPr>
              <a:t>Đầu tiên, bạn A nói nhỏ nhưng không đưa cốc lại gần miệng mình và bạn B không áp cốc vào tai thì không nghe được tiếng nói của bạn A. Sau đó, bạn A nói nhỏ vào cốc, bạn B áp cốc vào tai thì nghe được tiếng nói của bạn A</a:t>
            </a:r>
            <a:endParaRPr lang="en-US" sz="1800" dirty="0">
              <a:latin typeface="UTM Avo" panose="02040603050506020204" pitchFamily="18"/>
            </a:endParaRPr>
          </a:p>
        </p:txBody>
      </p:sp>
      <p:sp>
        <p:nvSpPr>
          <p:cNvPr id="5" name="TextBox 4">
            <a:extLst>
              <a:ext uri="{FF2B5EF4-FFF2-40B4-BE49-F238E27FC236}">
                <a16:creationId xmlns:a16="http://schemas.microsoft.com/office/drawing/2014/main" id="{31D44EB0-6E1B-CEF3-3C15-629949B393CF}"/>
              </a:ext>
            </a:extLst>
          </p:cNvPr>
          <p:cNvSpPr txBox="1"/>
          <p:nvPr/>
        </p:nvSpPr>
        <p:spPr>
          <a:xfrm>
            <a:off x="3355179" y="2406864"/>
            <a:ext cx="5481644" cy="494110"/>
          </a:xfrm>
          <a:prstGeom prst="rect">
            <a:avLst/>
          </a:prstGeom>
          <a:noFill/>
        </p:spPr>
        <p:txBody>
          <a:bodyPr wrap="square">
            <a:spAutoFit/>
          </a:bodyPr>
          <a:lstStyle/>
          <a:p>
            <a:pPr marR="0" lvl="0" algn="ctr">
              <a:lnSpc>
                <a:spcPct val="150000"/>
              </a:lnSpc>
              <a:spcBef>
                <a:spcPts val="600"/>
              </a:spcBef>
              <a:spcAft>
                <a:spcPts val="0"/>
              </a:spcAft>
            </a:pPr>
            <a:r>
              <a:rPr lang="en-US" sz="2000" b="1" dirty="0" err="1">
                <a:solidFill>
                  <a:srgbClr val="000000"/>
                </a:solidFill>
                <a:effectLst/>
                <a:latin typeface="UTM Avo" panose="02040603050506020204" pitchFamily="18"/>
                <a:ea typeface="Calibri" panose="020F0502020204030204" pitchFamily="34" charset="0"/>
                <a:cs typeface="Arial" panose="020B0604020202020204" pitchFamily="34" charset="0"/>
              </a:rPr>
              <a:t>Thí</a:t>
            </a:r>
            <a:r>
              <a:rPr lang="en-US" sz="2000" b="1" dirty="0">
                <a:solidFill>
                  <a:srgbClr val="000000"/>
                </a:solidFill>
                <a:effectLst/>
                <a:latin typeface="UTM Avo" panose="02040603050506020204" pitchFamily="18"/>
                <a:ea typeface="Calibri" panose="020F0502020204030204" pitchFamily="34" charset="0"/>
                <a:cs typeface="Arial" panose="020B0604020202020204" pitchFamily="34" charset="0"/>
              </a:rPr>
              <a:t> </a:t>
            </a:r>
            <a:r>
              <a:rPr lang="en-US" sz="2000" b="1" dirty="0" err="1">
                <a:solidFill>
                  <a:srgbClr val="000000"/>
                </a:solidFill>
                <a:effectLst/>
                <a:latin typeface="UTM Avo" panose="02040603050506020204" pitchFamily="18"/>
                <a:ea typeface="Calibri" panose="020F0502020204030204" pitchFamily="34" charset="0"/>
                <a:cs typeface="Arial" panose="020B0604020202020204" pitchFamily="34" charset="0"/>
              </a:rPr>
              <a:t>nghiệm</a:t>
            </a:r>
            <a:endParaRPr lang="en-US" sz="2000" b="1" dirty="0">
              <a:effectLst/>
              <a:latin typeface="UTM Avo" panose="02040603050506020204" pitchFamily="18"/>
              <a:ea typeface="Calibri" panose="020F050202020403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9955BC98-6CAA-9434-8F15-E13B4B68B688}"/>
              </a:ext>
            </a:extLst>
          </p:cNvPr>
          <p:cNvPicPr>
            <a:picLocks noChangeAspect="1"/>
          </p:cNvPicPr>
          <p:nvPr/>
        </p:nvPicPr>
        <p:blipFill rotWithShape="1">
          <a:blip r:embed="rId4"/>
          <a:srcRect l="5801" t="53680" r="6258" b="3165"/>
          <a:stretch/>
        </p:blipFill>
        <p:spPr>
          <a:xfrm>
            <a:off x="2897501" y="4809736"/>
            <a:ext cx="6396993" cy="2048264"/>
          </a:xfrm>
          <a:prstGeom prst="rect">
            <a:avLst/>
          </a:prstGeom>
        </p:spPr>
      </p:pic>
    </p:spTree>
    <p:extLst>
      <p:ext uri="{BB962C8B-B14F-4D97-AF65-F5344CB8AC3E}">
        <p14:creationId xmlns:p14="http://schemas.microsoft.com/office/powerpoint/2010/main" val="1606531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ircle(in)">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circle(in)">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dissolve">
                                      <p:cBhvr>
                                        <p:cTn id="22" dur="500"/>
                                        <p:tgtEl>
                                          <p:spTgt spid="4"/>
                                        </p:tgtEl>
                                      </p:cBhvr>
                                    </p:animEffect>
                                  </p:childTnLst>
                                </p:cTn>
                              </p:par>
                              <p:par>
                                <p:cTn id="23" presetID="9"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dissolve">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2" name="TextBox 1">
            <a:extLst>
              <a:ext uri="{FF2B5EF4-FFF2-40B4-BE49-F238E27FC236}">
                <a16:creationId xmlns:a16="http://schemas.microsoft.com/office/drawing/2014/main" id="{CE8B300F-975F-2949-E8A9-72971A298E6C}"/>
              </a:ext>
            </a:extLst>
          </p:cNvPr>
          <p:cNvSpPr txBox="1"/>
          <p:nvPr/>
        </p:nvSpPr>
        <p:spPr>
          <a:xfrm>
            <a:off x="1841179" y="1562617"/>
            <a:ext cx="8509642" cy="1752083"/>
          </a:xfrm>
          <a:prstGeom prst="rect">
            <a:avLst/>
          </a:prstGeom>
          <a:noFill/>
        </p:spPr>
        <p:txBody>
          <a:bodyPr wrap="square">
            <a:spAutoFit/>
          </a:bodyPr>
          <a:lstStyle/>
          <a:p>
            <a:pPr algn="ctr">
              <a:lnSpc>
                <a:spcPct val="150000"/>
              </a:lnSpc>
            </a:pPr>
            <a:r>
              <a:rPr lang="vi-VN" sz="2500" b="0" i="0" dirty="0">
                <a:solidFill>
                  <a:srgbClr val="000000"/>
                </a:solidFill>
                <a:effectLst/>
                <a:latin typeface="UTM Avo" panose="02040603050506020204" pitchFamily="18"/>
              </a:rPr>
              <a:t>Trong thí nghiệm hình 9.7, khi áp cốc vào tai mình, bạn B nghe </a:t>
            </a:r>
            <a:r>
              <a:rPr lang="vi-VN" sz="2500" dirty="0">
                <a:latin typeface="UTM Avo" panose="02040603050506020204" pitchFamily="18"/>
              </a:rPr>
              <a:t>đ</a:t>
            </a:r>
            <a:r>
              <a:rPr lang="vi-VN" sz="2500" b="0" i="0" dirty="0">
                <a:solidFill>
                  <a:srgbClr val="000000"/>
                </a:solidFill>
                <a:effectLst/>
                <a:latin typeface="UTM Avo" panose="02040603050506020204" pitchFamily="18"/>
              </a:rPr>
              <a:t>ược tiếng nói của bạn A, âm đã truyền đến tai bạn B như thế nào?</a:t>
            </a:r>
            <a:endParaRPr lang="en-US" sz="2500" dirty="0">
              <a:latin typeface="UTM Avo" panose="02040603050506020204" pitchFamily="18"/>
            </a:endParaRPr>
          </a:p>
        </p:txBody>
      </p:sp>
      <p:pic>
        <p:nvPicPr>
          <p:cNvPr id="3" name="Picture 2">
            <a:extLst>
              <a:ext uri="{FF2B5EF4-FFF2-40B4-BE49-F238E27FC236}">
                <a16:creationId xmlns:a16="http://schemas.microsoft.com/office/drawing/2014/main" id="{1A6E8BB9-C8EE-D5B4-C8FD-4CCDDD293056}"/>
              </a:ext>
            </a:extLst>
          </p:cNvPr>
          <p:cNvPicPr>
            <a:picLocks noChangeAspect="1"/>
          </p:cNvPicPr>
          <p:nvPr/>
        </p:nvPicPr>
        <p:blipFill rotWithShape="1">
          <a:blip r:embed="rId4"/>
          <a:srcRect l="5801" t="53680" r="6258" b="3165"/>
          <a:stretch/>
        </p:blipFill>
        <p:spPr>
          <a:xfrm>
            <a:off x="1569552" y="3429000"/>
            <a:ext cx="9052896" cy="2898662"/>
          </a:xfrm>
          <a:prstGeom prst="rect">
            <a:avLst/>
          </a:prstGeom>
        </p:spPr>
      </p:pic>
    </p:spTree>
    <p:extLst>
      <p:ext uri="{BB962C8B-B14F-4D97-AF65-F5344CB8AC3E}">
        <p14:creationId xmlns:p14="http://schemas.microsoft.com/office/powerpoint/2010/main" val="31448945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2" name="Rounded Rectangular Callout 15">
            <a:extLst>
              <a:ext uri="{FF2B5EF4-FFF2-40B4-BE49-F238E27FC236}">
                <a16:creationId xmlns:a16="http://schemas.microsoft.com/office/drawing/2014/main" id="{FACDF5D7-89A5-17A4-AF7F-A5CACEC8BC7D}"/>
              </a:ext>
            </a:extLst>
          </p:cNvPr>
          <p:cNvSpPr/>
          <p:nvPr/>
        </p:nvSpPr>
        <p:spPr>
          <a:xfrm>
            <a:off x="3256698" y="2685222"/>
            <a:ext cx="6218772" cy="789734"/>
          </a:xfrm>
          <a:prstGeom prst="wedgeRoundRectCallout">
            <a:avLst>
              <a:gd name="adj1" fmla="val -55381"/>
              <a:gd name="adj2" fmla="val 45800"/>
              <a:gd name="adj3" fmla="val 16667"/>
            </a:avLst>
          </a:prstGeom>
          <a:solidFill>
            <a:schemeClr val="accent3">
              <a:lumMod val="20000"/>
              <a:lumOff val="80000"/>
            </a:schemeClr>
          </a:solidFill>
          <a:ln w="38100">
            <a:solidFill>
              <a:schemeClr val="accent3">
                <a:lumMod val="75000"/>
              </a:schemeClr>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500" dirty="0" err="1">
                <a:solidFill>
                  <a:schemeClr val="tx1"/>
                </a:solidFill>
                <a:latin typeface="UTM Avo" panose="02040603050506020204" pitchFamily="18"/>
              </a:rPr>
              <a:t>Kết</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quả</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thí</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nghiệm</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chứng</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tỏ</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điều</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gì</a:t>
            </a:r>
            <a:r>
              <a:rPr lang="en-US" sz="2500" dirty="0">
                <a:solidFill>
                  <a:schemeClr val="tx1"/>
                </a:solidFill>
                <a:latin typeface="UTM Avo" panose="02040603050506020204" pitchFamily="18"/>
              </a:rPr>
              <a:t>?</a:t>
            </a:r>
          </a:p>
        </p:txBody>
      </p:sp>
      <p:sp>
        <p:nvSpPr>
          <p:cNvPr id="4" name="Curved Right Arrow 18">
            <a:extLst>
              <a:ext uri="{FF2B5EF4-FFF2-40B4-BE49-F238E27FC236}">
                <a16:creationId xmlns:a16="http://schemas.microsoft.com/office/drawing/2014/main" id="{9A4EA59A-32B4-518B-695A-7313F84691E8}"/>
              </a:ext>
            </a:extLst>
          </p:cNvPr>
          <p:cNvSpPr/>
          <p:nvPr/>
        </p:nvSpPr>
        <p:spPr>
          <a:xfrm>
            <a:off x="2170822" y="3141607"/>
            <a:ext cx="545708" cy="933956"/>
          </a:xfrm>
          <a:prstGeom prst="curved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UTM Avo" panose="02040603050506020204" pitchFamily="18"/>
            </a:endParaRPr>
          </a:p>
        </p:txBody>
      </p:sp>
      <p:pic>
        <p:nvPicPr>
          <p:cNvPr id="5" name="Picture 2" descr="Bài 12. Mô tả sóng âm - Hoc24">
            <a:extLst>
              <a:ext uri="{FF2B5EF4-FFF2-40B4-BE49-F238E27FC236}">
                <a16:creationId xmlns:a16="http://schemas.microsoft.com/office/drawing/2014/main" id="{D5F1E833-9487-3D70-A494-29EEEEE79AD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56698" y="3893111"/>
            <a:ext cx="6694402" cy="26963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321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bg/>
                                          </p:spTgt>
                                        </p:tgtEl>
                                        <p:attrNameLst>
                                          <p:attrName>style.visibility</p:attrName>
                                        </p:attrNameLst>
                                      </p:cBhvr>
                                      <p:to>
                                        <p:strVal val="visible"/>
                                      </p:to>
                                    </p:set>
                                    <p:animEffect transition="in" filter="randombar(horizontal)">
                                      <p:cBhvr>
                                        <p:cTn id="7" dur="500"/>
                                        <p:tgtEl>
                                          <p:spTgt spid="2">
                                            <p:bg/>
                                          </p:spTgt>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2">
                                            <p:txEl>
                                              <p:pRg st="0" end="0"/>
                                            </p:txEl>
                                          </p:spTgt>
                                        </p:tgtEl>
                                        <p:attrNameLst>
                                          <p:attrName>style.visibility</p:attrName>
                                        </p:attrNameLst>
                                      </p:cBhvr>
                                      <p:to>
                                        <p:strVal val="visible"/>
                                      </p:to>
                                    </p:set>
                                    <p:animEffect transition="in" filter="randombar(horizontal)">
                                      <p:cBhvr>
                                        <p:cTn id="10" dur="500"/>
                                        <p:tgtEl>
                                          <p:spTgt spid="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checkerboard(across)">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animBg="1"/>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grpSp>
        <p:nvGrpSpPr>
          <p:cNvPr id="2" name="Google Shape;2522;p49">
            <a:extLst>
              <a:ext uri="{FF2B5EF4-FFF2-40B4-BE49-F238E27FC236}">
                <a16:creationId xmlns:a16="http://schemas.microsoft.com/office/drawing/2014/main" id="{F69305F8-8E42-FE1F-CDB7-BE52B4BAF62B}"/>
              </a:ext>
            </a:extLst>
          </p:cNvPr>
          <p:cNvGrpSpPr/>
          <p:nvPr/>
        </p:nvGrpSpPr>
        <p:grpSpPr>
          <a:xfrm rot="-1799991">
            <a:off x="10686148" y="1262114"/>
            <a:ext cx="1105741" cy="795592"/>
            <a:chOff x="1750600" y="2580725"/>
            <a:chExt cx="760550" cy="627050"/>
          </a:xfrm>
        </p:grpSpPr>
        <p:sp>
          <p:nvSpPr>
            <p:cNvPr id="3" name="Google Shape;2523;p49">
              <a:extLst>
                <a:ext uri="{FF2B5EF4-FFF2-40B4-BE49-F238E27FC236}">
                  <a16:creationId xmlns:a16="http://schemas.microsoft.com/office/drawing/2014/main" id="{6FBADE68-BE16-3F9F-34E8-EB7DFC701D8B}"/>
                </a:ext>
              </a:extLst>
            </p:cNvPr>
            <p:cNvSpPr/>
            <p:nvPr/>
          </p:nvSpPr>
          <p:spPr>
            <a:xfrm>
              <a:off x="1750600" y="2760750"/>
              <a:ext cx="469525" cy="447025"/>
            </a:xfrm>
            <a:custGeom>
              <a:avLst/>
              <a:gdLst/>
              <a:ahLst/>
              <a:cxnLst/>
              <a:rect l="l" t="t" r="r" b="b"/>
              <a:pathLst>
                <a:path w="18781" h="17881" extrusionOk="0">
                  <a:moveTo>
                    <a:pt x="9440" y="1"/>
                  </a:moveTo>
                  <a:cubicBezTo>
                    <a:pt x="5737" y="768"/>
                    <a:pt x="2335" y="3003"/>
                    <a:pt x="200" y="6138"/>
                  </a:cubicBezTo>
                  <a:cubicBezTo>
                    <a:pt x="1768" y="7239"/>
                    <a:pt x="3603" y="7940"/>
                    <a:pt x="5504" y="8106"/>
                  </a:cubicBezTo>
                  <a:cubicBezTo>
                    <a:pt x="2835" y="10175"/>
                    <a:pt x="901" y="13143"/>
                    <a:pt x="0" y="16379"/>
                  </a:cubicBezTo>
                  <a:cubicBezTo>
                    <a:pt x="648" y="16477"/>
                    <a:pt x="1301" y="16524"/>
                    <a:pt x="1953" y="16524"/>
                  </a:cubicBezTo>
                  <a:cubicBezTo>
                    <a:pt x="5528" y="16524"/>
                    <a:pt x="9069" y="15087"/>
                    <a:pt x="11608" y="12576"/>
                  </a:cubicBezTo>
                  <a:lnTo>
                    <a:pt x="11608" y="12576"/>
                  </a:lnTo>
                  <a:cubicBezTo>
                    <a:pt x="10841" y="14211"/>
                    <a:pt x="10774" y="16179"/>
                    <a:pt x="11442" y="17880"/>
                  </a:cubicBezTo>
                  <a:cubicBezTo>
                    <a:pt x="13843" y="16279"/>
                    <a:pt x="15945" y="14244"/>
                    <a:pt x="17613" y="11909"/>
                  </a:cubicBezTo>
                  <a:cubicBezTo>
                    <a:pt x="18213" y="11109"/>
                    <a:pt x="18780" y="10108"/>
                    <a:pt x="18580" y="9107"/>
                  </a:cubicBezTo>
                  <a:cubicBezTo>
                    <a:pt x="18413" y="8440"/>
                    <a:pt x="17946" y="7940"/>
                    <a:pt x="17513" y="7439"/>
                  </a:cubicBezTo>
                  <a:cubicBezTo>
                    <a:pt x="15111" y="4837"/>
                    <a:pt x="12576" y="2402"/>
                    <a:pt x="9907" y="134"/>
                  </a:cubicBezTo>
                  <a:lnTo>
                    <a:pt x="9440" y="1"/>
                  </a:lnTo>
                  <a:close/>
                </a:path>
              </a:pathLst>
            </a:custGeom>
            <a:solidFill>
              <a:srgbClr val="BA81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4" name="Google Shape;2524;p49">
              <a:extLst>
                <a:ext uri="{FF2B5EF4-FFF2-40B4-BE49-F238E27FC236}">
                  <a16:creationId xmlns:a16="http://schemas.microsoft.com/office/drawing/2014/main" id="{4D415E10-8F85-7682-499E-D7F910C9E035}"/>
                </a:ext>
              </a:extLst>
            </p:cNvPr>
            <p:cNvSpPr/>
            <p:nvPr/>
          </p:nvSpPr>
          <p:spPr>
            <a:xfrm>
              <a:off x="1834825" y="2679850"/>
              <a:ext cx="473675" cy="464525"/>
            </a:xfrm>
            <a:custGeom>
              <a:avLst/>
              <a:gdLst/>
              <a:ahLst/>
              <a:cxnLst/>
              <a:rect l="l" t="t" r="r" b="b"/>
              <a:pathLst>
                <a:path w="18947" h="18581" extrusionOk="0">
                  <a:moveTo>
                    <a:pt x="9207" y="1"/>
                  </a:moveTo>
                  <a:cubicBezTo>
                    <a:pt x="5904" y="1"/>
                    <a:pt x="2602" y="1135"/>
                    <a:pt x="0" y="3203"/>
                  </a:cubicBezTo>
                  <a:cubicBezTo>
                    <a:pt x="2268" y="5472"/>
                    <a:pt x="5471" y="6806"/>
                    <a:pt x="8706" y="6839"/>
                  </a:cubicBezTo>
                  <a:cubicBezTo>
                    <a:pt x="6705" y="7406"/>
                    <a:pt x="4870" y="8640"/>
                    <a:pt x="3603" y="10275"/>
                  </a:cubicBezTo>
                  <a:cubicBezTo>
                    <a:pt x="2302" y="11943"/>
                    <a:pt x="1535" y="13978"/>
                    <a:pt x="1434" y="16079"/>
                  </a:cubicBezTo>
                  <a:cubicBezTo>
                    <a:pt x="1656" y="16089"/>
                    <a:pt x="1878" y="16094"/>
                    <a:pt x="2100" y="16094"/>
                  </a:cubicBezTo>
                  <a:cubicBezTo>
                    <a:pt x="4161" y="16094"/>
                    <a:pt x="6266" y="15665"/>
                    <a:pt x="8073" y="14611"/>
                  </a:cubicBezTo>
                  <a:cubicBezTo>
                    <a:pt x="10041" y="13444"/>
                    <a:pt x="11608" y="11476"/>
                    <a:pt x="11975" y="9208"/>
                  </a:cubicBezTo>
                  <a:lnTo>
                    <a:pt x="11975" y="9208"/>
                  </a:lnTo>
                  <a:cubicBezTo>
                    <a:pt x="11842" y="12510"/>
                    <a:pt x="12743" y="15812"/>
                    <a:pt x="14544" y="18581"/>
                  </a:cubicBezTo>
                  <a:cubicBezTo>
                    <a:pt x="15978" y="16680"/>
                    <a:pt x="17179" y="14611"/>
                    <a:pt x="18113" y="12410"/>
                  </a:cubicBezTo>
                  <a:cubicBezTo>
                    <a:pt x="18547" y="11376"/>
                    <a:pt x="18947" y="10208"/>
                    <a:pt x="18647" y="9107"/>
                  </a:cubicBezTo>
                  <a:cubicBezTo>
                    <a:pt x="18413" y="8207"/>
                    <a:pt x="17746" y="7506"/>
                    <a:pt x="17112" y="6839"/>
                  </a:cubicBezTo>
                  <a:cubicBezTo>
                    <a:pt x="15511" y="5138"/>
                    <a:pt x="13910" y="3470"/>
                    <a:pt x="12309" y="1802"/>
                  </a:cubicBezTo>
                  <a:cubicBezTo>
                    <a:pt x="11508" y="935"/>
                    <a:pt x="10374" y="68"/>
                    <a:pt x="9207" y="1"/>
                  </a:cubicBezTo>
                  <a:close/>
                </a:path>
              </a:pathLst>
            </a:custGeom>
            <a:solidFill>
              <a:srgbClr val="BA81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5" name="Google Shape;2525;p49">
              <a:extLst>
                <a:ext uri="{FF2B5EF4-FFF2-40B4-BE49-F238E27FC236}">
                  <a16:creationId xmlns:a16="http://schemas.microsoft.com/office/drawing/2014/main" id="{523B1722-E7A6-DDF8-4CB1-7081B5CB2DAE}"/>
                </a:ext>
              </a:extLst>
            </p:cNvPr>
            <p:cNvSpPr/>
            <p:nvPr/>
          </p:nvSpPr>
          <p:spPr>
            <a:xfrm>
              <a:off x="2192950" y="2615600"/>
              <a:ext cx="318200" cy="167125"/>
            </a:xfrm>
            <a:custGeom>
              <a:avLst/>
              <a:gdLst/>
              <a:ahLst/>
              <a:cxnLst/>
              <a:rect l="l" t="t" r="r" b="b"/>
              <a:pathLst>
                <a:path w="12728" h="6685" extrusionOk="0">
                  <a:moveTo>
                    <a:pt x="12037" y="1"/>
                  </a:moveTo>
                  <a:cubicBezTo>
                    <a:pt x="12023" y="1"/>
                    <a:pt x="12008" y="1"/>
                    <a:pt x="11994" y="2"/>
                  </a:cubicBezTo>
                  <a:cubicBezTo>
                    <a:pt x="7657" y="369"/>
                    <a:pt x="3555" y="2271"/>
                    <a:pt x="519" y="5373"/>
                  </a:cubicBezTo>
                  <a:cubicBezTo>
                    <a:pt x="0" y="5918"/>
                    <a:pt x="490" y="6685"/>
                    <a:pt x="1048" y="6685"/>
                  </a:cubicBezTo>
                  <a:cubicBezTo>
                    <a:pt x="1207" y="6685"/>
                    <a:pt x="1371" y="6622"/>
                    <a:pt x="1520" y="6474"/>
                  </a:cubicBezTo>
                  <a:cubicBezTo>
                    <a:pt x="4288" y="3672"/>
                    <a:pt x="8024" y="1837"/>
                    <a:pt x="11961" y="1503"/>
                  </a:cubicBezTo>
                  <a:cubicBezTo>
                    <a:pt x="12361" y="1470"/>
                    <a:pt x="12694" y="1203"/>
                    <a:pt x="12728" y="770"/>
                  </a:cubicBezTo>
                  <a:cubicBezTo>
                    <a:pt x="12728" y="416"/>
                    <a:pt x="12418" y="1"/>
                    <a:pt x="12037" y="1"/>
                  </a:cubicBezTo>
                  <a:close/>
                </a:path>
              </a:pathLst>
            </a:custGeom>
            <a:solidFill>
              <a:srgbClr val="BA81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6" name="Google Shape;2526;p49">
              <a:extLst>
                <a:ext uri="{FF2B5EF4-FFF2-40B4-BE49-F238E27FC236}">
                  <a16:creationId xmlns:a16="http://schemas.microsoft.com/office/drawing/2014/main" id="{08DEB9E6-FF54-0E49-B93D-B969F0A9BF1E}"/>
                </a:ext>
              </a:extLst>
            </p:cNvPr>
            <p:cNvSpPr/>
            <p:nvPr/>
          </p:nvSpPr>
          <p:spPr>
            <a:xfrm>
              <a:off x="1933225" y="2580725"/>
              <a:ext cx="457000" cy="469425"/>
            </a:xfrm>
            <a:custGeom>
              <a:avLst/>
              <a:gdLst/>
              <a:ahLst/>
              <a:cxnLst/>
              <a:rect l="l" t="t" r="r" b="b"/>
              <a:pathLst>
                <a:path w="18280" h="18777" extrusionOk="0">
                  <a:moveTo>
                    <a:pt x="4594" y="0"/>
                  </a:moveTo>
                  <a:cubicBezTo>
                    <a:pt x="2979" y="0"/>
                    <a:pt x="1360" y="445"/>
                    <a:pt x="0" y="1297"/>
                  </a:cubicBezTo>
                  <a:cubicBezTo>
                    <a:pt x="1768" y="3866"/>
                    <a:pt x="4036" y="6134"/>
                    <a:pt x="6638" y="7869"/>
                  </a:cubicBezTo>
                  <a:cubicBezTo>
                    <a:pt x="4503" y="10070"/>
                    <a:pt x="3069" y="12906"/>
                    <a:pt x="2569" y="15908"/>
                  </a:cubicBezTo>
                  <a:cubicBezTo>
                    <a:pt x="5704" y="15708"/>
                    <a:pt x="8773" y="14307"/>
                    <a:pt x="10975" y="12072"/>
                  </a:cubicBezTo>
                  <a:cubicBezTo>
                    <a:pt x="12176" y="14774"/>
                    <a:pt x="14144" y="17142"/>
                    <a:pt x="16612" y="18777"/>
                  </a:cubicBezTo>
                  <a:cubicBezTo>
                    <a:pt x="17646" y="16308"/>
                    <a:pt x="18280" y="13606"/>
                    <a:pt x="17713" y="11004"/>
                  </a:cubicBezTo>
                  <a:cubicBezTo>
                    <a:pt x="17146" y="8402"/>
                    <a:pt x="15478" y="6634"/>
                    <a:pt x="12876" y="6201"/>
                  </a:cubicBezTo>
                  <a:cubicBezTo>
                    <a:pt x="12109" y="3666"/>
                    <a:pt x="10141" y="1497"/>
                    <a:pt x="7639" y="563"/>
                  </a:cubicBezTo>
                  <a:cubicBezTo>
                    <a:pt x="6672" y="185"/>
                    <a:pt x="5634" y="0"/>
                    <a:pt x="4594" y="0"/>
                  </a:cubicBezTo>
                  <a:close/>
                </a:path>
              </a:pathLst>
            </a:custGeom>
            <a:solidFill>
              <a:srgbClr val="BA81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7" name="Google Shape;2527;p49">
              <a:extLst>
                <a:ext uri="{FF2B5EF4-FFF2-40B4-BE49-F238E27FC236}">
                  <a16:creationId xmlns:a16="http://schemas.microsoft.com/office/drawing/2014/main" id="{2E32D693-5E9B-AA66-245F-97306F3D7EFD}"/>
                </a:ext>
              </a:extLst>
            </p:cNvPr>
            <p:cNvSpPr/>
            <p:nvPr/>
          </p:nvSpPr>
          <p:spPr>
            <a:xfrm>
              <a:off x="1933225" y="2609800"/>
              <a:ext cx="205175" cy="84575"/>
            </a:xfrm>
            <a:custGeom>
              <a:avLst/>
              <a:gdLst/>
              <a:ahLst/>
              <a:cxnLst/>
              <a:rect l="l" t="t" r="r" b="b"/>
              <a:pathLst>
                <a:path w="8207" h="3383" extrusionOk="0">
                  <a:moveTo>
                    <a:pt x="200" y="1"/>
                  </a:moveTo>
                  <a:cubicBezTo>
                    <a:pt x="134" y="34"/>
                    <a:pt x="67" y="68"/>
                    <a:pt x="0" y="134"/>
                  </a:cubicBezTo>
                  <a:cubicBezTo>
                    <a:pt x="34" y="234"/>
                    <a:pt x="134" y="301"/>
                    <a:pt x="200" y="401"/>
                  </a:cubicBezTo>
                  <a:cubicBezTo>
                    <a:pt x="2736" y="1469"/>
                    <a:pt x="5337" y="2469"/>
                    <a:pt x="7939" y="3370"/>
                  </a:cubicBezTo>
                  <a:cubicBezTo>
                    <a:pt x="7964" y="3378"/>
                    <a:pt x="7989" y="3382"/>
                    <a:pt x="8013" y="3382"/>
                  </a:cubicBezTo>
                  <a:cubicBezTo>
                    <a:pt x="8085" y="3382"/>
                    <a:pt x="8148" y="3345"/>
                    <a:pt x="8173" y="3270"/>
                  </a:cubicBezTo>
                  <a:cubicBezTo>
                    <a:pt x="8206" y="3203"/>
                    <a:pt x="8206" y="3170"/>
                    <a:pt x="8173" y="3103"/>
                  </a:cubicBezTo>
                  <a:cubicBezTo>
                    <a:pt x="8139" y="3070"/>
                    <a:pt x="8106" y="3036"/>
                    <a:pt x="8073" y="3003"/>
                  </a:cubicBezTo>
                  <a:cubicBezTo>
                    <a:pt x="5437" y="2069"/>
                    <a:pt x="2802" y="1068"/>
                    <a:pt x="200" y="1"/>
                  </a:cubicBezTo>
                  <a:close/>
                </a:path>
              </a:pathLst>
            </a:custGeom>
            <a:solidFill>
              <a:srgbClr val="2D2F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8" name="Google Shape;2528;p49">
              <a:extLst>
                <a:ext uri="{FF2B5EF4-FFF2-40B4-BE49-F238E27FC236}">
                  <a16:creationId xmlns:a16="http://schemas.microsoft.com/office/drawing/2014/main" id="{6E3778F7-8041-0FBF-34BA-D3C0EED15F2D}"/>
                </a:ext>
              </a:extLst>
            </p:cNvPr>
            <p:cNvSpPr/>
            <p:nvPr/>
          </p:nvSpPr>
          <p:spPr>
            <a:xfrm>
              <a:off x="2269300" y="2829650"/>
              <a:ext cx="81750" cy="220500"/>
            </a:xfrm>
            <a:custGeom>
              <a:avLst/>
              <a:gdLst/>
              <a:ahLst/>
              <a:cxnLst/>
              <a:rect l="l" t="t" r="r" b="b"/>
              <a:pathLst>
                <a:path w="3270" h="8820" extrusionOk="0">
                  <a:moveTo>
                    <a:pt x="241" y="1"/>
                  </a:moveTo>
                  <a:cubicBezTo>
                    <a:pt x="217" y="1"/>
                    <a:pt x="192" y="5"/>
                    <a:pt x="167" y="13"/>
                  </a:cubicBezTo>
                  <a:cubicBezTo>
                    <a:pt x="67" y="47"/>
                    <a:pt x="0" y="147"/>
                    <a:pt x="34" y="247"/>
                  </a:cubicBezTo>
                  <a:cubicBezTo>
                    <a:pt x="901" y="3049"/>
                    <a:pt x="1835" y="5851"/>
                    <a:pt x="2869" y="8619"/>
                  </a:cubicBezTo>
                  <a:cubicBezTo>
                    <a:pt x="2969" y="8686"/>
                    <a:pt x="3069" y="8753"/>
                    <a:pt x="3169" y="8820"/>
                  </a:cubicBezTo>
                  <a:cubicBezTo>
                    <a:pt x="3202" y="8719"/>
                    <a:pt x="3236" y="8653"/>
                    <a:pt x="3269" y="8553"/>
                  </a:cubicBezTo>
                  <a:cubicBezTo>
                    <a:pt x="2235" y="5784"/>
                    <a:pt x="1268" y="2949"/>
                    <a:pt x="434" y="147"/>
                  </a:cubicBezTo>
                  <a:cubicBezTo>
                    <a:pt x="434" y="113"/>
                    <a:pt x="434" y="113"/>
                    <a:pt x="400" y="113"/>
                  </a:cubicBezTo>
                  <a:cubicBezTo>
                    <a:pt x="375" y="38"/>
                    <a:pt x="313" y="1"/>
                    <a:pt x="241" y="1"/>
                  </a:cubicBezTo>
                  <a:close/>
                </a:path>
              </a:pathLst>
            </a:custGeom>
            <a:solidFill>
              <a:srgbClr val="2D2F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9" name="Google Shape;2529;p49">
              <a:extLst>
                <a:ext uri="{FF2B5EF4-FFF2-40B4-BE49-F238E27FC236}">
                  <a16:creationId xmlns:a16="http://schemas.microsoft.com/office/drawing/2014/main" id="{D1420BF8-C9E8-5845-2C0B-2B2857DF164A}"/>
                </a:ext>
              </a:extLst>
            </p:cNvPr>
            <p:cNvSpPr/>
            <p:nvPr/>
          </p:nvSpPr>
          <p:spPr>
            <a:xfrm>
              <a:off x="1997425" y="2817550"/>
              <a:ext cx="174325" cy="160875"/>
            </a:xfrm>
            <a:custGeom>
              <a:avLst/>
              <a:gdLst/>
              <a:ahLst/>
              <a:cxnLst/>
              <a:rect l="l" t="t" r="r" b="b"/>
              <a:pathLst>
                <a:path w="6973" h="6435" extrusionOk="0">
                  <a:moveTo>
                    <a:pt x="6753" y="0"/>
                  </a:moveTo>
                  <a:cubicBezTo>
                    <a:pt x="6699" y="0"/>
                    <a:pt x="6642" y="27"/>
                    <a:pt x="6605" y="64"/>
                  </a:cubicBezTo>
                  <a:cubicBezTo>
                    <a:pt x="4604" y="2265"/>
                    <a:pt x="2369" y="4333"/>
                    <a:pt x="34" y="6168"/>
                  </a:cubicBezTo>
                  <a:cubicBezTo>
                    <a:pt x="34" y="6268"/>
                    <a:pt x="1" y="6335"/>
                    <a:pt x="1" y="6435"/>
                  </a:cubicBezTo>
                  <a:cubicBezTo>
                    <a:pt x="134" y="6435"/>
                    <a:pt x="268" y="6401"/>
                    <a:pt x="401" y="6401"/>
                  </a:cubicBezTo>
                  <a:cubicBezTo>
                    <a:pt x="2703" y="4533"/>
                    <a:pt x="4904" y="2499"/>
                    <a:pt x="6906" y="330"/>
                  </a:cubicBezTo>
                  <a:cubicBezTo>
                    <a:pt x="6939" y="264"/>
                    <a:pt x="6972" y="197"/>
                    <a:pt x="6939" y="97"/>
                  </a:cubicBezTo>
                  <a:cubicBezTo>
                    <a:pt x="6906" y="97"/>
                    <a:pt x="6906" y="64"/>
                    <a:pt x="6872" y="64"/>
                  </a:cubicBezTo>
                  <a:cubicBezTo>
                    <a:pt x="6842" y="18"/>
                    <a:pt x="6798" y="0"/>
                    <a:pt x="6753" y="0"/>
                  </a:cubicBezTo>
                  <a:close/>
                </a:path>
              </a:pathLst>
            </a:custGeom>
            <a:solidFill>
              <a:srgbClr val="2D2F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10" name="Google Shape;2530;p49">
              <a:extLst>
                <a:ext uri="{FF2B5EF4-FFF2-40B4-BE49-F238E27FC236}">
                  <a16:creationId xmlns:a16="http://schemas.microsoft.com/office/drawing/2014/main" id="{3E7CD43A-4640-0B08-F124-F349D5DF4D0C}"/>
                </a:ext>
              </a:extLst>
            </p:cNvPr>
            <p:cNvSpPr/>
            <p:nvPr/>
          </p:nvSpPr>
          <p:spPr>
            <a:xfrm>
              <a:off x="2191725" y="2955900"/>
              <a:ext cx="25050" cy="188475"/>
            </a:xfrm>
            <a:custGeom>
              <a:avLst/>
              <a:gdLst/>
              <a:ahLst/>
              <a:cxnLst/>
              <a:rect l="l" t="t" r="r" b="b"/>
              <a:pathLst>
                <a:path w="1002" h="7539" extrusionOk="0">
                  <a:moveTo>
                    <a:pt x="835" y="0"/>
                  </a:moveTo>
                  <a:cubicBezTo>
                    <a:pt x="735" y="0"/>
                    <a:pt x="635" y="67"/>
                    <a:pt x="601" y="167"/>
                  </a:cubicBezTo>
                  <a:cubicBezTo>
                    <a:pt x="335" y="2469"/>
                    <a:pt x="134" y="4804"/>
                    <a:pt x="1" y="7139"/>
                  </a:cubicBezTo>
                  <a:cubicBezTo>
                    <a:pt x="68" y="7272"/>
                    <a:pt x="168" y="7405"/>
                    <a:pt x="268" y="7539"/>
                  </a:cubicBezTo>
                  <a:cubicBezTo>
                    <a:pt x="301" y="7472"/>
                    <a:pt x="335" y="7439"/>
                    <a:pt x="368" y="7372"/>
                  </a:cubicBezTo>
                  <a:cubicBezTo>
                    <a:pt x="501" y="4970"/>
                    <a:pt x="701" y="2602"/>
                    <a:pt x="1002" y="234"/>
                  </a:cubicBezTo>
                  <a:cubicBezTo>
                    <a:pt x="1002" y="200"/>
                    <a:pt x="1002" y="134"/>
                    <a:pt x="1002" y="100"/>
                  </a:cubicBezTo>
                  <a:cubicBezTo>
                    <a:pt x="968" y="67"/>
                    <a:pt x="902" y="0"/>
                    <a:pt x="835" y="0"/>
                  </a:cubicBezTo>
                  <a:close/>
                </a:path>
              </a:pathLst>
            </a:custGeom>
            <a:solidFill>
              <a:srgbClr val="2D2F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11" name="Google Shape;2531;p49">
              <a:extLst>
                <a:ext uri="{FF2B5EF4-FFF2-40B4-BE49-F238E27FC236}">
                  <a16:creationId xmlns:a16="http://schemas.microsoft.com/office/drawing/2014/main" id="{AF8752B8-FC34-6301-E4A4-A5112B8E7E94}"/>
                </a:ext>
              </a:extLst>
            </p:cNvPr>
            <p:cNvSpPr/>
            <p:nvPr/>
          </p:nvSpPr>
          <p:spPr>
            <a:xfrm>
              <a:off x="1834825" y="2755750"/>
              <a:ext cx="159300" cy="13375"/>
            </a:xfrm>
            <a:custGeom>
              <a:avLst/>
              <a:gdLst/>
              <a:ahLst/>
              <a:cxnLst/>
              <a:rect l="l" t="t" r="r" b="b"/>
              <a:pathLst>
                <a:path w="6372" h="535" extrusionOk="0">
                  <a:moveTo>
                    <a:pt x="200" y="0"/>
                  </a:moveTo>
                  <a:cubicBezTo>
                    <a:pt x="134" y="34"/>
                    <a:pt x="67" y="100"/>
                    <a:pt x="0" y="167"/>
                  </a:cubicBezTo>
                  <a:cubicBezTo>
                    <a:pt x="67" y="234"/>
                    <a:pt x="167" y="301"/>
                    <a:pt x="234" y="401"/>
                  </a:cubicBezTo>
                  <a:lnTo>
                    <a:pt x="6171" y="534"/>
                  </a:lnTo>
                  <a:cubicBezTo>
                    <a:pt x="6271" y="534"/>
                    <a:pt x="6371" y="434"/>
                    <a:pt x="6371" y="334"/>
                  </a:cubicBezTo>
                  <a:cubicBezTo>
                    <a:pt x="6371" y="301"/>
                    <a:pt x="6371" y="267"/>
                    <a:pt x="6338" y="267"/>
                  </a:cubicBezTo>
                  <a:cubicBezTo>
                    <a:pt x="6338" y="201"/>
                    <a:pt x="6271" y="134"/>
                    <a:pt x="6171" y="134"/>
                  </a:cubicBezTo>
                  <a:lnTo>
                    <a:pt x="200" y="0"/>
                  </a:lnTo>
                  <a:close/>
                </a:path>
              </a:pathLst>
            </a:custGeom>
            <a:solidFill>
              <a:srgbClr val="2D2F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12" name="Google Shape;2532;p49">
              <a:extLst>
                <a:ext uri="{FF2B5EF4-FFF2-40B4-BE49-F238E27FC236}">
                  <a16:creationId xmlns:a16="http://schemas.microsoft.com/office/drawing/2014/main" id="{A8783F8D-C6D7-D77C-ADBE-5E736ED17C2B}"/>
                </a:ext>
              </a:extLst>
            </p:cNvPr>
            <p:cNvSpPr/>
            <p:nvPr/>
          </p:nvSpPr>
          <p:spPr>
            <a:xfrm>
              <a:off x="1870675" y="2997175"/>
              <a:ext cx="92600" cy="84675"/>
            </a:xfrm>
            <a:custGeom>
              <a:avLst/>
              <a:gdLst/>
              <a:ahLst/>
              <a:cxnLst/>
              <a:rect l="l" t="t" r="r" b="b"/>
              <a:pathLst>
                <a:path w="3704" h="3387" extrusionOk="0">
                  <a:moveTo>
                    <a:pt x="3503" y="0"/>
                  </a:moveTo>
                  <a:cubicBezTo>
                    <a:pt x="3453" y="0"/>
                    <a:pt x="3403" y="17"/>
                    <a:pt x="3370" y="50"/>
                  </a:cubicBezTo>
                  <a:lnTo>
                    <a:pt x="0" y="3053"/>
                  </a:lnTo>
                  <a:cubicBezTo>
                    <a:pt x="0" y="3153"/>
                    <a:pt x="0" y="3253"/>
                    <a:pt x="0" y="3386"/>
                  </a:cubicBezTo>
                  <a:lnTo>
                    <a:pt x="234" y="3386"/>
                  </a:lnTo>
                  <a:lnTo>
                    <a:pt x="3636" y="351"/>
                  </a:lnTo>
                  <a:cubicBezTo>
                    <a:pt x="3703" y="284"/>
                    <a:pt x="3703" y="184"/>
                    <a:pt x="3670" y="117"/>
                  </a:cubicBezTo>
                  <a:cubicBezTo>
                    <a:pt x="3670" y="84"/>
                    <a:pt x="3670" y="84"/>
                    <a:pt x="3636" y="50"/>
                  </a:cubicBezTo>
                  <a:cubicBezTo>
                    <a:pt x="3603" y="17"/>
                    <a:pt x="3553" y="0"/>
                    <a:pt x="3503" y="0"/>
                  </a:cubicBezTo>
                  <a:close/>
                </a:path>
              </a:pathLst>
            </a:custGeom>
            <a:solidFill>
              <a:srgbClr val="2D2F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13" name="Google Shape;2533;p49">
              <a:extLst>
                <a:ext uri="{FF2B5EF4-FFF2-40B4-BE49-F238E27FC236}">
                  <a16:creationId xmlns:a16="http://schemas.microsoft.com/office/drawing/2014/main" id="{29977D0C-E186-E70B-6F31-5DDDE915DEEE}"/>
                </a:ext>
              </a:extLst>
            </p:cNvPr>
            <p:cNvSpPr/>
            <p:nvPr/>
          </p:nvSpPr>
          <p:spPr>
            <a:xfrm>
              <a:off x="1755600" y="2865600"/>
              <a:ext cx="175150" cy="52800"/>
            </a:xfrm>
            <a:custGeom>
              <a:avLst/>
              <a:gdLst/>
              <a:ahLst/>
              <a:cxnLst/>
              <a:rect l="l" t="t" r="r" b="b"/>
              <a:pathLst>
                <a:path w="7006" h="2112" extrusionOk="0">
                  <a:moveTo>
                    <a:pt x="6760" y="1"/>
                  </a:moveTo>
                  <a:cubicBezTo>
                    <a:pt x="6742" y="1"/>
                    <a:pt x="6723" y="3"/>
                    <a:pt x="6705" y="10"/>
                  </a:cubicBezTo>
                  <a:cubicBezTo>
                    <a:pt x="4570" y="643"/>
                    <a:pt x="2369" y="1210"/>
                    <a:pt x="167" y="1711"/>
                  </a:cubicBezTo>
                  <a:cubicBezTo>
                    <a:pt x="134" y="1811"/>
                    <a:pt x="67" y="1878"/>
                    <a:pt x="0" y="1944"/>
                  </a:cubicBezTo>
                  <a:cubicBezTo>
                    <a:pt x="67" y="2011"/>
                    <a:pt x="167" y="2044"/>
                    <a:pt x="234" y="2111"/>
                  </a:cubicBezTo>
                  <a:cubicBezTo>
                    <a:pt x="2435" y="1611"/>
                    <a:pt x="4670" y="1044"/>
                    <a:pt x="6838" y="410"/>
                  </a:cubicBezTo>
                  <a:cubicBezTo>
                    <a:pt x="6938" y="377"/>
                    <a:pt x="7005" y="243"/>
                    <a:pt x="6972" y="143"/>
                  </a:cubicBezTo>
                  <a:cubicBezTo>
                    <a:pt x="6972" y="143"/>
                    <a:pt x="6972" y="143"/>
                    <a:pt x="6938" y="110"/>
                  </a:cubicBezTo>
                  <a:cubicBezTo>
                    <a:pt x="6911" y="55"/>
                    <a:pt x="6839" y="1"/>
                    <a:pt x="6760" y="1"/>
                  </a:cubicBezTo>
                  <a:close/>
                </a:path>
              </a:pathLst>
            </a:custGeom>
            <a:solidFill>
              <a:srgbClr val="2D2F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14" name="Google Shape;2534;p49">
              <a:extLst>
                <a:ext uri="{FF2B5EF4-FFF2-40B4-BE49-F238E27FC236}">
                  <a16:creationId xmlns:a16="http://schemas.microsoft.com/office/drawing/2014/main" id="{A7B8F580-66F9-479E-4700-F3701E52DB9E}"/>
                </a:ext>
              </a:extLst>
            </p:cNvPr>
            <p:cNvSpPr/>
            <p:nvPr/>
          </p:nvSpPr>
          <p:spPr>
            <a:xfrm>
              <a:off x="2034950" y="3058150"/>
              <a:ext cx="62575" cy="149625"/>
            </a:xfrm>
            <a:custGeom>
              <a:avLst/>
              <a:gdLst/>
              <a:ahLst/>
              <a:cxnLst/>
              <a:rect l="l" t="t" r="r" b="b"/>
              <a:pathLst>
                <a:path w="2503" h="5985" extrusionOk="0">
                  <a:moveTo>
                    <a:pt x="2262" y="1"/>
                  </a:moveTo>
                  <a:cubicBezTo>
                    <a:pt x="2190" y="1"/>
                    <a:pt x="2127" y="38"/>
                    <a:pt x="2102" y="113"/>
                  </a:cubicBezTo>
                  <a:cubicBezTo>
                    <a:pt x="1502" y="2048"/>
                    <a:pt x="801" y="3916"/>
                    <a:pt x="1" y="5751"/>
                  </a:cubicBezTo>
                  <a:cubicBezTo>
                    <a:pt x="1" y="5817"/>
                    <a:pt x="34" y="5917"/>
                    <a:pt x="68" y="5984"/>
                  </a:cubicBezTo>
                  <a:cubicBezTo>
                    <a:pt x="201" y="5884"/>
                    <a:pt x="334" y="5784"/>
                    <a:pt x="434" y="5684"/>
                  </a:cubicBezTo>
                  <a:cubicBezTo>
                    <a:pt x="1235" y="3916"/>
                    <a:pt x="1902" y="2081"/>
                    <a:pt x="2469" y="247"/>
                  </a:cubicBezTo>
                  <a:cubicBezTo>
                    <a:pt x="2503" y="180"/>
                    <a:pt x="2503" y="147"/>
                    <a:pt x="2469" y="113"/>
                  </a:cubicBezTo>
                  <a:cubicBezTo>
                    <a:pt x="2436" y="46"/>
                    <a:pt x="2403" y="13"/>
                    <a:pt x="2336" y="13"/>
                  </a:cubicBezTo>
                  <a:cubicBezTo>
                    <a:pt x="2311" y="5"/>
                    <a:pt x="2286" y="1"/>
                    <a:pt x="2262" y="1"/>
                  </a:cubicBezTo>
                  <a:close/>
                </a:path>
              </a:pathLst>
            </a:custGeom>
            <a:solidFill>
              <a:srgbClr val="2D2F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grpSp>
      <p:sp>
        <p:nvSpPr>
          <p:cNvPr id="15" name="TextBox 14">
            <a:extLst>
              <a:ext uri="{FF2B5EF4-FFF2-40B4-BE49-F238E27FC236}">
                <a16:creationId xmlns:a16="http://schemas.microsoft.com/office/drawing/2014/main" id="{38E73449-D084-ED56-9322-86BC801C943C}"/>
              </a:ext>
            </a:extLst>
          </p:cNvPr>
          <p:cNvSpPr txBox="1"/>
          <p:nvPr/>
        </p:nvSpPr>
        <p:spPr>
          <a:xfrm>
            <a:off x="1060160" y="2330739"/>
            <a:ext cx="10071679" cy="3995646"/>
          </a:xfrm>
          <a:prstGeom prst="rect">
            <a:avLst/>
          </a:prstGeom>
          <a:noFill/>
        </p:spPr>
        <p:txBody>
          <a:bodyPr wrap="square">
            <a:spAutoFit/>
          </a:bodyPr>
          <a:lstStyle/>
          <a:p>
            <a:pPr marL="0" marR="0" algn="just">
              <a:lnSpc>
                <a:spcPct val="150000"/>
              </a:lnSpc>
              <a:spcBef>
                <a:spcPts val="600"/>
              </a:spcBef>
              <a:spcAft>
                <a:spcPts val="0"/>
              </a:spcAft>
            </a:pPr>
            <a:r>
              <a:rPr lang="en-US" sz="2000" dirty="0">
                <a:solidFill>
                  <a:srgbClr val="000000"/>
                </a:solidFill>
                <a:effectLst/>
                <a:latin typeface="UTM Avo" panose="02040603050506020204" pitchFamily="18"/>
                <a:ea typeface="SimSun" panose="02010600030101010101" pitchFamily="2" charset="-122"/>
              </a:rPr>
              <a:t>Khi </a:t>
            </a:r>
            <a:r>
              <a:rPr lang="en-US" sz="2000" dirty="0" err="1">
                <a:solidFill>
                  <a:srgbClr val="000000"/>
                </a:solidFill>
                <a:effectLst/>
                <a:latin typeface="UTM Avo" panose="02040603050506020204" pitchFamily="18"/>
                <a:ea typeface="SimSun" panose="02010600030101010101" pitchFamily="2" charset="-122"/>
              </a:rPr>
              <a:t>bạn</a:t>
            </a:r>
            <a:r>
              <a:rPr lang="en-US" sz="2000" dirty="0">
                <a:solidFill>
                  <a:srgbClr val="000000"/>
                </a:solidFill>
                <a:effectLst/>
                <a:latin typeface="UTM Avo" panose="02040603050506020204" pitchFamily="18"/>
                <a:ea typeface="SimSun" panose="02010600030101010101" pitchFamily="2" charset="-122"/>
              </a:rPr>
              <a:t> A </a:t>
            </a:r>
            <a:r>
              <a:rPr lang="en-US" sz="2000" dirty="0" err="1">
                <a:solidFill>
                  <a:srgbClr val="000000"/>
                </a:solidFill>
                <a:effectLst/>
                <a:latin typeface="UTM Avo" panose="02040603050506020204" pitchFamily="18"/>
                <a:ea typeface="SimSun" panose="02010600030101010101" pitchFamily="2" charset="-122"/>
              </a:rPr>
              <a:t>nói</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âm</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thanh</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từ</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miệng</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bạn</a:t>
            </a:r>
            <a:r>
              <a:rPr lang="en-US" sz="2000" dirty="0">
                <a:solidFill>
                  <a:srgbClr val="000000"/>
                </a:solidFill>
                <a:effectLst/>
                <a:latin typeface="UTM Avo" panose="02040603050506020204" pitchFamily="18"/>
                <a:ea typeface="SimSun" panose="02010600030101010101" pitchFamily="2" charset="-122"/>
              </a:rPr>
              <a:t> A </a:t>
            </a:r>
            <a:r>
              <a:rPr lang="en-US" sz="2000" dirty="0" err="1">
                <a:solidFill>
                  <a:srgbClr val="000000"/>
                </a:solidFill>
                <a:effectLst/>
                <a:latin typeface="UTM Avo" panose="02040603050506020204" pitchFamily="18"/>
                <a:ea typeface="SimSun" panose="02010600030101010101" pitchFamily="2" charset="-122"/>
              </a:rPr>
              <a:t>phát</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ra</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được</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coi</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là</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nguồn</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âm</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nguồn</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âm</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này</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dao</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động</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làm</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cho</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lớp</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không</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khí</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trong</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cốc</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mà</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bạn</a:t>
            </a:r>
            <a:r>
              <a:rPr lang="en-US" sz="2000" dirty="0">
                <a:solidFill>
                  <a:srgbClr val="000000"/>
                </a:solidFill>
                <a:effectLst/>
                <a:latin typeface="UTM Avo" panose="02040603050506020204" pitchFamily="18"/>
                <a:ea typeface="SimSun" panose="02010600030101010101" pitchFamily="2" charset="-122"/>
              </a:rPr>
              <a:t> A </a:t>
            </a:r>
            <a:r>
              <a:rPr lang="en-US" sz="2000" dirty="0" err="1">
                <a:solidFill>
                  <a:srgbClr val="000000"/>
                </a:solidFill>
                <a:effectLst/>
                <a:latin typeface="UTM Avo" panose="02040603050506020204" pitchFamily="18"/>
                <a:ea typeface="SimSun" panose="02010600030101010101" pitchFamily="2" charset="-122"/>
              </a:rPr>
              <a:t>đang</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cầm</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dao</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động</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theo.</a:t>
            </a:r>
            <a:endParaRPr lang="en-US" sz="2000" dirty="0">
              <a:effectLst/>
              <a:latin typeface="UTM Avo" panose="02040603050506020204" pitchFamily="18"/>
              <a:ea typeface="Calibri" panose="020F0502020204030204" pitchFamily="34" charset="0"/>
            </a:endParaRPr>
          </a:p>
          <a:p>
            <a:pPr marL="285750" marR="0" indent="-285750" algn="just">
              <a:lnSpc>
                <a:spcPct val="150000"/>
              </a:lnSpc>
              <a:spcBef>
                <a:spcPts val="600"/>
              </a:spcBef>
              <a:spcAft>
                <a:spcPts val="0"/>
              </a:spcAft>
              <a:buFont typeface="Arial" panose="020B0604020202020204" pitchFamily="34" charset="0"/>
              <a:buChar char="•"/>
            </a:pP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Sự</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dao</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động</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này</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cũng</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được</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truyền</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cho</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các</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phân</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tử</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nguyên</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tử</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cấu</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tạo</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nên</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chiếc</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cốc</a:t>
            </a:r>
            <a:r>
              <a:rPr lang="en-US" sz="2000" dirty="0">
                <a:solidFill>
                  <a:srgbClr val="000000"/>
                </a:solidFill>
                <a:effectLst/>
                <a:latin typeface="UTM Avo" panose="02040603050506020204" pitchFamily="18"/>
                <a:ea typeface="SimSun" panose="02010600030101010101" pitchFamily="2" charset="-122"/>
              </a:rPr>
              <a:t> A, </a:t>
            </a:r>
            <a:r>
              <a:rPr lang="en-US" sz="2000" dirty="0" err="1">
                <a:solidFill>
                  <a:srgbClr val="000000"/>
                </a:solidFill>
                <a:effectLst/>
                <a:latin typeface="UTM Avo" panose="02040603050506020204" pitchFamily="18"/>
                <a:ea typeface="SimSun" panose="02010600030101010101" pitchFamily="2" charset="-122"/>
              </a:rPr>
              <a:t>truyền</a:t>
            </a:r>
            <a:r>
              <a:rPr lang="en-US" sz="2000" dirty="0">
                <a:solidFill>
                  <a:srgbClr val="000000"/>
                </a:solidFill>
                <a:effectLst/>
                <a:latin typeface="UTM Avo" panose="02040603050506020204" pitchFamily="18"/>
                <a:ea typeface="SimSun" panose="02010600030101010101" pitchFamily="2" charset="-122"/>
              </a:rPr>
              <a:t> sang </a:t>
            </a:r>
            <a:r>
              <a:rPr lang="en-US" sz="2000" dirty="0" err="1">
                <a:solidFill>
                  <a:srgbClr val="000000"/>
                </a:solidFill>
                <a:effectLst/>
                <a:latin typeface="UTM Avo" panose="02040603050506020204" pitchFamily="18"/>
                <a:ea typeface="SimSun" panose="02010600030101010101" pitchFamily="2" charset="-122"/>
              </a:rPr>
              <a:t>sợi</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dây</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và</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rồi</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truyền</a:t>
            </a:r>
            <a:r>
              <a:rPr lang="en-US" sz="2000" dirty="0">
                <a:solidFill>
                  <a:srgbClr val="000000"/>
                </a:solidFill>
                <a:effectLst/>
                <a:latin typeface="UTM Avo" panose="02040603050506020204" pitchFamily="18"/>
                <a:ea typeface="SimSun" panose="02010600030101010101" pitchFamily="2" charset="-122"/>
              </a:rPr>
              <a:t> sang </a:t>
            </a:r>
            <a:r>
              <a:rPr lang="en-US" sz="2000" dirty="0" err="1">
                <a:solidFill>
                  <a:srgbClr val="000000"/>
                </a:solidFill>
                <a:effectLst/>
                <a:latin typeface="UTM Avo" panose="02040603050506020204" pitchFamily="18"/>
                <a:ea typeface="SimSun" panose="02010600030101010101" pitchFamily="2" charset="-122"/>
              </a:rPr>
              <a:t>chiếc</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cốc</a:t>
            </a:r>
            <a:r>
              <a:rPr lang="en-US" sz="2000" dirty="0">
                <a:solidFill>
                  <a:srgbClr val="000000"/>
                </a:solidFill>
                <a:effectLst/>
                <a:latin typeface="UTM Avo" panose="02040603050506020204" pitchFamily="18"/>
                <a:ea typeface="SimSun" panose="02010600030101010101" pitchFamily="2" charset="-122"/>
              </a:rPr>
              <a:t> B. </a:t>
            </a:r>
            <a:endParaRPr lang="en-US" sz="2000" dirty="0">
              <a:latin typeface="UTM Avo" panose="02040603050506020204" pitchFamily="18"/>
              <a:ea typeface="SimSun" panose="02010600030101010101" pitchFamily="2" charset="-122"/>
            </a:endParaRPr>
          </a:p>
          <a:p>
            <a:pPr marL="285750" marR="0" indent="-285750" algn="just">
              <a:lnSpc>
                <a:spcPct val="150000"/>
              </a:lnSpc>
              <a:spcBef>
                <a:spcPts val="600"/>
              </a:spcBef>
              <a:spcAft>
                <a:spcPts val="0"/>
              </a:spcAft>
              <a:buFont typeface="Arial" panose="020B0604020202020204" pitchFamily="34" charset="0"/>
              <a:buChar char="•"/>
            </a:pPr>
            <a:r>
              <a:rPr lang="en-US" sz="2000" dirty="0" err="1">
                <a:solidFill>
                  <a:srgbClr val="000000"/>
                </a:solidFill>
                <a:effectLst/>
                <a:latin typeface="UTM Avo" panose="02040603050506020204" pitchFamily="18"/>
                <a:ea typeface="SimSun" panose="02010600030101010101" pitchFamily="2" charset="-122"/>
              </a:rPr>
              <a:t>Không</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khí</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bên</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trong</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chiếc</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cốc</a:t>
            </a:r>
            <a:r>
              <a:rPr lang="en-US" sz="2000" dirty="0">
                <a:solidFill>
                  <a:srgbClr val="000000"/>
                </a:solidFill>
                <a:effectLst/>
                <a:latin typeface="UTM Avo" panose="02040603050506020204" pitchFamily="18"/>
                <a:ea typeface="SimSun" panose="02010600030101010101" pitchFamily="2" charset="-122"/>
              </a:rPr>
              <a:t> B </a:t>
            </a:r>
            <a:r>
              <a:rPr lang="en-US" sz="2000" dirty="0" err="1">
                <a:solidFill>
                  <a:srgbClr val="000000"/>
                </a:solidFill>
                <a:effectLst/>
                <a:latin typeface="UTM Avo" panose="02040603050506020204" pitchFamily="18"/>
                <a:ea typeface="SimSun" panose="02010600030101010101" pitchFamily="2" charset="-122"/>
              </a:rPr>
              <a:t>dao</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động</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theo</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làm</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cho</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màng</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nhĩ</a:t>
            </a:r>
            <a:r>
              <a:rPr lang="en-US" sz="2000" dirty="0">
                <a:solidFill>
                  <a:srgbClr val="000000"/>
                </a:solidFill>
                <a:effectLst/>
                <a:latin typeface="UTM Avo" panose="02040603050506020204" pitchFamily="18"/>
                <a:ea typeface="SimSun" panose="02010600030101010101" pitchFamily="2" charset="-122"/>
              </a:rPr>
              <a:t> tai </a:t>
            </a:r>
            <a:r>
              <a:rPr lang="en-US" sz="2000" dirty="0" err="1">
                <a:solidFill>
                  <a:srgbClr val="000000"/>
                </a:solidFill>
                <a:effectLst/>
                <a:latin typeface="UTM Avo" panose="02040603050506020204" pitchFamily="18"/>
                <a:ea typeface="SimSun" panose="02010600030101010101" pitchFamily="2" charset="-122"/>
              </a:rPr>
              <a:t>của</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bạn</a:t>
            </a:r>
            <a:r>
              <a:rPr lang="en-US" sz="2000" dirty="0">
                <a:solidFill>
                  <a:srgbClr val="000000"/>
                </a:solidFill>
                <a:effectLst/>
                <a:latin typeface="UTM Avo" panose="02040603050506020204" pitchFamily="18"/>
                <a:ea typeface="SimSun" panose="02010600030101010101" pitchFamily="2" charset="-122"/>
              </a:rPr>
              <a:t> B </a:t>
            </a:r>
            <a:r>
              <a:rPr lang="en-US" sz="2000" dirty="0" err="1">
                <a:solidFill>
                  <a:srgbClr val="000000"/>
                </a:solidFill>
                <a:effectLst/>
                <a:latin typeface="UTM Avo" panose="02040603050506020204" pitchFamily="18"/>
                <a:ea typeface="SimSun" panose="02010600030101010101" pitchFamily="2" charset="-122"/>
              </a:rPr>
              <a:t>dao</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động</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bạn</a:t>
            </a:r>
            <a:r>
              <a:rPr lang="en-US" sz="2000" dirty="0">
                <a:solidFill>
                  <a:srgbClr val="000000"/>
                </a:solidFill>
                <a:effectLst/>
                <a:latin typeface="UTM Avo" panose="02040603050506020204" pitchFamily="18"/>
                <a:ea typeface="SimSun" panose="02010600030101010101" pitchFamily="2" charset="-122"/>
              </a:rPr>
              <a:t> B </a:t>
            </a:r>
            <a:r>
              <a:rPr lang="en-US" sz="2000" dirty="0" err="1">
                <a:solidFill>
                  <a:srgbClr val="000000"/>
                </a:solidFill>
                <a:effectLst/>
                <a:latin typeface="UTM Avo" panose="02040603050506020204" pitchFamily="18"/>
                <a:ea typeface="SimSun" panose="02010600030101010101" pitchFamily="2" charset="-122"/>
              </a:rPr>
              <a:t>nghe</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được</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âm</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thanh</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của</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bạn</a:t>
            </a:r>
            <a:r>
              <a:rPr lang="en-US" sz="2000" dirty="0">
                <a:solidFill>
                  <a:srgbClr val="000000"/>
                </a:solidFill>
                <a:effectLst/>
                <a:latin typeface="UTM Avo" panose="02040603050506020204" pitchFamily="18"/>
                <a:ea typeface="SimSun" panose="02010600030101010101" pitchFamily="2" charset="-122"/>
              </a:rPr>
              <a:t> A </a:t>
            </a:r>
            <a:r>
              <a:rPr lang="en-US" sz="2000" dirty="0" err="1">
                <a:solidFill>
                  <a:srgbClr val="000000"/>
                </a:solidFill>
                <a:effectLst/>
                <a:latin typeface="UTM Avo" panose="02040603050506020204" pitchFamily="18"/>
                <a:ea typeface="SimSun" panose="02010600030101010101" pitchFamily="2" charset="-122"/>
              </a:rPr>
              <a:t>nói</a:t>
            </a:r>
            <a:r>
              <a:rPr lang="en-US" sz="2000" dirty="0">
                <a:solidFill>
                  <a:srgbClr val="000000"/>
                </a:solidFill>
                <a:effectLst/>
                <a:latin typeface="UTM Avo" panose="02040603050506020204" pitchFamily="18"/>
                <a:ea typeface="SimSun" panose="02010600030101010101" pitchFamily="2" charset="-122"/>
              </a:rPr>
              <a:t>.</a:t>
            </a:r>
            <a:endParaRPr lang="en-US" sz="2000" dirty="0">
              <a:effectLst/>
              <a:latin typeface="UTM Avo" panose="02040603050506020204" pitchFamily="18"/>
              <a:ea typeface="Calibri" panose="020F0502020204030204" pitchFamily="34" charset="0"/>
            </a:endParaRPr>
          </a:p>
          <a:p>
            <a:pPr marL="0" marR="0" algn="just">
              <a:lnSpc>
                <a:spcPct val="150000"/>
              </a:lnSpc>
              <a:spcBef>
                <a:spcPts val="600"/>
              </a:spcBef>
              <a:spcAft>
                <a:spcPts val="0"/>
              </a:spcAft>
            </a:pPr>
            <a:r>
              <a:rPr lang="en-US" sz="2200" b="1" dirty="0" err="1">
                <a:solidFill>
                  <a:srgbClr val="000000"/>
                </a:solidFill>
                <a:effectLst/>
                <a:latin typeface="UTM Avo" panose="02040603050506020204" pitchFamily="18"/>
                <a:ea typeface="SimSun" panose="02010600030101010101" pitchFamily="2" charset="-122"/>
              </a:rPr>
              <a:t>Chú</a:t>
            </a:r>
            <a:r>
              <a:rPr lang="en-US" sz="2200" b="1" dirty="0">
                <a:solidFill>
                  <a:srgbClr val="000000"/>
                </a:solidFill>
                <a:effectLst/>
                <a:latin typeface="UTM Avo" panose="02040603050506020204" pitchFamily="18"/>
                <a:ea typeface="SimSun" panose="02010600030101010101" pitchFamily="2" charset="-122"/>
              </a:rPr>
              <a:t> </a:t>
            </a:r>
            <a:r>
              <a:rPr lang="en-US" sz="2200" b="1" dirty="0" err="1">
                <a:solidFill>
                  <a:srgbClr val="000000"/>
                </a:solidFill>
                <a:effectLst/>
                <a:latin typeface="UTM Avo" panose="02040603050506020204" pitchFamily="18"/>
                <a:ea typeface="SimSun" panose="02010600030101010101" pitchFamily="2" charset="-122"/>
              </a:rPr>
              <a:t>ý</a:t>
            </a:r>
            <a:r>
              <a:rPr lang="en-US" sz="2200" b="1" dirty="0">
                <a:solidFill>
                  <a:srgbClr val="000000"/>
                </a:solidFill>
                <a:effectLst/>
                <a:latin typeface="UTM Avo" panose="02040603050506020204" pitchFamily="18"/>
                <a:ea typeface="SimSun" panose="02010600030101010101" pitchFamily="2" charset="-122"/>
              </a:rPr>
              <a:t>:</a:t>
            </a:r>
            <a:r>
              <a:rPr lang="en-US" sz="22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Sự</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lan</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truyền</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âm</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trong</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chất</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rắn</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nhanh</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hơn</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trong</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chất</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khí</a:t>
            </a:r>
            <a:r>
              <a:rPr lang="en-US" sz="2000" dirty="0">
                <a:solidFill>
                  <a:srgbClr val="000000"/>
                </a:solidFill>
                <a:effectLst/>
                <a:latin typeface="UTM Avo" panose="02040603050506020204" pitchFamily="18"/>
                <a:ea typeface="SimSun" panose="02010600030101010101" pitchFamily="2" charset="-122"/>
              </a:rPr>
              <a:t>.</a:t>
            </a:r>
            <a:endParaRPr lang="en-US" sz="2000" dirty="0">
              <a:effectLst/>
              <a:latin typeface="UTM Avo" panose="02040603050506020204" pitchFamily="18"/>
              <a:ea typeface="Calibri" panose="020F0502020204030204" pitchFamily="34" charset="0"/>
            </a:endParaRPr>
          </a:p>
        </p:txBody>
      </p:sp>
      <p:sp>
        <p:nvSpPr>
          <p:cNvPr id="16" name="Rectangle: Rounded Corners 9">
            <a:extLst>
              <a:ext uri="{FF2B5EF4-FFF2-40B4-BE49-F238E27FC236}">
                <a16:creationId xmlns:a16="http://schemas.microsoft.com/office/drawing/2014/main" id="{312A724C-CED9-FC84-332E-1CF3AC5644BA}"/>
              </a:ext>
            </a:extLst>
          </p:cNvPr>
          <p:cNvSpPr/>
          <p:nvPr/>
        </p:nvSpPr>
        <p:spPr>
          <a:xfrm>
            <a:off x="5335331" y="1659911"/>
            <a:ext cx="1521338" cy="540804"/>
          </a:xfrm>
          <a:prstGeom prst="roundRect">
            <a:avLst/>
          </a:prstGeom>
        </p:spPr>
        <p:style>
          <a:lnRef idx="2">
            <a:schemeClr val="accent1"/>
          </a:lnRef>
          <a:fillRef idx="1">
            <a:schemeClr val="lt1"/>
          </a:fillRef>
          <a:effectRef idx="0">
            <a:schemeClr val="accent1"/>
          </a:effectRef>
          <a:fontRef idx="minor">
            <a:schemeClr val="dk1"/>
          </a:fontRef>
        </p:style>
        <p:txBody>
          <a:bodyPr bIns="144000" rtlCol="0" anchor="ctr"/>
          <a:lstStyle/>
          <a:p>
            <a:pPr algn="ctr">
              <a:lnSpc>
                <a:spcPct val="150000"/>
              </a:lnSpc>
            </a:pPr>
            <a:r>
              <a:rPr lang="en-US" sz="2500" b="1" dirty="0" err="1">
                <a:solidFill>
                  <a:schemeClr val="tx1"/>
                </a:solidFill>
                <a:latin typeface="UTM Avo" panose="02040603050506020204" pitchFamily="18"/>
              </a:rPr>
              <a:t>Trả</a:t>
            </a:r>
            <a:r>
              <a:rPr lang="en-US" sz="2500" b="1" dirty="0">
                <a:solidFill>
                  <a:schemeClr val="tx1"/>
                </a:solidFill>
                <a:latin typeface="UTM Avo" panose="02040603050506020204" pitchFamily="18"/>
              </a:rPr>
              <a:t> </a:t>
            </a:r>
            <a:r>
              <a:rPr lang="en-US" sz="2500" b="1" dirty="0" err="1">
                <a:solidFill>
                  <a:schemeClr val="tx1"/>
                </a:solidFill>
                <a:latin typeface="UTM Avo" panose="02040603050506020204" pitchFamily="18"/>
              </a:rPr>
              <a:t>lời</a:t>
            </a:r>
            <a:endParaRPr lang="en-US" sz="2500" b="1" dirty="0">
              <a:solidFill>
                <a:schemeClr val="tx1"/>
              </a:solidFill>
              <a:latin typeface="UTM Avo" panose="02040603050506020204" pitchFamily="18"/>
            </a:endParaRPr>
          </a:p>
        </p:txBody>
      </p:sp>
    </p:spTree>
    <p:extLst>
      <p:ext uri="{BB962C8B-B14F-4D97-AF65-F5344CB8AC3E}">
        <p14:creationId xmlns:p14="http://schemas.microsoft.com/office/powerpoint/2010/main" val="3720923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wheel(1)">
                                      <p:cBhvr>
                                        <p:cTn id="7" dur="5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15">
                                            <p:txEl>
                                              <p:pRg st="1" end="1"/>
                                            </p:txEl>
                                          </p:spTgt>
                                        </p:tgtEl>
                                        <p:attrNameLst>
                                          <p:attrName>style.visibility</p:attrName>
                                        </p:attrNameLst>
                                      </p:cBhvr>
                                      <p:to>
                                        <p:strVal val="visible"/>
                                      </p:to>
                                    </p:set>
                                    <p:animEffect transition="in" filter="wheel(1)">
                                      <p:cBhvr>
                                        <p:cTn id="12" dur="500"/>
                                        <p:tgtEl>
                                          <p:spTgt spid="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15">
                                            <p:txEl>
                                              <p:pRg st="2" end="2"/>
                                            </p:txEl>
                                          </p:spTgt>
                                        </p:tgtEl>
                                        <p:attrNameLst>
                                          <p:attrName>style.visibility</p:attrName>
                                        </p:attrNameLst>
                                      </p:cBhvr>
                                      <p:to>
                                        <p:strVal val="visible"/>
                                      </p:to>
                                    </p:set>
                                    <p:animEffect transition="in" filter="wheel(1)">
                                      <p:cBhvr>
                                        <p:cTn id="17" dur="500"/>
                                        <p:tgtEl>
                                          <p:spTgt spid="1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15">
                                            <p:txEl>
                                              <p:pRg st="3" end="3"/>
                                            </p:txEl>
                                          </p:spTgt>
                                        </p:tgtEl>
                                        <p:attrNameLst>
                                          <p:attrName>style.visibility</p:attrName>
                                        </p:attrNameLst>
                                      </p:cBhvr>
                                      <p:to>
                                        <p:strVal val="visible"/>
                                      </p:to>
                                    </p:set>
                                    <p:animEffect transition="in" filter="wheel(1)">
                                      <p:cBhvr>
                                        <p:cTn id="22" dur="500"/>
                                        <p:tgtEl>
                                          <p:spTgt spid="1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2" name="TextBox 1">
            <a:extLst>
              <a:ext uri="{FF2B5EF4-FFF2-40B4-BE49-F238E27FC236}">
                <a16:creationId xmlns:a16="http://schemas.microsoft.com/office/drawing/2014/main" id="{FB072F13-CEB0-7044-DDA5-2D893E607B10}"/>
              </a:ext>
            </a:extLst>
          </p:cNvPr>
          <p:cNvSpPr txBox="1"/>
          <p:nvPr/>
        </p:nvSpPr>
        <p:spPr>
          <a:xfrm>
            <a:off x="3355178" y="1447251"/>
            <a:ext cx="5481644" cy="606897"/>
          </a:xfrm>
          <a:prstGeom prst="rect">
            <a:avLst/>
          </a:prstGeom>
          <a:noFill/>
        </p:spPr>
        <p:txBody>
          <a:bodyPr wrap="square">
            <a:spAutoFit/>
          </a:bodyPr>
          <a:lstStyle/>
          <a:p>
            <a:pPr marR="0" lvl="0" algn="ctr">
              <a:lnSpc>
                <a:spcPct val="150000"/>
              </a:lnSpc>
              <a:spcBef>
                <a:spcPts val="600"/>
              </a:spcBef>
              <a:spcAft>
                <a:spcPts val="0"/>
              </a:spcAft>
            </a:pPr>
            <a:r>
              <a:rPr lang="en-US" sz="2500" b="1" dirty="0">
                <a:solidFill>
                  <a:srgbClr val="000000"/>
                </a:solidFill>
                <a:effectLst/>
                <a:latin typeface="UTM Avo" panose="02040603050506020204" pitchFamily="18"/>
                <a:ea typeface="Calibri" panose="020F0502020204030204" pitchFamily="34" charset="0"/>
                <a:cs typeface="Arial" panose="020B0604020202020204" pitchFamily="34" charset="0"/>
              </a:rPr>
              <a:t>2. </a:t>
            </a:r>
            <a:r>
              <a:rPr lang="en-US" sz="2500" b="1" dirty="0" err="1">
                <a:latin typeface="UTM Avo" panose="02040603050506020204" pitchFamily="18"/>
                <a:ea typeface="Calibri" panose="020F0502020204030204" pitchFamily="34" charset="0"/>
                <a:cs typeface="Arial" panose="020B0604020202020204" pitchFamily="34" charset="0"/>
              </a:rPr>
              <a:t>Truyền</a:t>
            </a:r>
            <a:r>
              <a:rPr lang="en-US" sz="2500" b="1" dirty="0">
                <a:latin typeface="UTM Avo" panose="02040603050506020204" pitchFamily="18"/>
                <a:ea typeface="Calibri" panose="020F0502020204030204" pitchFamily="34" charset="0"/>
                <a:cs typeface="Arial" panose="020B0604020202020204" pitchFamily="34" charset="0"/>
              </a:rPr>
              <a:t> </a:t>
            </a:r>
            <a:r>
              <a:rPr lang="en-US" sz="2500" b="1" dirty="0" err="1">
                <a:latin typeface="UTM Avo" panose="02040603050506020204" pitchFamily="18"/>
                <a:ea typeface="Calibri" panose="020F0502020204030204" pitchFamily="34" charset="0"/>
                <a:cs typeface="Arial" panose="020B0604020202020204" pitchFamily="34" charset="0"/>
              </a:rPr>
              <a:t>âm</a:t>
            </a:r>
            <a:r>
              <a:rPr lang="en-US" sz="2500" b="1" dirty="0">
                <a:latin typeface="UTM Avo" panose="02040603050506020204" pitchFamily="18"/>
                <a:ea typeface="Calibri" panose="020F0502020204030204" pitchFamily="34" charset="0"/>
                <a:cs typeface="Arial" panose="020B0604020202020204" pitchFamily="34" charset="0"/>
              </a:rPr>
              <a:t> </a:t>
            </a:r>
            <a:r>
              <a:rPr lang="en-US" sz="2500" b="1" dirty="0" err="1">
                <a:latin typeface="UTM Avo" panose="02040603050506020204" pitchFamily="18"/>
                <a:ea typeface="Calibri" panose="020F0502020204030204" pitchFamily="34" charset="0"/>
                <a:cs typeface="Arial" panose="020B0604020202020204" pitchFamily="34" charset="0"/>
              </a:rPr>
              <a:t>trong</a:t>
            </a:r>
            <a:r>
              <a:rPr lang="en-US" sz="2500" b="1" dirty="0">
                <a:latin typeface="UTM Avo" panose="02040603050506020204" pitchFamily="18"/>
                <a:ea typeface="Calibri" panose="020F0502020204030204" pitchFamily="34" charset="0"/>
                <a:cs typeface="Arial" panose="020B0604020202020204" pitchFamily="34" charset="0"/>
              </a:rPr>
              <a:t> </a:t>
            </a:r>
            <a:r>
              <a:rPr lang="en-US" sz="2500" b="1" dirty="0" err="1">
                <a:latin typeface="UTM Avo" panose="02040603050506020204" pitchFamily="18"/>
                <a:ea typeface="Calibri" panose="020F0502020204030204" pitchFamily="34" charset="0"/>
                <a:cs typeface="Arial" panose="020B0604020202020204" pitchFamily="34" charset="0"/>
              </a:rPr>
              <a:t>chất</a:t>
            </a:r>
            <a:r>
              <a:rPr lang="en-US" sz="2500" b="1" dirty="0">
                <a:latin typeface="UTM Avo" panose="02040603050506020204" pitchFamily="18"/>
                <a:ea typeface="Calibri" panose="020F0502020204030204" pitchFamily="34" charset="0"/>
                <a:cs typeface="Arial" panose="020B0604020202020204" pitchFamily="34" charset="0"/>
              </a:rPr>
              <a:t> </a:t>
            </a:r>
            <a:r>
              <a:rPr lang="en-US" sz="2500" b="1" dirty="0" err="1">
                <a:latin typeface="UTM Avo" panose="02040603050506020204" pitchFamily="18"/>
                <a:ea typeface="Calibri" panose="020F0502020204030204" pitchFamily="34" charset="0"/>
                <a:cs typeface="Arial" panose="020B0604020202020204" pitchFamily="34" charset="0"/>
              </a:rPr>
              <a:t>lỏng</a:t>
            </a:r>
            <a:endParaRPr lang="en-US" sz="2500" b="1" dirty="0">
              <a:effectLst/>
              <a:latin typeface="UTM Avo" panose="02040603050506020204" pitchFamily="18"/>
              <a:ea typeface="Calibri" panose="020F0502020204030204" pitchFamily="34" charset="0"/>
              <a:cs typeface="Arial" panose="020B0604020202020204" pitchFamily="34" charset="0"/>
            </a:endParaRPr>
          </a:p>
        </p:txBody>
      </p:sp>
      <p:sp>
        <p:nvSpPr>
          <p:cNvPr id="3" name="TextBox 2">
            <a:extLst>
              <a:ext uri="{FF2B5EF4-FFF2-40B4-BE49-F238E27FC236}">
                <a16:creationId xmlns:a16="http://schemas.microsoft.com/office/drawing/2014/main" id="{0DA8EE61-73FB-5AA6-A3E4-A08770B91E15}"/>
              </a:ext>
            </a:extLst>
          </p:cNvPr>
          <p:cNvSpPr txBox="1"/>
          <p:nvPr/>
        </p:nvSpPr>
        <p:spPr>
          <a:xfrm>
            <a:off x="962256" y="2138680"/>
            <a:ext cx="6628317" cy="2229841"/>
          </a:xfrm>
          <a:prstGeom prst="rect">
            <a:avLst/>
          </a:prstGeom>
          <a:noFill/>
        </p:spPr>
        <p:txBody>
          <a:bodyPr wrap="square">
            <a:spAutoFit/>
          </a:bodyPr>
          <a:lstStyle/>
          <a:p>
            <a:pPr algn="just">
              <a:lnSpc>
                <a:spcPct val="150000"/>
              </a:lnSpc>
            </a:pPr>
            <a:r>
              <a:rPr lang="vi-VN" sz="2400" dirty="0">
                <a:latin typeface="UTM Avo" panose="02040603050506020204" pitchFamily="18"/>
              </a:rPr>
              <a:t>Đặt đồng hồ có chuông đang reo vào một hộp nhựa trong và đậy kín nắp hộp. Treo hộp lơ lửng trong một bình nước và lắng tai nghe tiếng chuông đồng hồ phát ra.</a:t>
            </a:r>
            <a:endParaRPr lang="en-US" sz="2400" dirty="0">
              <a:latin typeface="UTM Avo" panose="02040603050506020204" pitchFamily="18"/>
            </a:endParaRPr>
          </a:p>
        </p:txBody>
      </p:sp>
      <p:pic>
        <p:nvPicPr>
          <p:cNvPr id="4" name="Picture 3" descr="A green alarm clock in a clear container of water&#10;&#10;Description automatically generated">
            <a:extLst>
              <a:ext uri="{FF2B5EF4-FFF2-40B4-BE49-F238E27FC236}">
                <a16:creationId xmlns:a16="http://schemas.microsoft.com/office/drawing/2014/main" id="{F5606BD7-EF55-DF1A-C188-3A08E4D4462C}"/>
              </a:ext>
            </a:extLst>
          </p:cNvPr>
          <p:cNvPicPr>
            <a:picLocks noChangeAspect="1"/>
          </p:cNvPicPr>
          <p:nvPr/>
        </p:nvPicPr>
        <p:blipFill>
          <a:blip r:embed="rId4"/>
          <a:stretch>
            <a:fillRect/>
          </a:stretch>
        </p:blipFill>
        <p:spPr>
          <a:xfrm>
            <a:off x="8220868" y="2699453"/>
            <a:ext cx="3367419" cy="3338136"/>
          </a:xfrm>
          <a:prstGeom prst="rect">
            <a:avLst/>
          </a:prstGeom>
        </p:spPr>
      </p:pic>
      <p:sp>
        <p:nvSpPr>
          <p:cNvPr id="5" name="TextBox 4">
            <a:extLst>
              <a:ext uri="{FF2B5EF4-FFF2-40B4-BE49-F238E27FC236}">
                <a16:creationId xmlns:a16="http://schemas.microsoft.com/office/drawing/2014/main" id="{D1995D01-E41C-B41C-6443-8BB42DF2CAF4}"/>
              </a:ext>
            </a:extLst>
          </p:cNvPr>
          <p:cNvSpPr txBox="1"/>
          <p:nvPr/>
        </p:nvSpPr>
        <p:spPr>
          <a:xfrm>
            <a:off x="797676" y="4741270"/>
            <a:ext cx="6957478" cy="1675843"/>
          </a:xfrm>
          <a:prstGeom prst="rect">
            <a:avLst/>
          </a:prstGeom>
          <a:solidFill>
            <a:schemeClr val="accent6">
              <a:lumMod val="20000"/>
              <a:lumOff val="80000"/>
            </a:schemeClr>
          </a:solidFill>
        </p:spPr>
        <p:txBody>
          <a:bodyPr wrap="square">
            <a:spAutoFit/>
          </a:bodyPr>
          <a:lstStyle/>
          <a:p>
            <a:pPr>
              <a:lnSpc>
                <a:spcPct val="150000"/>
              </a:lnSpc>
            </a:pPr>
            <a:r>
              <a:rPr lang="vi-VN" sz="2400" dirty="0">
                <a:latin typeface="UTM Avo" panose="02040603050506020204" pitchFamily="18"/>
              </a:rPr>
              <a:t>Mặc dù đồng hồ ở trong nước nhưng ta vẫn nghe được âm do đồng hồ phát ra, chứng tỏ âm đã truyền được trong chất lỏng</a:t>
            </a:r>
            <a:endParaRPr lang="en-US" sz="2400" dirty="0">
              <a:latin typeface="UTM Avo" panose="02040603050506020204" pitchFamily="18"/>
            </a:endParaRPr>
          </a:p>
        </p:txBody>
      </p:sp>
    </p:spTree>
    <p:extLst>
      <p:ext uri="{BB962C8B-B14F-4D97-AF65-F5344CB8AC3E}">
        <p14:creationId xmlns:p14="http://schemas.microsoft.com/office/powerpoint/2010/main" val="3008820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par>
                                <p:cTn id="13" presetID="9"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dissolv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blinds(horizontal)">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2" name="Speech Bubble: Rectangle with Corners Rounded 7">
            <a:extLst>
              <a:ext uri="{FF2B5EF4-FFF2-40B4-BE49-F238E27FC236}">
                <a16:creationId xmlns:a16="http://schemas.microsoft.com/office/drawing/2014/main" id="{FCF208AF-C07A-2E0E-FA63-3972AEABDDAC}"/>
              </a:ext>
            </a:extLst>
          </p:cNvPr>
          <p:cNvSpPr/>
          <p:nvPr/>
        </p:nvSpPr>
        <p:spPr>
          <a:xfrm>
            <a:off x="5508788" y="2794753"/>
            <a:ext cx="6054562" cy="2227405"/>
          </a:xfrm>
          <a:prstGeom prst="wedgeRoundRectCallout">
            <a:avLst>
              <a:gd name="adj1" fmla="val -55310"/>
              <a:gd name="adj2" fmla="val 36376"/>
              <a:gd name="adj3" fmla="val 16667"/>
            </a:avLst>
          </a:prstGeom>
          <a:ln/>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en-US" sz="2500" dirty="0">
                <a:solidFill>
                  <a:schemeClr val="tx1"/>
                </a:solidFill>
                <a:latin typeface="UTM Avo" panose="02040603050506020204" pitchFamily="18"/>
              </a:rPr>
              <a:t>Trong </a:t>
            </a:r>
            <a:r>
              <a:rPr lang="en-US" sz="2500" dirty="0" err="1">
                <a:solidFill>
                  <a:schemeClr val="tx1"/>
                </a:solidFill>
                <a:latin typeface="UTM Avo" panose="02040603050506020204" pitchFamily="18"/>
              </a:rPr>
              <a:t>thí</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nghiệm</a:t>
            </a:r>
            <a:r>
              <a:rPr lang="en-US" sz="2500" dirty="0">
                <a:solidFill>
                  <a:schemeClr val="tx1"/>
                </a:solidFill>
                <a:latin typeface="UTM Avo" panose="02040603050506020204" pitchFamily="18"/>
              </a:rPr>
              <a:t> ở </a:t>
            </a:r>
            <a:r>
              <a:rPr lang="en-US" sz="2500" dirty="0" err="1">
                <a:solidFill>
                  <a:schemeClr val="tx1"/>
                </a:solidFill>
                <a:latin typeface="UTM Avo" panose="02040603050506020204" pitchFamily="18"/>
              </a:rPr>
              <a:t>hình</a:t>
            </a:r>
            <a:r>
              <a:rPr lang="en-US" sz="2500" dirty="0">
                <a:solidFill>
                  <a:schemeClr val="tx1"/>
                </a:solidFill>
                <a:latin typeface="UTM Avo" panose="02040603050506020204" pitchFamily="18"/>
              </a:rPr>
              <a:t> 9.7, </a:t>
            </a:r>
            <a:r>
              <a:rPr lang="en-US" sz="2500" dirty="0" err="1">
                <a:solidFill>
                  <a:schemeClr val="tx1"/>
                </a:solidFill>
                <a:latin typeface="UTM Avo" panose="02040603050506020204" pitchFamily="18"/>
              </a:rPr>
              <a:t>âm</a:t>
            </a:r>
            <a:r>
              <a:rPr lang="en-US" sz="2500" dirty="0">
                <a:solidFill>
                  <a:schemeClr val="tx1"/>
                </a:solidFill>
                <a:latin typeface="UTM Avo" panose="02040603050506020204" pitchFamily="18"/>
              </a:rPr>
              <a:t> do </a:t>
            </a:r>
            <a:r>
              <a:rPr lang="en-US" sz="2500" dirty="0" err="1">
                <a:solidFill>
                  <a:schemeClr val="tx1"/>
                </a:solidFill>
                <a:latin typeface="UTM Avo" panose="02040603050506020204" pitchFamily="18"/>
              </a:rPr>
              <a:t>đồng</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hồ</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phát</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ra</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đã</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truyền</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đến</a:t>
            </a:r>
            <a:r>
              <a:rPr lang="en-US" sz="2500" dirty="0">
                <a:solidFill>
                  <a:schemeClr val="tx1"/>
                </a:solidFill>
                <a:latin typeface="UTM Avo" panose="02040603050506020204" pitchFamily="18"/>
              </a:rPr>
              <a:t> tai qua </a:t>
            </a:r>
            <a:r>
              <a:rPr lang="en-US" sz="2500" dirty="0" err="1">
                <a:solidFill>
                  <a:schemeClr val="tx1"/>
                </a:solidFill>
                <a:latin typeface="UTM Avo" panose="02040603050506020204" pitchFamily="18"/>
              </a:rPr>
              <a:t>những</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chất</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nào</a:t>
            </a:r>
            <a:r>
              <a:rPr lang="en-US" sz="2500" dirty="0">
                <a:solidFill>
                  <a:schemeClr val="tx1"/>
                </a:solidFill>
                <a:latin typeface="UTM Avo" panose="02040603050506020204" pitchFamily="18"/>
              </a:rPr>
              <a:t>?</a:t>
            </a:r>
          </a:p>
        </p:txBody>
      </p:sp>
      <p:pic>
        <p:nvPicPr>
          <p:cNvPr id="3" name="Picture 2">
            <a:extLst>
              <a:ext uri="{FF2B5EF4-FFF2-40B4-BE49-F238E27FC236}">
                <a16:creationId xmlns:a16="http://schemas.microsoft.com/office/drawing/2014/main" id="{76070851-FAE2-E105-796B-8B57E5891946}"/>
              </a:ext>
            </a:extLst>
          </p:cNvPr>
          <p:cNvPicPr>
            <a:picLocks noChangeAspect="1"/>
          </p:cNvPicPr>
          <p:nvPr/>
        </p:nvPicPr>
        <p:blipFill rotWithShape="1">
          <a:blip r:embed="rId4"/>
          <a:srcRect l="54524" t="4925" r="14708" b="6554"/>
          <a:stretch/>
        </p:blipFill>
        <p:spPr>
          <a:xfrm>
            <a:off x="933450" y="2103819"/>
            <a:ext cx="4069679" cy="3930427"/>
          </a:xfrm>
          <a:prstGeom prst="rect">
            <a:avLst/>
          </a:prstGeom>
        </p:spPr>
      </p:pic>
    </p:spTree>
    <p:extLst>
      <p:ext uri="{BB962C8B-B14F-4D97-AF65-F5344CB8AC3E}">
        <p14:creationId xmlns:p14="http://schemas.microsoft.com/office/powerpoint/2010/main" val="3991874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2">
                                            <p:bg/>
                                          </p:spTgt>
                                        </p:tgtEl>
                                        <p:attrNameLst>
                                          <p:attrName>style.visibility</p:attrName>
                                        </p:attrNameLst>
                                      </p:cBhvr>
                                      <p:to>
                                        <p:strVal val="visible"/>
                                      </p:to>
                                    </p:set>
                                    <p:animEffect transition="in" filter="randombar(horizontal)">
                                      <p:cBhvr>
                                        <p:cTn id="13" dur="500"/>
                                        <p:tgtEl>
                                          <p:spTgt spid="2">
                                            <p:bg/>
                                          </p:spTgt>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2">
                                            <p:txEl>
                                              <p:pRg st="0" end="0"/>
                                            </p:txEl>
                                          </p:spTgt>
                                        </p:tgtEl>
                                        <p:attrNameLst>
                                          <p:attrName>style.visibility</p:attrName>
                                        </p:attrNameLst>
                                      </p:cBhvr>
                                      <p:to>
                                        <p:strVal val="visible"/>
                                      </p:to>
                                    </p:set>
                                    <p:animEffect transition="in" filter="randombar(horizontal)">
                                      <p:cBhvr>
                                        <p:cTn id="18"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grpSp>
        <p:nvGrpSpPr>
          <p:cNvPr id="2" name="Google Shape;2522;p49">
            <a:extLst>
              <a:ext uri="{FF2B5EF4-FFF2-40B4-BE49-F238E27FC236}">
                <a16:creationId xmlns:a16="http://schemas.microsoft.com/office/drawing/2014/main" id="{F69305F8-8E42-FE1F-CDB7-BE52B4BAF62B}"/>
              </a:ext>
            </a:extLst>
          </p:cNvPr>
          <p:cNvGrpSpPr/>
          <p:nvPr/>
        </p:nvGrpSpPr>
        <p:grpSpPr>
          <a:xfrm rot="-1799991">
            <a:off x="10686148" y="1262114"/>
            <a:ext cx="1105741" cy="795592"/>
            <a:chOff x="1750600" y="2580725"/>
            <a:chExt cx="760550" cy="627050"/>
          </a:xfrm>
        </p:grpSpPr>
        <p:sp>
          <p:nvSpPr>
            <p:cNvPr id="3" name="Google Shape;2523;p49">
              <a:extLst>
                <a:ext uri="{FF2B5EF4-FFF2-40B4-BE49-F238E27FC236}">
                  <a16:creationId xmlns:a16="http://schemas.microsoft.com/office/drawing/2014/main" id="{6FBADE68-BE16-3F9F-34E8-EB7DFC701D8B}"/>
                </a:ext>
              </a:extLst>
            </p:cNvPr>
            <p:cNvSpPr/>
            <p:nvPr/>
          </p:nvSpPr>
          <p:spPr>
            <a:xfrm>
              <a:off x="1750600" y="2760750"/>
              <a:ext cx="469525" cy="447025"/>
            </a:xfrm>
            <a:custGeom>
              <a:avLst/>
              <a:gdLst/>
              <a:ahLst/>
              <a:cxnLst/>
              <a:rect l="l" t="t" r="r" b="b"/>
              <a:pathLst>
                <a:path w="18781" h="17881" extrusionOk="0">
                  <a:moveTo>
                    <a:pt x="9440" y="1"/>
                  </a:moveTo>
                  <a:cubicBezTo>
                    <a:pt x="5737" y="768"/>
                    <a:pt x="2335" y="3003"/>
                    <a:pt x="200" y="6138"/>
                  </a:cubicBezTo>
                  <a:cubicBezTo>
                    <a:pt x="1768" y="7239"/>
                    <a:pt x="3603" y="7940"/>
                    <a:pt x="5504" y="8106"/>
                  </a:cubicBezTo>
                  <a:cubicBezTo>
                    <a:pt x="2835" y="10175"/>
                    <a:pt x="901" y="13143"/>
                    <a:pt x="0" y="16379"/>
                  </a:cubicBezTo>
                  <a:cubicBezTo>
                    <a:pt x="648" y="16477"/>
                    <a:pt x="1301" y="16524"/>
                    <a:pt x="1953" y="16524"/>
                  </a:cubicBezTo>
                  <a:cubicBezTo>
                    <a:pt x="5528" y="16524"/>
                    <a:pt x="9069" y="15087"/>
                    <a:pt x="11608" y="12576"/>
                  </a:cubicBezTo>
                  <a:lnTo>
                    <a:pt x="11608" y="12576"/>
                  </a:lnTo>
                  <a:cubicBezTo>
                    <a:pt x="10841" y="14211"/>
                    <a:pt x="10774" y="16179"/>
                    <a:pt x="11442" y="17880"/>
                  </a:cubicBezTo>
                  <a:cubicBezTo>
                    <a:pt x="13843" y="16279"/>
                    <a:pt x="15945" y="14244"/>
                    <a:pt x="17613" y="11909"/>
                  </a:cubicBezTo>
                  <a:cubicBezTo>
                    <a:pt x="18213" y="11109"/>
                    <a:pt x="18780" y="10108"/>
                    <a:pt x="18580" y="9107"/>
                  </a:cubicBezTo>
                  <a:cubicBezTo>
                    <a:pt x="18413" y="8440"/>
                    <a:pt x="17946" y="7940"/>
                    <a:pt x="17513" y="7439"/>
                  </a:cubicBezTo>
                  <a:cubicBezTo>
                    <a:pt x="15111" y="4837"/>
                    <a:pt x="12576" y="2402"/>
                    <a:pt x="9907" y="134"/>
                  </a:cubicBezTo>
                  <a:lnTo>
                    <a:pt x="9440" y="1"/>
                  </a:lnTo>
                  <a:close/>
                </a:path>
              </a:pathLst>
            </a:custGeom>
            <a:solidFill>
              <a:srgbClr val="BA81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4" name="Google Shape;2524;p49">
              <a:extLst>
                <a:ext uri="{FF2B5EF4-FFF2-40B4-BE49-F238E27FC236}">
                  <a16:creationId xmlns:a16="http://schemas.microsoft.com/office/drawing/2014/main" id="{4D415E10-8F85-7682-499E-D7F910C9E035}"/>
                </a:ext>
              </a:extLst>
            </p:cNvPr>
            <p:cNvSpPr/>
            <p:nvPr/>
          </p:nvSpPr>
          <p:spPr>
            <a:xfrm>
              <a:off x="1834825" y="2679850"/>
              <a:ext cx="473675" cy="464525"/>
            </a:xfrm>
            <a:custGeom>
              <a:avLst/>
              <a:gdLst/>
              <a:ahLst/>
              <a:cxnLst/>
              <a:rect l="l" t="t" r="r" b="b"/>
              <a:pathLst>
                <a:path w="18947" h="18581" extrusionOk="0">
                  <a:moveTo>
                    <a:pt x="9207" y="1"/>
                  </a:moveTo>
                  <a:cubicBezTo>
                    <a:pt x="5904" y="1"/>
                    <a:pt x="2602" y="1135"/>
                    <a:pt x="0" y="3203"/>
                  </a:cubicBezTo>
                  <a:cubicBezTo>
                    <a:pt x="2268" y="5472"/>
                    <a:pt x="5471" y="6806"/>
                    <a:pt x="8706" y="6839"/>
                  </a:cubicBezTo>
                  <a:cubicBezTo>
                    <a:pt x="6705" y="7406"/>
                    <a:pt x="4870" y="8640"/>
                    <a:pt x="3603" y="10275"/>
                  </a:cubicBezTo>
                  <a:cubicBezTo>
                    <a:pt x="2302" y="11943"/>
                    <a:pt x="1535" y="13978"/>
                    <a:pt x="1434" y="16079"/>
                  </a:cubicBezTo>
                  <a:cubicBezTo>
                    <a:pt x="1656" y="16089"/>
                    <a:pt x="1878" y="16094"/>
                    <a:pt x="2100" y="16094"/>
                  </a:cubicBezTo>
                  <a:cubicBezTo>
                    <a:pt x="4161" y="16094"/>
                    <a:pt x="6266" y="15665"/>
                    <a:pt x="8073" y="14611"/>
                  </a:cubicBezTo>
                  <a:cubicBezTo>
                    <a:pt x="10041" y="13444"/>
                    <a:pt x="11608" y="11476"/>
                    <a:pt x="11975" y="9208"/>
                  </a:cubicBezTo>
                  <a:lnTo>
                    <a:pt x="11975" y="9208"/>
                  </a:lnTo>
                  <a:cubicBezTo>
                    <a:pt x="11842" y="12510"/>
                    <a:pt x="12743" y="15812"/>
                    <a:pt x="14544" y="18581"/>
                  </a:cubicBezTo>
                  <a:cubicBezTo>
                    <a:pt x="15978" y="16680"/>
                    <a:pt x="17179" y="14611"/>
                    <a:pt x="18113" y="12410"/>
                  </a:cubicBezTo>
                  <a:cubicBezTo>
                    <a:pt x="18547" y="11376"/>
                    <a:pt x="18947" y="10208"/>
                    <a:pt x="18647" y="9107"/>
                  </a:cubicBezTo>
                  <a:cubicBezTo>
                    <a:pt x="18413" y="8207"/>
                    <a:pt x="17746" y="7506"/>
                    <a:pt x="17112" y="6839"/>
                  </a:cubicBezTo>
                  <a:cubicBezTo>
                    <a:pt x="15511" y="5138"/>
                    <a:pt x="13910" y="3470"/>
                    <a:pt x="12309" y="1802"/>
                  </a:cubicBezTo>
                  <a:cubicBezTo>
                    <a:pt x="11508" y="935"/>
                    <a:pt x="10374" y="68"/>
                    <a:pt x="9207" y="1"/>
                  </a:cubicBezTo>
                  <a:close/>
                </a:path>
              </a:pathLst>
            </a:custGeom>
            <a:solidFill>
              <a:srgbClr val="BA81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5" name="Google Shape;2525;p49">
              <a:extLst>
                <a:ext uri="{FF2B5EF4-FFF2-40B4-BE49-F238E27FC236}">
                  <a16:creationId xmlns:a16="http://schemas.microsoft.com/office/drawing/2014/main" id="{523B1722-E7A6-DDF8-4CB1-7081B5CB2DAE}"/>
                </a:ext>
              </a:extLst>
            </p:cNvPr>
            <p:cNvSpPr/>
            <p:nvPr/>
          </p:nvSpPr>
          <p:spPr>
            <a:xfrm>
              <a:off x="2192950" y="2615600"/>
              <a:ext cx="318200" cy="167125"/>
            </a:xfrm>
            <a:custGeom>
              <a:avLst/>
              <a:gdLst/>
              <a:ahLst/>
              <a:cxnLst/>
              <a:rect l="l" t="t" r="r" b="b"/>
              <a:pathLst>
                <a:path w="12728" h="6685" extrusionOk="0">
                  <a:moveTo>
                    <a:pt x="12037" y="1"/>
                  </a:moveTo>
                  <a:cubicBezTo>
                    <a:pt x="12023" y="1"/>
                    <a:pt x="12008" y="1"/>
                    <a:pt x="11994" y="2"/>
                  </a:cubicBezTo>
                  <a:cubicBezTo>
                    <a:pt x="7657" y="369"/>
                    <a:pt x="3555" y="2271"/>
                    <a:pt x="519" y="5373"/>
                  </a:cubicBezTo>
                  <a:cubicBezTo>
                    <a:pt x="0" y="5918"/>
                    <a:pt x="490" y="6685"/>
                    <a:pt x="1048" y="6685"/>
                  </a:cubicBezTo>
                  <a:cubicBezTo>
                    <a:pt x="1207" y="6685"/>
                    <a:pt x="1371" y="6622"/>
                    <a:pt x="1520" y="6474"/>
                  </a:cubicBezTo>
                  <a:cubicBezTo>
                    <a:pt x="4288" y="3672"/>
                    <a:pt x="8024" y="1837"/>
                    <a:pt x="11961" y="1503"/>
                  </a:cubicBezTo>
                  <a:cubicBezTo>
                    <a:pt x="12361" y="1470"/>
                    <a:pt x="12694" y="1203"/>
                    <a:pt x="12728" y="770"/>
                  </a:cubicBezTo>
                  <a:cubicBezTo>
                    <a:pt x="12728" y="416"/>
                    <a:pt x="12418" y="1"/>
                    <a:pt x="12037" y="1"/>
                  </a:cubicBezTo>
                  <a:close/>
                </a:path>
              </a:pathLst>
            </a:custGeom>
            <a:solidFill>
              <a:srgbClr val="BA81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6" name="Google Shape;2526;p49">
              <a:extLst>
                <a:ext uri="{FF2B5EF4-FFF2-40B4-BE49-F238E27FC236}">
                  <a16:creationId xmlns:a16="http://schemas.microsoft.com/office/drawing/2014/main" id="{08DEB9E6-FF54-0E49-B93D-B969F0A9BF1E}"/>
                </a:ext>
              </a:extLst>
            </p:cNvPr>
            <p:cNvSpPr/>
            <p:nvPr/>
          </p:nvSpPr>
          <p:spPr>
            <a:xfrm>
              <a:off x="1933225" y="2580725"/>
              <a:ext cx="457000" cy="469425"/>
            </a:xfrm>
            <a:custGeom>
              <a:avLst/>
              <a:gdLst/>
              <a:ahLst/>
              <a:cxnLst/>
              <a:rect l="l" t="t" r="r" b="b"/>
              <a:pathLst>
                <a:path w="18280" h="18777" extrusionOk="0">
                  <a:moveTo>
                    <a:pt x="4594" y="0"/>
                  </a:moveTo>
                  <a:cubicBezTo>
                    <a:pt x="2979" y="0"/>
                    <a:pt x="1360" y="445"/>
                    <a:pt x="0" y="1297"/>
                  </a:cubicBezTo>
                  <a:cubicBezTo>
                    <a:pt x="1768" y="3866"/>
                    <a:pt x="4036" y="6134"/>
                    <a:pt x="6638" y="7869"/>
                  </a:cubicBezTo>
                  <a:cubicBezTo>
                    <a:pt x="4503" y="10070"/>
                    <a:pt x="3069" y="12906"/>
                    <a:pt x="2569" y="15908"/>
                  </a:cubicBezTo>
                  <a:cubicBezTo>
                    <a:pt x="5704" y="15708"/>
                    <a:pt x="8773" y="14307"/>
                    <a:pt x="10975" y="12072"/>
                  </a:cubicBezTo>
                  <a:cubicBezTo>
                    <a:pt x="12176" y="14774"/>
                    <a:pt x="14144" y="17142"/>
                    <a:pt x="16612" y="18777"/>
                  </a:cubicBezTo>
                  <a:cubicBezTo>
                    <a:pt x="17646" y="16308"/>
                    <a:pt x="18280" y="13606"/>
                    <a:pt x="17713" y="11004"/>
                  </a:cubicBezTo>
                  <a:cubicBezTo>
                    <a:pt x="17146" y="8402"/>
                    <a:pt x="15478" y="6634"/>
                    <a:pt x="12876" y="6201"/>
                  </a:cubicBezTo>
                  <a:cubicBezTo>
                    <a:pt x="12109" y="3666"/>
                    <a:pt x="10141" y="1497"/>
                    <a:pt x="7639" y="563"/>
                  </a:cubicBezTo>
                  <a:cubicBezTo>
                    <a:pt x="6672" y="185"/>
                    <a:pt x="5634" y="0"/>
                    <a:pt x="4594" y="0"/>
                  </a:cubicBezTo>
                  <a:close/>
                </a:path>
              </a:pathLst>
            </a:custGeom>
            <a:solidFill>
              <a:srgbClr val="BA81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7" name="Google Shape;2527;p49">
              <a:extLst>
                <a:ext uri="{FF2B5EF4-FFF2-40B4-BE49-F238E27FC236}">
                  <a16:creationId xmlns:a16="http://schemas.microsoft.com/office/drawing/2014/main" id="{2E32D693-5E9B-AA66-245F-97306F3D7EFD}"/>
                </a:ext>
              </a:extLst>
            </p:cNvPr>
            <p:cNvSpPr/>
            <p:nvPr/>
          </p:nvSpPr>
          <p:spPr>
            <a:xfrm>
              <a:off x="1933225" y="2609800"/>
              <a:ext cx="205175" cy="84575"/>
            </a:xfrm>
            <a:custGeom>
              <a:avLst/>
              <a:gdLst/>
              <a:ahLst/>
              <a:cxnLst/>
              <a:rect l="l" t="t" r="r" b="b"/>
              <a:pathLst>
                <a:path w="8207" h="3383" extrusionOk="0">
                  <a:moveTo>
                    <a:pt x="200" y="1"/>
                  </a:moveTo>
                  <a:cubicBezTo>
                    <a:pt x="134" y="34"/>
                    <a:pt x="67" y="68"/>
                    <a:pt x="0" y="134"/>
                  </a:cubicBezTo>
                  <a:cubicBezTo>
                    <a:pt x="34" y="234"/>
                    <a:pt x="134" y="301"/>
                    <a:pt x="200" y="401"/>
                  </a:cubicBezTo>
                  <a:cubicBezTo>
                    <a:pt x="2736" y="1469"/>
                    <a:pt x="5337" y="2469"/>
                    <a:pt x="7939" y="3370"/>
                  </a:cubicBezTo>
                  <a:cubicBezTo>
                    <a:pt x="7964" y="3378"/>
                    <a:pt x="7989" y="3382"/>
                    <a:pt x="8013" y="3382"/>
                  </a:cubicBezTo>
                  <a:cubicBezTo>
                    <a:pt x="8085" y="3382"/>
                    <a:pt x="8148" y="3345"/>
                    <a:pt x="8173" y="3270"/>
                  </a:cubicBezTo>
                  <a:cubicBezTo>
                    <a:pt x="8206" y="3203"/>
                    <a:pt x="8206" y="3170"/>
                    <a:pt x="8173" y="3103"/>
                  </a:cubicBezTo>
                  <a:cubicBezTo>
                    <a:pt x="8139" y="3070"/>
                    <a:pt x="8106" y="3036"/>
                    <a:pt x="8073" y="3003"/>
                  </a:cubicBezTo>
                  <a:cubicBezTo>
                    <a:pt x="5437" y="2069"/>
                    <a:pt x="2802" y="1068"/>
                    <a:pt x="200" y="1"/>
                  </a:cubicBezTo>
                  <a:close/>
                </a:path>
              </a:pathLst>
            </a:custGeom>
            <a:solidFill>
              <a:srgbClr val="2D2F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8" name="Google Shape;2528;p49">
              <a:extLst>
                <a:ext uri="{FF2B5EF4-FFF2-40B4-BE49-F238E27FC236}">
                  <a16:creationId xmlns:a16="http://schemas.microsoft.com/office/drawing/2014/main" id="{6E3778F7-8041-0FBF-34BA-D3C0EED15F2D}"/>
                </a:ext>
              </a:extLst>
            </p:cNvPr>
            <p:cNvSpPr/>
            <p:nvPr/>
          </p:nvSpPr>
          <p:spPr>
            <a:xfrm>
              <a:off x="2269300" y="2829650"/>
              <a:ext cx="81750" cy="220500"/>
            </a:xfrm>
            <a:custGeom>
              <a:avLst/>
              <a:gdLst/>
              <a:ahLst/>
              <a:cxnLst/>
              <a:rect l="l" t="t" r="r" b="b"/>
              <a:pathLst>
                <a:path w="3270" h="8820" extrusionOk="0">
                  <a:moveTo>
                    <a:pt x="241" y="1"/>
                  </a:moveTo>
                  <a:cubicBezTo>
                    <a:pt x="217" y="1"/>
                    <a:pt x="192" y="5"/>
                    <a:pt x="167" y="13"/>
                  </a:cubicBezTo>
                  <a:cubicBezTo>
                    <a:pt x="67" y="47"/>
                    <a:pt x="0" y="147"/>
                    <a:pt x="34" y="247"/>
                  </a:cubicBezTo>
                  <a:cubicBezTo>
                    <a:pt x="901" y="3049"/>
                    <a:pt x="1835" y="5851"/>
                    <a:pt x="2869" y="8619"/>
                  </a:cubicBezTo>
                  <a:cubicBezTo>
                    <a:pt x="2969" y="8686"/>
                    <a:pt x="3069" y="8753"/>
                    <a:pt x="3169" y="8820"/>
                  </a:cubicBezTo>
                  <a:cubicBezTo>
                    <a:pt x="3202" y="8719"/>
                    <a:pt x="3236" y="8653"/>
                    <a:pt x="3269" y="8553"/>
                  </a:cubicBezTo>
                  <a:cubicBezTo>
                    <a:pt x="2235" y="5784"/>
                    <a:pt x="1268" y="2949"/>
                    <a:pt x="434" y="147"/>
                  </a:cubicBezTo>
                  <a:cubicBezTo>
                    <a:pt x="434" y="113"/>
                    <a:pt x="434" y="113"/>
                    <a:pt x="400" y="113"/>
                  </a:cubicBezTo>
                  <a:cubicBezTo>
                    <a:pt x="375" y="38"/>
                    <a:pt x="313" y="1"/>
                    <a:pt x="241" y="1"/>
                  </a:cubicBezTo>
                  <a:close/>
                </a:path>
              </a:pathLst>
            </a:custGeom>
            <a:solidFill>
              <a:srgbClr val="2D2F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9" name="Google Shape;2529;p49">
              <a:extLst>
                <a:ext uri="{FF2B5EF4-FFF2-40B4-BE49-F238E27FC236}">
                  <a16:creationId xmlns:a16="http://schemas.microsoft.com/office/drawing/2014/main" id="{D1420BF8-C9E8-5845-2C0B-2B2857DF164A}"/>
                </a:ext>
              </a:extLst>
            </p:cNvPr>
            <p:cNvSpPr/>
            <p:nvPr/>
          </p:nvSpPr>
          <p:spPr>
            <a:xfrm>
              <a:off x="1997425" y="2817550"/>
              <a:ext cx="174325" cy="160875"/>
            </a:xfrm>
            <a:custGeom>
              <a:avLst/>
              <a:gdLst/>
              <a:ahLst/>
              <a:cxnLst/>
              <a:rect l="l" t="t" r="r" b="b"/>
              <a:pathLst>
                <a:path w="6973" h="6435" extrusionOk="0">
                  <a:moveTo>
                    <a:pt x="6753" y="0"/>
                  </a:moveTo>
                  <a:cubicBezTo>
                    <a:pt x="6699" y="0"/>
                    <a:pt x="6642" y="27"/>
                    <a:pt x="6605" y="64"/>
                  </a:cubicBezTo>
                  <a:cubicBezTo>
                    <a:pt x="4604" y="2265"/>
                    <a:pt x="2369" y="4333"/>
                    <a:pt x="34" y="6168"/>
                  </a:cubicBezTo>
                  <a:cubicBezTo>
                    <a:pt x="34" y="6268"/>
                    <a:pt x="1" y="6335"/>
                    <a:pt x="1" y="6435"/>
                  </a:cubicBezTo>
                  <a:cubicBezTo>
                    <a:pt x="134" y="6435"/>
                    <a:pt x="268" y="6401"/>
                    <a:pt x="401" y="6401"/>
                  </a:cubicBezTo>
                  <a:cubicBezTo>
                    <a:pt x="2703" y="4533"/>
                    <a:pt x="4904" y="2499"/>
                    <a:pt x="6906" y="330"/>
                  </a:cubicBezTo>
                  <a:cubicBezTo>
                    <a:pt x="6939" y="264"/>
                    <a:pt x="6972" y="197"/>
                    <a:pt x="6939" y="97"/>
                  </a:cubicBezTo>
                  <a:cubicBezTo>
                    <a:pt x="6906" y="97"/>
                    <a:pt x="6906" y="64"/>
                    <a:pt x="6872" y="64"/>
                  </a:cubicBezTo>
                  <a:cubicBezTo>
                    <a:pt x="6842" y="18"/>
                    <a:pt x="6798" y="0"/>
                    <a:pt x="6753" y="0"/>
                  </a:cubicBezTo>
                  <a:close/>
                </a:path>
              </a:pathLst>
            </a:custGeom>
            <a:solidFill>
              <a:srgbClr val="2D2F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10" name="Google Shape;2530;p49">
              <a:extLst>
                <a:ext uri="{FF2B5EF4-FFF2-40B4-BE49-F238E27FC236}">
                  <a16:creationId xmlns:a16="http://schemas.microsoft.com/office/drawing/2014/main" id="{3E7CD43A-4640-0B08-F124-F349D5DF4D0C}"/>
                </a:ext>
              </a:extLst>
            </p:cNvPr>
            <p:cNvSpPr/>
            <p:nvPr/>
          </p:nvSpPr>
          <p:spPr>
            <a:xfrm>
              <a:off x="2191725" y="2955900"/>
              <a:ext cx="25050" cy="188475"/>
            </a:xfrm>
            <a:custGeom>
              <a:avLst/>
              <a:gdLst/>
              <a:ahLst/>
              <a:cxnLst/>
              <a:rect l="l" t="t" r="r" b="b"/>
              <a:pathLst>
                <a:path w="1002" h="7539" extrusionOk="0">
                  <a:moveTo>
                    <a:pt x="835" y="0"/>
                  </a:moveTo>
                  <a:cubicBezTo>
                    <a:pt x="735" y="0"/>
                    <a:pt x="635" y="67"/>
                    <a:pt x="601" y="167"/>
                  </a:cubicBezTo>
                  <a:cubicBezTo>
                    <a:pt x="335" y="2469"/>
                    <a:pt x="134" y="4804"/>
                    <a:pt x="1" y="7139"/>
                  </a:cubicBezTo>
                  <a:cubicBezTo>
                    <a:pt x="68" y="7272"/>
                    <a:pt x="168" y="7405"/>
                    <a:pt x="268" y="7539"/>
                  </a:cubicBezTo>
                  <a:cubicBezTo>
                    <a:pt x="301" y="7472"/>
                    <a:pt x="335" y="7439"/>
                    <a:pt x="368" y="7372"/>
                  </a:cubicBezTo>
                  <a:cubicBezTo>
                    <a:pt x="501" y="4970"/>
                    <a:pt x="701" y="2602"/>
                    <a:pt x="1002" y="234"/>
                  </a:cubicBezTo>
                  <a:cubicBezTo>
                    <a:pt x="1002" y="200"/>
                    <a:pt x="1002" y="134"/>
                    <a:pt x="1002" y="100"/>
                  </a:cubicBezTo>
                  <a:cubicBezTo>
                    <a:pt x="968" y="67"/>
                    <a:pt x="902" y="0"/>
                    <a:pt x="835" y="0"/>
                  </a:cubicBezTo>
                  <a:close/>
                </a:path>
              </a:pathLst>
            </a:custGeom>
            <a:solidFill>
              <a:srgbClr val="2D2F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11" name="Google Shape;2531;p49">
              <a:extLst>
                <a:ext uri="{FF2B5EF4-FFF2-40B4-BE49-F238E27FC236}">
                  <a16:creationId xmlns:a16="http://schemas.microsoft.com/office/drawing/2014/main" id="{AF8752B8-FC34-6301-E4A4-A5112B8E7E94}"/>
                </a:ext>
              </a:extLst>
            </p:cNvPr>
            <p:cNvSpPr/>
            <p:nvPr/>
          </p:nvSpPr>
          <p:spPr>
            <a:xfrm>
              <a:off x="1834825" y="2755750"/>
              <a:ext cx="159300" cy="13375"/>
            </a:xfrm>
            <a:custGeom>
              <a:avLst/>
              <a:gdLst/>
              <a:ahLst/>
              <a:cxnLst/>
              <a:rect l="l" t="t" r="r" b="b"/>
              <a:pathLst>
                <a:path w="6372" h="535" extrusionOk="0">
                  <a:moveTo>
                    <a:pt x="200" y="0"/>
                  </a:moveTo>
                  <a:cubicBezTo>
                    <a:pt x="134" y="34"/>
                    <a:pt x="67" y="100"/>
                    <a:pt x="0" y="167"/>
                  </a:cubicBezTo>
                  <a:cubicBezTo>
                    <a:pt x="67" y="234"/>
                    <a:pt x="167" y="301"/>
                    <a:pt x="234" y="401"/>
                  </a:cubicBezTo>
                  <a:lnTo>
                    <a:pt x="6171" y="534"/>
                  </a:lnTo>
                  <a:cubicBezTo>
                    <a:pt x="6271" y="534"/>
                    <a:pt x="6371" y="434"/>
                    <a:pt x="6371" y="334"/>
                  </a:cubicBezTo>
                  <a:cubicBezTo>
                    <a:pt x="6371" y="301"/>
                    <a:pt x="6371" y="267"/>
                    <a:pt x="6338" y="267"/>
                  </a:cubicBezTo>
                  <a:cubicBezTo>
                    <a:pt x="6338" y="201"/>
                    <a:pt x="6271" y="134"/>
                    <a:pt x="6171" y="134"/>
                  </a:cubicBezTo>
                  <a:lnTo>
                    <a:pt x="200" y="0"/>
                  </a:lnTo>
                  <a:close/>
                </a:path>
              </a:pathLst>
            </a:custGeom>
            <a:solidFill>
              <a:srgbClr val="2D2F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12" name="Google Shape;2532;p49">
              <a:extLst>
                <a:ext uri="{FF2B5EF4-FFF2-40B4-BE49-F238E27FC236}">
                  <a16:creationId xmlns:a16="http://schemas.microsoft.com/office/drawing/2014/main" id="{A8783F8D-C6D7-D77C-ADBE-5E736ED17C2B}"/>
                </a:ext>
              </a:extLst>
            </p:cNvPr>
            <p:cNvSpPr/>
            <p:nvPr/>
          </p:nvSpPr>
          <p:spPr>
            <a:xfrm>
              <a:off x="1870675" y="2997175"/>
              <a:ext cx="92600" cy="84675"/>
            </a:xfrm>
            <a:custGeom>
              <a:avLst/>
              <a:gdLst/>
              <a:ahLst/>
              <a:cxnLst/>
              <a:rect l="l" t="t" r="r" b="b"/>
              <a:pathLst>
                <a:path w="3704" h="3387" extrusionOk="0">
                  <a:moveTo>
                    <a:pt x="3503" y="0"/>
                  </a:moveTo>
                  <a:cubicBezTo>
                    <a:pt x="3453" y="0"/>
                    <a:pt x="3403" y="17"/>
                    <a:pt x="3370" y="50"/>
                  </a:cubicBezTo>
                  <a:lnTo>
                    <a:pt x="0" y="3053"/>
                  </a:lnTo>
                  <a:cubicBezTo>
                    <a:pt x="0" y="3153"/>
                    <a:pt x="0" y="3253"/>
                    <a:pt x="0" y="3386"/>
                  </a:cubicBezTo>
                  <a:lnTo>
                    <a:pt x="234" y="3386"/>
                  </a:lnTo>
                  <a:lnTo>
                    <a:pt x="3636" y="351"/>
                  </a:lnTo>
                  <a:cubicBezTo>
                    <a:pt x="3703" y="284"/>
                    <a:pt x="3703" y="184"/>
                    <a:pt x="3670" y="117"/>
                  </a:cubicBezTo>
                  <a:cubicBezTo>
                    <a:pt x="3670" y="84"/>
                    <a:pt x="3670" y="84"/>
                    <a:pt x="3636" y="50"/>
                  </a:cubicBezTo>
                  <a:cubicBezTo>
                    <a:pt x="3603" y="17"/>
                    <a:pt x="3553" y="0"/>
                    <a:pt x="3503" y="0"/>
                  </a:cubicBezTo>
                  <a:close/>
                </a:path>
              </a:pathLst>
            </a:custGeom>
            <a:solidFill>
              <a:srgbClr val="2D2F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13" name="Google Shape;2533;p49">
              <a:extLst>
                <a:ext uri="{FF2B5EF4-FFF2-40B4-BE49-F238E27FC236}">
                  <a16:creationId xmlns:a16="http://schemas.microsoft.com/office/drawing/2014/main" id="{29977D0C-E186-E70B-6F31-5DDDE915DEEE}"/>
                </a:ext>
              </a:extLst>
            </p:cNvPr>
            <p:cNvSpPr/>
            <p:nvPr/>
          </p:nvSpPr>
          <p:spPr>
            <a:xfrm>
              <a:off x="1755600" y="2865600"/>
              <a:ext cx="175150" cy="52800"/>
            </a:xfrm>
            <a:custGeom>
              <a:avLst/>
              <a:gdLst/>
              <a:ahLst/>
              <a:cxnLst/>
              <a:rect l="l" t="t" r="r" b="b"/>
              <a:pathLst>
                <a:path w="7006" h="2112" extrusionOk="0">
                  <a:moveTo>
                    <a:pt x="6760" y="1"/>
                  </a:moveTo>
                  <a:cubicBezTo>
                    <a:pt x="6742" y="1"/>
                    <a:pt x="6723" y="3"/>
                    <a:pt x="6705" y="10"/>
                  </a:cubicBezTo>
                  <a:cubicBezTo>
                    <a:pt x="4570" y="643"/>
                    <a:pt x="2369" y="1210"/>
                    <a:pt x="167" y="1711"/>
                  </a:cubicBezTo>
                  <a:cubicBezTo>
                    <a:pt x="134" y="1811"/>
                    <a:pt x="67" y="1878"/>
                    <a:pt x="0" y="1944"/>
                  </a:cubicBezTo>
                  <a:cubicBezTo>
                    <a:pt x="67" y="2011"/>
                    <a:pt x="167" y="2044"/>
                    <a:pt x="234" y="2111"/>
                  </a:cubicBezTo>
                  <a:cubicBezTo>
                    <a:pt x="2435" y="1611"/>
                    <a:pt x="4670" y="1044"/>
                    <a:pt x="6838" y="410"/>
                  </a:cubicBezTo>
                  <a:cubicBezTo>
                    <a:pt x="6938" y="377"/>
                    <a:pt x="7005" y="243"/>
                    <a:pt x="6972" y="143"/>
                  </a:cubicBezTo>
                  <a:cubicBezTo>
                    <a:pt x="6972" y="143"/>
                    <a:pt x="6972" y="143"/>
                    <a:pt x="6938" y="110"/>
                  </a:cubicBezTo>
                  <a:cubicBezTo>
                    <a:pt x="6911" y="55"/>
                    <a:pt x="6839" y="1"/>
                    <a:pt x="6760" y="1"/>
                  </a:cubicBezTo>
                  <a:close/>
                </a:path>
              </a:pathLst>
            </a:custGeom>
            <a:solidFill>
              <a:srgbClr val="2D2F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14" name="Google Shape;2534;p49">
              <a:extLst>
                <a:ext uri="{FF2B5EF4-FFF2-40B4-BE49-F238E27FC236}">
                  <a16:creationId xmlns:a16="http://schemas.microsoft.com/office/drawing/2014/main" id="{A7B8F580-66F9-479E-4700-F3701E52DB9E}"/>
                </a:ext>
              </a:extLst>
            </p:cNvPr>
            <p:cNvSpPr/>
            <p:nvPr/>
          </p:nvSpPr>
          <p:spPr>
            <a:xfrm>
              <a:off x="2034950" y="3058150"/>
              <a:ext cx="62575" cy="149625"/>
            </a:xfrm>
            <a:custGeom>
              <a:avLst/>
              <a:gdLst/>
              <a:ahLst/>
              <a:cxnLst/>
              <a:rect l="l" t="t" r="r" b="b"/>
              <a:pathLst>
                <a:path w="2503" h="5985" extrusionOk="0">
                  <a:moveTo>
                    <a:pt x="2262" y="1"/>
                  </a:moveTo>
                  <a:cubicBezTo>
                    <a:pt x="2190" y="1"/>
                    <a:pt x="2127" y="38"/>
                    <a:pt x="2102" y="113"/>
                  </a:cubicBezTo>
                  <a:cubicBezTo>
                    <a:pt x="1502" y="2048"/>
                    <a:pt x="801" y="3916"/>
                    <a:pt x="1" y="5751"/>
                  </a:cubicBezTo>
                  <a:cubicBezTo>
                    <a:pt x="1" y="5817"/>
                    <a:pt x="34" y="5917"/>
                    <a:pt x="68" y="5984"/>
                  </a:cubicBezTo>
                  <a:cubicBezTo>
                    <a:pt x="201" y="5884"/>
                    <a:pt x="334" y="5784"/>
                    <a:pt x="434" y="5684"/>
                  </a:cubicBezTo>
                  <a:cubicBezTo>
                    <a:pt x="1235" y="3916"/>
                    <a:pt x="1902" y="2081"/>
                    <a:pt x="2469" y="247"/>
                  </a:cubicBezTo>
                  <a:cubicBezTo>
                    <a:pt x="2503" y="180"/>
                    <a:pt x="2503" y="147"/>
                    <a:pt x="2469" y="113"/>
                  </a:cubicBezTo>
                  <a:cubicBezTo>
                    <a:pt x="2436" y="46"/>
                    <a:pt x="2403" y="13"/>
                    <a:pt x="2336" y="13"/>
                  </a:cubicBezTo>
                  <a:cubicBezTo>
                    <a:pt x="2311" y="5"/>
                    <a:pt x="2286" y="1"/>
                    <a:pt x="2262" y="1"/>
                  </a:cubicBezTo>
                  <a:close/>
                </a:path>
              </a:pathLst>
            </a:custGeom>
            <a:solidFill>
              <a:srgbClr val="2D2F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grpSp>
      <p:sp>
        <p:nvSpPr>
          <p:cNvPr id="16" name="Rectangle: Rounded Corners 9">
            <a:extLst>
              <a:ext uri="{FF2B5EF4-FFF2-40B4-BE49-F238E27FC236}">
                <a16:creationId xmlns:a16="http://schemas.microsoft.com/office/drawing/2014/main" id="{312A724C-CED9-FC84-332E-1CF3AC5644BA}"/>
              </a:ext>
            </a:extLst>
          </p:cNvPr>
          <p:cNvSpPr/>
          <p:nvPr/>
        </p:nvSpPr>
        <p:spPr>
          <a:xfrm>
            <a:off x="5335331" y="1659911"/>
            <a:ext cx="1521338" cy="540804"/>
          </a:xfrm>
          <a:prstGeom prst="roundRect">
            <a:avLst/>
          </a:prstGeom>
        </p:spPr>
        <p:style>
          <a:lnRef idx="2">
            <a:schemeClr val="accent1"/>
          </a:lnRef>
          <a:fillRef idx="1">
            <a:schemeClr val="lt1"/>
          </a:fillRef>
          <a:effectRef idx="0">
            <a:schemeClr val="accent1"/>
          </a:effectRef>
          <a:fontRef idx="minor">
            <a:schemeClr val="dk1"/>
          </a:fontRef>
        </p:style>
        <p:txBody>
          <a:bodyPr bIns="144000" rtlCol="0" anchor="ctr"/>
          <a:lstStyle/>
          <a:p>
            <a:pPr algn="ctr">
              <a:lnSpc>
                <a:spcPct val="150000"/>
              </a:lnSpc>
            </a:pPr>
            <a:r>
              <a:rPr lang="en-US" sz="2500" b="1" dirty="0" err="1">
                <a:solidFill>
                  <a:schemeClr val="tx1"/>
                </a:solidFill>
                <a:latin typeface="UTM Avo" panose="02040603050506020204" pitchFamily="18"/>
              </a:rPr>
              <a:t>Trả</a:t>
            </a:r>
            <a:r>
              <a:rPr lang="en-US" sz="2500" b="1" dirty="0">
                <a:solidFill>
                  <a:schemeClr val="tx1"/>
                </a:solidFill>
                <a:latin typeface="UTM Avo" panose="02040603050506020204" pitchFamily="18"/>
              </a:rPr>
              <a:t> </a:t>
            </a:r>
            <a:r>
              <a:rPr lang="en-US" sz="2500" b="1" dirty="0" err="1">
                <a:solidFill>
                  <a:schemeClr val="tx1"/>
                </a:solidFill>
                <a:latin typeface="UTM Avo" panose="02040603050506020204" pitchFamily="18"/>
              </a:rPr>
              <a:t>lời</a:t>
            </a:r>
            <a:endParaRPr lang="en-US" sz="2500" b="1" dirty="0">
              <a:solidFill>
                <a:schemeClr val="tx1"/>
              </a:solidFill>
              <a:latin typeface="UTM Avo" panose="02040603050506020204" pitchFamily="18"/>
            </a:endParaRPr>
          </a:p>
        </p:txBody>
      </p:sp>
      <p:sp>
        <p:nvSpPr>
          <p:cNvPr id="17" name="TextBox 16">
            <a:extLst>
              <a:ext uri="{FF2B5EF4-FFF2-40B4-BE49-F238E27FC236}">
                <a16:creationId xmlns:a16="http://schemas.microsoft.com/office/drawing/2014/main" id="{50C772BA-9A9E-FC70-ABFF-38F71276D39C}"/>
              </a:ext>
            </a:extLst>
          </p:cNvPr>
          <p:cNvSpPr txBox="1"/>
          <p:nvPr/>
        </p:nvSpPr>
        <p:spPr>
          <a:xfrm>
            <a:off x="1054082" y="2446148"/>
            <a:ext cx="10254989" cy="2128660"/>
          </a:xfrm>
          <a:prstGeom prst="rect">
            <a:avLst/>
          </a:prstGeom>
          <a:noFill/>
        </p:spPr>
        <p:txBody>
          <a:bodyPr wrap="square">
            <a:spAutoFit/>
          </a:bodyPr>
          <a:lstStyle/>
          <a:p>
            <a:pPr marL="285750" marR="0" indent="-285750" algn="just">
              <a:lnSpc>
                <a:spcPct val="150000"/>
              </a:lnSpc>
              <a:spcBef>
                <a:spcPts val="600"/>
              </a:spcBef>
              <a:spcAft>
                <a:spcPts val="0"/>
              </a:spcAft>
              <a:buFont typeface="Arial" panose="020B0604020202020204" pitchFamily="34" charset="0"/>
              <a:buChar char="•"/>
            </a:pPr>
            <a:r>
              <a:rPr lang="en-US" sz="2200" dirty="0" err="1">
                <a:solidFill>
                  <a:srgbClr val="000000"/>
                </a:solidFill>
                <a:effectLst/>
                <a:latin typeface="UTM Avo" panose="02040603050506020204" pitchFamily="18"/>
                <a:ea typeface="SimSun" panose="02010600030101010101" pitchFamily="2" charset="-122"/>
              </a:rPr>
              <a:t>Âm</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từ</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đồng</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hồ</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phát</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ra</a:t>
            </a:r>
            <a:r>
              <a:rPr lang="en-US" sz="2200" dirty="0">
                <a:solidFill>
                  <a:srgbClr val="000000"/>
                </a:solidFill>
                <a:effectLst/>
                <a:latin typeface="UTM Avo" panose="02040603050506020204" pitchFamily="18"/>
                <a:ea typeface="SimSun" panose="02010600030101010101" pitchFamily="2" charset="-122"/>
              </a:rPr>
              <a:t> </a:t>
            </a:r>
            <a:r>
              <a:rPr lang="en-US" sz="2200" dirty="0" err="1">
                <a:latin typeface="UTM Avo" panose="02040603050506020204" pitchFamily="18"/>
                <a:ea typeface="SimSun" panose="02010600030101010101" pitchFamily="2" charset="-122"/>
              </a:rPr>
              <a:t>truyền</a:t>
            </a:r>
            <a:r>
              <a:rPr lang="en-US" sz="2200" dirty="0">
                <a:latin typeface="UTM Avo" panose="02040603050506020204" pitchFamily="18"/>
                <a:ea typeface="SimSun" panose="02010600030101010101" pitchFamily="2" charset="-122"/>
              </a:rPr>
              <a:t> </a:t>
            </a:r>
            <a:r>
              <a:rPr lang="en-US" sz="2200" dirty="0" err="1">
                <a:latin typeface="UTM Avo" panose="02040603050506020204" pitchFamily="18"/>
                <a:ea typeface="SimSun" panose="02010600030101010101" pitchFamily="2" charset="-122"/>
              </a:rPr>
              <a:t>đến</a:t>
            </a:r>
            <a:r>
              <a:rPr lang="en-US" sz="2200" dirty="0">
                <a:latin typeface="UTM Avo" panose="02040603050506020204" pitchFamily="18"/>
                <a:ea typeface="SimSun" panose="02010600030101010101" pitchFamily="2" charset="-122"/>
              </a:rPr>
              <a:t> </a:t>
            </a:r>
            <a:r>
              <a:rPr lang="en-US" sz="2200" dirty="0">
                <a:solidFill>
                  <a:srgbClr val="000000"/>
                </a:solidFill>
                <a:effectLst/>
                <a:latin typeface="UTM Avo" panose="02040603050506020204" pitchFamily="18"/>
                <a:ea typeface="SimSun" panose="02010600030101010101" pitchFamily="2" charset="-122"/>
              </a:rPr>
              <a:t>tai </a:t>
            </a:r>
            <a:r>
              <a:rPr lang="en-US" sz="2200" dirty="0" err="1">
                <a:solidFill>
                  <a:srgbClr val="000000"/>
                </a:solidFill>
                <a:effectLst/>
                <a:latin typeface="UTM Avo" panose="02040603050506020204" pitchFamily="18"/>
                <a:ea typeface="SimSun" panose="02010600030101010101" pitchFamily="2" charset="-122"/>
              </a:rPr>
              <a:t>khi</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lần</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lượt</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đi</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các</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chất</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lỏng</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nước</a:t>
            </a:r>
            <a:r>
              <a:rPr lang="en-US" sz="2200" dirty="0">
                <a:solidFill>
                  <a:srgbClr val="000000"/>
                </a:solidFill>
                <a:effectLst/>
                <a:latin typeface="UTM Avo" panose="02040603050506020204" pitchFamily="18"/>
                <a:ea typeface="SimSun" panose="02010600030101010101" pitchFamily="2" charset="-122"/>
              </a:rPr>
              <a:t>) </a:t>
            </a:r>
            <a:r>
              <a:rPr lang="en-US" sz="2200" dirty="0">
                <a:latin typeface="UTM Avo" panose="02040603050506020204" pitchFamily="18"/>
                <a:ea typeface="SimSun" panose="02010600030101010101" pitchFamily="2" charset="-122"/>
              </a:rPr>
              <a:t>→</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rắn</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thành</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bình</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bằngg</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thuỷ</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tinh</a:t>
            </a:r>
            <a:r>
              <a:rPr lang="en-US" sz="2200" dirty="0">
                <a:solidFill>
                  <a:srgbClr val="000000"/>
                </a:solidFill>
                <a:effectLst/>
                <a:latin typeface="UTM Avo" panose="02040603050506020204" pitchFamily="18"/>
                <a:ea typeface="SimSun" panose="02010600030101010101" pitchFamily="2" charset="-122"/>
              </a:rPr>
              <a:t>) → </a:t>
            </a:r>
            <a:r>
              <a:rPr lang="en-US" sz="2200" dirty="0" err="1">
                <a:solidFill>
                  <a:srgbClr val="000000"/>
                </a:solidFill>
                <a:effectLst/>
                <a:latin typeface="UTM Avo" panose="02040603050506020204" pitchFamily="18"/>
                <a:ea typeface="SimSun" panose="02010600030101010101" pitchFamily="2" charset="-122"/>
              </a:rPr>
              <a:t>không</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khí</a:t>
            </a:r>
            <a:r>
              <a:rPr lang="en-US" sz="2200" dirty="0">
                <a:solidFill>
                  <a:srgbClr val="000000"/>
                </a:solidFill>
                <a:effectLst/>
                <a:latin typeface="UTM Avo" panose="02040603050506020204" pitchFamily="18"/>
                <a:ea typeface="SimSun" panose="02010600030101010101" pitchFamily="2" charset="-122"/>
              </a:rPr>
              <a:t>.</a:t>
            </a:r>
            <a:endParaRPr lang="en-US" sz="2200" dirty="0">
              <a:latin typeface="UTM Avo" panose="02040603050506020204" pitchFamily="18"/>
              <a:ea typeface="SimSun" panose="02010600030101010101" pitchFamily="2" charset="-122"/>
            </a:endParaRPr>
          </a:p>
          <a:p>
            <a:pPr marL="285750" marR="0" indent="-285750" algn="just">
              <a:lnSpc>
                <a:spcPct val="150000"/>
              </a:lnSpc>
              <a:spcBef>
                <a:spcPts val="600"/>
              </a:spcBef>
              <a:spcAft>
                <a:spcPts val="0"/>
              </a:spcAft>
              <a:buFont typeface="Arial" panose="020B0604020202020204" pitchFamily="34" charset="0"/>
              <a:buChar char="•"/>
            </a:pPr>
            <a:r>
              <a:rPr lang="en-US" sz="2200" dirty="0" err="1">
                <a:solidFill>
                  <a:srgbClr val="000000"/>
                </a:solidFill>
                <a:effectLst/>
                <a:latin typeface="UTM Avo" panose="02040603050506020204" pitchFamily="18"/>
                <a:ea typeface="SimSun" panose="02010600030101010101" pitchFamily="2" charset="-122"/>
              </a:rPr>
              <a:t>Đồng</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hồ</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trong</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nước</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nhưng</a:t>
            </a:r>
            <a:r>
              <a:rPr lang="en-US" sz="2200" dirty="0">
                <a:solidFill>
                  <a:srgbClr val="000000"/>
                </a:solidFill>
                <a:effectLst/>
                <a:latin typeface="UTM Avo" panose="02040603050506020204" pitchFamily="18"/>
                <a:ea typeface="SimSun" panose="02010600030101010101" pitchFamily="2" charset="-122"/>
              </a:rPr>
              <a:t> ta </a:t>
            </a:r>
            <a:r>
              <a:rPr lang="en-US" sz="2200" dirty="0" err="1">
                <a:solidFill>
                  <a:srgbClr val="000000"/>
                </a:solidFill>
                <a:effectLst/>
                <a:latin typeface="UTM Avo" panose="02040603050506020204" pitchFamily="18"/>
                <a:ea typeface="SimSun" panose="02010600030101010101" pitchFamily="2" charset="-122"/>
              </a:rPr>
              <a:t>vẫn</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nghe</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được</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âm</a:t>
            </a:r>
            <a:r>
              <a:rPr lang="en-US" sz="2200" dirty="0">
                <a:solidFill>
                  <a:srgbClr val="000000"/>
                </a:solidFill>
                <a:effectLst/>
                <a:latin typeface="UTM Avo" panose="02040603050506020204" pitchFamily="18"/>
                <a:ea typeface="SimSun" panose="02010600030101010101" pitchFamily="2" charset="-122"/>
              </a:rPr>
              <a:t> do </a:t>
            </a:r>
            <a:r>
              <a:rPr lang="en-US" sz="2200" dirty="0" err="1">
                <a:solidFill>
                  <a:srgbClr val="000000"/>
                </a:solidFill>
                <a:effectLst/>
                <a:latin typeface="UTM Avo" panose="02040603050506020204" pitchFamily="18"/>
                <a:ea typeface="SimSun" panose="02010600030101010101" pitchFamily="2" charset="-122"/>
              </a:rPr>
              <a:t>đồng</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hồ</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phát</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ra</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chứng</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tỏ</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âm</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đã</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truyền</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được</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trong</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chất</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lỏng</a:t>
            </a:r>
            <a:r>
              <a:rPr lang="en-US" sz="2200" dirty="0">
                <a:solidFill>
                  <a:srgbClr val="000000"/>
                </a:solidFill>
                <a:effectLst/>
                <a:latin typeface="UTM Avo" panose="02040603050506020204" pitchFamily="18"/>
                <a:ea typeface="SimSun" panose="02010600030101010101" pitchFamily="2" charset="-122"/>
              </a:rPr>
              <a:t>.</a:t>
            </a:r>
            <a:endParaRPr lang="en-US" sz="2200" dirty="0">
              <a:effectLst/>
              <a:latin typeface="UTM Avo" panose="02040603050506020204" pitchFamily="18"/>
              <a:ea typeface="Calibri" panose="020F0502020204030204" pitchFamily="34" charset="0"/>
            </a:endParaRPr>
          </a:p>
        </p:txBody>
      </p:sp>
      <p:pic>
        <p:nvPicPr>
          <p:cNvPr id="18" name="Picture 17">
            <a:extLst>
              <a:ext uri="{FF2B5EF4-FFF2-40B4-BE49-F238E27FC236}">
                <a16:creationId xmlns:a16="http://schemas.microsoft.com/office/drawing/2014/main" id="{79458908-1B7C-9690-88E0-859466EE9AA3}"/>
              </a:ext>
            </a:extLst>
          </p:cNvPr>
          <p:cNvPicPr>
            <a:picLocks noChangeAspect="1"/>
          </p:cNvPicPr>
          <p:nvPr/>
        </p:nvPicPr>
        <p:blipFill rotWithShape="1">
          <a:blip r:embed="rId4"/>
          <a:srcRect l="4553" t="48889" r="50000" b="15111"/>
          <a:stretch/>
        </p:blipFill>
        <p:spPr>
          <a:xfrm>
            <a:off x="4146232" y="5391918"/>
            <a:ext cx="3469958" cy="1546092"/>
          </a:xfrm>
          <a:prstGeom prst="rect">
            <a:avLst/>
          </a:prstGeom>
        </p:spPr>
      </p:pic>
      <p:pic>
        <p:nvPicPr>
          <p:cNvPr id="19" name="Picture 18">
            <a:extLst>
              <a:ext uri="{FF2B5EF4-FFF2-40B4-BE49-F238E27FC236}">
                <a16:creationId xmlns:a16="http://schemas.microsoft.com/office/drawing/2014/main" id="{E42DD8F9-925A-ACFD-022B-5C73E199C66B}"/>
              </a:ext>
            </a:extLst>
          </p:cNvPr>
          <p:cNvPicPr>
            <a:picLocks noChangeAspect="1"/>
          </p:cNvPicPr>
          <p:nvPr/>
        </p:nvPicPr>
        <p:blipFill rotWithShape="1">
          <a:blip r:embed="rId4"/>
          <a:srcRect l="48000" t="11259" r="18333" b="33037"/>
          <a:stretch/>
        </p:blipFill>
        <p:spPr>
          <a:xfrm>
            <a:off x="4664392" y="4402152"/>
            <a:ext cx="2433638" cy="2264970"/>
          </a:xfrm>
          <a:prstGeom prst="rect">
            <a:avLst/>
          </a:prstGeom>
        </p:spPr>
      </p:pic>
    </p:spTree>
    <p:extLst>
      <p:ext uri="{BB962C8B-B14F-4D97-AF65-F5344CB8AC3E}">
        <p14:creationId xmlns:p14="http://schemas.microsoft.com/office/powerpoint/2010/main" val="1167415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randombar(horizontal)">
                                      <p:cBhvr>
                                        <p:cTn id="7" dur="500"/>
                                        <p:tgtEl>
                                          <p:spTgt spid="1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7">
                                            <p:txEl>
                                              <p:pRg st="1" end="1"/>
                                            </p:txEl>
                                          </p:spTgt>
                                        </p:tgtEl>
                                        <p:attrNameLst>
                                          <p:attrName>style.visibility</p:attrName>
                                        </p:attrNameLst>
                                      </p:cBhvr>
                                      <p:to>
                                        <p:strVal val="visible"/>
                                      </p:to>
                                    </p:set>
                                    <p:animEffect transition="in" filter="randombar(horizontal)">
                                      <p:cBhvr>
                                        <p:cTn id="12" dur="500"/>
                                        <p:tgtEl>
                                          <p:spTgt spid="1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anim calcmode="lin" valueType="num">
                                      <p:cBhvr>
                                        <p:cTn id="18" dur="500" fill="hold"/>
                                        <p:tgtEl>
                                          <p:spTgt spid="18"/>
                                        </p:tgtEl>
                                        <p:attrNameLst>
                                          <p:attrName>ppt_x</p:attrName>
                                        </p:attrNameLst>
                                      </p:cBhvr>
                                      <p:tavLst>
                                        <p:tav tm="0">
                                          <p:val>
                                            <p:strVal val="#ppt_x"/>
                                          </p:val>
                                        </p:tav>
                                        <p:tav tm="100000">
                                          <p:val>
                                            <p:strVal val="#ppt_x"/>
                                          </p:val>
                                        </p:tav>
                                      </p:tavLst>
                                    </p:anim>
                                    <p:anim calcmode="lin" valueType="num">
                                      <p:cBhvr>
                                        <p:cTn id="19" dur="500" fill="hold"/>
                                        <p:tgtEl>
                                          <p:spTgt spid="18"/>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anim calcmode="lin" valueType="num">
                                      <p:cBhvr>
                                        <p:cTn id="23" dur="500" fill="hold"/>
                                        <p:tgtEl>
                                          <p:spTgt spid="19"/>
                                        </p:tgtEl>
                                        <p:attrNameLst>
                                          <p:attrName>ppt_x</p:attrName>
                                        </p:attrNameLst>
                                      </p:cBhvr>
                                      <p:tavLst>
                                        <p:tav tm="0">
                                          <p:val>
                                            <p:strVal val="#ppt_x"/>
                                          </p:val>
                                        </p:tav>
                                        <p:tav tm="100000">
                                          <p:val>
                                            <p:strVal val="#ppt_x"/>
                                          </p:val>
                                        </p:tav>
                                      </p:tavLst>
                                    </p:anim>
                                    <p:anim calcmode="lin" valueType="num">
                                      <p:cBhvr>
                                        <p:cTn id="24" dur="5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2" name="Rectangle: Rounded Corners 7">
            <a:extLst>
              <a:ext uri="{FF2B5EF4-FFF2-40B4-BE49-F238E27FC236}">
                <a16:creationId xmlns:a16="http://schemas.microsoft.com/office/drawing/2014/main" id="{0B7D9F07-790F-93D6-B528-5E64B2430ADD}"/>
              </a:ext>
            </a:extLst>
          </p:cNvPr>
          <p:cNvSpPr/>
          <p:nvPr/>
        </p:nvSpPr>
        <p:spPr>
          <a:xfrm>
            <a:off x="1851364" y="2444808"/>
            <a:ext cx="8489272" cy="2411730"/>
          </a:xfrm>
          <a:prstGeom prst="roundRect">
            <a:avLst>
              <a:gd name="adj" fmla="val 10128"/>
            </a:avLst>
          </a:prstGeom>
          <a:solidFill>
            <a:srgbClr val="F9E9F2"/>
          </a:solidFill>
          <a:ln w="57150">
            <a:solidFill>
              <a:srgbClr val="E283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nSpc>
                <a:spcPct val="150000"/>
              </a:lnSpc>
              <a:buFont typeface="Arial" panose="020B0604020202020204" pitchFamily="34" charset="0"/>
              <a:buChar char="•"/>
            </a:pPr>
            <a:r>
              <a:rPr lang="vi-VN" sz="2200" dirty="0">
                <a:solidFill>
                  <a:schemeClr val="tx1"/>
                </a:solidFill>
                <a:latin typeface="UTM Avo" panose="02040603050506020204" pitchFamily="18"/>
              </a:rPr>
              <a:t>Âm truyền được trong các chất rắn, lỏng, khí.</a:t>
            </a:r>
          </a:p>
          <a:p>
            <a:pPr marL="342900" indent="-342900">
              <a:lnSpc>
                <a:spcPct val="150000"/>
              </a:lnSpc>
              <a:buFont typeface="Arial" panose="020B0604020202020204" pitchFamily="34" charset="0"/>
              <a:buChar char="•"/>
            </a:pPr>
            <a:r>
              <a:rPr lang="vi-VN" sz="2200" dirty="0">
                <a:solidFill>
                  <a:schemeClr val="tx1"/>
                </a:solidFill>
                <a:latin typeface="UTM Avo" panose="02040603050506020204" pitchFamily="18"/>
              </a:rPr>
              <a:t>Sự dao động của nguồn âm đã làm lan truyền sự nén, giãn không khí, tức là làm lan truyền âm từ nguồn âm ra xung quanh nó.</a:t>
            </a:r>
          </a:p>
        </p:txBody>
      </p:sp>
      <p:pic>
        <p:nvPicPr>
          <p:cNvPr id="3" name="Picture 2">
            <a:extLst>
              <a:ext uri="{FF2B5EF4-FFF2-40B4-BE49-F238E27FC236}">
                <a16:creationId xmlns:a16="http://schemas.microsoft.com/office/drawing/2014/main" id="{8D7438D0-BABD-B7D7-1458-5DD65406CD35}"/>
              </a:ext>
            </a:extLst>
          </p:cNvPr>
          <p:cNvPicPr>
            <a:picLocks noChangeAspect="1"/>
          </p:cNvPicPr>
          <p:nvPr/>
        </p:nvPicPr>
        <p:blipFill>
          <a:blip r:embed="rId4"/>
          <a:stretch>
            <a:fillRect/>
          </a:stretch>
        </p:blipFill>
        <p:spPr>
          <a:xfrm>
            <a:off x="9673998" y="1555230"/>
            <a:ext cx="1333276" cy="1258687"/>
          </a:xfrm>
          <a:prstGeom prst="rect">
            <a:avLst/>
          </a:prstGeom>
        </p:spPr>
      </p:pic>
    </p:spTree>
    <p:extLst>
      <p:ext uri="{BB962C8B-B14F-4D97-AF65-F5344CB8AC3E}">
        <p14:creationId xmlns:p14="http://schemas.microsoft.com/office/powerpoint/2010/main" val="3806625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fade">
                                      <p:cBhvr>
                                        <p:cTn id="15" dur="500"/>
                                        <p:tgtEl>
                                          <p:spTgt spid="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
                                            <p:txEl>
                                              <p:pRg st="1" end="1"/>
                                            </p:txEl>
                                          </p:spTgt>
                                        </p:tgtEl>
                                        <p:attrNameLst>
                                          <p:attrName>style.visibility</p:attrName>
                                        </p:attrNameLst>
                                      </p:cBhvr>
                                      <p:to>
                                        <p:strVal val="visible"/>
                                      </p:to>
                                    </p:set>
                                    <p:animEffect transition="in" filter="fade">
                                      <p:cBhvr>
                                        <p:cTn id="20"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6"/>
        <p:cNvGrpSpPr/>
        <p:nvPr/>
      </p:nvGrpSpPr>
      <p:grpSpPr>
        <a:xfrm>
          <a:off x="0" y="0"/>
          <a:ext cx="0" cy="0"/>
          <a:chOff x="0" y="0"/>
          <a:chExt cx="0" cy="0"/>
        </a:xfrm>
      </p:grpSpPr>
      <p:pic>
        <p:nvPicPr>
          <p:cNvPr id="2" name="Picture 1">
            <a:hlinkClick r:id="rId4"/>
            <a:extLst>
              <a:ext uri="{FF2B5EF4-FFF2-40B4-BE49-F238E27FC236}">
                <a16:creationId xmlns:a16="http://schemas.microsoft.com/office/drawing/2014/main" id="{347B9627-E12B-497E-923D-4888701D179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21200" y="3172460"/>
            <a:ext cx="3149600" cy="17018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sp>
        <p:nvSpPr>
          <p:cNvPr id="6" name="Rectangle: Rounded Corners 3">
            <a:extLst>
              <a:ext uri="{FF2B5EF4-FFF2-40B4-BE49-F238E27FC236}">
                <a16:creationId xmlns:a16="http://schemas.microsoft.com/office/drawing/2014/main" id="{8FCFF52F-76F4-9AC2-09DB-607D2CDB8117}"/>
              </a:ext>
            </a:extLst>
          </p:cNvPr>
          <p:cNvSpPr/>
          <p:nvPr/>
        </p:nvSpPr>
        <p:spPr>
          <a:xfrm>
            <a:off x="2417178" y="2107195"/>
            <a:ext cx="6896100" cy="548035"/>
          </a:xfrm>
          <a:prstGeom prst="roundRect">
            <a:avLst/>
          </a:prstGeom>
          <a:noFill/>
          <a:ln>
            <a:solidFill>
              <a:schemeClr val="accent6">
                <a:lumMod val="40000"/>
                <a:lumOff val="6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21590">
              <a:lnSpc>
                <a:spcPct val="150000"/>
              </a:lnSpc>
              <a:spcBef>
                <a:spcPts val="300"/>
              </a:spcBef>
              <a:spcAft>
                <a:spcPts val="300"/>
              </a:spcAft>
            </a:pPr>
            <a:endParaRPr lang="en-US" sz="1800">
              <a:effectLst/>
              <a:latin typeface="UTM Avo" panose="02040603050506020204" pitchFamily="18"/>
              <a:ea typeface="Calibri" panose="020F0502020204030204" pitchFamily="34" charset="0"/>
            </a:endParaRPr>
          </a:p>
        </p:txBody>
      </p:sp>
      <p:sp>
        <p:nvSpPr>
          <p:cNvPr id="7" name="TextBox 6">
            <a:extLst>
              <a:ext uri="{FF2B5EF4-FFF2-40B4-BE49-F238E27FC236}">
                <a16:creationId xmlns:a16="http://schemas.microsoft.com/office/drawing/2014/main" id="{E28AC18D-1791-81C1-84AB-846ED60E8AFE}"/>
              </a:ext>
            </a:extLst>
          </p:cNvPr>
          <p:cNvSpPr txBox="1"/>
          <p:nvPr/>
        </p:nvSpPr>
        <p:spPr>
          <a:xfrm>
            <a:off x="3269910" y="2022396"/>
            <a:ext cx="5737860" cy="548035"/>
          </a:xfrm>
          <a:prstGeom prst="rect">
            <a:avLst/>
          </a:prstGeom>
          <a:noFill/>
        </p:spPr>
        <p:txBody>
          <a:bodyPr wrap="square" rtlCol="0">
            <a:spAutoFit/>
          </a:bodyPr>
          <a:lstStyle/>
          <a:p>
            <a:pPr algn="ctr">
              <a:lnSpc>
                <a:spcPct val="150000"/>
              </a:lnSpc>
            </a:pPr>
            <a:r>
              <a:rPr lang="en-US" sz="2300" b="1" dirty="0">
                <a:effectLst/>
                <a:latin typeface="UTM Avo" panose="02040603050506020204" pitchFamily="18"/>
                <a:ea typeface="Calibri" panose="020F0502020204030204" pitchFamily="34" charset="0"/>
              </a:rPr>
              <a:t>1. </a:t>
            </a:r>
            <a:r>
              <a:rPr lang="en-US" sz="2300" dirty="0" err="1">
                <a:effectLst/>
                <a:latin typeface="UTM Avo" panose="02040603050506020204" pitchFamily="18"/>
                <a:ea typeface="Calibri" panose="020F0502020204030204" pitchFamily="34" charset="0"/>
              </a:rPr>
              <a:t>Nêu</a:t>
            </a:r>
            <a:r>
              <a:rPr lang="en-US" sz="2300" dirty="0">
                <a:effectLst/>
                <a:latin typeface="UTM Avo" panose="02040603050506020204" pitchFamily="18"/>
                <a:ea typeface="Calibri" panose="020F0502020204030204" pitchFamily="34" charset="0"/>
              </a:rPr>
              <a:t> </a:t>
            </a:r>
            <a:r>
              <a:rPr lang="en-US" sz="2300" dirty="0" err="1">
                <a:effectLst/>
                <a:latin typeface="UTM Avo" panose="02040603050506020204" pitchFamily="18"/>
                <a:ea typeface="Calibri" panose="020F0502020204030204" pitchFamily="34" charset="0"/>
              </a:rPr>
              <a:t>biện</a:t>
            </a:r>
            <a:r>
              <a:rPr lang="en-US" sz="2300" dirty="0">
                <a:effectLst/>
                <a:latin typeface="UTM Avo" panose="02040603050506020204" pitchFamily="18"/>
                <a:ea typeface="Calibri" panose="020F0502020204030204" pitchFamily="34" charset="0"/>
              </a:rPr>
              <a:t> </a:t>
            </a:r>
            <a:r>
              <a:rPr lang="en-US" sz="2300" dirty="0" err="1">
                <a:effectLst/>
                <a:latin typeface="UTM Avo" panose="02040603050506020204" pitchFamily="18"/>
                <a:ea typeface="Calibri" panose="020F0502020204030204" pitchFamily="34" charset="0"/>
              </a:rPr>
              <a:t>pháp</a:t>
            </a:r>
            <a:r>
              <a:rPr lang="en-US" sz="2300" dirty="0">
                <a:effectLst/>
                <a:latin typeface="UTM Avo" panose="02040603050506020204" pitchFamily="18"/>
                <a:ea typeface="Calibri" panose="020F0502020204030204" pitchFamily="34" charset="0"/>
              </a:rPr>
              <a:t> </a:t>
            </a:r>
            <a:r>
              <a:rPr lang="en-US" sz="2300" dirty="0" err="1">
                <a:effectLst/>
                <a:latin typeface="UTM Avo" panose="02040603050506020204" pitchFamily="18"/>
                <a:ea typeface="Calibri" panose="020F0502020204030204" pitchFamily="34" charset="0"/>
              </a:rPr>
              <a:t>để</a:t>
            </a:r>
            <a:r>
              <a:rPr lang="en-US" sz="2300" dirty="0">
                <a:effectLst/>
                <a:latin typeface="UTM Avo" panose="02040603050506020204" pitchFamily="18"/>
                <a:ea typeface="Calibri" panose="020F0502020204030204" pitchFamily="34" charset="0"/>
              </a:rPr>
              <a:t> </a:t>
            </a:r>
            <a:r>
              <a:rPr lang="en-US" sz="2300" dirty="0" err="1">
                <a:effectLst/>
                <a:latin typeface="UTM Avo" panose="02040603050506020204" pitchFamily="18"/>
                <a:ea typeface="Calibri" panose="020F0502020204030204" pitchFamily="34" charset="0"/>
              </a:rPr>
              <a:t>bảo</a:t>
            </a:r>
            <a:r>
              <a:rPr lang="en-US" sz="2300" dirty="0">
                <a:effectLst/>
                <a:latin typeface="UTM Avo" panose="02040603050506020204" pitchFamily="18"/>
                <a:ea typeface="Calibri" panose="020F0502020204030204" pitchFamily="34" charset="0"/>
              </a:rPr>
              <a:t> </a:t>
            </a:r>
            <a:r>
              <a:rPr lang="en-US" sz="2300" dirty="0" err="1">
                <a:effectLst/>
                <a:latin typeface="UTM Avo" panose="02040603050506020204" pitchFamily="18"/>
                <a:ea typeface="Calibri" panose="020F0502020204030204" pitchFamily="34" charset="0"/>
              </a:rPr>
              <a:t>vệ</a:t>
            </a:r>
            <a:r>
              <a:rPr lang="en-US" sz="2300" dirty="0">
                <a:effectLst/>
                <a:latin typeface="UTM Avo" panose="02040603050506020204" pitchFamily="18"/>
                <a:ea typeface="Calibri" panose="020F0502020204030204" pitchFamily="34" charset="0"/>
              </a:rPr>
              <a:t> tai.</a:t>
            </a:r>
          </a:p>
        </p:txBody>
      </p:sp>
      <p:pic>
        <p:nvPicPr>
          <p:cNvPr id="8" name="Picture 7">
            <a:extLst>
              <a:ext uri="{FF2B5EF4-FFF2-40B4-BE49-F238E27FC236}">
                <a16:creationId xmlns:a16="http://schemas.microsoft.com/office/drawing/2014/main" id="{7AE2E0D3-1ACE-74AB-CBD3-14D627F0932D}"/>
              </a:ext>
            </a:extLst>
          </p:cNvPr>
          <p:cNvPicPr>
            <a:picLocks noChangeAspect="1"/>
          </p:cNvPicPr>
          <p:nvPr/>
        </p:nvPicPr>
        <p:blipFill rotWithShape="1">
          <a:blip r:embed="rId4"/>
          <a:srcRect l="29917" t="45630" r="43417" b="8000"/>
          <a:stretch/>
        </p:blipFill>
        <p:spPr>
          <a:xfrm>
            <a:off x="2230311" y="1595958"/>
            <a:ext cx="1325880" cy="1296876"/>
          </a:xfrm>
          <a:prstGeom prst="rect">
            <a:avLst/>
          </a:prstGeom>
        </p:spPr>
      </p:pic>
      <p:sp>
        <p:nvSpPr>
          <p:cNvPr id="9" name="TextBox 8">
            <a:extLst>
              <a:ext uri="{FF2B5EF4-FFF2-40B4-BE49-F238E27FC236}">
                <a16:creationId xmlns:a16="http://schemas.microsoft.com/office/drawing/2014/main" id="{88AE47D1-B7F4-75FA-B597-745B3719D205}"/>
              </a:ext>
            </a:extLst>
          </p:cNvPr>
          <p:cNvSpPr txBox="1"/>
          <p:nvPr/>
        </p:nvSpPr>
        <p:spPr>
          <a:xfrm>
            <a:off x="2145030" y="2740029"/>
            <a:ext cx="7901940" cy="3712555"/>
          </a:xfrm>
          <a:prstGeom prst="rect">
            <a:avLst/>
          </a:prstGeom>
          <a:noFill/>
        </p:spPr>
        <p:txBody>
          <a:bodyPr wrap="square">
            <a:spAutoFit/>
          </a:bodyPr>
          <a:lstStyle/>
          <a:p>
            <a:pPr marL="0" marR="19685" algn="ctr">
              <a:lnSpc>
                <a:spcPct val="150000"/>
              </a:lnSpc>
              <a:spcBef>
                <a:spcPts val="500"/>
              </a:spcBef>
              <a:spcAft>
                <a:spcPts val="0"/>
              </a:spcAft>
              <a:tabLst>
                <a:tab pos="2743200" algn="l"/>
              </a:tabLst>
            </a:pPr>
            <a:r>
              <a:rPr lang="en-US" sz="2200" b="1" dirty="0" err="1">
                <a:solidFill>
                  <a:srgbClr val="000000"/>
                </a:solidFill>
                <a:effectLst/>
                <a:latin typeface="UTM Avo" panose="02040603050506020204" pitchFamily="18"/>
                <a:ea typeface="SimSun" panose="02010600030101010101" pitchFamily="2" charset="-122"/>
              </a:rPr>
              <a:t>Các</a:t>
            </a:r>
            <a:r>
              <a:rPr lang="en-US" sz="2200" b="1" dirty="0">
                <a:solidFill>
                  <a:srgbClr val="000000"/>
                </a:solidFill>
                <a:effectLst/>
                <a:latin typeface="UTM Avo" panose="02040603050506020204" pitchFamily="18"/>
                <a:ea typeface="SimSun" panose="02010600030101010101" pitchFamily="2" charset="-122"/>
              </a:rPr>
              <a:t> </a:t>
            </a:r>
            <a:r>
              <a:rPr lang="en-US" sz="2200" b="1" dirty="0" err="1">
                <a:solidFill>
                  <a:srgbClr val="000000"/>
                </a:solidFill>
                <a:effectLst/>
                <a:latin typeface="UTM Avo" panose="02040603050506020204" pitchFamily="18"/>
                <a:ea typeface="SimSun" panose="02010600030101010101" pitchFamily="2" charset="-122"/>
              </a:rPr>
              <a:t>biện</a:t>
            </a:r>
            <a:r>
              <a:rPr lang="en-US" sz="2200" b="1" dirty="0">
                <a:solidFill>
                  <a:srgbClr val="000000"/>
                </a:solidFill>
                <a:effectLst/>
                <a:latin typeface="UTM Avo" panose="02040603050506020204" pitchFamily="18"/>
                <a:ea typeface="SimSun" panose="02010600030101010101" pitchFamily="2" charset="-122"/>
              </a:rPr>
              <a:t> </a:t>
            </a:r>
            <a:r>
              <a:rPr lang="en-US" sz="2200" b="1" dirty="0" err="1">
                <a:solidFill>
                  <a:srgbClr val="000000"/>
                </a:solidFill>
                <a:effectLst/>
                <a:latin typeface="UTM Avo" panose="02040603050506020204" pitchFamily="18"/>
                <a:ea typeface="SimSun" panose="02010600030101010101" pitchFamily="2" charset="-122"/>
              </a:rPr>
              <a:t>pháp</a:t>
            </a:r>
            <a:r>
              <a:rPr lang="en-US" sz="2200" b="1" dirty="0">
                <a:solidFill>
                  <a:srgbClr val="000000"/>
                </a:solidFill>
                <a:effectLst/>
                <a:latin typeface="UTM Avo" panose="02040603050506020204" pitchFamily="18"/>
                <a:ea typeface="SimSun" panose="02010600030101010101" pitchFamily="2" charset="-122"/>
              </a:rPr>
              <a:t> </a:t>
            </a:r>
            <a:r>
              <a:rPr lang="en-US" sz="2200" b="1" dirty="0" err="1">
                <a:solidFill>
                  <a:srgbClr val="000000"/>
                </a:solidFill>
                <a:effectLst/>
                <a:latin typeface="UTM Avo" panose="02040603050506020204" pitchFamily="18"/>
                <a:ea typeface="SimSun" panose="02010600030101010101" pitchFamily="2" charset="-122"/>
              </a:rPr>
              <a:t>bảo</a:t>
            </a:r>
            <a:r>
              <a:rPr lang="en-US" sz="2200" b="1" dirty="0">
                <a:solidFill>
                  <a:srgbClr val="000000"/>
                </a:solidFill>
                <a:effectLst/>
                <a:latin typeface="UTM Avo" panose="02040603050506020204" pitchFamily="18"/>
                <a:ea typeface="SimSun" panose="02010600030101010101" pitchFamily="2" charset="-122"/>
              </a:rPr>
              <a:t> </a:t>
            </a:r>
            <a:r>
              <a:rPr lang="en-US" sz="2200" b="1" dirty="0" err="1">
                <a:solidFill>
                  <a:srgbClr val="000000"/>
                </a:solidFill>
                <a:effectLst/>
                <a:latin typeface="UTM Avo" panose="02040603050506020204" pitchFamily="18"/>
                <a:ea typeface="SimSun" panose="02010600030101010101" pitchFamily="2" charset="-122"/>
              </a:rPr>
              <a:t>vệ</a:t>
            </a:r>
            <a:r>
              <a:rPr lang="en-US" sz="2200" b="1" dirty="0">
                <a:solidFill>
                  <a:srgbClr val="000000"/>
                </a:solidFill>
                <a:effectLst/>
                <a:latin typeface="UTM Avo" panose="02040603050506020204" pitchFamily="18"/>
                <a:ea typeface="SimSun" panose="02010600030101010101" pitchFamily="2" charset="-122"/>
              </a:rPr>
              <a:t> tai:</a:t>
            </a:r>
            <a:endParaRPr lang="en-US" sz="2200" b="1" dirty="0">
              <a:effectLst/>
              <a:latin typeface="UTM Avo" panose="02040603050506020204" pitchFamily="18"/>
              <a:ea typeface="Calibri" panose="020F0502020204030204" pitchFamily="34" charset="0"/>
            </a:endParaRPr>
          </a:p>
          <a:p>
            <a:pPr marL="342900" marR="19685" lvl="0" indent="-342900">
              <a:lnSpc>
                <a:spcPct val="150000"/>
              </a:lnSpc>
              <a:spcBef>
                <a:spcPts val="500"/>
              </a:spcBef>
              <a:spcAft>
                <a:spcPts val="0"/>
              </a:spcAft>
              <a:buSzPts val="800"/>
              <a:buFont typeface="Wingdings" panose="05000000000000000000" pitchFamily="2" charset="2"/>
              <a:buChar char=""/>
              <a:tabLst>
                <a:tab pos="266700" algn="l"/>
              </a:tabLst>
            </a:pPr>
            <a:r>
              <a:rPr lang="en-US" sz="2000" dirty="0" err="1">
                <a:solidFill>
                  <a:srgbClr val="000000"/>
                </a:solidFill>
                <a:effectLst/>
                <a:latin typeface="UTM Avo" panose="02040603050506020204" pitchFamily="18"/>
                <a:ea typeface="SimSun" panose="02010600030101010101" pitchFamily="2" charset="-122"/>
              </a:rPr>
              <a:t>Không</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để</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dị</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vật</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lọt</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vào</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trong</a:t>
            </a:r>
            <a:r>
              <a:rPr lang="en-US" sz="2000" dirty="0">
                <a:solidFill>
                  <a:srgbClr val="000000"/>
                </a:solidFill>
                <a:effectLst/>
                <a:latin typeface="UTM Avo" panose="02040603050506020204" pitchFamily="18"/>
                <a:ea typeface="SimSun" panose="02010600030101010101" pitchFamily="2" charset="-122"/>
              </a:rPr>
              <a:t> tai. </a:t>
            </a:r>
            <a:endParaRPr lang="en-US" sz="2000" dirty="0">
              <a:effectLst/>
              <a:latin typeface="UTM Avo" panose="02040603050506020204" pitchFamily="18"/>
              <a:ea typeface="Calibri" panose="020F0502020204030204" pitchFamily="34" charset="0"/>
            </a:endParaRPr>
          </a:p>
          <a:p>
            <a:pPr marL="342900" marR="19685" lvl="0" indent="-342900">
              <a:lnSpc>
                <a:spcPct val="150000"/>
              </a:lnSpc>
              <a:spcBef>
                <a:spcPts val="500"/>
              </a:spcBef>
              <a:spcAft>
                <a:spcPts val="0"/>
              </a:spcAft>
              <a:buSzPts val="800"/>
              <a:buFont typeface="Wingdings" panose="05000000000000000000" pitchFamily="2" charset="2"/>
              <a:buChar char=""/>
              <a:tabLst>
                <a:tab pos="266700" algn="l"/>
              </a:tabLst>
            </a:pPr>
            <a:r>
              <a:rPr lang="en-US" sz="2000" dirty="0" err="1">
                <a:solidFill>
                  <a:srgbClr val="000000"/>
                </a:solidFill>
                <a:effectLst/>
                <a:latin typeface="UTM Avo" panose="02040603050506020204" pitchFamily="18"/>
                <a:ea typeface="SimSun" panose="02010600030101010101" pitchFamily="2" charset="-122"/>
              </a:rPr>
              <a:t>Không</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ngoáy</a:t>
            </a:r>
            <a:r>
              <a:rPr lang="en-US" sz="2000" dirty="0">
                <a:solidFill>
                  <a:srgbClr val="000000"/>
                </a:solidFill>
                <a:effectLst/>
                <a:latin typeface="UTM Avo" panose="02040603050506020204" pitchFamily="18"/>
                <a:ea typeface="SimSun" panose="02010600030101010101" pitchFamily="2" charset="-122"/>
              </a:rPr>
              <a:t> tai </a:t>
            </a:r>
            <a:r>
              <a:rPr lang="en-US" sz="2000" dirty="0" err="1">
                <a:solidFill>
                  <a:srgbClr val="000000"/>
                </a:solidFill>
                <a:effectLst/>
                <a:latin typeface="UTM Avo" panose="02040603050506020204" pitchFamily="18"/>
                <a:ea typeface="SimSun" panose="02010600030101010101" pitchFamily="2" charset="-122"/>
              </a:rPr>
              <a:t>quá</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sâu</a:t>
            </a:r>
            <a:r>
              <a:rPr lang="en-US" sz="2000" dirty="0">
                <a:solidFill>
                  <a:srgbClr val="000000"/>
                </a:solidFill>
                <a:effectLst/>
                <a:latin typeface="UTM Avo" panose="02040603050506020204" pitchFamily="18"/>
                <a:ea typeface="SimSun" panose="02010600030101010101" pitchFamily="2" charset="-122"/>
              </a:rPr>
              <a:t>.</a:t>
            </a:r>
            <a:endParaRPr lang="en-US" sz="2000" dirty="0">
              <a:effectLst/>
              <a:latin typeface="UTM Avo" panose="02040603050506020204" pitchFamily="18"/>
              <a:ea typeface="Calibri" panose="020F0502020204030204" pitchFamily="34" charset="0"/>
            </a:endParaRPr>
          </a:p>
          <a:p>
            <a:pPr marL="342900" marR="19685" lvl="0" indent="-342900">
              <a:lnSpc>
                <a:spcPct val="150000"/>
              </a:lnSpc>
              <a:spcBef>
                <a:spcPts val="500"/>
              </a:spcBef>
              <a:spcAft>
                <a:spcPts val="0"/>
              </a:spcAft>
              <a:buSzPts val="800"/>
              <a:buFont typeface="Wingdings" panose="05000000000000000000" pitchFamily="2" charset="2"/>
              <a:buChar char=""/>
              <a:tabLst>
                <a:tab pos="266700" algn="l"/>
              </a:tabLst>
            </a:pPr>
            <a:r>
              <a:rPr lang="en-US" sz="2000" dirty="0" err="1">
                <a:solidFill>
                  <a:srgbClr val="000000"/>
                </a:solidFill>
                <a:effectLst/>
                <a:latin typeface="UTM Avo" panose="02040603050506020204" pitchFamily="18"/>
                <a:ea typeface="SimSun" panose="02010600030101010101" pitchFamily="2" charset="-122"/>
              </a:rPr>
              <a:t>Không</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nên</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nghe</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nhạc</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quá</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lớn</a:t>
            </a:r>
            <a:r>
              <a:rPr lang="en-US" sz="2000" dirty="0">
                <a:solidFill>
                  <a:srgbClr val="000000"/>
                </a:solidFill>
                <a:effectLst/>
                <a:latin typeface="UTM Avo" panose="02040603050506020204" pitchFamily="18"/>
                <a:ea typeface="SimSun" panose="02010600030101010101" pitchFamily="2" charset="-122"/>
              </a:rPr>
              <a:t>. </a:t>
            </a:r>
            <a:endParaRPr lang="en-US" sz="2000" dirty="0">
              <a:effectLst/>
              <a:latin typeface="UTM Avo" panose="02040603050506020204" pitchFamily="18"/>
              <a:ea typeface="Calibri" panose="020F0502020204030204" pitchFamily="34" charset="0"/>
            </a:endParaRPr>
          </a:p>
          <a:p>
            <a:pPr marL="342900" marR="19685" lvl="0" indent="-342900">
              <a:lnSpc>
                <a:spcPct val="150000"/>
              </a:lnSpc>
              <a:spcBef>
                <a:spcPts val="500"/>
              </a:spcBef>
              <a:spcAft>
                <a:spcPts val="0"/>
              </a:spcAft>
              <a:buSzPts val="800"/>
              <a:buFont typeface="Wingdings" panose="05000000000000000000" pitchFamily="2" charset="2"/>
              <a:buChar char=""/>
              <a:tabLst>
                <a:tab pos="266700" algn="l"/>
              </a:tabLst>
            </a:pPr>
            <a:r>
              <a:rPr lang="en-US" sz="2000" dirty="0" err="1">
                <a:solidFill>
                  <a:srgbClr val="000000"/>
                </a:solidFill>
                <a:effectLst/>
                <a:latin typeface="UTM Avo" panose="02040603050506020204" pitchFamily="18"/>
                <a:ea typeface="SimSun" panose="02010600030101010101" pitchFamily="2" charset="-122"/>
              </a:rPr>
              <a:t>Bảo</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vệ</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thính</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giác</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trong</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môi</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trường</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có</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độ</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ồn</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cao</a:t>
            </a:r>
            <a:r>
              <a:rPr lang="en-US" sz="2000" dirty="0">
                <a:solidFill>
                  <a:srgbClr val="000000"/>
                </a:solidFill>
                <a:effectLst/>
                <a:latin typeface="UTM Avo" panose="02040603050506020204" pitchFamily="18"/>
                <a:ea typeface="SimSun" panose="02010600030101010101" pitchFamily="2" charset="-122"/>
              </a:rPr>
              <a:t>.</a:t>
            </a:r>
            <a:endParaRPr lang="en-US" sz="2000" dirty="0">
              <a:effectLst/>
              <a:latin typeface="UTM Avo" panose="02040603050506020204" pitchFamily="18"/>
              <a:ea typeface="Calibri" panose="020F0502020204030204" pitchFamily="34" charset="0"/>
            </a:endParaRPr>
          </a:p>
          <a:p>
            <a:pPr marL="342900" marR="19685" lvl="0" indent="-342900">
              <a:lnSpc>
                <a:spcPct val="150000"/>
              </a:lnSpc>
              <a:spcBef>
                <a:spcPts val="500"/>
              </a:spcBef>
              <a:spcAft>
                <a:spcPts val="0"/>
              </a:spcAft>
              <a:buSzPts val="800"/>
              <a:buFont typeface="Wingdings" panose="05000000000000000000" pitchFamily="2" charset="2"/>
              <a:buChar char=""/>
              <a:tabLst>
                <a:tab pos="266700" algn="l"/>
              </a:tabLst>
            </a:pPr>
            <a:r>
              <a:rPr lang="en-US" sz="2000" dirty="0" err="1">
                <a:solidFill>
                  <a:srgbClr val="000000"/>
                </a:solidFill>
                <a:effectLst/>
                <a:latin typeface="UTM Avo" panose="02040603050506020204" pitchFamily="18"/>
                <a:ea typeface="SimSun" panose="02010600030101010101" pitchFamily="2" charset="-122"/>
              </a:rPr>
              <a:t>Thường</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xuyên</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kiểm</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tra</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thính</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giác</a:t>
            </a:r>
            <a:r>
              <a:rPr lang="en-US" sz="2000" dirty="0">
                <a:solidFill>
                  <a:srgbClr val="000000"/>
                </a:solidFill>
                <a:effectLst/>
                <a:latin typeface="UTM Avo" panose="02040603050506020204" pitchFamily="18"/>
                <a:ea typeface="SimSun" panose="02010600030101010101" pitchFamily="2" charset="-122"/>
              </a:rPr>
              <a:t>. </a:t>
            </a:r>
            <a:endParaRPr lang="en-US" sz="2000" dirty="0">
              <a:effectLst/>
              <a:latin typeface="UTM Avo" panose="02040603050506020204" pitchFamily="18"/>
              <a:ea typeface="Calibri" panose="020F0502020204030204" pitchFamily="34" charset="0"/>
            </a:endParaRPr>
          </a:p>
          <a:p>
            <a:pPr marL="342900" marR="19685" lvl="0" indent="-342900">
              <a:lnSpc>
                <a:spcPct val="150000"/>
              </a:lnSpc>
              <a:spcBef>
                <a:spcPts val="500"/>
              </a:spcBef>
              <a:spcAft>
                <a:spcPts val="0"/>
              </a:spcAft>
              <a:buSzPts val="800"/>
              <a:buFont typeface="Wingdings" panose="05000000000000000000" pitchFamily="2" charset="2"/>
              <a:buChar char=""/>
              <a:tabLst>
                <a:tab pos="266700" algn="l"/>
              </a:tabLst>
            </a:pPr>
            <a:r>
              <a:rPr lang="en-US" sz="2000" dirty="0" err="1">
                <a:solidFill>
                  <a:srgbClr val="000000"/>
                </a:solidFill>
                <a:effectLst/>
                <a:latin typeface="UTM Avo" panose="02040603050506020204" pitchFamily="18"/>
                <a:ea typeface="SimSun" panose="02010600030101010101" pitchFamily="2" charset="-122"/>
              </a:rPr>
              <a:t>Không</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sử</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dụng</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thuốc</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tùy</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tiện</a:t>
            </a:r>
            <a:r>
              <a:rPr lang="en-US" sz="2000" dirty="0">
                <a:solidFill>
                  <a:srgbClr val="000000"/>
                </a:solidFill>
                <a:effectLst/>
                <a:latin typeface="UTM Avo" panose="02040603050506020204" pitchFamily="18"/>
                <a:ea typeface="SimSun" panose="02010600030101010101" pitchFamily="2" charset="-122"/>
              </a:rPr>
              <a:t>.</a:t>
            </a:r>
            <a:endParaRPr lang="en-US" sz="2000" dirty="0">
              <a:effectLst/>
              <a:latin typeface="UTM Avo" panose="02040603050506020204" pitchFamily="18"/>
              <a:ea typeface="Calibri" panose="020F0502020204030204" pitchFamily="34" charset="0"/>
            </a:endParaRPr>
          </a:p>
        </p:txBody>
      </p:sp>
      <p:sp>
        <p:nvSpPr>
          <p:cNvPr id="10" name="Curved Right Arrow 18">
            <a:extLst>
              <a:ext uri="{FF2B5EF4-FFF2-40B4-BE49-F238E27FC236}">
                <a16:creationId xmlns:a16="http://schemas.microsoft.com/office/drawing/2014/main" id="{2552CFB8-825E-21FA-C869-21092AA71664}"/>
              </a:ext>
            </a:extLst>
          </p:cNvPr>
          <p:cNvSpPr/>
          <p:nvPr/>
        </p:nvSpPr>
        <p:spPr>
          <a:xfrm>
            <a:off x="1246446" y="2695934"/>
            <a:ext cx="489097" cy="701749"/>
          </a:xfrm>
          <a:prstGeom prst="curved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UTM Avo" panose="02040603050506020204" pitchFamily="18"/>
            </a:endParaRPr>
          </a:p>
        </p:txBody>
      </p:sp>
      <p:pic>
        <p:nvPicPr>
          <p:cNvPr id="12" name="Picture 11">
            <a:extLst>
              <a:ext uri="{FF2B5EF4-FFF2-40B4-BE49-F238E27FC236}">
                <a16:creationId xmlns:a16="http://schemas.microsoft.com/office/drawing/2014/main" id="{7120FDE5-F716-2A3C-29FD-B9C37C047357}"/>
              </a:ext>
            </a:extLst>
          </p:cNvPr>
          <p:cNvPicPr>
            <a:picLocks noChangeAspect="1"/>
          </p:cNvPicPr>
          <p:nvPr/>
        </p:nvPicPr>
        <p:blipFill rotWithShape="1">
          <a:blip r:embed="rId5"/>
          <a:srcRect l="16833" t="6815" r="44584" b="9482"/>
          <a:stretch/>
        </p:blipFill>
        <p:spPr>
          <a:xfrm>
            <a:off x="9381128" y="4116223"/>
            <a:ext cx="2150657" cy="262444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500"/>
                                        <p:tgtEl>
                                          <p:spTgt spid="7"/>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circle(in)">
                                      <p:cBhvr>
                                        <p:cTn id="10" dur="500"/>
                                        <p:tgtEl>
                                          <p:spTgt spid="6"/>
                                        </p:tgtEl>
                                      </p:cBhvr>
                                    </p:animEffect>
                                  </p:childTnLst>
                                </p:cTn>
                              </p:par>
                              <p:par>
                                <p:cTn id="11" presetID="6" presetClass="entr" presetSubtype="16"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circle(in)">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left)">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9">
                                            <p:txEl>
                                              <p:pRg st="0" end="0"/>
                                            </p:txEl>
                                          </p:spTgt>
                                        </p:tgtEl>
                                        <p:attrNameLst>
                                          <p:attrName>style.visibility</p:attrName>
                                        </p:attrNameLst>
                                      </p:cBhvr>
                                      <p:to>
                                        <p:strVal val="visible"/>
                                      </p:to>
                                    </p:set>
                                    <p:animEffect transition="in" filter="barn(inVertical)">
                                      <p:cBhvr>
                                        <p:cTn id="23" dur="500"/>
                                        <p:tgtEl>
                                          <p:spTgt spid="9">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9">
                                            <p:txEl>
                                              <p:pRg st="1" end="1"/>
                                            </p:txEl>
                                          </p:spTgt>
                                        </p:tgtEl>
                                        <p:attrNameLst>
                                          <p:attrName>style.visibility</p:attrName>
                                        </p:attrNameLst>
                                      </p:cBhvr>
                                      <p:to>
                                        <p:strVal val="visible"/>
                                      </p:to>
                                    </p:set>
                                    <p:animEffect transition="in" filter="barn(inVertical)">
                                      <p:cBhvr>
                                        <p:cTn id="28" dur="500"/>
                                        <p:tgtEl>
                                          <p:spTgt spid="9">
                                            <p:txEl>
                                              <p:pRg st="1" end="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9">
                                            <p:txEl>
                                              <p:pRg st="2" end="2"/>
                                            </p:txEl>
                                          </p:spTgt>
                                        </p:tgtEl>
                                        <p:attrNameLst>
                                          <p:attrName>style.visibility</p:attrName>
                                        </p:attrNameLst>
                                      </p:cBhvr>
                                      <p:to>
                                        <p:strVal val="visible"/>
                                      </p:to>
                                    </p:set>
                                    <p:animEffect transition="in" filter="barn(inVertical)">
                                      <p:cBhvr>
                                        <p:cTn id="33" dur="500"/>
                                        <p:tgtEl>
                                          <p:spTgt spid="9">
                                            <p:txEl>
                                              <p:pRg st="2" end="2"/>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9">
                                            <p:txEl>
                                              <p:pRg st="3" end="3"/>
                                            </p:txEl>
                                          </p:spTgt>
                                        </p:tgtEl>
                                        <p:attrNameLst>
                                          <p:attrName>style.visibility</p:attrName>
                                        </p:attrNameLst>
                                      </p:cBhvr>
                                      <p:to>
                                        <p:strVal val="visible"/>
                                      </p:to>
                                    </p:set>
                                    <p:animEffect transition="in" filter="barn(inVertical)">
                                      <p:cBhvr>
                                        <p:cTn id="38" dur="500"/>
                                        <p:tgtEl>
                                          <p:spTgt spid="9">
                                            <p:txEl>
                                              <p:pRg st="3" end="3"/>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grpId="0" nodeType="clickEffect">
                                  <p:stCondLst>
                                    <p:cond delay="0"/>
                                  </p:stCondLst>
                                  <p:childTnLst>
                                    <p:set>
                                      <p:cBhvr>
                                        <p:cTn id="42" dur="1" fill="hold">
                                          <p:stCondLst>
                                            <p:cond delay="0"/>
                                          </p:stCondLst>
                                        </p:cTn>
                                        <p:tgtEl>
                                          <p:spTgt spid="9">
                                            <p:txEl>
                                              <p:pRg st="4" end="4"/>
                                            </p:txEl>
                                          </p:spTgt>
                                        </p:tgtEl>
                                        <p:attrNameLst>
                                          <p:attrName>style.visibility</p:attrName>
                                        </p:attrNameLst>
                                      </p:cBhvr>
                                      <p:to>
                                        <p:strVal val="visible"/>
                                      </p:to>
                                    </p:set>
                                    <p:animEffect transition="in" filter="barn(inVertical)">
                                      <p:cBhvr>
                                        <p:cTn id="43" dur="500"/>
                                        <p:tgtEl>
                                          <p:spTgt spid="9">
                                            <p:txEl>
                                              <p:pRg st="4" end="4"/>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6" presetClass="entr" presetSubtype="21" fill="hold" grpId="0" nodeType="clickEffect">
                                  <p:stCondLst>
                                    <p:cond delay="0"/>
                                  </p:stCondLst>
                                  <p:childTnLst>
                                    <p:set>
                                      <p:cBhvr>
                                        <p:cTn id="47" dur="1" fill="hold">
                                          <p:stCondLst>
                                            <p:cond delay="0"/>
                                          </p:stCondLst>
                                        </p:cTn>
                                        <p:tgtEl>
                                          <p:spTgt spid="9">
                                            <p:txEl>
                                              <p:pRg st="5" end="5"/>
                                            </p:txEl>
                                          </p:spTgt>
                                        </p:tgtEl>
                                        <p:attrNameLst>
                                          <p:attrName>style.visibility</p:attrName>
                                        </p:attrNameLst>
                                      </p:cBhvr>
                                      <p:to>
                                        <p:strVal val="visible"/>
                                      </p:to>
                                    </p:set>
                                    <p:animEffect transition="in" filter="barn(inVertical)">
                                      <p:cBhvr>
                                        <p:cTn id="48" dur="500"/>
                                        <p:tgtEl>
                                          <p:spTgt spid="9">
                                            <p:txEl>
                                              <p:pRg st="5" end="5"/>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6" presetClass="entr" presetSubtype="21" fill="hold" grpId="0" nodeType="clickEffect">
                                  <p:stCondLst>
                                    <p:cond delay="0"/>
                                  </p:stCondLst>
                                  <p:childTnLst>
                                    <p:set>
                                      <p:cBhvr>
                                        <p:cTn id="52" dur="1" fill="hold">
                                          <p:stCondLst>
                                            <p:cond delay="0"/>
                                          </p:stCondLst>
                                        </p:cTn>
                                        <p:tgtEl>
                                          <p:spTgt spid="9">
                                            <p:txEl>
                                              <p:pRg st="6" end="6"/>
                                            </p:txEl>
                                          </p:spTgt>
                                        </p:tgtEl>
                                        <p:attrNameLst>
                                          <p:attrName>style.visibility</p:attrName>
                                        </p:attrNameLst>
                                      </p:cBhvr>
                                      <p:to>
                                        <p:strVal val="visible"/>
                                      </p:to>
                                    </p:set>
                                    <p:animEffect transition="in" filter="barn(inVertical)">
                                      <p:cBhvr>
                                        <p:cTn id="53" dur="500"/>
                                        <p:tgtEl>
                                          <p:spTgt spid="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9" grpId="0" build="p"/>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sp>
        <p:nvSpPr>
          <p:cNvPr id="6" name="Rectangle: Rounded Corners 3">
            <a:extLst>
              <a:ext uri="{FF2B5EF4-FFF2-40B4-BE49-F238E27FC236}">
                <a16:creationId xmlns:a16="http://schemas.microsoft.com/office/drawing/2014/main" id="{8FCFF52F-76F4-9AC2-09DB-607D2CDB8117}"/>
              </a:ext>
            </a:extLst>
          </p:cNvPr>
          <p:cNvSpPr/>
          <p:nvPr/>
        </p:nvSpPr>
        <p:spPr>
          <a:xfrm>
            <a:off x="1621863" y="1760220"/>
            <a:ext cx="8266992" cy="1109754"/>
          </a:xfrm>
          <a:prstGeom prst="roundRect">
            <a:avLst/>
          </a:prstGeom>
          <a:no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21590">
              <a:lnSpc>
                <a:spcPct val="150000"/>
              </a:lnSpc>
              <a:spcBef>
                <a:spcPts val="300"/>
              </a:spcBef>
              <a:spcAft>
                <a:spcPts val="300"/>
              </a:spcAft>
            </a:pPr>
            <a:endParaRPr lang="en-US" sz="1800">
              <a:effectLst/>
              <a:latin typeface="UTM Avo" panose="02040603050506020204" pitchFamily="18"/>
              <a:ea typeface="Calibri" panose="020F0502020204030204" pitchFamily="34" charset="0"/>
            </a:endParaRPr>
          </a:p>
        </p:txBody>
      </p:sp>
      <p:sp>
        <p:nvSpPr>
          <p:cNvPr id="7" name="TextBox 6">
            <a:extLst>
              <a:ext uri="{FF2B5EF4-FFF2-40B4-BE49-F238E27FC236}">
                <a16:creationId xmlns:a16="http://schemas.microsoft.com/office/drawing/2014/main" id="{E28AC18D-1791-81C1-84AB-846ED60E8AFE}"/>
              </a:ext>
            </a:extLst>
          </p:cNvPr>
          <p:cNvSpPr txBox="1"/>
          <p:nvPr/>
        </p:nvSpPr>
        <p:spPr>
          <a:xfrm>
            <a:off x="2588895" y="1748128"/>
            <a:ext cx="7219950" cy="1121846"/>
          </a:xfrm>
          <a:prstGeom prst="rect">
            <a:avLst/>
          </a:prstGeom>
          <a:noFill/>
        </p:spPr>
        <p:txBody>
          <a:bodyPr wrap="square" rtlCol="0">
            <a:spAutoFit/>
          </a:bodyPr>
          <a:lstStyle/>
          <a:p>
            <a:pPr algn="ctr">
              <a:lnSpc>
                <a:spcPct val="150000"/>
              </a:lnSpc>
            </a:pPr>
            <a:r>
              <a:rPr lang="vi-VN" sz="2400" b="1">
                <a:latin typeface="UTM Avo" panose="02040603050506020204" pitchFamily="18"/>
                <a:ea typeface="Calibri" panose="020F0502020204030204" pitchFamily="34" charset="0"/>
              </a:rPr>
              <a:t>2. </a:t>
            </a:r>
            <a:r>
              <a:rPr lang="vi-VN" sz="2400">
                <a:latin typeface="UTM Avo" panose="02040603050506020204" pitchFamily="18"/>
                <a:ea typeface="Calibri" panose="020F0502020204030204" pitchFamily="34" charset="0"/>
              </a:rPr>
              <a:t>Hãy lấy một ví dụ chứng tỏ âm có thể truyền được cả trong chất khí, chất lỏng và chất rắn.</a:t>
            </a:r>
            <a:endParaRPr lang="vi-VN" sz="2400" dirty="0">
              <a:latin typeface="UTM Avo" panose="02040603050506020204" pitchFamily="18"/>
              <a:ea typeface="Calibri" panose="020F0502020204030204" pitchFamily="34" charset="0"/>
            </a:endParaRPr>
          </a:p>
        </p:txBody>
      </p:sp>
      <p:pic>
        <p:nvPicPr>
          <p:cNvPr id="8" name="Picture 7">
            <a:extLst>
              <a:ext uri="{FF2B5EF4-FFF2-40B4-BE49-F238E27FC236}">
                <a16:creationId xmlns:a16="http://schemas.microsoft.com/office/drawing/2014/main" id="{7AE2E0D3-1ACE-74AB-CBD3-14D627F0932D}"/>
              </a:ext>
            </a:extLst>
          </p:cNvPr>
          <p:cNvPicPr>
            <a:picLocks noChangeAspect="1"/>
          </p:cNvPicPr>
          <p:nvPr/>
        </p:nvPicPr>
        <p:blipFill rotWithShape="1">
          <a:blip r:embed="rId4"/>
          <a:srcRect l="29917" t="45630" r="43417" b="8000"/>
          <a:stretch/>
        </p:blipFill>
        <p:spPr>
          <a:xfrm>
            <a:off x="1231248" y="1573098"/>
            <a:ext cx="1529628" cy="1296876"/>
          </a:xfrm>
          <a:prstGeom prst="rect">
            <a:avLst/>
          </a:prstGeom>
        </p:spPr>
      </p:pic>
      <p:sp>
        <p:nvSpPr>
          <p:cNvPr id="10" name="Curved Right Arrow 18">
            <a:extLst>
              <a:ext uri="{FF2B5EF4-FFF2-40B4-BE49-F238E27FC236}">
                <a16:creationId xmlns:a16="http://schemas.microsoft.com/office/drawing/2014/main" id="{2552CFB8-825E-21FA-C869-21092AA71664}"/>
              </a:ext>
            </a:extLst>
          </p:cNvPr>
          <p:cNvSpPr/>
          <p:nvPr/>
        </p:nvSpPr>
        <p:spPr>
          <a:xfrm>
            <a:off x="935239" y="2869974"/>
            <a:ext cx="489097" cy="701749"/>
          </a:xfrm>
          <a:prstGeom prst="curved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UTM Avo" panose="02040603050506020204" pitchFamily="18"/>
            </a:endParaRPr>
          </a:p>
        </p:txBody>
      </p:sp>
      <p:sp>
        <p:nvSpPr>
          <p:cNvPr id="2" name="TextBox 1">
            <a:extLst>
              <a:ext uri="{FF2B5EF4-FFF2-40B4-BE49-F238E27FC236}">
                <a16:creationId xmlns:a16="http://schemas.microsoft.com/office/drawing/2014/main" id="{8BC39E3E-ADF6-9020-92B5-A0AED8540B4C}"/>
              </a:ext>
            </a:extLst>
          </p:cNvPr>
          <p:cNvSpPr txBox="1"/>
          <p:nvPr/>
        </p:nvSpPr>
        <p:spPr>
          <a:xfrm>
            <a:off x="1882848" y="3149856"/>
            <a:ext cx="5626662" cy="2932213"/>
          </a:xfrm>
          <a:prstGeom prst="rect">
            <a:avLst/>
          </a:prstGeom>
          <a:noFill/>
        </p:spPr>
        <p:txBody>
          <a:bodyPr wrap="square">
            <a:spAutoFit/>
          </a:bodyPr>
          <a:lstStyle/>
          <a:p>
            <a:pPr marR="19685" algn="just">
              <a:lnSpc>
                <a:spcPct val="150000"/>
              </a:lnSpc>
              <a:spcBef>
                <a:spcPts val="500"/>
              </a:spcBef>
              <a:tabLst>
                <a:tab pos="2743200" algn="l"/>
              </a:tabLst>
            </a:pPr>
            <a:r>
              <a:rPr lang="vi-VN" sz="2100" dirty="0">
                <a:latin typeface="UTM Avo" panose="02040603050506020204" pitchFamily="18"/>
              </a:rPr>
              <a:t>Khi ta đang ở trong tàu đi thám hiểm trên biển, vẫn có thể nghe thấy tiếng của bầy cá heo dưới nước. Âm thanh từ bầy cá heo truyền đến tai lần lượt qua các môi trường: lỏng (nước) -&gt; rắn (vỏ bao bên ngoài con tàu) -&gt; không khí.</a:t>
            </a:r>
            <a:endParaRPr lang="en-US" sz="2100" dirty="0">
              <a:effectLst/>
              <a:latin typeface="UTM Avo" panose="02040603050506020204" pitchFamily="18"/>
              <a:ea typeface="Calibri" panose="020F0502020204030204" pitchFamily="34" charset="0"/>
            </a:endParaRPr>
          </a:p>
        </p:txBody>
      </p:sp>
      <p:pic>
        <p:nvPicPr>
          <p:cNvPr id="3" name="Picture 4">
            <a:extLst>
              <a:ext uri="{FF2B5EF4-FFF2-40B4-BE49-F238E27FC236}">
                <a16:creationId xmlns:a16="http://schemas.microsoft.com/office/drawing/2014/main" id="{4BCED6A1-24C4-C20D-9D9C-B0715F0378C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69819" y="3295127"/>
            <a:ext cx="2786942" cy="27869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4872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500"/>
                                        <p:tgtEl>
                                          <p:spTgt spid="7"/>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circle(in)">
                                      <p:cBhvr>
                                        <p:cTn id="10" dur="500"/>
                                        <p:tgtEl>
                                          <p:spTgt spid="6"/>
                                        </p:tgtEl>
                                      </p:cBhvr>
                                    </p:animEffect>
                                  </p:childTnLst>
                                </p:cTn>
                              </p:par>
                              <p:par>
                                <p:cTn id="11" presetID="6" presetClass="entr" presetSubtype="16"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circle(in)">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left)">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2">
                                            <p:txEl>
                                              <p:pRg st="0" end="0"/>
                                            </p:txEl>
                                          </p:spTgt>
                                        </p:tgtEl>
                                        <p:attrNameLst>
                                          <p:attrName>style.visibility</p:attrName>
                                        </p:attrNameLst>
                                      </p:cBhvr>
                                      <p:to>
                                        <p:strVal val="visible"/>
                                      </p:to>
                                    </p:set>
                                    <p:animEffect transition="in" filter="barn(inVertical)">
                                      <p:cBhvr>
                                        <p:cTn id="23"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10" grpId="0" animBg="1"/>
      <p:bldP spid="2"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sp>
        <p:nvSpPr>
          <p:cNvPr id="6" name="Rectangle: Rounded Corners 3">
            <a:extLst>
              <a:ext uri="{FF2B5EF4-FFF2-40B4-BE49-F238E27FC236}">
                <a16:creationId xmlns:a16="http://schemas.microsoft.com/office/drawing/2014/main" id="{8FCFF52F-76F4-9AC2-09DB-607D2CDB8117}"/>
              </a:ext>
            </a:extLst>
          </p:cNvPr>
          <p:cNvSpPr/>
          <p:nvPr/>
        </p:nvSpPr>
        <p:spPr>
          <a:xfrm>
            <a:off x="1394460" y="1760220"/>
            <a:ext cx="9143999" cy="1520800"/>
          </a:xfrm>
          <a:prstGeom prst="roundRect">
            <a:avLst/>
          </a:prstGeom>
          <a:no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21590">
              <a:lnSpc>
                <a:spcPct val="150000"/>
              </a:lnSpc>
              <a:spcBef>
                <a:spcPts val="300"/>
              </a:spcBef>
              <a:spcAft>
                <a:spcPts val="300"/>
              </a:spcAft>
            </a:pPr>
            <a:endParaRPr lang="en-US" sz="1800">
              <a:effectLst/>
              <a:latin typeface="UTM Avo" panose="02040603050506020204" pitchFamily="18"/>
              <a:ea typeface="Calibri" panose="020F0502020204030204" pitchFamily="34" charset="0"/>
            </a:endParaRPr>
          </a:p>
        </p:txBody>
      </p:sp>
      <p:pic>
        <p:nvPicPr>
          <p:cNvPr id="8" name="Picture 7">
            <a:extLst>
              <a:ext uri="{FF2B5EF4-FFF2-40B4-BE49-F238E27FC236}">
                <a16:creationId xmlns:a16="http://schemas.microsoft.com/office/drawing/2014/main" id="{7AE2E0D3-1ACE-74AB-CBD3-14D627F0932D}"/>
              </a:ext>
            </a:extLst>
          </p:cNvPr>
          <p:cNvPicPr>
            <a:picLocks noChangeAspect="1"/>
          </p:cNvPicPr>
          <p:nvPr/>
        </p:nvPicPr>
        <p:blipFill rotWithShape="1">
          <a:blip r:embed="rId4"/>
          <a:srcRect l="29917" t="45630" r="43417" b="8000"/>
          <a:stretch/>
        </p:blipFill>
        <p:spPr>
          <a:xfrm>
            <a:off x="1043300" y="1908200"/>
            <a:ext cx="1793740" cy="1520800"/>
          </a:xfrm>
          <a:prstGeom prst="rect">
            <a:avLst/>
          </a:prstGeom>
        </p:spPr>
      </p:pic>
      <p:sp>
        <p:nvSpPr>
          <p:cNvPr id="10" name="Curved Right Arrow 18">
            <a:extLst>
              <a:ext uri="{FF2B5EF4-FFF2-40B4-BE49-F238E27FC236}">
                <a16:creationId xmlns:a16="http://schemas.microsoft.com/office/drawing/2014/main" id="{2552CFB8-825E-21FA-C869-21092AA71664}"/>
              </a:ext>
            </a:extLst>
          </p:cNvPr>
          <p:cNvSpPr/>
          <p:nvPr/>
        </p:nvSpPr>
        <p:spPr>
          <a:xfrm rot="20869734">
            <a:off x="661305" y="3335512"/>
            <a:ext cx="489097" cy="701749"/>
          </a:xfrm>
          <a:prstGeom prst="curved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UTM Avo" panose="02040603050506020204" pitchFamily="18"/>
            </a:endParaRPr>
          </a:p>
        </p:txBody>
      </p:sp>
      <p:sp>
        <p:nvSpPr>
          <p:cNvPr id="9" name="TextBox 8">
            <a:extLst>
              <a:ext uri="{FF2B5EF4-FFF2-40B4-BE49-F238E27FC236}">
                <a16:creationId xmlns:a16="http://schemas.microsoft.com/office/drawing/2014/main" id="{DE472D58-45B8-D8D7-38D7-5168A87FABBD}"/>
              </a:ext>
            </a:extLst>
          </p:cNvPr>
          <p:cNvSpPr txBox="1"/>
          <p:nvPr/>
        </p:nvSpPr>
        <p:spPr>
          <a:xfrm>
            <a:off x="2837040" y="1760220"/>
            <a:ext cx="7438530" cy="1411925"/>
          </a:xfrm>
          <a:prstGeom prst="rect">
            <a:avLst/>
          </a:prstGeom>
          <a:noFill/>
        </p:spPr>
        <p:txBody>
          <a:bodyPr wrap="square" rtlCol="0">
            <a:spAutoFit/>
          </a:bodyPr>
          <a:lstStyle/>
          <a:p>
            <a:pPr algn="ctr">
              <a:lnSpc>
                <a:spcPct val="150000"/>
              </a:lnSpc>
            </a:pPr>
            <a:r>
              <a:rPr lang="en-US" sz="2000" b="1" dirty="0">
                <a:effectLst/>
                <a:latin typeface="UTM Avo" panose="02040603050506020204" pitchFamily="18"/>
                <a:ea typeface="Calibri" panose="020F0502020204030204" pitchFamily="34" charset="0"/>
              </a:rPr>
              <a:t>3. </a:t>
            </a:r>
            <a:r>
              <a:rPr lang="vi-VN" sz="2000" dirty="0">
                <a:latin typeface="UTM Avo" panose="02040603050506020204" pitchFamily="18"/>
              </a:rPr>
              <a:t>Khi các nhà du hành vũ trụ làm việc ở không gian bên ngoài tàu vũ trụ (chân không), họ có nói chuyện với nhau bình thường như khi ở trên mặt đất được không? Tại sao?</a:t>
            </a:r>
            <a:endParaRPr lang="en-US" sz="2000" dirty="0">
              <a:effectLst/>
              <a:latin typeface="UTM Avo" panose="02040603050506020204" pitchFamily="18"/>
              <a:ea typeface="Calibri" panose="020F0502020204030204" pitchFamily="34" charset="0"/>
            </a:endParaRPr>
          </a:p>
        </p:txBody>
      </p:sp>
      <p:sp>
        <p:nvSpPr>
          <p:cNvPr id="11" name="TextBox 10">
            <a:extLst>
              <a:ext uri="{FF2B5EF4-FFF2-40B4-BE49-F238E27FC236}">
                <a16:creationId xmlns:a16="http://schemas.microsoft.com/office/drawing/2014/main" id="{6EE6E717-D861-C310-BAE0-97106A7A6B3E}"/>
              </a:ext>
            </a:extLst>
          </p:cNvPr>
          <p:cNvSpPr txBox="1"/>
          <p:nvPr/>
        </p:nvSpPr>
        <p:spPr>
          <a:xfrm>
            <a:off x="1653571" y="3686386"/>
            <a:ext cx="6083690" cy="2223109"/>
          </a:xfrm>
          <a:prstGeom prst="rect">
            <a:avLst/>
          </a:prstGeom>
          <a:noFill/>
        </p:spPr>
        <p:txBody>
          <a:bodyPr wrap="square">
            <a:spAutoFit/>
          </a:bodyPr>
          <a:lstStyle/>
          <a:p>
            <a:pPr marR="19685" algn="just">
              <a:lnSpc>
                <a:spcPct val="150000"/>
              </a:lnSpc>
              <a:spcBef>
                <a:spcPts val="500"/>
              </a:spcBef>
              <a:tabLst>
                <a:tab pos="2743200" algn="l"/>
              </a:tabLst>
            </a:pPr>
            <a:r>
              <a:rPr lang="vi-VN" sz="1900" dirty="0">
                <a:latin typeface="UTM Avo" panose="02040603050506020204" pitchFamily="18"/>
              </a:rPr>
              <a:t>Khi các nhà du hành vũ trụ làm việc ở không gian bên ngoài tàu vũ trụ (chân không), họ không thể nói chuyện với nhau bình thường như khi trên mặt đất vì môi trường bên ngoài khoảng không gian là chân không.</a:t>
            </a:r>
            <a:endParaRPr lang="en-US" sz="1900" dirty="0">
              <a:effectLst/>
              <a:latin typeface="UTM Avo" panose="02040603050506020204" pitchFamily="18"/>
              <a:ea typeface="Calibri" panose="020F0502020204030204" pitchFamily="34" charset="0"/>
            </a:endParaRPr>
          </a:p>
        </p:txBody>
      </p:sp>
      <p:pic>
        <p:nvPicPr>
          <p:cNvPr id="12" name="Picture 2">
            <a:extLst>
              <a:ext uri="{FF2B5EF4-FFF2-40B4-BE49-F238E27FC236}">
                <a16:creationId xmlns:a16="http://schemas.microsoft.com/office/drawing/2014/main" id="{5A686986-9415-DDEF-4DCA-9FC65341548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71952" y="3576981"/>
            <a:ext cx="2779568" cy="27795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9514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500"/>
                                        <p:tgtEl>
                                          <p:spTgt spid="6"/>
                                        </p:tgtEl>
                                      </p:cBhvr>
                                    </p:animEffect>
                                  </p:childTnLst>
                                </p:cTn>
                              </p:par>
                              <p:par>
                                <p:cTn id="8" presetID="6" presetClass="entr" presetSubtype="16"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circle(in)">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left)">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circle(in)">
                                      <p:cBhvr>
                                        <p:cTn id="20" dur="5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11">
                                            <p:txEl>
                                              <p:pRg st="0" end="0"/>
                                            </p:txEl>
                                          </p:spTgt>
                                        </p:tgtEl>
                                        <p:attrNameLst>
                                          <p:attrName>style.visibility</p:attrName>
                                        </p:attrNameLst>
                                      </p:cBhvr>
                                      <p:to>
                                        <p:strVal val="visible"/>
                                      </p:to>
                                    </p:set>
                                    <p:animEffect transition="in" filter="barn(inVertical)">
                                      <p:cBhvr>
                                        <p:cTn id="25"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9" grpId="0"/>
      <p:bldP spid="11"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4"/>
        <p:cNvGrpSpPr/>
        <p:nvPr/>
      </p:nvGrpSpPr>
      <p:grpSpPr>
        <a:xfrm>
          <a:off x="0" y="0"/>
          <a:ext cx="0" cy="0"/>
          <a:chOff x="0" y="0"/>
          <a:chExt cx="0" cy="0"/>
        </a:xfrm>
      </p:grpSpPr>
      <p:pic>
        <p:nvPicPr>
          <p:cNvPr id="2" name="Picture 1">
            <a:hlinkClick r:id="rId4"/>
            <a:extLst>
              <a:ext uri="{FF2B5EF4-FFF2-40B4-BE49-F238E27FC236}">
                <a16:creationId xmlns:a16="http://schemas.microsoft.com/office/drawing/2014/main" id="{59A95907-DAFD-045D-474E-8DAD524C06D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21200" y="3172460"/>
            <a:ext cx="3149600" cy="17018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8"/>
        <p:cNvGrpSpPr/>
        <p:nvPr/>
      </p:nvGrpSpPr>
      <p:grpSpPr>
        <a:xfrm>
          <a:off x="0" y="0"/>
          <a:ext cx="0" cy="0"/>
          <a:chOff x="0" y="0"/>
          <a:chExt cx="0" cy="0"/>
        </a:xfrm>
      </p:grpSpPr>
      <p:sp>
        <p:nvSpPr>
          <p:cNvPr id="2" name="Google Shape;1827;p38">
            <a:extLst>
              <a:ext uri="{FF2B5EF4-FFF2-40B4-BE49-F238E27FC236}">
                <a16:creationId xmlns:a16="http://schemas.microsoft.com/office/drawing/2014/main" id="{96466094-5097-0305-13E0-BB99A6EF589F}"/>
              </a:ext>
            </a:extLst>
          </p:cNvPr>
          <p:cNvSpPr/>
          <p:nvPr/>
        </p:nvSpPr>
        <p:spPr>
          <a:xfrm>
            <a:off x="8421652" y="2782919"/>
            <a:ext cx="1022700" cy="1022700"/>
          </a:xfrm>
          <a:prstGeom prst="ellipse">
            <a:avLst/>
          </a:prstGeom>
          <a:ln>
            <a:headEnd type="none" w="sm" len="sm"/>
            <a:tailEnd type="none" w="sm" len="sm"/>
          </a:ln>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 name="Google Shape;1829;p38">
            <a:extLst>
              <a:ext uri="{FF2B5EF4-FFF2-40B4-BE49-F238E27FC236}">
                <a16:creationId xmlns:a16="http://schemas.microsoft.com/office/drawing/2014/main" id="{BD119492-203E-1304-E49E-55DE759FDFE9}"/>
              </a:ext>
            </a:extLst>
          </p:cNvPr>
          <p:cNvSpPr/>
          <p:nvPr/>
        </p:nvSpPr>
        <p:spPr>
          <a:xfrm>
            <a:off x="5453710" y="2759720"/>
            <a:ext cx="1022700" cy="1022700"/>
          </a:xfrm>
          <a:prstGeom prst="ellipse">
            <a:avLst/>
          </a:prstGeom>
          <a:ln>
            <a:headEnd type="none" w="sm" len="sm"/>
            <a:tailEnd type="none" w="sm" len="sm"/>
          </a:ln>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 name="Google Shape;1830;p38">
            <a:extLst>
              <a:ext uri="{FF2B5EF4-FFF2-40B4-BE49-F238E27FC236}">
                <a16:creationId xmlns:a16="http://schemas.microsoft.com/office/drawing/2014/main" id="{9DC15124-E87A-5DC0-C49A-604E6F88A94B}"/>
              </a:ext>
            </a:extLst>
          </p:cNvPr>
          <p:cNvSpPr/>
          <p:nvPr/>
        </p:nvSpPr>
        <p:spPr>
          <a:xfrm>
            <a:off x="2376691" y="2782919"/>
            <a:ext cx="1022700" cy="1022700"/>
          </a:xfrm>
          <a:prstGeom prst="ellipse">
            <a:avLst/>
          </a:prstGeom>
          <a:ln>
            <a:headEnd type="none" w="sm" len="sm"/>
            <a:tailEnd type="none" w="sm" len="sm"/>
          </a:ln>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 name="Google Shape;1831;p38">
            <a:extLst>
              <a:ext uri="{FF2B5EF4-FFF2-40B4-BE49-F238E27FC236}">
                <a16:creationId xmlns:a16="http://schemas.microsoft.com/office/drawing/2014/main" id="{DF1AABA2-CB71-B914-D945-3E911A22435B}"/>
              </a:ext>
            </a:extLst>
          </p:cNvPr>
          <p:cNvSpPr txBox="1">
            <a:spLocks noGrp="1"/>
          </p:cNvSpPr>
          <p:nvPr>
            <p:ph type="title"/>
          </p:nvPr>
        </p:nvSpPr>
        <p:spPr>
          <a:xfrm>
            <a:off x="2363791" y="3089528"/>
            <a:ext cx="1048500" cy="409500"/>
          </a:xfrm>
          <a:prstGeom prst="rect">
            <a:avLst/>
          </a:prstGeom>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de" sz="2500" b="1" dirty="0">
                <a:solidFill>
                  <a:schemeClr val="accent1">
                    <a:lumMod val="50000"/>
                  </a:schemeClr>
                </a:solidFill>
                <a:latin typeface="UTM Avo" panose="02040603050506020204" pitchFamily="18"/>
              </a:rPr>
              <a:t>1</a:t>
            </a:r>
            <a:endParaRPr sz="2500" b="1" dirty="0">
              <a:solidFill>
                <a:schemeClr val="accent1">
                  <a:lumMod val="50000"/>
                </a:schemeClr>
              </a:solidFill>
              <a:latin typeface="UTM Avo" panose="02040603050506020204" pitchFamily="18"/>
            </a:endParaRPr>
          </a:p>
        </p:txBody>
      </p:sp>
      <p:sp>
        <p:nvSpPr>
          <p:cNvPr id="6" name="Google Shape;1832;p38">
            <a:extLst>
              <a:ext uri="{FF2B5EF4-FFF2-40B4-BE49-F238E27FC236}">
                <a16:creationId xmlns:a16="http://schemas.microsoft.com/office/drawing/2014/main" id="{A286E817-DCB0-10D7-7340-3E482DBB026A}"/>
              </a:ext>
            </a:extLst>
          </p:cNvPr>
          <p:cNvSpPr txBox="1">
            <a:spLocks/>
          </p:cNvSpPr>
          <p:nvPr/>
        </p:nvSpPr>
        <p:spPr>
          <a:xfrm>
            <a:off x="5407605" y="3029422"/>
            <a:ext cx="1049337" cy="40957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00000"/>
              </a:lnSpc>
            </a:pPr>
            <a:r>
              <a:rPr lang="de" sz="2500" b="1">
                <a:solidFill>
                  <a:schemeClr val="accent1">
                    <a:lumMod val="50000"/>
                  </a:schemeClr>
                </a:solidFill>
                <a:latin typeface="UTM Avo" panose="02040603050506020204" pitchFamily="18"/>
              </a:rPr>
              <a:t>2</a:t>
            </a:r>
            <a:endParaRPr lang="de" sz="2500" b="1" dirty="0">
              <a:solidFill>
                <a:schemeClr val="accent1">
                  <a:lumMod val="50000"/>
                </a:schemeClr>
              </a:solidFill>
              <a:latin typeface="UTM Avo" panose="02040603050506020204" pitchFamily="18"/>
            </a:endParaRPr>
          </a:p>
        </p:txBody>
      </p:sp>
      <p:sp>
        <p:nvSpPr>
          <p:cNvPr id="7" name="Google Shape;1834;p38">
            <a:extLst>
              <a:ext uri="{FF2B5EF4-FFF2-40B4-BE49-F238E27FC236}">
                <a16:creationId xmlns:a16="http://schemas.microsoft.com/office/drawing/2014/main" id="{2BF5E67F-195A-3EA9-B941-79C508B92682}"/>
              </a:ext>
            </a:extLst>
          </p:cNvPr>
          <p:cNvSpPr txBox="1">
            <a:spLocks/>
          </p:cNvSpPr>
          <p:nvPr/>
        </p:nvSpPr>
        <p:spPr>
          <a:xfrm>
            <a:off x="8458312" y="3089327"/>
            <a:ext cx="1049337" cy="40957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r>
              <a:rPr lang="en-US" sz="2500" b="1">
                <a:solidFill>
                  <a:schemeClr val="accent1">
                    <a:lumMod val="50000"/>
                  </a:schemeClr>
                </a:solidFill>
                <a:latin typeface="UTM Avo" panose="02040603050506020204" pitchFamily="18"/>
              </a:rPr>
              <a:t>3</a:t>
            </a:r>
            <a:endParaRPr lang="en-US" sz="2500" b="1" dirty="0">
              <a:solidFill>
                <a:schemeClr val="accent1">
                  <a:lumMod val="50000"/>
                </a:schemeClr>
              </a:solidFill>
              <a:latin typeface="UTM Avo" panose="02040603050506020204" pitchFamily="18"/>
            </a:endParaRPr>
          </a:p>
        </p:txBody>
      </p:sp>
      <p:cxnSp>
        <p:nvCxnSpPr>
          <p:cNvPr id="8" name="Google Shape;1844;p38">
            <a:extLst>
              <a:ext uri="{FF2B5EF4-FFF2-40B4-BE49-F238E27FC236}">
                <a16:creationId xmlns:a16="http://schemas.microsoft.com/office/drawing/2014/main" id="{2583977F-6845-0AEA-1067-AA11CFD30070}"/>
              </a:ext>
            </a:extLst>
          </p:cNvPr>
          <p:cNvCxnSpPr>
            <a:stCxn id="4" idx="6"/>
            <a:endCxn id="3" idx="2"/>
          </p:cNvCxnSpPr>
          <p:nvPr/>
        </p:nvCxnSpPr>
        <p:spPr>
          <a:xfrm flipV="1">
            <a:off x="3399391" y="3271070"/>
            <a:ext cx="2054319" cy="23199"/>
          </a:xfrm>
          <a:prstGeom prst="straightConnector1">
            <a:avLst/>
          </a:prstGeom>
          <a:noFill/>
          <a:ln w="9525" cap="flat" cmpd="sng">
            <a:solidFill>
              <a:schemeClr val="dk1"/>
            </a:solidFill>
            <a:prstDash val="solid"/>
            <a:round/>
            <a:headEnd type="none" w="med" len="med"/>
            <a:tailEnd type="none" w="med" len="med"/>
          </a:ln>
        </p:spPr>
      </p:cxnSp>
      <p:cxnSp>
        <p:nvCxnSpPr>
          <p:cNvPr id="9" name="Google Shape;1845;p38">
            <a:extLst>
              <a:ext uri="{FF2B5EF4-FFF2-40B4-BE49-F238E27FC236}">
                <a16:creationId xmlns:a16="http://schemas.microsoft.com/office/drawing/2014/main" id="{F5E7E9D1-D118-B3CA-AD48-1BDB70BC5554}"/>
              </a:ext>
            </a:extLst>
          </p:cNvPr>
          <p:cNvCxnSpPr>
            <a:cxnSpLocks/>
            <a:stCxn id="3" idx="6"/>
          </p:cNvCxnSpPr>
          <p:nvPr/>
        </p:nvCxnSpPr>
        <p:spPr>
          <a:xfrm>
            <a:off x="6476410" y="3271070"/>
            <a:ext cx="1010400" cy="0"/>
          </a:xfrm>
          <a:prstGeom prst="straightConnector1">
            <a:avLst/>
          </a:prstGeom>
          <a:noFill/>
          <a:ln w="9525" cap="flat" cmpd="sng">
            <a:solidFill>
              <a:schemeClr val="dk1"/>
            </a:solidFill>
            <a:prstDash val="solid"/>
            <a:round/>
            <a:headEnd type="none" w="med" len="med"/>
            <a:tailEnd type="none" w="med" len="med"/>
          </a:ln>
        </p:spPr>
      </p:cxnSp>
      <p:cxnSp>
        <p:nvCxnSpPr>
          <p:cNvPr id="10" name="Google Shape;1846;p38">
            <a:extLst>
              <a:ext uri="{FF2B5EF4-FFF2-40B4-BE49-F238E27FC236}">
                <a16:creationId xmlns:a16="http://schemas.microsoft.com/office/drawing/2014/main" id="{2C64A76E-3DC2-FEB9-0B24-91C5DC603130}"/>
              </a:ext>
            </a:extLst>
          </p:cNvPr>
          <p:cNvCxnSpPr>
            <a:cxnSpLocks/>
          </p:cNvCxnSpPr>
          <p:nvPr/>
        </p:nvCxnSpPr>
        <p:spPr>
          <a:xfrm>
            <a:off x="7411252" y="3271070"/>
            <a:ext cx="1010400" cy="0"/>
          </a:xfrm>
          <a:prstGeom prst="straightConnector1">
            <a:avLst/>
          </a:prstGeom>
          <a:noFill/>
          <a:ln w="9525" cap="flat" cmpd="sng">
            <a:solidFill>
              <a:schemeClr val="dk1"/>
            </a:solidFill>
            <a:prstDash val="solid"/>
            <a:round/>
            <a:headEnd type="none" w="med" len="med"/>
            <a:tailEnd type="none" w="med" len="med"/>
          </a:ln>
        </p:spPr>
      </p:cxnSp>
      <p:sp>
        <p:nvSpPr>
          <p:cNvPr id="11" name="TextBox 10">
            <a:extLst>
              <a:ext uri="{FF2B5EF4-FFF2-40B4-BE49-F238E27FC236}">
                <a16:creationId xmlns:a16="http://schemas.microsoft.com/office/drawing/2014/main" id="{B11D59E3-68B6-B6AA-7643-A6525D7D91BA}"/>
              </a:ext>
            </a:extLst>
          </p:cNvPr>
          <p:cNvSpPr txBox="1"/>
          <p:nvPr/>
        </p:nvSpPr>
        <p:spPr>
          <a:xfrm>
            <a:off x="3520440" y="1716458"/>
            <a:ext cx="5151120" cy="654731"/>
          </a:xfrm>
          <a:prstGeom prst="rect">
            <a:avLst/>
          </a:prstGeom>
          <a:noFill/>
        </p:spPr>
        <p:txBody>
          <a:bodyPr wrap="square" rtlCol="0">
            <a:spAutoFit/>
          </a:bodyPr>
          <a:lstStyle/>
          <a:p>
            <a:pPr algn="ctr">
              <a:lnSpc>
                <a:spcPct val="150000"/>
              </a:lnSpc>
            </a:pPr>
            <a:r>
              <a:rPr lang="en-US" sz="2800" b="1" dirty="0">
                <a:latin typeface="UTM Avo" panose="02040603050506020204" pitchFamily="18"/>
              </a:rPr>
              <a:t>HƯỚNG DẪN VỀ NHÀ</a:t>
            </a:r>
          </a:p>
        </p:txBody>
      </p:sp>
      <p:sp>
        <p:nvSpPr>
          <p:cNvPr id="12" name="TextBox 11">
            <a:extLst>
              <a:ext uri="{FF2B5EF4-FFF2-40B4-BE49-F238E27FC236}">
                <a16:creationId xmlns:a16="http://schemas.microsoft.com/office/drawing/2014/main" id="{DE07208C-A0D1-E6A0-31B6-748B3CF6D57F}"/>
              </a:ext>
            </a:extLst>
          </p:cNvPr>
          <p:cNvSpPr txBox="1"/>
          <p:nvPr/>
        </p:nvSpPr>
        <p:spPr>
          <a:xfrm>
            <a:off x="2034368" y="4112228"/>
            <a:ext cx="1707346" cy="1411925"/>
          </a:xfrm>
          <a:prstGeom prst="rect">
            <a:avLst/>
          </a:prstGeom>
          <a:noFill/>
        </p:spPr>
        <p:txBody>
          <a:bodyPr wrap="square">
            <a:spAutoFit/>
          </a:bodyPr>
          <a:lstStyle/>
          <a:p>
            <a:pPr marL="0" marR="0" algn="ctr">
              <a:lnSpc>
                <a:spcPct val="150000"/>
              </a:lnSpc>
              <a:spcBef>
                <a:spcPts val="500"/>
              </a:spcBef>
              <a:spcAft>
                <a:spcPts val="800"/>
              </a:spcAft>
            </a:pPr>
            <a:r>
              <a:rPr lang="vi-VN" sz="2000" dirty="0">
                <a:effectLst/>
                <a:latin typeface="UTM Avo" panose="02040603050506020204" pitchFamily="18"/>
                <a:ea typeface="Times New Roman" panose="02020603050405020304" pitchFamily="18" charset="0"/>
              </a:rPr>
              <a:t>Ghi nhớ kiến thức trong bài. </a:t>
            </a:r>
            <a:endParaRPr lang="en-US" sz="2000" dirty="0">
              <a:effectLst/>
              <a:latin typeface="UTM Avo" panose="02040603050506020204" pitchFamily="18"/>
              <a:ea typeface="Calibri" panose="020F0502020204030204" pitchFamily="34" charset="0"/>
            </a:endParaRPr>
          </a:p>
        </p:txBody>
      </p:sp>
      <p:sp>
        <p:nvSpPr>
          <p:cNvPr id="13" name="TextBox 12">
            <a:extLst>
              <a:ext uri="{FF2B5EF4-FFF2-40B4-BE49-F238E27FC236}">
                <a16:creationId xmlns:a16="http://schemas.microsoft.com/office/drawing/2014/main" id="{8EA91193-3545-4EC4-FD85-22D93808E2CE}"/>
              </a:ext>
            </a:extLst>
          </p:cNvPr>
          <p:cNvSpPr txBox="1"/>
          <p:nvPr/>
        </p:nvSpPr>
        <p:spPr>
          <a:xfrm>
            <a:off x="4937900" y="4112228"/>
            <a:ext cx="2054319" cy="1411925"/>
          </a:xfrm>
          <a:prstGeom prst="rect">
            <a:avLst/>
          </a:prstGeom>
          <a:noFill/>
        </p:spPr>
        <p:txBody>
          <a:bodyPr wrap="square">
            <a:spAutoFit/>
          </a:bodyPr>
          <a:lstStyle/>
          <a:p>
            <a:pPr marL="0" marR="0" algn="ctr">
              <a:lnSpc>
                <a:spcPct val="150000"/>
              </a:lnSpc>
              <a:spcBef>
                <a:spcPts val="500"/>
              </a:spcBef>
              <a:spcAft>
                <a:spcPts val="800"/>
              </a:spcAft>
            </a:pPr>
            <a:r>
              <a:rPr lang="vi-VN" sz="2000" dirty="0">
                <a:effectLst/>
                <a:latin typeface="UTM Avo" panose="02040603050506020204" pitchFamily="18"/>
                <a:ea typeface="Times New Roman" panose="02020603050405020304" pitchFamily="18" charset="0"/>
              </a:rPr>
              <a:t>Hoàn thành bài tập</a:t>
            </a:r>
            <a:r>
              <a:rPr lang="en-US" sz="2000" dirty="0">
                <a:effectLst/>
                <a:latin typeface="UTM Avo" panose="02040603050506020204" pitchFamily="18"/>
                <a:ea typeface="Times New Roman" panose="02020603050405020304" pitchFamily="18" charset="0"/>
              </a:rPr>
              <a:t> </a:t>
            </a:r>
            <a:r>
              <a:rPr lang="en-US" sz="2000" dirty="0" err="1">
                <a:effectLst/>
                <a:latin typeface="UTM Avo" panose="02040603050506020204" pitchFamily="18"/>
                <a:ea typeface="Times New Roman" panose="02020603050405020304" pitchFamily="18" charset="0"/>
              </a:rPr>
              <a:t>trong</a:t>
            </a:r>
            <a:r>
              <a:rPr lang="en-US" sz="2000" dirty="0">
                <a:effectLst/>
                <a:latin typeface="UTM Avo" panose="02040603050506020204" pitchFamily="18"/>
                <a:ea typeface="Times New Roman" panose="02020603050405020304" pitchFamily="18" charset="0"/>
              </a:rPr>
              <a:t> </a:t>
            </a:r>
            <a:r>
              <a:rPr lang="en-US" sz="2000" dirty="0" err="1">
                <a:latin typeface="UTM Avo" panose="02040603050506020204" pitchFamily="18"/>
                <a:ea typeface="Times New Roman" panose="02020603050405020304" pitchFamily="18" charset="0"/>
              </a:rPr>
              <a:t>sách</a:t>
            </a:r>
            <a:r>
              <a:rPr lang="en-US" sz="2000" dirty="0">
                <a:latin typeface="UTM Avo" panose="02040603050506020204" pitchFamily="18"/>
                <a:ea typeface="Times New Roman" panose="02020603050405020304" pitchFamily="18" charset="0"/>
              </a:rPr>
              <a:t> </a:t>
            </a:r>
            <a:r>
              <a:rPr lang="en-US" sz="2000" dirty="0" err="1">
                <a:latin typeface="UTM Avo" panose="02040603050506020204" pitchFamily="18"/>
                <a:ea typeface="Times New Roman" panose="02020603050405020304" pitchFamily="18" charset="0"/>
              </a:rPr>
              <a:t>bài</a:t>
            </a:r>
            <a:r>
              <a:rPr lang="en-US" sz="2000" dirty="0">
                <a:latin typeface="UTM Avo" panose="02040603050506020204" pitchFamily="18"/>
                <a:ea typeface="Times New Roman" panose="02020603050405020304" pitchFamily="18" charset="0"/>
              </a:rPr>
              <a:t> </a:t>
            </a:r>
            <a:r>
              <a:rPr lang="en-US" sz="2000" dirty="0" err="1">
                <a:latin typeface="UTM Avo" panose="02040603050506020204" pitchFamily="18"/>
                <a:ea typeface="Times New Roman" panose="02020603050405020304" pitchFamily="18" charset="0"/>
              </a:rPr>
              <a:t>tập</a:t>
            </a:r>
            <a:r>
              <a:rPr lang="en-US" sz="2000" dirty="0">
                <a:effectLst/>
                <a:latin typeface="UTM Avo" panose="02040603050506020204" pitchFamily="18"/>
                <a:ea typeface="Times New Roman" panose="02020603050405020304" pitchFamily="18" charset="0"/>
              </a:rPr>
              <a:t>. </a:t>
            </a:r>
            <a:endParaRPr lang="en-US" sz="2000" dirty="0">
              <a:effectLst/>
              <a:latin typeface="UTM Avo" panose="02040603050506020204" pitchFamily="18"/>
              <a:ea typeface="Calibri" panose="020F0502020204030204" pitchFamily="34" charset="0"/>
            </a:endParaRPr>
          </a:p>
        </p:txBody>
      </p:sp>
      <p:sp>
        <p:nvSpPr>
          <p:cNvPr id="14" name="TextBox 13">
            <a:extLst>
              <a:ext uri="{FF2B5EF4-FFF2-40B4-BE49-F238E27FC236}">
                <a16:creationId xmlns:a16="http://schemas.microsoft.com/office/drawing/2014/main" id="{D7970FDF-C67B-0F73-4FF4-DD4A0441D6D2}"/>
              </a:ext>
            </a:extLst>
          </p:cNvPr>
          <p:cNvSpPr txBox="1"/>
          <p:nvPr/>
        </p:nvSpPr>
        <p:spPr>
          <a:xfrm>
            <a:off x="7748138" y="3992881"/>
            <a:ext cx="2369727" cy="1879104"/>
          </a:xfrm>
          <a:prstGeom prst="rect">
            <a:avLst/>
          </a:prstGeom>
          <a:noFill/>
        </p:spPr>
        <p:txBody>
          <a:bodyPr wrap="square">
            <a:spAutoFit/>
          </a:bodyPr>
          <a:lstStyle/>
          <a:p>
            <a:pPr marL="0" marR="0" algn="ctr">
              <a:lnSpc>
                <a:spcPct val="150000"/>
              </a:lnSpc>
              <a:spcBef>
                <a:spcPts val="500"/>
              </a:spcBef>
              <a:spcAft>
                <a:spcPts val="800"/>
              </a:spcAft>
            </a:pPr>
            <a:r>
              <a:rPr lang="vi-VN" sz="2000" dirty="0">
                <a:effectLst/>
                <a:latin typeface="UTM Avo" panose="02040603050506020204" pitchFamily="18"/>
                <a:ea typeface="Times New Roman" panose="02020603050405020304" pitchFamily="18" charset="0"/>
              </a:rPr>
              <a:t>Chuẩn bị </a:t>
            </a:r>
            <a:r>
              <a:rPr lang="vi-VN" sz="2000" b="1" dirty="0">
                <a:latin typeface="UTM Avo" panose="02040603050506020204" pitchFamily="18"/>
                <a:ea typeface="Times New Roman" panose="02020603050405020304" pitchFamily="18" charset="0"/>
              </a:rPr>
              <a:t>B</a:t>
            </a:r>
            <a:r>
              <a:rPr lang="vi-VN" sz="2000" b="1" dirty="0">
                <a:effectLst/>
                <a:latin typeface="UTM Avo" panose="02040603050506020204" pitchFamily="18"/>
                <a:ea typeface="Times New Roman" panose="02020603050405020304" pitchFamily="18" charset="0"/>
              </a:rPr>
              <a:t>ài 1</a:t>
            </a:r>
            <a:r>
              <a:rPr lang="en-US" sz="2000" b="1" dirty="0">
                <a:effectLst/>
                <a:latin typeface="UTM Avo" panose="02040603050506020204" pitchFamily="18"/>
                <a:ea typeface="Times New Roman" panose="02020603050405020304" pitchFamily="18" charset="0"/>
              </a:rPr>
              <a:t>0</a:t>
            </a:r>
            <a:r>
              <a:rPr lang="en-US" sz="2000" b="1" dirty="0">
                <a:latin typeface="UTM Avo" panose="02040603050506020204" pitchFamily="18"/>
                <a:ea typeface="Times New Roman" panose="02020603050405020304" pitchFamily="18" charset="0"/>
              </a:rPr>
              <a:t>. </a:t>
            </a:r>
            <a:r>
              <a:rPr lang="en-US" sz="2000" b="1" dirty="0" err="1">
                <a:effectLst/>
                <a:latin typeface="UTM Avo" panose="02040603050506020204" pitchFamily="18"/>
                <a:ea typeface="Times New Roman" panose="02020603050405020304" pitchFamily="18" charset="0"/>
              </a:rPr>
              <a:t>Biên</a:t>
            </a:r>
            <a:r>
              <a:rPr lang="en-US" sz="2000" b="1" dirty="0">
                <a:effectLst/>
                <a:latin typeface="UTM Avo" panose="02040603050506020204" pitchFamily="18"/>
                <a:ea typeface="Times New Roman" panose="02020603050405020304" pitchFamily="18" charset="0"/>
              </a:rPr>
              <a:t> </a:t>
            </a:r>
            <a:r>
              <a:rPr lang="en-US" sz="2000" b="1" dirty="0" err="1">
                <a:effectLst/>
                <a:latin typeface="UTM Avo" panose="02040603050506020204" pitchFamily="18"/>
                <a:ea typeface="Times New Roman" panose="02020603050405020304" pitchFamily="18" charset="0"/>
              </a:rPr>
              <a:t>độ</a:t>
            </a:r>
            <a:r>
              <a:rPr lang="en-US" sz="2000" b="1" dirty="0">
                <a:effectLst/>
                <a:latin typeface="UTM Avo" panose="02040603050506020204" pitchFamily="18"/>
                <a:ea typeface="Times New Roman" panose="02020603050405020304" pitchFamily="18" charset="0"/>
              </a:rPr>
              <a:t>, </a:t>
            </a:r>
            <a:r>
              <a:rPr lang="en-US" sz="2000" b="1" dirty="0" err="1">
                <a:effectLst/>
                <a:latin typeface="UTM Avo" panose="02040603050506020204" pitchFamily="18"/>
                <a:ea typeface="Times New Roman" panose="02020603050405020304" pitchFamily="18" charset="0"/>
              </a:rPr>
              <a:t>tần</a:t>
            </a:r>
            <a:r>
              <a:rPr lang="en-US" sz="2000" b="1" dirty="0">
                <a:effectLst/>
                <a:latin typeface="UTM Avo" panose="02040603050506020204" pitchFamily="18"/>
                <a:ea typeface="Times New Roman" panose="02020603050405020304" pitchFamily="18" charset="0"/>
              </a:rPr>
              <a:t> </a:t>
            </a:r>
            <a:r>
              <a:rPr lang="en-US" sz="2000" b="1" dirty="0" err="1">
                <a:effectLst/>
                <a:latin typeface="UTM Avo" panose="02040603050506020204" pitchFamily="18"/>
                <a:ea typeface="Times New Roman" panose="02020603050405020304" pitchFamily="18" charset="0"/>
              </a:rPr>
              <a:t>số</a:t>
            </a:r>
            <a:r>
              <a:rPr lang="en-US" sz="2000" b="1" dirty="0">
                <a:effectLst/>
                <a:latin typeface="UTM Avo" panose="02040603050506020204" pitchFamily="18"/>
                <a:ea typeface="Times New Roman" panose="02020603050405020304" pitchFamily="18" charset="0"/>
              </a:rPr>
              <a:t>, </a:t>
            </a:r>
            <a:r>
              <a:rPr lang="en-US" sz="2000" b="1" dirty="0" err="1">
                <a:effectLst/>
                <a:latin typeface="UTM Avo" panose="02040603050506020204" pitchFamily="18"/>
                <a:ea typeface="Times New Roman" panose="02020603050405020304" pitchFamily="18" charset="0"/>
              </a:rPr>
              <a:t>độ</a:t>
            </a:r>
            <a:r>
              <a:rPr lang="en-US" sz="2000" b="1" dirty="0">
                <a:effectLst/>
                <a:latin typeface="UTM Avo" panose="02040603050506020204" pitchFamily="18"/>
                <a:ea typeface="Times New Roman" panose="02020603050405020304" pitchFamily="18" charset="0"/>
              </a:rPr>
              <a:t> to </a:t>
            </a:r>
            <a:r>
              <a:rPr lang="en-US" sz="2000" b="1" dirty="0" err="1">
                <a:effectLst/>
                <a:latin typeface="UTM Avo" panose="02040603050506020204" pitchFamily="18"/>
                <a:ea typeface="Times New Roman" panose="02020603050405020304" pitchFamily="18" charset="0"/>
              </a:rPr>
              <a:t>và</a:t>
            </a:r>
            <a:r>
              <a:rPr lang="en-US" sz="2000" b="1" dirty="0">
                <a:effectLst/>
                <a:latin typeface="UTM Avo" panose="02040603050506020204" pitchFamily="18"/>
                <a:ea typeface="Times New Roman" panose="02020603050405020304" pitchFamily="18" charset="0"/>
              </a:rPr>
              <a:t> </a:t>
            </a:r>
            <a:r>
              <a:rPr lang="en-US" sz="2000" b="1" dirty="0" err="1">
                <a:effectLst/>
                <a:latin typeface="UTM Avo" panose="02040603050506020204" pitchFamily="18"/>
                <a:ea typeface="Times New Roman" panose="02020603050405020304" pitchFamily="18" charset="0"/>
              </a:rPr>
              <a:t>độ</a:t>
            </a:r>
            <a:r>
              <a:rPr lang="en-US" sz="2000" b="1" dirty="0">
                <a:effectLst/>
                <a:latin typeface="UTM Avo" panose="02040603050506020204" pitchFamily="18"/>
                <a:ea typeface="Times New Roman" panose="02020603050405020304" pitchFamily="18" charset="0"/>
              </a:rPr>
              <a:t> </a:t>
            </a:r>
            <a:r>
              <a:rPr lang="en-US" sz="2000" b="1" dirty="0" err="1">
                <a:effectLst/>
                <a:latin typeface="UTM Avo" panose="02040603050506020204" pitchFamily="18"/>
                <a:ea typeface="Times New Roman" panose="02020603050405020304" pitchFamily="18" charset="0"/>
              </a:rPr>
              <a:t>cao</a:t>
            </a:r>
            <a:r>
              <a:rPr lang="en-US" sz="2000" b="1" dirty="0">
                <a:effectLst/>
                <a:latin typeface="UTM Avo" panose="02040603050506020204" pitchFamily="18"/>
                <a:ea typeface="Times New Roman" panose="02020603050405020304" pitchFamily="18" charset="0"/>
              </a:rPr>
              <a:t> </a:t>
            </a:r>
            <a:r>
              <a:rPr lang="en-US" sz="2000" b="1" dirty="0" err="1">
                <a:effectLst/>
                <a:latin typeface="UTM Avo" panose="02040603050506020204" pitchFamily="18"/>
                <a:ea typeface="Times New Roman" panose="02020603050405020304" pitchFamily="18" charset="0"/>
              </a:rPr>
              <a:t>của</a:t>
            </a:r>
            <a:r>
              <a:rPr lang="en-US" sz="2000" b="1" dirty="0">
                <a:effectLst/>
                <a:latin typeface="UTM Avo" panose="02040603050506020204" pitchFamily="18"/>
                <a:ea typeface="Times New Roman" panose="02020603050405020304" pitchFamily="18" charset="0"/>
              </a:rPr>
              <a:t> </a:t>
            </a:r>
            <a:r>
              <a:rPr lang="en-US" sz="2000" b="1" dirty="0" err="1">
                <a:effectLst/>
                <a:latin typeface="UTM Avo" panose="02040603050506020204" pitchFamily="18"/>
                <a:ea typeface="Times New Roman" panose="02020603050405020304" pitchFamily="18" charset="0"/>
              </a:rPr>
              <a:t>âm</a:t>
            </a:r>
            <a:r>
              <a:rPr lang="vi-VN" sz="2000" b="1" dirty="0">
                <a:effectLst/>
                <a:latin typeface="UTM Avo" panose="02040603050506020204" pitchFamily="18"/>
                <a:ea typeface="Times New Roman" panose="02020603050405020304" pitchFamily="18" charset="0"/>
              </a:rPr>
              <a:t>”.</a:t>
            </a:r>
            <a:endParaRPr lang="en-US" sz="2000" b="1" dirty="0">
              <a:effectLst/>
              <a:latin typeface="UTM Avo" panose="02040603050506020204" pitchFamily="18"/>
              <a:ea typeface="Calibri" panose="020F05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ircle(in)">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circle(in)">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circle(in)">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A9959-4890-DE89-757C-1B7BBDF0E55F}"/>
            </a:ext>
          </a:extLst>
        </p:cNvPr>
        <p:cNvGrpSpPr/>
        <p:nvPr/>
      </p:nvGrpSpPr>
      <p:grpSpPr>
        <a:xfrm>
          <a:off x="0" y="0"/>
          <a:ext cx="0" cy="0"/>
          <a:chOff x="0" y="0"/>
          <a:chExt cx="0" cy="0"/>
        </a:xfrm>
      </p:grpSpPr>
      <p:pic>
        <p:nvPicPr>
          <p:cNvPr id="3" name="Picture 2" descr="A screenshot of a qr code&#10;&#10;Description automatically generated">
            <a:hlinkClick r:id="rId3"/>
            <a:extLst>
              <a:ext uri="{FF2B5EF4-FFF2-40B4-BE49-F238E27FC236}">
                <a16:creationId xmlns:a16="http://schemas.microsoft.com/office/drawing/2014/main" id="{BEB95C36-F2A3-C29F-F613-4941C51FE0BC}"/>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9692251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2"/>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TotalTime>
  <Words>1169</Words>
  <Application>Microsoft Office PowerPoint</Application>
  <PresentationFormat>Widescreen</PresentationFormat>
  <Paragraphs>61</Paragraphs>
  <Slides>24</Slides>
  <Notes>24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Wingdings</vt:lpstr>
      <vt:lpstr>UTM Avo</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1</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Huy Nguyễn</dc:creator>
  <cp:lastModifiedBy>Thuynt</cp:lastModifiedBy>
  <cp:revision>5</cp:revision>
  <dcterms:created xsi:type="dcterms:W3CDTF">2023-10-18T06:55:26Z</dcterms:created>
  <dcterms:modified xsi:type="dcterms:W3CDTF">2024-12-02T09:19:28Z</dcterms:modified>
</cp:coreProperties>
</file>