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4"/>
  </p:notesMasterIdLst>
  <p:sldIdLst>
    <p:sldId id="273" r:id="rId5"/>
    <p:sldId id="257" r:id="rId6"/>
    <p:sldId id="264" r:id="rId7"/>
    <p:sldId id="256" r:id="rId8"/>
    <p:sldId id="265" r:id="rId9"/>
    <p:sldId id="301" r:id="rId10"/>
    <p:sldId id="302" r:id="rId11"/>
    <p:sldId id="303" r:id="rId12"/>
    <p:sldId id="304" r:id="rId13"/>
    <p:sldId id="305" r:id="rId14"/>
    <p:sldId id="310" r:id="rId15"/>
    <p:sldId id="311" r:id="rId16"/>
    <p:sldId id="307" r:id="rId17"/>
    <p:sldId id="308" r:id="rId18"/>
    <p:sldId id="313" r:id="rId19"/>
    <p:sldId id="262" r:id="rId20"/>
    <p:sldId id="268" r:id="rId21"/>
    <p:sldId id="276" r:id="rId22"/>
    <p:sldId id="266" r:id="rId23"/>
  </p:sldIdLst>
  <p:sldSz cx="12192000" cy="6858000"/>
  <p:notesSz cx="6858000" cy="9144000"/>
  <p:embeddedFontLs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9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304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263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357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287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32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421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707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021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883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440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092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572914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0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02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02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6.jpg"/><Relationship Id="rId4" Type="http://schemas.openxmlformats.org/officeDocument/2006/relationships/hyperlink" Target="https://www.youtube.com/@hoc1biet1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653379" y="219542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15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Chính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tả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5ADEC2-6003-30F1-F45C-8372529B5794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500A70-66E9-272D-FC1D-3A739C4D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318E22-B356-D3BF-617C-77DE605020C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8;p22">
            <a:extLst>
              <a:ext uri="{FF2B5EF4-FFF2-40B4-BE49-F238E27FC236}">
                <a16:creationId xmlns:a16="http://schemas.microsoft.com/office/drawing/2014/main" id="{F3E19477-A731-536C-E6C9-9E5CA4FEEEEC}"/>
              </a:ext>
            </a:extLst>
          </p:cNvPr>
          <p:cNvSpPr txBox="1"/>
          <p:nvPr/>
        </p:nvSpPr>
        <p:spPr>
          <a:xfrm>
            <a:off x="647700" y="1524243"/>
            <a:ext cx="8338645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ngày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hôm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nay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chúng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ta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sẽ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nhau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1050" b="1" dirty="0">
              <a:latin typeface="UTM Avo" panose="02040603050506020204" pitchFamily="18" charset="0"/>
            </a:endParaRPr>
          </a:p>
          <a:p>
            <a:pPr marL="571500" lvl="0" indent="-571500">
              <a:lnSpc>
                <a:spcPct val="150000"/>
              </a:lnSpc>
              <a:buClr>
                <a:srgbClr val="000000"/>
              </a:buClr>
              <a:buSzPts val="4200"/>
              <a:buFont typeface="Noto Sans Symbols"/>
              <a:buChar char="⮚"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Nghe – viết đúng chính tả 3 khổ thơ đầu của bài thơ </a:t>
            </a:r>
            <a:r>
              <a:rPr lang="vi-VN" sz="2400" b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 vui chơi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</a:p>
          <a:p>
            <a:pPr marL="571500" lvl="0" indent="-571500">
              <a:lnSpc>
                <a:spcPct val="150000"/>
              </a:lnSpc>
              <a:buClr>
                <a:srgbClr val="000000"/>
              </a:buClr>
              <a:buSzPts val="4200"/>
              <a:buFont typeface="Noto Sans Symbols"/>
              <a:buChar char="⮚"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 đúng bài tập điền chữ ghi các vần </a:t>
            </a:r>
            <a:r>
              <a:rPr lang="vi-VN" sz="2400" b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oăn/ăn, oăt/ăt, oeo/eo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các phụ âm đầu </a:t>
            </a:r>
            <a:r>
              <a:rPr lang="vi-VN" sz="2400" b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ch/tr 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các vần </a:t>
            </a:r>
            <a:r>
              <a:rPr lang="vi-VN" sz="2400" b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it/ich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lang="vi-VN" sz="2400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0B4DC05-24BD-FE09-A258-7CB0B1E8C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363433" y="3055937"/>
            <a:ext cx="3180867" cy="376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8B83D72-2031-4098-5865-6BC4BE319825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6889D93-DBC9-899C-AADF-687CCFE566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DD6390-4AB9-0990-C5EB-C81DEF78EC1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59;p24">
            <a:extLst>
              <a:ext uri="{FF2B5EF4-FFF2-40B4-BE49-F238E27FC236}">
                <a16:creationId xmlns:a16="http://schemas.microsoft.com/office/drawing/2014/main" id="{ED03C7D0-6B40-CA19-3819-B1B47D178A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6160" y="2448801"/>
            <a:ext cx="787151" cy="16064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60;p24">
            <a:extLst>
              <a:ext uri="{FF2B5EF4-FFF2-40B4-BE49-F238E27FC236}">
                <a16:creationId xmlns:a16="http://schemas.microsoft.com/office/drawing/2014/main" id="{39EB4BC0-EB80-E4F8-1FE1-1BB6D56C6AB4}"/>
              </a:ext>
            </a:extLst>
          </p:cNvPr>
          <p:cNvSpPr txBox="1"/>
          <p:nvPr/>
        </p:nvSpPr>
        <p:spPr>
          <a:xfrm>
            <a:off x="3445820" y="2628770"/>
            <a:ext cx="4531219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NGHE - VIẾT</a:t>
            </a:r>
            <a:endParaRPr lang="en-US" sz="5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B029FDCE-9D14-E0BC-E969-1AF3750705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27993" y="3004203"/>
            <a:ext cx="3018227" cy="35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143CC8B-FF5E-091E-AF58-BD32A5235E06}"/>
              </a:ext>
            </a:extLst>
          </p:cNvPr>
          <p:cNvGrpSpPr/>
          <p:nvPr/>
        </p:nvGrpSpPr>
        <p:grpSpPr>
          <a:xfrm>
            <a:off x="940756" y="2175538"/>
            <a:ext cx="10214961" cy="647373"/>
            <a:chOff x="940756" y="2175538"/>
            <a:chExt cx="10214961" cy="647373"/>
          </a:xfrm>
        </p:grpSpPr>
        <p:sp>
          <p:nvSpPr>
            <p:cNvPr id="2" name="Google Shape;472;p25">
              <a:extLst>
                <a:ext uri="{FF2B5EF4-FFF2-40B4-BE49-F238E27FC236}">
                  <a16:creationId xmlns:a16="http://schemas.microsoft.com/office/drawing/2014/main" id="{F0426C90-7103-8656-3265-8C1C430081C5}"/>
                </a:ext>
              </a:extLst>
            </p:cNvPr>
            <p:cNvSpPr/>
            <p:nvPr/>
          </p:nvSpPr>
          <p:spPr>
            <a:xfrm>
              <a:off x="1769165" y="2206302"/>
              <a:ext cx="8653670" cy="58584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40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Nghe – viết: </a:t>
              </a:r>
              <a:r>
                <a:rPr lang="vi-VN" sz="2400" b="1">
                  <a:solidFill>
                    <a:schemeClr val="accent2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Cùng vui chơi </a:t>
              </a:r>
              <a:r>
                <a:rPr lang="vi-VN" sz="240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(ba khổ thơ đầu)</a:t>
              </a:r>
              <a:endPara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Google Shape;474;p25">
              <a:extLst>
                <a:ext uri="{FF2B5EF4-FFF2-40B4-BE49-F238E27FC236}">
                  <a16:creationId xmlns:a16="http://schemas.microsoft.com/office/drawing/2014/main" id="{3E28DA4A-9C0F-033D-FB65-34E00735341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70265">
              <a:off x="940756" y="2175538"/>
              <a:ext cx="684130" cy="6473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474;p25">
              <a:extLst>
                <a:ext uri="{FF2B5EF4-FFF2-40B4-BE49-F238E27FC236}">
                  <a16:creationId xmlns:a16="http://schemas.microsoft.com/office/drawing/2014/main" id="{60A05747-93C1-A5C0-CEA1-E88E16FAA26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70265">
              <a:off x="10471587" y="2175539"/>
              <a:ext cx="684130" cy="64737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Google Shape;472;p25">
            <a:extLst>
              <a:ext uri="{FF2B5EF4-FFF2-40B4-BE49-F238E27FC236}">
                <a16:creationId xmlns:a16="http://schemas.microsoft.com/office/drawing/2014/main" id="{30C9EDF6-A53C-D080-3969-FA87FDCA9890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Chuẩn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bị</a:t>
            </a:r>
            <a:endParaRPr sz="11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C4371E-B777-0F25-D691-8B8D7898A9DB}"/>
              </a:ext>
            </a:extLst>
          </p:cNvPr>
          <p:cNvSpPr txBox="1"/>
          <p:nvPr/>
        </p:nvSpPr>
        <p:spPr>
          <a:xfrm>
            <a:off x="1282821" y="2957753"/>
            <a:ext cx="3132581" cy="1747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Ruộng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làng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vừa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gặt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xong</a:t>
            </a:r>
            <a:endParaRPr lang="en-US" sz="1849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sân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endParaRPr lang="en-US" sz="1849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Cỏ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sân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ta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vàng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óng</a:t>
            </a:r>
            <a:endParaRPr lang="en-US" sz="1849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Khán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giả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ngồi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lên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rơm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5CEF0C-9836-70C8-1A55-3F787EFABB2E}"/>
              </a:ext>
            </a:extLst>
          </p:cNvPr>
          <p:cNvSpPr txBox="1"/>
          <p:nvPr/>
        </p:nvSpPr>
        <p:spPr>
          <a:xfrm>
            <a:off x="4587599" y="2957752"/>
            <a:ext cx="2974134" cy="1747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Mũ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đặt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cọc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gôn</a:t>
            </a:r>
            <a:endParaRPr lang="en-US" sz="1849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Xóm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xóm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dưới</a:t>
            </a:r>
            <a:endParaRPr lang="en-US" sz="1849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” chia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endParaRPr lang="en-US" sz="1849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Đen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nhẫy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tấm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lưng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trần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9D3761-EADC-8E36-F161-C3C3A42EE17B}"/>
              </a:ext>
            </a:extLst>
          </p:cNvPr>
          <p:cNvSpPr txBox="1"/>
          <p:nvPr/>
        </p:nvSpPr>
        <p:spPr>
          <a:xfrm>
            <a:off x="7733930" y="2957752"/>
            <a:ext cx="3132581" cy="1747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tài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đứng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giữa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sân</a:t>
            </a:r>
            <a:endParaRPr lang="en-US" sz="1849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Bụm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còi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thổi</a:t>
            </a:r>
            <a:endParaRPr lang="en-US" sz="1849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Cuồng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nhiệt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quên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bắt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endParaRPr lang="en-US" sz="1849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Reo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ầm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: “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Sút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!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Sút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49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1849" dirty="0">
                <a:latin typeface="UTM Avo" panose="02040603050506020204" pitchFamily="18" charset="0"/>
                <a:cs typeface="Arial" panose="020B0604020202020204" pitchFamily="34" charset="0"/>
              </a:rPr>
              <a:t>!”.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DFA886-E58C-77C7-E8A0-3309A2EDF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460" y="5110983"/>
            <a:ext cx="6129883" cy="174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9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2;p25">
            <a:extLst>
              <a:ext uri="{FF2B5EF4-FFF2-40B4-BE49-F238E27FC236}">
                <a16:creationId xmlns:a16="http://schemas.microsoft.com/office/drawing/2014/main" id="{D6E3D614-DE24-72B4-1AC4-6DC727A99B1C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92FE11-5D2C-E215-BBC3-3F153817B952}"/>
              </a:ext>
            </a:extLst>
          </p:cNvPr>
          <p:cNvSpPr txBox="1"/>
          <p:nvPr/>
        </p:nvSpPr>
        <p:spPr>
          <a:xfrm>
            <a:off x="3431394" y="2182859"/>
            <a:ext cx="5329212" cy="1182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lắng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42" i="1" dirty="0" err="1">
                <a:latin typeface="UTM Avo" panose="02040603050506020204" pitchFamily="18" charset="0"/>
                <a:cs typeface="Arial" panose="020B0604020202020204" pitchFamily="34" charset="0"/>
              </a:rPr>
              <a:t>nhé</a:t>
            </a:r>
            <a:r>
              <a:rPr lang="en-US" sz="2542" i="1" dirty="0"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98005E-59F7-E7B9-D800-92AEB065C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23395" y="2971186"/>
            <a:ext cx="3610187" cy="2802408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2A49E6E-45D4-C903-AF0F-FCA699AE3D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49085" y="3172702"/>
            <a:ext cx="2067826" cy="239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2;p25">
            <a:extLst>
              <a:ext uri="{FF2B5EF4-FFF2-40B4-BE49-F238E27FC236}">
                <a16:creationId xmlns:a16="http://schemas.microsoft.com/office/drawing/2014/main" id="{8CC4C3DB-2139-6EDD-4258-1BC7957F7C0D}"/>
              </a:ext>
            </a:extLst>
          </p:cNvPr>
          <p:cNvSpPr/>
          <p:nvPr/>
        </p:nvSpPr>
        <p:spPr>
          <a:xfrm>
            <a:off x="1799268" y="2345298"/>
            <a:ext cx="3778527" cy="28888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</a:pPr>
            <a:r>
              <a:rPr lang="nl-NL" sz="2400" b="1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 sửa lỗi: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Gạch chân từ viết sai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 từ đúng bằng bút chì ra lề vở hoặc cuối bài chính tả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472;p25">
            <a:extLst>
              <a:ext uri="{FF2B5EF4-FFF2-40B4-BE49-F238E27FC236}">
                <a16:creationId xmlns:a16="http://schemas.microsoft.com/office/drawing/2014/main" id="{624E3DC7-5A29-B6FF-748C-5E40F365AD93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Sửa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" name="Google Shape;472;p25">
            <a:extLst>
              <a:ext uri="{FF2B5EF4-FFF2-40B4-BE49-F238E27FC236}">
                <a16:creationId xmlns:a16="http://schemas.microsoft.com/office/drawing/2014/main" id="{088E24AF-7A3C-BDAB-C831-34F2A26907D0}"/>
              </a:ext>
            </a:extLst>
          </p:cNvPr>
          <p:cNvSpPr/>
          <p:nvPr/>
        </p:nvSpPr>
        <p:spPr>
          <a:xfrm>
            <a:off x="6490080" y="2345298"/>
            <a:ext cx="3048058" cy="28888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</a:pPr>
            <a:r>
              <a:rPr lang="nl-NL" sz="2400" b="1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 rút kinh nghiệm chung: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Nội dung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Chữ viết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 trình bày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36D86A-1A49-5E74-C0A7-47DC46173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56423" y="4796844"/>
            <a:ext cx="2903385" cy="179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6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0;p24">
            <a:extLst>
              <a:ext uri="{FF2B5EF4-FFF2-40B4-BE49-F238E27FC236}">
                <a16:creationId xmlns:a16="http://schemas.microsoft.com/office/drawing/2014/main" id="{38F7C079-5BF1-5C10-8280-00FD87941757}"/>
              </a:ext>
            </a:extLst>
          </p:cNvPr>
          <p:cNvSpPr txBox="1"/>
          <p:nvPr/>
        </p:nvSpPr>
        <p:spPr>
          <a:xfrm>
            <a:off x="2957156" y="2413337"/>
            <a:ext cx="5683262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VẦN PHÙ HỢP VÀO Ô TRỐNG</a:t>
            </a:r>
            <a:endParaRPr lang="en-US" sz="4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524;p28">
            <a:extLst>
              <a:ext uri="{FF2B5EF4-FFF2-40B4-BE49-F238E27FC236}">
                <a16:creationId xmlns:a16="http://schemas.microsoft.com/office/drawing/2014/main" id="{0B6F26DB-4894-3CB7-21D2-3176BFFC02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340" y="2628770"/>
            <a:ext cx="1285321" cy="167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5">
            <a:extLst>
              <a:ext uri="{FF2B5EF4-FFF2-40B4-BE49-F238E27FC236}">
                <a16:creationId xmlns:a16="http://schemas.microsoft.com/office/drawing/2014/main" id="{DB78171D-5CA2-FFA4-915C-FCCBB5E558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27993" y="3004203"/>
            <a:ext cx="3018227" cy="35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7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32;p29">
            <a:extLst>
              <a:ext uri="{FF2B5EF4-FFF2-40B4-BE49-F238E27FC236}">
                <a16:creationId xmlns:a16="http://schemas.microsoft.com/office/drawing/2014/main" id="{50B9BF99-A1BB-8B6B-E52B-11DBAB41EA1C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vào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ô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trống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9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537;p29">
            <a:extLst>
              <a:ext uri="{FF2B5EF4-FFF2-40B4-BE49-F238E27FC236}">
                <a16:creationId xmlns:a16="http://schemas.microsoft.com/office/drawing/2014/main" id="{37356428-71CE-FAF4-E6F7-BADCD1961A66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a) Vần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oăn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ăn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16881F-DDAC-2C90-8298-FEAEE8CF1DAB}"/>
              </a:ext>
            </a:extLst>
          </p:cNvPr>
          <p:cNvSpPr/>
          <p:nvPr/>
        </p:nvSpPr>
        <p:spPr>
          <a:xfrm>
            <a:off x="671205" y="2889718"/>
            <a:ext cx="235577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băn</a:t>
            </a:r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</a:t>
            </a:r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……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C28DF20-4A4A-BABE-9180-7815BF862514}"/>
              </a:ext>
            </a:extLst>
          </p:cNvPr>
          <p:cNvSpPr/>
          <p:nvPr/>
        </p:nvSpPr>
        <p:spPr>
          <a:xfrm>
            <a:off x="1701953" y="4110017"/>
            <a:ext cx="2682697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ng……. </a:t>
            </a:r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ngoèo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7183589-3337-7062-D9FD-B503C8BA794A}"/>
              </a:ext>
            </a:extLst>
          </p:cNvPr>
          <p:cNvSpPr/>
          <p:nvPr/>
        </p:nvSpPr>
        <p:spPr>
          <a:xfrm>
            <a:off x="4670102" y="2889718"/>
            <a:ext cx="260786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</a:t>
            </a:r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…..   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4F88923-13DF-64F3-6349-30913ADED0E0}"/>
              </a:ext>
            </a:extLst>
          </p:cNvPr>
          <p:cNvSpPr/>
          <p:nvPr/>
        </p:nvSpPr>
        <p:spPr>
          <a:xfrm>
            <a:off x="5974034" y="4110017"/>
            <a:ext cx="235577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ng……</a:t>
            </a:r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cản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4">
            <a:extLst>
              <a:ext uri="{FF2B5EF4-FFF2-40B4-BE49-F238E27FC236}">
                <a16:creationId xmlns:a16="http://schemas.microsoft.com/office/drawing/2014/main" id="{1A26C84E-9B55-E722-4402-867346B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91384" y="4739541"/>
            <a:ext cx="2590049" cy="198087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E136FC-634C-2A98-B126-0759BBBA2B8C}"/>
              </a:ext>
            </a:extLst>
          </p:cNvPr>
          <p:cNvSpPr txBox="1"/>
          <p:nvPr/>
        </p:nvSpPr>
        <p:spPr>
          <a:xfrm>
            <a:off x="1998352" y="3050629"/>
            <a:ext cx="8684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oăn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A2DCE5-C91E-DE93-8111-3A3F52D91756}"/>
              </a:ext>
            </a:extLst>
          </p:cNvPr>
          <p:cNvSpPr txBox="1"/>
          <p:nvPr/>
        </p:nvSpPr>
        <p:spPr>
          <a:xfrm>
            <a:off x="6116228" y="3050629"/>
            <a:ext cx="7627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ăn</a:t>
            </a:r>
            <a:r>
              <a:rPr lang="en-US" sz="26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852E6E-0FFA-550C-2ABF-F2ABD8CE9C0D}"/>
              </a:ext>
            </a:extLst>
          </p:cNvPr>
          <p:cNvSpPr txBox="1"/>
          <p:nvPr/>
        </p:nvSpPr>
        <p:spPr>
          <a:xfrm>
            <a:off x="2214735" y="4276416"/>
            <a:ext cx="9642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oằn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E23839-1018-589A-2D54-0FAC05DE1D39}"/>
              </a:ext>
            </a:extLst>
          </p:cNvPr>
          <p:cNvSpPr txBox="1"/>
          <p:nvPr/>
        </p:nvSpPr>
        <p:spPr>
          <a:xfrm>
            <a:off x="6619071" y="4273035"/>
            <a:ext cx="9711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ăn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5DC0243-8716-5FC8-27F3-A5EB6FDA3C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948" y="1096285"/>
            <a:ext cx="2192107" cy="235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6" grpId="0" animBg="1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32;p29">
            <a:extLst>
              <a:ext uri="{FF2B5EF4-FFF2-40B4-BE49-F238E27FC236}">
                <a16:creationId xmlns:a16="http://schemas.microsoft.com/office/drawing/2014/main" id="{50B9BF99-A1BB-8B6B-E52B-11DBAB41EA1C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vào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ô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trống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9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537;p29">
            <a:extLst>
              <a:ext uri="{FF2B5EF4-FFF2-40B4-BE49-F238E27FC236}">
                <a16:creationId xmlns:a16="http://schemas.microsoft.com/office/drawing/2014/main" id="{37356428-71CE-FAF4-E6F7-BADCD1961A66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b) Vần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oăt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ăt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4">
            <a:extLst>
              <a:ext uri="{FF2B5EF4-FFF2-40B4-BE49-F238E27FC236}">
                <a16:creationId xmlns:a16="http://schemas.microsoft.com/office/drawing/2014/main" id="{1A26C84E-9B55-E722-4402-867346B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91384" y="4739541"/>
            <a:ext cx="2590049" cy="198087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B21E25-8224-E096-7156-8D5C3A619D83}"/>
              </a:ext>
            </a:extLst>
          </p:cNvPr>
          <p:cNvSpPr/>
          <p:nvPr/>
        </p:nvSpPr>
        <p:spPr>
          <a:xfrm>
            <a:off x="521830" y="2903736"/>
            <a:ext cx="220391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 .... nút</a:t>
            </a:r>
            <a:endParaRPr lang="en-US" sz="2427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1EF7547-94C9-37C6-3682-B73078F7F245}"/>
              </a:ext>
            </a:extLst>
          </p:cNvPr>
          <p:cNvSpPr/>
          <p:nvPr/>
        </p:nvSpPr>
        <p:spPr>
          <a:xfrm>
            <a:off x="2003334" y="4209895"/>
            <a:ext cx="238083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chỗ</a:t>
            </a:r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ng…..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E7E77F-8C90-0DB3-CADF-74845B0A0675}"/>
              </a:ext>
            </a:extLst>
          </p:cNvPr>
          <p:cNvSpPr/>
          <p:nvPr/>
        </p:nvSpPr>
        <p:spPr>
          <a:xfrm>
            <a:off x="3540028" y="2903736"/>
            <a:ext cx="243975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thoăn</a:t>
            </a:r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</a:t>
            </a:r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…..   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C26F1F1-8E7C-A0F1-AA54-F9CC83D7150D}"/>
              </a:ext>
            </a:extLst>
          </p:cNvPr>
          <p:cNvSpPr/>
          <p:nvPr/>
        </p:nvSpPr>
        <p:spPr>
          <a:xfrm>
            <a:off x="5180282" y="4209895"/>
            <a:ext cx="220391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xanh</a:t>
            </a:r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ng…..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69E370-2A88-4933-17CF-626C1D2D74EE}"/>
              </a:ext>
            </a:extLst>
          </p:cNvPr>
          <p:cNvSpPr txBox="1"/>
          <p:nvPr/>
        </p:nvSpPr>
        <p:spPr>
          <a:xfrm>
            <a:off x="1190879" y="3060090"/>
            <a:ext cx="8124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ắt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FA8FDC-F1C1-26D2-FFE9-2EC7424DC80E}"/>
              </a:ext>
            </a:extLst>
          </p:cNvPr>
          <p:cNvSpPr txBox="1"/>
          <p:nvPr/>
        </p:nvSpPr>
        <p:spPr>
          <a:xfrm>
            <a:off x="5069658" y="3066754"/>
            <a:ext cx="7901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oắt</a:t>
            </a:r>
            <a:r>
              <a:rPr lang="en-US" sz="26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45C68A-DC77-C044-634A-BA437AA56F41}"/>
              </a:ext>
            </a:extLst>
          </p:cNvPr>
          <p:cNvSpPr txBox="1"/>
          <p:nvPr/>
        </p:nvSpPr>
        <p:spPr>
          <a:xfrm>
            <a:off x="3387838" y="4367294"/>
            <a:ext cx="7515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oặt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CDF835-0200-21C8-0D90-233E213C987A}"/>
              </a:ext>
            </a:extLst>
          </p:cNvPr>
          <p:cNvSpPr txBox="1"/>
          <p:nvPr/>
        </p:nvSpPr>
        <p:spPr>
          <a:xfrm>
            <a:off x="6546962" y="4365391"/>
            <a:ext cx="9085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ắt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9DE8698-AC40-110E-3ED4-EADB9BE797DE}"/>
              </a:ext>
            </a:extLst>
          </p:cNvPr>
          <p:cNvSpPr/>
          <p:nvPr/>
        </p:nvSpPr>
        <p:spPr>
          <a:xfrm>
            <a:off x="6794066" y="2903736"/>
            <a:ext cx="220391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loắt</a:t>
            </a:r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</a:t>
            </a:r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…..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15C020-6F94-C0DE-B931-33F83E63F66D}"/>
              </a:ext>
            </a:extLst>
          </p:cNvPr>
          <p:cNvSpPr txBox="1"/>
          <p:nvPr/>
        </p:nvSpPr>
        <p:spPr>
          <a:xfrm>
            <a:off x="8085429" y="3052470"/>
            <a:ext cx="9085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oắt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86EFBA-AE31-568C-E435-C9E8907E37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596" y="976666"/>
            <a:ext cx="2126921" cy="24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8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32;p29">
            <a:extLst>
              <a:ext uri="{FF2B5EF4-FFF2-40B4-BE49-F238E27FC236}">
                <a16:creationId xmlns:a16="http://schemas.microsoft.com/office/drawing/2014/main" id="{50B9BF99-A1BB-8B6B-E52B-11DBAB41EA1C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vào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ô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trống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9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537;p29">
            <a:extLst>
              <a:ext uri="{FF2B5EF4-FFF2-40B4-BE49-F238E27FC236}">
                <a16:creationId xmlns:a16="http://schemas.microsoft.com/office/drawing/2014/main" id="{37356428-71CE-FAF4-E6F7-BADCD1961A66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c) Vần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oeo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eo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4">
            <a:extLst>
              <a:ext uri="{FF2B5EF4-FFF2-40B4-BE49-F238E27FC236}">
                <a16:creationId xmlns:a16="http://schemas.microsoft.com/office/drawing/2014/main" id="{1A26C84E-9B55-E722-4402-867346B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91384" y="4739541"/>
            <a:ext cx="2590049" cy="198087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723153-96BE-B29B-46AB-080ADE961ABB}"/>
              </a:ext>
            </a:extLst>
          </p:cNvPr>
          <p:cNvSpPr/>
          <p:nvPr/>
        </p:nvSpPr>
        <p:spPr>
          <a:xfrm>
            <a:off x="610567" y="2874708"/>
            <a:ext cx="220391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giàu</a:t>
            </a:r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</a:t>
            </a:r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.…</a:t>
            </a:r>
            <a:endParaRPr lang="en-US" sz="2427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63435C9-31A0-56D9-8ABC-A2E0348042D5}"/>
              </a:ext>
            </a:extLst>
          </p:cNvPr>
          <p:cNvSpPr/>
          <p:nvPr/>
        </p:nvSpPr>
        <p:spPr>
          <a:xfrm>
            <a:off x="2011110" y="4180867"/>
            <a:ext cx="238083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</a:t>
            </a:r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….. </a:t>
            </a:r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léo</a:t>
            </a:r>
            <a:endParaRPr lang="en-US" sz="2427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450D06F-5FF2-0A01-1D43-BD6340DE3792}"/>
              </a:ext>
            </a:extLst>
          </p:cNvPr>
          <p:cNvSpPr/>
          <p:nvPr/>
        </p:nvSpPr>
        <p:spPr>
          <a:xfrm>
            <a:off x="3417876" y="2874708"/>
            <a:ext cx="2635608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ngoằn</a:t>
            </a:r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ng…..   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1A5F209-78F0-20D8-D131-7587DCF65CB2}"/>
              </a:ext>
            </a:extLst>
          </p:cNvPr>
          <p:cNvSpPr/>
          <p:nvPr/>
        </p:nvSpPr>
        <p:spPr>
          <a:xfrm>
            <a:off x="5145206" y="4180867"/>
            <a:ext cx="238083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kh.…..  </a:t>
            </a:r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chân</a:t>
            </a:r>
            <a:endParaRPr lang="en-US" sz="2427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383F3E-6C09-E3D3-988F-EBC0A29BD166}"/>
              </a:ext>
            </a:extLst>
          </p:cNvPr>
          <p:cNvSpPr txBox="1"/>
          <p:nvPr/>
        </p:nvSpPr>
        <p:spPr>
          <a:xfrm>
            <a:off x="2084685" y="3028200"/>
            <a:ext cx="8124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èo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64FF79-2628-3A2B-86A8-9E9492607444}"/>
              </a:ext>
            </a:extLst>
          </p:cNvPr>
          <p:cNvSpPr txBox="1"/>
          <p:nvPr/>
        </p:nvSpPr>
        <p:spPr>
          <a:xfrm>
            <a:off x="5133832" y="3029578"/>
            <a:ext cx="8571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oèo</a:t>
            </a:r>
            <a:r>
              <a:rPr lang="en-US" sz="26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7A7EE9-6308-BD85-F104-38C51AC2340C}"/>
              </a:ext>
            </a:extLst>
          </p:cNvPr>
          <p:cNvSpPr txBox="1"/>
          <p:nvPr/>
        </p:nvSpPr>
        <p:spPr>
          <a:xfrm>
            <a:off x="2764370" y="4336588"/>
            <a:ext cx="7515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éo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313D07-921A-E0E5-8060-E36ADE279F6B}"/>
              </a:ext>
            </a:extLst>
          </p:cNvPr>
          <p:cNvSpPr txBox="1"/>
          <p:nvPr/>
        </p:nvSpPr>
        <p:spPr>
          <a:xfrm>
            <a:off x="5641040" y="4335236"/>
            <a:ext cx="9085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oẹo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7226F98-F7FF-C4CE-DC79-0BB8E9746B85}"/>
              </a:ext>
            </a:extLst>
          </p:cNvPr>
          <p:cNvSpPr/>
          <p:nvPr/>
        </p:nvSpPr>
        <p:spPr>
          <a:xfrm>
            <a:off x="6721436" y="2874708"/>
            <a:ext cx="238083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ng……. </a:t>
            </a:r>
            <a:r>
              <a:rPr lang="en-US" sz="2427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cổ</a:t>
            </a:r>
            <a:endParaRPr lang="en-US" sz="2427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63572F-ADA2-826B-25D3-F19509EB4144}"/>
              </a:ext>
            </a:extLst>
          </p:cNvPr>
          <p:cNvSpPr txBox="1"/>
          <p:nvPr/>
        </p:nvSpPr>
        <p:spPr>
          <a:xfrm>
            <a:off x="7429876" y="3030318"/>
            <a:ext cx="8835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oẹo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AF2687-BFE6-4E38-56F7-8A0C628EA0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48" y="1271258"/>
            <a:ext cx="1813650" cy="213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5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6" grpId="0" animBg="1"/>
      <p:bldP spid="18" grpId="0"/>
      <p:bldP spid="19" grpId="0"/>
      <p:bldP spid="20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0;p24">
            <a:extLst>
              <a:ext uri="{FF2B5EF4-FFF2-40B4-BE49-F238E27FC236}">
                <a16:creationId xmlns:a16="http://schemas.microsoft.com/office/drawing/2014/main" id="{EC1F4F6A-75EA-9D7E-587C-D1A69D8C90D2}"/>
              </a:ext>
            </a:extLst>
          </p:cNvPr>
          <p:cNvSpPr txBox="1"/>
          <p:nvPr/>
        </p:nvSpPr>
        <p:spPr>
          <a:xfrm>
            <a:off x="2480077" y="2413337"/>
            <a:ext cx="7783275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CHỮ HOẶC VẦN PHÙ HỢP VÀO Ô TRỐNG</a:t>
            </a:r>
            <a:endParaRPr lang="en-US" sz="4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575;p31">
            <a:extLst>
              <a:ext uri="{FF2B5EF4-FFF2-40B4-BE49-F238E27FC236}">
                <a16:creationId xmlns:a16="http://schemas.microsoft.com/office/drawing/2014/main" id="{3FB3314C-C2A0-F03D-7A88-99228BBD78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114" y="2722376"/>
            <a:ext cx="1201721" cy="161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5">
            <a:extLst>
              <a:ext uri="{FF2B5EF4-FFF2-40B4-BE49-F238E27FC236}">
                <a16:creationId xmlns:a16="http://schemas.microsoft.com/office/drawing/2014/main" id="{D369CE04-15C7-A991-4ECE-713119DB8D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010862" y="3004203"/>
            <a:ext cx="3018227" cy="35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7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2;p29">
            <a:extLst>
              <a:ext uri="{FF2B5EF4-FFF2-40B4-BE49-F238E27FC236}">
                <a16:creationId xmlns:a16="http://schemas.microsoft.com/office/drawing/2014/main" id="{D0A4338F-138F-8B1D-C9D5-260953FB9CDB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571500"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chữ hoặc vần phù hợp vào ô trống:</a:t>
            </a:r>
            <a:endParaRPr lang="en-US" sz="2400" b="1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0E7C1F-822C-2544-52C2-3DB45EF246F1}"/>
              </a:ext>
            </a:extLst>
          </p:cNvPr>
          <p:cNvSpPr txBox="1"/>
          <p:nvPr/>
        </p:nvSpPr>
        <p:spPr>
          <a:xfrm>
            <a:off x="521830" y="2162707"/>
            <a:ext cx="3749490" cy="519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73" i="1" dirty="0">
                <a:latin typeface="UTM Avo" panose="02040603050506020204" pitchFamily="18" charset="0"/>
                <a:cs typeface="Arial" panose="020B0604020202020204" pitchFamily="34" charset="0"/>
              </a:rPr>
              <a:t>a) </a:t>
            </a:r>
            <a:r>
              <a:rPr lang="en-US" sz="2773" i="1" dirty="0" err="1"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2773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73" b="1" i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</a:t>
            </a:r>
            <a:r>
              <a:rPr lang="en-US" sz="2773" i="1" dirty="0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773" b="1" i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</a:t>
            </a:r>
            <a:r>
              <a:rPr lang="en-US" sz="2773" i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B80E1470-9311-E1F1-77EA-7580CE57A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53559" y="4973916"/>
            <a:ext cx="2805742" cy="17465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30FBEA-2E4A-F0D7-6648-94EF81F49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130" y="2681760"/>
            <a:ext cx="2893717" cy="22921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EE3FDD6-1F78-C5E7-3F83-706EDFB16ECB}"/>
              </a:ext>
            </a:extLst>
          </p:cNvPr>
          <p:cNvSpPr txBox="1"/>
          <p:nvPr/>
        </p:nvSpPr>
        <p:spPr>
          <a:xfrm>
            <a:off x="1002808" y="2736466"/>
            <a:ext cx="4073689" cy="215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Bao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nhiêu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…..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ái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hồng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đỏ</a:t>
            </a:r>
            <a:endParaRPr lang="en-US" sz="2311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….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eo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đèn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lồng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…...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ên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endParaRPr lang="en-US" sz="2311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Sớm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nay …..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im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endParaRPr lang="en-US" sz="2311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Mách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hồng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….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ín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rồi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311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EBE2B5-BDF0-FB03-05CB-D2106008918C}"/>
              </a:ext>
            </a:extLst>
          </p:cNvPr>
          <p:cNvSpPr txBox="1"/>
          <p:nvPr/>
        </p:nvSpPr>
        <p:spPr>
          <a:xfrm>
            <a:off x="2386259" y="3899398"/>
            <a:ext cx="571577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11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</a:t>
            </a:r>
            <a:endParaRPr lang="en-US" sz="2311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0B544B-BED5-591A-AFCD-F42539976A33}"/>
              </a:ext>
            </a:extLst>
          </p:cNvPr>
          <p:cNvSpPr txBox="1"/>
          <p:nvPr/>
        </p:nvSpPr>
        <p:spPr>
          <a:xfrm>
            <a:off x="2749082" y="4426015"/>
            <a:ext cx="571577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11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</a:t>
            </a:r>
            <a:endParaRPr lang="en-US" sz="2311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BF77B2-3EC1-1181-5713-4F27888C91A9}"/>
              </a:ext>
            </a:extLst>
          </p:cNvPr>
          <p:cNvSpPr txBox="1"/>
          <p:nvPr/>
        </p:nvSpPr>
        <p:spPr>
          <a:xfrm>
            <a:off x="2743493" y="2842771"/>
            <a:ext cx="571577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11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94E4B2-8068-F0DE-2957-34716D9986DE}"/>
              </a:ext>
            </a:extLst>
          </p:cNvPr>
          <p:cNvSpPr txBox="1"/>
          <p:nvPr/>
        </p:nvSpPr>
        <p:spPr>
          <a:xfrm>
            <a:off x="1118084" y="3370153"/>
            <a:ext cx="571577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11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EAC17B-C477-E56D-9DCA-E1F2932F7D85}"/>
              </a:ext>
            </a:extLst>
          </p:cNvPr>
          <p:cNvSpPr txBox="1"/>
          <p:nvPr/>
        </p:nvSpPr>
        <p:spPr>
          <a:xfrm>
            <a:off x="3523196" y="3369093"/>
            <a:ext cx="395910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11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</a:t>
            </a:r>
          </a:p>
        </p:txBody>
      </p:sp>
    </p:spTree>
    <p:extLst>
      <p:ext uri="{BB962C8B-B14F-4D97-AF65-F5344CB8AC3E}">
        <p14:creationId xmlns:p14="http://schemas.microsoft.com/office/powerpoint/2010/main" val="10974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2;p29">
            <a:extLst>
              <a:ext uri="{FF2B5EF4-FFF2-40B4-BE49-F238E27FC236}">
                <a16:creationId xmlns:a16="http://schemas.microsoft.com/office/drawing/2014/main" id="{D0A4338F-138F-8B1D-C9D5-260953FB9CDB}"/>
              </a:ext>
            </a:extLst>
          </p:cNvPr>
          <p:cNvSpPr txBox="1"/>
          <p:nvPr/>
        </p:nvSpPr>
        <p:spPr>
          <a:xfrm>
            <a:off x="521830" y="1701084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499" indent="-571499" defTabSz="914398">
              <a:buClr>
                <a:prstClr val="black"/>
              </a:buClr>
              <a:buSzPct val="100000"/>
              <a:buFont typeface="Noto Sans Symbols"/>
              <a:buChar char="⮚"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chữ hoặc vần phù hợp vào ô trống:</a:t>
            </a:r>
            <a:endParaRPr lang="en-US" sz="2400" b="1" dirty="0">
              <a:solidFill>
                <a:prstClr val="black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B80E1470-9311-E1F1-77EA-7580CE57A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222316" y="4560346"/>
            <a:ext cx="3470112" cy="21601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9AFC65F-B05A-3113-B2A3-FF7F323E2119}"/>
              </a:ext>
            </a:extLst>
          </p:cNvPr>
          <p:cNvSpPr txBox="1"/>
          <p:nvPr/>
        </p:nvSpPr>
        <p:spPr>
          <a:xfrm>
            <a:off x="521830" y="2162707"/>
            <a:ext cx="3749490" cy="519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98"/>
            <a:r>
              <a:rPr lang="en-US" sz="2773" i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b) </a:t>
            </a:r>
            <a:r>
              <a:rPr lang="en-US" sz="2773" i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Vần</a:t>
            </a:r>
            <a:r>
              <a:rPr lang="en-US" sz="2773" i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73" b="1" i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it</a:t>
            </a:r>
            <a:r>
              <a:rPr lang="en-US" sz="2773" i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773" b="1" i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ich</a:t>
            </a:r>
            <a:r>
              <a:rPr lang="en-US" sz="2773" i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1B29A0-4F67-5681-D38A-28A6C1071A5D}"/>
              </a:ext>
            </a:extLst>
          </p:cNvPr>
          <p:cNvSpPr txBox="1"/>
          <p:nvPr/>
        </p:nvSpPr>
        <p:spPr>
          <a:xfrm>
            <a:off x="521830" y="2681760"/>
            <a:ext cx="8028603" cy="215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98">
              <a:lnSpc>
                <a:spcPct val="150000"/>
              </a:lnSpc>
            </a:pP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Buổi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ở t…...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ngọn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tre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…..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chòe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hót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ríu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r….. :”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Chuých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 Tu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chuých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Chòe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chòe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”.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Nụ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2311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</a:t>
            </a:r>
            <a:r>
              <a:rPr lang="en-US" sz="231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…… chòe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“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Tôi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….. ! </a:t>
            </a:r>
            <a:r>
              <a:rPr lang="en-US" sz="2311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Tôi</a:t>
            </a:r>
            <a:r>
              <a:rPr lang="en-US" sz="231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th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…… </a:t>
            </a:r>
            <a:r>
              <a:rPr lang="en-US" sz="231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múa</a:t>
            </a:r>
            <a:r>
              <a:rPr lang="en-US" sz="231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11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xòe</a:t>
            </a:r>
            <a:r>
              <a:rPr lang="en-US" sz="231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!”.</a:t>
            </a:r>
            <a:endParaRPr lang="en-US" sz="2311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7F4CC5-14AC-4F29-F6F8-A7CC8193309B}"/>
              </a:ext>
            </a:extLst>
          </p:cNvPr>
          <p:cNvSpPr txBox="1"/>
          <p:nvPr/>
        </p:nvSpPr>
        <p:spPr>
          <a:xfrm>
            <a:off x="6458738" y="2789862"/>
            <a:ext cx="775876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98"/>
            <a:r>
              <a:rPr lang="en-US" sz="2311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ích</a:t>
            </a:r>
            <a:endParaRPr lang="en-US" sz="2311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8484B4-A9A0-2044-A7A2-3880639B9BF0}"/>
              </a:ext>
            </a:extLst>
          </p:cNvPr>
          <p:cNvSpPr txBox="1"/>
          <p:nvPr/>
        </p:nvSpPr>
        <p:spPr>
          <a:xfrm>
            <a:off x="2422895" y="2789862"/>
            <a:ext cx="405042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98"/>
            <a:r>
              <a:rPr lang="en-US" sz="2311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ít</a:t>
            </a:r>
            <a:endParaRPr lang="en-US" sz="2311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46A2DF6-6B5B-EDDF-ADBE-ED3CA8170B36}"/>
              </a:ext>
            </a:extLst>
          </p:cNvPr>
          <p:cNvSpPr txBox="1"/>
          <p:nvPr/>
        </p:nvSpPr>
        <p:spPr>
          <a:xfrm>
            <a:off x="1034361" y="3321961"/>
            <a:ext cx="537422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98"/>
            <a:r>
              <a:rPr lang="en-US" sz="2311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ít</a:t>
            </a:r>
            <a:endParaRPr lang="en-US" sz="2311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6BFBD81-056B-A03D-C02E-ABC5D9528D9F}"/>
              </a:ext>
            </a:extLst>
          </p:cNvPr>
          <p:cNvSpPr txBox="1"/>
          <p:nvPr/>
        </p:nvSpPr>
        <p:spPr>
          <a:xfrm>
            <a:off x="7234614" y="3845041"/>
            <a:ext cx="775876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98"/>
            <a:r>
              <a:rPr lang="en-US" sz="2311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ích</a:t>
            </a:r>
            <a:endParaRPr lang="en-US" sz="2311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3DC2C3-FB1B-3FCA-54D2-1B47D99EB40C}"/>
              </a:ext>
            </a:extLst>
          </p:cNvPr>
          <p:cNvSpPr txBox="1"/>
          <p:nvPr/>
        </p:nvSpPr>
        <p:spPr>
          <a:xfrm>
            <a:off x="5708262" y="3848322"/>
            <a:ext cx="775876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98"/>
            <a:r>
              <a:rPr lang="en-US" sz="2311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ích</a:t>
            </a:r>
            <a:endParaRPr lang="en-US" sz="2311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7498663-2414-CD5A-79FC-35A46C1CD7D0}"/>
              </a:ext>
            </a:extLst>
          </p:cNvPr>
          <p:cNvSpPr txBox="1"/>
          <p:nvPr/>
        </p:nvSpPr>
        <p:spPr>
          <a:xfrm>
            <a:off x="1951232" y="3845041"/>
            <a:ext cx="775876" cy="447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98"/>
            <a:r>
              <a:rPr lang="en-US" sz="2311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ích</a:t>
            </a:r>
            <a:endParaRPr lang="en-US" sz="2311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68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CC6E3F7-7341-FC74-EC09-D6F219DEE09A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6962E311-0C4B-5D55-CCF0-9D1B641DD3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CC08C-1446-A5A9-9AEC-FB0D52406FA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41575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2313271" y="2798243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Luyện tập viết chính tả những chữ, vần đã học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755043" y="3703085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56340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6518132" y="2632750"/>
            <a:ext cx="2737136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Chuẩn </a:t>
            </a:r>
            <a:r>
              <a:rPr lang="en-US" sz="2000" dirty="0" err="1">
                <a:latin typeface="UTM Avo" panose="02040603050506020204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pt-BR" sz="2000" i="1">
                <a:latin typeface="UTM Avo" panose="02040603050506020204" pitchFamily="18" charset="0"/>
              </a:rPr>
              <a:t>Trao đổi: Em đọc sách báo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65974" y="161198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490</Words>
  <Application>Microsoft Office PowerPoint</Application>
  <PresentationFormat>Widescreen</PresentationFormat>
  <Paragraphs>94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UTM Avo</vt:lpstr>
      <vt:lpstr>Noto Sans Symbols</vt:lpstr>
      <vt:lpstr>Wingdings</vt:lpstr>
      <vt:lpstr>Calibri Light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Monkey</cp:lastModifiedBy>
  <cp:revision>18</cp:revision>
  <dcterms:created xsi:type="dcterms:W3CDTF">2023-10-19T01:35:13Z</dcterms:created>
  <dcterms:modified xsi:type="dcterms:W3CDTF">2024-12-03T04:27:31Z</dcterms:modified>
</cp:coreProperties>
</file>