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57" r:id="rId4"/>
    <p:sldId id="258" r:id="rId5"/>
    <p:sldId id="260" r:id="rId6"/>
    <p:sldId id="261" r:id="rId7"/>
    <p:sldId id="288" r:id="rId8"/>
    <p:sldId id="289" r:id="rId9"/>
    <p:sldId id="290" r:id="rId10"/>
    <p:sldId id="291" r:id="rId11"/>
    <p:sldId id="279" r:id="rId12"/>
    <p:sldId id="292" r:id="rId13"/>
    <p:sldId id="293" r:id="rId14"/>
    <p:sldId id="280" r:id="rId15"/>
    <p:sldId id="294" r:id="rId16"/>
    <p:sldId id="283" r:id="rId17"/>
    <p:sldId id="295" r:id="rId18"/>
    <p:sldId id="285" r:id="rId19"/>
    <p:sldId id="263" r:id="rId20"/>
    <p:sldId id="265" r:id="rId21"/>
    <p:sldId id="269" r:id="rId22"/>
    <p:sldId id="270" r:id="rId23"/>
    <p:sldId id="272" r:id="rId24"/>
    <p:sldId id="273" r:id="rId25"/>
    <p:sldId id="300" r:id="rId26"/>
    <p:sldId id="275" r:id="rId27"/>
  </p:sldIdLst>
  <p:sldSz cx="12192000" cy="6858000"/>
  <p:notesSz cx="6858000" cy="9144000"/>
  <p:embeddedFontLst>
    <p:embeddedFont>
      <p:font typeface="UTM Avo" panose="02040603050506020204" pitchFamily="18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C4E2FF"/>
    <a:srgbClr val="F58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customschemas.google.com/relationships/presentationmetadata" Target="metadata"/><Relationship Id="rId21" Type="http://schemas.openxmlformats.org/officeDocument/2006/relationships/slide" Target="slides/slide19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9031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5735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4467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4000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3157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0049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7855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67587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78821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12374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63881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86934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F5AD667B-F506-0E61-03DA-1F519A2A2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7:notes">
            <a:extLst>
              <a:ext uri="{FF2B5EF4-FFF2-40B4-BE49-F238E27FC236}">
                <a16:creationId xmlns:a16="http://schemas.microsoft.com/office/drawing/2014/main" id="{577886CF-C1FD-6F97-FEF2-DB135F145B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7:notes">
            <a:extLst>
              <a:ext uri="{FF2B5EF4-FFF2-40B4-BE49-F238E27FC236}">
                <a16:creationId xmlns:a16="http://schemas.microsoft.com/office/drawing/2014/main" id="{239A96B6-2D25-25E8-FD92-DF9DA017CC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01964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148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653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911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629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943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09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021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065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124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598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46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278914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09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09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12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12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09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jpg"/><Relationship Id="rId4" Type="http://schemas.openxmlformats.org/officeDocument/2006/relationships/hyperlink" Target="https://www.youtube.com/@hoc1biet10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454727" y="1802954"/>
            <a:ext cx="9144000" cy="917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5 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CC36CB-3CD1-E900-A4AB-FDA85CA6FFA9}"/>
              </a:ext>
            </a:extLst>
          </p:cNvPr>
          <p:cNvSpPr txBox="1"/>
          <p:nvPr/>
        </p:nvSpPr>
        <p:spPr>
          <a:xfrm>
            <a:off x="-455615" y="2646350"/>
            <a:ext cx="13314784" cy="2981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Thực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hành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đọc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hiểu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</a:p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Những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nét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đặc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sắc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</a:p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trên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“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đất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vật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”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Bắc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Giang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E992F27-4D64-4B63-597B-25945AC82689}"/>
              </a:ext>
            </a:extLst>
          </p:cNvPr>
          <p:cNvSpPr txBox="1">
            <a:spLocks/>
          </p:cNvSpPr>
          <p:nvPr/>
        </p:nvSpPr>
        <p:spPr>
          <a:xfrm>
            <a:off x="7692531" y="140676"/>
            <a:ext cx="4414225" cy="12447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NGỮ VĂN 7</a:t>
            </a:r>
          </a:p>
          <a:p>
            <a:pPr algn="r">
              <a:lnSpc>
                <a:spcPct val="120000"/>
              </a:lnSpc>
            </a:pP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0BD0105-5B6F-BAC7-2C85-8FFCC6BF8560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2E638150-6D5F-A67F-4285-53A991B719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38974D-854D-F6DB-F0A9-5FA876D460B8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8;p2">
            <a:extLst>
              <a:ext uri="{FF2B5EF4-FFF2-40B4-BE49-F238E27FC236}">
                <a16:creationId xmlns:a16="http://schemas.microsoft.com/office/drawing/2014/main" id="{BA74217E-F650-925B-E9BC-67A366A44A64}"/>
              </a:ext>
            </a:extLst>
          </p:cNvPr>
          <p:cNvSpPr/>
          <p:nvPr/>
        </p:nvSpPr>
        <p:spPr>
          <a:xfrm>
            <a:off x="4775199" y="1744742"/>
            <a:ext cx="5191459" cy="2111187"/>
          </a:xfrm>
          <a:prstGeom prst="wedgeRoundRectCallout">
            <a:avLst>
              <a:gd name="adj1" fmla="val -61002"/>
              <a:gd name="adj2" fmla="val -3950"/>
              <a:gd name="adj3" fmla="val 16667"/>
            </a:avLst>
          </a:prstGeom>
          <a:solidFill>
            <a:srgbClr val="FFCC66"/>
          </a:solidFill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vi-VN" sz="240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 hãy từng tham gia một cuộc thi đấu vật bao giờ chưa? Hãy chia sẻ cảm xúc của em cho các bạn cùng nghe.</a:t>
            </a:r>
            <a:endParaRPr lang="vi-VN" sz="2400" dirty="0"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99;p2">
            <a:extLst>
              <a:ext uri="{FF2B5EF4-FFF2-40B4-BE49-F238E27FC236}">
                <a16:creationId xmlns:a16="http://schemas.microsoft.com/office/drawing/2014/main" id="{8365E0AF-630E-22A9-08E2-76A10DA608D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73465" y="2396835"/>
            <a:ext cx="2401734" cy="4356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00;p2">
            <a:extLst>
              <a:ext uri="{FF2B5EF4-FFF2-40B4-BE49-F238E27FC236}">
                <a16:creationId xmlns:a16="http://schemas.microsoft.com/office/drawing/2014/main" id="{FD67C77C-6247-E602-3FF0-21C3E7477EE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90805" y="3090657"/>
            <a:ext cx="1191134" cy="1206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45025DF-84E9-C6D8-055F-C3B8DF7FCD30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A1AD769E-7FF3-47ED-5EC9-44689DB0A3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98C732F-919E-60B8-FBE9-DE06AC06C667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1;p5">
            <a:extLst>
              <a:ext uri="{FF2B5EF4-FFF2-40B4-BE49-F238E27FC236}">
                <a16:creationId xmlns:a16="http://schemas.microsoft.com/office/drawing/2014/main" id="{CB3D00F8-9127-A587-FD5F-A497AFCD77FE}"/>
              </a:ext>
            </a:extLst>
          </p:cNvPr>
          <p:cNvSpPr txBox="1"/>
          <p:nvPr/>
        </p:nvSpPr>
        <p:spPr>
          <a:xfrm>
            <a:off x="241870" y="2061639"/>
            <a:ext cx="452835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I.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Tìm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hiểu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chung</a:t>
            </a:r>
            <a:endParaRPr sz="2800" b="1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790824E-BCB1-6DE6-B5A3-4A02341E89CE}"/>
              </a:ext>
            </a:extLst>
          </p:cNvPr>
          <p:cNvGrpSpPr/>
          <p:nvPr/>
        </p:nvGrpSpPr>
        <p:grpSpPr>
          <a:xfrm>
            <a:off x="241870" y="2563797"/>
            <a:ext cx="3738032" cy="1284391"/>
            <a:chOff x="-194732" y="2356592"/>
            <a:chExt cx="3738032" cy="1284391"/>
          </a:xfrm>
        </p:grpSpPr>
        <p:sp>
          <p:nvSpPr>
            <p:cNvPr id="3" name="Google Shape;137;p5">
              <a:extLst>
                <a:ext uri="{FF2B5EF4-FFF2-40B4-BE49-F238E27FC236}">
                  <a16:creationId xmlns:a16="http://schemas.microsoft.com/office/drawing/2014/main" id="{97F3E035-AE80-8BB3-041D-FBF240F2FE85}"/>
                </a:ext>
              </a:extLst>
            </p:cNvPr>
            <p:cNvSpPr/>
            <p:nvPr/>
          </p:nvSpPr>
          <p:spPr>
            <a:xfrm>
              <a:off x="337224" y="2745321"/>
              <a:ext cx="3206076" cy="648196"/>
            </a:xfrm>
            <a:prstGeom prst="homePlate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57150" cap="flat" cmpd="sng">
              <a:solidFill>
                <a:srgbClr val="C4E2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2400" b="1" dirty="0">
                  <a:solidFill>
                    <a:schemeClr val="dk1"/>
                  </a:solidFill>
                  <a:latin typeface="UTM Avo" panose="02040603050506020204" pitchFamily="18" charset="0"/>
                </a:rPr>
                <a:t>Trả lời câu hỏi </a:t>
              </a:r>
              <a:endParaRPr sz="2400" b="1" dirty="0">
                <a:solidFill>
                  <a:schemeClr val="dk1"/>
                </a:solidFill>
                <a:latin typeface="UTM Avo" panose="02040603050506020204" pitchFamily="18" charset="0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4AF65FC-760B-FF0E-BAA7-571C69E1B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94732" y="2356592"/>
              <a:ext cx="1284391" cy="1284391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6721301-8163-1D5F-A79D-5F7E6B027BF2}"/>
              </a:ext>
            </a:extLst>
          </p:cNvPr>
          <p:cNvGrpSpPr/>
          <p:nvPr/>
        </p:nvGrpSpPr>
        <p:grpSpPr>
          <a:xfrm>
            <a:off x="3687572" y="2237168"/>
            <a:ext cx="5964427" cy="3940922"/>
            <a:chOff x="3832715" y="1971228"/>
            <a:chExt cx="5964427" cy="394092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89EB884-5019-D672-EA6C-329454205C18}"/>
                </a:ext>
              </a:extLst>
            </p:cNvPr>
            <p:cNvGrpSpPr/>
            <p:nvPr/>
          </p:nvGrpSpPr>
          <p:grpSpPr>
            <a:xfrm>
              <a:off x="3832715" y="1971228"/>
              <a:ext cx="5964427" cy="3940922"/>
              <a:chOff x="3353744" y="2132910"/>
              <a:chExt cx="5964427" cy="3940922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9A6A7083-75BB-B3B4-54BC-05283CCCF5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14549" b="16335"/>
              <a:stretch/>
            </p:blipFill>
            <p:spPr>
              <a:xfrm>
                <a:off x="3353744" y="2132910"/>
                <a:ext cx="5964427" cy="3940922"/>
              </a:xfrm>
              <a:prstGeom prst="rect">
                <a:avLst/>
              </a:prstGeom>
            </p:spPr>
          </p:pic>
          <p:sp>
            <p:nvSpPr>
              <p:cNvPr id="8" name="Google Shape;139;p5">
                <a:extLst>
                  <a:ext uri="{FF2B5EF4-FFF2-40B4-BE49-F238E27FC236}">
                    <a16:creationId xmlns:a16="http://schemas.microsoft.com/office/drawing/2014/main" id="{66B7FABD-A64E-5880-CC8B-237C025848A0}"/>
                  </a:ext>
                </a:extLst>
              </p:cNvPr>
              <p:cNvSpPr txBox="1"/>
              <p:nvPr/>
            </p:nvSpPr>
            <p:spPr>
              <a:xfrm>
                <a:off x="3940543" y="3973026"/>
                <a:ext cx="4528351" cy="17235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0950" tIns="30467" rIns="60950" bIns="30467" anchor="t" anchorCtr="0">
                <a:spAutoFit/>
              </a:bodyPr>
              <a:lstStyle/>
              <a:p>
                <a:pPr marL="401638" marR="0" lvl="0" indent="-401638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100000"/>
                  <a:buFont typeface="Calibri"/>
                  <a:buAutoNum type="arabicPeriod"/>
                  <a:tabLst/>
                  <a:defRPr/>
                </a:pPr>
                <a:r>
                  <a:rPr lang="vi-VN" sz="2400" dirty="0">
                    <a:solidFill>
                      <a:schemeClr val="dk1"/>
                    </a:solidFill>
                    <a:latin typeface="UTM Avo" panose="02040603050506020204" pitchFamily="18" charset="0"/>
                  </a:rPr>
                  <a:t>Xác định thể loại văn bản.</a:t>
                </a:r>
                <a:endParaRPr sz="2400" dirty="0">
                  <a:solidFill>
                    <a:schemeClr val="dk1"/>
                  </a:solidFill>
                  <a:latin typeface="UTM Avo" panose="02040603050506020204" pitchFamily="18" charset="0"/>
                </a:endParaRPr>
              </a:p>
              <a:p>
                <a:pPr marL="401638" marR="0" lvl="0" indent="-401638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100000"/>
                  <a:buFont typeface="Calibri"/>
                  <a:buAutoNum type="arabicPeriod"/>
                  <a:tabLst/>
                  <a:defRPr/>
                </a:pPr>
                <a:r>
                  <a:rPr lang="vi-VN" sz="2400" dirty="0">
                    <a:solidFill>
                      <a:schemeClr val="dk1"/>
                    </a:solidFill>
                    <a:latin typeface="UTM Avo" panose="02040603050506020204" pitchFamily="18" charset="0"/>
                  </a:rPr>
                  <a:t>Xác định bố cục.</a:t>
                </a:r>
                <a:endParaRPr sz="2400" dirty="0">
                  <a:solidFill>
                    <a:schemeClr val="dk1"/>
                  </a:solidFill>
                  <a:latin typeface="UTM Avo" panose="02040603050506020204" pitchFamily="18" charset="0"/>
                </a:endParaRPr>
              </a:p>
              <a:p>
                <a:pPr marL="401638" marR="0" lvl="0" indent="-401638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100000"/>
                  <a:buFont typeface="Calibri"/>
                  <a:buAutoNum type="arabicPeriod"/>
                  <a:tabLst/>
                  <a:defRPr/>
                </a:pPr>
                <a:r>
                  <a:rPr lang="vi-VN" sz="2400" dirty="0">
                    <a:solidFill>
                      <a:schemeClr val="dk1"/>
                    </a:solidFill>
                    <a:latin typeface="UTM Avo" panose="02040603050506020204" pitchFamily="18" charset="0"/>
                  </a:rPr>
                  <a:t>Văn bản viết về sự kiện gì? </a:t>
                </a:r>
                <a:endParaRPr sz="2400" dirty="0">
                  <a:solidFill>
                    <a:schemeClr val="dk1"/>
                  </a:solidFill>
                  <a:latin typeface="UTM Avo" panose="02040603050506020204" pitchFamily="18" charset="0"/>
                </a:endParaRPr>
              </a:p>
            </p:txBody>
          </p:sp>
        </p:grp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AE6C0EA-DFC2-FBDC-A25B-2E32D633F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24595" y="2183548"/>
              <a:ext cx="1723521" cy="17235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1;p5">
            <a:extLst>
              <a:ext uri="{FF2B5EF4-FFF2-40B4-BE49-F238E27FC236}">
                <a16:creationId xmlns:a16="http://schemas.microsoft.com/office/drawing/2014/main" id="{CB3D00F8-9127-A587-FD5F-A497AFCD77FE}"/>
              </a:ext>
            </a:extLst>
          </p:cNvPr>
          <p:cNvSpPr txBox="1"/>
          <p:nvPr/>
        </p:nvSpPr>
        <p:spPr>
          <a:xfrm>
            <a:off x="241870" y="2061639"/>
            <a:ext cx="452835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I.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Tìm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hiểu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chung</a:t>
            </a:r>
            <a:endParaRPr sz="2800" b="1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9" name="Google Shape;150;p6">
            <a:extLst>
              <a:ext uri="{FF2B5EF4-FFF2-40B4-BE49-F238E27FC236}">
                <a16:creationId xmlns:a16="http://schemas.microsoft.com/office/drawing/2014/main" id="{2419F417-0D1C-CE5C-F1B4-E515C2FD76AA}"/>
              </a:ext>
            </a:extLst>
          </p:cNvPr>
          <p:cNvSpPr txBox="1"/>
          <p:nvPr/>
        </p:nvSpPr>
        <p:spPr>
          <a:xfrm>
            <a:off x="571665" y="2604846"/>
            <a:ext cx="9327078" cy="2369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lvl="0">
              <a:lnSpc>
                <a:spcPct val="125000"/>
              </a:lnSpc>
              <a:buClrTx/>
              <a:buSzPct val="100000"/>
            </a:pP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Thể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loại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:</a:t>
            </a:r>
          </a:p>
          <a:p>
            <a:pPr marL="381019" lvl="0" indent="-381019">
              <a:lnSpc>
                <a:spcPct val="125000"/>
              </a:lnSpc>
              <a:buClrTx/>
              <a:buSzPct val="100000"/>
              <a:buFont typeface="UTM Avo" panose="02040603050506020204" pitchFamily="18" charset="0"/>
              <a:buChar char="-"/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Văn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thông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tin.</a:t>
            </a:r>
          </a:p>
          <a:p>
            <a:pPr lvl="0">
              <a:lnSpc>
                <a:spcPct val="125000"/>
              </a:lnSpc>
              <a:buClrTx/>
              <a:buSzPct val="100000"/>
            </a:pP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Mục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đích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:</a:t>
            </a:r>
          </a:p>
          <a:p>
            <a:pPr marL="381019" lvl="0" indent="-381019">
              <a:lnSpc>
                <a:spcPct val="125000"/>
              </a:lnSpc>
              <a:buClrTx/>
              <a:buSzPct val="100000"/>
              <a:buFont typeface="UTM Avo" panose="02040603050506020204" pitchFamily="18" charset="0"/>
              <a:buChar char="-"/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Văn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giới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thiệu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hoạt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đấu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vật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tại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Bắc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Giang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 ý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nghĩa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cùng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thể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lệ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thức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tham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gia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cuộc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7A768D-3234-0EC2-13E5-57E98AB5D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8743" y="2492526"/>
            <a:ext cx="2195286" cy="219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92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9;p7">
            <a:extLst>
              <a:ext uri="{FF2B5EF4-FFF2-40B4-BE49-F238E27FC236}">
                <a16:creationId xmlns:a16="http://schemas.microsoft.com/office/drawing/2014/main" id="{38CE2201-F7D0-59EC-C9B0-8C69D61E34C9}"/>
              </a:ext>
            </a:extLst>
          </p:cNvPr>
          <p:cNvSpPr/>
          <p:nvPr/>
        </p:nvSpPr>
        <p:spPr>
          <a:xfrm>
            <a:off x="4826000" y="1562100"/>
            <a:ext cx="2540000" cy="10160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Bố cục</a:t>
            </a:r>
            <a:endParaRPr sz="2400" b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Google Shape;160;p7">
            <a:extLst>
              <a:ext uri="{FF2B5EF4-FFF2-40B4-BE49-F238E27FC236}">
                <a16:creationId xmlns:a16="http://schemas.microsoft.com/office/drawing/2014/main" id="{5260E23A-84C8-6A15-6C51-D382958B6C6A}"/>
              </a:ext>
            </a:extLst>
          </p:cNvPr>
          <p:cNvSpPr/>
          <p:nvPr/>
        </p:nvSpPr>
        <p:spPr>
          <a:xfrm>
            <a:off x="1476719" y="2896516"/>
            <a:ext cx="3836919" cy="2393339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  <a:buClrTx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Phần 1:</a:t>
            </a:r>
            <a:endParaRPr sz="2400" b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  <a:buClrTx/>
            </a:pPr>
            <a:r>
              <a:rPr lang="vi-VN" sz="2400" dirty="0">
                <a:solidFill>
                  <a:srgbClr val="C00000"/>
                </a:solidFill>
                <a:latin typeface="UTM Avo" panose="02040603050506020204" pitchFamily="18" charset="0"/>
              </a:rPr>
              <a:t>Từ đầu đến </a:t>
            </a:r>
            <a:r>
              <a:rPr lang="vi-VN" sz="2400" i="1" dirty="0">
                <a:solidFill>
                  <a:srgbClr val="C00000"/>
                </a:solidFill>
                <a:latin typeface="UTM Avo" panose="02040603050506020204" pitchFamily="18" charset="0"/>
              </a:rPr>
              <a:t>trên thế gian này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 charset="0"/>
              </a:rPr>
              <a:t>.</a:t>
            </a:r>
            <a:endParaRPr sz="2400" dirty="0">
              <a:solidFill>
                <a:srgbClr val="C0000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  <a:buClrTx/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(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Giới thiệu về ý nghĩa của hội thi vật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)</a:t>
            </a:r>
            <a:endParaRPr sz="24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Google Shape;161;p7">
            <a:extLst>
              <a:ext uri="{FF2B5EF4-FFF2-40B4-BE49-F238E27FC236}">
                <a16:creationId xmlns:a16="http://schemas.microsoft.com/office/drawing/2014/main" id="{396E3345-2DB1-A4C3-32F9-67B5407A86CC}"/>
              </a:ext>
            </a:extLst>
          </p:cNvPr>
          <p:cNvSpPr/>
          <p:nvPr/>
        </p:nvSpPr>
        <p:spPr>
          <a:xfrm>
            <a:off x="6807200" y="2902561"/>
            <a:ext cx="4326374" cy="2393339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lvl="0" indent="0" algn="ctr" defTabSz="914400" eaLnBrk="1" fontAlgn="auto" latinLnBrk="0" hangingPunct="1">
              <a:lnSpc>
                <a:spcPct val="125000"/>
              </a:lnSpc>
              <a:buClrTx/>
              <a:buSzTx/>
              <a:buFont typeface="Arial"/>
              <a:buNone/>
              <a:tabLst/>
              <a:defRPr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Phần 2:</a:t>
            </a:r>
            <a:endParaRPr sz="2400" b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  <a:p>
            <a:pPr marL="0" lvl="0" indent="0" algn="ctr" defTabSz="914400" eaLnBrk="1" fontAlgn="auto" latinLnBrk="0" hangingPunct="1">
              <a:lnSpc>
                <a:spcPct val="125000"/>
              </a:lnSpc>
              <a:buClrTx/>
              <a:buSzTx/>
              <a:buFont typeface="Arial"/>
              <a:buNone/>
              <a:tabLst/>
              <a:defRPr/>
            </a:pPr>
            <a:r>
              <a:rPr lang="vi-VN" sz="2400" dirty="0">
                <a:solidFill>
                  <a:srgbClr val="C00000"/>
                </a:solidFill>
                <a:latin typeface="UTM Avo" panose="02040603050506020204" pitchFamily="18" charset="0"/>
              </a:rPr>
              <a:t>Còn lại.</a:t>
            </a:r>
            <a:endParaRPr sz="2400" dirty="0">
              <a:solidFill>
                <a:srgbClr val="C00000"/>
              </a:solidFill>
              <a:latin typeface="UTM Avo" panose="02040603050506020204" pitchFamily="18" charset="0"/>
            </a:endParaRPr>
          </a:p>
          <a:p>
            <a:pPr marL="0" lvl="0" indent="0" algn="ctr" defTabSz="914400" eaLnBrk="1" fontAlgn="auto" latinLnBrk="0" hangingPunct="1">
              <a:lnSpc>
                <a:spcPct val="125000"/>
              </a:lnSpc>
              <a:buClrTx/>
              <a:buSzTx/>
              <a:buFont typeface="Arial"/>
              <a:buNone/>
              <a:tabLst/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sym typeface="Calibri"/>
              </a:rPr>
              <a:t>(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  <a:sym typeface="Calibri"/>
              </a:rPr>
              <a:t>Cách thức tiến hành và thể lệ cuộc thi đấu vật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sym typeface="Calibri"/>
              </a:rPr>
              <a:t>)</a:t>
            </a:r>
            <a:endParaRPr sz="24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cxnSp>
        <p:nvCxnSpPr>
          <p:cNvPr id="6" name="Google Shape;162;p7">
            <a:extLst>
              <a:ext uri="{FF2B5EF4-FFF2-40B4-BE49-F238E27FC236}">
                <a16:creationId xmlns:a16="http://schemas.microsoft.com/office/drawing/2014/main" id="{A2459CD2-3CEB-DF9C-C485-C49DA03CD2DA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rot="5400000">
            <a:off x="4586382" y="1386898"/>
            <a:ext cx="318416" cy="2700821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" name="Google Shape;163;p7">
            <a:extLst>
              <a:ext uri="{FF2B5EF4-FFF2-40B4-BE49-F238E27FC236}">
                <a16:creationId xmlns:a16="http://schemas.microsoft.com/office/drawing/2014/main" id="{EA115BA7-C4F7-FA78-DB34-6026FB5337CD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rot="16200000" flipH="1">
            <a:off x="7370963" y="1303136"/>
            <a:ext cx="324461" cy="2874387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00278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2;p8">
            <a:extLst>
              <a:ext uri="{FF2B5EF4-FFF2-40B4-BE49-F238E27FC236}">
                <a16:creationId xmlns:a16="http://schemas.microsoft.com/office/drawing/2014/main" id="{09BC0B35-9F35-9AFB-59C7-FFD5C99F1201}"/>
              </a:ext>
            </a:extLst>
          </p:cNvPr>
          <p:cNvSpPr txBox="1"/>
          <p:nvPr/>
        </p:nvSpPr>
        <p:spPr>
          <a:xfrm>
            <a:off x="4114800" y="2112130"/>
            <a:ext cx="3962400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GIẢI THÍCH TỪ KHÓ</a:t>
            </a:r>
            <a:endParaRPr sz="2400" b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Google Shape;173;p8">
            <a:extLst>
              <a:ext uri="{FF2B5EF4-FFF2-40B4-BE49-F238E27FC236}">
                <a16:creationId xmlns:a16="http://schemas.microsoft.com/office/drawing/2014/main" id="{444FB7BC-885F-0363-7382-87A3E55BEF62}"/>
              </a:ext>
            </a:extLst>
          </p:cNvPr>
          <p:cNvSpPr txBox="1"/>
          <p:nvPr/>
        </p:nvSpPr>
        <p:spPr>
          <a:xfrm>
            <a:off x="1333500" y="2542991"/>
            <a:ext cx="9525000" cy="283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marR="0" lvl="0" indent="-342900" algn="just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Tinh thần thượng võ: 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có khí phách hào phóng và hào nhiệt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.</a:t>
            </a:r>
            <a:endParaRPr sz="24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  <a:p>
            <a:pPr marL="342900" marR="0" lvl="0" indent="-342900" algn="just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Keo vật thờ: 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trận đấu mở đầu hội vật, mang tính chất lễ nghi, diễn ra đẹp mắt, vui vẻ.</a:t>
            </a:r>
            <a:endParaRPr sz="24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  <a:p>
            <a:pPr marL="342900" marR="0" lvl="0" indent="-342900" algn="just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Miếng bốc, miếng gồng, miếng mói, miếng sườn: 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tên các miếng (mẹo) đánh trong keo vật. </a:t>
            </a:r>
            <a:endParaRPr sz="24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  <a:p>
            <a:pPr marL="342900" marR="0" lvl="0" indent="-342900" algn="just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Dự khán: 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có mặt để theo dõi một hoạt động nào đó. </a:t>
            </a:r>
            <a:endParaRPr sz="24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3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79;p9">
            <a:extLst>
              <a:ext uri="{FF2B5EF4-FFF2-40B4-BE49-F238E27FC236}">
                <a16:creationId xmlns:a16="http://schemas.microsoft.com/office/drawing/2014/main" id="{A632AE6F-D1E9-20E9-4CCE-9780212CC909}"/>
              </a:ext>
            </a:extLst>
          </p:cNvPr>
          <p:cNvSpPr/>
          <p:nvPr/>
        </p:nvSpPr>
        <p:spPr>
          <a:xfrm>
            <a:off x="1927225" y="2335770"/>
            <a:ext cx="8337550" cy="2764941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228600" marR="0" lvl="0" indent="-228600" algn="just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Nhan đề của văn bản cho người đọc hiểu gì về nội dung chính được nói tới trong văn bản?</a:t>
            </a:r>
          </a:p>
          <a:p>
            <a:pPr marL="228600" marR="0" lvl="0" indent="-228600" algn="just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Phân biệt “</a:t>
            </a:r>
            <a:r>
              <a:rPr kumimoji="0" lang="vi-VN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sới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vật” và “hội vật”.</a:t>
            </a:r>
          </a:p>
        </p:txBody>
      </p:sp>
      <p:pic>
        <p:nvPicPr>
          <p:cNvPr id="4" name="Google Shape;182;p9">
            <a:extLst>
              <a:ext uri="{FF2B5EF4-FFF2-40B4-BE49-F238E27FC236}">
                <a16:creationId xmlns:a16="http://schemas.microsoft.com/office/drawing/2014/main" id="{8B281D88-36A0-C361-E89E-02F31767141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03517" y="3362187"/>
            <a:ext cx="1322515" cy="20359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Google Shape;183;p9">
            <a:extLst>
              <a:ext uri="{FF2B5EF4-FFF2-40B4-BE49-F238E27FC236}">
                <a16:creationId xmlns:a16="http://schemas.microsoft.com/office/drawing/2014/main" id="{1B4603A7-0605-E4CA-7D23-ACDB6AE11930}"/>
              </a:ext>
            </a:extLst>
          </p:cNvPr>
          <p:cNvSpPr/>
          <p:nvPr/>
        </p:nvSpPr>
        <p:spPr>
          <a:xfrm>
            <a:off x="434457" y="1881357"/>
            <a:ext cx="3870843" cy="908826"/>
          </a:xfrm>
          <a:prstGeom prst="wedgeEllipseCallout">
            <a:avLst>
              <a:gd name="adj1" fmla="val 29166"/>
              <a:gd name="adj2" fmla="val 63391"/>
            </a:avLst>
          </a:prstGeom>
          <a:solidFill>
            <a:srgbClr val="EF9F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lvl="0" algn="ctr">
              <a:buClrTx/>
            </a:pPr>
            <a:r>
              <a:rPr lang="en-US" sz="2400" b="1">
                <a:solidFill>
                  <a:srgbClr val="FFFFFF"/>
                </a:solidFill>
                <a:latin typeface="UTM Avo" panose="02040603050506020204" pitchFamily="18" charset="0"/>
              </a:rPr>
              <a:t>Trả lời câu hỏi!</a:t>
            </a:r>
          </a:p>
        </p:txBody>
      </p:sp>
    </p:spTree>
    <p:extLst>
      <p:ext uri="{BB962C8B-B14F-4D97-AF65-F5344CB8AC3E}">
        <p14:creationId xmlns:p14="http://schemas.microsoft.com/office/powerpoint/2010/main" val="328607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2;p9">
            <a:extLst>
              <a:ext uri="{FF2B5EF4-FFF2-40B4-BE49-F238E27FC236}">
                <a16:creationId xmlns:a16="http://schemas.microsoft.com/office/drawing/2014/main" id="{2BF2251A-00EB-7B22-C381-028A5CB2E100}"/>
              </a:ext>
            </a:extLst>
          </p:cNvPr>
          <p:cNvSpPr txBox="1"/>
          <p:nvPr/>
        </p:nvSpPr>
        <p:spPr>
          <a:xfrm>
            <a:off x="312450" y="2419496"/>
            <a:ext cx="4352985" cy="492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</a:rPr>
              <a:t>II. </a:t>
            </a:r>
            <a:r>
              <a:rPr lang="en-US" sz="2800" b="1" dirty="0" err="1">
                <a:latin typeface="UTM Avo" panose="02040603050506020204" pitchFamily="18" charset="0"/>
              </a:rPr>
              <a:t>Tìm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hiểu</a:t>
            </a:r>
            <a:r>
              <a:rPr lang="en-US" sz="2800" b="1" dirty="0">
                <a:latin typeface="UTM Avo" panose="02040603050506020204" pitchFamily="18" charset="0"/>
              </a:rPr>
              <a:t> chi </a:t>
            </a:r>
            <a:r>
              <a:rPr lang="en-US" sz="2800" b="1" dirty="0" err="1">
                <a:latin typeface="UTM Avo" panose="02040603050506020204" pitchFamily="18" charset="0"/>
              </a:rPr>
              <a:t>tiết</a:t>
            </a:r>
            <a:endParaRPr sz="2800" b="1" dirty="0">
              <a:latin typeface="UTM Avo" panose="02040603050506020204" pitchFamily="18" charset="0"/>
            </a:endParaRPr>
          </a:p>
        </p:txBody>
      </p:sp>
      <p:sp>
        <p:nvSpPr>
          <p:cNvPr id="4" name="Google Shape;194;p9">
            <a:extLst>
              <a:ext uri="{FF2B5EF4-FFF2-40B4-BE49-F238E27FC236}">
                <a16:creationId xmlns:a16="http://schemas.microsoft.com/office/drawing/2014/main" id="{C261B568-F373-F2CA-021D-BCAB3E25591B}"/>
              </a:ext>
            </a:extLst>
          </p:cNvPr>
          <p:cNvSpPr txBox="1"/>
          <p:nvPr/>
        </p:nvSpPr>
        <p:spPr>
          <a:xfrm>
            <a:off x="262623" y="2911912"/>
            <a:ext cx="5833377" cy="1723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  <a:buSzPts val="4000"/>
            </a:pPr>
            <a:r>
              <a:rPr lang="en-US" sz="2400" dirty="0">
                <a:latin typeface="UTM Avo" panose="02040603050506020204" pitchFamily="18" charset="0"/>
              </a:rPr>
              <a:t>Nhan </a:t>
            </a:r>
            <a:r>
              <a:rPr lang="en-US" sz="2400" dirty="0" err="1">
                <a:latin typeface="UTM Avo" panose="02040603050506020204" pitchFamily="18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nội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nét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đặc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sắc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</a:rPr>
              <a:t> “</a:t>
            </a:r>
            <a:r>
              <a:rPr lang="en-US" sz="2400" dirty="0" err="1">
                <a:latin typeface="UTM Avo" panose="02040603050506020204" pitchFamily="18" charset="0"/>
              </a:rPr>
              <a:t>đất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vật</a:t>
            </a:r>
            <a:r>
              <a:rPr lang="en-US" sz="2400" dirty="0">
                <a:latin typeface="UTM Avo" panose="02040603050506020204" pitchFamily="18" charset="0"/>
              </a:rPr>
              <a:t>” </a:t>
            </a:r>
            <a:r>
              <a:rPr lang="en-US" sz="2400" dirty="0" err="1">
                <a:latin typeface="UTM Avo" panose="02040603050506020204" pitchFamily="18" charset="0"/>
              </a:rPr>
              <a:t>Bắc</a:t>
            </a:r>
            <a:r>
              <a:rPr lang="en-US" sz="2400" dirty="0">
                <a:latin typeface="UTM Avo" panose="02040603050506020204" pitchFamily="18" charset="0"/>
              </a:rPr>
              <a:t> Giang.</a:t>
            </a:r>
          </a:p>
        </p:txBody>
      </p:sp>
      <p:pic>
        <p:nvPicPr>
          <p:cNvPr id="8" name="Google Shape;195;p10">
            <a:extLst>
              <a:ext uri="{FF2B5EF4-FFF2-40B4-BE49-F238E27FC236}">
                <a16:creationId xmlns:a16="http://schemas.microsoft.com/office/drawing/2014/main" id="{5D030659-299C-074B-2105-38326998A9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15873" y="2164624"/>
            <a:ext cx="4528427" cy="30189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486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4;p11">
            <a:extLst>
              <a:ext uri="{FF2B5EF4-FFF2-40B4-BE49-F238E27FC236}">
                <a16:creationId xmlns:a16="http://schemas.microsoft.com/office/drawing/2014/main" id="{CEFFC0B5-758E-F9F5-E496-C257DED1621E}"/>
              </a:ext>
            </a:extLst>
          </p:cNvPr>
          <p:cNvSpPr/>
          <p:nvPr/>
        </p:nvSpPr>
        <p:spPr>
          <a:xfrm>
            <a:off x="1959258" y="2124210"/>
            <a:ext cx="2387600" cy="833720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b="1" dirty="0">
                <a:latin typeface="UTM Avo" panose="02040603050506020204" pitchFamily="18" charset="0"/>
              </a:rPr>
              <a:t>Sới vật </a:t>
            </a:r>
            <a:endParaRPr sz="2400" b="1" dirty="0">
              <a:latin typeface="UTM Avo" panose="02040603050506020204" pitchFamily="18" charset="0"/>
            </a:endParaRPr>
          </a:p>
        </p:txBody>
      </p:sp>
      <p:sp>
        <p:nvSpPr>
          <p:cNvPr id="5" name="Google Shape;205;p11">
            <a:extLst>
              <a:ext uri="{FF2B5EF4-FFF2-40B4-BE49-F238E27FC236}">
                <a16:creationId xmlns:a16="http://schemas.microsoft.com/office/drawing/2014/main" id="{9428C4BB-F751-F0CF-F3F8-6DE9307F15AB}"/>
              </a:ext>
            </a:extLst>
          </p:cNvPr>
          <p:cNvSpPr/>
          <p:nvPr/>
        </p:nvSpPr>
        <p:spPr>
          <a:xfrm>
            <a:off x="7909096" y="2124210"/>
            <a:ext cx="2387600" cy="83372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b="1" dirty="0">
                <a:latin typeface="UTM Avo" panose="02040603050506020204" pitchFamily="18" charset="0"/>
              </a:rPr>
              <a:t>Hội vật </a:t>
            </a:r>
            <a:endParaRPr sz="2400" b="1" dirty="0">
              <a:latin typeface="UTM Avo" panose="02040603050506020204" pitchFamily="18" charset="0"/>
            </a:endParaRPr>
          </a:p>
        </p:txBody>
      </p:sp>
      <p:sp>
        <p:nvSpPr>
          <p:cNvPr id="6" name="Google Shape;206;p11">
            <a:extLst>
              <a:ext uri="{FF2B5EF4-FFF2-40B4-BE49-F238E27FC236}">
                <a16:creationId xmlns:a16="http://schemas.microsoft.com/office/drawing/2014/main" id="{CC4706B0-D99D-A7A5-3A6D-F6AC93A8E903}"/>
              </a:ext>
            </a:extLst>
          </p:cNvPr>
          <p:cNvSpPr/>
          <p:nvPr/>
        </p:nvSpPr>
        <p:spPr>
          <a:xfrm>
            <a:off x="425904" y="3868087"/>
            <a:ext cx="5454308" cy="1275414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buClrTx/>
            </a:pPr>
            <a:r>
              <a:rPr lang="vi-VN" sz="2400" dirty="0">
                <a:latin typeface="UTM Avo" panose="02040603050506020204" pitchFamily="18" charset="0"/>
                <a:sym typeface="Calibri"/>
              </a:rPr>
              <a:t>Chỉ một khoảng không gian cụ thể, nơi diễn ra cuộc thi vật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7" name="Google Shape;207;p11">
            <a:extLst>
              <a:ext uri="{FF2B5EF4-FFF2-40B4-BE49-F238E27FC236}">
                <a16:creationId xmlns:a16="http://schemas.microsoft.com/office/drawing/2014/main" id="{65912D89-FB35-DDF4-3DAF-362A5D28031F}"/>
              </a:ext>
            </a:extLst>
          </p:cNvPr>
          <p:cNvSpPr/>
          <p:nvPr/>
        </p:nvSpPr>
        <p:spPr>
          <a:xfrm>
            <a:off x="6375742" y="3868088"/>
            <a:ext cx="5454308" cy="1275414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buClrTx/>
            </a:pPr>
            <a:r>
              <a:rPr lang="vi-VN" sz="2400" dirty="0">
                <a:latin typeface="UTM Avo" panose="02040603050506020204" pitchFamily="18" charset="0"/>
              </a:rPr>
              <a:t>Chỉ hội vật nói chung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9" name="Google Shape;208;p11">
            <a:extLst>
              <a:ext uri="{FF2B5EF4-FFF2-40B4-BE49-F238E27FC236}">
                <a16:creationId xmlns:a16="http://schemas.microsoft.com/office/drawing/2014/main" id="{9AA31A41-8083-9AAD-146C-A57D5982F85F}"/>
              </a:ext>
            </a:extLst>
          </p:cNvPr>
          <p:cNvSpPr/>
          <p:nvPr/>
        </p:nvSpPr>
        <p:spPr>
          <a:xfrm>
            <a:off x="2871154" y="3085162"/>
            <a:ext cx="563808" cy="6227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09;p11">
            <a:extLst>
              <a:ext uri="{FF2B5EF4-FFF2-40B4-BE49-F238E27FC236}">
                <a16:creationId xmlns:a16="http://schemas.microsoft.com/office/drawing/2014/main" id="{FDE76D7E-408C-8078-05A5-66EE7A550C51}"/>
              </a:ext>
            </a:extLst>
          </p:cNvPr>
          <p:cNvSpPr/>
          <p:nvPr/>
        </p:nvSpPr>
        <p:spPr>
          <a:xfrm>
            <a:off x="8820992" y="3084925"/>
            <a:ext cx="563808" cy="6227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364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1;p12">
            <a:extLst>
              <a:ext uri="{FF2B5EF4-FFF2-40B4-BE49-F238E27FC236}">
                <a16:creationId xmlns:a16="http://schemas.microsoft.com/office/drawing/2014/main" id="{3D42F91E-73D9-0216-21C8-FF83C7BF0618}"/>
              </a:ext>
            </a:extLst>
          </p:cNvPr>
          <p:cNvSpPr txBox="1"/>
          <p:nvPr/>
        </p:nvSpPr>
        <p:spPr>
          <a:xfrm>
            <a:off x="554209" y="1864156"/>
            <a:ext cx="7924800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4500"/>
              <a:tabLst/>
              <a:defRPr/>
            </a:pPr>
            <a:r>
              <a:rPr lang="vi-VN" sz="2400" b="1" dirty="0">
                <a:latin typeface="UTM Avo" panose="02040603050506020204" pitchFamily="18" charset="0"/>
              </a:rPr>
              <a:t>Theo dõi văn bản và trả lời các câu hỏi sau:</a:t>
            </a:r>
            <a:endParaRPr sz="2400" b="1" dirty="0">
              <a:latin typeface="UTM Avo" panose="02040603050506020204" pitchFamily="18" charset="0"/>
            </a:endParaRPr>
          </a:p>
        </p:txBody>
      </p:sp>
      <p:sp>
        <p:nvSpPr>
          <p:cNvPr id="4" name="Google Shape;222;p12">
            <a:extLst>
              <a:ext uri="{FF2B5EF4-FFF2-40B4-BE49-F238E27FC236}">
                <a16:creationId xmlns:a16="http://schemas.microsoft.com/office/drawing/2014/main" id="{37054A47-C571-220B-D6F1-9CD19D7CD927}"/>
              </a:ext>
            </a:extLst>
          </p:cNvPr>
          <p:cNvSpPr/>
          <p:nvPr/>
        </p:nvSpPr>
        <p:spPr>
          <a:xfrm>
            <a:off x="2172855" y="3078018"/>
            <a:ext cx="7569200" cy="251981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495325" indent="-495325">
              <a:lnSpc>
                <a:spcPct val="150000"/>
              </a:lnSpc>
              <a:buSzPct val="100000"/>
              <a:buFont typeface="Calibri"/>
              <a:buAutoNum type="arabicPeriod"/>
            </a:pPr>
            <a:r>
              <a:rPr lang="vi-VN" sz="2400" dirty="0">
                <a:latin typeface="UTM Avo" panose="02040603050506020204" pitchFamily="18" charset="0"/>
                <a:sym typeface="Calibri"/>
              </a:rPr>
              <a:t>Để tổ chức một hội vật, cần chuẩn bị và tiến hành những nghi thức gì?</a:t>
            </a:r>
            <a:endParaRPr sz="2400" dirty="0">
              <a:latin typeface="UTM Avo" panose="02040603050506020204" pitchFamily="18" charset="0"/>
            </a:endParaRPr>
          </a:p>
          <a:p>
            <a:pPr marL="495325" indent="-495325">
              <a:lnSpc>
                <a:spcPct val="150000"/>
              </a:lnSpc>
              <a:buSzPct val="100000"/>
              <a:buFont typeface="Calibri"/>
              <a:buAutoNum type="arabicPeriod"/>
            </a:pPr>
            <a:r>
              <a:rPr lang="vi-VN" sz="2400" dirty="0">
                <a:latin typeface="UTM Avo" panose="02040603050506020204" pitchFamily="18" charset="0"/>
                <a:sym typeface="Calibri"/>
              </a:rPr>
              <a:t>Keo vật thờ diễn ra theo trình tự như thế nào và có quy tắc gì?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8" name="Google Shape;223;p12">
            <a:extLst>
              <a:ext uri="{FF2B5EF4-FFF2-40B4-BE49-F238E27FC236}">
                <a16:creationId xmlns:a16="http://schemas.microsoft.com/office/drawing/2014/main" id="{F8F16410-3EC0-AF58-E69E-A878DD5393FF}"/>
              </a:ext>
            </a:extLst>
          </p:cNvPr>
          <p:cNvPicPr preferRelativeResize="0"/>
          <p:nvPr/>
        </p:nvPicPr>
        <p:blipFill rotWithShape="1">
          <a:blip r:embed="rId4">
            <a:alphaModFix amt="65999"/>
          </a:blip>
          <a:srcRect/>
          <a:stretch/>
        </p:blipFill>
        <p:spPr>
          <a:xfrm rot="-2697824">
            <a:off x="1613412" y="2631792"/>
            <a:ext cx="873487" cy="89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24;p12">
            <a:extLst>
              <a:ext uri="{FF2B5EF4-FFF2-40B4-BE49-F238E27FC236}">
                <a16:creationId xmlns:a16="http://schemas.microsoft.com/office/drawing/2014/main" id="{254B0019-58E7-754E-7FC1-D0BA2EEA395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r="62057" b="50618"/>
          <a:stretch/>
        </p:blipFill>
        <p:spPr>
          <a:xfrm>
            <a:off x="8818226" y="5091113"/>
            <a:ext cx="1076229" cy="1131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60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1;p13">
            <a:extLst>
              <a:ext uri="{FF2B5EF4-FFF2-40B4-BE49-F238E27FC236}">
                <a16:creationId xmlns:a16="http://schemas.microsoft.com/office/drawing/2014/main" id="{9026E138-FB4F-F607-1357-F742861FE281}"/>
              </a:ext>
            </a:extLst>
          </p:cNvPr>
          <p:cNvSpPr/>
          <p:nvPr/>
        </p:nvSpPr>
        <p:spPr>
          <a:xfrm>
            <a:off x="4851400" y="1477566"/>
            <a:ext cx="2489200" cy="111925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vi-VN" sz="2400" b="1" dirty="0">
                <a:latin typeface="UTM Avo" panose="02040603050506020204" pitchFamily="18" charset="0"/>
              </a:rPr>
              <a:t>Chuẩn bị</a:t>
            </a:r>
            <a:endParaRPr sz="2400" b="1" dirty="0">
              <a:latin typeface="UTM Avo" panose="02040603050506020204" pitchFamily="18" charset="0"/>
            </a:endParaRPr>
          </a:p>
        </p:txBody>
      </p:sp>
      <p:sp>
        <p:nvSpPr>
          <p:cNvPr id="3" name="Google Shape;232;p13">
            <a:extLst>
              <a:ext uri="{FF2B5EF4-FFF2-40B4-BE49-F238E27FC236}">
                <a16:creationId xmlns:a16="http://schemas.microsoft.com/office/drawing/2014/main" id="{28FCB772-1858-9D05-16FE-F56E6A1A5F5F}"/>
              </a:ext>
            </a:extLst>
          </p:cNvPr>
          <p:cNvSpPr/>
          <p:nvPr/>
        </p:nvSpPr>
        <p:spPr>
          <a:xfrm>
            <a:off x="801459" y="2596817"/>
            <a:ext cx="2489200" cy="924615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vi-VN" sz="2400" dirty="0">
                <a:latin typeface="UTM Avo" panose="02040603050506020204" pitchFamily="18" charset="0"/>
              </a:rPr>
              <a:t>Keo vật thờ mở đầu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4" name="Google Shape;233;p13">
            <a:extLst>
              <a:ext uri="{FF2B5EF4-FFF2-40B4-BE49-F238E27FC236}">
                <a16:creationId xmlns:a16="http://schemas.microsoft.com/office/drawing/2014/main" id="{B57E3F6D-E99B-1775-0D04-9CDD2F6140B4}"/>
              </a:ext>
            </a:extLst>
          </p:cNvPr>
          <p:cNvSpPr/>
          <p:nvPr/>
        </p:nvSpPr>
        <p:spPr>
          <a:xfrm>
            <a:off x="3337034" y="3394414"/>
            <a:ext cx="2489200" cy="924615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vi-VN" sz="2400" dirty="0">
                <a:latin typeface="UTM Avo" panose="02040603050506020204" pitchFamily="18" charset="0"/>
              </a:rPr>
              <a:t>Nghi lễ bái tổ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8" name="Google Shape;234;p13">
            <a:extLst>
              <a:ext uri="{FF2B5EF4-FFF2-40B4-BE49-F238E27FC236}">
                <a16:creationId xmlns:a16="http://schemas.microsoft.com/office/drawing/2014/main" id="{1D5BCF1E-4D15-23DB-DD08-7932C4B96226}"/>
              </a:ext>
            </a:extLst>
          </p:cNvPr>
          <p:cNvSpPr/>
          <p:nvPr/>
        </p:nvSpPr>
        <p:spPr>
          <a:xfrm>
            <a:off x="5938892" y="4222604"/>
            <a:ext cx="2489200" cy="924615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vi-VN" sz="2400" dirty="0">
                <a:latin typeface="UTM Avo" panose="02040603050506020204" pitchFamily="18" charset="0"/>
              </a:rPr>
              <a:t>Nghi thức </a:t>
            </a:r>
            <a:endParaRPr sz="2400" dirty="0"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vi-VN" sz="2400" dirty="0">
                <a:latin typeface="UTM Avo" panose="02040603050506020204" pitchFamily="18" charset="0"/>
              </a:rPr>
              <a:t>xe đài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9" name="Google Shape;235;p13">
            <a:extLst>
              <a:ext uri="{FF2B5EF4-FFF2-40B4-BE49-F238E27FC236}">
                <a16:creationId xmlns:a16="http://schemas.microsoft.com/office/drawing/2014/main" id="{9E1D393D-7B66-F4D9-AC22-2EB7C9AFE2E4}"/>
              </a:ext>
            </a:extLst>
          </p:cNvPr>
          <p:cNvSpPr/>
          <p:nvPr/>
        </p:nvSpPr>
        <p:spPr>
          <a:xfrm>
            <a:off x="8540750" y="5097133"/>
            <a:ext cx="2489200" cy="924615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vi-VN" sz="2400" dirty="0">
                <a:latin typeface="UTM Avo" panose="02040603050506020204" pitchFamily="18" charset="0"/>
              </a:rPr>
              <a:t>Keo vật thờ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10" name="Google Shape;236;p13">
            <a:extLst>
              <a:ext uri="{FF2B5EF4-FFF2-40B4-BE49-F238E27FC236}">
                <a16:creationId xmlns:a16="http://schemas.microsoft.com/office/drawing/2014/main" id="{06A11319-E101-70B5-89F9-81120716B9D1}"/>
              </a:ext>
            </a:extLst>
          </p:cNvPr>
          <p:cNvSpPr/>
          <p:nvPr/>
        </p:nvSpPr>
        <p:spPr>
          <a:xfrm rot="-3443858">
            <a:off x="2716556" y="3425337"/>
            <a:ext cx="433528" cy="1038216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37;p13">
            <a:extLst>
              <a:ext uri="{FF2B5EF4-FFF2-40B4-BE49-F238E27FC236}">
                <a16:creationId xmlns:a16="http://schemas.microsoft.com/office/drawing/2014/main" id="{6F891622-09F8-D1D9-989B-9CB96146420A}"/>
              </a:ext>
            </a:extLst>
          </p:cNvPr>
          <p:cNvSpPr/>
          <p:nvPr/>
        </p:nvSpPr>
        <p:spPr>
          <a:xfrm rot="-3443858">
            <a:off x="5280680" y="4165949"/>
            <a:ext cx="433528" cy="1038216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38;p13">
            <a:extLst>
              <a:ext uri="{FF2B5EF4-FFF2-40B4-BE49-F238E27FC236}">
                <a16:creationId xmlns:a16="http://schemas.microsoft.com/office/drawing/2014/main" id="{4218FBB3-8019-6DDD-BF6B-015AB6ED6140}"/>
              </a:ext>
            </a:extLst>
          </p:cNvPr>
          <p:cNvSpPr/>
          <p:nvPr/>
        </p:nvSpPr>
        <p:spPr>
          <a:xfrm rot="-3443858">
            <a:off x="8064308" y="5090417"/>
            <a:ext cx="433528" cy="1038216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239;p13">
            <a:extLst>
              <a:ext uri="{FF2B5EF4-FFF2-40B4-BE49-F238E27FC236}">
                <a16:creationId xmlns:a16="http://schemas.microsoft.com/office/drawing/2014/main" id="{B7C1C458-02C6-BD42-6C42-C29BA75E30F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0544" y="4024359"/>
            <a:ext cx="1356637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40;p13">
            <a:extLst>
              <a:ext uri="{FF2B5EF4-FFF2-40B4-BE49-F238E27FC236}">
                <a16:creationId xmlns:a16="http://schemas.microsoft.com/office/drawing/2014/main" id="{4330C2B5-460D-300E-8087-9C93E74A67E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51878" y="685800"/>
            <a:ext cx="1556143" cy="274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060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0;p14">
            <a:extLst>
              <a:ext uri="{FF2B5EF4-FFF2-40B4-BE49-F238E27FC236}">
                <a16:creationId xmlns:a16="http://schemas.microsoft.com/office/drawing/2014/main" id="{5BE3C020-2204-C0A6-3419-9017E46CCFCF}"/>
              </a:ext>
            </a:extLst>
          </p:cNvPr>
          <p:cNvSpPr txBox="1"/>
          <p:nvPr/>
        </p:nvSpPr>
        <p:spPr>
          <a:xfrm>
            <a:off x="193675" y="1972514"/>
            <a:ext cx="8729345" cy="283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chemeClr val="dk1"/>
              </a:buClr>
              <a:buSzPts val="4000"/>
            </a:pPr>
            <a:r>
              <a:rPr lang="vi-VN" sz="2400" b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Quy tắc tiến hành một keo vật thờ:</a:t>
            </a:r>
          </a:p>
          <a:p>
            <a:pPr marL="457200" indent="-457200" algn="just">
              <a:lnSpc>
                <a:spcPct val="125000"/>
              </a:lnSpc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Giới thiệu trang trọng về 2 đô vật thờ (tên tuổi, địa chỉ, thành tích đã đạt được, những sở trường trong thi đấu...)</a:t>
            </a:r>
          </a:p>
          <a:p>
            <a:pPr marL="457200" indent="-457200" algn="just">
              <a:lnSpc>
                <a:spcPct val="125000"/>
              </a:lnSpc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Hai đô vật “chân quỳ vai sánh”, “hai tay chắp sườn” nghênh diện.</a:t>
            </a:r>
          </a:p>
          <a:p>
            <a:pPr marL="457200" indent="-457200" algn="just">
              <a:lnSpc>
                <a:spcPct val="125000"/>
              </a:lnSpc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Hai đô vật chắp tay, đồng thời  khom lưng “bái tổ” theo thế ba bước tiến lên, ba bước lùi xuống...</a:t>
            </a:r>
          </a:p>
        </p:txBody>
      </p:sp>
      <p:pic>
        <p:nvPicPr>
          <p:cNvPr id="1026" name="Picture 2" descr="Sức hút của vật truyền thống">
            <a:extLst>
              <a:ext uri="{FF2B5EF4-FFF2-40B4-BE49-F238E27FC236}">
                <a16:creationId xmlns:a16="http://schemas.microsoft.com/office/drawing/2014/main" id="{286E148D-CFE0-4AE4-3E72-F1E459FD0A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5" r="22000" b="12586"/>
          <a:stretch/>
        </p:blipFill>
        <p:spPr bwMode="auto">
          <a:xfrm>
            <a:off x="9000645" y="2277326"/>
            <a:ext cx="3191355" cy="2931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9641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0;p14">
            <a:extLst>
              <a:ext uri="{FF2B5EF4-FFF2-40B4-BE49-F238E27FC236}">
                <a16:creationId xmlns:a16="http://schemas.microsoft.com/office/drawing/2014/main" id="{5BE3C020-2204-C0A6-3419-9017E46CCFCF}"/>
              </a:ext>
            </a:extLst>
          </p:cNvPr>
          <p:cNvSpPr txBox="1"/>
          <p:nvPr/>
        </p:nvSpPr>
        <p:spPr>
          <a:xfrm>
            <a:off x="193675" y="1972514"/>
            <a:ext cx="8340725" cy="3754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chemeClr val="dk1"/>
              </a:buClr>
              <a:buSzPts val="4000"/>
            </a:pPr>
            <a:r>
              <a:rPr lang="vi-VN" sz="2400" b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Quy tắc tiến hành một keo vật thờ:</a:t>
            </a:r>
          </a:p>
          <a:p>
            <a:pPr marL="457200" indent="-457200" algn="just">
              <a:lnSpc>
                <a:spcPct val="125000"/>
              </a:lnSpc>
              <a:buClr>
                <a:schemeClr val="dk1"/>
              </a:buClr>
              <a:buSzPct val="100000"/>
              <a:buFont typeface="+mj-lt"/>
              <a:buAutoNum type="arabicPeriod" startAt="4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Hai đô vật thực hiện  nghi thức “xe đài” như xe đài ở Bắc Giang: “đại bài tung cánh, sư tử vờn cầu”, hay hiền hòa và uốn lượn  như “dòng sông 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</a:t>
            </a: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ầu nước chảy lơ thơ”, “dòng sông Thương nước chảy đôi dòng”...</a:t>
            </a:r>
          </a:p>
          <a:p>
            <a:pPr marL="457200" indent="-457200" algn="just">
              <a:lnSpc>
                <a:spcPct val="125000"/>
              </a:lnSpc>
              <a:buClr>
                <a:schemeClr val="dk1"/>
              </a:buClr>
              <a:buSzPct val="100000"/>
              <a:buFont typeface="+mj-lt"/>
              <a:buAutoNum type="arabicPeriod" startAt="4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Keo vật thờ chính thức diễn ra với nhiều miếng/ mẹo vật được giới thiệu.</a:t>
            </a:r>
          </a:p>
        </p:txBody>
      </p:sp>
      <p:pic>
        <p:nvPicPr>
          <p:cNvPr id="1026" name="Picture 2" descr="Sức hút của vật truyền thống">
            <a:extLst>
              <a:ext uri="{FF2B5EF4-FFF2-40B4-BE49-F238E27FC236}">
                <a16:creationId xmlns:a16="http://schemas.microsoft.com/office/drawing/2014/main" id="{286E148D-CFE0-4AE4-3E72-F1E459FD0A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5" r="22000" b="12586"/>
          <a:stretch/>
        </p:blipFill>
        <p:spPr bwMode="auto">
          <a:xfrm>
            <a:off x="8640584" y="2384006"/>
            <a:ext cx="3191355" cy="2931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9133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66;p16">
            <a:extLst>
              <a:ext uri="{FF2B5EF4-FFF2-40B4-BE49-F238E27FC236}">
                <a16:creationId xmlns:a16="http://schemas.microsoft.com/office/drawing/2014/main" id="{45DC67CF-62DF-22AF-A8EA-3A1570CA7DD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80098" y="2272555"/>
            <a:ext cx="6319828" cy="296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67;p16">
            <a:extLst>
              <a:ext uri="{FF2B5EF4-FFF2-40B4-BE49-F238E27FC236}">
                <a16:creationId xmlns:a16="http://schemas.microsoft.com/office/drawing/2014/main" id="{38509BE0-4D40-F9EB-41FD-86442AF751D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0353" y="4674230"/>
            <a:ext cx="1028598" cy="83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68;p16">
            <a:extLst>
              <a:ext uri="{FF2B5EF4-FFF2-40B4-BE49-F238E27FC236}">
                <a16:creationId xmlns:a16="http://schemas.microsoft.com/office/drawing/2014/main" id="{5A6B26F2-D13B-5683-ECD5-E16027F36F7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8142924" y="2027879"/>
            <a:ext cx="778460" cy="83818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70;p16">
            <a:extLst>
              <a:ext uri="{FF2B5EF4-FFF2-40B4-BE49-F238E27FC236}">
                <a16:creationId xmlns:a16="http://schemas.microsoft.com/office/drawing/2014/main" id="{1BC95D92-7F9F-2F15-65FF-15ED2C31F728}"/>
              </a:ext>
            </a:extLst>
          </p:cNvPr>
          <p:cNvSpPr txBox="1"/>
          <p:nvPr/>
        </p:nvSpPr>
        <p:spPr>
          <a:xfrm>
            <a:off x="3714652" y="3135769"/>
            <a:ext cx="5915594" cy="1446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lvl="0" algn="ctr">
              <a:lnSpc>
                <a:spcPct val="125000"/>
              </a:lnSpc>
              <a:buClrTx/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Qua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tìm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hiểu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nhận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xét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gì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nội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nghệ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thuật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thể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hiện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trong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3" name="Google Shape;271;p16">
            <a:extLst>
              <a:ext uri="{FF2B5EF4-FFF2-40B4-BE49-F238E27FC236}">
                <a16:creationId xmlns:a16="http://schemas.microsoft.com/office/drawing/2014/main" id="{5ABAE61D-308F-29A5-F653-1012CE366A0D}"/>
              </a:ext>
            </a:extLst>
          </p:cNvPr>
          <p:cNvSpPr/>
          <p:nvPr/>
        </p:nvSpPr>
        <p:spPr>
          <a:xfrm>
            <a:off x="1942802" y="2038820"/>
            <a:ext cx="2286149" cy="1025588"/>
          </a:xfrm>
          <a:prstGeom prst="wedgeEllipseCallout">
            <a:avLst>
              <a:gd name="adj1" fmla="val 42537"/>
              <a:gd name="adj2" fmla="val 56089"/>
            </a:avLst>
          </a:prstGeom>
          <a:solidFill>
            <a:srgbClr val="C5D8F1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Trả lời câu hỏi!</a:t>
            </a:r>
            <a:endParaRPr sz="2400" b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14" name="Google Shape;272;p16">
            <a:extLst>
              <a:ext uri="{FF2B5EF4-FFF2-40B4-BE49-F238E27FC236}">
                <a16:creationId xmlns:a16="http://schemas.microsoft.com/office/drawing/2014/main" id="{968D0B6D-D5C6-0A76-CD0D-2D9A1FEBA89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385627" y="3859031"/>
            <a:ext cx="1282112" cy="2201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238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1;p14">
            <a:extLst>
              <a:ext uri="{FF2B5EF4-FFF2-40B4-BE49-F238E27FC236}">
                <a16:creationId xmlns:a16="http://schemas.microsoft.com/office/drawing/2014/main" id="{57858944-823C-F6CC-4702-0F6CF693CDED}"/>
              </a:ext>
            </a:extLst>
          </p:cNvPr>
          <p:cNvSpPr txBox="1"/>
          <p:nvPr/>
        </p:nvSpPr>
        <p:spPr>
          <a:xfrm>
            <a:off x="620880" y="1950390"/>
            <a:ext cx="3962400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r>
              <a:rPr lang="en-US" sz="2400" b="1">
                <a:latin typeface="UTM Avo" panose="02040603050506020204" pitchFamily="18" charset="0"/>
              </a:rPr>
              <a:t>III. Tổng kết </a:t>
            </a:r>
            <a:endParaRPr sz="2400" b="1" dirty="0">
              <a:latin typeface="UTM Avo" panose="02040603050506020204" pitchFamily="18" charset="0"/>
            </a:endParaRPr>
          </a:p>
        </p:txBody>
      </p:sp>
      <p:sp>
        <p:nvSpPr>
          <p:cNvPr id="4" name="Google Shape;253;p14">
            <a:extLst>
              <a:ext uri="{FF2B5EF4-FFF2-40B4-BE49-F238E27FC236}">
                <a16:creationId xmlns:a16="http://schemas.microsoft.com/office/drawing/2014/main" id="{08D14ED1-B402-A2FF-0175-4AD06AF77629}"/>
              </a:ext>
            </a:extLst>
          </p:cNvPr>
          <p:cNvSpPr txBox="1"/>
          <p:nvPr/>
        </p:nvSpPr>
        <p:spPr>
          <a:xfrm>
            <a:off x="620880" y="2438401"/>
            <a:ext cx="7456319" cy="283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SzPct val="100000"/>
            </a:pP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1.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Nội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dung</a:t>
            </a:r>
            <a:endParaRPr lang="en-US" sz="2400" dirty="0"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  <a:p>
            <a:pPr algn="just">
              <a:lnSpc>
                <a:spcPct val="125000"/>
              </a:lnSpc>
              <a:buSzPct val="100000"/>
            </a:pPr>
            <a:r>
              <a:rPr lang="vi-VN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Văn bản cung cấp thông tin về hội vật dân tộc: ý nghĩa, cách thức tiến hành,....</a:t>
            </a:r>
          </a:p>
          <a:p>
            <a:pPr algn="just">
              <a:lnSpc>
                <a:spcPct val="125000"/>
              </a:lnSpc>
              <a:buSzPct val="100000"/>
            </a:pP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sym typeface="Calibri"/>
              </a:rPr>
              <a:t>2.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 charset="0"/>
                <a:sym typeface="Calibri"/>
              </a:rPr>
              <a:t>Nghệ thuật</a:t>
            </a:r>
          </a:p>
          <a:p>
            <a:pPr marL="381019" indent="-381019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vi-VN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Dẫn chuyện hấp dẫn, lôi cuốn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</a:t>
            </a:r>
            <a:endParaRPr lang="vi-VN" sz="2400" dirty="0"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  <a:p>
            <a:pPr marL="381019" indent="-381019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vi-VN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Thông tin giới thiệu chi tiết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</a:t>
            </a:r>
            <a:endParaRPr lang="vi-VN" sz="2400" dirty="0"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43DD99-002A-887A-BA08-1A1B39D13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8650" y="1950390"/>
            <a:ext cx="314325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6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3E8D1CB-6797-B266-2E52-3E48FE02455F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5B3CB605-5EBA-87F0-B421-8C8B29E713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0F510A-B896-974F-A916-5BB0FE65A694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94;p18">
            <a:extLst>
              <a:ext uri="{FF2B5EF4-FFF2-40B4-BE49-F238E27FC236}">
                <a16:creationId xmlns:a16="http://schemas.microsoft.com/office/drawing/2014/main" id="{45E23161-A483-9806-C370-1DCA7090DF19}"/>
              </a:ext>
            </a:extLst>
          </p:cNvPr>
          <p:cNvSpPr/>
          <p:nvPr/>
        </p:nvSpPr>
        <p:spPr>
          <a:xfrm>
            <a:off x="214085" y="2082296"/>
            <a:ext cx="11763829" cy="1340606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25400" cap="flat" cmpd="sng">
            <a:solidFill>
              <a:srgbClr val="FFCC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Tóm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tắt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nội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Những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nét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đặc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sắc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trên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“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đất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vật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”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Bắc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Giang.</a:t>
            </a:r>
          </a:p>
        </p:txBody>
      </p:sp>
      <p:pic>
        <p:nvPicPr>
          <p:cNvPr id="5" name="Google Shape;295;p18">
            <a:extLst>
              <a:ext uri="{FF2B5EF4-FFF2-40B4-BE49-F238E27FC236}">
                <a16:creationId xmlns:a16="http://schemas.microsoft.com/office/drawing/2014/main" id="{D1BCB698-0D73-18A6-FB77-5E6BC2C5F75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6469" y="3012271"/>
            <a:ext cx="2247881" cy="3460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96;p18">
            <a:extLst>
              <a:ext uri="{FF2B5EF4-FFF2-40B4-BE49-F238E27FC236}">
                <a16:creationId xmlns:a16="http://schemas.microsoft.com/office/drawing/2014/main" id="{4AB5FD0A-0791-FA49-D8E3-6D3E6B78C56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67652" y="3202942"/>
            <a:ext cx="1904674" cy="3269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05F5419-F8EB-3182-4894-3A6F95ECBF91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954D2D8F-3D2A-68B4-3052-908125E79F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89E19D-2334-263E-DE79-48E051C9E018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AEE2B72-12B8-32EB-9BA6-9E131937A510}"/>
              </a:ext>
            </a:extLst>
          </p:cNvPr>
          <p:cNvGrpSpPr/>
          <p:nvPr/>
        </p:nvGrpSpPr>
        <p:grpSpPr>
          <a:xfrm>
            <a:off x="7078679" y="2000615"/>
            <a:ext cx="3903980" cy="3249138"/>
            <a:chOff x="6116320" y="1971022"/>
            <a:chExt cx="4969560" cy="4135981"/>
          </a:xfrm>
        </p:grpSpPr>
        <p:pic>
          <p:nvPicPr>
            <p:cNvPr id="3" name="Google Shape;307;p19" descr="Những lễ hội đầu năm đặc sắc tại Bắc Ninh - Du lịch">
              <a:extLst>
                <a:ext uri="{FF2B5EF4-FFF2-40B4-BE49-F238E27FC236}">
                  <a16:creationId xmlns:a16="http://schemas.microsoft.com/office/drawing/2014/main" id="{64D13B91-056E-260B-B4FA-0C3B7E8C2C3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r="21786"/>
            <a:stretch/>
          </p:blipFill>
          <p:spPr>
            <a:xfrm>
              <a:off x="6116321" y="4417622"/>
              <a:ext cx="2366531" cy="16893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Google Shape;308;p19">
              <a:extLst>
                <a:ext uri="{FF2B5EF4-FFF2-40B4-BE49-F238E27FC236}">
                  <a16:creationId xmlns:a16="http://schemas.microsoft.com/office/drawing/2014/main" id="{703D5C10-DF41-2425-D17D-D0C54EACB5BA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602757" y="4426642"/>
              <a:ext cx="2469576" cy="16803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309;p19" descr="Lễ hội chọi trâu Đồ Sơn 2017 - BBC News Tiếng Việt">
              <a:extLst>
                <a:ext uri="{FF2B5EF4-FFF2-40B4-BE49-F238E27FC236}">
                  <a16:creationId xmlns:a16="http://schemas.microsoft.com/office/drawing/2014/main" id="{BAF8A731-6555-02EE-73E7-CFBCFDC0BF14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116320" y="1971022"/>
              <a:ext cx="4969560" cy="232254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Google Shape;310;p19">
            <a:extLst>
              <a:ext uri="{FF2B5EF4-FFF2-40B4-BE49-F238E27FC236}">
                <a16:creationId xmlns:a16="http://schemas.microsoft.com/office/drawing/2014/main" id="{0183A9E6-BBA8-DA0B-9C3C-6A8AD4B27C4F}"/>
              </a:ext>
            </a:extLst>
          </p:cNvPr>
          <p:cNvSpPr/>
          <p:nvPr/>
        </p:nvSpPr>
        <p:spPr>
          <a:xfrm>
            <a:off x="912203" y="1993294"/>
            <a:ext cx="5469547" cy="3256459"/>
          </a:xfrm>
          <a:prstGeom prst="wedgeRoundRectCallout">
            <a:avLst>
              <a:gd name="adj1" fmla="val -28446"/>
              <a:gd name="adj2" fmla="val 16645"/>
              <a:gd name="adj3" fmla="val 16667"/>
            </a:avLst>
          </a:prstGeom>
          <a:solidFill>
            <a:srgbClr val="CCD5AE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Nêu một hội thi truyền thống của quê hương em hoặc các vùng miền khác có hình thức tương tự như hội vật ở Bắc Giang.</a:t>
            </a:r>
          </a:p>
        </p:txBody>
      </p:sp>
      <p:pic>
        <p:nvPicPr>
          <p:cNvPr id="7" name="Google Shape;311;p19">
            <a:extLst>
              <a:ext uri="{FF2B5EF4-FFF2-40B4-BE49-F238E27FC236}">
                <a16:creationId xmlns:a16="http://schemas.microsoft.com/office/drawing/2014/main" id="{6143EC21-FEC9-C162-CE52-68A9134B0A29}"/>
              </a:ext>
            </a:extLst>
          </p:cNvPr>
          <p:cNvPicPr preferRelativeResize="0"/>
          <p:nvPr/>
        </p:nvPicPr>
        <p:blipFill rotWithShape="1">
          <a:blip r:embed="rId7">
            <a:alphaModFix amt="65999"/>
          </a:blip>
          <a:srcRect/>
          <a:stretch/>
        </p:blipFill>
        <p:spPr>
          <a:xfrm rot="-2697824">
            <a:off x="236183" y="1438847"/>
            <a:ext cx="1099661" cy="1123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6E135EE-4016-71A0-FCC2-B1646135479B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25F1960-2F97-B285-C90C-8350754C87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8CF5880-AECD-843B-FC4F-2A03AE526998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05;p18">
            <a:extLst>
              <a:ext uri="{FF2B5EF4-FFF2-40B4-BE49-F238E27FC236}">
                <a16:creationId xmlns:a16="http://schemas.microsoft.com/office/drawing/2014/main" id="{0FEC00A9-EBD5-2FD6-1B9A-B17608A792AD}"/>
              </a:ext>
            </a:extLst>
          </p:cNvPr>
          <p:cNvSpPr/>
          <p:nvPr/>
        </p:nvSpPr>
        <p:spPr>
          <a:xfrm>
            <a:off x="2047059" y="2386815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sz="3334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Google Shape;306;p18">
            <a:extLst>
              <a:ext uri="{FF2B5EF4-FFF2-40B4-BE49-F238E27FC236}">
                <a16:creationId xmlns:a16="http://schemas.microsoft.com/office/drawing/2014/main" id="{35DC20E8-1E75-375A-775F-D70F95752487}"/>
              </a:ext>
            </a:extLst>
          </p:cNvPr>
          <p:cNvSpPr/>
          <p:nvPr/>
        </p:nvSpPr>
        <p:spPr>
          <a:xfrm>
            <a:off x="2044447" y="4159544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2</a:t>
            </a:r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138E3C-A4AF-5F1D-31FB-59A909BC565A}"/>
              </a:ext>
            </a:extLst>
          </p:cNvPr>
          <p:cNvSpPr/>
          <p:nvPr/>
        </p:nvSpPr>
        <p:spPr>
          <a:xfrm>
            <a:off x="3109140" y="2246459"/>
            <a:ext cx="7044510" cy="103014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 dirty="0">
                <a:latin typeface="UTM Avo" panose="02040603050506020204" pitchFamily="18" charset="0"/>
              </a:rPr>
              <a:t>Ôn tập lại văn bản </a:t>
            </a:r>
            <a:r>
              <a:rPr lang="vi-VN" sz="2400" b="1" dirty="0">
                <a:latin typeface="UTM Avo" panose="02040603050506020204" pitchFamily="18" charset="0"/>
              </a:rPr>
              <a:t>Những nét đặc sắc trên “đất vật” Bắc Giang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B9AD594-584E-D6FA-04B7-CCCFC351660F}"/>
              </a:ext>
            </a:extLst>
          </p:cNvPr>
          <p:cNvSpPr/>
          <p:nvPr/>
        </p:nvSpPr>
        <p:spPr>
          <a:xfrm>
            <a:off x="3109140" y="3791669"/>
            <a:ext cx="7044510" cy="148518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</a:rPr>
              <a:t>Soạn bài:</a:t>
            </a:r>
            <a:endParaRPr lang="en-US" sz="2400" dirty="0">
              <a:solidFill>
                <a:schemeClr val="dk1"/>
              </a:solidFill>
              <a:latin typeface="UTM Avo" panose="02040603050506020204" pitchFamily="18" charset="0"/>
            </a:endParaRPr>
          </a:p>
          <a:p>
            <a:pPr algn="ctr"/>
            <a:r>
              <a:rPr lang="vi-VN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Viết bài văn thuyết minh về quy tắc, luật lệ trong một hoạt động hay trò chơi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9">
          <a:extLst>
            <a:ext uri="{FF2B5EF4-FFF2-40B4-BE49-F238E27FC236}">
              <a16:creationId xmlns:a16="http://schemas.microsoft.com/office/drawing/2014/main" id="{7B6E553A-FCBB-6C42-01BE-11C87BC36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9C3B9579-06AD-443B-4B5E-1268265D36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03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5 - Đọc hiểu văn bản_Ca Huế</Template>
  <TotalTime>133</TotalTime>
  <Words>752</Words>
  <Application>Microsoft Office PowerPoint</Application>
  <PresentationFormat>Widescreen</PresentationFormat>
  <Paragraphs>74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Calibri</vt:lpstr>
      <vt:lpstr>Arial</vt:lpstr>
      <vt:lpstr>UTM Avo</vt:lpstr>
      <vt:lpstr>2_Office Theme</vt:lpstr>
      <vt:lpstr>1_Office Theme</vt:lpstr>
      <vt:lpstr>Bài 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5: </dc:title>
  <dc:creator>Monkey</dc:creator>
  <cp:lastModifiedBy>Monkey</cp:lastModifiedBy>
  <cp:revision>18</cp:revision>
  <dcterms:created xsi:type="dcterms:W3CDTF">2023-11-29T06:39:19Z</dcterms:created>
  <dcterms:modified xsi:type="dcterms:W3CDTF">2024-12-03T04:43:18Z</dcterms:modified>
</cp:coreProperties>
</file>