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708" r:id="rId4"/>
    <p:sldMasterId id="2147483732" r:id="rId5"/>
    <p:sldMasterId id="2147483744" r:id="rId6"/>
  </p:sldMasterIdLst>
  <p:notesMasterIdLst>
    <p:notesMasterId r:id="rId41"/>
  </p:notesMasterIdLst>
  <p:sldIdLst>
    <p:sldId id="273" r:id="rId7"/>
    <p:sldId id="290" r:id="rId8"/>
    <p:sldId id="260" r:id="rId9"/>
    <p:sldId id="301" r:id="rId10"/>
    <p:sldId id="302" r:id="rId11"/>
    <p:sldId id="291" r:id="rId12"/>
    <p:sldId id="257" r:id="rId13"/>
    <p:sldId id="275" r:id="rId14"/>
    <p:sldId id="264" r:id="rId15"/>
    <p:sldId id="259" r:id="rId16"/>
    <p:sldId id="263" r:id="rId17"/>
    <p:sldId id="276" r:id="rId18"/>
    <p:sldId id="303" r:id="rId19"/>
    <p:sldId id="304" r:id="rId20"/>
    <p:sldId id="305" r:id="rId21"/>
    <p:sldId id="281" r:id="rId22"/>
    <p:sldId id="373" r:id="rId23"/>
    <p:sldId id="314" r:id="rId24"/>
    <p:sldId id="374" r:id="rId25"/>
    <p:sldId id="375" r:id="rId26"/>
    <p:sldId id="376" r:id="rId27"/>
    <p:sldId id="377" r:id="rId28"/>
    <p:sldId id="288" r:id="rId29"/>
    <p:sldId id="256" r:id="rId30"/>
    <p:sldId id="289" r:id="rId31"/>
    <p:sldId id="310" r:id="rId32"/>
    <p:sldId id="311" r:id="rId33"/>
    <p:sldId id="261" r:id="rId34"/>
    <p:sldId id="267" r:id="rId35"/>
    <p:sldId id="300" r:id="rId36"/>
    <p:sldId id="262" r:id="rId37"/>
    <p:sldId id="268" r:id="rId38"/>
    <p:sldId id="378" r:id="rId39"/>
    <p:sldId id="266" r:id="rId40"/>
  </p:sldIdLst>
  <p:sldSz cx="12192000" cy="6858000"/>
  <p:notesSz cx="6858000" cy="9144000"/>
  <p:embeddedFontLst>
    <p:embeddedFont>
      <p:font typeface="UTM Avo" panose="02040603050506020204" pitchFamily="18"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482B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7" autoAdjust="0"/>
    <p:restoredTop sz="93842" autoAdjust="0"/>
  </p:normalViewPr>
  <p:slideViewPr>
    <p:cSldViewPr snapToGrid="0">
      <p:cViewPr varScale="1">
        <p:scale>
          <a:sx n="104" d="100"/>
          <a:sy n="104" d="100"/>
        </p:scale>
        <p:origin x="36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4.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04-Dec-24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 name="Google Shape;3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0719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6190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2254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7875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4"/>
        <p:cNvGrpSpPr/>
        <p:nvPr/>
      </p:nvGrpSpPr>
      <p:grpSpPr>
        <a:xfrm>
          <a:off x="0" y="0"/>
          <a:ext cx="0" cy="0"/>
          <a:chOff x="0" y="0"/>
          <a:chExt cx="0" cy="0"/>
        </a:xfrm>
      </p:grpSpPr>
      <p:sp>
        <p:nvSpPr>
          <p:cNvPr id="95" name="Google Shape;95;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7" name="Google Shape;9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8887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4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4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03" name="Google Shape;103;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0677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109" name="Google Shape;109;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123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5" name="Google Shape;115;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6" name="Google Shape;11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486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19"/>
        <p:cNvGrpSpPr/>
        <p:nvPr/>
      </p:nvGrpSpPr>
      <p:grpSpPr>
        <a:xfrm>
          <a:off x="0" y="0"/>
          <a:ext cx="0" cy="0"/>
          <a:chOff x="0" y="0"/>
          <a:chExt cx="0" cy="0"/>
        </a:xfrm>
      </p:grpSpPr>
      <p:sp>
        <p:nvSpPr>
          <p:cNvPr id="120" name="Google Shape;120;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2" name="Google Shape;122;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3" name="Google Shape;123;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4" name="Google Shape;124;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5" name="Google Shape;12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851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28"/>
        <p:cNvGrpSpPr/>
        <p:nvPr/>
      </p:nvGrpSpPr>
      <p:grpSpPr>
        <a:xfrm>
          <a:off x="0" y="0"/>
          <a:ext cx="0" cy="0"/>
          <a:chOff x="0" y="0"/>
          <a:chExt cx="0" cy="0"/>
        </a:xfrm>
      </p:grpSpPr>
      <p:sp>
        <p:nvSpPr>
          <p:cNvPr id="129" name="Google Shape;12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84569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33"/>
        <p:cNvGrpSpPr/>
        <p:nvPr/>
      </p:nvGrpSpPr>
      <p:grpSpPr>
        <a:xfrm>
          <a:off x="0" y="0"/>
          <a:ext cx="0" cy="0"/>
          <a:chOff x="0" y="0"/>
          <a:chExt cx="0" cy="0"/>
        </a:xfrm>
      </p:grpSpPr>
      <p:sp>
        <p:nvSpPr>
          <p:cNvPr id="134" name="Google Shape;134;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5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136" name="Google Shape;136;p5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37" name="Google Shape;13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4935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0"/>
        <p:cNvGrpSpPr/>
        <p:nvPr/>
      </p:nvGrpSpPr>
      <p:grpSpPr>
        <a:xfrm>
          <a:off x="0" y="0"/>
          <a:ext cx="0" cy="0"/>
          <a:chOff x="0" y="0"/>
          <a:chExt cx="0" cy="0"/>
        </a:xfrm>
      </p:grpSpPr>
      <p:sp>
        <p:nvSpPr>
          <p:cNvPr id="141" name="Google Shape;141;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51"/>
          <p:cNvSpPr>
            <a:spLocks noGrp="1"/>
          </p:cNvSpPr>
          <p:nvPr>
            <p:ph type="pic" idx="2"/>
          </p:nvPr>
        </p:nvSpPr>
        <p:spPr>
          <a:xfrm>
            <a:off x="5183188" y="987425"/>
            <a:ext cx="6172200" cy="4873625"/>
          </a:xfrm>
          <a:prstGeom prst="rect">
            <a:avLst/>
          </a:prstGeom>
          <a:noFill/>
          <a:ln>
            <a:noFill/>
          </a:ln>
        </p:spPr>
      </p:sp>
      <p:sp>
        <p:nvSpPr>
          <p:cNvPr id="143" name="Google Shape;143;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44" name="Google Shape;14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91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47"/>
        <p:cNvGrpSpPr/>
        <p:nvPr/>
      </p:nvGrpSpPr>
      <p:grpSpPr>
        <a:xfrm>
          <a:off x="0" y="0"/>
          <a:ext cx="0" cy="0"/>
          <a:chOff x="0" y="0"/>
          <a:chExt cx="0" cy="0"/>
        </a:xfrm>
      </p:grpSpPr>
      <p:sp>
        <p:nvSpPr>
          <p:cNvPr id="148" name="Google Shape;148;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0" name="Google Shape;15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066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53"/>
        <p:cNvGrpSpPr/>
        <p:nvPr/>
      </p:nvGrpSpPr>
      <p:grpSpPr>
        <a:xfrm>
          <a:off x="0" y="0"/>
          <a:ext cx="0" cy="0"/>
          <a:chOff x="0" y="0"/>
          <a:chExt cx="0" cy="0"/>
        </a:xfrm>
      </p:grpSpPr>
      <p:sp>
        <p:nvSpPr>
          <p:cNvPr id="154" name="Google Shape;154;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6" name="Google Shape;15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7447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1779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0743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80444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87066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04-Dec-24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2360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04-Dec-24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033063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04-Dec-24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7905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63093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52781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06741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53173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3251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7273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939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772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294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038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9845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7276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444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833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3306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jpe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312DE880-F98C-41F0-B79F-AC99CF490A5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04-Dec-24</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CCE3601D-F757-4128-A97C-74F596C865A2}"/>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33570F90-0BAB-47D1-882B-1ADD7558904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2" name="9Slide.vn - 2019">
            <a:extLst>
              <a:ext uri="{FF2B5EF4-FFF2-40B4-BE49-F238E27FC236}">
                <a16:creationId xmlns:a16="http://schemas.microsoft.com/office/drawing/2014/main" id="{92F3A745-3230-4166-919A-B45D150B313E}"/>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85" name="Google Shape;85;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9960217"/>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1000" r="-2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04-Dec-24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448216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86077981"/>
      </p:ext>
    </p:extLst>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hyperlink" Target="https://hoc10.vn/doc-sach/tieng-viet-3-tap-1/1/134/107/"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5.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33.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2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43.svg"/><Relationship Id="rId18" Type="http://schemas.openxmlformats.org/officeDocument/2006/relationships/hyperlink" Target="https://hoc10.vn/doc-sach/tieng-viet-3-tap-1/1/134/108/" TargetMode="External"/><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11.svg"/><Relationship Id="rId2" Type="http://schemas.openxmlformats.org/officeDocument/2006/relationships/image" Target="../media/image30.png"/><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36.svg"/><Relationship Id="rId11" Type="http://schemas.openxmlformats.org/officeDocument/2006/relationships/image" Target="../media/image41.svg"/><Relationship Id="rId5" Type="http://schemas.openxmlformats.org/officeDocument/2006/relationships/image" Target="../media/image35.png"/><Relationship Id="rId15" Type="http://schemas.openxmlformats.org/officeDocument/2006/relationships/image" Target="../media/image45.svg"/><Relationship Id="rId10" Type="http://schemas.openxmlformats.org/officeDocument/2006/relationships/image" Target="../media/image40.png"/><Relationship Id="rId19" Type="http://schemas.openxmlformats.org/officeDocument/2006/relationships/image" Target="../media/image46.png"/><Relationship Id="rId4" Type="http://schemas.openxmlformats.org/officeDocument/2006/relationships/image" Target="../media/image34.svg"/><Relationship Id="rId9" Type="http://schemas.openxmlformats.org/officeDocument/2006/relationships/image" Target="../media/image39.png"/><Relationship Id="rId14"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57.sv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6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9.png"/><Relationship Id="rId1" Type="http://schemas.openxmlformats.org/officeDocument/2006/relationships/slideLayout" Target="../slideLayouts/slideLayout45.xml"/><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slide" Target="slide21.xml"/><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slide" Target="slide20.xml"/><Relationship Id="rId2" Type="http://schemas.openxmlformats.org/officeDocument/2006/relationships/slide" Target="slide23.xml"/><Relationship Id="rId1" Type="http://schemas.openxmlformats.org/officeDocument/2006/relationships/slideLayout" Target="../slideLayouts/slideLayout44.xml"/><Relationship Id="rId6" Type="http://schemas.openxmlformats.org/officeDocument/2006/relationships/image" Target="../media/image66.png"/><Relationship Id="rId11" Type="http://schemas.openxmlformats.org/officeDocument/2006/relationships/image" Target="../media/image70.png"/><Relationship Id="rId5" Type="http://schemas.openxmlformats.org/officeDocument/2006/relationships/image" Target="../media/image65.png"/><Relationship Id="rId15" Type="http://schemas.openxmlformats.org/officeDocument/2006/relationships/image" Target="../media/image60.jpeg"/><Relationship Id="rId10" Type="http://schemas.openxmlformats.org/officeDocument/2006/relationships/image" Target="../media/image58.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slide" Target="slide22.xml"/></Relationships>
</file>

<file path=ppt/slides/_rels/slide20.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 Target="slide19.xml"/><Relationship Id="rId7" Type="http://schemas.openxmlformats.org/officeDocument/2006/relationships/image" Target="../media/image73.svg"/><Relationship Id="rId2" Type="http://schemas.openxmlformats.org/officeDocument/2006/relationships/image" Target="../media/image63.png"/><Relationship Id="rId1" Type="http://schemas.openxmlformats.org/officeDocument/2006/relationships/slideLayout" Target="../slideLayouts/slideLayout45.xml"/><Relationship Id="rId6" Type="http://schemas.openxmlformats.org/officeDocument/2006/relationships/image" Target="../media/image72.png"/><Relationship Id="rId5" Type="http://schemas.openxmlformats.org/officeDocument/2006/relationships/image" Target="../media/image60.jpeg"/><Relationship Id="rId4" Type="http://schemas.openxmlformats.org/officeDocument/2006/relationships/image" Target="../media/image71.png"/><Relationship Id="rId9" Type="http://schemas.openxmlformats.org/officeDocument/2006/relationships/image" Target="../media/image75.svg"/></Relationships>
</file>

<file path=ppt/slides/_rels/slide2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 Target="slide19.xml"/><Relationship Id="rId7" Type="http://schemas.openxmlformats.org/officeDocument/2006/relationships/image" Target="../media/image73.svg"/><Relationship Id="rId2" Type="http://schemas.openxmlformats.org/officeDocument/2006/relationships/image" Target="../media/image63.png"/><Relationship Id="rId1" Type="http://schemas.openxmlformats.org/officeDocument/2006/relationships/slideLayout" Target="../slideLayouts/slideLayout45.xml"/><Relationship Id="rId6" Type="http://schemas.openxmlformats.org/officeDocument/2006/relationships/image" Target="../media/image72.png"/><Relationship Id="rId5" Type="http://schemas.openxmlformats.org/officeDocument/2006/relationships/image" Target="../media/image60.jpeg"/><Relationship Id="rId4" Type="http://schemas.openxmlformats.org/officeDocument/2006/relationships/image" Target="../media/image71.png"/><Relationship Id="rId9" Type="http://schemas.openxmlformats.org/officeDocument/2006/relationships/image" Target="../media/image75.svg"/></Relationships>
</file>

<file path=ppt/slides/_rels/slide2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 Target="slide19.xml"/><Relationship Id="rId7" Type="http://schemas.openxmlformats.org/officeDocument/2006/relationships/image" Target="../media/image73.svg"/><Relationship Id="rId2" Type="http://schemas.openxmlformats.org/officeDocument/2006/relationships/image" Target="../media/image63.png"/><Relationship Id="rId1" Type="http://schemas.openxmlformats.org/officeDocument/2006/relationships/slideLayout" Target="../slideLayouts/slideLayout45.xml"/><Relationship Id="rId6" Type="http://schemas.openxmlformats.org/officeDocument/2006/relationships/image" Target="../media/image72.png"/><Relationship Id="rId5" Type="http://schemas.openxmlformats.org/officeDocument/2006/relationships/image" Target="../media/image60.jpeg"/><Relationship Id="rId4" Type="http://schemas.openxmlformats.org/officeDocument/2006/relationships/image" Target="../media/image71.png"/><Relationship Id="rId9" Type="http://schemas.openxmlformats.org/officeDocument/2006/relationships/image" Target="../media/image75.svg"/></Relationships>
</file>

<file path=ppt/slides/_rels/slide23.xml.rels><?xml version="1.0" encoding="UTF-8" standalone="yes"?>
<Relationships xmlns="http://schemas.openxmlformats.org/package/2006/relationships"><Relationship Id="rId8" Type="http://schemas.openxmlformats.org/officeDocument/2006/relationships/image" Target="../media/image79.svg"/><Relationship Id="rId3" Type="http://schemas.openxmlformats.org/officeDocument/2006/relationships/image" Target="../media/image6.png"/><Relationship Id="rId7" Type="http://schemas.openxmlformats.org/officeDocument/2006/relationships/image" Target="../media/image78.png"/><Relationship Id="rId12" Type="http://schemas.openxmlformats.org/officeDocument/2006/relationships/image" Target="../media/image81.sv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77.svg"/><Relationship Id="rId11" Type="http://schemas.openxmlformats.org/officeDocument/2006/relationships/image" Target="../media/image80.png"/><Relationship Id="rId5" Type="http://schemas.openxmlformats.org/officeDocument/2006/relationships/image" Target="../media/image76.png"/><Relationship Id="rId10" Type="http://schemas.openxmlformats.org/officeDocument/2006/relationships/image" Target="../media/image9.svg"/><Relationship Id="rId4" Type="http://schemas.openxmlformats.org/officeDocument/2006/relationships/image" Target="../media/image7.svg"/><Relationship Id="rId9"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eng-viet-3-tap-1/1/134/109/" TargetMode="External"/><Relationship Id="rId2" Type="http://schemas.openxmlformats.org/officeDocument/2006/relationships/image" Target="../media/image82.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slides/_rels/slide2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tieng-viet-3-tap-1/1/134/110/" TargetMode="External"/><Relationship Id="rId2" Type="http://schemas.openxmlformats.org/officeDocument/2006/relationships/image" Target="../media/image8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svg"/></Relationships>
</file>

<file path=ppt/slides/_rels/slide3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87.svg"/></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tieng-viet-3-tap-1/1/134/108/" TargetMode="External"/><Relationship Id="rId2" Type="http://schemas.openxmlformats.org/officeDocument/2006/relationships/image" Target="../media/image9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96.svg"/></Relationships>
</file>

<file path=ppt/slides/_rels/slide33.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7.xml"/><Relationship Id="rId1" Type="http://schemas.openxmlformats.org/officeDocument/2006/relationships/slideLayout" Target="../slideLayouts/slideLayout55.xml"/><Relationship Id="rId5" Type="http://schemas.openxmlformats.org/officeDocument/2006/relationships/image" Target="../media/image102.jpg"/><Relationship Id="rId4" Type="http://schemas.openxmlformats.org/officeDocument/2006/relationships/hyperlink" Target="https://www.youtube.com/@hoc1biet1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914793"/>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1</a:t>
            </a:r>
            <a:r>
              <a:rPr lang="vi-VN" sz="5200" b="1" kern="0">
                <a:solidFill>
                  <a:srgbClr val="002060"/>
                </a:solidFill>
                <a:latin typeface="UTM Avo" panose="02040603050506020204" pitchFamily="18" charset="0"/>
              </a:rPr>
              <a:t>6</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1</a:t>
            </a:r>
            <a:r>
              <a:rPr kumimoji="0" lang="en-US"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Tiếng đàn</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5"/>
        <p:cNvGrpSpPr/>
        <p:nvPr/>
      </p:nvGrpSpPr>
      <p:grpSpPr>
        <a:xfrm>
          <a:off x="0" y="0"/>
          <a:ext cx="0" cy="0"/>
          <a:chOff x="0" y="0"/>
          <a:chExt cx="0" cy="0"/>
        </a:xfrm>
      </p:grpSpPr>
      <p:grpSp>
        <p:nvGrpSpPr>
          <p:cNvPr id="2" name="Group 1">
            <a:extLst>
              <a:ext uri="{FF2B5EF4-FFF2-40B4-BE49-F238E27FC236}">
                <a16:creationId xmlns:a16="http://schemas.microsoft.com/office/drawing/2014/main" id="{83D20FC6-D330-413E-7A91-8BBB5E52EFA2}"/>
              </a:ext>
            </a:extLst>
          </p:cNvPr>
          <p:cNvGrpSpPr/>
          <p:nvPr/>
        </p:nvGrpSpPr>
        <p:grpSpPr>
          <a:xfrm>
            <a:off x="10319658" y="772054"/>
            <a:ext cx="1762416" cy="1966054"/>
            <a:chOff x="930253" y="1573544"/>
            <a:chExt cx="1279160" cy="1356548"/>
          </a:xfrm>
        </p:grpSpPr>
        <p:pic>
          <p:nvPicPr>
            <p:cNvPr id="3" name="Picture 2">
              <a:hlinkClick r:id="rId4"/>
              <a:extLst>
                <a:ext uri="{FF2B5EF4-FFF2-40B4-BE49-F238E27FC236}">
                  <a16:creationId xmlns:a16="http://schemas.microsoft.com/office/drawing/2014/main" id="{F754AB2F-CBE4-B9B0-11BF-BF8164DDEB5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3695E4C7-9D24-730E-D748-8235C5179848}"/>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pic>
        <p:nvPicPr>
          <p:cNvPr id="9" name="Picture 2">
            <a:extLst>
              <a:ext uri="{FF2B5EF4-FFF2-40B4-BE49-F238E27FC236}">
                <a16:creationId xmlns:a16="http://schemas.microsoft.com/office/drawing/2014/main" id="{907F1400-8F98-46C9-91EB-2ACF3C0DCC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4000036" y="-998625"/>
            <a:ext cx="4625201" cy="10194481"/>
          </a:xfrm>
          <a:prstGeom prst="rect">
            <a:avLst/>
          </a:prstGeom>
        </p:spPr>
      </p:pic>
      <p:pic>
        <p:nvPicPr>
          <p:cNvPr id="10" name="Picture 14">
            <a:extLst>
              <a:ext uri="{FF2B5EF4-FFF2-40B4-BE49-F238E27FC236}">
                <a16:creationId xmlns:a16="http://schemas.microsoft.com/office/drawing/2014/main" id="{4ACDBB2E-B2F5-4466-9D44-23CCB3F68E0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10587122" y="2555450"/>
            <a:ext cx="1519675" cy="1232836"/>
          </a:xfrm>
          <a:prstGeom prst="rect">
            <a:avLst/>
          </a:prstGeom>
        </p:spPr>
      </p:pic>
      <p:sp>
        <p:nvSpPr>
          <p:cNvPr id="12" name="TextBox 11">
            <a:extLst>
              <a:ext uri="{FF2B5EF4-FFF2-40B4-BE49-F238E27FC236}">
                <a16:creationId xmlns:a16="http://schemas.microsoft.com/office/drawing/2014/main" id="{1186A82C-456C-4909-9B4D-7648C7D81523}"/>
              </a:ext>
            </a:extLst>
          </p:cNvPr>
          <p:cNvSpPr txBox="1"/>
          <p:nvPr/>
        </p:nvSpPr>
        <p:spPr>
          <a:xfrm>
            <a:off x="3043279" y="1957072"/>
            <a:ext cx="6087520" cy="913199"/>
          </a:xfrm>
          <a:prstGeom prst="rect">
            <a:avLst/>
          </a:prstGeom>
          <a:noFill/>
        </p:spPr>
        <p:txBody>
          <a:bodyPr wrap="square" rtlCol="0">
            <a:spAutoFit/>
          </a:bodyPr>
          <a:lstStyle/>
          <a:p>
            <a:pPr algn="ctr"/>
            <a:r>
              <a:rPr lang="en-US" sz="2667" b="1">
                <a:solidFill>
                  <a:sysClr val="windowText" lastClr="000000"/>
                </a:solidFill>
                <a:latin typeface="UTM Avo" panose="02040603050506020204" pitchFamily="18" charset="0"/>
                <a:cs typeface="Arial" panose="020B0604020202020204" pitchFamily="34" charset="0"/>
              </a:rPr>
              <a:t>Nêu tên, hoạt động nghệ thuật ở mỗi hình ảnh</a:t>
            </a:r>
            <a:endParaRPr lang="en-US" sz="2667" b="1" dirty="0" err="1">
              <a:solidFill>
                <a:sysClr val="windowText" lastClr="000000"/>
              </a:solidFill>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D6305517-57AD-4830-B48D-68621DA45439}"/>
              </a:ext>
            </a:extLst>
          </p:cNvPr>
          <p:cNvSpPr txBox="1"/>
          <p:nvPr/>
        </p:nvSpPr>
        <p:spPr>
          <a:xfrm>
            <a:off x="1565839" y="2866163"/>
            <a:ext cx="9042400" cy="950325"/>
          </a:xfrm>
          <a:prstGeom prst="rect">
            <a:avLst/>
          </a:prstGeom>
          <a:noFill/>
        </p:spPr>
        <p:txBody>
          <a:bodyPr wrap="square">
            <a:spAutoFit/>
          </a:bodyPr>
          <a:lstStyle/>
          <a:p>
            <a:pPr marL="381003" indent="-381003">
              <a:lnSpc>
                <a:spcPct val="150000"/>
              </a:lnSpc>
              <a:buFont typeface="Wingdings" panose="05000000000000000000" pitchFamily="2" charset="2"/>
              <a:buChar char="Ø"/>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Các em hãy quan sát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các hình ảnh và </a:t>
            </a: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nói đúng tên hoạt động nghệ thuật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ở hình ảnh đó.</a:t>
            </a:r>
            <a:endParaRPr lang="en-US" sz="2000" i="1" dirty="0">
              <a:latin typeface="UTM Avo" panose="02040603050506020204" pitchFamily="18" charset="0"/>
              <a:cs typeface="Arial" panose="020B0604020202020204" pitchFamily="34" charset="0"/>
            </a:endParaRPr>
          </a:p>
        </p:txBody>
      </p:sp>
      <p:sp>
        <p:nvSpPr>
          <p:cNvPr id="14" name="TextBox 13">
            <a:extLst>
              <a:ext uri="{FF2B5EF4-FFF2-40B4-BE49-F238E27FC236}">
                <a16:creationId xmlns:a16="http://schemas.microsoft.com/office/drawing/2014/main" id="{5F58DF8B-D00F-41EC-B4AB-A689A493EA89}"/>
              </a:ext>
            </a:extLst>
          </p:cNvPr>
          <p:cNvSpPr txBox="1"/>
          <p:nvPr/>
        </p:nvSpPr>
        <p:spPr>
          <a:xfrm>
            <a:off x="1481555" y="3887677"/>
            <a:ext cx="9662161" cy="574388"/>
          </a:xfrm>
          <a:prstGeom prst="rect">
            <a:avLst/>
          </a:prstGeom>
          <a:noFill/>
        </p:spPr>
        <p:txBody>
          <a:bodyPr wrap="square">
            <a:spAutoFit/>
          </a:bodyPr>
          <a:lstStyle/>
          <a:p>
            <a:pPr algn="ctr">
              <a:lnSpc>
                <a:spcPct val="150000"/>
              </a:lnSpc>
              <a:spcBef>
                <a:spcPts val="66"/>
              </a:spcBef>
              <a:spcAft>
                <a:spcPts val="66"/>
              </a:spcAft>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TRÒ CHƠI: Ghép tên hoạt động nghệ thuật với hình ảnh.</a:t>
            </a:r>
            <a:endParaRPr lang="en-US" sz="2400" b="1" dirty="0">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A54B0DEE-25C5-421A-B321-B9C9A405D49D}"/>
              </a:ext>
            </a:extLst>
          </p:cNvPr>
          <p:cNvSpPr txBox="1"/>
          <p:nvPr/>
        </p:nvSpPr>
        <p:spPr>
          <a:xfrm>
            <a:off x="1941175" y="4561456"/>
            <a:ext cx="9033549" cy="1411990"/>
          </a:xfrm>
          <a:prstGeom prst="rect">
            <a:avLst/>
          </a:prstGeom>
          <a:noFill/>
        </p:spPr>
        <p:txBody>
          <a:bodyPr wrap="square">
            <a:spAutoFit/>
          </a:bodyPr>
          <a:lstStyle/>
          <a:p>
            <a:pPr marL="381003" indent="-381003">
              <a:lnSpc>
                <a:spcPct val="150000"/>
              </a:lnSpc>
              <a:buFont typeface="Wingdings" panose="05000000000000000000" pitchFamily="2" charset="2"/>
              <a:buChar char="v"/>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Cô giáo sẽ chọn 2 nhóm. Mỗi nhóm thi đua ghép tên các hoạt động nghệ thuật vào đúng hình ảnh. </a:t>
            </a:r>
          </a:p>
          <a:p>
            <a:pPr marL="381003" indent="-381003">
              <a:lnSpc>
                <a:spcPct val="150000"/>
              </a:lnSpc>
              <a:buFont typeface="Wingdings" panose="05000000000000000000" pitchFamily="2" charset="2"/>
              <a:buChar char="v"/>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Nhóm nào ghép đúng và nhanh hơn là nhóm thắng cuộc.</a:t>
            </a:r>
            <a:endParaRPr lang="en-US" sz="2000" dirty="0">
              <a:latin typeface="UTM Avo" panose="02040603050506020204" pitchFamily="18" charset="0"/>
              <a:cs typeface="Arial" panose="020B0604020202020204" pitchFamily="34" charset="0"/>
            </a:endParaRPr>
          </a:p>
        </p:txBody>
      </p:sp>
      <p:pic>
        <p:nvPicPr>
          <p:cNvPr id="16" name="Picture 8">
            <a:extLst>
              <a:ext uri="{FF2B5EF4-FFF2-40B4-BE49-F238E27FC236}">
                <a16:creationId xmlns:a16="http://schemas.microsoft.com/office/drawing/2014/main" id="{0C3D843B-F96A-4249-B6CA-A7286513A07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29005" y="4485437"/>
            <a:ext cx="1926575" cy="1730415"/>
          </a:xfrm>
          <a:prstGeom prst="rect">
            <a:avLst/>
          </a:prstGeom>
        </p:spPr>
      </p:pic>
      <p:sp>
        <p:nvSpPr>
          <p:cNvPr id="17" name="Google Shape;183;p7">
            <a:extLst>
              <a:ext uri="{FF2B5EF4-FFF2-40B4-BE49-F238E27FC236}">
                <a16:creationId xmlns:a16="http://schemas.microsoft.com/office/drawing/2014/main" id="{B3C42207-85A5-43E3-BDC4-6E7C7886D931}"/>
              </a:ext>
            </a:extLst>
          </p:cNvPr>
          <p:cNvSpPr/>
          <p:nvPr/>
        </p:nvSpPr>
        <p:spPr>
          <a:xfrm>
            <a:off x="9576446" y="837038"/>
            <a:ext cx="2311678" cy="1196717"/>
          </a:xfrm>
          <a:prstGeom prst="roundRect">
            <a:avLst>
              <a:gd name="adj" fmla="val 50000"/>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400" b="1" dirty="0">
                <a:solidFill>
                  <a:schemeClr val="bg1"/>
                </a:solidFill>
                <a:latin typeface="UTM Avo" panose="02040603050506020204" pitchFamily="18" charset="0"/>
                <a:ea typeface="Arial"/>
                <a:cs typeface="Arial"/>
                <a:sym typeface="Arial"/>
              </a:rPr>
              <a:t>Làm </a:t>
            </a:r>
            <a:r>
              <a:rPr lang="en-US" sz="2400" b="1" dirty="0" err="1">
                <a:solidFill>
                  <a:schemeClr val="bg1"/>
                </a:solidFill>
                <a:latin typeface="UTM Avo" panose="02040603050506020204" pitchFamily="18" charset="0"/>
                <a:ea typeface="Arial"/>
                <a:cs typeface="Arial"/>
                <a:sym typeface="Arial"/>
              </a:rPr>
              <a:t>việc</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nhóm</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đôi</a:t>
            </a:r>
            <a:endParaRPr lang="en-US" sz="2400" b="1" dirty="0">
              <a:solidFill>
                <a:schemeClr val="bg1"/>
              </a:solidFill>
              <a:latin typeface="UTM Avo" panose="02040603050506020204" pitchFamily="18" charset="0"/>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arn(inVertical)">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pic>
        <p:nvPicPr>
          <p:cNvPr id="40" name="Picture 39">
            <a:extLst>
              <a:ext uri="{FF2B5EF4-FFF2-40B4-BE49-F238E27FC236}">
                <a16:creationId xmlns:a16="http://schemas.microsoft.com/office/drawing/2014/main" id="{DD945DEE-99C4-4957-B6CD-5093427EA7B8}"/>
              </a:ext>
            </a:extLst>
          </p:cNvPr>
          <p:cNvPicPr>
            <a:picLocks noChangeAspect="1"/>
          </p:cNvPicPr>
          <p:nvPr/>
        </p:nvPicPr>
        <p:blipFill>
          <a:blip r:embed="rId4"/>
          <a:stretch>
            <a:fillRect/>
          </a:stretch>
        </p:blipFill>
        <p:spPr>
          <a:xfrm>
            <a:off x="5947311" y="1892402"/>
            <a:ext cx="2762915" cy="1839311"/>
          </a:xfrm>
          <a:prstGeom prst="rect">
            <a:avLst/>
          </a:prstGeom>
        </p:spPr>
      </p:pic>
      <p:pic>
        <p:nvPicPr>
          <p:cNvPr id="11" name="Picture 10">
            <a:extLst>
              <a:ext uri="{FF2B5EF4-FFF2-40B4-BE49-F238E27FC236}">
                <a16:creationId xmlns:a16="http://schemas.microsoft.com/office/drawing/2014/main" id="{6B90308F-DAF4-4E2D-876E-54B03C3CD9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3893" y="1911844"/>
            <a:ext cx="2138303" cy="1969003"/>
          </a:xfrm>
          <a:prstGeom prst="rect">
            <a:avLst/>
          </a:prstGeom>
        </p:spPr>
      </p:pic>
      <p:pic>
        <p:nvPicPr>
          <p:cNvPr id="18" name="Picture 17">
            <a:extLst>
              <a:ext uri="{FF2B5EF4-FFF2-40B4-BE49-F238E27FC236}">
                <a16:creationId xmlns:a16="http://schemas.microsoft.com/office/drawing/2014/main" id="{7887DAB6-FCE1-4317-B3FF-BB06E47850E8}"/>
              </a:ext>
            </a:extLst>
          </p:cNvPr>
          <p:cNvPicPr>
            <a:picLocks noChangeAspect="1"/>
          </p:cNvPicPr>
          <p:nvPr/>
        </p:nvPicPr>
        <p:blipFill rotWithShape="1">
          <a:blip r:embed="rId6">
            <a:extLst>
              <a:ext uri="{28A0092B-C50C-407E-A947-70E740481C1C}">
                <a14:useLocalDpi xmlns:a14="http://schemas.microsoft.com/office/drawing/2010/main" val="0"/>
              </a:ext>
            </a:extLst>
          </a:blip>
          <a:srcRect t="-1" b="2196"/>
          <a:stretch/>
        </p:blipFill>
        <p:spPr>
          <a:xfrm>
            <a:off x="3179433" y="1810147"/>
            <a:ext cx="2012815" cy="1993829"/>
          </a:xfrm>
          <a:prstGeom prst="rect">
            <a:avLst/>
          </a:prstGeom>
        </p:spPr>
      </p:pic>
      <p:pic>
        <p:nvPicPr>
          <p:cNvPr id="19" name="Picture 18">
            <a:extLst>
              <a:ext uri="{FF2B5EF4-FFF2-40B4-BE49-F238E27FC236}">
                <a16:creationId xmlns:a16="http://schemas.microsoft.com/office/drawing/2014/main" id="{9ABF4CA1-5672-46EA-A21B-6891B5394C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53044" y="4809437"/>
            <a:ext cx="1947276" cy="2097895"/>
          </a:xfrm>
          <a:prstGeom prst="rect">
            <a:avLst/>
          </a:prstGeom>
        </p:spPr>
      </p:pic>
      <p:pic>
        <p:nvPicPr>
          <p:cNvPr id="20" name="Picture 19">
            <a:extLst>
              <a:ext uri="{FF2B5EF4-FFF2-40B4-BE49-F238E27FC236}">
                <a16:creationId xmlns:a16="http://schemas.microsoft.com/office/drawing/2014/main" id="{AFB171F3-C823-457E-BB6E-C5F1665F22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0" y="5073855"/>
            <a:ext cx="1857394" cy="1592051"/>
          </a:xfrm>
          <a:prstGeom prst="rect">
            <a:avLst/>
          </a:prstGeom>
        </p:spPr>
      </p:pic>
      <p:sp>
        <p:nvSpPr>
          <p:cNvPr id="22" name="TextBox 21">
            <a:extLst>
              <a:ext uri="{FF2B5EF4-FFF2-40B4-BE49-F238E27FC236}">
                <a16:creationId xmlns:a16="http://schemas.microsoft.com/office/drawing/2014/main" id="{8BCDCFD5-74F5-40A2-A44D-5BFA77DD4236}"/>
              </a:ext>
            </a:extLst>
          </p:cNvPr>
          <p:cNvSpPr txBox="1"/>
          <p:nvPr/>
        </p:nvSpPr>
        <p:spPr>
          <a:xfrm>
            <a:off x="4000035" y="4306842"/>
            <a:ext cx="1947276"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Tạc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tượng</a:t>
            </a:r>
            <a:endParaRPr lang="en-US" sz="2400" dirty="0">
              <a:latin typeface="UTM Avo" panose="0204060305050602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0BA6E28B-FA57-4627-9605-2A5B76514997}"/>
              </a:ext>
            </a:extLst>
          </p:cNvPr>
          <p:cNvSpPr txBox="1"/>
          <p:nvPr/>
        </p:nvSpPr>
        <p:spPr>
          <a:xfrm>
            <a:off x="132970" y="4283558"/>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Biểu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diễn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xiếc</a:t>
            </a:r>
            <a:endParaRPr lang="en-US" sz="2400" dirty="0">
              <a:latin typeface="UTM Avo" panose="02040603050506020204" pitchFamily="18" charset="0"/>
              <a:cs typeface="Arial" panose="020B0604020202020204" pitchFamily="34" charset="0"/>
            </a:endParaRPr>
          </a:p>
        </p:txBody>
      </p:sp>
      <p:sp>
        <p:nvSpPr>
          <p:cNvPr id="26" name="TextBox 25">
            <a:extLst>
              <a:ext uri="{FF2B5EF4-FFF2-40B4-BE49-F238E27FC236}">
                <a16:creationId xmlns:a16="http://schemas.microsoft.com/office/drawing/2014/main" id="{179A6B35-E559-400F-96FE-EB88FABCCE7F}"/>
              </a:ext>
            </a:extLst>
          </p:cNvPr>
          <p:cNvSpPr txBox="1"/>
          <p:nvPr/>
        </p:nvSpPr>
        <p:spPr>
          <a:xfrm>
            <a:off x="2252047" y="4283562"/>
            <a:ext cx="1780554"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Múa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sạp</a:t>
            </a:r>
            <a:endParaRPr lang="en-US" sz="2400" dirty="0">
              <a:latin typeface="UTM Avo" panose="02040603050506020204" pitchFamily="18" charset="0"/>
              <a:cs typeface="Arial" panose="020B0604020202020204" pitchFamily="34" charset="0"/>
            </a:endParaRPr>
          </a:p>
        </p:txBody>
      </p:sp>
      <p:sp>
        <p:nvSpPr>
          <p:cNvPr id="27" name="TextBox 26">
            <a:extLst>
              <a:ext uri="{FF2B5EF4-FFF2-40B4-BE49-F238E27FC236}">
                <a16:creationId xmlns:a16="http://schemas.microsoft.com/office/drawing/2014/main" id="{027F8E5F-9BB1-4CA9-A0C3-2BA9B91E8B1D}"/>
              </a:ext>
            </a:extLst>
          </p:cNvPr>
          <p:cNvSpPr txBox="1"/>
          <p:nvPr/>
        </p:nvSpPr>
        <p:spPr>
          <a:xfrm>
            <a:off x="5669184" y="4306847"/>
            <a:ext cx="1780554"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Hát</a:t>
            </a:r>
            <a:endParaRPr lang="en-US" sz="2400" dirty="0">
              <a:latin typeface="UTM Avo" panose="02040603050506020204" pitchFamily="18" charset="0"/>
              <a:cs typeface="Arial" panose="020B0604020202020204" pitchFamily="34" charset="0"/>
            </a:endParaRPr>
          </a:p>
        </p:txBody>
      </p:sp>
      <p:sp>
        <p:nvSpPr>
          <p:cNvPr id="28" name="TextBox 27">
            <a:extLst>
              <a:ext uri="{FF2B5EF4-FFF2-40B4-BE49-F238E27FC236}">
                <a16:creationId xmlns:a16="http://schemas.microsoft.com/office/drawing/2014/main" id="{C5DC9E59-E44E-470A-A4D8-C9517EFAC01A}"/>
              </a:ext>
            </a:extLst>
          </p:cNvPr>
          <p:cNvSpPr txBox="1"/>
          <p:nvPr/>
        </p:nvSpPr>
        <p:spPr>
          <a:xfrm>
            <a:off x="6798587" y="4306844"/>
            <a:ext cx="1473201"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Vẽ</a:t>
            </a:r>
            <a:endParaRPr lang="en-US" sz="2400" dirty="0">
              <a:latin typeface="UTM Avo" panose="02040603050506020204" pitchFamily="18" charset="0"/>
              <a:cs typeface="Arial" panose="020B0604020202020204" pitchFamily="34" charset="0"/>
            </a:endParaRPr>
          </a:p>
        </p:txBody>
      </p:sp>
      <p:sp>
        <p:nvSpPr>
          <p:cNvPr id="29" name="TextBox 28">
            <a:extLst>
              <a:ext uri="{FF2B5EF4-FFF2-40B4-BE49-F238E27FC236}">
                <a16:creationId xmlns:a16="http://schemas.microsoft.com/office/drawing/2014/main" id="{F132EDD6-1D04-4DCE-AE76-DA17C5329E87}"/>
              </a:ext>
            </a:extLst>
          </p:cNvPr>
          <p:cNvSpPr txBox="1"/>
          <p:nvPr/>
        </p:nvSpPr>
        <p:spPr>
          <a:xfrm>
            <a:off x="8026400" y="4283563"/>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Diễn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kịch</a:t>
            </a:r>
            <a:endParaRPr lang="en-US" sz="2400" dirty="0">
              <a:latin typeface="UTM Avo" panose="02040603050506020204" pitchFamily="18" charset="0"/>
              <a:cs typeface="Arial" panose="020B0604020202020204" pitchFamily="34" charset="0"/>
            </a:endParaRPr>
          </a:p>
        </p:txBody>
      </p:sp>
      <p:sp>
        <p:nvSpPr>
          <p:cNvPr id="30" name="TextBox 29">
            <a:extLst>
              <a:ext uri="{FF2B5EF4-FFF2-40B4-BE49-F238E27FC236}">
                <a16:creationId xmlns:a16="http://schemas.microsoft.com/office/drawing/2014/main" id="{87BC8D37-9E9F-40EF-82AF-57876E214107}"/>
              </a:ext>
            </a:extLst>
          </p:cNvPr>
          <p:cNvSpPr txBox="1"/>
          <p:nvPr/>
        </p:nvSpPr>
        <p:spPr>
          <a:xfrm>
            <a:off x="9908544" y="4295205"/>
            <a:ext cx="2352117"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Đánh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đàn</a:t>
            </a:r>
            <a:endParaRPr lang="en-US" sz="2400" dirty="0">
              <a:latin typeface="UTM Avo" panose="02040603050506020204" pitchFamily="18" charset="0"/>
              <a:cs typeface="Arial" panose="020B0604020202020204" pitchFamily="34" charset="0"/>
            </a:endParaRPr>
          </a:p>
        </p:txBody>
      </p:sp>
      <p:cxnSp>
        <p:nvCxnSpPr>
          <p:cNvPr id="31" name="Straight Connector 30">
            <a:extLst>
              <a:ext uri="{FF2B5EF4-FFF2-40B4-BE49-F238E27FC236}">
                <a16:creationId xmlns:a16="http://schemas.microsoft.com/office/drawing/2014/main" id="{07A38D9A-03E1-477C-8283-736FFDF07367}"/>
              </a:ext>
            </a:extLst>
          </p:cNvPr>
          <p:cNvCxnSpPr>
            <a:cxnSpLocks/>
            <a:stCxn id="25" idx="0"/>
            <a:endCxn id="40" idx="2"/>
          </p:cNvCxnSpPr>
          <p:nvPr/>
        </p:nvCxnSpPr>
        <p:spPr>
          <a:xfrm flipV="1">
            <a:off x="1309029" y="3731713"/>
            <a:ext cx="6019740" cy="551845"/>
          </a:xfrm>
          <a:prstGeom prst="line">
            <a:avLst/>
          </a:prstGeom>
          <a:ln w="28575">
            <a:solidFill>
              <a:schemeClr val="tx1"/>
            </a:solidFill>
          </a:ln>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id="{43D550F9-1AE5-453F-9B5B-B9E64F8E5F8A}"/>
              </a:ext>
            </a:extLst>
          </p:cNvPr>
          <p:cNvCxnSpPr>
            <a:cxnSpLocks/>
            <a:stCxn id="26" idx="0"/>
          </p:cNvCxnSpPr>
          <p:nvPr/>
        </p:nvCxnSpPr>
        <p:spPr>
          <a:xfrm flipV="1">
            <a:off x="3142324" y="3748724"/>
            <a:ext cx="7236193" cy="534838"/>
          </a:xfrm>
          <a:prstGeom prst="line">
            <a:avLst/>
          </a:prstGeom>
          <a:ln w="28575">
            <a:solidFill>
              <a:schemeClr val="tx1"/>
            </a:solidFill>
          </a:ln>
        </p:spPr>
        <p:style>
          <a:lnRef idx="3">
            <a:schemeClr val="accent1"/>
          </a:lnRef>
          <a:fillRef idx="0">
            <a:schemeClr val="accent1"/>
          </a:fillRef>
          <a:effectRef idx="2">
            <a:schemeClr val="accent1"/>
          </a:effectRef>
          <a:fontRef idx="minor">
            <a:schemeClr val="tx1"/>
          </a:fontRef>
        </p:style>
      </p:cxnSp>
      <p:cxnSp>
        <p:nvCxnSpPr>
          <p:cNvPr id="33" name="Straight Connector 32">
            <a:extLst>
              <a:ext uri="{FF2B5EF4-FFF2-40B4-BE49-F238E27FC236}">
                <a16:creationId xmlns:a16="http://schemas.microsoft.com/office/drawing/2014/main" id="{5F705961-2853-4BDA-A956-C0DFE4FD7113}"/>
              </a:ext>
            </a:extLst>
          </p:cNvPr>
          <p:cNvCxnSpPr>
            <a:cxnSpLocks/>
            <a:stCxn id="22" idx="2"/>
            <a:endCxn id="41" idx="0"/>
          </p:cNvCxnSpPr>
          <p:nvPr/>
        </p:nvCxnSpPr>
        <p:spPr>
          <a:xfrm>
            <a:off x="4973673" y="4768507"/>
            <a:ext cx="5033005" cy="433013"/>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52D3C3E-39D3-4346-BC30-6196B8BD52E6}"/>
              </a:ext>
            </a:extLst>
          </p:cNvPr>
          <p:cNvCxnSpPr>
            <a:cxnSpLocks/>
            <a:stCxn id="27" idx="2"/>
          </p:cNvCxnSpPr>
          <p:nvPr/>
        </p:nvCxnSpPr>
        <p:spPr>
          <a:xfrm flipH="1">
            <a:off x="2610527" y="4768512"/>
            <a:ext cx="3948934" cy="616059"/>
          </a:xfrm>
          <a:prstGeom prst="line">
            <a:avLst/>
          </a:prstGeom>
          <a:ln w="28575">
            <a:solidFill>
              <a:schemeClr val="tx1"/>
            </a:solidFill>
          </a:ln>
        </p:spPr>
        <p:style>
          <a:lnRef idx="3">
            <a:schemeClr val="accent6"/>
          </a:lnRef>
          <a:fillRef idx="0">
            <a:schemeClr val="accent6"/>
          </a:fillRef>
          <a:effectRef idx="2">
            <a:schemeClr val="accent6"/>
          </a:effectRef>
          <a:fontRef idx="minor">
            <a:schemeClr val="tx1"/>
          </a:fontRef>
        </p:style>
      </p:cxnSp>
      <p:cxnSp>
        <p:nvCxnSpPr>
          <p:cNvPr id="35" name="Straight Connector 34">
            <a:extLst>
              <a:ext uri="{FF2B5EF4-FFF2-40B4-BE49-F238E27FC236}">
                <a16:creationId xmlns:a16="http://schemas.microsoft.com/office/drawing/2014/main" id="{5567B525-572C-4F8A-9650-ED9D3EF5B948}"/>
              </a:ext>
            </a:extLst>
          </p:cNvPr>
          <p:cNvCxnSpPr>
            <a:stCxn id="28" idx="0"/>
            <a:endCxn id="11" idx="2"/>
          </p:cNvCxnSpPr>
          <p:nvPr/>
        </p:nvCxnSpPr>
        <p:spPr>
          <a:xfrm flipH="1" flipV="1">
            <a:off x="1453045" y="3880847"/>
            <a:ext cx="6082143" cy="425997"/>
          </a:xfrm>
          <a:prstGeom prst="line">
            <a:avLst/>
          </a:prstGeom>
          <a:ln w="28575">
            <a:solidFill>
              <a:schemeClr val="tx1"/>
            </a:solidFill>
          </a:ln>
        </p:spPr>
        <p:style>
          <a:lnRef idx="3">
            <a:schemeClr val="accent3"/>
          </a:lnRef>
          <a:fillRef idx="0">
            <a:schemeClr val="accent3"/>
          </a:fillRef>
          <a:effectRef idx="2">
            <a:schemeClr val="accent3"/>
          </a:effectRef>
          <a:fontRef idx="minor">
            <a:schemeClr val="tx1"/>
          </a:fontRef>
        </p:style>
      </p:cxnSp>
      <p:cxnSp>
        <p:nvCxnSpPr>
          <p:cNvPr id="36" name="Straight Connector 35">
            <a:extLst>
              <a:ext uri="{FF2B5EF4-FFF2-40B4-BE49-F238E27FC236}">
                <a16:creationId xmlns:a16="http://schemas.microsoft.com/office/drawing/2014/main" id="{A6735F1A-7000-457A-A783-547E108E2C2A}"/>
              </a:ext>
            </a:extLst>
          </p:cNvPr>
          <p:cNvCxnSpPr>
            <a:stCxn id="29" idx="0"/>
            <a:endCxn id="18" idx="2"/>
          </p:cNvCxnSpPr>
          <p:nvPr/>
        </p:nvCxnSpPr>
        <p:spPr>
          <a:xfrm flipH="1" flipV="1">
            <a:off x="4185841" y="3803976"/>
            <a:ext cx="5016618" cy="479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33875C9-8151-4E80-8188-5A63E4ADB957}"/>
              </a:ext>
            </a:extLst>
          </p:cNvPr>
          <p:cNvCxnSpPr>
            <a:cxnSpLocks/>
          </p:cNvCxnSpPr>
          <p:nvPr/>
        </p:nvCxnSpPr>
        <p:spPr>
          <a:xfrm flipH="1">
            <a:off x="6262697" y="4763139"/>
            <a:ext cx="4844582" cy="6214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323C9351-BB26-4BA0-8FB5-CA808F447320}"/>
              </a:ext>
            </a:extLst>
          </p:cNvPr>
          <p:cNvPicPr>
            <a:picLocks noChangeAspect="1"/>
          </p:cNvPicPr>
          <p:nvPr/>
        </p:nvPicPr>
        <p:blipFill>
          <a:blip r:embed="rId9"/>
          <a:stretch>
            <a:fillRect/>
          </a:stretch>
        </p:blipFill>
        <p:spPr>
          <a:xfrm>
            <a:off x="9062747" y="5201520"/>
            <a:ext cx="1887861" cy="1434774"/>
          </a:xfrm>
          <a:prstGeom prst="rect">
            <a:avLst/>
          </a:prstGeom>
        </p:spPr>
      </p:pic>
      <p:pic>
        <p:nvPicPr>
          <p:cNvPr id="42" name="Picture 41">
            <a:extLst>
              <a:ext uri="{FF2B5EF4-FFF2-40B4-BE49-F238E27FC236}">
                <a16:creationId xmlns:a16="http://schemas.microsoft.com/office/drawing/2014/main" id="{5CE252F0-4961-42EA-A1AF-2757E5B68FB8}"/>
              </a:ext>
            </a:extLst>
          </p:cNvPr>
          <p:cNvPicPr>
            <a:picLocks noChangeAspect="1"/>
          </p:cNvPicPr>
          <p:nvPr/>
        </p:nvPicPr>
        <p:blipFill>
          <a:blip r:embed="rId10"/>
          <a:stretch>
            <a:fillRect/>
          </a:stretch>
        </p:blipFill>
        <p:spPr>
          <a:xfrm>
            <a:off x="9093585" y="1911844"/>
            <a:ext cx="2835321" cy="1825238"/>
          </a:xfrm>
          <a:prstGeom prst="rect">
            <a:avLst/>
          </a:prstGeom>
        </p:spPr>
      </p:pic>
    </p:spTree>
    <p:extLst>
      <p:ext uri="{BB962C8B-B14F-4D97-AF65-F5344CB8AC3E}">
        <p14:creationId xmlns:p14="http://schemas.microsoft.com/office/powerpoint/2010/main" val="297662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4"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22" presetClass="entr" presetSubtype="4"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par>
                                <p:cTn id="20" presetID="22" presetClass="entr" presetSubtype="4"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par>
                                <p:cTn id="23" presetID="22" presetClass="entr" presetSubtype="4"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down)">
                                      <p:cBhvr>
                                        <p:cTn id="33" dur="500"/>
                                        <p:tgtEl>
                                          <p:spTgt spid="2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down)">
                                      <p:cBhvr>
                                        <p:cTn id="45" dur="500"/>
                                        <p:tgtEl>
                                          <p:spTgt spid="2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down)">
                                      <p:cBhvr>
                                        <p:cTn id="48" dur="500"/>
                                        <p:tgtEl>
                                          <p:spTgt spid="3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500"/>
                                        <p:tgtEl>
                                          <p:spTgt spid="3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2"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right)">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nodeType="click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wipe(right)">
                                      <p:cBhvr>
                                        <p:cTn id="68" dur="500"/>
                                        <p:tgtEl>
                                          <p:spTgt spid="32"/>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down)">
                                      <p:cBhvr>
                                        <p:cTn id="73" dur="500"/>
                                        <p:tgtEl>
                                          <p:spTgt spid="3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nodeType="click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down)">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down)">
                                      <p:cBhvr>
                                        <p:cTn id="8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sp>
        <p:nvSpPr>
          <p:cNvPr id="12" name="TextBox 11">
            <a:extLst>
              <a:ext uri="{FF2B5EF4-FFF2-40B4-BE49-F238E27FC236}">
                <a16:creationId xmlns:a16="http://schemas.microsoft.com/office/drawing/2014/main" id="{1186A82C-456C-4909-9B4D-7648C7D81523}"/>
              </a:ext>
            </a:extLst>
          </p:cNvPr>
          <p:cNvSpPr txBox="1"/>
          <p:nvPr/>
        </p:nvSpPr>
        <p:spPr>
          <a:xfrm>
            <a:off x="2300010" y="1624719"/>
            <a:ext cx="7777121" cy="502766"/>
          </a:xfrm>
          <a:prstGeom prst="rect">
            <a:avLst/>
          </a:prstGeom>
          <a:noFill/>
        </p:spPr>
        <p:txBody>
          <a:bodyPr wrap="square" rtlCol="0">
            <a:spAutoFit/>
          </a:bodyPr>
          <a:lstStyle/>
          <a:p>
            <a:pPr algn="ctr"/>
            <a:r>
              <a:rPr lang="en-US" sz="2667" b="1">
                <a:solidFill>
                  <a:sysClr val="windowText" lastClr="000000"/>
                </a:solidFill>
                <a:latin typeface="UTM Avo" panose="02040603050506020204" pitchFamily="18" charset="0"/>
                <a:cs typeface="Arial" panose="020B0604020202020204" pitchFamily="34" charset="0"/>
              </a:rPr>
              <a:t>Kể tên một số hoạt động nghệ thuật khác</a:t>
            </a:r>
          </a:p>
        </p:txBody>
      </p:sp>
      <p:pic>
        <p:nvPicPr>
          <p:cNvPr id="11" name="Picture 3">
            <a:extLst>
              <a:ext uri="{FF2B5EF4-FFF2-40B4-BE49-F238E27FC236}">
                <a16:creationId xmlns:a16="http://schemas.microsoft.com/office/drawing/2014/main" id="{5AC972CE-5CCD-4DBB-9E69-9A4FA3B36B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76692" y="2174058"/>
            <a:ext cx="2507810" cy="4376430"/>
          </a:xfrm>
          <a:prstGeom prst="rect">
            <a:avLst/>
          </a:prstGeom>
        </p:spPr>
      </p:pic>
      <p:sp>
        <p:nvSpPr>
          <p:cNvPr id="18" name="Speech Bubble: Rectangle with Corners Rounded 17">
            <a:extLst>
              <a:ext uri="{FF2B5EF4-FFF2-40B4-BE49-F238E27FC236}">
                <a16:creationId xmlns:a16="http://schemas.microsoft.com/office/drawing/2014/main" id="{CF8951CB-FE63-4C12-9A94-1532D9AB1069}"/>
              </a:ext>
            </a:extLst>
          </p:cNvPr>
          <p:cNvSpPr/>
          <p:nvPr/>
        </p:nvSpPr>
        <p:spPr>
          <a:xfrm>
            <a:off x="4299757" y="2553973"/>
            <a:ext cx="4456022" cy="1387317"/>
          </a:xfrm>
          <a:prstGeom prst="wedgeRoundRectCallout">
            <a:avLst>
              <a:gd name="adj1" fmla="val 56603"/>
              <a:gd name="adj2" fmla="val 23952"/>
              <a:gd name="adj3" fmla="val 16667"/>
            </a:avLst>
          </a:prstGeom>
          <a:ln w="38100">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000" dirty="0" err="1">
                <a:latin typeface="UTM Avo" panose="02040603050506020204" pitchFamily="18" charset="0"/>
                <a:cs typeface="Arial" panose="020B0604020202020204" pitchFamily="34" charset="0"/>
              </a:rPr>
              <a:t>Các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hãy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kể</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thêm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tên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một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số</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hoạt</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động</a:t>
            </a:r>
            <a:r>
              <a:rPr lang="en-US" sz="2000" dirty="0">
                <a:latin typeface="UTM Avo" panose="02040603050506020204" pitchFamily="18" charset="0"/>
                <a:cs typeface="Arial" panose="020B0604020202020204" pitchFamily="34" charset="0"/>
              </a:rPr>
              <a:t> </a:t>
            </a:r>
            <a:r>
              <a:rPr lang="en-US" sz="2000" err="1">
                <a:latin typeface="UTM Avo" panose="02040603050506020204" pitchFamily="18" charset="0"/>
                <a:cs typeface="Arial" panose="020B0604020202020204" pitchFamily="34" charset="0"/>
              </a:rPr>
              <a:t>nghệ</a:t>
            </a:r>
            <a:r>
              <a:rPr lang="en-US" sz="2000">
                <a:latin typeface="UTM Avo" panose="02040603050506020204" pitchFamily="18" charset="0"/>
                <a:cs typeface="Arial" panose="020B0604020202020204" pitchFamily="34" charset="0"/>
              </a:rPr>
              <a:t> thuật khác</a:t>
            </a:r>
            <a:r>
              <a:rPr lang="vi-VN" sz="2000">
                <a:latin typeface="UTM Avo" panose="02040603050506020204" pitchFamily="18"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p:txBody>
      </p:sp>
      <p:pic>
        <p:nvPicPr>
          <p:cNvPr id="19" name="Picture 2" descr="Chế độ bồi dưỡng luyện tập, bồi dưỡng biểu diễn nghệ thuật">
            <a:extLst>
              <a:ext uri="{FF2B5EF4-FFF2-40B4-BE49-F238E27FC236}">
                <a16:creationId xmlns:a16="http://schemas.microsoft.com/office/drawing/2014/main" id="{37FC59F5-49EC-4B3C-8624-A3307A76E8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6429" y="2290336"/>
            <a:ext cx="2751589" cy="1650954"/>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11B6ACB-3AF3-435A-B8DE-1DCC2FEF9C6B}"/>
              </a:ext>
            </a:extLst>
          </p:cNvPr>
          <p:cNvSpPr txBox="1"/>
          <p:nvPr/>
        </p:nvSpPr>
        <p:spPr>
          <a:xfrm>
            <a:off x="388223" y="3941290"/>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Biểu</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diễn</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nghệ</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thuật</a:t>
            </a:r>
            <a:endParaRPr lang="en-US" sz="2000" dirty="0">
              <a:latin typeface="UTM Avo" panose="02040603050506020204" pitchFamily="18" charset="0"/>
              <a:cs typeface="Arial" panose="020B0604020202020204" pitchFamily="34" charset="0"/>
            </a:endParaRPr>
          </a:p>
        </p:txBody>
      </p:sp>
      <p:pic>
        <p:nvPicPr>
          <p:cNvPr id="21" name="Picture 4" descr="600 người cùng nhảy để lan tỏa năng lượng tích cực vượt mọi khó khăn">
            <a:extLst>
              <a:ext uri="{FF2B5EF4-FFF2-40B4-BE49-F238E27FC236}">
                <a16:creationId xmlns:a16="http://schemas.microsoft.com/office/drawing/2014/main" id="{8B5B441E-9CC0-4E92-8595-7BC147A5D9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5803" y="4383780"/>
            <a:ext cx="2832221" cy="176659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8DBFDE0C-F3D4-40B3-9EF6-44B00D8839DC}"/>
              </a:ext>
            </a:extLst>
          </p:cNvPr>
          <p:cNvSpPr txBox="1"/>
          <p:nvPr/>
        </p:nvSpPr>
        <p:spPr>
          <a:xfrm>
            <a:off x="347906" y="6196951"/>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Nhảy</a:t>
            </a:r>
            <a:endParaRPr lang="en-US" sz="2000" dirty="0">
              <a:latin typeface="UTM Avo" panose="02040603050506020204" pitchFamily="18" charset="0"/>
              <a:cs typeface="Arial" panose="020B0604020202020204" pitchFamily="34" charset="0"/>
            </a:endParaRPr>
          </a:p>
        </p:txBody>
      </p:sp>
      <p:pic>
        <p:nvPicPr>
          <p:cNvPr id="23" name="Picture 6" descr="Khóa học đánh trống, đào tạo nhạc công chơi trống chuyên nghiệp tại Biên  Hòa, Đồng Nai">
            <a:extLst>
              <a:ext uri="{FF2B5EF4-FFF2-40B4-BE49-F238E27FC236}">
                <a16:creationId xmlns:a16="http://schemas.microsoft.com/office/drawing/2014/main" id="{E257D33A-C727-46FD-9D6C-1091365D327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08408" y="4358076"/>
            <a:ext cx="2832221" cy="1792302"/>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9805A3BB-917F-4272-BC72-B8FEFACED503}"/>
              </a:ext>
            </a:extLst>
          </p:cNvPr>
          <p:cNvSpPr txBox="1"/>
          <p:nvPr/>
        </p:nvSpPr>
        <p:spPr>
          <a:xfrm>
            <a:off x="3600510" y="6217685"/>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Đánh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trống</a:t>
            </a:r>
            <a:endParaRPr lang="en-US" sz="2000" dirty="0">
              <a:latin typeface="UTM Avo" panose="02040603050506020204" pitchFamily="18" charset="0"/>
              <a:cs typeface="Arial" panose="020B0604020202020204" pitchFamily="34" charset="0"/>
            </a:endParaRPr>
          </a:p>
        </p:txBody>
      </p:sp>
      <p:pic>
        <p:nvPicPr>
          <p:cNvPr id="25" name="Picture 8" descr="Dịch vụ chụp ảnh Thái Nguyên - Giá rẻ, uy tín, chuyên nghiệp">
            <a:extLst>
              <a:ext uri="{FF2B5EF4-FFF2-40B4-BE49-F238E27FC236}">
                <a16:creationId xmlns:a16="http://schemas.microsoft.com/office/drawing/2014/main" id="{78980FA3-5221-48A5-B3C9-17BBFAB476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61012" y="4341400"/>
            <a:ext cx="2832221" cy="175457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C89AAB7B-4E08-4B37-A557-56D6AC84B8A2}"/>
              </a:ext>
            </a:extLst>
          </p:cNvPr>
          <p:cNvSpPr txBox="1"/>
          <p:nvPr/>
        </p:nvSpPr>
        <p:spPr>
          <a:xfrm>
            <a:off x="6853114" y="6150378"/>
            <a:ext cx="3048000" cy="400110"/>
          </a:xfrm>
          <a:prstGeom prst="rect">
            <a:avLst/>
          </a:prstGeom>
          <a:noFill/>
        </p:spPr>
        <p:txBody>
          <a:bodyPr wrap="square" rtlCol="0">
            <a:spAutoFit/>
          </a:bodyPr>
          <a:lstStyle/>
          <a:p>
            <a:pPr algn="ctr"/>
            <a:r>
              <a:rPr lang="en-US" sz="2000" dirty="0" err="1">
                <a:latin typeface="UTM Avo" panose="02040603050506020204" pitchFamily="18" charset="0"/>
                <a:cs typeface="Arial" panose="020B0604020202020204" pitchFamily="34" charset="0"/>
              </a:rPr>
              <a:t>Chụp</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ảnh</a:t>
            </a: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087702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ox(in)">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inVertical)">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inVertical)">
                                      <p:cBhvr>
                                        <p:cTn id="36" dur="500"/>
                                        <p:tgtEl>
                                          <p:spTgt spid="23"/>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arn(inVertical)">
                                      <p:cBhvr>
                                        <p:cTn id="44" dur="500"/>
                                        <p:tgtEl>
                                          <p:spTgt spid="25"/>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arn(inVertical)">
                                      <p:cBhvr>
                                        <p:cTn id="4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20" grpId="0"/>
      <p:bldP spid="22" grpId="0"/>
      <p:bldP spid="24"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sp>
        <p:nvSpPr>
          <p:cNvPr id="65" name="TextBox 64">
            <a:extLst>
              <a:ext uri="{FF2B5EF4-FFF2-40B4-BE49-F238E27FC236}">
                <a16:creationId xmlns:a16="http://schemas.microsoft.com/office/drawing/2014/main" id="{48F348A2-4D73-4021-AE8E-2E3FA7FE94AA}"/>
              </a:ext>
            </a:extLst>
          </p:cNvPr>
          <p:cNvSpPr txBox="1"/>
          <p:nvPr/>
        </p:nvSpPr>
        <p:spPr>
          <a:xfrm>
            <a:off x="765398" y="1738584"/>
            <a:ext cx="10661204" cy="2783839"/>
          </a:xfrm>
          <a:prstGeom prst="rect">
            <a:avLst/>
          </a:prstGeom>
          <a:noFill/>
        </p:spPr>
        <p:txBody>
          <a:bodyPr wrap="square">
            <a:spAutoFit/>
          </a:bodyPr>
          <a:lstStyle/>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Qua hoạt động chia sẻ vừa rồi, chắc các em đã đoán được chủ điểm bài học ngày hôm nay. Đó là chủ điểm </a:t>
            </a:r>
            <a:r>
              <a:rPr lang="nl-NL" sz="2400" b="1" dirty="0">
                <a:solidFill>
                  <a:schemeClr val="accent2"/>
                </a:solidFill>
                <a:latin typeface="UTM Avo" panose="02040603050506020204" pitchFamily="18" charset="0"/>
                <a:ea typeface="Calibri" panose="020F0502020204030204" pitchFamily="34" charset="0"/>
                <a:cs typeface="Arial" panose="020B0604020202020204" pitchFamily="34" charset="0"/>
              </a:rPr>
              <a:t>Sáng tạo nghệ thuật</a:t>
            </a: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p>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Các em đã nói về hoạt động nghệ thuật khác nhau</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 vậy ở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trường, các em được </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luyện tập </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về những hoạt động nghệ thuật gì? </a:t>
            </a:r>
          </a:p>
          <a:p>
            <a:pPr marL="381003" indent="-381003" algn="just">
              <a:lnSpc>
                <a:spcPct val="150000"/>
              </a:lnSpc>
              <a:buFont typeface="Wingdings" panose="05000000000000000000" pitchFamily="2" charset="2"/>
              <a:buChar char="Ø"/>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Bài đọc hôm nay sẽ nói về tiết học nghệ thuật của các em. </a:t>
            </a:r>
            <a:endParaRPr lang="en-US" sz="2400" dirty="0">
              <a:latin typeface="UTM Avo" panose="02040603050506020204" pitchFamily="18" charset="0"/>
              <a:cs typeface="Arial" panose="020B0604020202020204" pitchFamily="34" charset="0"/>
            </a:endParaRPr>
          </a:p>
        </p:txBody>
      </p:sp>
      <p:pic>
        <p:nvPicPr>
          <p:cNvPr id="66" name="Picture 26">
            <a:extLst>
              <a:ext uri="{FF2B5EF4-FFF2-40B4-BE49-F238E27FC236}">
                <a16:creationId xmlns:a16="http://schemas.microsoft.com/office/drawing/2014/main" id="{6FEBE100-C70D-4D8F-9B8B-13B2C67C9EC0}"/>
              </a:ext>
            </a:extLst>
          </p:cNvPr>
          <p:cNvPicPr>
            <a:picLocks noChangeAspect="1"/>
          </p:cNvPicPr>
          <p:nvPr/>
        </p:nvPicPr>
        <p:blipFill>
          <a:blip r:embed="rId4"/>
          <a:srcRect/>
          <a:stretch>
            <a:fillRect/>
          </a:stretch>
        </p:blipFill>
        <p:spPr>
          <a:xfrm>
            <a:off x="9582150" y="4884861"/>
            <a:ext cx="1652922" cy="1626062"/>
          </a:xfrm>
          <a:prstGeom prst="rect">
            <a:avLst/>
          </a:prstGeom>
        </p:spPr>
      </p:pic>
    </p:spTree>
    <p:extLst>
      <p:ext uri="{BB962C8B-B14F-4D97-AF65-F5344CB8AC3E}">
        <p14:creationId xmlns:p14="http://schemas.microsoft.com/office/powerpoint/2010/main" val="235699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circle(in)">
                                      <p:cBhvr>
                                        <p:cTn id="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D0FF93A-EFD6-4CC0-92EA-D74650FD6A0F}"/>
              </a:ext>
            </a:extLst>
          </p:cNvPr>
          <p:cNvGrpSpPr/>
          <p:nvPr/>
        </p:nvGrpSpPr>
        <p:grpSpPr>
          <a:xfrm>
            <a:off x="10319658" y="772054"/>
            <a:ext cx="1762416" cy="1966054"/>
            <a:chOff x="930253" y="1573544"/>
            <a:chExt cx="1279160" cy="1356548"/>
          </a:xfrm>
        </p:grpSpPr>
        <p:pic>
          <p:nvPicPr>
            <p:cNvPr id="9" name="Picture 8">
              <a:hlinkClick r:id="rId3"/>
              <a:extLst>
                <a:ext uri="{FF2B5EF4-FFF2-40B4-BE49-F238E27FC236}">
                  <a16:creationId xmlns:a16="http://schemas.microsoft.com/office/drawing/2014/main" id="{10170857-149A-4339-B933-DE695120E1B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10" name="TextBox 9">
              <a:extLst>
                <a:ext uri="{FF2B5EF4-FFF2-40B4-BE49-F238E27FC236}">
                  <a16:creationId xmlns:a16="http://schemas.microsoft.com/office/drawing/2014/main" id="{B1B9072C-BB49-4458-9C25-B04C3D4CF57C}"/>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p2">
            <a:extLst>
              <a:ext uri="{FF2B5EF4-FFF2-40B4-BE49-F238E27FC236}">
                <a16:creationId xmlns:a16="http://schemas.microsoft.com/office/drawing/2014/main" id="{B4AC12B3-4C5D-1F67-84D3-6C9C082FC4AA}"/>
              </a:ext>
            </a:extLst>
          </p:cNvPr>
          <p:cNvSpPr txBox="1"/>
          <p:nvPr/>
        </p:nvSpPr>
        <p:spPr>
          <a:xfrm>
            <a:off x="600075" y="1754962"/>
            <a:ext cx="5305425" cy="2862282"/>
          </a:xfrm>
          <a:prstGeom prst="rect">
            <a:avLst/>
          </a:prstGeom>
          <a:noFill/>
          <a:ln>
            <a:noFill/>
          </a:ln>
        </p:spPr>
        <p:txBody>
          <a:bodyPr spcFirstLastPara="1" wrap="square" lIns="91425" tIns="45700" rIns="91425" bIns="45700" anchor="t" anchorCtr="0">
            <a:spAutoFit/>
          </a:bodyPr>
          <a:lstStyle/>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ngày hôm nay có tên là gì?</a:t>
            </a:r>
          </a:p>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Quan sát tranh minh họa bài đọc, em hãy</a:t>
            </a:r>
            <a:r>
              <a:rPr lang="en-US" sz="2400">
                <a:solidFill>
                  <a:srgbClr val="000000"/>
                </a:solidFill>
                <a:latin typeface="UTM Avo" panose="02040603050506020204" pitchFamily="18" charset="0"/>
                <a:ea typeface="Arial"/>
                <a:cs typeface="Arial"/>
                <a:sym typeface="Arial"/>
              </a:rPr>
              <a:t> đoán</a:t>
            </a:r>
            <a:r>
              <a:rPr lang="vi-VN" sz="2400">
                <a:solidFill>
                  <a:srgbClr val="000000"/>
                </a:solidFill>
                <a:latin typeface="UTM Avo" panose="02040603050506020204" pitchFamily="18" charset="0"/>
                <a:ea typeface="Arial"/>
                <a:cs typeface="Arial"/>
                <a:sym typeface="Arial"/>
              </a:rPr>
              <a:t> xem bài học nói về điều gì?</a:t>
            </a:r>
            <a:endParaRPr lang="vi-VN" sz="2400" dirty="0">
              <a:solidFill>
                <a:srgbClr val="000000"/>
              </a:solidFill>
              <a:latin typeface="UTM Avo" panose="02040603050506020204" pitchFamily="18" charset="0"/>
              <a:ea typeface="Arial"/>
              <a:cs typeface="Arial"/>
              <a:sym typeface="Arial"/>
            </a:endParaRPr>
          </a:p>
        </p:txBody>
      </p:sp>
      <p:pic>
        <p:nvPicPr>
          <p:cNvPr id="3" name="Picture 2">
            <a:extLst>
              <a:ext uri="{FF2B5EF4-FFF2-40B4-BE49-F238E27FC236}">
                <a16:creationId xmlns:a16="http://schemas.microsoft.com/office/drawing/2014/main" id="{C2664FC4-15C7-4DE9-B837-6CA54EB7503D}"/>
              </a:ext>
            </a:extLst>
          </p:cNvPr>
          <p:cNvPicPr>
            <a:picLocks noChangeAspect="1"/>
          </p:cNvPicPr>
          <p:nvPr/>
        </p:nvPicPr>
        <p:blipFill rotWithShape="1">
          <a:blip r:embed="rId3"/>
          <a:srcRect l="7786" t="53054" r="9063" b="4444"/>
          <a:stretch/>
        </p:blipFill>
        <p:spPr>
          <a:xfrm>
            <a:off x="6429377" y="1943100"/>
            <a:ext cx="5162548" cy="3679012"/>
          </a:xfrm>
          <a:prstGeom prst="rect">
            <a:avLst/>
          </a:prstGeom>
        </p:spPr>
      </p:pic>
    </p:spTree>
    <p:extLst>
      <p:ext uri="{BB962C8B-B14F-4D97-AF65-F5344CB8AC3E}">
        <p14:creationId xmlns:p14="http://schemas.microsoft.com/office/powerpoint/2010/main" val="39110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7;p2">
            <a:extLst>
              <a:ext uri="{FF2B5EF4-FFF2-40B4-BE49-F238E27FC236}">
                <a16:creationId xmlns:a16="http://schemas.microsoft.com/office/drawing/2014/main" id="{B4AC12B3-4C5D-1F67-84D3-6C9C082FC4AA}"/>
              </a:ext>
            </a:extLst>
          </p:cNvPr>
          <p:cNvSpPr txBox="1"/>
          <p:nvPr/>
        </p:nvSpPr>
        <p:spPr>
          <a:xfrm>
            <a:off x="566622" y="2122953"/>
            <a:ext cx="5529378" cy="3416279"/>
          </a:xfrm>
          <a:prstGeom prst="rect">
            <a:avLst/>
          </a:prstGeom>
          <a:noFill/>
          <a:ln>
            <a:noFill/>
          </a:ln>
        </p:spPr>
        <p:txBody>
          <a:bodyPr spcFirstLastPara="1" wrap="square" lIns="91425" tIns="45700" rIns="91425" bIns="45700" anchor="t" anchorCtr="0">
            <a:spAutoFit/>
          </a:bodyPr>
          <a:lstStyle/>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ngày hôm nay có tên: </a:t>
            </a:r>
            <a:r>
              <a:rPr lang="vi-VN" sz="2400" b="1">
                <a:solidFill>
                  <a:schemeClr val="accent2"/>
                </a:solidFill>
                <a:latin typeface="UTM Avo" panose="02040603050506020204" pitchFamily="18" charset="0"/>
                <a:ea typeface="Arial"/>
                <a:cs typeface="Arial"/>
                <a:sym typeface="Arial"/>
              </a:rPr>
              <a:t>Tiếng đàn.</a:t>
            </a:r>
          </a:p>
          <a:p>
            <a:pPr marL="685800" lvl="0" indent="-685800" algn="just">
              <a:lnSpc>
                <a:spcPct val="150000"/>
              </a:lnSpc>
              <a:buClr>
                <a:srgbClr val="000000"/>
              </a:buClr>
              <a:buSzPct val="120000"/>
              <a:buFont typeface="Noto Sans Symbols"/>
              <a:buChar char="⮚"/>
            </a:pPr>
            <a:r>
              <a:rPr lang="vi-VN" sz="2400">
                <a:solidFill>
                  <a:srgbClr val="000000"/>
                </a:solidFill>
                <a:latin typeface="UTM Avo" panose="02040603050506020204" pitchFamily="18" charset="0"/>
                <a:ea typeface="Arial"/>
                <a:cs typeface="Arial"/>
                <a:sym typeface="Arial"/>
              </a:rPr>
              <a:t>Bài đọc nói về một bạn nhỏ chơi đàn, vẻ đẹp của tiếng đàn và cảm xúc của bạn nhỏ khi chơi đàn. </a:t>
            </a:r>
            <a:endParaRPr lang="vi-VN" sz="2400" dirty="0">
              <a:solidFill>
                <a:srgbClr val="000000"/>
              </a:solidFill>
              <a:latin typeface="UTM Avo" panose="02040603050506020204" pitchFamily="18" charset="0"/>
              <a:ea typeface="Arial"/>
              <a:cs typeface="Arial"/>
              <a:sym typeface="Arial"/>
            </a:endParaRPr>
          </a:p>
        </p:txBody>
      </p:sp>
      <p:sp>
        <p:nvSpPr>
          <p:cNvPr id="3" name="TextBox 13">
            <a:extLst>
              <a:ext uri="{FF2B5EF4-FFF2-40B4-BE49-F238E27FC236}">
                <a16:creationId xmlns:a16="http://schemas.microsoft.com/office/drawing/2014/main" id="{33A37798-5500-FCA5-1B8C-6A09EA9616CB}"/>
              </a:ext>
            </a:extLst>
          </p:cNvPr>
          <p:cNvSpPr txBox="1"/>
          <p:nvPr/>
        </p:nvSpPr>
        <p:spPr>
          <a:xfrm>
            <a:off x="650487" y="1204112"/>
            <a:ext cx="6705600" cy="918841"/>
          </a:xfrm>
          <a:prstGeom prst="rect">
            <a:avLst/>
          </a:prstGeom>
        </p:spPr>
        <p:txBody>
          <a:bodyPr wrap="square" lIns="0" tIns="0" rIns="0" bIns="0" rtlCol="0" anchor="t">
            <a:spAutoFit/>
          </a:bodyPr>
          <a:lstStyle/>
          <a:p>
            <a:pPr>
              <a:lnSpc>
                <a:spcPts val="8400"/>
              </a:lnSpc>
            </a:pPr>
            <a:r>
              <a:rPr lang="en-US" sz="2800" b="1" dirty="0" err="1">
                <a:latin typeface="UTM Avo" panose="02040603050506020204" pitchFamily="18" charset="0"/>
                <a:cs typeface="Arial" panose="020B0604020202020204" pitchFamily="34" charset="0"/>
              </a:rPr>
              <a:t>Đáp</a:t>
            </a:r>
            <a:r>
              <a:rPr lang="en-US" sz="2800" b="1" dirty="0">
                <a:latin typeface="UTM Avo" panose="02040603050506020204" pitchFamily="18" charset="0"/>
                <a:cs typeface="Arial" panose="020B0604020202020204" pitchFamily="34" charset="0"/>
              </a:rPr>
              <a:t> </a:t>
            </a:r>
            <a:r>
              <a:rPr lang="en-US" sz="2800" b="1" dirty="0" err="1">
                <a:latin typeface="UTM Avo" panose="02040603050506020204" pitchFamily="18" charset="0"/>
                <a:cs typeface="Arial" panose="020B0604020202020204" pitchFamily="34" charset="0"/>
              </a:rPr>
              <a:t>án</a:t>
            </a:r>
            <a:endParaRPr lang="en-US" sz="2800" b="1" dirty="0">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101C10C8-CD0C-4942-8C75-00DB5FE66FCE}"/>
              </a:ext>
            </a:extLst>
          </p:cNvPr>
          <p:cNvPicPr>
            <a:picLocks noChangeAspect="1"/>
          </p:cNvPicPr>
          <p:nvPr/>
        </p:nvPicPr>
        <p:blipFill rotWithShape="1">
          <a:blip r:embed="rId3"/>
          <a:srcRect l="7786" t="53054" r="9063" b="4444"/>
          <a:stretch/>
        </p:blipFill>
        <p:spPr>
          <a:xfrm>
            <a:off x="6429377" y="1943100"/>
            <a:ext cx="5162548" cy="3679012"/>
          </a:xfrm>
          <a:prstGeom prst="rect">
            <a:avLst/>
          </a:prstGeom>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02EBE18-151F-01A2-9359-B169F9CFCB75}"/>
              </a:ext>
            </a:extLst>
          </p:cNvPr>
          <p:cNvGrpSpPr/>
          <p:nvPr/>
        </p:nvGrpSpPr>
        <p:grpSpPr>
          <a:xfrm>
            <a:off x="10319658" y="762529"/>
            <a:ext cx="1762416" cy="1975579"/>
            <a:chOff x="930253" y="1566972"/>
            <a:chExt cx="1279160" cy="1363120"/>
          </a:xfrm>
        </p:grpSpPr>
        <p:pic>
          <p:nvPicPr>
            <p:cNvPr id="3" name="Picture 2">
              <a:hlinkClick r:id="rId3"/>
              <a:extLst>
                <a:ext uri="{FF2B5EF4-FFF2-40B4-BE49-F238E27FC236}">
                  <a16:creationId xmlns:a16="http://schemas.microsoft.com/office/drawing/2014/main" id="{B0A3EFED-2FDD-08D7-FCEF-E274AE013C8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66972"/>
              <a:ext cx="1010579" cy="917007"/>
            </a:xfrm>
            <a:prstGeom prst="rect">
              <a:avLst/>
            </a:prstGeom>
          </p:spPr>
        </p:pic>
        <p:sp>
          <p:nvSpPr>
            <p:cNvPr id="4" name="TextBox 3">
              <a:extLst>
                <a:ext uri="{FF2B5EF4-FFF2-40B4-BE49-F238E27FC236}">
                  <a16:creationId xmlns:a16="http://schemas.microsoft.com/office/drawing/2014/main" id="{F85BB108-6872-2E86-E73F-053955151F3D}"/>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3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133350" y="2867025"/>
            <a:ext cx="9414258" cy="923330"/>
          </a:xfrm>
          <a:prstGeom prst="rect">
            <a:avLst/>
          </a:prstGeom>
          <a:noFill/>
          <a:ln>
            <a:noFill/>
          </a:ln>
        </p:spPr>
        <p:txBody>
          <a:bodyPr spcFirstLastPara="1" wrap="square" lIns="0" tIns="0" rIns="0" bIns="0" anchor="t" anchorCtr="0">
            <a:spAutoFit/>
          </a:bodyPr>
          <a:lstStyle/>
          <a:p>
            <a:pPr marL="0" marR="0" lvl="1" indent="0" algn="ctr" rtl="0">
              <a:lnSpc>
                <a:spcPct val="150000"/>
              </a:lnSpc>
              <a:spcBef>
                <a:spcPts val="0"/>
              </a:spcBef>
              <a:spcAft>
                <a:spcPts val="0"/>
              </a:spcAft>
              <a:buNone/>
            </a:pPr>
            <a:r>
              <a:rPr lang="vi-VN" sz="4000" b="1" i="0" u="none" strike="noStrike" cap="none">
                <a:solidFill>
                  <a:schemeClr val="dk1"/>
                </a:solidFill>
                <a:latin typeface="UTM Avo" panose="02040603050506020204" pitchFamily="18" charset="0"/>
                <a:ea typeface="Arial"/>
                <a:cs typeface="Arial"/>
                <a:sym typeface="Arial"/>
              </a:rPr>
              <a:t>1. </a:t>
            </a:r>
            <a:r>
              <a:rPr lang="en-US" sz="4000" b="1" i="0" u="none" strike="noStrike" cap="none">
                <a:solidFill>
                  <a:schemeClr val="dk1"/>
                </a:solidFill>
                <a:latin typeface="UTM Avo" panose="02040603050506020204" pitchFamily="18" charset="0"/>
                <a:ea typeface="Arial"/>
                <a:cs typeface="Arial"/>
                <a:sym typeface="Arial"/>
              </a:rPr>
              <a:t>LUYỆN </a:t>
            </a:r>
            <a:r>
              <a:rPr lang="en-US" sz="4000" b="1" i="0" u="none" strike="noStrike" cap="none" dirty="0">
                <a:solidFill>
                  <a:schemeClr val="dk1"/>
                </a:solidFill>
                <a:latin typeface="UTM Avo" panose="02040603050506020204" pitchFamily="18" charset="0"/>
                <a:ea typeface="Arial"/>
                <a:cs typeface="Arial"/>
                <a:sym typeface="Arial"/>
              </a:rPr>
              <a:t>ĐỌC THÀNH TIẾNG</a:t>
            </a:r>
            <a:endParaRPr sz="1200" dirty="0">
              <a:latin typeface="UTM Avo" panose="02040603050506020204" pitchFamily="18" charset="0"/>
            </a:endParaRPr>
          </a:p>
        </p:txBody>
      </p:sp>
      <p:pic>
        <p:nvPicPr>
          <p:cNvPr id="5" name="Picture 9">
            <a:extLst>
              <a:ext uri="{FF2B5EF4-FFF2-40B4-BE49-F238E27FC236}">
                <a16:creationId xmlns:a16="http://schemas.microsoft.com/office/drawing/2014/main" id="{1534E32B-2D10-4D81-83B7-9B0FA3AC6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8899908" y="1543051"/>
            <a:ext cx="2549688" cy="4948822"/>
          </a:xfrm>
          <a:prstGeom prst="rect">
            <a:avLst/>
          </a:prstGeom>
        </p:spPr>
      </p:pic>
      <p:pic>
        <p:nvPicPr>
          <p:cNvPr id="7" name="Picture 26">
            <a:extLst>
              <a:ext uri="{FF2B5EF4-FFF2-40B4-BE49-F238E27FC236}">
                <a16:creationId xmlns:a16="http://schemas.microsoft.com/office/drawing/2014/main" id="{4D9814BA-D185-48A2-9229-3FBAE76E1D85}"/>
              </a:ext>
            </a:extLst>
          </p:cNvPr>
          <p:cNvPicPr>
            <a:picLocks noChangeAspect="1"/>
          </p:cNvPicPr>
          <p:nvPr/>
        </p:nvPicPr>
        <p:blipFill>
          <a:blip r:embed="rId5"/>
          <a:srcRect/>
          <a:stretch>
            <a:fillRect/>
          </a:stretch>
        </p:blipFill>
        <p:spPr>
          <a:xfrm>
            <a:off x="552450" y="4865811"/>
            <a:ext cx="1652922" cy="1626062"/>
          </a:xfrm>
          <a:prstGeom prst="rect">
            <a:avLst/>
          </a:prstGeom>
        </p:spPr>
      </p:pic>
    </p:spTree>
    <p:extLst>
      <p:ext uri="{BB962C8B-B14F-4D97-AF65-F5344CB8AC3E}">
        <p14:creationId xmlns:p14="http://schemas.microsoft.com/office/powerpoint/2010/main" val="284713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712396"/>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dirty="0">
                <a:solidFill>
                  <a:schemeClr val="dk1"/>
                </a:solidFill>
                <a:latin typeface="UTM Avo" panose="02040603050506020204" pitchFamily="18" charset="0"/>
                <a:ea typeface="Arial"/>
                <a:cs typeface="Arial"/>
                <a:sym typeface="Arial"/>
              </a:rPr>
              <a:t>Giọng </a:t>
            </a:r>
            <a:r>
              <a:rPr lang="en-US" sz="2800" b="1" i="0" u="none" strike="noStrike" cap="none" dirty="0" err="1">
                <a:solidFill>
                  <a:schemeClr val="dk1"/>
                </a:solidFill>
                <a:latin typeface="UTM Avo" panose="02040603050506020204" pitchFamily="18" charset="0"/>
                <a:ea typeface="Arial"/>
                <a:cs typeface="Arial"/>
                <a:sym typeface="Arial"/>
              </a:rPr>
              <a:t>đọc</a:t>
            </a:r>
            <a:endParaRPr sz="2800" b="1" i="0" u="none" strike="noStrike" cap="none" dirty="0">
              <a:solidFill>
                <a:schemeClr val="dk1"/>
              </a:solidFill>
              <a:latin typeface="UTM Avo" panose="02040603050506020204" pitchFamily="18" charset="0"/>
              <a:ea typeface="Arial"/>
              <a:cs typeface="Arial"/>
              <a:sym typeface="Arial"/>
            </a:endParaRPr>
          </a:p>
        </p:txBody>
      </p:sp>
      <p:pic>
        <p:nvPicPr>
          <p:cNvPr id="10" name="Picture 8">
            <a:extLst>
              <a:ext uri="{FF2B5EF4-FFF2-40B4-BE49-F238E27FC236}">
                <a16:creationId xmlns:a16="http://schemas.microsoft.com/office/drawing/2014/main" id="{50C35F5A-E329-4FCE-908E-817FA540CE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81942" y="2611083"/>
            <a:ext cx="2485264" cy="2037916"/>
          </a:xfrm>
          <a:prstGeom prst="rect">
            <a:avLst/>
          </a:prstGeom>
        </p:spPr>
      </p:pic>
      <p:pic>
        <p:nvPicPr>
          <p:cNvPr id="11" name="Picture 9">
            <a:extLst>
              <a:ext uri="{FF2B5EF4-FFF2-40B4-BE49-F238E27FC236}">
                <a16:creationId xmlns:a16="http://schemas.microsoft.com/office/drawing/2014/main" id="{DEAC5F82-D0D4-4FB1-8980-22CFC437E8D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504514" y="4507647"/>
            <a:ext cx="2485264" cy="2037916"/>
          </a:xfrm>
          <a:prstGeom prst="rect">
            <a:avLst/>
          </a:prstGeom>
        </p:spPr>
      </p:pic>
      <p:pic>
        <p:nvPicPr>
          <p:cNvPr id="15" name="Picture 10">
            <a:extLst>
              <a:ext uri="{FF2B5EF4-FFF2-40B4-BE49-F238E27FC236}">
                <a16:creationId xmlns:a16="http://schemas.microsoft.com/office/drawing/2014/main" id="{014BFB6D-0F44-48FD-9E8F-A7AD7416F92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19645" y="4507647"/>
            <a:ext cx="2485264" cy="2037916"/>
          </a:xfrm>
          <a:prstGeom prst="rect">
            <a:avLst/>
          </a:prstGeom>
        </p:spPr>
      </p:pic>
      <p:pic>
        <p:nvPicPr>
          <p:cNvPr id="18" name="Picture 18">
            <a:extLst>
              <a:ext uri="{FF2B5EF4-FFF2-40B4-BE49-F238E27FC236}">
                <a16:creationId xmlns:a16="http://schemas.microsoft.com/office/drawing/2014/main" id="{C4D191BC-4277-47E6-9870-D6C6CA0D29A0}"/>
              </a:ext>
            </a:extLst>
          </p:cNvPr>
          <p:cNvPicPr>
            <a:picLocks noChangeAspect="1"/>
          </p:cNvPicPr>
          <p:nvPr/>
        </p:nvPicPr>
        <p:blipFill>
          <a:blip r:embed="rId9"/>
          <a:srcRect/>
          <a:stretch>
            <a:fillRect/>
          </a:stretch>
        </p:blipFill>
        <p:spPr>
          <a:xfrm rot="2164586">
            <a:off x="11172445" y="4019314"/>
            <a:ext cx="725953" cy="875962"/>
          </a:xfrm>
          <a:prstGeom prst="rect">
            <a:avLst/>
          </a:prstGeom>
        </p:spPr>
      </p:pic>
      <p:pic>
        <p:nvPicPr>
          <p:cNvPr id="19" name="Picture 19">
            <a:extLst>
              <a:ext uri="{FF2B5EF4-FFF2-40B4-BE49-F238E27FC236}">
                <a16:creationId xmlns:a16="http://schemas.microsoft.com/office/drawing/2014/main" id="{697C2943-A462-4A0C-BCE0-5F87AAEE56B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rot="509383">
            <a:off x="10092473" y="2470753"/>
            <a:ext cx="816284" cy="1081821"/>
          </a:xfrm>
          <a:prstGeom prst="rect">
            <a:avLst/>
          </a:prstGeom>
        </p:spPr>
      </p:pic>
      <p:pic>
        <p:nvPicPr>
          <p:cNvPr id="20" name="Picture 20">
            <a:extLst>
              <a:ext uri="{FF2B5EF4-FFF2-40B4-BE49-F238E27FC236}">
                <a16:creationId xmlns:a16="http://schemas.microsoft.com/office/drawing/2014/main" id="{A34C1139-299D-478E-B74A-BD7CE2CEFC0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3580359" y="2695757"/>
            <a:ext cx="431525" cy="431525"/>
          </a:xfrm>
          <a:prstGeom prst="rect">
            <a:avLst/>
          </a:prstGeom>
        </p:spPr>
      </p:pic>
      <p:pic>
        <p:nvPicPr>
          <p:cNvPr id="21" name="Picture 2">
            <a:extLst>
              <a:ext uri="{FF2B5EF4-FFF2-40B4-BE49-F238E27FC236}">
                <a16:creationId xmlns:a16="http://schemas.microsoft.com/office/drawing/2014/main" id="{136A57D6-CF2E-44E0-AA88-4EA6AC71465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202698" y="2716522"/>
            <a:ext cx="2485264" cy="2037916"/>
          </a:xfrm>
          <a:prstGeom prst="rect">
            <a:avLst/>
          </a:prstGeom>
        </p:spPr>
      </p:pic>
      <p:sp>
        <p:nvSpPr>
          <p:cNvPr id="22" name="TextBox 21">
            <a:extLst>
              <a:ext uri="{FF2B5EF4-FFF2-40B4-BE49-F238E27FC236}">
                <a16:creationId xmlns:a16="http://schemas.microsoft.com/office/drawing/2014/main" id="{E9BD1BFE-1C1C-4F60-9962-714B15B36D17}"/>
              </a:ext>
            </a:extLst>
          </p:cNvPr>
          <p:cNvSpPr txBox="1"/>
          <p:nvPr/>
        </p:nvSpPr>
        <p:spPr>
          <a:xfrm>
            <a:off x="1559497" y="3484097"/>
            <a:ext cx="1878799" cy="502766"/>
          </a:xfrm>
          <a:prstGeom prst="rect">
            <a:avLst/>
          </a:prstGeom>
          <a:noFill/>
        </p:spPr>
        <p:txBody>
          <a:bodyPr wrap="square" rtlCol="0">
            <a:spAutoFit/>
          </a:bodyPr>
          <a:lstStyle/>
          <a:p>
            <a:r>
              <a:rPr lang="en-US" sz="2667" dirty="0" err="1">
                <a:latin typeface="UTM Avo" panose="02040603050506020204" pitchFamily="18" charset="0"/>
                <a:cs typeface="Arial" panose="020B0604020202020204" pitchFamily="34" charset="0"/>
              </a:rPr>
              <a:t>Chậm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rãi</a:t>
            </a:r>
            <a:endParaRPr lang="en-US" sz="2667" dirty="0">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5BB79F92-1EE9-46A5-9105-97A964349987}"/>
              </a:ext>
            </a:extLst>
          </p:cNvPr>
          <p:cNvSpPr txBox="1"/>
          <p:nvPr/>
        </p:nvSpPr>
        <p:spPr>
          <a:xfrm>
            <a:off x="6585174" y="3386794"/>
            <a:ext cx="1878799" cy="502766"/>
          </a:xfrm>
          <a:prstGeom prst="rect">
            <a:avLst/>
          </a:prstGeom>
          <a:noFill/>
        </p:spPr>
        <p:txBody>
          <a:bodyPr wrap="square" rtlCol="0">
            <a:spAutoFit/>
          </a:bodyPr>
          <a:lstStyle/>
          <a:p>
            <a:pPr algn="ctr"/>
            <a:r>
              <a:rPr lang="en-US" sz="2667" dirty="0" err="1">
                <a:latin typeface="UTM Avo" panose="02040603050506020204" pitchFamily="18" charset="0"/>
                <a:cs typeface="Arial" panose="020B0604020202020204" pitchFamily="34" charset="0"/>
              </a:rPr>
              <a:t>Tình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cảm</a:t>
            </a:r>
            <a:endParaRPr lang="en-US" sz="2667" dirty="0">
              <a:latin typeface="UTM Avo" panose="02040603050506020204" pitchFamily="18" charset="0"/>
              <a:cs typeface="Arial" panose="020B0604020202020204" pitchFamily="34" charset="0"/>
            </a:endParaRPr>
          </a:p>
        </p:txBody>
      </p:sp>
      <p:sp>
        <p:nvSpPr>
          <p:cNvPr id="24" name="TextBox 23">
            <a:extLst>
              <a:ext uri="{FF2B5EF4-FFF2-40B4-BE49-F238E27FC236}">
                <a16:creationId xmlns:a16="http://schemas.microsoft.com/office/drawing/2014/main" id="{B99A0210-DC30-4BFE-8918-DCB129E6119C}"/>
              </a:ext>
            </a:extLst>
          </p:cNvPr>
          <p:cNvSpPr txBox="1"/>
          <p:nvPr/>
        </p:nvSpPr>
        <p:spPr>
          <a:xfrm>
            <a:off x="3796121" y="5275222"/>
            <a:ext cx="2206589" cy="502766"/>
          </a:xfrm>
          <a:prstGeom prst="rect">
            <a:avLst/>
          </a:prstGeom>
          <a:noFill/>
        </p:spPr>
        <p:txBody>
          <a:bodyPr wrap="square" rtlCol="0">
            <a:spAutoFit/>
          </a:bodyPr>
          <a:lstStyle/>
          <a:p>
            <a:r>
              <a:rPr lang="en-US" sz="2667" dirty="0" err="1">
                <a:latin typeface="UTM Avo" panose="02040603050506020204" pitchFamily="18" charset="0"/>
                <a:cs typeface="Arial" panose="020B0604020202020204" pitchFamily="34" charset="0"/>
              </a:rPr>
              <a:t>Nhẹ</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nhàng</a:t>
            </a:r>
            <a:endParaRPr lang="en-US" sz="2667" dirty="0">
              <a:latin typeface="UTM Avo" panose="02040603050506020204" pitchFamily="18" charset="0"/>
              <a:cs typeface="Arial" panose="020B0604020202020204" pitchFamily="34" charset="0"/>
            </a:endParaRPr>
          </a:p>
        </p:txBody>
      </p:sp>
      <p:sp>
        <p:nvSpPr>
          <p:cNvPr id="25" name="TextBox 24">
            <a:extLst>
              <a:ext uri="{FF2B5EF4-FFF2-40B4-BE49-F238E27FC236}">
                <a16:creationId xmlns:a16="http://schemas.microsoft.com/office/drawing/2014/main" id="{5A5D8A22-814B-47D7-9D19-2633E02C47A2}"/>
              </a:ext>
            </a:extLst>
          </p:cNvPr>
          <p:cNvSpPr txBox="1"/>
          <p:nvPr/>
        </p:nvSpPr>
        <p:spPr>
          <a:xfrm>
            <a:off x="8806307" y="5197329"/>
            <a:ext cx="1623022" cy="502766"/>
          </a:xfrm>
          <a:prstGeom prst="rect">
            <a:avLst/>
          </a:prstGeom>
          <a:noFill/>
        </p:spPr>
        <p:txBody>
          <a:bodyPr wrap="square" rtlCol="0">
            <a:spAutoFit/>
          </a:bodyPr>
          <a:lstStyle/>
          <a:p>
            <a:r>
              <a:rPr lang="en-US" sz="2667" dirty="0">
                <a:latin typeface="UTM Avo" panose="02040603050506020204" pitchFamily="18" charset="0"/>
                <a:cs typeface="Arial" panose="020B0604020202020204" pitchFamily="34" charset="0"/>
              </a:rPr>
              <a:t>Da </a:t>
            </a:r>
            <a:r>
              <a:rPr lang="en-US" sz="2667" dirty="0" err="1">
                <a:latin typeface="UTM Avo" panose="02040603050506020204" pitchFamily="18" charset="0"/>
                <a:cs typeface="Arial" panose="020B0604020202020204" pitchFamily="34" charset="0"/>
              </a:rPr>
              <a:t>diết</a:t>
            </a:r>
            <a:endParaRPr lang="en-US" sz="2667" dirty="0">
              <a:latin typeface="UTM Avo" panose="02040603050506020204" pitchFamily="18" charset="0"/>
              <a:cs typeface="Arial" panose="020B0604020202020204" pitchFamily="34" charset="0"/>
            </a:endParaRPr>
          </a:p>
        </p:txBody>
      </p:sp>
      <p:pic>
        <p:nvPicPr>
          <p:cNvPr id="26" name="Picture 8">
            <a:extLst>
              <a:ext uri="{FF2B5EF4-FFF2-40B4-BE49-F238E27FC236}">
                <a16:creationId xmlns:a16="http://schemas.microsoft.com/office/drawing/2014/main" id="{BEFD9628-34F7-470E-A671-9EAEA1BAFB0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6626" y="4875960"/>
            <a:ext cx="2153945" cy="1934636"/>
          </a:xfrm>
          <a:prstGeom prst="rect">
            <a:avLst/>
          </a:prstGeom>
        </p:spPr>
      </p:pic>
      <p:pic>
        <p:nvPicPr>
          <p:cNvPr id="27" name="Picture 26">
            <a:hlinkClick r:id="rId18"/>
            <a:extLst>
              <a:ext uri="{FF2B5EF4-FFF2-40B4-BE49-F238E27FC236}">
                <a16:creationId xmlns:a16="http://schemas.microsoft.com/office/drawing/2014/main" id="{2C178FBD-E7D6-4A46-9CA9-3CFD99B424E8}"/>
              </a:ext>
            </a:extLst>
          </p:cNvPr>
          <p:cNvPicPr>
            <a:picLocks noChangeAspect="1"/>
          </p:cNvPicPr>
          <p:nvPr/>
        </p:nvPicPr>
        <p:blipFill>
          <a:blip r:embed="rId19"/>
          <a:stretch>
            <a:fillRect/>
          </a:stretch>
        </p:blipFill>
        <p:spPr>
          <a:xfrm>
            <a:off x="10704909" y="591573"/>
            <a:ext cx="1344600" cy="1542194"/>
          </a:xfrm>
          <a:prstGeom prst="rect">
            <a:avLst/>
          </a:prstGeom>
        </p:spPr>
      </p:pic>
    </p:spTree>
    <p:extLst>
      <p:ext uri="{BB962C8B-B14F-4D97-AF65-F5344CB8AC3E}">
        <p14:creationId xmlns:p14="http://schemas.microsoft.com/office/powerpoint/2010/main" val="203772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par>
                                <p:cTn id="13" presetID="2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par>
                                <p:cTn id="25" presetID="22" presetClass="entr" presetSubtype="4"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par>
                                <p:cTn id="31" presetID="22" presetClass="entr" presetSubtype="4"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par>
                                <p:cTn id="43" presetID="22" presetClass="entr" presetSubtype="4"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down)">
                                      <p:cBhvr>
                                        <p:cTn id="4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Giải thích từ khó</a:t>
            </a:r>
            <a:endParaRPr lang="en-US" sz="2800" b="1" dirty="0">
              <a:solidFill>
                <a:schemeClr val="dk1"/>
              </a:solidFill>
              <a:latin typeface="UTM Avo" panose="02040603050506020204" pitchFamily="18" charset="0"/>
              <a:ea typeface="Arial"/>
              <a:cs typeface="Arial"/>
              <a:sym typeface="Arial"/>
            </a:endParaRPr>
          </a:p>
        </p:txBody>
      </p:sp>
      <p:pic>
        <p:nvPicPr>
          <p:cNvPr id="16" name="Picture 2">
            <a:extLst>
              <a:ext uri="{FF2B5EF4-FFF2-40B4-BE49-F238E27FC236}">
                <a16:creationId xmlns:a16="http://schemas.microsoft.com/office/drawing/2014/main" id="{B014074D-D504-4D64-AE91-9E1826D27D9E}"/>
              </a:ext>
            </a:extLst>
          </p:cNvPr>
          <p:cNvPicPr>
            <a:picLocks noChangeAspect="1"/>
          </p:cNvPicPr>
          <p:nvPr/>
        </p:nvPicPr>
        <p:blipFill>
          <a:blip r:embed="rId3">
            <a:alphaModFix amt="74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103982" flipH="1" flipV="1">
            <a:off x="10375986" y="3721554"/>
            <a:ext cx="524650" cy="1589851"/>
          </a:xfrm>
          <a:prstGeom prst="rect">
            <a:avLst/>
          </a:prstGeom>
        </p:spPr>
      </p:pic>
      <p:grpSp>
        <p:nvGrpSpPr>
          <p:cNvPr id="17" name="Group 3">
            <a:extLst>
              <a:ext uri="{FF2B5EF4-FFF2-40B4-BE49-F238E27FC236}">
                <a16:creationId xmlns:a16="http://schemas.microsoft.com/office/drawing/2014/main" id="{60AA760B-4524-4D6F-A868-76B04357A3C5}"/>
              </a:ext>
            </a:extLst>
          </p:cNvPr>
          <p:cNvGrpSpPr/>
          <p:nvPr/>
        </p:nvGrpSpPr>
        <p:grpSpPr>
          <a:xfrm>
            <a:off x="711355" y="2484677"/>
            <a:ext cx="3551446" cy="1902916"/>
            <a:chOff x="0" y="0"/>
            <a:chExt cx="33351593" cy="2669475"/>
          </a:xfrm>
        </p:grpSpPr>
        <p:sp>
          <p:nvSpPr>
            <p:cNvPr id="28" name="Freeform 4">
              <a:extLst>
                <a:ext uri="{FF2B5EF4-FFF2-40B4-BE49-F238E27FC236}">
                  <a16:creationId xmlns:a16="http://schemas.microsoft.com/office/drawing/2014/main" id="{AE84E3FD-E9F6-47D5-95D3-2BF96B4E9660}"/>
                </a:ext>
              </a:extLst>
            </p:cNvPr>
            <p:cNvSpPr/>
            <p:nvPr/>
          </p:nvSpPr>
          <p:spPr>
            <a:xfrm>
              <a:off x="-9098" y="-6509"/>
              <a:ext cx="33365924" cy="2701529"/>
            </a:xfrm>
            <a:custGeom>
              <a:avLst/>
              <a:gdLst/>
              <a:ahLst/>
              <a:cxnLst/>
              <a:rect l="l" t="t" r="r" b="b"/>
              <a:pathLst>
                <a:path w="33365924" h="2701529">
                  <a:moveTo>
                    <a:pt x="63030" y="2107975"/>
                  </a:moveTo>
                  <a:cubicBezTo>
                    <a:pt x="63030" y="2107975"/>
                    <a:pt x="0" y="1861411"/>
                    <a:pt x="10218" y="1214762"/>
                  </a:cubicBezTo>
                  <a:cubicBezTo>
                    <a:pt x="18651" y="990971"/>
                    <a:pt x="65033" y="645332"/>
                    <a:pt x="65033" y="645332"/>
                  </a:cubicBezTo>
                  <a:cubicBezTo>
                    <a:pt x="82233" y="502466"/>
                    <a:pt x="56685" y="337866"/>
                    <a:pt x="181385" y="223925"/>
                  </a:cubicBezTo>
                  <a:cubicBezTo>
                    <a:pt x="346794" y="72788"/>
                    <a:pt x="621643" y="0"/>
                    <a:pt x="32472850" y="6965"/>
                  </a:cubicBezTo>
                  <a:lnTo>
                    <a:pt x="32472853" y="6965"/>
                  </a:lnTo>
                  <a:cubicBezTo>
                    <a:pt x="32689599" y="16819"/>
                    <a:pt x="32893912" y="36481"/>
                    <a:pt x="33028103" y="101690"/>
                  </a:cubicBezTo>
                  <a:cubicBezTo>
                    <a:pt x="33284149" y="226120"/>
                    <a:pt x="33365924" y="459160"/>
                    <a:pt x="33360436" y="704684"/>
                  </a:cubicBezTo>
                  <a:cubicBezTo>
                    <a:pt x="33360436" y="704684"/>
                    <a:pt x="33317149" y="1013073"/>
                    <a:pt x="33324581" y="1248607"/>
                  </a:cubicBezTo>
                  <a:cubicBezTo>
                    <a:pt x="33331703" y="1849777"/>
                    <a:pt x="33338862" y="2045380"/>
                    <a:pt x="33338862" y="2045380"/>
                  </a:cubicBezTo>
                  <a:cubicBezTo>
                    <a:pt x="33322178" y="2261112"/>
                    <a:pt x="33207534" y="2471724"/>
                    <a:pt x="33010665" y="2583348"/>
                  </a:cubicBezTo>
                  <a:cubicBezTo>
                    <a:pt x="32860315" y="2668597"/>
                    <a:pt x="32662283" y="2683694"/>
                    <a:pt x="26000192" y="2672952"/>
                  </a:cubicBezTo>
                  <a:lnTo>
                    <a:pt x="25999786" y="2672952"/>
                  </a:lnTo>
                  <a:cubicBezTo>
                    <a:pt x="645952" y="2667676"/>
                    <a:pt x="384604" y="2701529"/>
                    <a:pt x="254278" y="2592371"/>
                  </a:cubicBezTo>
                  <a:cubicBezTo>
                    <a:pt x="145767" y="2501486"/>
                    <a:pt x="81795" y="2308174"/>
                    <a:pt x="63030" y="2107975"/>
                  </a:cubicBezTo>
                  <a:close/>
                </a:path>
              </a:pathLst>
            </a:custGeom>
            <a:solidFill>
              <a:srgbClr val="DFEADD"/>
            </a:solidFill>
          </p:spPr>
          <p:txBody>
            <a:bodyPr/>
            <a:lstStyle/>
            <a:p>
              <a:endParaRPr lang="en-US" sz="315"/>
            </a:p>
          </p:txBody>
        </p:sp>
      </p:grpSp>
      <p:sp>
        <p:nvSpPr>
          <p:cNvPr id="29" name="TextBox 5">
            <a:extLst>
              <a:ext uri="{FF2B5EF4-FFF2-40B4-BE49-F238E27FC236}">
                <a16:creationId xmlns:a16="http://schemas.microsoft.com/office/drawing/2014/main" id="{44DB44D6-E393-4DEF-821B-128BDE34EC43}"/>
              </a:ext>
            </a:extLst>
          </p:cNvPr>
          <p:cNvSpPr txBox="1"/>
          <p:nvPr/>
        </p:nvSpPr>
        <p:spPr>
          <a:xfrm>
            <a:off x="922713" y="2766767"/>
            <a:ext cx="3152365" cy="1324465"/>
          </a:xfrm>
          <a:prstGeom prst="rect">
            <a:avLst/>
          </a:prstGeom>
        </p:spPr>
        <p:txBody>
          <a:bodyPr wrap="square" lIns="0" tIns="0" rIns="0" bIns="0" rtlCol="0" anchor="t">
            <a:spAutoFit/>
          </a:bodyPr>
          <a:lstStyle/>
          <a:p>
            <a:pPr algn="ctr">
              <a:lnSpc>
                <a:spcPts val="2331"/>
              </a:lnSpc>
            </a:pPr>
            <a:r>
              <a:rPr lang="nl-NL" sz="2400" b="1" dirty="0">
                <a:latin typeface="UTM Avo" panose="02040603050506020204" pitchFamily="18" charset="0"/>
                <a:ea typeface="Calibri" panose="020F0502020204030204" pitchFamily="34" charset="0"/>
                <a:cs typeface="Arial" panose="020B0604020202020204" pitchFamily="34" charset="0"/>
              </a:rPr>
              <a:t>Lên dây: </a:t>
            </a:r>
          </a:p>
          <a:p>
            <a:pPr algn="ctr">
              <a:lnSpc>
                <a:spcPct val="150000"/>
              </a:lnSpc>
            </a:pPr>
            <a:r>
              <a:rPr lang="nl-NL" sz="2400" dirty="0">
                <a:latin typeface="UTM Avo" panose="02040603050506020204" pitchFamily="18" charset="0"/>
                <a:ea typeface="Calibri" panose="020F0502020204030204" pitchFamily="34" charset="0"/>
                <a:cs typeface="Arial" panose="020B0604020202020204" pitchFamily="34" charset="0"/>
              </a:rPr>
              <a:t>chỉnh dây đàn cho </a:t>
            </a:r>
            <a:r>
              <a:rPr lang="nl-NL" sz="2400">
                <a:latin typeface="UTM Avo" panose="02040603050506020204" pitchFamily="18" charset="0"/>
                <a:ea typeface="Calibri" panose="020F0502020204030204" pitchFamily="34" charset="0"/>
                <a:cs typeface="Arial" panose="020B0604020202020204" pitchFamily="34" charset="0"/>
              </a:rPr>
              <a:t>đúng chuẩn</a:t>
            </a:r>
            <a:r>
              <a:rPr lang="vi-VN" sz="2400">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pic>
        <p:nvPicPr>
          <p:cNvPr id="30" name="Picture 6">
            <a:extLst>
              <a:ext uri="{FF2B5EF4-FFF2-40B4-BE49-F238E27FC236}">
                <a16:creationId xmlns:a16="http://schemas.microsoft.com/office/drawing/2014/main" id="{C18703C1-891E-4550-86F3-BB3D472AD0A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433420" flipH="1">
            <a:off x="2035248" y="5773031"/>
            <a:ext cx="1536549" cy="656526"/>
          </a:xfrm>
          <a:prstGeom prst="rect">
            <a:avLst/>
          </a:prstGeom>
        </p:spPr>
      </p:pic>
      <p:grpSp>
        <p:nvGrpSpPr>
          <p:cNvPr id="31" name="Group 7">
            <a:extLst>
              <a:ext uri="{FF2B5EF4-FFF2-40B4-BE49-F238E27FC236}">
                <a16:creationId xmlns:a16="http://schemas.microsoft.com/office/drawing/2014/main" id="{987D2195-A8F7-4483-AE42-01CE3B1E396E}"/>
              </a:ext>
            </a:extLst>
          </p:cNvPr>
          <p:cNvGrpSpPr/>
          <p:nvPr/>
        </p:nvGrpSpPr>
        <p:grpSpPr>
          <a:xfrm>
            <a:off x="8096598" y="2465307"/>
            <a:ext cx="3383486" cy="1917690"/>
            <a:chOff x="0" y="0"/>
            <a:chExt cx="31566323" cy="3711316"/>
          </a:xfrm>
        </p:grpSpPr>
        <p:sp>
          <p:nvSpPr>
            <p:cNvPr id="32" name="Freeform 8">
              <a:extLst>
                <a:ext uri="{FF2B5EF4-FFF2-40B4-BE49-F238E27FC236}">
                  <a16:creationId xmlns:a16="http://schemas.microsoft.com/office/drawing/2014/main" id="{B4888AB3-E905-40FA-A6B0-83A1E66659DF}"/>
                </a:ext>
              </a:extLst>
            </p:cNvPr>
            <p:cNvSpPr/>
            <p:nvPr/>
          </p:nvSpPr>
          <p:spPr>
            <a:xfrm>
              <a:off x="-9098" y="-6509"/>
              <a:ext cx="31580653" cy="3743369"/>
            </a:xfrm>
            <a:custGeom>
              <a:avLst/>
              <a:gdLst/>
              <a:ahLst/>
              <a:cxnLst/>
              <a:rect l="l" t="t" r="r" b="b"/>
              <a:pathLst>
                <a:path w="31580653" h="3743369">
                  <a:moveTo>
                    <a:pt x="63030" y="3149816"/>
                  </a:moveTo>
                  <a:cubicBezTo>
                    <a:pt x="63030" y="3149816"/>
                    <a:pt x="0" y="2903252"/>
                    <a:pt x="10218" y="1214762"/>
                  </a:cubicBezTo>
                  <a:cubicBezTo>
                    <a:pt x="18651" y="990971"/>
                    <a:pt x="65033" y="645332"/>
                    <a:pt x="65033" y="645332"/>
                  </a:cubicBezTo>
                  <a:cubicBezTo>
                    <a:pt x="82233" y="502466"/>
                    <a:pt x="56685" y="337866"/>
                    <a:pt x="181385" y="223925"/>
                  </a:cubicBezTo>
                  <a:cubicBezTo>
                    <a:pt x="346794" y="72788"/>
                    <a:pt x="621643" y="0"/>
                    <a:pt x="30687582" y="6965"/>
                  </a:cubicBezTo>
                  <a:lnTo>
                    <a:pt x="30687582" y="6965"/>
                  </a:lnTo>
                  <a:cubicBezTo>
                    <a:pt x="30904328" y="16819"/>
                    <a:pt x="31108645" y="36481"/>
                    <a:pt x="31242832" y="101690"/>
                  </a:cubicBezTo>
                  <a:cubicBezTo>
                    <a:pt x="31498878" y="226120"/>
                    <a:pt x="31580653" y="459160"/>
                    <a:pt x="31575165" y="704684"/>
                  </a:cubicBezTo>
                  <a:cubicBezTo>
                    <a:pt x="31575165" y="704684"/>
                    <a:pt x="31531878" y="1013073"/>
                    <a:pt x="31539313" y="1248607"/>
                  </a:cubicBezTo>
                  <a:cubicBezTo>
                    <a:pt x="31546435" y="2891617"/>
                    <a:pt x="31553591" y="3087220"/>
                    <a:pt x="31553591" y="3087220"/>
                  </a:cubicBezTo>
                  <a:cubicBezTo>
                    <a:pt x="31536910" y="3302952"/>
                    <a:pt x="31422266" y="3513564"/>
                    <a:pt x="31225397" y="3625189"/>
                  </a:cubicBezTo>
                  <a:cubicBezTo>
                    <a:pt x="31075047" y="3710437"/>
                    <a:pt x="30877015" y="3725535"/>
                    <a:pt x="24578403" y="3714793"/>
                  </a:cubicBezTo>
                  <a:lnTo>
                    <a:pt x="24578020" y="3714793"/>
                  </a:lnTo>
                  <a:cubicBezTo>
                    <a:pt x="645952" y="3709516"/>
                    <a:pt x="384604" y="3743370"/>
                    <a:pt x="254278" y="3634212"/>
                  </a:cubicBezTo>
                  <a:cubicBezTo>
                    <a:pt x="145767" y="3543327"/>
                    <a:pt x="81795" y="3350015"/>
                    <a:pt x="63030" y="3149816"/>
                  </a:cubicBezTo>
                  <a:close/>
                </a:path>
              </a:pathLst>
            </a:custGeom>
            <a:solidFill>
              <a:srgbClr val="F9F7AB"/>
            </a:solidFill>
          </p:spPr>
          <p:txBody>
            <a:bodyPr/>
            <a:lstStyle/>
            <a:p>
              <a:endParaRPr lang="en-US" sz="315"/>
            </a:p>
          </p:txBody>
        </p:sp>
      </p:grpSp>
      <p:sp>
        <p:nvSpPr>
          <p:cNvPr id="33" name="TextBox 9">
            <a:extLst>
              <a:ext uri="{FF2B5EF4-FFF2-40B4-BE49-F238E27FC236}">
                <a16:creationId xmlns:a16="http://schemas.microsoft.com/office/drawing/2014/main" id="{78156060-7E2E-4AB0-B6A3-4E36A0440B7F}"/>
              </a:ext>
            </a:extLst>
          </p:cNvPr>
          <p:cNvSpPr txBox="1"/>
          <p:nvPr/>
        </p:nvSpPr>
        <p:spPr>
          <a:xfrm>
            <a:off x="8420340" y="2766766"/>
            <a:ext cx="2751274" cy="1324465"/>
          </a:xfrm>
          <a:prstGeom prst="rect">
            <a:avLst/>
          </a:prstGeom>
        </p:spPr>
        <p:txBody>
          <a:bodyPr wrap="square" lIns="0" tIns="0" rIns="0" bIns="0" rtlCol="0" anchor="t">
            <a:spAutoFit/>
          </a:bodyPr>
          <a:lstStyle/>
          <a:p>
            <a:pPr algn="ctr">
              <a:lnSpc>
                <a:spcPts val="2331"/>
              </a:lnSpc>
            </a:pPr>
            <a:r>
              <a:rPr lang="nl-NL" sz="2400" b="1" dirty="0">
                <a:latin typeface="UTM Avo" panose="02040603050506020204" pitchFamily="18" charset="0"/>
                <a:ea typeface="Calibri" panose="020F0502020204030204" pitchFamily="34" charset="0"/>
                <a:cs typeface="Arial" panose="020B0604020202020204" pitchFamily="34" charset="0"/>
              </a:rPr>
              <a:t>Dân chài: </a:t>
            </a:r>
          </a:p>
          <a:p>
            <a:pPr algn="ctr">
              <a:lnSpc>
                <a:spcPct val="150000"/>
              </a:lnSpc>
            </a:pPr>
            <a:r>
              <a:rPr lang="nl-NL" sz="2400" dirty="0">
                <a:latin typeface="UTM Avo" panose="02040603050506020204" pitchFamily="18" charset="0"/>
                <a:ea typeface="Calibri" panose="020F0502020204030204" pitchFamily="34" charset="0"/>
                <a:cs typeface="Arial" panose="020B0604020202020204" pitchFamily="34" charset="0"/>
              </a:rPr>
              <a:t>người làm nghề đánh cá. </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grpSp>
        <p:nvGrpSpPr>
          <p:cNvPr id="34" name="Group 10">
            <a:extLst>
              <a:ext uri="{FF2B5EF4-FFF2-40B4-BE49-F238E27FC236}">
                <a16:creationId xmlns:a16="http://schemas.microsoft.com/office/drawing/2014/main" id="{EFDFCC75-B4DE-4FB9-B10C-D84ECB5A6D22}"/>
              </a:ext>
            </a:extLst>
          </p:cNvPr>
          <p:cNvGrpSpPr/>
          <p:nvPr/>
        </p:nvGrpSpPr>
        <p:grpSpPr>
          <a:xfrm>
            <a:off x="4424065" y="2456801"/>
            <a:ext cx="3552972" cy="1923340"/>
            <a:chOff x="0" y="0"/>
            <a:chExt cx="28326244" cy="3620721"/>
          </a:xfrm>
        </p:grpSpPr>
        <p:sp>
          <p:nvSpPr>
            <p:cNvPr id="35" name="Freeform 11">
              <a:extLst>
                <a:ext uri="{FF2B5EF4-FFF2-40B4-BE49-F238E27FC236}">
                  <a16:creationId xmlns:a16="http://schemas.microsoft.com/office/drawing/2014/main" id="{4A3FF940-E66B-495F-9F10-DF579BE2F0AB}"/>
                </a:ext>
              </a:extLst>
            </p:cNvPr>
            <p:cNvSpPr/>
            <p:nvPr/>
          </p:nvSpPr>
          <p:spPr>
            <a:xfrm>
              <a:off x="-9098" y="-6509"/>
              <a:ext cx="28340575" cy="3652775"/>
            </a:xfrm>
            <a:custGeom>
              <a:avLst/>
              <a:gdLst/>
              <a:ahLst/>
              <a:cxnLst/>
              <a:rect l="l" t="t" r="r" b="b"/>
              <a:pathLst>
                <a:path w="28340575" h="3652775">
                  <a:moveTo>
                    <a:pt x="63030" y="3059221"/>
                  </a:moveTo>
                  <a:cubicBezTo>
                    <a:pt x="63030" y="3059221"/>
                    <a:pt x="0" y="2812657"/>
                    <a:pt x="10218" y="1214762"/>
                  </a:cubicBezTo>
                  <a:cubicBezTo>
                    <a:pt x="18651" y="990971"/>
                    <a:pt x="65033" y="645332"/>
                    <a:pt x="65033" y="645332"/>
                  </a:cubicBezTo>
                  <a:cubicBezTo>
                    <a:pt x="82233" y="502466"/>
                    <a:pt x="56685" y="337866"/>
                    <a:pt x="181385" y="223925"/>
                  </a:cubicBezTo>
                  <a:cubicBezTo>
                    <a:pt x="346794" y="72788"/>
                    <a:pt x="621643" y="0"/>
                    <a:pt x="27447501" y="6965"/>
                  </a:cubicBezTo>
                  <a:lnTo>
                    <a:pt x="27447504" y="6965"/>
                  </a:lnTo>
                  <a:cubicBezTo>
                    <a:pt x="27664250" y="16819"/>
                    <a:pt x="27868563" y="36481"/>
                    <a:pt x="28002754" y="101690"/>
                  </a:cubicBezTo>
                  <a:cubicBezTo>
                    <a:pt x="28258800" y="226120"/>
                    <a:pt x="28340575" y="459160"/>
                    <a:pt x="28335087" y="704684"/>
                  </a:cubicBezTo>
                  <a:cubicBezTo>
                    <a:pt x="28335087" y="704684"/>
                    <a:pt x="28291800" y="1013073"/>
                    <a:pt x="28299232" y="1248607"/>
                  </a:cubicBezTo>
                  <a:cubicBezTo>
                    <a:pt x="28306354" y="2801023"/>
                    <a:pt x="28313513" y="2996626"/>
                    <a:pt x="28313513" y="2996626"/>
                  </a:cubicBezTo>
                  <a:cubicBezTo>
                    <a:pt x="28296829" y="3212358"/>
                    <a:pt x="28182185" y="3422970"/>
                    <a:pt x="27985316" y="3534594"/>
                  </a:cubicBezTo>
                  <a:cubicBezTo>
                    <a:pt x="27834965" y="3619843"/>
                    <a:pt x="27636934" y="3634940"/>
                    <a:pt x="21998004" y="3624199"/>
                  </a:cubicBezTo>
                  <a:lnTo>
                    <a:pt x="21997663" y="3624199"/>
                  </a:lnTo>
                  <a:cubicBezTo>
                    <a:pt x="645952" y="3618922"/>
                    <a:pt x="384604" y="3652775"/>
                    <a:pt x="254278" y="3543617"/>
                  </a:cubicBezTo>
                  <a:cubicBezTo>
                    <a:pt x="145767" y="3452732"/>
                    <a:pt x="81795" y="3259421"/>
                    <a:pt x="63030" y="3059221"/>
                  </a:cubicBezTo>
                  <a:close/>
                </a:path>
              </a:pathLst>
            </a:custGeom>
            <a:solidFill>
              <a:srgbClr val="FDCBB4"/>
            </a:solidFill>
          </p:spPr>
          <p:txBody>
            <a:bodyPr/>
            <a:lstStyle/>
            <a:p>
              <a:endParaRPr lang="en-US" sz="315"/>
            </a:p>
          </p:txBody>
        </p:sp>
      </p:grpSp>
      <p:sp>
        <p:nvSpPr>
          <p:cNvPr id="36" name="TextBox 12">
            <a:extLst>
              <a:ext uri="{FF2B5EF4-FFF2-40B4-BE49-F238E27FC236}">
                <a16:creationId xmlns:a16="http://schemas.microsoft.com/office/drawing/2014/main" id="{5DA5EB5E-A402-4091-B521-8BC8DF18FB2D}"/>
              </a:ext>
            </a:extLst>
          </p:cNvPr>
          <p:cNvSpPr txBox="1"/>
          <p:nvPr/>
        </p:nvSpPr>
        <p:spPr>
          <a:xfrm>
            <a:off x="4549887" y="2522651"/>
            <a:ext cx="3310907" cy="1583510"/>
          </a:xfrm>
          <a:prstGeom prst="rect">
            <a:avLst/>
          </a:prstGeom>
        </p:spPr>
        <p:txBody>
          <a:bodyPr wrap="square" lIns="0" tIns="0" rIns="0" bIns="0" rtlCol="0" anchor="t">
            <a:spAutoFit/>
          </a:bodyPr>
          <a:lstStyle/>
          <a:p>
            <a:pPr algn="ctr">
              <a:lnSpc>
                <a:spcPct val="150000"/>
              </a:lnSpc>
            </a:pPr>
            <a:r>
              <a:rPr lang="nl-NL" sz="2400" b="1">
                <a:latin typeface="UTM Avo" panose="02040603050506020204" pitchFamily="18" charset="0"/>
                <a:ea typeface="Calibri" panose="020F0502020204030204" pitchFamily="34" charset="0"/>
                <a:cs typeface="Arial" panose="020B0604020202020204" pitchFamily="34" charset="0"/>
              </a:rPr>
              <a:t>Ắc sê: </a:t>
            </a:r>
          </a:p>
          <a:p>
            <a:pPr algn="ctr">
              <a:lnSpc>
                <a:spcPct val="150000"/>
              </a:lnSpc>
            </a:pPr>
            <a:r>
              <a:rPr lang="nl-NL" sz="2400">
                <a:latin typeface="UTM Avo" panose="02040603050506020204" pitchFamily="18" charset="0"/>
                <a:ea typeface="Calibri" panose="020F0502020204030204" pitchFamily="34" charset="0"/>
                <a:cs typeface="Arial" panose="020B0604020202020204" pitchFamily="34" charset="0"/>
              </a:rPr>
              <a:t>cái cần có dây để kéo đàn vi ô lông.</a:t>
            </a:r>
            <a:endParaRPr lang="en-US" sz="2400" dirty="0">
              <a:latin typeface="UTM Avo" panose="02040603050506020204" pitchFamily="18" charset="0"/>
              <a:cs typeface="Arial" panose="020B0604020202020204" pitchFamily="34" charset="0"/>
            </a:endParaRPr>
          </a:p>
        </p:txBody>
      </p:sp>
      <p:pic>
        <p:nvPicPr>
          <p:cNvPr id="41" name="Picture 2" descr="5 Cách Chỉnh Lên Dây Đàn Guitar Cho Người Mới Tập Chơi">
            <a:extLst>
              <a:ext uri="{FF2B5EF4-FFF2-40B4-BE49-F238E27FC236}">
                <a16:creationId xmlns:a16="http://schemas.microsoft.com/office/drawing/2014/main" id="{5C4E1783-8EF3-405E-8E2F-FDD8AF728F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4718" y="4692532"/>
            <a:ext cx="2535947" cy="1683868"/>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68B016EF-014E-4262-80CA-50CAAD0880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540018">
            <a:off x="5648105" y="4022545"/>
            <a:ext cx="1182199" cy="2327870"/>
          </a:xfrm>
          <a:prstGeom prst="rect">
            <a:avLst/>
          </a:prstGeom>
        </p:spPr>
      </p:pic>
      <p:pic>
        <p:nvPicPr>
          <p:cNvPr id="43" name="Picture 4" descr="Khám phá làng chài chỉ dùng thuyền thúng để ra khơi - Kênh truyền hình Đài  Tiếng nói Việt Nam - VOVTV">
            <a:extLst>
              <a:ext uri="{FF2B5EF4-FFF2-40B4-BE49-F238E27FC236}">
                <a16:creationId xmlns:a16="http://schemas.microsoft.com/office/drawing/2014/main" id="{28B3C50A-9394-4EE3-9742-655500F8FC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36722" y="4516479"/>
            <a:ext cx="2557610" cy="1722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29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randombar(horizontal)">
                                      <p:cBhvr>
                                        <p:cTn id="12" dur="500"/>
                                        <p:tgtEl>
                                          <p:spTgt spid="29"/>
                                        </p:tgtEl>
                                      </p:cBhvr>
                                    </p:animEffect>
                                  </p:childTnLst>
                                </p:cTn>
                              </p:par>
                              <p:par>
                                <p:cTn id="13" presetID="14" presetClass="entr" presetSubtype="1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par>
                                <p:cTn id="16" presetID="14" presetClass="entr" presetSubtype="10" fill="hold"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randombar(horizontal)">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randombar(horizontal)">
                                      <p:cBhvr>
                                        <p:cTn id="23" dur="500"/>
                                        <p:tgtEl>
                                          <p:spTgt spid="42"/>
                                        </p:tgtEl>
                                      </p:cBhvr>
                                    </p:animEffect>
                                  </p:childTnLst>
                                </p:cTn>
                              </p:par>
                              <p:par>
                                <p:cTn id="24" presetID="14" presetClass="entr" presetSubtype="10"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randombar(horizontal)">
                                      <p:cBhvr>
                                        <p:cTn id="34" dur="500"/>
                                        <p:tgtEl>
                                          <p:spTgt spid="33"/>
                                        </p:tgtEl>
                                      </p:cBhvr>
                                    </p:animEffect>
                                  </p:childTnLst>
                                </p:cTn>
                              </p:par>
                              <p:par>
                                <p:cTn id="35" presetID="14" presetClass="entr" presetSubtype="1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randombar(horizontal)">
                                      <p:cBhvr>
                                        <p:cTn id="37" dur="500"/>
                                        <p:tgtEl>
                                          <p:spTgt spid="31"/>
                                        </p:tgtEl>
                                      </p:cBhvr>
                                    </p:animEffect>
                                  </p:childTnLst>
                                </p:cTn>
                              </p:par>
                              <p:par>
                                <p:cTn id="38" presetID="14" presetClass="entr" presetSubtype="10" fill="hold"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randombar(horizontal)">
                                      <p:cBhvr>
                                        <p:cTn id="4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Luyện đọc bài</a:t>
            </a:r>
          </a:p>
        </p:txBody>
      </p:sp>
      <p:sp>
        <p:nvSpPr>
          <p:cNvPr id="18" name="Google Shape;183;p7">
            <a:extLst>
              <a:ext uri="{FF2B5EF4-FFF2-40B4-BE49-F238E27FC236}">
                <a16:creationId xmlns:a16="http://schemas.microsoft.com/office/drawing/2014/main" id="{F403E686-C823-49B9-988E-9C7F72E8B71A}"/>
              </a:ext>
            </a:extLst>
          </p:cNvPr>
          <p:cNvSpPr/>
          <p:nvPr/>
        </p:nvSpPr>
        <p:spPr>
          <a:xfrm>
            <a:off x="9576446" y="837038"/>
            <a:ext cx="2311678" cy="1196717"/>
          </a:xfrm>
          <a:prstGeom prst="roundRect">
            <a:avLst>
              <a:gd name="adj" fmla="val 50000"/>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400" b="1" dirty="0">
                <a:solidFill>
                  <a:schemeClr val="bg1"/>
                </a:solidFill>
                <a:latin typeface="UTM Avo" panose="02040603050506020204" pitchFamily="18" charset="0"/>
                <a:ea typeface="Arial"/>
                <a:cs typeface="Arial"/>
                <a:sym typeface="Arial"/>
              </a:rPr>
              <a:t>Làm </a:t>
            </a:r>
            <a:r>
              <a:rPr lang="en-US" sz="2400" b="1" dirty="0" err="1">
                <a:solidFill>
                  <a:schemeClr val="bg1"/>
                </a:solidFill>
                <a:latin typeface="UTM Avo" panose="02040603050506020204" pitchFamily="18" charset="0"/>
                <a:ea typeface="Arial"/>
                <a:cs typeface="Arial"/>
                <a:sym typeface="Arial"/>
              </a:rPr>
              <a:t>việc</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nhóm</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đôi</a:t>
            </a:r>
            <a:endParaRPr lang="en-US" sz="2400" b="1" dirty="0">
              <a:solidFill>
                <a:schemeClr val="bg1"/>
              </a:solidFill>
              <a:latin typeface="UTM Avo" panose="02040603050506020204" pitchFamily="18" charset="0"/>
              <a:ea typeface="Arial"/>
              <a:cs typeface="Arial"/>
              <a:sym typeface="Arial"/>
            </a:endParaRPr>
          </a:p>
        </p:txBody>
      </p:sp>
      <p:sp>
        <p:nvSpPr>
          <p:cNvPr id="19" name="TextBox 18">
            <a:extLst>
              <a:ext uri="{FF2B5EF4-FFF2-40B4-BE49-F238E27FC236}">
                <a16:creationId xmlns:a16="http://schemas.microsoft.com/office/drawing/2014/main" id="{112D1970-E1A7-46FD-859E-3116BEA220B9}"/>
              </a:ext>
            </a:extLst>
          </p:cNvPr>
          <p:cNvSpPr txBox="1"/>
          <p:nvPr/>
        </p:nvSpPr>
        <p:spPr>
          <a:xfrm>
            <a:off x="852733" y="2314239"/>
            <a:ext cx="8499995" cy="3376309"/>
          </a:xfrm>
          <a:prstGeom prst="rect">
            <a:avLst/>
          </a:prstGeom>
          <a:noFill/>
        </p:spPr>
        <p:txBody>
          <a:bodyPr wrap="square">
            <a:spAutoFit/>
          </a:bodyPr>
          <a:lstStyle/>
          <a:p>
            <a:pPr marL="457204" indent="-457204">
              <a:lnSpc>
                <a:spcPct val="150000"/>
              </a:lnSpc>
              <a:buFont typeface="Wingdings" panose="05000000000000000000" pitchFamily="2" charset="2"/>
              <a:buChar char="v"/>
            </a:pPr>
            <a:r>
              <a:rPr lang="en-US" sz="2400" b="1" dirty="0" err="1">
                <a:latin typeface="UTM Avo" panose="02040603050506020204" pitchFamily="18" charset="0"/>
                <a:cs typeface="Arial" panose="020B0604020202020204" pitchFamily="34" charset="0"/>
              </a:rPr>
              <a:t>Lưu</a:t>
            </a:r>
            <a:r>
              <a:rPr lang="en-US" sz="2400" b="1" dirty="0">
                <a:latin typeface="UTM Avo" panose="02040603050506020204" pitchFamily="18" charset="0"/>
                <a:cs typeface="Arial" panose="020B0604020202020204" pitchFamily="34" charset="0"/>
              </a:rPr>
              <a:t> ý:</a:t>
            </a:r>
          </a:p>
          <a:p>
            <a:pPr marL="381003" indent="-381003" algn="just">
              <a:lnSpc>
                <a:spcPct val="150000"/>
              </a:lnSpc>
              <a:spcBef>
                <a:spcPts val="66"/>
              </a:spcBef>
              <a:spcAft>
                <a:spcPts val="66"/>
              </a:spcAft>
              <a:buFont typeface="Wingdings" panose="05000000000000000000" pitchFamily="2" charset="2"/>
              <a:buChar char="ü"/>
            </a:pPr>
            <a:r>
              <a:rPr lang="nl-NL" sz="2400" dirty="0">
                <a:latin typeface="UTM Avo" panose="02040603050506020204" pitchFamily="18" charset="0"/>
                <a:cs typeface="Arial" panose="020B0604020202020204" pitchFamily="34" charset="0"/>
              </a:rPr>
              <a:t>Đọc đúng những từ ngữ địa phương dễ phát âm sai</a:t>
            </a:r>
            <a:r>
              <a:rPr lang="nl-NL" sz="2400" dirty="0">
                <a:solidFill>
                  <a:srgbClr val="000000"/>
                </a:solidFill>
                <a:latin typeface="UTM Avo" panose="02040603050506020204" pitchFamily="18" charset="0"/>
                <a:cs typeface="Arial" panose="020B0604020202020204" pitchFamily="34" charset="0"/>
              </a:rPr>
              <a:t>: </a:t>
            </a:r>
            <a:r>
              <a:rPr lang="nl-NL" sz="2400" i="1" dirty="0">
                <a:solidFill>
                  <a:schemeClr val="accent2"/>
                </a:solidFill>
                <a:latin typeface="UTM Avo" panose="02040603050506020204" pitchFamily="18" charset="0"/>
                <a:cs typeface="Arial" panose="020B0604020202020204" pitchFamily="34" charset="0"/>
              </a:rPr>
              <a:t>Vi ô lông, nốt nhạc, hắt lên, ắc sê, nước mưa, tung lưới, lướt nhanh, sẫm màu, vũng nước</a:t>
            </a:r>
            <a:r>
              <a:rPr lang="nl-NL" sz="2400" dirty="0">
                <a:solidFill>
                  <a:schemeClr val="accent2"/>
                </a:solidFill>
                <a:latin typeface="UTM Avo" panose="02040603050506020204" pitchFamily="18" charset="0"/>
                <a:cs typeface="Arial" panose="020B0604020202020204" pitchFamily="34" charset="0"/>
              </a:rPr>
              <a:t>. </a:t>
            </a:r>
            <a:endParaRPr lang="nl-NL" sz="2400" dirty="0">
              <a:solidFill>
                <a:schemeClr val="accent2"/>
              </a:solidFill>
              <a:latin typeface="UTM Avo" panose="02040603050506020204" pitchFamily="18" charset="0"/>
              <a:ea typeface="Calibri" panose="020F0502020204030204" pitchFamily="34" charset="0"/>
              <a:cs typeface="Arial" panose="020B0604020202020204" pitchFamily="34" charset="0"/>
            </a:endParaRPr>
          </a:p>
          <a:p>
            <a:pPr marL="381003" indent="-381003" algn="just">
              <a:lnSpc>
                <a:spcPct val="150000"/>
              </a:lnSpc>
              <a:spcBef>
                <a:spcPts val="66"/>
              </a:spcBef>
              <a:spcAft>
                <a:spcPts val="66"/>
              </a:spcAft>
              <a:buFont typeface="Wingdings" panose="05000000000000000000" pitchFamily="2" charset="2"/>
              <a:buChar char="ü"/>
            </a:pPr>
            <a:r>
              <a:rPr lang="nl-NL" sz="2400" dirty="0">
                <a:latin typeface="UTM Avo" panose="02040603050506020204" pitchFamily="18" charset="0"/>
                <a:cs typeface="Arial" panose="020B0604020202020204" pitchFamily="34" charset="0"/>
              </a:rPr>
              <a:t>Phân biệt các âm, vần, thanh dễ lẫn và viết đúng chính tả.</a:t>
            </a:r>
            <a:endParaRPr lang="en-US" sz="2400" dirty="0">
              <a:latin typeface="UTM Avo" panose="02040603050506020204" pitchFamily="18" charset="0"/>
              <a:ea typeface="Calibri" panose="020F0502020204030204" pitchFamily="34" charset="0"/>
              <a:cs typeface="Arial" panose="020B0604020202020204" pitchFamily="34" charset="0"/>
            </a:endParaRPr>
          </a:p>
        </p:txBody>
      </p:sp>
      <p:pic>
        <p:nvPicPr>
          <p:cNvPr id="20" name="Picture 11">
            <a:extLst>
              <a:ext uri="{FF2B5EF4-FFF2-40B4-BE49-F238E27FC236}">
                <a16:creationId xmlns:a16="http://schemas.microsoft.com/office/drawing/2014/main" id="{E96EF23D-1C8E-4DE1-8F00-2BAE5B1B9F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4803" y="4672946"/>
            <a:ext cx="2013321" cy="2015843"/>
          </a:xfrm>
          <a:prstGeom prst="rect">
            <a:avLst/>
          </a:prstGeom>
        </p:spPr>
      </p:pic>
    </p:spTree>
    <p:extLst>
      <p:ext uri="{BB962C8B-B14F-4D97-AF65-F5344CB8AC3E}">
        <p14:creationId xmlns:p14="http://schemas.microsoft.com/office/powerpoint/2010/main" val="20840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par>
                                <p:cTn id="18" presetID="47"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anim calcmode="lin" valueType="num">
                                      <p:cBhvr>
                                        <p:cTn id="21" dur="500" fill="hold"/>
                                        <p:tgtEl>
                                          <p:spTgt spid="20"/>
                                        </p:tgtEl>
                                        <p:attrNameLst>
                                          <p:attrName>ppt_x</p:attrName>
                                        </p:attrNameLst>
                                      </p:cBhvr>
                                      <p:tavLst>
                                        <p:tav tm="0">
                                          <p:val>
                                            <p:strVal val="#ppt_x"/>
                                          </p:val>
                                        </p:tav>
                                        <p:tav tm="100000">
                                          <p:val>
                                            <p:strVal val="#ppt_x"/>
                                          </p:val>
                                        </p:tav>
                                      </p:tavLst>
                                    </p:anim>
                                    <p:anim calcmode="lin" valueType="num">
                                      <p:cBhvr>
                                        <p:cTn id="22"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133350" y="2867025"/>
            <a:ext cx="9414258" cy="923330"/>
          </a:xfrm>
          <a:prstGeom prst="rect">
            <a:avLst/>
          </a:prstGeom>
          <a:noFill/>
          <a:ln>
            <a:noFill/>
          </a:ln>
        </p:spPr>
        <p:txBody>
          <a:bodyPr spcFirstLastPara="1" wrap="square" lIns="0" tIns="0" rIns="0" bIns="0" anchor="t" anchorCtr="0">
            <a:spAutoFit/>
          </a:bodyPr>
          <a:lstStyle/>
          <a:p>
            <a:pPr marL="0" lvl="1" algn="ctr">
              <a:lnSpc>
                <a:spcPct val="150000"/>
              </a:lnSpc>
            </a:pPr>
            <a:r>
              <a:rPr lang="vi-VN" sz="4000" b="1">
                <a:solidFill>
                  <a:schemeClr val="dk1"/>
                </a:solidFill>
                <a:latin typeface="UTM Avo" panose="02040603050506020204" pitchFamily="18" charset="0"/>
                <a:ea typeface="Arial"/>
                <a:cs typeface="Arial"/>
                <a:sym typeface="Arial"/>
              </a:rPr>
              <a:t>2. </a:t>
            </a:r>
            <a:r>
              <a:rPr lang="en-US" sz="4000" b="1">
                <a:solidFill>
                  <a:schemeClr val="dk1"/>
                </a:solidFill>
                <a:latin typeface="UTM Avo" panose="02040603050506020204" pitchFamily="18" charset="0"/>
                <a:ea typeface="Arial"/>
                <a:cs typeface="Arial"/>
                <a:sym typeface="Arial"/>
              </a:rPr>
              <a:t>LUYỆN ĐỌC HIỂU</a:t>
            </a:r>
            <a:endParaRPr lang="en-US" sz="4000" b="1" dirty="0">
              <a:solidFill>
                <a:schemeClr val="dk1"/>
              </a:solidFill>
              <a:latin typeface="UTM Avo" panose="02040603050506020204" pitchFamily="18" charset="0"/>
              <a:ea typeface="Arial"/>
              <a:cs typeface="Arial"/>
              <a:sym typeface="Arial"/>
            </a:endParaRPr>
          </a:p>
        </p:txBody>
      </p:sp>
      <p:pic>
        <p:nvPicPr>
          <p:cNvPr id="5" name="Picture 9">
            <a:extLst>
              <a:ext uri="{FF2B5EF4-FFF2-40B4-BE49-F238E27FC236}">
                <a16:creationId xmlns:a16="http://schemas.microsoft.com/office/drawing/2014/main" id="{1534E32B-2D10-4D81-83B7-9B0FA3AC6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8899908" y="1543051"/>
            <a:ext cx="2549688" cy="4948822"/>
          </a:xfrm>
          <a:prstGeom prst="rect">
            <a:avLst/>
          </a:prstGeom>
        </p:spPr>
      </p:pic>
      <p:pic>
        <p:nvPicPr>
          <p:cNvPr id="7" name="Picture 26">
            <a:extLst>
              <a:ext uri="{FF2B5EF4-FFF2-40B4-BE49-F238E27FC236}">
                <a16:creationId xmlns:a16="http://schemas.microsoft.com/office/drawing/2014/main" id="{4D9814BA-D185-48A2-9229-3FBAE76E1D85}"/>
              </a:ext>
            </a:extLst>
          </p:cNvPr>
          <p:cNvPicPr>
            <a:picLocks noChangeAspect="1"/>
          </p:cNvPicPr>
          <p:nvPr/>
        </p:nvPicPr>
        <p:blipFill>
          <a:blip r:embed="rId5"/>
          <a:srcRect/>
          <a:stretch>
            <a:fillRect/>
          </a:stretch>
        </p:blipFill>
        <p:spPr>
          <a:xfrm>
            <a:off x="552450" y="4865811"/>
            <a:ext cx="1652922" cy="1626062"/>
          </a:xfrm>
          <a:prstGeom prst="rect">
            <a:avLst/>
          </a:prstGeom>
        </p:spPr>
      </p:pic>
    </p:spTree>
    <p:extLst>
      <p:ext uri="{BB962C8B-B14F-4D97-AF65-F5344CB8AC3E}">
        <p14:creationId xmlns:p14="http://schemas.microsoft.com/office/powerpoint/2010/main" val="2919902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DCF1BFE4-A2FA-4DB5-8395-7E55929788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4197796" y="2413615"/>
            <a:ext cx="3817079" cy="3700079"/>
          </a:xfrm>
          <a:prstGeom prst="rect">
            <a:avLst/>
          </a:prstGeom>
        </p:spPr>
      </p:pic>
      <p:pic>
        <p:nvPicPr>
          <p:cNvPr id="8" name="Picture 4">
            <a:extLst>
              <a:ext uri="{FF2B5EF4-FFF2-40B4-BE49-F238E27FC236}">
                <a16:creationId xmlns:a16="http://schemas.microsoft.com/office/drawing/2014/main" id="{7D66A4AD-C683-47E8-8B84-0EF02B1600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362497" y="2496863"/>
            <a:ext cx="3971458" cy="3748295"/>
          </a:xfrm>
          <a:prstGeom prst="rect">
            <a:avLst/>
          </a:prstGeom>
        </p:spPr>
      </p:pic>
      <p:pic>
        <p:nvPicPr>
          <p:cNvPr id="9" name="Picture 5">
            <a:extLst>
              <a:ext uri="{FF2B5EF4-FFF2-40B4-BE49-F238E27FC236}">
                <a16:creationId xmlns:a16="http://schemas.microsoft.com/office/drawing/2014/main" id="{D584DC1F-EE72-4523-BA95-9E054535A5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7901311" y="2389513"/>
            <a:ext cx="3817079" cy="3748295"/>
          </a:xfrm>
          <a:prstGeom prst="rect">
            <a:avLst/>
          </a:prstGeom>
        </p:spPr>
      </p:pic>
      <p:sp>
        <p:nvSpPr>
          <p:cNvPr id="10" name="TextBox 9">
            <a:extLst>
              <a:ext uri="{FF2B5EF4-FFF2-40B4-BE49-F238E27FC236}">
                <a16:creationId xmlns:a16="http://schemas.microsoft.com/office/drawing/2014/main" id="{BF820B84-BFD6-43E7-B4B8-FFF170BA1BBC}"/>
              </a:ext>
            </a:extLst>
          </p:cNvPr>
          <p:cNvSpPr txBox="1"/>
          <p:nvPr/>
        </p:nvSpPr>
        <p:spPr>
          <a:xfrm>
            <a:off x="1119519" y="3021718"/>
            <a:ext cx="2743200" cy="2229841"/>
          </a:xfrm>
          <a:prstGeom prst="rect">
            <a:avLst/>
          </a:prstGeom>
          <a:noFill/>
        </p:spPr>
        <p:txBody>
          <a:bodyPr wrap="square" rtlCol="0">
            <a:spAutoFit/>
          </a:bodyPr>
          <a:lstStyle/>
          <a:p>
            <a:pPr marL="381003" indent="-381003" algn="ctr">
              <a:lnSpc>
                <a:spcPct val="150000"/>
              </a:lnSpc>
              <a:buFont typeface="Wingdings" panose="05000000000000000000" pitchFamily="2" charset="2"/>
              <a:buChar char="v"/>
            </a:pP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1:</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Tiếng đàn của Thủy được miêu tả như </a:t>
            </a:r>
            <a:r>
              <a:rPr lang="nl-NL" sz="2400">
                <a:solidFill>
                  <a:srgbClr val="000000"/>
                </a:solidFill>
                <a:latin typeface="UTM Avo" panose="02040603050506020204" pitchFamily="18" charset="0"/>
                <a:ea typeface="Calibri" panose="020F0502020204030204" pitchFamily="34" charset="0"/>
                <a:cs typeface="Arial" panose="020B0604020202020204" pitchFamily="34" charset="0"/>
              </a:rPr>
              <a:t>thế nào?</a:t>
            </a:r>
            <a:endParaRPr lang="en-US" sz="2400" dirty="0">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9F9EB6AD-E917-49BD-AC56-01B99CD154F5}"/>
              </a:ext>
            </a:extLst>
          </p:cNvPr>
          <p:cNvSpPr txBox="1"/>
          <p:nvPr/>
        </p:nvSpPr>
        <p:spPr>
          <a:xfrm>
            <a:off x="4584360" y="2895526"/>
            <a:ext cx="3287173" cy="2783839"/>
          </a:xfrm>
          <a:prstGeom prst="rect">
            <a:avLst/>
          </a:prstGeom>
          <a:noFill/>
        </p:spPr>
        <p:txBody>
          <a:bodyPr wrap="square">
            <a:spAutoFit/>
          </a:bodyPr>
          <a:lstStyle/>
          <a:p>
            <a:pPr marL="381003" indent="-381003" algn="ctr">
              <a:lnSpc>
                <a:spcPct val="150000"/>
              </a:lnSpc>
              <a:buFont typeface="Wingdings" panose="05000000000000000000" pitchFamily="2" charset="2"/>
              <a:buChar char="v"/>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Câu 2:</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Những hình ảnh nào thể hiện sự xúc động và say mê của Thủy khi chơi đàn?</a:t>
            </a:r>
            <a:endParaRPr lang="en-US" sz="2400" dirty="0">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3623674F-12FF-472E-A6D0-C0C8F46A95DB}"/>
              </a:ext>
            </a:extLst>
          </p:cNvPr>
          <p:cNvSpPr txBox="1"/>
          <p:nvPr/>
        </p:nvSpPr>
        <p:spPr>
          <a:xfrm>
            <a:off x="8227520" y="2946809"/>
            <a:ext cx="3437429" cy="2783839"/>
          </a:xfrm>
          <a:prstGeom prst="rect">
            <a:avLst/>
          </a:prstGeom>
          <a:noFill/>
        </p:spPr>
        <p:txBody>
          <a:bodyPr wrap="square" rtlCol="0">
            <a:spAutoFit/>
          </a:bodyPr>
          <a:lstStyle/>
          <a:p>
            <a:pPr marL="381003" indent="-381003" algn="ctr">
              <a:lnSpc>
                <a:spcPct val="150000"/>
              </a:lnSpc>
              <a:buFont typeface="Wingdings" panose="05000000000000000000" pitchFamily="2" charset="2"/>
              <a:buChar char="v"/>
            </a:pPr>
            <a:r>
              <a:rPr lang="nl-NL" sz="2400" b="1" dirty="0">
                <a:solidFill>
                  <a:srgbClr val="000000"/>
                </a:solidFill>
                <a:latin typeface="UTM Avo" panose="02040603050506020204" pitchFamily="18" charset="0"/>
                <a:ea typeface="Calibri" panose="020F0502020204030204" pitchFamily="34" charset="0"/>
                <a:cs typeface="Arial" panose="020B0604020202020204" pitchFamily="34" charset="0"/>
              </a:rPr>
              <a:t>Câu 3:</a:t>
            </a:r>
          </a:p>
          <a:p>
            <a:pPr algn="ctr">
              <a:lnSpc>
                <a:spcPct val="150000"/>
              </a:lnSpc>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Tìm những hình ảnh thanh bình bên ngoài phòng thi trong lúc Thủy chơi đàn.</a:t>
            </a:r>
            <a:endParaRPr lang="en-US" sz="2400" dirty="0">
              <a:latin typeface="UTM Avo" panose="02040603050506020204" pitchFamily="18" charset="0"/>
              <a:cs typeface="Arial" panose="020B0604020202020204" pitchFamily="34" charset="0"/>
            </a:endParaRPr>
          </a:p>
        </p:txBody>
      </p:sp>
      <p:sp>
        <p:nvSpPr>
          <p:cNvPr id="14" name="Google Shape;183;p7">
            <a:extLst>
              <a:ext uri="{FF2B5EF4-FFF2-40B4-BE49-F238E27FC236}">
                <a16:creationId xmlns:a16="http://schemas.microsoft.com/office/drawing/2014/main" id="{57B59564-BD64-46BC-8C48-5795A6EDAC62}"/>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Làm viêc theo nhóm đôi</a:t>
            </a:r>
          </a:p>
        </p:txBody>
      </p:sp>
    </p:spTree>
    <p:extLst>
      <p:ext uri="{BB962C8B-B14F-4D97-AF65-F5344CB8AC3E}">
        <p14:creationId xmlns:p14="http://schemas.microsoft.com/office/powerpoint/2010/main" val="203902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500"/>
                                        <p:tgtEl>
                                          <p:spTgt spid="13"/>
                                        </p:tgtEl>
                                      </p:cBhvr>
                                    </p:animEffect>
                                  </p:childTnLst>
                                </p:cTn>
                              </p:par>
                              <p:par>
                                <p:cTn id="29" presetID="2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1.png"/>
          <p:cNvPicPr>
            <a:picLocks noChangeAspect="1"/>
          </p:cNvPicPr>
          <p:nvPr/>
        </p:nvPicPr>
        <p:blipFill>
          <a:blip r:embed="rId4" cstate="print"/>
          <a:stretch>
            <a:fillRect/>
          </a:stretch>
        </p:blipFill>
        <p:spPr>
          <a:xfrm>
            <a:off x="1791930" y="5795770"/>
            <a:ext cx="9144000" cy="1066800"/>
          </a:xfrm>
          <a:prstGeom prst="rect">
            <a:avLst/>
          </a:prstGeom>
        </p:spPr>
      </p:pic>
      <p:pic>
        <p:nvPicPr>
          <p:cNvPr id="4" name="Picture 3" descr="6131d3148657a26e1bfe386e7ba65811.png"/>
          <p:cNvPicPr>
            <a:picLocks noChangeAspect="1"/>
          </p:cNvPicPr>
          <p:nvPr/>
        </p:nvPicPr>
        <p:blipFill>
          <a:blip r:embed="rId5" cstate="print"/>
          <a:stretch>
            <a:fillRect/>
          </a:stretch>
        </p:blipFill>
        <p:spPr>
          <a:xfrm>
            <a:off x="-120263" y="3102179"/>
            <a:ext cx="3176267" cy="4495800"/>
          </a:xfrm>
          <a:prstGeom prst="rect">
            <a:avLst/>
          </a:prstGeom>
        </p:spPr>
      </p:pic>
      <p:sp>
        <p:nvSpPr>
          <p:cNvPr id="6" name="Speech Bubble: Rectangle with Corners Rounded 5"/>
          <p:cNvSpPr/>
          <p:nvPr/>
        </p:nvSpPr>
        <p:spPr>
          <a:xfrm>
            <a:off x="907712" y="1653702"/>
            <a:ext cx="4296585" cy="2015554"/>
          </a:xfrm>
          <a:prstGeom prst="wedgeRoundRectCallout">
            <a:avLst>
              <a:gd name="adj1" fmla="val -32380"/>
              <a:gd name="adj2" fmla="val 67809"/>
              <a:gd name="adj3" fmla="val 16667"/>
            </a:avLst>
          </a:prstGeom>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0" marR="0" lvl="0" indent="0" algn="just" defTabSz="914400" rtl="0" eaLnBrk="1" fontAlgn="auto" latinLnBrk="0" hangingPunct="1">
              <a:lnSpc>
                <a:spcPct val="150000"/>
              </a:lnSpc>
              <a:spcBef>
                <a:spcPts val="0"/>
              </a:spcBef>
              <a:spcAft>
                <a:spcPts val="0"/>
              </a:spcAft>
              <a:buClrTx/>
              <a:buSzTx/>
              <a:buFont typeface="Arial"/>
              <a:buNone/>
              <a:tabLst/>
              <a:defRPr/>
            </a:pP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Chào</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thỏ</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con,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hôm</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nay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các</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bạn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giúp</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mình</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lấy</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những</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củ</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cà</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rốt</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ngon</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r>
              <a:rPr kumimoji="0" lang="en-US" sz="1800" b="0" i="0" u="none" strike="noStrike" kern="1200" cap="none" spc="0" normalizeH="0" baseline="0" noProof="0" dirty="0" err="1">
                <a:ln>
                  <a:noFill/>
                </a:ln>
                <a:solidFill>
                  <a:prstClr val="black"/>
                </a:solidFill>
                <a:effectLst/>
                <a:uLnTx/>
                <a:uFillTx/>
                <a:latin typeface="UTM Avo"/>
                <a:ea typeface="+mn-ea"/>
                <a:cs typeface="+mn-cs"/>
                <a:sym typeface="Arial"/>
              </a:rPr>
              <a:t>nhé</a:t>
            </a:r>
            <a:r>
              <a:rPr kumimoji="0" lang="en-US" sz="1800" b="0" i="0" u="none" strike="noStrike" kern="1200" cap="none" spc="0" normalizeH="0" baseline="0" noProof="0" dirty="0">
                <a:ln>
                  <a:noFill/>
                </a:ln>
                <a:solidFill>
                  <a:prstClr val="black"/>
                </a:solidFill>
                <a:effectLst/>
                <a:uLnTx/>
                <a:uFillTx/>
                <a:latin typeface="UTM Avo"/>
                <a:ea typeface="+mn-ea"/>
                <a:cs typeface="+mn-cs"/>
                <a:sym typeface="Arial"/>
              </a:rPr>
              <a:t> ^^</a:t>
            </a:r>
          </a:p>
        </p:txBody>
      </p:sp>
      <p:pic>
        <p:nvPicPr>
          <p:cNvPr id="2" name="Picture 1" descr="Logo, company name&#10;&#10;Description automatically generated">
            <a:extLst>
              <a:ext uri="{FF2B5EF4-FFF2-40B4-BE49-F238E27FC236}">
                <a16:creationId xmlns:a16="http://schemas.microsoft.com/office/drawing/2014/main" id="{51B833D0-A745-6D2C-786F-D1836B6261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
        <p:nvSpPr>
          <p:cNvPr id="11" name="Rectangle 10"/>
          <p:cNvSpPr/>
          <p:nvPr/>
        </p:nvSpPr>
        <p:spPr>
          <a:xfrm>
            <a:off x="5558105" y="1401658"/>
            <a:ext cx="6175235" cy="2800767"/>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Thỏ</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kiếm</a:t>
            </a:r>
            <a:r>
              <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 </a:t>
            </a:r>
            <a:r>
              <a:rPr kumimoji="0" lang="en-US" sz="88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rPr>
              <a:t>ăn</a:t>
            </a:r>
            <a:endParaRPr kumimoji="0" lang="en-US" sz="88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a:ea typeface="+mn-ea"/>
              <a:cs typeface="Arial"/>
              <a:sym typeface="Arial"/>
            </a:endParaRPr>
          </a:p>
        </p:txBody>
      </p:sp>
      <p:pic>
        <p:nvPicPr>
          <p:cNvPr id="3" name="Сute funny background music _ no copyright">
            <a:hlinkClick r:id="" action="ppaction://media"/>
            <a:extLst>
              <a:ext uri="{FF2B5EF4-FFF2-40B4-BE49-F238E27FC236}">
                <a16:creationId xmlns:a16="http://schemas.microsoft.com/office/drawing/2014/main" id="{A0E37995-55D1-8D95-DAB3-69CC2AF0061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679383" y="-2653713"/>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18" repeatCount="indefinite" fill="hold" display="0">
                  <p:stCondLst>
                    <p:cond delay="indefinite"/>
                  </p:stCondLst>
                  <p:endCondLst>
                    <p:cond evt="onStopAudio" delay="0">
                      <p:tgtEl>
                        <p:sldTgt/>
                      </p:tgtEl>
                    </p:cond>
                  </p:endCondLst>
                </p:cTn>
                <p:tgtEl>
                  <p:spTgt spid="3"/>
                </p:tgtEl>
              </p:cMediaNode>
            </p:audio>
          </p:childTnLst>
        </p:cTn>
      </p:par>
    </p:tnLst>
    <p:bldLst>
      <p:bldP spid="6"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817F4B7-E3E7-2F11-C19D-6038D6866942}"/>
              </a:ext>
            </a:extLst>
          </p:cNvPr>
          <p:cNvSpPr/>
          <p:nvPr/>
        </p:nvSpPr>
        <p:spPr>
          <a:xfrm>
            <a:off x="1447550" y="1189243"/>
            <a:ext cx="9230096" cy="4638902"/>
          </a:xfrm>
          <a:prstGeom prst="roundRect">
            <a:avLst>
              <a:gd name="adj" fmla="val 3754"/>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marR="0" lvl="0" algn="just"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đầu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trò</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R="0" lvl="0" algn="just" defTabSz="914400" rtl="0" eaLnBrk="1" fontAlgn="auto" latinLnBrk="0" hangingPunct="1">
              <a:lnSpc>
                <a:spcPct val="150000"/>
              </a:lnSpc>
              <a:spcBef>
                <a:spcPts val="0"/>
              </a:spcBef>
              <a:spcAft>
                <a:spcPts val="0"/>
              </a:spcAft>
              <a:buClrTx/>
              <a:buSzTx/>
              <a:tabLst/>
              <a:defRPr/>
            </a:pPr>
            <a:r>
              <a:rPr lang="en-US" sz="2400" dirty="0">
                <a:solidFill>
                  <a:prstClr val="black"/>
                </a:solidFill>
                <a:latin typeface="UTM Avo" panose="02040603050506020204" pitchFamily="18"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Mỗi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tương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ứng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1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R="0" lvl="0" algn="just"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R="0" lvl="0" algn="just"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Click </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v</a:t>
            </a:r>
            <a:r>
              <a:rPr kumimoji="0" lang="en-US" sz="2400" b="0" i="0" u="none" strike="noStrike" kern="1200" cap="none" spc="0" normalizeH="0" baseline="0" noProof="0" dirty="0" err="1">
                <a:ln>
                  <a:noFill/>
                </a:ln>
                <a:solidFill>
                  <a:prstClr val="black"/>
                </a:solidFill>
                <a:effectLst/>
                <a:uLnTx/>
                <a:uFillTx/>
                <a:latin typeface="UTM Avo"/>
                <a:ea typeface="+mn-ea"/>
                <a:cs typeface="+mn-cs"/>
              </a:rPr>
              <a:t>ào</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màn</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hình</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hiện</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đáp</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án</a:t>
            </a:r>
            <a:r>
              <a:rPr kumimoji="0" lang="en-US" sz="2400" b="0" i="0" u="none" strike="noStrike" kern="1200" cap="none" spc="0" normalizeH="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noProof="0" dirty="0" err="1">
                <a:ln>
                  <a:noFill/>
                </a:ln>
                <a:solidFill>
                  <a:prstClr val="black"/>
                </a:solidFill>
                <a:effectLst/>
                <a:uLnTx/>
                <a:uFillTx/>
                <a:latin typeface="UTM Avo" panose="02040603050506020204" pitchFamily="18" charset="0"/>
                <a:ea typeface="+mn-ea"/>
                <a:cs typeface="+mn-cs"/>
              </a:rPr>
              <a:t>đúng</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en-US" sz="2400" b="0" i="0" u="none" strike="noStrike" kern="1200" cap="none" spc="0" normalizeH="0" baseline="0" noProof="0" dirty="0">
              <a:ln>
                <a:noFill/>
              </a:ln>
              <a:solidFill>
                <a:prstClr val="black"/>
              </a:solidFill>
              <a:effectLst/>
              <a:uLnTx/>
              <a:uFillTx/>
              <a:latin typeface="UTM Avo"/>
              <a:ea typeface="+mn-ea"/>
              <a:cs typeface="+mn-cs"/>
            </a:endParaRPr>
          </a:p>
          <a:p>
            <a:pPr marR="0" lvl="0" algn="just"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ở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quay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285750" marR="0" lvl="0" indent="-285750" algn="just"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Click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chú</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ăn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rốt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R="0" lvl="0" algn="just" defTabSz="914400" rtl="0" eaLnBrk="1" fontAlgn="auto" latinLnBrk="0" hangingPunct="1">
              <a:lnSpc>
                <a:spcPct val="150000"/>
              </a:lnSpc>
              <a:spcBef>
                <a:spcPts val="0"/>
              </a:spcBef>
              <a:spcAft>
                <a:spcPts val="0"/>
              </a:spcAft>
              <a:buClrTx/>
              <a:buSzTx/>
              <a:tabLst/>
              <a:defRPr/>
            </a:pPr>
            <a:r>
              <a:rPr lang="en-US" sz="2400" dirty="0">
                <a:solidFill>
                  <a:prstClr val="black"/>
                </a:solidFill>
                <a:latin typeface="UTM Avo" panose="02040603050506020204" pitchFamily="18" charset="0"/>
              </a:rPr>
              <a:t>- Click </a:t>
            </a:r>
            <a:r>
              <a:rPr lang="en-US" sz="2400" dirty="0" err="1">
                <a:solidFill>
                  <a:prstClr val="black"/>
                </a:solidFill>
                <a:latin typeface="UTM Avo" panose="02040603050506020204" pitchFamily="18" charset="0"/>
              </a:rPr>
              <a:t>vào</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ngôi</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nhà</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để</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đến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nội</a:t>
            </a:r>
            <a:r>
              <a:rPr lang="en-US" sz="2400" dirty="0">
                <a:solidFill>
                  <a:prstClr val="black"/>
                </a:solidFill>
                <a:latin typeface="UTM Avo" panose="02040603050506020204" pitchFamily="18" charset="0"/>
              </a:rPr>
              <a:t> dung </a:t>
            </a:r>
            <a:r>
              <a:rPr lang="en-US" sz="2400" dirty="0" err="1">
                <a:solidFill>
                  <a:prstClr val="black"/>
                </a:solidFill>
                <a:latin typeface="UTM Avo" panose="02040603050506020204" pitchFamily="18" charset="0"/>
              </a:rPr>
              <a:t>bài</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học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tiếp</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theo.</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Rectangle 12">
            <a:extLst>
              <a:ext uri="{FF2B5EF4-FFF2-40B4-BE49-F238E27FC236}">
                <a16:creationId xmlns:a16="http://schemas.microsoft.com/office/drawing/2014/main" id="{4FA920F3-D469-8382-8235-C46309DEB410}"/>
              </a:ext>
            </a:extLst>
          </p:cNvPr>
          <p:cNvSpPr/>
          <p:nvPr/>
        </p:nvSpPr>
        <p:spPr>
          <a:xfrm>
            <a:off x="4077683" y="681906"/>
            <a:ext cx="3969829" cy="523220"/>
          </a:xfrm>
          <a:prstGeom prst="rect">
            <a:avLst/>
          </a:prstGeom>
          <a:solidFill>
            <a:schemeClr val="bg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800" b="1" i="0" u="none" strike="noStrike" kern="1200" cap="none" spc="0" normalizeH="0" baseline="0" noProof="0" dirty="0">
                <a:ln w="6600">
                  <a:noFill/>
                  <a:prstDash val="solid"/>
                </a:ln>
                <a:solidFill>
                  <a:srgbClr val="FF5050"/>
                </a:solidFill>
                <a:effectLst/>
                <a:uLnTx/>
                <a:uFillTx/>
                <a:latin typeface="UTM Avo" panose="02040603050506020204" pitchFamily="18"/>
                <a:ea typeface="+mn-ea"/>
                <a:cs typeface="Arial"/>
                <a:sym typeface="Arial"/>
              </a:rPr>
              <a:t>HƯỚNG DẪN</a:t>
            </a:r>
          </a:p>
        </p:txBody>
      </p:sp>
      <p:pic>
        <p:nvPicPr>
          <p:cNvPr id="4" name="Picture 3" descr="6131d3148657a26e1bfe386e7ba65811.png"/>
          <p:cNvPicPr>
            <a:picLocks noChangeAspect="1"/>
          </p:cNvPicPr>
          <p:nvPr/>
        </p:nvPicPr>
        <p:blipFill>
          <a:blip r:embed="rId2" cstate="print"/>
          <a:stretch>
            <a:fillRect/>
          </a:stretch>
        </p:blipFill>
        <p:spPr>
          <a:xfrm>
            <a:off x="0" y="4409954"/>
            <a:ext cx="1894190" cy="2681103"/>
          </a:xfrm>
          <a:prstGeom prst="rect">
            <a:avLst/>
          </a:prstGeom>
        </p:spPr>
      </p:pic>
      <p:pic>
        <p:nvPicPr>
          <p:cNvPr id="5" name="Picture 4">
            <a:hlinkClick r:id="" action="ppaction://hlinkshowjump?jump=nextslide"/>
            <a:extLst>
              <a:ext uri="{FF2B5EF4-FFF2-40B4-BE49-F238E27FC236}">
                <a16:creationId xmlns:a16="http://schemas.microsoft.com/office/drawing/2014/main" id="{672CBEFC-1E51-EF3C-18B5-6DBC3BAA2F1E}"/>
              </a:ext>
            </a:extLst>
          </p:cNvPr>
          <p:cNvPicPr>
            <a:picLocks noChangeAspect="1"/>
          </p:cNvPicPr>
          <p:nvPr/>
        </p:nvPicPr>
        <p:blipFill>
          <a:blip r:embed="rId3"/>
          <a:stretch>
            <a:fillRect/>
          </a:stretch>
        </p:blipFill>
        <p:spPr>
          <a:xfrm>
            <a:off x="10427001" y="5163165"/>
            <a:ext cx="1828959" cy="1694835"/>
          </a:xfrm>
          <a:prstGeom prst="rect">
            <a:avLst/>
          </a:prstGeom>
        </p:spPr>
      </p:pic>
      <p:pic>
        <p:nvPicPr>
          <p:cNvPr id="6" name="Picture 5" descr="Logo, company name&#10;&#10;Description automatically generated">
            <a:extLst>
              <a:ext uri="{FF2B5EF4-FFF2-40B4-BE49-F238E27FC236}">
                <a16:creationId xmlns:a16="http://schemas.microsoft.com/office/drawing/2014/main" id="{F216F839-8FAB-E238-68F0-1B0A1F2E89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extLst>
      <p:ext uri="{BB962C8B-B14F-4D97-AF65-F5344CB8AC3E}">
        <p14:creationId xmlns:p14="http://schemas.microsoft.com/office/powerpoint/2010/main" val="195293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3f7e749c750b79cbde134e7bcf00a140.png">
            <a:hlinkClick r:id="rId2" action="ppaction://hlinksldjump"/>
          </p:cNvPr>
          <p:cNvPicPr>
            <a:picLocks noChangeAspect="1"/>
          </p:cNvPicPr>
          <p:nvPr/>
        </p:nvPicPr>
        <p:blipFill>
          <a:blip r:embed="rId3" cstate="print"/>
          <a:stretch>
            <a:fillRect/>
          </a:stretch>
        </p:blipFill>
        <p:spPr>
          <a:xfrm>
            <a:off x="8267700" y="760413"/>
            <a:ext cx="4739149" cy="7315200"/>
          </a:xfrm>
          <a:prstGeom prst="rect">
            <a:avLst/>
          </a:prstGeom>
        </p:spPr>
      </p:pic>
      <p:pic>
        <p:nvPicPr>
          <p:cNvPr id="7" name="Picture 6" descr="bd81bbb18139c6b7a3c3be45a0b5eaa8.png"/>
          <p:cNvPicPr>
            <a:picLocks noChangeAspect="1"/>
          </p:cNvPicPr>
          <p:nvPr/>
        </p:nvPicPr>
        <p:blipFill>
          <a:blip r:embed="rId4" cstate="print"/>
          <a:stretch>
            <a:fillRect/>
          </a:stretch>
        </p:blipFill>
        <p:spPr>
          <a:xfrm>
            <a:off x="3352800" y="5257800"/>
            <a:ext cx="1295400" cy="1295400"/>
          </a:xfrm>
          <a:prstGeom prst="rect">
            <a:avLst/>
          </a:prstGeom>
        </p:spPr>
      </p:pic>
      <p:pic>
        <p:nvPicPr>
          <p:cNvPr id="8" name="Picture 7" descr="bd81bbb18139c6b7a3c3be45a0b5eaa8.png"/>
          <p:cNvPicPr>
            <a:picLocks noChangeAspect="1"/>
          </p:cNvPicPr>
          <p:nvPr/>
        </p:nvPicPr>
        <p:blipFill>
          <a:blip r:embed="rId4" cstate="print"/>
          <a:stretch>
            <a:fillRect/>
          </a:stretch>
        </p:blipFill>
        <p:spPr>
          <a:xfrm>
            <a:off x="5486400" y="5334000"/>
            <a:ext cx="1295400" cy="1295400"/>
          </a:xfrm>
          <a:prstGeom prst="rect">
            <a:avLst/>
          </a:prstGeom>
        </p:spPr>
      </p:pic>
      <p:pic>
        <p:nvPicPr>
          <p:cNvPr id="9" name="Picture 8" descr="bd81bbb18139c6b7a3c3be45a0b5eaa8.png"/>
          <p:cNvPicPr>
            <a:picLocks noChangeAspect="1"/>
          </p:cNvPicPr>
          <p:nvPr/>
        </p:nvPicPr>
        <p:blipFill>
          <a:blip r:embed="rId4" cstate="print"/>
          <a:stretch>
            <a:fillRect/>
          </a:stretch>
        </p:blipFill>
        <p:spPr>
          <a:xfrm>
            <a:off x="7620000" y="5334000"/>
            <a:ext cx="1295400" cy="1295400"/>
          </a:xfrm>
          <a:prstGeom prst="rect">
            <a:avLst/>
          </a:prstGeom>
        </p:spPr>
      </p:pic>
      <p:pic>
        <p:nvPicPr>
          <p:cNvPr id="5" name="Picture 4" descr="2ddded3c47508e0775bea75a55625106.png"/>
          <p:cNvPicPr>
            <a:picLocks noChangeAspect="1"/>
          </p:cNvPicPr>
          <p:nvPr/>
        </p:nvPicPr>
        <p:blipFill>
          <a:blip r:embed="rId5"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6"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7"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8"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9"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10" cstate="print"/>
          <a:stretch>
            <a:fillRect/>
          </a:stretch>
        </p:blipFill>
        <p:spPr>
          <a:xfrm>
            <a:off x="1524000" y="6248400"/>
            <a:ext cx="9144000" cy="609600"/>
          </a:xfrm>
          <a:prstGeom prst="rect">
            <a:avLst/>
          </a:prstGeom>
        </p:spPr>
      </p:pic>
      <p:pic>
        <p:nvPicPr>
          <p:cNvPr id="22" name="Picture 21" descr="trai tim nay.png"/>
          <p:cNvPicPr>
            <a:picLocks noChangeAspect="1"/>
          </p:cNvPicPr>
          <p:nvPr/>
        </p:nvPicPr>
        <p:blipFill>
          <a:blip r:embed="rId11" cstate="print"/>
          <a:stretch>
            <a:fillRect/>
          </a:stretch>
        </p:blipFill>
        <p:spPr>
          <a:xfrm flipH="1">
            <a:off x="343294" y="1447801"/>
            <a:ext cx="1180707" cy="786597"/>
          </a:xfrm>
          <a:prstGeom prst="rect">
            <a:avLst/>
          </a:prstGeom>
        </p:spPr>
      </p:pic>
      <p:sp>
        <p:nvSpPr>
          <p:cNvPr id="18" name="Oval 17">
            <a:hlinkClick r:id="rId12" action="ppaction://hlinksldjump"/>
            <a:extLst>
              <a:ext uri="{FF2B5EF4-FFF2-40B4-BE49-F238E27FC236}">
                <a16:creationId xmlns:a16="http://schemas.microsoft.com/office/drawing/2014/main" id="{CE254560-CD84-FCBA-C6D1-E648CB47646A}"/>
              </a:ext>
            </a:extLst>
          </p:cNvPr>
          <p:cNvSpPr/>
          <p:nvPr/>
        </p:nvSpPr>
        <p:spPr>
          <a:xfrm>
            <a:off x="3651813"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p>
        </p:txBody>
      </p:sp>
      <p:sp>
        <p:nvSpPr>
          <p:cNvPr id="23" name="Oval 22">
            <a:hlinkClick r:id="rId13" action="ppaction://hlinksldjump"/>
            <a:extLst>
              <a:ext uri="{FF2B5EF4-FFF2-40B4-BE49-F238E27FC236}">
                <a16:creationId xmlns:a16="http://schemas.microsoft.com/office/drawing/2014/main" id="{02754637-5179-AF15-B9ED-3B34F7966A0C}"/>
              </a:ext>
            </a:extLst>
          </p:cNvPr>
          <p:cNvSpPr/>
          <p:nvPr/>
        </p:nvSpPr>
        <p:spPr>
          <a:xfrm>
            <a:off x="57634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p>
        </p:txBody>
      </p:sp>
      <p:sp>
        <p:nvSpPr>
          <p:cNvPr id="24" name="Oval 23">
            <a:hlinkClick r:id="rId14" action="ppaction://hlinksldjump"/>
            <a:extLst>
              <a:ext uri="{FF2B5EF4-FFF2-40B4-BE49-F238E27FC236}">
                <a16:creationId xmlns:a16="http://schemas.microsoft.com/office/drawing/2014/main" id="{570EC777-0B8F-6171-0E3D-2B638CBEE8DC}"/>
              </a:ext>
            </a:extLst>
          </p:cNvPr>
          <p:cNvSpPr/>
          <p:nvPr/>
        </p:nvSpPr>
        <p:spPr>
          <a:xfrm>
            <a:off x="7897042" y="4562187"/>
            <a:ext cx="732608" cy="732608"/>
          </a:xfrm>
          <a:prstGeom prst="ellipse">
            <a:avLst/>
          </a:prstGeom>
          <a:solidFill>
            <a:schemeClr val="bg1"/>
          </a:solid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p>
        </p:txBody>
      </p:sp>
      <p:pic>
        <p:nvPicPr>
          <p:cNvPr id="36" name="Picture 35" descr="Logo, company name&#10;&#10;Description automatically generated">
            <a:extLst>
              <a:ext uri="{FF2B5EF4-FFF2-40B4-BE49-F238E27FC236}">
                <a16:creationId xmlns:a16="http://schemas.microsoft.com/office/drawing/2014/main" id="{FFE40214-A58C-7643-3C4E-66B62985C61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375 -0.00116 L 0.37253 -0.00116 " pathEditMode="relative" rAng="0" ptsTypes="AA">
                                      <p:cBhvr>
                                        <p:cTn id="6" dur="500" fill="hold"/>
                                        <p:tgtEl>
                                          <p:spTgt spid="20"/>
                                        </p:tgtEl>
                                        <p:attrNameLst>
                                          <p:attrName>ppt_x</p:attrName>
                                          <p:attrName>ppt_y</p:attrName>
                                        </p:attrNameLst>
                                      </p:cBhvr>
                                      <p:rCtr x="-130" y="0"/>
                                    </p:animMotion>
                                  </p:childTnLst>
                                </p:cTn>
                              </p:par>
                              <p:par>
                                <p:cTn id="7" presetID="63" presetClass="path" presetSubtype="0" accel="50000" decel="50000" fill="hold" nodeType="withEffect">
                                  <p:stCondLst>
                                    <p:cond delay="0"/>
                                  </p:stCondLst>
                                  <p:childTnLst>
                                    <p:animMotion origin="layout" path="M 0.4125 0.00949 L 0.6 -0.00116 " pathEditMode="relative" rAng="0" ptsTypes="AA">
                                      <p:cBhvr>
                                        <p:cTn id="8" dur="500" fill="hold"/>
                                        <p:tgtEl>
                                          <p:spTgt spid="20"/>
                                        </p:tgtEl>
                                        <p:attrNameLst>
                                          <p:attrName>ppt_x</p:attrName>
                                          <p:attrName>ppt_y</p:attrName>
                                        </p:attrNameLst>
                                      </p:cBhvr>
                                      <p:rCtr x="9375" y="-532"/>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7"/>
                    </p:tgtEl>
                  </p:cond>
                </p:stCondLst>
                <p:endSync evt="end" delay="0">
                  <p:rtn val="all"/>
                </p:endSync>
                <p:childTnLst>
                  <p:par>
                    <p:cTn id="10" fill="hold">
                      <p:stCondLst>
                        <p:cond delay="0"/>
                      </p:stCondLst>
                      <p:childTnLst>
                        <p:par>
                          <p:cTn id="11" fill="hold">
                            <p:stCondLst>
                              <p:cond delay="0"/>
                            </p:stCondLst>
                            <p:childTnLst>
                              <p:par>
                                <p:cTn id="12" presetID="63" presetClass="path" presetSubtype="0" accel="50000" decel="50000" fill="hold" nodeType="withEffect">
                                  <p:stCondLst>
                                    <p:cond delay="0"/>
                                  </p:stCondLst>
                                  <p:childTnLst>
                                    <p:animMotion origin="layout" path="M 0.03333 -0.00116 L 0.0625 0.00949 " pathEditMode="relative" rAng="0" ptsTypes="AA">
                                      <p:cBhvr>
                                        <p:cTn id="13" dur="500" fill="hold"/>
                                        <p:tgtEl>
                                          <p:spTgt spid="20"/>
                                        </p:tgtEl>
                                        <p:attrNameLst>
                                          <p:attrName>ppt_x</p:attrName>
                                          <p:attrName>ppt_y</p:attrName>
                                        </p:attrNameLst>
                                      </p:cBhvr>
                                      <p:rCtr x="2708" y="532"/>
                                    </p:animMotion>
                                  </p:childTnLst>
                                </p:cTn>
                              </p:par>
                              <p:par>
                                <p:cTn id="14" presetID="10" presetClass="exit" presetSubtype="0" fill="hold" nodeType="withEffect">
                                  <p:stCondLst>
                                    <p:cond delay="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63" presetClass="path" presetSubtype="0" accel="50000" decel="50000" fill="hold" nodeType="withEffect">
                                  <p:stCondLst>
                                    <p:cond delay="0"/>
                                  </p:stCondLst>
                                  <p:childTnLst>
                                    <p:animMotion origin="layout" path="M 0.0625 0.00949 L 0.20625 0.00949 " pathEditMode="relative" rAng="0" ptsTypes="AA">
                                      <p:cBhvr>
                                        <p:cTn id="24" dur="500" fill="hold"/>
                                        <p:tgtEl>
                                          <p:spTgt spid="20"/>
                                        </p:tgtEl>
                                        <p:attrNameLst>
                                          <p:attrName>ppt_x</p:attrName>
                                          <p:attrName>ppt_y</p:attrName>
                                        </p:attrNameLst>
                                      </p:cBhvr>
                                      <p:rCtr x="6133" y="301"/>
                                    </p:animMotion>
                                  </p:childTnLst>
                                </p:cTn>
                              </p:par>
                              <p:par>
                                <p:cTn id="25" presetID="10" presetClass="exit" presetSubtype="0" fill="hold" nodeType="with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63" presetClass="path" presetSubtype="0" accel="50000" decel="50000" fill="hold" nodeType="withEffect">
                                  <p:stCondLst>
                                    <p:cond delay="0"/>
                                  </p:stCondLst>
                                  <p:childTnLst>
                                    <p:animMotion origin="layout" path="M 0.20625 0.00949 L 0.32383 0.00486 " pathEditMode="relative" rAng="0" ptsTypes="AA">
                                      <p:cBhvr>
                                        <p:cTn id="35" dur="500" fill="hold"/>
                                        <p:tgtEl>
                                          <p:spTgt spid="20"/>
                                        </p:tgtEl>
                                        <p:attrNameLst>
                                          <p:attrName>ppt_x</p:attrName>
                                          <p:attrName>ppt_y</p:attrName>
                                        </p:attrNameLst>
                                      </p:cBhvr>
                                      <p:rCtr x="5872" y="-231"/>
                                    </p:animMotion>
                                  </p:childTnLst>
                                </p:cTn>
                              </p:par>
                              <p:par>
                                <p:cTn id="36" presetID="10" presetClass="exit" presetSubtype="0" fill="hold" nodeType="with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par>
                                <p:cTn id="39" presetID="10" presetClass="exit" presetSubtype="0" fill="hold" grpId="0" nodeType="withEffect">
                                  <p:stCondLst>
                                    <p:cond delay="0"/>
                                  </p:stCondLst>
                                  <p:childTnLst>
                                    <p:animEffect transition="out" filter="fade">
                                      <p:cBhvr>
                                        <p:cTn id="40" dur="500"/>
                                        <p:tgtEl>
                                          <p:spTgt spid="24"/>
                                        </p:tgtEl>
                                      </p:cBhvr>
                                    </p:animEffect>
                                    <p:set>
                                      <p:cBhvr>
                                        <p:cTn id="41"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18"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f7e749c750b79cbde134e7bcf00a140.png"/>
          <p:cNvPicPr>
            <a:picLocks noChangeAspect="1"/>
          </p:cNvPicPr>
          <p:nvPr/>
        </p:nvPicPr>
        <p:blipFill>
          <a:blip r:embed="rId2" cstate="print"/>
          <a:stretch>
            <a:fillRect/>
          </a:stretch>
        </p:blipFill>
        <p:spPr>
          <a:xfrm>
            <a:off x="-1451447" y="2317722"/>
            <a:ext cx="5217625" cy="5599402"/>
          </a:xfrm>
          <a:prstGeom prst="rect">
            <a:avLst/>
          </a:prstGeom>
        </p:spPr>
      </p:pic>
      <p:pic>
        <p:nvPicPr>
          <p:cNvPr id="6" name="Picture 5" descr="6131d3148657a26e1bfe386e7ba65811.png">
            <a:hlinkClick r:id="rId3" action="ppaction://hlinksldjump"/>
          </p:cNvPr>
          <p:cNvPicPr>
            <a:picLocks noChangeAspect="1"/>
          </p:cNvPicPr>
          <p:nvPr/>
        </p:nvPicPr>
        <p:blipFill>
          <a:blip r:embed="rId4" cstate="print"/>
          <a:stretch>
            <a:fillRect/>
          </a:stretch>
        </p:blipFill>
        <p:spPr>
          <a:xfrm>
            <a:off x="10852830" y="4818095"/>
            <a:ext cx="1394703" cy="2216725"/>
          </a:xfrm>
          <a:prstGeom prst="rect">
            <a:avLst/>
          </a:prstGeom>
        </p:spPr>
      </p:pic>
      <p:pic>
        <p:nvPicPr>
          <p:cNvPr id="24" name="Picture 23" descr="Logo, company name&#10;&#10;Description automatically generated">
            <a:extLst>
              <a:ext uri="{FF2B5EF4-FFF2-40B4-BE49-F238E27FC236}">
                <a16:creationId xmlns:a16="http://schemas.microsoft.com/office/drawing/2014/main" id="{B1472D02-6C77-8C25-4F36-4042DC500B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pic>
        <p:nvPicPr>
          <p:cNvPr id="5" name="Graphic 4">
            <a:extLst>
              <a:ext uri="{FF2B5EF4-FFF2-40B4-BE49-F238E27FC236}">
                <a16:creationId xmlns:a16="http://schemas.microsoft.com/office/drawing/2014/main" id="{321BBF21-E9B4-C45D-B580-F8CB7B75080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376088">
            <a:off x="5223434" y="110874"/>
            <a:ext cx="5612246" cy="3469170"/>
          </a:xfrm>
          <a:prstGeom prst="rect">
            <a:avLst/>
          </a:prstGeom>
        </p:spPr>
      </p:pic>
      <p:grpSp>
        <p:nvGrpSpPr>
          <p:cNvPr id="7" name="Group 6">
            <a:extLst>
              <a:ext uri="{FF2B5EF4-FFF2-40B4-BE49-F238E27FC236}">
                <a16:creationId xmlns:a16="http://schemas.microsoft.com/office/drawing/2014/main" id="{84463B23-A13C-8CB2-3684-AEA6CE3DF1DE}"/>
              </a:ext>
            </a:extLst>
          </p:cNvPr>
          <p:cNvGrpSpPr/>
          <p:nvPr/>
        </p:nvGrpSpPr>
        <p:grpSpPr>
          <a:xfrm>
            <a:off x="3049536" y="3049374"/>
            <a:ext cx="5549665" cy="3337560"/>
            <a:chOff x="2868668" y="2642891"/>
            <a:chExt cx="2825107" cy="1699015"/>
          </a:xfrm>
        </p:grpSpPr>
        <p:pic>
          <p:nvPicPr>
            <p:cNvPr id="8" name="Graphic 7">
              <a:extLst>
                <a:ext uri="{FF2B5EF4-FFF2-40B4-BE49-F238E27FC236}">
                  <a16:creationId xmlns:a16="http://schemas.microsoft.com/office/drawing/2014/main" id="{8487787E-736E-654D-0F9C-2A312F884F0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68668" y="2642891"/>
              <a:ext cx="2825107" cy="1699015"/>
            </a:xfrm>
            <a:prstGeom prst="rect">
              <a:avLst/>
            </a:prstGeom>
          </p:spPr>
        </p:pic>
        <p:sp>
          <p:nvSpPr>
            <p:cNvPr id="9" name="TextBox 8">
              <a:extLst>
                <a:ext uri="{FF2B5EF4-FFF2-40B4-BE49-F238E27FC236}">
                  <a16:creationId xmlns:a16="http://schemas.microsoft.com/office/drawing/2014/main" id="{A96B6F83-F61A-23EE-762D-579E7E4291BC}"/>
                </a:ext>
              </a:extLst>
            </p:cNvPr>
            <p:cNvSpPr txBox="1"/>
            <p:nvPr/>
          </p:nvSpPr>
          <p:spPr>
            <a:xfrm>
              <a:off x="3416800" y="3004137"/>
              <a:ext cx="2022945" cy="987061"/>
            </a:xfrm>
            <a:prstGeom prst="rect">
              <a:avLst/>
            </a:prstGeom>
            <a:noFill/>
          </p:spPr>
          <p:txBody>
            <a:bodyPr wrap="square" rtlCol="0">
              <a:spAutoFit/>
            </a:bodyPr>
            <a:lstStyle/>
            <a:p>
              <a:pPr lvl="0" algn="ctr">
                <a:defRPr/>
              </a:pPr>
              <a:r>
                <a:rPr lang="vi-VN" sz="2400">
                  <a:solidFill>
                    <a:prstClr val="black"/>
                  </a:solidFill>
                  <a:latin typeface="UTM Avo" panose="02040603050506020204" pitchFamily="18" charset="0"/>
                </a:rPr>
                <a:t>Tiếng đàn của Thủy được miêu tả như những âm thanh trong trẻo vút bay lên giữa yên lặng của gian phòng.</a:t>
              </a:r>
              <a:endParaRPr lang="vi-VN" sz="2400" dirty="0">
                <a:solidFill>
                  <a:prstClr val="black"/>
                </a:solidFill>
                <a:latin typeface="UTM Avo" panose="02040603050506020204" pitchFamily="18" charset="0"/>
              </a:endParaRPr>
            </a:p>
          </p:txBody>
        </p:sp>
      </p:grpSp>
      <p:sp>
        <p:nvSpPr>
          <p:cNvPr id="11" name="TextBox 10">
            <a:extLst>
              <a:ext uri="{FF2B5EF4-FFF2-40B4-BE49-F238E27FC236}">
                <a16:creationId xmlns:a16="http://schemas.microsoft.com/office/drawing/2014/main" id="{BC09B397-0A26-DE1C-9E0E-0129BDA90E47}"/>
              </a:ext>
            </a:extLst>
          </p:cNvPr>
          <p:cNvSpPr txBox="1"/>
          <p:nvPr/>
        </p:nvSpPr>
        <p:spPr>
          <a:xfrm>
            <a:off x="5674416" y="768064"/>
            <a:ext cx="4710282" cy="1293496"/>
          </a:xfrm>
          <a:prstGeom prst="rect">
            <a:avLst/>
          </a:prstGeom>
          <a:noFill/>
        </p:spPr>
        <p:txBody>
          <a:bodyPr wrap="square" rtlCol="0">
            <a:spAutoFit/>
          </a:bodyPr>
          <a:lstStyle/>
          <a:p>
            <a:pPr lvl="0" algn="ctr">
              <a:lnSpc>
                <a:spcPct val="150000"/>
              </a:lnSpc>
            </a:pPr>
            <a:r>
              <a:rPr lang="vi-VN" sz="2800" dirty="0">
                <a:solidFill>
                  <a:prstClr val="black"/>
                </a:solidFill>
                <a:latin typeface="UTM Avo" panose="02040603050506020204" pitchFamily="18" charset="0"/>
              </a:rPr>
              <a:t>Tiếng đàn của Thủy được miêu tả như thế nào?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down)">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f7e749c750b79cbde134e7bcf00a140.png">
            <a:extLst>
              <a:ext uri="{FF2B5EF4-FFF2-40B4-BE49-F238E27FC236}">
                <a16:creationId xmlns:a16="http://schemas.microsoft.com/office/drawing/2014/main" id="{F4495775-F277-DBBF-E8C8-9A6EF012A8EC}"/>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3" name="Picture 2" descr="6131d3148657a26e1bfe386e7ba65811.png">
            <a:hlinkClick r:id="rId3" action="ppaction://hlinksldjump"/>
            <a:extLst>
              <a:ext uri="{FF2B5EF4-FFF2-40B4-BE49-F238E27FC236}">
                <a16:creationId xmlns:a16="http://schemas.microsoft.com/office/drawing/2014/main" id="{4B611506-A2C8-53BA-2122-54D192D198B7}"/>
              </a:ext>
            </a:extLst>
          </p:cNvPr>
          <p:cNvPicPr>
            <a:picLocks noChangeAspect="1"/>
          </p:cNvPicPr>
          <p:nvPr/>
        </p:nvPicPr>
        <p:blipFill>
          <a:blip r:embed="rId4" cstate="print"/>
          <a:stretch>
            <a:fillRect/>
          </a:stretch>
        </p:blipFill>
        <p:spPr>
          <a:xfrm>
            <a:off x="10852830" y="4818095"/>
            <a:ext cx="1394703" cy="2216725"/>
          </a:xfrm>
          <a:prstGeom prst="rect">
            <a:avLst/>
          </a:prstGeom>
        </p:spPr>
      </p:pic>
      <p:pic>
        <p:nvPicPr>
          <p:cNvPr id="26" name="Picture 25" descr="Logo, company name&#10;&#10;Description automatically generated">
            <a:extLst>
              <a:ext uri="{FF2B5EF4-FFF2-40B4-BE49-F238E27FC236}">
                <a16:creationId xmlns:a16="http://schemas.microsoft.com/office/drawing/2014/main" id="{DC339B6E-BC9C-3A12-4399-74BD46285D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pic>
        <p:nvPicPr>
          <p:cNvPr id="4" name="Graphic 3">
            <a:extLst>
              <a:ext uri="{FF2B5EF4-FFF2-40B4-BE49-F238E27FC236}">
                <a16:creationId xmlns:a16="http://schemas.microsoft.com/office/drawing/2014/main" id="{049638C2-006C-5004-ACFB-1504792C7D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376088">
            <a:off x="4670282" y="128895"/>
            <a:ext cx="6165985" cy="3469170"/>
          </a:xfrm>
          <a:prstGeom prst="rect">
            <a:avLst/>
          </a:prstGeom>
        </p:spPr>
      </p:pic>
      <p:sp>
        <p:nvSpPr>
          <p:cNvPr id="5" name="TextBox 4">
            <a:extLst>
              <a:ext uri="{FF2B5EF4-FFF2-40B4-BE49-F238E27FC236}">
                <a16:creationId xmlns:a16="http://schemas.microsoft.com/office/drawing/2014/main" id="{24509E4D-ED8F-28A5-68D3-DAE367AC7837}"/>
              </a:ext>
            </a:extLst>
          </p:cNvPr>
          <p:cNvSpPr txBox="1"/>
          <p:nvPr/>
        </p:nvSpPr>
        <p:spPr>
          <a:xfrm>
            <a:off x="4974224" y="655804"/>
            <a:ext cx="5417722" cy="1675843"/>
          </a:xfrm>
          <a:prstGeom prst="rect">
            <a:avLst/>
          </a:prstGeom>
          <a:noFill/>
        </p:spPr>
        <p:txBody>
          <a:bodyPr wrap="square" rtlCol="0">
            <a:spAutoFit/>
          </a:bodyPr>
          <a:lstStyle/>
          <a:p>
            <a:pPr lvl="0" algn="ctr">
              <a:lnSpc>
                <a:spcPct val="150000"/>
              </a:lnSpc>
            </a:pPr>
            <a:r>
              <a:rPr lang="vi-VN" sz="2400">
                <a:solidFill>
                  <a:prstClr val="black"/>
                </a:solidFill>
                <a:latin typeface="UTM Avo" panose="02040603050506020204" pitchFamily="18" charset="0"/>
              </a:rPr>
              <a:t>Những hình ảnh nào thể hiện sự xúc động và say mê của Thủy khi chơi đàn?</a:t>
            </a:r>
            <a:endParaRPr lang="vi-VN" sz="2400" dirty="0">
              <a:solidFill>
                <a:prstClr val="black"/>
              </a:solidFill>
              <a:latin typeface="UTM Avo" panose="02040603050506020204" pitchFamily="18" charset="0"/>
            </a:endParaRPr>
          </a:p>
        </p:txBody>
      </p:sp>
      <p:grpSp>
        <p:nvGrpSpPr>
          <p:cNvPr id="6" name="Group 5">
            <a:extLst>
              <a:ext uri="{FF2B5EF4-FFF2-40B4-BE49-F238E27FC236}">
                <a16:creationId xmlns:a16="http://schemas.microsoft.com/office/drawing/2014/main" id="{76089208-2760-F070-6781-DD25CD231E3A}"/>
              </a:ext>
            </a:extLst>
          </p:cNvPr>
          <p:cNvGrpSpPr/>
          <p:nvPr/>
        </p:nvGrpSpPr>
        <p:grpSpPr>
          <a:xfrm>
            <a:off x="3169697" y="3055542"/>
            <a:ext cx="5596302" cy="3365607"/>
            <a:chOff x="2868668" y="2642891"/>
            <a:chExt cx="2825107" cy="1699015"/>
          </a:xfrm>
        </p:grpSpPr>
        <p:pic>
          <p:nvPicPr>
            <p:cNvPr id="15" name="Graphic 14">
              <a:extLst>
                <a:ext uri="{FF2B5EF4-FFF2-40B4-BE49-F238E27FC236}">
                  <a16:creationId xmlns:a16="http://schemas.microsoft.com/office/drawing/2014/main" id="{B83EEBE1-DA7F-8058-51BC-6FB47D35B0B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68668" y="2642891"/>
              <a:ext cx="2825107" cy="1699015"/>
            </a:xfrm>
            <a:prstGeom prst="rect">
              <a:avLst/>
            </a:prstGeom>
          </p:spPr>
        </p:pic>
        <p:sp>
          <p:nvSpPr>
            <p:cNvPr id="16" name="TextBox 15">
              <a:extLst>
                <a:ext uri="{FF2B5EF4-FFF2-40B4-BE49-F238E27FC236}">
                  <a16:creationId xmlns:a16="http://schemas.microsoft.com/office/drawing/2014/main" id="{2115B470-8C0D-8960-AD75-484B15AFE93C}"/>
                </a:ext>
              </a:extLst>
            </p:cNvPr>
            <p:cNvSpPr txBox="1"/>
            <p:nvPr/>
          </p:nvSpPr>
          <p:spPr>
            <a:xfrm>
              <a:off x="3479042" y="2970194"/>
              <a:ext cx="1929078" cy="978836"/>
            </a:xfrm>
            <a:prstGeom prst="rect">
              <a:avLst/>
            </a:prstGeom>
            <a:noFill/>
          </p:spPr>
          <p:txBody>
            <a:bodyPr wrap="square" rtlCol="0">
              <a:spAutoFit/>
            </a:bodyPr>
            <a:lstStyle/>
            <a:p>
              <a:pPr lvl="0" algn="ctr">
                <a:defRPr/>
              </a:pPr>
              <a:r>
                <a:rPr lang="vi-VN" sz="2400" dirty="0">
                  <a:solidFill>
                    <a:prstClr val="black"/>
                  </a:solidFill>
                  <a:latin typeface="UTM Avo" panose="02040603050506020204" pitchFamily="18" charset="0"/>
                </a:rPr>
                <a:t>Vầng trán của Thủy hơi tái đi nhưng gò má ửng hồng, đôi mắt sẫm màu hơn, làn mi rậm cong dài khẽ rung động.</a:t>
              </a:r>
            </a:p>
          </p:txBody>
        </p:sp>
      </p:grpSp>
    </p:spTree>
    <p:extLst>
      <p:ext uri="{BB962C8B-B14F-4D97-AF65-F5344CB8AC3E}">
        <p14:creationId xmlns:p14="http://schemas.microsoft.com/office/powerpoint/2010/main" val="217717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3f7e749c750b79cbde134e7bcf00a140.png">
            <a:extLst>
              <a:ext uri="{FF2B5EF4-FFF2-40B4-BE49-F238E27FC236}">
                <a16:creationId xmlns:a16="http://schemas.microsoft.com/office/drawing/2014/main" id="{644E8453-2E9E-1792-A355-F50FB2AF48DE}"/>
              </a:ext>
            </a:extLst>
          </p:cNvPr>
          <p:cNvPicPr>
            <a:picLocks noChangeAspect="1"/>
          </p:cNvPicPr>
          <p:nvPr/>
        </p:nvPicPr>
        <p:blipFill>
          <a:blip r:embed="rId2" cstate="print"/>
          <a:stretch>
            <a:fillRect/>
          </a:stretch>
        </p:blipFill>
        <p:spPr>
          <a:xfrm>
            <a:off x="-1451447" y="2317722"/>
            <a:ext cx="5217625" cy="5599402"/>
          </a:xfrm>
          <a:prstGeom prst="rect">
            <a:avLst/>
          </a:prstGeom>
        </p:spPr>
      </p:pic>
      <p:pic>
        <p:nvPicPr>
          <p:cNvPr id="11" name="Picture 10" descr="6131d3148657a26e1bfe386e7ba65811.png">
            <a:hlinkClick r:id="rId3" action="ppaction://hlinksldjump"/>
            <a:extLst>
              <a:ext uri="{FF2B5EF4-FFF2-40B4-BE49-F238E27FC236}">
                <a16:creationId xmlns:a16="http://schemas.microsoft.com/office/drawing/2014/main" id="{BA4D4A9F-A61E-FCDD-BCD5-19D420F5EBD3}"/>
              </a:ext>
            </a:extLst>
          </p:cNvPr>
          <p:cNvPicPr>
            <a:picLocks noChangeAspect="1"/>
          </p:cNvPicPr>
          <p:nvPr/>
        </p:nvPicPr>
        <p:blipFill>
          <a:blip r:embed="rId4" cstate="print"/>
          <a:stretch>
            <a:fillRect/>
          </a:stretch>
        </p:blipFill>
        <p:spPr>
          <a:xfrm>
            <a:off x="10852830" y="4818095"/>
            <a:ext cx="1394703" cy="2216725"/>
          </a:xfrm>
          <a:prstGeom prst="rect">
            <a:avLst/>
          </a:prstGeom>
        </p:spPr>
      </p:pic>
      <p:pic>
        <p:nvPicPr>
          <p:cNvPr id="26" name="Picture 25" descr="Logo, company name&#10;&#10;Description automatically generated">
            <a:extLst>
              <a:ext uri="{FF2B5EF4-FFF2-40B4-BE49-F238E27FC236}">
                <a16:creationId xmlns:a16="http://schemas.microsoft.com/office/drawing/2014/main" id="{DD9C0BDD-712C-CD45-7C36-03499367EC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14786" cy="797668"/>
          </a:xfrm>
          <a:prstGeom prst="rect">
            <a:avLst/>
          </a:prstGeom>
        </p:spPr>
      </p:pic>
      <p:pic>
        <p:nvPicPr>
          <p:cNvPr id="2" name="Graphic 1">
            <a:extLst>
              <a:ext uri="{FF2B5EF4-FFF2-40B4-BE49-F238E27FC236}">
                <a16:creationId xmlns:a16="http://schemas.microsoft.com/office/drawing/2014/main" id="{344D5CC7-970F-374F-BFFF-CC5D77790A3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376088">
            <a:off x="5401408" y="105076"/>
            <a:ext cx="5434083" cy="3469170"/>
          </a:xfrm>
          <a:prstGeom prst="rect">
            <a:avLst/>
          </a:prstGeom>
        </p:spPr>
      </p:pic>
      <p:sp>
        <p:nvSpPr>
          <p:cNvPr id="3" name="TextBox 2">
            <a:extLst>
              <a:ext uri="{FF2B5EF4-FFF2-40B4-BE49-F238E27FC236}">
                <a16:creationId xmlns:a16="http://schemas.microsoft.com/office/drawing/2014/main" id="{A8DDDB28-DA83-4C9D-6574-4119445DCB63}"/>
              </a:ext>
            </a:extLst>
          </p:cNvPr>
          <p:cNvSpPr txBox="1"/>
          <p:nvPr/>
        </p:nvSpPr>
        <p:spPr>
          <a:xfrm>
            <a:off x="5714167" y="617055"/>
            <a:ext cx="4808563" cy="1675843"/>
          </a:xfrm>
          <a:prstGeom prst="rect">
            <a:avLst/>
          </a:prstGeom>
          <a:noFill/>
        </p:spPr>
        <p:txBody>
          <a:bodyPr wrap="square" rtlCol="0">
            <a:spAutoFit/>
          </a:bodyPr>
          <a:lstStyle/>
          <a:p>
            <a:pPr lvl="0" algn="ctr">
              <a:lnSpc>
                <a:spcPct val="150000"/>
              </a:lnSpc>
            </a:pPr>
            <a:r>
              <a:rPr lang="vi-VN" sz="2400">
                <a:solidFill>
                  <a:prstClr val="black"/>
                </a:solidFill>
                <a:latin typeface="UTM Avo" panose="02040603050506020204" pitchFamily="18" charset="0"/>
              </a:rPr>
              <a:t>Tìm những hình ảnh thanh bình bên ngoài phòng thi trong lúc Thủy chơi đàn.</a:t>
            </a:r>
            <a:endParaRPr lang="vi-VN" sz="2400" dirty="0">
              <a:solidFill>
                <a:prstClr val="black"/>
              </a:solidFill>
              <a:latin typeface="UTM Avo" panose="02040603050506020204" pitchFamily="18" charset="0"/>
            </a:endParaRPr>
          </a:p>
        </p:txBody>
      </p:sp>
      <p:grpSp>
        <p:nvGrpSpPr>
          <p:cNvPr id="4" name="Group 3">
            <a:extLst>
              <a:ext uri="{FF2B5EF4-FFF2-40B4-BE49-F238E27FC236}">
                <a16:creationId xmlns:a16="http://schemas.microsoft.com/office/drawing/2014/main" id="{8F700461-59E0-6ED7-E097-7C069A889DF3}"/>
              </a:ext>
            </a:extLst>
          </p:cNvPr>
          <p:cNvGrpSpPr/>
          <p:nvPr/>
        </p:nvGrpSpPr>
        <p:grpSpPr>
          <a:xfrm>
            <a:off x="2421901" y="2816300"/>
            <a:ext cx="6344386" cy="3815504"/>
            <a:chOff x="2868668" y="2642891"/>
            <a:chExt cx="2825107" cy="1699015"/>
          </a:xfrm>
        </p:grpSpPr>
        <p:pic>
          <p:nvPicPr>
            <p:cNvPr id="5" name="Graphic 4">
              <a:extLst>
                <a:ext uri="{FF2B5EF4-FFF2-40B4-BE49-F238E27FC236}">
                  <a16:creationId xmlns:a16="http://schemas.microsoft.com/office/drawing/2014/main" id="{F2CAF2D7-BCB3-C557-67C4-F59FDC352C4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68668" y="2642891"/>
              <a:ext cx="2825107" cy="1699015"/>
            </a:xfrm>
            <a:prstGeom prst="rect">
              <a:avLst/>
            </a:prstGeom>
          </p:spPr>
        </p:pic>
        <p:sp>
          <p:nvSpPr>
            <p:cNvPr id="6" name="TextBox 5">
              <a:extLst>
                <a:ext uri="{FF2B5EF4-FFF2-40B4-BE49-F238E27FC236}">
                  <a16:creationId xmlns:a16="http://schemas.microsoft.com/office/drawing/2014/main" id="{34C9A528-2DC7-D683-68F9-1934775731DD}"/>
                </a:ext>
              </a:extLst>
            </p:cNvPr>
            <p:cNvSpPr txBox="1"/>
            <p:nvPr/>
          </p:nvSpPr>
          <p:spPr>
            <a:xfrm>
              <a:off x="3409352" y="2964938"/>
              <a:ext cx="2011423" cy="1027879"/>
            </a:xfrm>
            <a:prstGeom prst="rect">
              <a:avLst/>
            </a:prstGeom>
            <a:noFill/>
          </p:spPr>
          <p:txBody>
            <a:bodyPr wrap="square" rtlCol="0">
              <a:spAutoFit/>
            </a:bodyPr>
            <a:lstStyle/>
            <a:p>
              <a:pPr lvl="0" algn="ctr">
                <a:defRPr/>
              </a:pPr>
              <a:r>
                <a:rPr lang="vi-VN" i="1">
                  <a:solidFill>
                    <a:prstClr val="black"/>
                  </a:solidFill>
                  <a:latin typeface="UTM Avo" panose="02040603050506020204" pitchFamily="18" charset="0"/>
                </a:rPr>
                <a:t>Vài cánh ngọc lan êm ái rụng xuống nền đất mát rượi. Lũ trẻ rủ nhau thả những chiếc thuyền giấy trên những vũng nước mưa. Ngoài Hồ Tây, dân chài tung lưới bắt cá. Hoa mười giờ nở đỏ quanh các lối đi ven hồ. Bóng mấy con chim bồ câu lướt nhanh trên những mái nhà cao thấp. </a:t>
              </a:r>
              <a:endParaRPr lang="vi-VN" i="1" dirty="0">
                <a:solidFill>
                  <a:prstClr val="black"/>
                </a:solidFill>
                <a:latin typeface="UTM Avo" panose="02040603050506020204" pitchFamily="18" charset="0"/>
              </a:endParaRPr>
            </a:p>
          </p:txBody>
        </p:sp>
      </p:grpSp>
    </p:spTree>
    <p:extLst>
      <p:ext uri="{BB962C8B-B14F-4D97-AF65-F5344CB8AC3E}">
        <p14:creationId xmlns:p14="http://schemas.microsoft.com/office/powerpoint/2010/main" val="2348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83;p7">
            <a:extLst>
              <a:ext uri="{FF2B5EF4-FFF2-40B4-BE49-F238E27FC236}">
                <a16:creationId xmlns:a16="http://schemas.microsoft.com/office/drawing/2014/main" id="{B2F8FD17-8CBE-41F9-953F-5AC0B9DBFE54}"/>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NỘI DUNG CHÍNH</a:t>
            </a:r>
          </a:p>
        </p:txBody>
      </p:sp>
      <p:pic>
        <p:nvPicPr>
          <p:cNvPr id="9" name="Picture 2">
            <a:extLst>
              <a:ext uri="{FF2B5EF4-FFF2-40B4-BE49-F238E27FC236}">
                <a16:creationId xmlns:a16="http://schemas.microsoft.com/office/drawing/2014/main" id="{882CBA79-CACF-4839-9CEE-DAEFA4E7E3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4424688" y="-181959"/>
            <a:ext cx="3342639" cy="8794177"/>
          </a:xfrm>
          <a:prstGeom prst="rect">
            <a:avLst/>
          </a:prstGeom>
        </p:spPr>
      </p:pic>
      <p:pic>
        <p:nvPicPr>
          <p:cNvPr id="11" name="Picture 12">
            <a:extLst>
              <a:ext uri="{FF2B5EF4-FFF2-40B4-BE49-F238E27FC236}">
                <a16:creationId xmlns:a16="http://schemas.microsoft.com/office/drawing/2014/main" id="{39BDDBE7-A419-4318-AF64-421C05D783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32627" y="2204974"/>
            <a:ext cx="1532554" cy="1721968"/>
          </a:xfrm>
          <a:prstGeom prst="rect">
            <a:avLst/>
          </a:prstGeom>
        </p:spPr>
      </p:pic>
      <p:pic>
        <p:nvPicPr>
          <p:cNvPr id="12" name="Picture 13">
            <a:extLst>
              <a:ext uri="{FF2B5EF4-FFF2-40B4-BE49-F238E27FC236}">
                <a16:creationId xmlns:a16="http://schemas.microsoft.com/office/drawing/2014/main" id="{08A6019A-D306-40FD-BA04-A317052E2F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9229167" y="4854036"/>
            <a:ext cx="1532554" cy="1721968"/>
          </a:xfrm>
          <a:prstGeom prst="rect">
            <a:avLst/>
          </a:prstGeom>
        </p:spPr>
      </p:pic>
      <p:pic>
        <p:nvPicPr>
          <p:cNvPr id="13" name="Picture 14">
            <a:extLst>
              <a:ext uri="{FF2B5EF4-FFF2-40B4-BE49-F238E27FC236}">
                <a16:creationId xmlns:a16="http://schemas.microsoft.com/office/drawing/2014/main" id="{A30A5B18-05E4-45EB-990D-42A3D4AD7F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flipH="1">
            <a:off x="9615301" y="2357419"/>
            <a:ext cx="1519675" cy="1232836"/>
          </a:xfrm>
          <a:prstGeom prst="rect">
            <a:avLst/>
          </a:prstGeom>
        </p:spPr>
      </p:pic>
      <p:sp>
        <p:nvSpPr>
          <p:cNvPr id="14" name="TextBox 13">
            <a:extLst>
              <a:ext uri="{FF2B5EF4-FFF2-40B4-BE49-F238E27FC236}">
                <a16:creationId xmlns:a16="http://schemas.microsoft.com/office/drawing/2014/main" id="{17BEF98A-09CD-4FF9-AB28-A11A0A8DE60A}"/>
              </a:ext>
            </a:extLst>
          </p:cNvPr>
          <p:cNvSpPr txBox="1"/>
          <p:nvPr/>
        </p:nvSpPr>
        <p:spPr>
          <a:xfrm>
            <a:off x="2612410" y="3128463"/>
            <a:ext cx="6996295" cy="2203745"/>
          </a:xfrm>
          <a:prstGeom prst="rect">
            <a:avLst/>
          </a:prstGeom>
          <a:noFill/>
        </p:spPr>
        <p:txBody>
          <a:bodyPr wrap="square">
            <a:spAutoFit/>
          </a:bodyPr>
          <a:lstStyle/>
          <a:p>
            <a:pPr algn="ctr">
              <a:lnSpc>
                <a:spcPct val="150000"/>
              </a:lnSpc>
            </a:pPr>
            <a:r>
              <a:rPr lang="nl-NL" sz="3200" dirty="0">
                <a:solidFill>
                  <a:srgbClr val="000000"/>
                </a:solidFill>
                <a:latin typeface="UTM Avo" panose="02040603050506020204" pitchFamily="18" charset="0"/>
                <a:ea typeface="Calibri" panose="020F0502020204030204" pitchFamily="34" charset="0"/>
                <a:cs typeface="Arial" panose="020B0604020202020204" pitchFamily="34" charset="0"/>
              </a:rPr>
              <a:t>Bài đọc miêu tả vẻ đẹp của tiếng đàn </a:t>
            </a:r>
            <a:r>
              <a:rPr lang="nl-NL" sz="3200">
                <a:solidFill>
                  <a:srgbClr val="000000"/>
                </a:solidFill>
                <a:latin typeface="UTM Avo" panose="02040603050506020204" pitchFamily="18" charset="0"/>
                <a:ea typeface="Calibri" panose="020F0502020204030204" pitchFamily="34" charset="0"/>
                <a:cs typeface="Arial" panose="020B0604020202020204" pitchFamily="34" charset="0"/>
              </a:rPr>
              <a:t>và cảm xúc </a:t>
            </a:r>
            <a:r>
              <a:rPr lang="nl-NL" sz="3200" dirty="0">
                <a:solidFill>
                  <a:srgbClr val="000000"/>
                </a:solidFill>
                <a:latin typeface="UTM Avo" panose="02040603050506020204" pitchFamily="18" charset="0"/>
                <a:ea typeface="Calibri" panose="020F0502020204030204" pitchFamily="34" charset="0"/>
                <a:cs typeface="Arial" panose="020B0604020202020204" pitchFamily="34" charset="0"/>
              </a:rPr>
              <a:t>của bạn nhỏ khi chơi đàn. </a:t>
            </a:r>
            <a:endParaRPr lang="en-US" sz="3200" dirty="0">
              <a:latin typeface="UTM Avo" panose="02040603050506020204" pitchFamily="18" charset="0"/>
              <a:cs typeface="Arial" panose="020B0604020202020204" pitchFamily="34" charset="0"/>
            </a:endParaRPr>
          </a:p>
        </p:txBody>
      </p:sp>
      <p:pic>
        <p:nvPicPr>
          <p:cNvPr id="15" name="Picture 8">
            <a:extLst>
              <a:ext uri="{FF2B5EF4-FFF2-40B4-BE49-F238E27FC236}">
                <a16:creationId xmlns:a16="http://schemas.microsoft.com/office/drawing/2014/main" id="{363DB629-C0E8-4682-9830-BC922E3197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21893" y="4690659"/>
            <a:ext cx="2845157" cy="2038167"/>
          </a:xfrm>
          <a:prstGeom prst="rect">
            <a:avLst/>
          </a:prstGeom>
        </p:spPr>
      </p:pic>
    </p:spTree>
    <p:extLst>
      <p:ext uri="{BB962C8B-B14F-4D97-AF65-F5344CB8AC3E}">
        <p14:creationId xmlns:p14="http://schemas.microsoft.com/office/powerpoint/2010/main" val="100653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48917E1-1879-1DDF-0ED3-5836AE1B507F}"/>
              </a:ext>
            </a:extLst>
          </p:cNvPr>
          <p:cNvGrpSpPr/>
          <p:nvPr/>
        </p:nvGrpSpPr>
        <p:grpSpPr>
          <a:xfrm>
            <a:off x="10319658" y="772054"/>
            <a:ext cx="1762416" cy="1966054"/>
            <a:chOff x="930253" y="1573544"/>
            <a:chExt cx="1279160" cy="1356548"/>
          </a:xfrm>
        </p:grpSpPr>
        <p:pic>
          <p:nvPicPr>
            <p:cNvPr id="6" name="Picture 5">
              <a:hlinkClick r:id="rId3"/>
              <a:extLst>
                <a:ext uri="{FF2B5EF4-FFF2-40B4-BE49-F238E27FC236}">
                  <a16:creationId xmlns:a16="http://schemas.microsoft.com/office/drawing/2014/main" id="{B0DB7440-2A92-4647-3A69-8BB45E46FAA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7" name="TextBox 6">
              <a:extLst>
                <a:ext uri="{FF2B5EF4-FFF2-40B4-BE49-F238E27FC236}">
                  <a16:creationId xmlns:a16="http://schemas.microsoft.com/office/drawing/2014/main" id="{1ACB92C4-6BD1-A14D-6A1D-9A8385463555}"/>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6394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1</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de-DE" sz="2200" b="1">
                <a:latin typeface="UTM Avo" panose="02040603050506020204" pitchFamily="18" charset="0"/>
                <a:cs typeface="Arial" panose="020B0604020202020204" pitchFamily="34" charset="0"/>
              </a:rPr>
              <a:t>Tìm hình ảnh so sánh</a:t>
            </a:r>
            <a:endParaRPr lang="en-US" sz="2200" dirty="0">
              <a:latin typeface="UTM Avo" panose="02040603050506020204" pitchFamily="18" charset="0"/>
            </a:endParaRPr>
          </a:p>
        </p:txBody>
      </p:sp>
      <p:pic>
        <p:nvPicPr>
          <p:cNvPr id="9" name="Picture 8">
            <a:extLst>
              <a:ext uri="{FF2B5EF4-FFF2-40B4-BE49-F238E27FC236}">
                <a16:creationId xmlns:a16="http://schemas.microsoft.com/office/drawing/2014/main" id="{53B33F64-DA50-4910-B0CB-AE3AF96AE8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181601" y="3429000"/>
            <a:ext cx="1571860" cy="3190119"/>
          </a:xfrm>
          <a:prstGeom prst="rect">
            <a:avLst/>
          </a:prstGeom>
        </p:spPr>
      </p:pic>
      <p:sp>
        <p:nvSpPr>
          <p:cNvPr id="12" name="TextBox 11">
            <a:extLst>
              <a:ext uri="{FF2B5EF4-FFF2-40B4-BE49-F238E27FC236}">
                <a16:creationId xmlns:a16="http://schemas.microsoft.com/office/drawing/2014/main" id="{CA290C8B-ED75-4F3E-A566-2B2BA45BDE43}"/>
              </a:ext>
            </a:extLst>
          </p:cNvPr>
          <p:cNvSpPr txBox="1"/>
          <p:nvPr/>
        </p:nvSpPr>
        <p:spPr>
          <a:xfrm>
            <a:off x="641014" y="2057400"/>
            <a:ext cx="8312144" cy="567848"/>
          </a:xfrm>
          <a:prstGeom prst="rect">
            <a:avLst/>
          </a:prstGeom>
          <a:noFill/>
        </p:spPr>
        <p:txBody>
          <a:bodyPr wrap="square">
            <a:spAutoFit/>
          </a:bodyPr>
          <a:lstStyle/>
          <a:p>
            <a:pPr marL="381003" indent="-381003">
              <a:lnSpc>
                <a:spcPct val="150000"/>
              </a:lnSpc>
              <a:buFont typeface="Wingdings" panose="05000000000000000000" pitchFamily="2" charset="2"/>
              <a:buChar char="v"/>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Tìm một hình ảnh so sánh trong </a:t>
            </a: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bài đọc</a:t>
            </a:r>
            <a:r>
              <a:rPr lang="vi-VN" sz="2400" i="1">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US" sz="2400" dirty="0">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B4C044A0-E43D-450F-80B6-3060678F9201}"/>
              </a:ext>
            </a:extLst>
          </p:cNvPr>
          <p:cNvSpPr txBox="1"/>
          <p:nvPr/>
        </p:nvSpPr>
        <p:spPr>
          <a:xfrm>
            <a:off x="2010399" y="2628940"/>
            <a:ext cx="8358244" cy="1675843"/>
          </a:xfrm>
          <a:prstGeom prst="rect">
            <a:avLst/>
          </a:prstGeom>
          <a:noFill/>
        </p:spPr>
        <p:txBody>
          <a:bodyPr wrap="square">
            <a:spAutoFit/>
          </a:bodyPr>
          <a:lstStyle/>
          <a:p>
            <a:pPr algn="ctr">
              <a:lnSpc>
                <a:spcPct val="150000"/>
              </a:lnSpc>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Khi ắc sê vừa khẽ chạm vào những sợi dây đàn thì như có phép lạ, những âm thanh trong trẻo bay vút </a:t>
            </a:r>
            <a:r>
              <a:rPr lang="nl-NL" sz="2400" i="1">
                <a:solidFill>
                  <a:srgbClr val="000000"/>
                </a:solidFill>
                <a:latin typeface="UTM Avo" panose="02040603050506020204" pitchFamily="18" charset="0"/>
                <a:ea typeface="Calibri" panose="020F0502020204030204" pitchFamily="34" charset="0"/>
                <a:cs typeface="Arial" panose="020B0604020202020204" pitchFamily="34" charset="0"/>
              </a:rPr>
              <a:t>lên giữa </a:t>
            </a: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yên lặng của gian phòng.</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endParaRPr lang="en-US" sz="2400" dirty="0">
              <a:latin typeface="UTM Avo" panose="02040603050506020204" pitchFamily="18" charset="0"/>
              <a:cs typeface="Arial" panose="020B0604020202020204" pitchFamily="34" charset="0"/>
            </a:endParaRPr>
          </a:p>
        </p:txBody>
      </p:sp>
      <p:pic>
        <p:nvPicPr>
          <p:cNvPr id="14" name="Picture 4">
            <a:extLst>
              <a:ext uri="{FF2B5EF4-FFF2-40B4-BE49-F238E27FC236}">
                <a16:creationId xmlns:a16="http://schemas.microsoft.com/office/drawing/2014/main" id="{B67790ED-722A-4747-95B0-146069C23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11422" y="4453472"/>
            <a:ext cx="3789719" cy="2177366"/>
          </a:xfrm>
          <a:prstGeom prst="rect">
            <a:avLst/>
          </a:prstGeom>
        </p:spPr>
      </p:pic>
    </p:spTree>
    <p:extLst>
      <p:ext uri="{BB962C8B-B14F-4D97-AF65-F5344CB8AC3E}">
        <p14:creationId xmlns:p14="http://schemas.microsoft.com/office/powerpoint/2010/main" val="316667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in)">
                                      <p:cBhvr>
                                        <p:cTn id="20" dur="2000"/>
                                        <p:tgtEl>
                                          <p:spTgt spid="13"/>
                                        </p:tgtEl>
                                      </p:cBhvr>
                                    </p:animEffect>
                                  </p:childTnLst>
                                </p:cTn>
                              </p:par>
                              <p:par>
                                <p:cTn id="21" presetID="6"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par>
                                <p:cTn id="24" presetID="6" presetClass="entr" presetSubtype="16"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circle(in)">
                                      <p:cBhvr>
                                        <p:cTn id="2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Nhận biết những âm thanh được so sánh với nhau</a:t>
            </a:r>
            <a:endParaRPr lang="en-US" sz="2200" dirty="0">
              <a:latin typeface="UTM Avo" panose="02040603050506020204" pitchFamily="18" charset="0"/>
            </a:endParaRPr>
          </a:p>
        </p:txBody>
      </p:sp>
      <p:sp>
        <p:nvSpPr>
          <p:cNvPr id="8" name="TextBox 7">
            <a:extLst>
              <a:ext uri="{FF2B5EF4-FFF2-40B4-BE49-F238E27FC236}">
                <a16:creationId xmlns:a16="http://schemas.microsoft.com/office/drawing/2014/main" id="{7FF34FD2-C7E8-4228-AEFF-D65988A91AC8}"/>
              </a:ext>
            </a:extLst>
          </p:cNvPr>
          <p:cNvSpPr txBox="1"/>
          <p:nvPr/>
        </p:nvSpPr>
        <p:spPr>
          <a:xfrm>
            <a:off x="554112" y="2012614"/>
            <a:ext cx="12192000" cy="528286"/>
          </a:xfrm>
          <a:prstGeom prst="rect">
            <a:avLst/>
          </a:prstGeom>
          <a:noFill/>
        </p:spPr>
        <p:txBody>
          <a:bodyPr wrap="square">
            <a:spAutoFit/>
          </a:bodyPr>
          <a:lstStyle/>
          <a:p>
            <a:pPr marL="381003" indent="-381003" algn="just">
              <a:lnSpc>
                <a:spcPct val="150000"/>
              </a:lnSpc>
              <a:spcBef>
                <a:spcPts val="66"/>
              </a:spcBef>
              <a:spcAft>
                <a:spcPts val="66"/>
              </a:spcAft>
              <a:buFont typeface="Wingdings" panose="05000000000000000000" pitchFamily="2" charset="2"/>
              <a:buChar char="Ø"/>
            </a:pPr>
            <a:r>
              <a:rPr lang="nl-NL" sz="2200" i="1" dirty="0">
                <a:solidFill>
                  <a:srgbClr val="000000"/>
                </a:solidFill>
                <a:latin typeface="UTM Avo" panose="02040603050506020204" pitchFamily="18" charset="0"/>
                <a:ea typeface="Calibri" panose="020F0502020204030204" pitchFamily="34" charset="0"/>
                <a:cs typeface="Arial" panose="020B0604020202020204" pitchFamily="34" charset="0"/>
              </a:rPr>
              <a:t>Những âm thanh nào được so sánh với nhau trong các câu thơ, câu </a:t>
            </a:r>
            <a:r>
              <a:rPr lang="nl-NL" sz="2200" i="1">
                <a:solidFill>
                  <a:srgbClr val="000000"/>
                </a:solidFill>
                <a:latin typeface="UTM Avo" panose="02040603050506020204" pitchFamily="18" charset="0"/>
                <a:ea typeface="Calibri" panose="020F0502020204030204" pitchFamily="34" charset="0"/>
                <a:cs typeface="Arial" panose="020B0604020202020204" pitchFamily="34" charset="0"/>
              </a:rPr>
              <a:t>văn sau?</a:t>
            </a:r>
            <a:endParaRPr lang="en-US" sz="2200" i="1" dirty="0">
              <a:latin typeface="UTM Avo" panose="02040603050506020204" pitchFamily="18"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8487023-D296-43C5-B807-604F8015524B}"/>
              </a:ext>
            </a:extLst>
          </p:cNvPr>
          <p:cNvSpPr txBox="1"/>
          <p:nvPr/>
        </p:nvSpPr>
        <p:spPr>
          <a:xfrm>
            <a:off x="742950" y="2495765"/>
            <a:ext cx="5055281" cy="1463286"/>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a) Tiếng suối trong như tiếng hát xa</a:t>
            </a:r>
            <a:endParaRPr lang="en-US" sz="2000" dirty="0">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Trăng lồng cổ thụ bóng lồng hoa.</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Hồ Chí Minh</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A9AD2CF-3E65-4C25-950F-2534E65B20CF}"/>
              </a:ext>
            </a:extLst>
          </p:cNvPr>
          <p:cNvSpPr txBox="1"/>
          <p:nvPr/>
        </p:nvSpPr>
        <p:spPr>
          <a:xfrm>
            <a:off x="764714" y="3913565"/>
            <a:ext cx="5069796" cy="1336263"/>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b) Tiếng </a:t>
            </a:r>
            <a:r>
              <a:rPr lang="nl-NL" sz="2000" i="1">
                <a:solidFill>
                  <a:srgbClr val="000000"/>
                </a:solidFill>
                <a:latin typeface="UTM Avo" panose="02040603050506020204" pitchFamily="18" charset="0"/>
                <a:ea typeface="Calibri" panose="020F0502020204030204" pitchFamily="34" charset="0"/>
                <a:cs typeface="Arial" panose="020B0604020202020204" pitchFamily="34" charset="0"/>
              </a:rPr>
              <a:t>dế nỉ </a:t>
            </a: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non như một khúc nhạc đồng quê.</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Trọng Phúc</a:t>
            </a:r>
            <a:endParaRPr lang="en-US" sz="2000" dirty="0">
              <a:latin typeface="UTM Avo" panose="02040603050506020204" pitchFamily="18" charset="0"/>
              <a:cs typeface="Arial" panose="020B0604020202020204" pitchFamily="34" charset="0"/>
            </a:endParaRPr>
          </a:p>
        </p:txBody>
      </p:sp>
      <p:sp>
        <p:nvSpPr>
          <p:cNvPr id="16" name="TextBox 15">
            <a:extLst>
              <a:ext uri="{FF2B5EF4-FFF2-40B4-BE49-F238E27FC236}">
                <a16:creationId xmlns:a16="http://schemas.microsoft.com/office/drawing/2014/main" id="{096D91F6-12B3-4C1F-99FA-ACE13D11B39F}"/>
              </a:ext>
            </a:extLst>
          </p:cNvPr>
          <p:cNvSpPr txBox="1"/>
          <p:nvPr/>
        </p:nvSpPr>
        <p:spPr>
          <a:xfrm>
            <a:off x="742944" y="5204342"/>
            <a:ext cx="5040767" cy="1437638"/>
          </a:xfrm>
          <a:prstGeom prst="rect">
            <a:avLst/>
          </a:prstGeom>
          <a:noFill/>
        </p:spPr>
        <p:txBody>
          <a:bodyPr wrap="square">
            <a:spAutoFit/>
          </a:bodyPr>
          <a:lstStyle/>
          <a:p>
            <a:pPr algn="just">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c) Tiếng mưa rơi trên mái tôn ầm ầm như tiếng trống gõ.</a:t>
            </a:r>
            <a:endParaRPr lang="en-US" sz="2000" dirty="0">
              <a:latin typeface="UTM Avo" panose="02040603050506020204" pitchFamily="18" charset="0"/>
              <a:ea typeface="Calibri" panose="020F0502020204030204" pitchFamily="34" charset="0"/>
              <a:cs typeface="Arial" panose="020B0604020202020204" pitchFamily="34" charset="0"/>
            </a:endParaRPr>
          </a:p>
          <a:p>
            <a:pPr algn="r">
              <a:lnSpc>
                <a:spcPct val="150000"/>
              </a:lnSpc>
              <a:spcBef>
                <a:spcPts val="66"/>
              </a:spcBef>
              <a:spcAft>
                <a:spcPts val="66"/>
              </a:spcAft>
            </a:pPr>
            <a:r>
              <a:rPr lang="nl-NL" sz="2000" i="1" dirty="0">
                <a:solidFill>
                  <a:srgbClr val="000000"/>
                </a:solidFill>
                <a:latin typeface="UTM Avo" panose="02040603050506020204" pitchFamily="18" charset="0"/>
                <a:ea typeface="Calibri" panose="020F0502020204030204" pitchFamily="34" charset="0"/>
                <a:cs typeface="Arial" panose="020B0604020202020204" pitchFamily="34" charset="0"/>
              </a:rPr>
              <a:t>Nam Hương</a:t>
            </a:r>
            <a:endParaRPr lang="en-US" sz="2000" dirty="0">
              <a:latin typeface="UTM Avo" panose="02040603050506020204" pitchFamily="18" charset="0"/>
              <a:ea typeface="Calibri" panose="020F0502020204030204" pitchFamily="34" charset="0"/>
              <a:cs typeface="Arial" panose="020B0604020202020204" pitchFamily="34" charset="0"/>
            </a:endParaRPr>
          </a:p>
        </p:txBody>
      </p:sp>
      <p:sp>
        <p:nvSpPr>
          <p:cNvPr id="17" name="Speech Bubble: Rectangle 16">
            <a:extLst>
              <a:ext uri="{FF2B5EF4-FFF2-40B4-BE49-F238E27FC236}">
                <a16:creationId xmlns:a16="http://schemas.microsoft.com/office/drawing/2014/main" id="{B7318FC9-81AB-4415-8A94-E5C2F61B62BD}"/>
              </a:ext>
            </a:extLst>
          </p:cNvPr>
          <p:cNvSpPr/>
          <p:nvPr/>
        </p:nvSpPr>
        <p:spPr>
          <a:xfrm>
            <a:off x="5935703" y="2581715"/>
            <a:ext cx="5867919" cy="1167605"/>
          </a:xfrm>
          <a:prstGeom prst="wedgeRectCallout">
            <a:avLst>
              <a:gd name="adj1" fmla="val -54964"/>
              <a:gd name="adj2" fmla="val 5463"/>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suối” được so sánh với “tiếng hát”. Chúng được so sánh về âm thanh (cùng có đặc điểm “trong trẻo”). </a:t>
            </a:r>
            <a:endParaRPr lang="en-US" sz="1600" dirty="0">
              <a:latin typeface="UTM Avo" panose="02040603050506020204" pitchFamily="18" charset="0"/>
              <a:cs typeface="Arial" panose="020B0604020202020204" pitchFamily="34" charset="0"/>
            </a:endParaRPr>
          </a:p>
        </p:txBody>
      </p:sp>
      <p:sp>
        <p:nvSpPr>
          <p:cNvPr id="18" name="Speech Bubble: Rectangle 17">
            <a:extLst>
              <a:ext uri="{FF2B5EF4-FFF2-40B4-BE49-F238E27FC236}">
                <a16:creationId xmlns:a16="http://schemas.microsoft.com/office/drawing/2014/main" id="{6523A908-6A43-4384-B7C3-963B1B6A9344}"/>
              </a:ext>
            </a:extLst>
          </p:cNvPr>
          <p:cNvSpPr/>
          <p:nvPr/>
        </p:nvSpPr>
        <p:spPr>
          <a:xfrm>
            <a:off x="5994280" y="4074589"/>
            <a:ext cx="5809342" cy="1129754"/>
          </a:xfrm>
          <a:prstGeom prst="wedgeRectCallout">
            <a:avLst>
              <a:gd name="adj1" fmla="val -54528"/>
              <a:gd name="adj2" fmla="val -9638"/>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dế” được so sánh với “khúc nhạc đồng quê”. Chúng được so sánh về âm thanh (cùng có đặc điểm “nỉ non”).</a:t>
            </a:r>
            <a:endParaRPr lang="en-US" sz="1600" dirty="0">
              <a:latin typeface="UTM Avo" panose="02040603050506020204" pitchFamily="18" charset="0"/>
              <a:ea typeface="Calibri" panose="020F0502020204030204" pitchFamily="34" charset="0"/>
              <a:cs typeface="Arial" panose="020B0604020202020204" pitchFamily="34" charset="0"/>
            </a:endParaRPr>
          </a:p>
        </p:txBody>
      </p:sp>
      <p:sp>
        <p:nvSpPr>
          <p:cNvPr id="19" name="Speech Bubble: Rectangle 18">
            <a:extLst>
              <a:ext uri="{FF2B5EF4-FFF2-40B4-BE49-F238E27FC236}">
                <a16:creationId xmlns:a16="http://schemas.microsoft.com/office/drawing/2014/main" id="{D12B700F-02DA-416A-B7E1-B4C655897F75}"/>
              </a:ext>
            </a:extLst>
          </p:cNvPr>
          <p:cNvSpPr/>
          <p:nvPr/>
        </p:nvSpPr>
        <p:spPr>
          <a:xfrm>
            <a:off x="5994280" y="5512226"/>
            <a:ext cx="5867919" cy="1129754"/>
          </a:xfrm>
          <a:prstGeom prst="wedgeRectCallout">
            <a:avLst>
              <a:gd name="adj1" fmla="val -54528"/>
              <a:gd name="adj2" fmla="val -9638"/>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“Tiếng mưa rơi trên mái tôn” được so sánh với “tiếng trống gõ”. Chúng được so sánh về âm thanh (có cùng </a:t>
            </a:r>
            <a:r>
              <a:rPr lang="nl-NL" sz="1600">
                <a:solidFill>
                  <a:srgbClr val="000000"/>
                </a:solidFill>
                <a:latin typeface="UTM Avo" panose="02040603050506020204" pitchFamily="18" charset="0"/>
                <a:ea typeface="Calibri" panose="020F0502020204030204" pitchFamily="34" charset="0"/>
                <a:cs typeface="Arial" panose="020B0604020202020204" pitchFamily="34" charset="0"/>
              </a:rPr>
              <a:t>đặc điểm </a:t>
            </a:r>
            <a:r>
              <a:rPr lang="nl-NL" sz="1600" dirty="0">
                <a:solidFill>
                  <a:srgbClr val="000000"/>
                </a:solidFill>
                <a:latin typeface="UTM Avo" panose="02040603050506020204" pitchFamily="18" charset="0"/>
                <a:ea typeface="Calibri" panose="020F0502020204030204" pitchFamily="34" charset="0"/>
                <a:cs typeface="Arial" panose="020B0604020202020204" pitchFamily="34" charset="0"/>
              </a:rPr>
              <a:t>“ầm ầm”). </a:t>
            </a:r>
            <a:endParaRPr lang="en-US" sz="1600" dirty="0">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6373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heel(1)">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heel(1)">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P spid="10" grpId="0"/>
      <p:bldP spid="15" grpId="0"/>
      <p:bldP spid="16" grpId="0"/>
      <p:bldP spid="17" grpId="0" animBg="1"/>
      <p:bldP spid="18" grpId="0" animBg="1"/>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a:t>
            </a:r>
            <a:r>
              <a:rPr lang="vi-VN" sz="2000" b="1">
                <a:solidFill>
                  <a:schemeClr val="tx1"/>
                </a:solidFill>
                <a:latin typeface="UTM Avo" panose="02040603050506020204" pitchFamily="18" charset="0"/>
              </a:rPr>
              <a:t>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Hoàn thành các hình ảnh so sánh</a:t>
            </a:r>
            <a:endParaRPr lang="en-US" sz="2200" dirty="0">
              <a:latin typeface="UTM Avo" panose="02040603050506020204" pitchFamily="18" charset="0"/>
            </a:endParaRPr>
          </a:p>
        </p:txBody>
      </p:sp>
      <p:sp>
        <p:nvSpPr>
          <p:cNvPr id="11" name="TextBox 10">
            <a:extLst>
              <a:ext uri="{FF2B5EF4-FFF2-40B4-BE49-F238E27FC236}">
                <a16:creationId xmlns:a16="http://schemas.microsoft.com/office/drawing/2014/main" id="{A16BFBF5-3CD4-4452-8E55-970A62D0591C}"/>
              </a:ext>
            </a:extLst>
          </p:cNvPr>
          <p:cNvSpPr txBox="1"/>
          <p:nvPr/>
        </p:nvSpPr>
        <p:spPr>
          <a:xfrm>
            <a:off x="742950" y="2026577"/>
            <a:ext cx="10228063" cy="567848"/>
          </a:xfrm>
          <a:prstGeom prst="rect">
            <a:avLst/>
          </a:prstGeom>
          <a:noFill/>
        </p:spPr>
        <p:txBody>
          <a:bodyPr wrap="square">
            <a:spAutoFit/>
          </a:bodyPr>
          <a:lstStyle/>
          <a:p>
            <a:pPr marL="381003" indent="-381003" algn="just">
              <a:lnSpc>
                <a:spcPct val="150000"/>
              </a:lnSpc>
              <a:spcBef>
                <a:spcPts val="66"/>
              </a:spcBef>
              <a:spcAft>
                <a:spcPts val="66"/>
              </a:spcAft>
              <a:buFont typeface="Wingdings" panose="05000000000000000000" pitchFamily="2" charset="2"/>
              <a:buChar char="Ø"/>
            </a:pPr>
            <a:r>
              <a:rPr lang="nl-NL" sz="2400" i="1" dirty="0">
                <a:solidFill>
                  <a:srgbClr val="000000"/>
                </a:solidFill>
                <a:latin typeface="UTM Avo" panose="02040603050506020204" pitchFamily="18" charset="0"/>
                <a:ea typeface="Calibri" panose="020F0502020204030204" pitchFamily="34" charset="0"/>
                <a:cs typeface="Arial" panose="020B0604020202020204" pitchFamily="34" charset="0"/>
              </a:rPr>
              <a:t>Chọn từ ngữ phù hợp để hoàn thành các câu thơ, câu văn sau:</a:t>
            </a:r>
            <a:endParaRPr lang="en-US" sz="2400" i="1" dirty="0">
              <a:latin typeface="UTM Avo" panose="02040603050506020204" pitchFamily="18" charset="0"/>
              <a:ea typeface="Calibri" panose="020F050202020403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4049D193-4B6C-4714-81C7-ACDB06699CF8}"/>
              </a:ext>
            </a:extLst>
          </p:cNvPr>
          <p:cNvSpPr/>
          <p:nvPr/>
        </p:nvSpPr>
        <p:spPr>
          <a:xfrm>
            <a:off x="1277628" y="2713723"/>
            <a:ext cx="2138420"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dòng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suối</a:t>
            </a:r>
            <a:endParaRPr lang="en-US" sz="2000" dirty="0">
              <a:solidFill>
                <a:schemeClr val="tx1"/>
              </a:solidFill>
              <a:latin typeface="UTM Avo" panose="02040603050506020204" pitchFamily="18"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5FBCE71F-C652-4D0C-AE89-C415DF79E8C6}"/>
              </a:ext>
            </a:extLst>
          </p:cNvPr>
          <p:cNvSpPr/>
          <p:nvPr/>
        </p:nvSpPr>
        <p:spPr>
          <a:xfrm>
            <a:off x="4775029" y="2713722"/>
            <a:ext cx="2138420"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tiếng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mẹ</a:t>
            </a:r>
            <a:endParaRPr lang="en-US" sz="2000" dirty="0">
              <a:solidFill>
                <a:schemeClr val="tx1"/>
              </a:solidFill>
              <a:latin typeface="UTM Avo" panose="02040603050506020204" pitchFamily="18" charset="0"/>
              <a:cs typeface="Arial" panose="020B0604020202020204" pitchFamily="34" charset="0"/>
            </a:endParaRPr>
          </a:p>
        </p:txBody>
      </p:sp>
      <p:sp>
        <p:nvSpPr>
          <p:cNvPr id="14" name="Rectangle: Rounded Corners 13">
            <a:extLst>
              <a:ext uri="{FF2B5EF4-FFF2-40B4-BE49-F238E27FC236}">
                <a16:creationId xmlns:a16="http://schemas.microsoft.com/office/drawing/2014/main" id="{044D620C-597D-49EE-A642-1212B82AC273}"/>
              </a:ext>
            </a:extLst>
          </p:cNvPr>
          <p:cNvSpPr/>
          <p:nvPr/>
        </p:nvSpPr>
        <p:spPr>
          <a:xfrm>
            <a:off x="8272430" y="2742478"/>
            <a:ext cx="3313765" cy="70404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schemeClr val="tx1"/>
                </a:solidFill>
                <a:latin typeface="UTM Avo" panose="02040603050506020204" pitchFamily="18" charset="0"/>
                <a:cs typeface="Arial" panose="020B0604020202020204" pitchFamily="34" charset="0"/>
              </a:rPr>
              <a:t>trăm</a:t>
            </a:r>
            <a:r>
              <a:rPr lang="en-US" sz="2000">
                <a:solidFill>
                  <a:schemeClr val="tx1"/>
                </a:solidFill>
                <a:latin typeface="UTM Avo" panose="02040603050506020204" pitchFamily="18" charset="0"/>
                <a:cs typeface="Arial" panose="020B0604020202020204" pitchFamily="34" charset="0"/>
              </a:rPr>
              <a:t> vạn tiếng </a:t>
            </a:r>
            <a:r>
              <a:rPr lang="en-US" sz="2000" dirty="0" err="1">
                <a:solidFill>
                  <a:schemeClr val="tx1"/>
                </a:solidFill>
                <a:latin typeface="UTM Avo" panose="02040603050506020204" pitchFamily="18" charset="0"/>
                <a:cs typeface="Arial" panose="020B0604020202020204" pitchFamily="34" charset="0"/>
              </a:rPr>
              <a:t>quân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reo</a:t>
            </a:r>
            <a:endParaRPr lang="en-US" sz="2000" dirty="0">
              <a:solidFill>
                <a:schemeClr val="tx1"/>
              </a:solidFill>
              <a:latin typeface="UTM Avo" panose="02040603050506020204" pitchFamily="18" charset="0"/>
              <a:cs typeface="Arial" panose="020B0604020202020204" pitchFamily="34" charset="0"/>
            </a:endParaRPr>
          </a:p>
        </p:txBody>
      </p:sp>
      <p:pic>
        <p:nvPicPr>
          <p:cNvPr id="20" name="Picture 19">
            <a:extLst>
              <a:ext uri="{FF2B5EF4-FFF2-40B4-BE49-F238E27FC236}">
                <a16:creationId xmlns:a16="http://schemas.microsoft.com/office/drawing/2014/main" id="{EF7FA9D1-7863-4DE8-AC39-6CFD960C3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048" y="3716744"/>
            <a:ext cx="1981904" cy="2203816"/>
          </a:xfrm>
          <a:prstGeom prst="rect">
            <a:avLst/>
          </a:prstGeom>
        </p:spPr>
      </p:pic>
      <p:sp>
        <p:nvSpPr>
          <p:cNvPr id="21" name="TextBox 20">
            <a:extLst>
              <a:ext uri="{FF2B5EF4-FFF2-40B4-BE49-F238E27FC236}">
                <a16:creationId xmlns:a16="http://schemas.microsoft.com/office/drawing/2014/main" id="{75260E84-CB27-4CAC-984E-00B9A0CE95C6}"/>
              </a:ext>
            </a:extLst>
          </p:cNvPr>
          <p:cNvSpPr txBox="1"/>
          <p:nvPr/>
        </p:nvSpPr>
        <p:spPr>
          <a:xfrm>
            <a:off x="742950" y="3601899"/>
            <a:ext cx="3799515" cy="1873654"/>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a) </a:t>
            </a:r>
            <a:r>
              <a:rPr lang="en-US" sz="2000" dirty="0" err="1">
                <a:latin typeface="UTM Avo" panose="02040603050506020204" pitchFamily="18" charset="0"/>
                <a:cs typeface="Arial" panose="020B0604020202020204" pitchFamily="34" charset="0"/>
              </a:rPr>
              <a:t>Đường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em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về</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Có</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chim</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reo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trong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lá</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Có</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nước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chảy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dưới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khe</a:t>
            </a:r>
            <a:endParaRPr lang="en-US" sz="2000" dirty="0">
              <a:latin typeface="UTM Avo" panose="02040603050506020204" pitchFamily="18" charset="0"/>
              <a:cs typeface="Arial" panose="020B0604020202020204" pitchFamily="34" charset="0"/>
            </a:endParaRP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Thì</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thào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 </a:t>
            </a:r>
          </a:p>
        </p:txBody>
      </p:sp>
      <p:sp>
        <p:nvSpPr>
          <p:cNvPr id="22" name="TextBox 21">
            <a:extLst>
              <a:ext uri="{FF2B5EF4-FFF2-40B4-BE49-F238E27FC236}">
                <a16:creationId xmlns:a16="http://schemas.microsoft.com/office/drawing/2014/main" id="{78D3C59F-6B86-486B-B43A-124C14CB6B24}"/>
              </a:ext>
            </a:extLst>
          </p:cNvPr>
          <p:cNvSpPr txBox="1"/>
          <p:nvPr/>
        </p:nvSpPr>
        <p:spPr>
          <a:xfrm>
            <a:off x="7650061" y="3814932"/>
            <a:ext cx="4222583" cy="950325"/>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b) </a:t>
            </a:r>
            <a:r>
              <a:rPr lang="en-US" sz="2000" dirty="0" err="1">
                <a:latin typeface="UTM Avo" panose="02040603050506020204" pitchFamily="18" charset="0"/>
                <a:cs typeface="Arial" panose="020B0604020202020204" pitchFamily="34" charset="0"/>
              </a:rPr>
              <a:t>Tiếng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ve</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a:t>
            </a:r>
          </a:p>
          <a:p>
            <a:pPr>
              <a:lnSpc>
                <a:spcPct val="150000"/>
              </a:lnSpc>
            </a:pP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Reo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hoài</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chẳng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nghỉ</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ngơi</a:t>
            </a:r>
            <a:endParaRPr lang="en-US" sz="2000" dirty="0">
              <a:latin typeface="UTM Avo" panose="02040603050506020204" pitchFamily="18" charset="0"/>
              <a:cs typeface="Arial" panose="020B0604020202020204" pitchFamily="34" charset="0"/>
            </a:endParaRPr>
          </a:p>
        </p:txBody>
      </p:sp>
      <p:sp>
        <p:nvSpPr>
          <p:cNvPr id="23" name="TextBox 22">
            <a:extLst>
              <a:ext uri="{FF2B5EF4-FFF2-40B4-BE49-F238E27FC236}">
                <a16:creationId xmlns:a16="http://schemas.microsoft.com/office/drawing/2014/main" id="{454E85CE-9B22-4FC6-987A-1E4491426763}"/>
              </a:ext>
            </a:extLst>
          </p:cNvPr>
          <p:cNvSpPr txBox="1"/>
          <p:nvPr/>
        </p:nvSpPr>
        <p:spPr>
          <a:xfrm>
            <a:off x="688725" y="5911824"/>
            <a:ext cx="10814550" cy="488660"/>
          </a:xfrm>
          <a:prstGeom prst="rect">
            <a:avLst/>
          </a:prstGeom>
          <a:noFill/>
        </p:spPr>
        <p:txBody>
          <a:bodyPr wrap="square" rtlCol="0">
            <a:spAutoFit/>
          </a:bodyPr>
          <a:lstStyle/>
          <a:p>
            <a:pPr>
              <a:lnSpc>
                <a:spcPct val="150000"/>
              </a:lnSpc>
            </a:pPr>
            <a:r>
              <a:rPr lang="en-US" sz="2000" dirty="0">
                <a:latin typeface="UTM Avo" panose="02040603050506020204" pitchFamily="18" charset="0"/>
                <a:cs typeface="Arial" panose="020B0604020202020204" pitchFamily="34" charset="0"/>
              </a:rPr>
              <a:t>c) </a:t>
            </a:r>
            <a:r>
              <a:rPr lang="en-US" sz="2000" dirty="0" err="1">
                <a:latin typeface="UTM Avo" panose="02040603050506020204" pitchFamily="18" charset="0"/>
                <a:cs typeface="Arial" panose="020B0604020202020204" pitchFamily="34" charset="0"/>
              </a:rPr>
              <a:t>Cách</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xa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nửa</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ngày</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đường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đã</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nghe</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tiếng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nước</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réo</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tưởng</a:t>
            </a:r>
            <a:r>
              <a:rPr lang="en-US" sz="2000" dirty="0">
                <a:latin typeface="UTM Avo" panose="02040603050506020204" pitchFamily="18" charset="0"/>
                <a:cs typeface="Arial" panose="020B0604020202020204" pitchFamily="34" charset="0"/>
              </a:rPr>
              <a:t> </a:t>
            </a:r>
            <a:r>
              <a:rPr lang="en-US" sz="2000" dirty="0" err="1">
                <a:latin typeface="UTM Avo" panose="02040603050506020204" pitchFamily="18" charset="0"/>
                <a:cs typeface="Arial" panose="020B0604020202020204" pitchFamily="34" charset="0"/>
              </a:rPr>
              <a:t>như</a:t>
            </a:r>
            <a:r>
              <a:rPr lang="en-US" sz="2000" dirty="0">
                <a:latin typeface="UTM Avo" panose="02040603050506020204" pitchFamily="18" charset="0"/>
                <a:cs typeface="Arial" panose="020B0604020202020204" pitchFamily="34" charset="0"/>
              </a:rPr>
              <a:t> …………</a:t>
            </a:r>
          </a:p>
        </p:txBody>
      </p:sp>
      <p:sp>
        <p:nvSpPr>
          <p:cNvPr id="24" name="Rectangle: Rounded Corners 23">
            <a:extLst>
              <a:ext uri="{FF2B5EF4-FFF2-40B4-BE49-F238E27FC236}">
                <a16:creationId xmlns:a16="http://schemas.microsoft.com/office/drawing/2014/main" id="{DF582001-FE1D-4B7A-BC70-89BA9D6C14AF}"/>
              </a:ext>
            </a:extLst>
          </p:cNvPr>
          <p:cNvSpPr/>
          <p:nvPr/>
        </p:nvSpPr>
        <p:spPr>
          <a:xfrm>
            <a:off x="2726305" y="5001280"/>
            <a:ext cx="1589359" cy="547116"/>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tiếng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mẹ</a:t>
            </a:r>
            <a:endParaRPr lang="en-US" sz="2000" dirty="0">
              <a:solidFill>
                <a:schemeClr val="tx1"/>
              </a:solidFill>
              <a:latin typeface="UTM Avo" panose="02040603050506020204" pitchFamily="18" charset="0"/>
              <a:cs typeface="Arial" panose="020B0604020202020204" pitchFamily="34" charset="0"/>
            </a:endParaRPr>
          </a:p>
        </p:txBody>
      </p:sp>
      <p:sp>
        <p:nvSpPr>
          <p:cNvPr id="25" name="Rectangle: Rounded Corners 24">
            <a:extLst>
              <a:ext uri="{FF2B5EF4-FFF2-40B4-BE49-F238E27FC236}">
                <a16:creationId xmlns:a16="http://schemas.microsoft.com/office/drawing/2014/main" id="{01F429B2-3E66-48DF-B9C1-DD75EE2BFC6B}"/>
              </a:ext>
            </a:extLst>
          </p:cNvPr>
          <p:cNvSpPr/>
          <p:nvPr/>
        </p:nvSpPr>
        <p:spPr>
          <a:xfrm>
            <a:off x="9742880" y="3716744"/>
            <a:ext cx="1824843" cy="577326"/>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UTM Avo" panose="02040603050506020204" pitchFamily="18" charset="0"/>
                <a:cs typeface="Arial" panose="020B0604020202020204" pitchFamily="34" charset="0"/>
              </a:rPr>
              <a:t>dòng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suối</a:t>
            </a:r>
            <a:endParaRPr lang="en-US" sz="2000" dirty="0">
              <a:solidFill>
                <a:schemeClr val="tx1"/>
              </a:solidFill>
              <a:latin typeface="UTM Avo" panose="02040603050506020204" pitchFamily="18"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9F0BECFF-1BA8-4633-8EAC-01B65F93A2DF}"/>
              </a:ext>
            </a:extLst>
          </p:cNvPr>
          <p:cNvSpPr/>
          <p:nvPr/>
        </p:nvSpPr>
        <p:spPr>
          <a:xfrm>
            <a:off x="8804692" y="5859971"/>
            <a:ext cx="3261166" cy="619964"/>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schemeClr val="tx1"/>
                </a:solidFill>
                <a:latin typeface="UTM Avo" panose="02040603050506020204" pitchFamily="18" charset="0"/>
                <a:cs typeface="Arial" panose="020B0604020202020204" pitchFamily="34" charset="0"/>
              </a:rPr>
              <a:t>trăm</a:t>
            </a:r>
            <a:r>
              <a:rPr lang="en-US" sz="2000">
                <a:solidFill>
                  <a:schemeClr val="tx1"/>
                </a:solidFill>
                <a:latin typeface="UTM Avo" panose="02040603050506020204" pitchFamily="18" charset="0"/>
                <a:cs typeface="Arial" panose="020B0604020202020204" pitchFamily="34" charset="0"/>
              </a:rPr>
              <a:t> vạn tiếng </a:t>
            </a:r>
            <a:r>
              <a:rPr lang="en-US" sz="2000" dirty="0" err="1">
                <a:solidFill>
                  <a:schemeClr val="tx1"/>
                </a:solidFill>
                <a:latin typeface="UTM Avo" panose="02040603050506020204" pitchFamily="18" charset="0"/>
                <a:cs typeface="Arial" panose="020B0604020202020204" pitchFamily="34" charset="0"/>
              </a:rPr>
              <a:t>quân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reo</a:t>
            </a:r>
            <a:endParaRPr lang="en-US" sz="2000"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50468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2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inVertical)">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22" presetClass="entr" presetSubtype="4"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down)">
                                      <p:cBhvr>
                                        <p:cTn id="34" dur="500"/>
                                        <p:tgtEl>
                                          <p:spTgt spid="2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up)">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up)">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12" grpId="0" animBg="1"/>
      <p:bldP spid="13" grpId="0" animBg="1"/>
      <p:bldP spid="14" grpId="0" animBg="1"/>
      <p:bldP spid="21" grpId="0"/>
      <p:bldP spid="22" grpId="0"/>
      <p:bldP spid="23" grpId="0"/>
      <p:bldP spid="24"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E147436-DC3A-DF13-1E93-8E7FF322D389}"/>
              </a:ext>
            </a:extLst>
          </p:cNvPr>
          <p:cNvGrpSpPr/>
          <p:nvPr/>
        </p:nvGrpSpPr>
        <p:grpSpPr>
          <a:xfrm>
            <a:off x="10319658" y="772054"/>
            <a:ext cx="1762416" cy="1966054"/>
            <a:chOff x="930253" y="1573544"/>
            <a:chExt cx="1279160" cy="1356548"/>
          </a:xfrm>
        </p:grpSpPr>
        <p:pic>
          <p:nvPicPr>
            <p:cNvPr id="3" name="Picture 2">
              <a:hlinkClick r:id="rId3"/>
              <a:extLst>
                <a:ext uri="{FF2B5EF4-FFF2-40B4-BE49-F238E27FC236}">
                  <a16:creationId xmlns:a16="http://schemas.microsoft.com/office/drawing/2014/main" id="{CD5ED9FC-5929-809C-3D7F-A41B24F126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C735B1C3-3201-6F9D-2C11-C6075E109128}"/>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02544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9FED18-963D-1F9E-4AFF-61AC30199CD0}"/>
              </a:ext>
            </a:extLst>
          </p:cNvPr>
          <p:cNvGrpSpPr/>
          <p:nvPr/>
        </p:nvGrpSpPr>
        <p:grpSpPr>
          <a:xfrm>
            <a:off x="6943725" y="2671363"/>
            <a:ext cx="4371975" cy="2474241"/>
            <a:chOff x="0" y="0"/>
            <a:chExt cx="1543915" cy="1799954"/>
          </a:xfrm>
        </p:grpSpPr>
        <p:sp>
          <p:nvSpPr>
            <p:cNvPr id="4" name="Freeform 4">
              <a:extLst>
                <a:ext uri="{FF2B5EF4-FFF2-40B4-BE49-F238E27FC236}">
                  <a16:creationId xmlns:a16="http://schemas.microsoft.com/office/drawing/2014/main" id="{39B65746-56B6-72E9-6454-7218DE572D5D}"/>
                </a:ext>
              </a:extLst>
            </p:cNvPr>
            <p:cNvSpPr/>
            <p:nvPr/>
          </p:nvSpPr>
          <p:spPr>
            <a:xfrm>
              <a:off x="0" y="0"/>
              <a:ext cx="1543915"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a:latin typeface="UTM Avo" panose="02040603050506020204" pitchFamily="18" charset="0"/>
              </a:endParaRPr>
            </a:p>
          </p:txBody>
        </p:sp>
      </p:grpSp>
      <p:sp>
        <p:nvSpPr>
          <p:cNvPr id="5" name="TextBox 4">
            <a:extLst>
              <a:ext uri="{FF2B5EF4-FFF2-40B4-BE49-F238E27FC236}">
                <a16:creationId xmlns:a16="http://schemas.microsoft.com/office/drawing/2014/main" id="{2DA70F0A-7B15-DA8B-66E0-25A8CB52CEC1}"/>
              </a:ext>
            </a:extLst>
          </p:cNvPr>
          <p:cNvSpPr txBox="1"/>
          <p:nvPr/>
        </p:nvSpPr>
        <p:spPr>
          <a:xfrm>
            <a:off x="7103462" y="3009045"/>
            <a:ext cx="4052500" cy="1701491"/>
          </a:xfrm>
          <a:prstGeom prst="rect">
            <a:avLst/>
          </a:prstGeom>
          <a:noFill/>
        </p:spPr>
        <p:txBody>
          <a:bodyPr wrap="square">
            <a:spAutoFit/>
          </a:bodyPr>
          <a:lstStyle/>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1 bài văn miêu tả </a:t>
            </a:r>
          </a:p>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hoặc cung cấp thông tin </a:t>
            </a:r>
          </a:p>
          <a:p>
            <a:pPr marR="0" lvl="0" algn="ctr">
              <a:lnSpc>
                <a:spcPct val="150000"/>
              </a:lnSpc>
              <a:spcBef>
                <a:spcPts val="0"/>
              </a:spcBef>
              <a:spcAft>
                <a:spcPts val="100"/>
              </a:spcAft>
            </a:pPr>
            <a:r>
              <a:rPr lang="nl-NL" sz="2400">
                <a:solidFill>
                  <a:srgbClr val="000000"/>
                </a:solidFill>
                <a:latin typeface="UTM Avo" panose="02040603050506020204" pitchFamily="18" charset="0"/>
                <a:ea typeface="Times New Roman" panose="02020603050405020304" pitchFamily="18" charset="0"/>
                <a:cs typeface="Arial" panose="020B0604020202020204" pitchFamily="34" charset="0"/>
              </a:rPr>
              <a:t>về nghệ thuật. </a:t>
            </a:r>
            <a:endParaRPr lang="nl-NL"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grpSp>
        <p:nvGrpSpPr>
          <p:cNvPr id="6" name="Group 5">
            <a:extLst>
              <a:ext uri="{FF2B5EF4-FFF2-40B4-BE49-F238E27FC236}">
                <a16:creationId xmlns:a16="http://schemas.microsoft.com/office/drawing/2014/main" id="{6BB18C12-A002-7E0E-0D0E-04E789006FA8}"/>
              </a:ext>
            </a:extLst>
          </p:cNvPr>
          <p:cNvGrpSpPr/>
          <p:nvPr/>
        </p:nvGrpSpPr>
        <p:grpSpPr>
          <a:xfrm>
            <a:off x="1285875" y="2671363"/>
            <a:ext cx="4371975" cy="2474241"/>
            <a:chOff x="0" y="0"/>
            <a:chExt cx="1543915" cy="1799954"/>
          </a:xfrm>
        </p:grpSpPr>
        <p:sp>
          <p:nvSpPr>
            <p:cNvPr id="7" name="Freeform 4">
              <a:extLst>
                <a:ext uri="{FF2B5EF4-FFF2-40B4-BE49-F238E27FC236}">
                  <a16:creationId xmlns:a16="http://schemas.microsoft.com/office/drawing/2014/main" id="{827035F4-F6B8-187A-ED69-0C941211873F}"/>
                </a:ext>
              </a:extLst>
            </p:cNvPr>
            <p:cNvSpPr/>
            <p:nvPr/>
          </p:nvSpPr>
          <p:spPr>
            <a:xfrm>
              <a:off x="0" y="0"/>
              <a:ext cx="1543915"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a:latin typeface="UTM Avo" panose="02040603050506020204" pitchFamily="18" charset="0"/>
              </a:endParaRPr>
            </a:p>
          </p:txBody>
        </p:sp>
      </p:grpSp>
      <p:sp>
        <p:nvSpPr>
          <p:cNvPr id="8" name="TextBox 7">
            <a:extLst>
              <a:ext uri="{FF2B5EF4-FFF2-40B4-BE49-F238E27FC236}">
                <a16:creationId xmlns:a16="http://schemas.microsoft.com/office/drawing/2014/main" id="{5DEB3391-4D04-8E90-5DAC-BBD4ED62964B}"/>
              </a:ext>
            </a:extLst>
          </p:cNvPr>
          <p:cNvSpPr txBox="1"/>
          <p:nvPr/>
        </p:nvSpPr>
        <p:spPr>
          <a:xfrm>
            <a:off x="1684114" y="3021869"/>
            <a:ext cx="3559653" cy="1675843"/>
          </a:xfrm>
          <a:prstGeom prst="rect">
            <a:avLst/>
          </a:prstGeom>
          <a:noFill/>
        </p:spPr>
        <p:txBody>
          <a:bodyPr wrap="square">
            <a:spAutoFit/>
          </a:bodyPr>
          <a:lstStyle/>
          <a:p>
            <a:pPr marR="0" lvl="0" algn="ctr">
              <a:lnSpc>
                <a:spcPct val="150000"/>
              </a:lnSpc>
              <a:spcBef>
                <a:spcPts val="100"/>
              </a:spcBef>
              <a:spcAft>
                <a:spcPts val="0"/>
              </a:spcAft>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2 câu chuyện (hoặc 1 bài thơ, 1 câu chuyện) về nghệ thuật.</a:t>
            </a:r>
            <a:endPar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9" name="Picture 5">
            <a:extLst>
              <a:ext uri="{FF2B5EF4-FFF2-40B4-BE49-F238E27FC236}">
                <a16:creationId xmlns:a16="http://schemas.microsoft.com/office/drawing/2014/main" id="{8A8DF3DD-A08F-9B4A-E171-5DF30F186C9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84500" y="4697712"/>
            <a:ext cx="2832576" cy="2096106"/>
          </a:xfrm>
          <a:prstGeom prst="rect">
            <a:avLst/>
          </a:prstGeom>
        </p:spPr>
      </p:pic>
      <p:sp>
        <p:nvSpPr>
          <p:cNvPr id="10" name="Google Shape;183;p7">
            <a:extLst>
              <a:ext uri="{FF2B5EF4-FFF2-40B4-BE49-F238E27FC236}">
                <a16:creationId xmlns:a16="http://schemas.microsoft.com/office/drawing/2014/main" id="{10DB2D23-C57D-49D4-9338-EDB75ADFDC40}"/>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TỰ ĐỌC THÊM Ở NHÀ</a:t>
            </a:r>
            <a:endParaRPr lang="en-US" sz="2800" b="1" dirty="0">
              <a:solidFill>
                <a:schemeClr val="dk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927195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59FED18-963D-1F9E-4AFF-61AC30199CD0}"/>
              </a:ext>
            </a:extLst>
          </p:cNvPr>
          <p:cNvGrpSpPr/>
          <p:nvPr/>
        </p:nvGrpSpPr>
        <p:grpSpPr>
          <a:xfrm>
            <a:off x="8157882" y="2671363"/>
            <a:ext cx="2748245" cy="2097861"/>
            <a:chOff x="196471" y="0"/>
            <a:chExt cx="1347444" cy="1526146"/>
          </a:xfrm>
        </p:grpSpPr>
        <p:sp>
          <p:nvSpPr>
            <p:cNvPr id="4" name="Freeform 4">
              <a:extLst>
                <a:ext uri="{FF2B5EF4-FFF2-40B4-BE49-F238E27FC236}">
                  <a16:creationId xmlns:a16="http://schemas.microsoft.com/office/drawing/2014/main" id="{39B65746-56B6-72E9-6454-7218DE572D5D}"/>
                </a:ext>
              </a:extLst>
            </p:cNvPr>
            <p:cNvSpPr/>
            <p:nvPr/>
          </p:nvSpPr>
          <p:spPr>
            <a:xfrm>
              <a:off x="196471" y="0"/>
              <a:ext cx="1347444" cy="1526146"/>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dirty="0">
                <a:latin typeface="UTM Avo" panose="02040603050506020204" pitchFamily="18" charset="0"/>
              </a:endParaRPr>
            </a:p>
          </p:txBody>
        </p:sp>
      </p:grpSp>
      <p:sp>
        <p:nvSpPr>
          <p:cNvPr id="5" name="TextBox 4">
            <a:extLst>
              <a:ext uri="{FF2B5EF4-FFF2-40B4-BE49-F238E27FC236}">
                <a16:creationId xmlns:a16="http://schemas.microsoft.com/office/drawing/2014/main" id="{2DA70F0A-7B15-DA8B-66E0-25A8CB52CEC1}"/>
              </a:ext>
            </a:extLst>
          </p:cNvPr>
          <p:cNvSpPr txBox="1"/>
          <p:nvPr/>
        </p:nvSpPr>
        <p:spPr>
          <a:xfrm>
            <a:off x="8497798" y="3112740"/>
            <a:ext cx="2068411" cy="1121846"/>
          </a:xfrm>
          <a:prstGeom prst="rect">
            <a:avLst/>
          </a:prstGeom>
          <a:noFill/>
        </p:spPr>
        <p:txBody>
          <a:bodyPr wrap="square">
            <a:spAutoFit/>
          </a:bodyPr>
          <a:lstStyle/>
          <a:p>
            <a:pPr marR="0" lvl="0" algn="ctr">
              <a:lnSpc>
                <a:spcPct val="150000"/>
              </a:lnSpc>
              <a:spcBef>
                <a:spcPts val="0"/>
              </a:spcBef>
              <a:spcAft>
                <a:spcPts val="100"/>
              </a:spcAft>
            </a:pPr>
            <a:r>
              <a:rPr lang="nl-NL" sz="2400" dirty="0">
                <a:solidFill>
                  <a:srgbClr val="000000"/>
                </a:solidFill>
                <a:latin typeface="UTM Avo" panose="02040603050506020204" pitchFamily="18" charset="0"/>
                <a:ea typeface="Times New Roman" panose="02020603050405020304" pitchFamily="18" charset="0"/>
                <a:cs typeface="Arial" panose="020B0604020202020204" pitchFamily="34" charset="0"/>
              </a:rPr>
              <a:t>Cảm nghĩ của em.</a:t>
            </a:r>
          </a:p>
        </p:txBody>
      </p:sp>
      <p:grpSp>
        <p:nvGrpSpPr>
          <p:cNvPr id="6" name="Group 5">
            <a:extLst>
              <a:ext uri="{FF2B5EF4-FFF2-40B4-BE49-F238E27FC236}">
                <a16:creationId xmlns:a16="http://schemas.microsoft.com/office/drawing/2014/main" id="{6BB18C12-A002-7E0E-0D0E-04E789006FA8}"/>
              </a:ext>
            </a:extLst>
          </p:cNvPr>
          <p:cNvGrpSpPr/>
          <p:nvPr/>
        </p:nvGrpSpPr>
        <p:grpSpPr>
          <a:xfrm>
            <a:off x="1285874" y="2671363"/>
            <a:ext cx="6532089" cy="2097861"/>
            <a:chOff x="0" y="0"/>
            <a:chExt cx="1604460" cy="1799954"/>
          </a:xfrm>
        </p:grpSpPr>
        <p:sp>
          <p:nvSpPr>
            <p:cNvPr id="7" name="Freeform 4">
              <a:extLst>
                <a:ext uri="{FF2B5EF4-FFF2-40B4-BE49-F238E27FC236}">
                  <a16:creationId xmlns:a16="http://schemas.microsoft.com/office/drawing/2014/main" id="{827035F4-F6B8-187A-ED69-0C941211873F}"/>
                </a:ext>
              </a:extLst>
            </p:cNvPr>
            <p:cNvSpPr/>
            <p:nvPr/>
          </p:nvSpPr>
          <p:spPr>
            <a:xfrm>
              <a:off x="0" y="0"/>
              <a:ext cx="1604460" cy="1799954"/>
            </a:xfrm>
            <a:custGeom>
              <a:avLst/>
              <a:gdLst/>
              <a:ahLst/>
              <a:cxnLst/>
              <a:rect l="l" t="t" r="r" b="b"/>
              <a:pathLst>
                <a:path w="1543915" h="1799954">
                  <a:moveTo>
                    <a:pt x="1419455" y="1799954"/>
                  </a:moveTo>
                  <a:lnTo>
                    <a:pt x="124460" y="1799954"/>
                  </a:lnTo>
                  <a:cubicBezTo>
                    <a:pt x="55880" y="1799954"/>
                    <a:pt x="0" y="1744074"/>
                    <a:pt x="0" y="1675494"/>
                  </a:cubicBezTo>
                  <a:lnTo>
                    <a:pt x="0" y="124460"/>
                  </a:lnTo>
                  <a:cubicBezTo>
                    <a:pt x="0" y="55880"/>
                    <a:pt x="55880" y="0"/>
                    <a:pt x="124460" y="0"/>
                  </a:cubicBezTo>
                  <a:lnTo>
                    <a:pt x="1419455" y="0"/>
                  </a:lnTo>
                  <a:cubicBezTo>
                    <a:pt x="1488035" y="0"/>
                    <a:pt x="1543915" y="55880"/>
                    <a:pt x="1543915" y="124460"/>
                  </a:cubicBezTo>
                  <a:lnTo>
                    <a:pt x="1543915" y="1675494"/>
                  </a:lnTo>
                  <a:cubicBezTo>
                    <a:pt x="1543915" y="1744074"/>
                    <a:pt x="1488035" y="1799954"/>
                    <a:pt x="1419455" y="1799954"/>
                  </a:cubicBezTo>
                  <a:close/>
                </a:path>
              </a:pathLst>
            </a:custGeom>
            <a:solidFill>
              <a:srgbClr val="FFD992"/>
            </a:solidFill>
          </p:spPr>
          <p:txBody>
            <a:bodyPr/>
            <a:lstStyle/>
            <a:p>
              <a:endParaRPr lang="en-US" sz="1200" dirty="0">
                <a:latin typeface="UTM Avo" panose="02040603050506020204" pitchFamily="18" charset="0"/>
              </a:endParaRPr>
            </a:p>
          </p:txBody>
        </p:sp>
      </p:grpSp>
      <p:sp>
        <p:nvSpPr>
          <p:cNvPr id="8" name="TextBox 7">
            <a:extLst>
              <a:ext uri="{FF2B5EF4-FFF2-40B4-BE49-F238E27FC236}">
                <a16:creationId xmlns:a16="http://schemas.microsoft.com/office/drawing/2014/main" id="{5DEB3391-4D04-8E90-5DAC-BBD4ED62964B}"/>
              </a:ext>
            </a:extLst>
          </p:cNvPr>
          <p:cNvSpPr txBox="1"/>
          <p:nvPr/>
        </p:nvSpPr>
        <p:spPr>
          <a:xfrm>
            <a:off x="1521617" y="2822917"/>
            <a:ext cx="6060602" cy="1701491"/>
          </a:xfrm>
          <a:prstGeom prst="rect">
            <a:avLst/>
          </a:prstGeom>
          <a:noFill/>
        </p:spPr>
        <p:txBody>
          <a:bodyPr wrap="square">
            <a:spAutoFit/>
          </a:bodyPr>
          <a:lstStyle/>
          <a:p>
            <a:pPr marR="0" lvl="0" algn="ctr">
              <a:lnSpc>
                <a:spcPct val="150000"/>
              </a:lnSpc>
              <a:spcBef>
                <a:spcPts val="100"/>
              </a:spcBef>
              <a:spcAft>
                <a:spcPts val="0"/>
              </a:spcAft>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Tên bài đọc và một số nội dung chính: </a:t>
            </a:r>
          </a:p>
          <a:p>
            <a:pPr marL="342900" marR="0" lvl="0" indent="-342900">
              <a:lnSpc>
                <a:spcPct val="150000"/>
              </a:lnSpc>
              <a:spcBef>
                <a:spcPts val="100"/>
              </a:spcBef>
              <a:spcAft>
                <a:spcPts val="0"/>
              </a:spcAft>
              <a:buFont typeface="Arial" panose="020B0604020202020204" pitchFamily="34" charset="0"/>
              <a:buChar char="•"/>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Nhân vật hoặc sự việc em thích.</a:t>
            </a:r>
          </a:p>
          <a:p>
            <a:pPr marL="342900" marR="0" lvl="0" indent="-342900">
              <a:lnSpc>
                <a:spcPct val="150000"/>
              </a:lnSpc>
              <a:spcBef>
                <a:spcPts val="100"/>
              </a:spcBef>
              <a:spcAft>
                <a:spcPts val="0"/>
              </a:spcAft>
              <a:buFont typeface="Arial" panose="020B0604020202020204" pitchFamily="34" charset="0"/>
              <a:buChar char="•"/>
            </a:pPr>
            <a:r>
              <a:rPr lang="vi-VN" sz="2400">
                <a:solidFill>
                  <a:srgbClr val="000000"/>
                </a:solidFill>
                <a:latin typeface="UTM Avo" panose="02040603050506020204" pitchFamily="18" charset="0"/>
                <a:ea typeface="Times New Roman" panose="02020603050405020304" pitchFamily="18" charset="0"/>
                <a:cs typeface="Arial" panose="020B0604020202020204" pitchFamily="34" charset="0"/>
              </a:rPr>
              <a:t>Hình ảnh, câu văn, câu thơ em thích.</a:t>
            </a:r>
            <a:endParaRPr lang="vi-VN" sz="2400" dirty="0">
              <a:solidFill>
                <a:srgbClr val="000000"/>
              </a:solidFill>
              <a:latin typeface="UTM Avo" panose="02040603050506020204" pitchFamily="18" charset="0"/>
              <a:ea typeface="Times New Roman" panose="02020603050405020304" pitchFamily="18" charset="0"/>
              <a:cs typeface="Arial" panose="020B0604020202020204" pitchFamily="34" charset="0"/>
            </a:endParaRPr>
          </a:p>
        </p:txBody>
      </p:sp>
      <p:pic>
        <p:nvPicPr>
          <p:cNvPr id="11" name="Picture 4">
            <a:extLst>
              <a:ext uri="{FF2B5EF4-FFF2-40B4-BE49-F238E27FC236}">
                <a16:creationId xmlns:a16="http://schemas.microsoft.com/office/drawing/2014/main" id="{32592236-BC12-48EE-8BE1-93F489527C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96000" y="4502886"/>
            <a:ext cx="3513676" cy="2018766"/>
          </a:xfrm>
          <a:prstGeom prst="rect">
            <a:avLst/>
          </a:prstGeom>
        </p:spPr>
      </p:pic>
      <p:sp>
        <p:nvSpPr>
          <p:cNvPr id="12" name="Google Shape;183;p7">
            <a:extLst>
              <a:ext uri="{FF2B5EF4-FFF2-40B4-BE49-F238E27FC236}">
                <a16:creationId xmlns:a16="http://schemas.microsoft.com/office/drawing/2014/main" id="{EF8B6840-0F29-4128-A1FA-C679F84EC455}"/>
              </a:ext>
            </a:extLst>
          </p:cNvPr>
          <p:cNvSpPr/>
          <p:nvPr/>
        </p:nvSpPr>
        <p:spPr>
          <a:xfrm>
            <a:off x="2498896" y="1671520"/>
            <a:ext cx="7251581" cy="642719"/>
          </a:xfrm>
          <a:prstGeom prst="roundRect">
            <a:avLst>
              <a:gd name="adj" fmla="val 50000"/>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VIẾT VÀO PHIẾU ĐỌC SÁCH</a:t>
            </a:r>
            <a:endParaRPr lang="en-US" sz="2800" b="1" dirty="0">
              <a:solidFill>
                <a:schemeClr val="dk1"/>
              </a:solidFill>
              <a:latin typeface="UTM Avo" panose="02040603050506020204" pitchFamily="18" charset="0"/>
              <a:ea typeface="Arial"/>
              <a:cs typeface="Arial"/>
              <a:sym typeface="Arial"/>
            </a:endParaRPr>
          </a:p>
        </p:txBody>
      </p:sp>
    </p:spTree>
    <p:extLst>
      <p:ext uri="{BB962C8B-B14F-4D97-AF65-F5344CB8AC3E}">
        <p14:creationId xmlns:p14="http://schemas.microsoft.com/office/powerpoint/2010/main" val="3031119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35E3B22-FC5C-4B99-B8E3-9D807B918804}"/>
              </a:ext>
            </a:extLst>
          </p:cNvPr>
          <p:cNvGrpSpPr/>
          <p:nvPr/>
        </p:nvGrpSpPr>
        <p:grpSpPr>
          <a:xfrm>
            <a:off x="10319658" y="772054"/>
            <a:ext cx="1762416" cy="1966054"/>
            <a:chOff x="930253" y="1573544"/>
            <a:chExt cx="1279160" cy="1356548"/>
          </a:xfrm>
        </p:grpSpPr>
        <p:pic>
          <p:nvPicPr>
            <p:cNvPr id="9" name="Picture 8">
              <a:hlinkClick r:id="rId3"/>
              <a:extLst>
                <a:ext uri="{FF2B5EF4-FFF2-40B4-BE49-F238E27FC236}">
                  <a16:creationId xmlns:a16="http://schemas.microsoft.com/office/drawing/2014/main" id="{4CCC279D-CEEE-4560-B597-DA2AB76CA89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10" name="TextBox 9">
              <a:extLst>
                <a:ext uri="{FF2B5EF4-FFF2-40B4-BE49-F238E27FC236}">
                  <a16:creationId xmlns:a16="http://schemas.microsoft.com/office/drawing/2014/main" id="{DB0016F7-A950-45B9-9455-B8E677F08D83}"/>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26C9D82-51CD-98BB-484C-2404B9101F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68568" y="2206798"/>
            <a:ext cx="3332984" cy="2268383"/>
          </a:xfrm>
          <a:prstGeom prst="rect">
            <a:avLst/>
          </a:prstGeom>
        </p:spPr>
      </p:pic>
      <p:sp>
        <p:nvSpPr>
          <p:cNvPr id="9" name="TextBox 8">
            <a:extLst>
              <a:ext uri="{FF2B5EF4-FFF2-40B4-BE49-F238E27FC236}">
                <a16:creationId xmlns:a16="http://schemas.microsoft.com/office/drawing/2014/main" id="{C16F7116-D4EC-537C-9BD8-0C72ECE01754}"/>
              </a:ext>
            </a:extLst>
          </p:cNvPr>
          <p:cNvSpPr txBox="1"/>
          <p:nvPr/>
        </p:nvSpPr>
        <p:spPr>
          <a:xfrm>
            <a:off x="2440264" y="2632750"/>
            <a:ext cx="3189592" cy="1411990"/>
          </a:xfrm>
          <a:prstGeom prst="rect">
            <a:avLst/>
          </a:prstGeom>
          <a:noFill/>
        </p:spPr>
        <p:txBody>
          <a:bodyPr wrap="square">
            <a:spAutoFit/>
          </a:bodyPr>
          <a:lstStyle/>
          <a:p>
            <a:pPr algn="ctr">
              <a:lnSpc>
                <a:spcPct val="150000"/>
              </a:lnSpc>
            </a:pPr>
            <a:r>
              <a:rPr lang="en-US" sz="2000" dirty="0">
                <a:latin typeface="UTM Avo" panose="02040603050506020204" pitchFamily="18" charset="0"/>
              </a:rPr>
              <a:t>Ôn </a:t>
            </a:r>
            <a:r>
              <a:rPr lang="en-US" sz="2000" dirty="0" err="1">
                <a:latin typeface="UTM Avo" panose="02040603050506020204" pitchFamily="18" charset="0"/>
              </a:rPr>
              <a:t>tập</a:t>
            </a:r>
            <a:r>
              <a:rPr lang="en-US" sz="2000" dirty="0">
                <a:latin typeface="UTM Avo" panose="02040603050506020204" pitchFamily="18" charset="0"/>
              </a:rPr>
              <a:t> </a:t>
            </a:r>
            <a:r>
              <a:rPr lang="en-US" sz="2000" dirty="0" err="1">
                <a:latin typeface="UTM Avo" panose="02040603050506020204" pitchFamily="18" charset="0"/>
              </a:rPr>
              <a:t>lại</a:t>
            </a:r>
            <a:r>
              <a:rPr lang="en-US" sz="2000" dirty="0">
                <a:latin typeface="UTM Avo" panose="02040603050506020204" pitchFamily="18" charset="0"/>
              </a:rPr>
              <a:t> </a:t>
            </a:r>
            <a:r>
              <a:rPr lang="en-US" sz="2000" dirty="0" err="1">
                <a:latin typeface="UTM Avo" panose="02040603050506020204" pitchFamily="18" charset="0"/>
              </a:rPr>
              <a:t>nội</a:t>
            </a:r>
            <a:r>
              <a:rPr lang="en-US" sz="2000" dirty="0">
                <a:latin typeface="UTM Avo" panose="02040603050506020204" pitchFamily="18" charset="0"/>
              </a:rPr>
              <a:t> dung </a:t>
            </a:r>
          </a:p>
          <a:p>
            <a:pPr algn="ctr">
              <a:lnSpc>
                <a:spcPct val="150000"/>
              </a:lnSpc>
            </a:pP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học</a:t>
            </a:r>
            <a:r>
              <a:rPr lang="en-US" sz="2000" dirty="0">
                <a:latin typeface="UTM Avo" panose="02040603050506020204" pitchFamily="18" charset="0"/>
              </a:rPr>
              <a:t> của </a:t>
            </a:r>
            <a:r>
              <a:rPr lang="en-US" sz="2000" dirty="0" err="1">
                <a:latin typeface="UTM Avo" panose="02040603050506020204" pitchFamily="18" charset="0"/>
              </a:rPr>
              <a:t>ngày</a:t>
            </a:r>
            <a:r>
              <a:rPr lang="en-US" sz="2000" dirty="0">
                <a:latin typeface="UTM Avo" panose="02040603050506020204" pitchFamily="18" charset="0"/>
              </a:rPr>
              <a:t> </a:t>
            </a:r>
            <a:r>
              <a:rPr lang="en-US" sz="2000" err="1">
                <a:latin typeface="UTM Avo" panose="02040603050506020204" pitchFamily="18" charset="0"/>
              </a:rPr>
              <a:t>hôm</a:t>
            </a:r>
            <a:r>
              <a:rPr lang="en-US" sz="2000">
                <a:latin typeface="UTM Avo" panose="02040603050506020204" pitchFamily="18" charset="0"/>
              </a:rPr>
              <a:t> nay</a:t>
            </a:r>
            <a:endParaRPr lang="en-US" sz="2000" dirty="0">
              <a:latin typeface="UTM Avo" panose="02040603050506020204" pitchFamily="18" charset="0"/>
            </a:endParaRPr>
          </a:p>
        </p:txBody>
      </p:sp>
      <p:pic>
        <p:nvPicPr>
          <p:cNvPr id="12" name="Picture 9">
            <a:extLst>
              <a:ext uri="{FF2B5EF4-FFF2-40B4-BE49-F238E27FC236}">
                <a16:creationId xmlns:a16="http://schemas.microsoft.com/office/drawing/2014/main" id="{025A92D2-8A48-F27E-5D14-B557A964C1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054689" y="3641510"/>
            <a:ext cx="973058" cy="1238250"/>
          </a:xfrm>
          <a:prstGeom prst="rect">
            <a:avLst/>
          </a:prstGeom>
        </p:spPr>
      </p:pic>
      <p:pic>
        <p:nvPicPr>
          <p:cNvPr id="13" name="Picture 3">
            <a:extLst>
              <a:ext uri="{FF2B5EF4-FFF2-40B4-BE49-F238E27FC236}">
                <a16:creationId xmlns:a16="http://schemas.microsoft.com/office/drawing/2014/main" id="{3EC83F83-878E-C579-F630-423390BB4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18752" y="2206798"/>
            <a:ext cx="3332984" cy="2268383"/>
          </a:xfrm>
          <a:prstGeom prst="rect">
            <a:avLst/>
          </a:prstGeom>
        </p:spPr>
      </p:pic>
      <p:sp>
        <p:nvSpPr>
          <p:cNvPr id="14" name="TextBox 13">
            <a:extLst>
              <a:ext uri="{FF2B5EF4-FFF2-40B4-BE49-F238E27FC236}">
                <a16:creationId xmlns:a16="http://schemas.microsoft.com/office/drawing/2014/main" id="{95C4385F-CCEB-3A4F-8646-D8A3EEB620C8}"/>
              </a:ext>
            </a:extLst>
          </p:cNvPr>
          <p:cNvSpPr txBox="1"/>
          <p:nvPr/>
        </p:nvSpPr>
        <p:spPr>
          <a:xfrm>
            <a:off x="6490448" y="2632750"/>
            <a:ext cx="3189592" cy="1411990"/>
          </a:xfrm>
          <a:prstGeom prst="rect">
            <a:avLst/>
          </a:prstGeom>
          <a:noFill/>
        </p:spPr>
        <p:txBody>
          <a:bodyPr wrap="square">
            <a:spAutoFit/>
          </a:bodyPr>
          <a:lstStyle/>
          <a:p>
            <a:pPr algn="ctr">
              <a:lnSpc>
                <a:spcPct val="150000"/>
              </a:lnSpc>
            </a:pPr>
            <a:r>
              <a:rPr lang="en-US" sz="2000" dirty="0" err="1">
                <a:latin typeface="UTM Avo" panose="02040603050506020204" pitchFamily="18" charset="0"/>
              </a:rPr>
              <a:t>Đọc</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soạn</a:t>
            </a:r>
            <a:r>
              <a:rPr lang="en-US" sz="2000" dirty="0">
                <a:latin typeface="UTM Avo" panose="02040603050506020204" pitchFamily="18" charset="0"/>
              </a:rPr>
              <a:t> </a:t>
            </a:r>
            <a:r>
              <a:rPr lang="en-US" sz="2000" dirty="0" err="1">
                <a:latin typeface="UTM Avo" panose="02040603050506020204" pitchFamily="18" charset="0"/>
              </a:rPr>
              <a:t>bài</a:t>
            </a:r>
            <a:r>
              <a:rPr lang="en-US" sz="2000" dirty="0">
                <a:latin typeface="UTM Avo" panose="02040603050506020204" pitchFamily="18" charset="0"/>
              </a:rPr>
              <a:t> </a:t>
            </a:r>
            <a:r>
              <a:rPr lang="en-US" sz="2000" dirty="0" err="1">
                <a:latin typeface="UTM Avo" panose="02040603050506020204" pitchFamily="18" charset="0"/>
              </a:rPr>
              <a:t>mới</a:t>
            </a:r>
            <a:r>
              <a:rPr lang="en-US" sz="2000" dirty="0">
                <a:latin typeface="UTM Avo" panose="02040603050506020204" pitchFamily="18" charset="0"/>
              </a:rPr>
              <a:t> </a:t>
            </a:r>
          </a:p>
          <a:p>
            <a:pPr algn="ctr">
              <a:lnSpc>
                <a:spcPct val="150000"/>
              </a:lnSpc>
            </a:pPr>
            <a:r>
              <a:rPr lang="en-US" sz="2000" i="1">
                <a:latin typeface="UTM Avo" panose="02040603050506020204" pitchFamily="18" charset="0"/>
              </a:rPr>
              <a:t>Bài viết 1: Ôn viết chữ hoa M, N</a:t>
            </a:r>
            <a:endParaRPr lang="en-US" sz="2000" i="1" dirty="0">
              <a:latin typeface="UTM Avo" panose="02040603050506020204" pitchFamily="18" charset="0"/>
            </a:endParaRPr>
          </a:p>
        </p:txBody>
      </p:sp>
      <p:pic>
        <p:nvPicPr>
          <p:cNvPr id="15" name="Picture 9">
            <a:extLst>
              <a:ext uri="{FF2B5EF4-FFF2-40B4-BE49-F238E27FC236}">
                <a16:creationId xmlns:a16="http://schemas.microsoft.com/office/drawing/2014/main" id="{40E6D86F-0B0D-BF2F-5CE5-A4F9234400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528386" y="1611987"/>
            <a:ext cx="1041452" cy="950325"/>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234</TotalTime>
  <Words>1230</Words>
  <Application>Microsoft Office PowerPoint</Application>
  <PresentationFormat>Widescreen</PresentationFormat>
  <Paragraphs>132</Paragraphs>
  <Slides>34</Slides>
  <Notes>8</Notes>
  <HiddenSlides>0</HiddenSlides>
  <MMClips>1</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34</vt:i4>
      </vt:variant>
    </vt:vector>
  </HeadingPairs>
  <TitlesOfParts>
    <vt:vector size="46" baseType="lpstr">
      <vt:lpstr>UTM Avo</vt:lpstr>
      <vt:lpstr>Wingdings</vt:lpstr>
      <vt:lpstr>Calibri Light</vt:lpstr>
      <vt:lpstr>Arial</vt:lpstr>
      <vt:lpstr>Noto Sans Symbols</vt:lpstr>
      <vt:lpstr>Calibri</vt:lpstr>
      <vt:lpstr>Office Theme</vt:lpstr>
      <vt:lpstr>1_Office Theme</vt:lpstr>
      <vt:lpstr>2_Office Theme</vt:lpstr>
      <vt:lpstr>5_Office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Monkey</cp:lastModifiedBy>
  <cp:revision>25</cp:revision>
  <dcterms:created xsi:type="dcterms:W3CDTF">2023-10-19T01:35:13Z</dcterms:created>
  <dcterms:modified xsi:type="dcterms:W3CDTF">2024-12-04T02:11:56Z</dcterms:modified>
  <cp:category>9Slide.vn</cp:category>
</cp:coreProperties>
</file>