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3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autoCompressPictures="0">
  <p:sldMasterIdLst>
    <p:sldMasterId id="2147483659" r:id="rId1"/>
    <p:sldMasterId id="2147483660" r:id="rId2"/>
    <p:sldMasterId id="2147483684" r:id="rId3"/>
  </p:sldMasterIdLst>
  <p:notesMasterIdLst>
    <p:notesMasterId r:id="rId23"/>
  </p:notesMasterIdLst>
  <p:sldIdLst>
    <p:sldId id="256" r:id="rId4"/>
    <p:sldId id="257" r:id="rId5"/>
    <p:sldId id="258" r:id="rId6"/>
    <p:sldId id="259" r:id="rId7"/>
    <p:sldId id="260" r:id="rId8"/>
    <p:sldId id="270" r:id="rId9"/>
    <p:sldId id="261" r:id="rId10"/>
    <p:sldId id="327" r:id="rId11"/>
    <p:sldId id="262" r:id="rId12"/>
    <p:sldId id="328" r:id="rId13"/>
    <p:sldId id="329" r:id="rId14"/>
    <p:sldId id="263" r:id="rId15"/>
    <p:sldId id="330" r:id="rId16"/>
    <p:sldId id="285" r:id="rId17"/>
    <p:sldId id="332" r:id="rId18"/>
    <p:sldId id="333" r:id="rId19"/>
    <p:sldId id="325" r:id="rId20"/>
    <p:sldId id="334" r:id="rId21"/>
    <p:sldId id="269" r:id="rId22"/>
  </p:sldIdLst>
  <p:sldSz cx="12192000" cy="6858000"/>
  <p:notesSz cx="6858000" cy="9144000"/>
  <p:embeddedFontLst>
    <p:embeddedFont>
      <p:font typeface="Lobster" panose="00000500000000000000" pitchFamily="2" charset="0"/>
      <p:regular r:id="rId24"/>
    </p:embeddedFont>
    <p:embeddedFont>
      <p:font typeface="UTM Avo" panose="02040603050506020204" pitchFamily="18" charset="0"/>
      <p:regular r:id="rId25"/>
      <p:bold r:id="rId26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ung.nv2510hung.nv2510" initials="h" lastIdx="1" clrIdx="0">
    <p:extLst>
      <p:ext uri="{19B8F6BF-5375-455C-9EA6-DF929625EA0E}">
        <p15:presenceInfo xmlns:p15="http://schemas.microsoft.com/office/powerpoint/2012/main" userId="S::hung.nv2510@dulieucuatoi.win::a43b6403-c448-41ca-a855-a9cbf1ea928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ECE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794" autoAdjust="0"/>
    <p:restoredTop sz="94660"/>
  </p:normalViewPr>
  <p:slideViewPr>
    <p:cSldViewPr snapToGrid="0">
      <p:cViewPr varScale="1">
        <p:scale>
          <a:sx n="101" d="100"/>
          <a:sy n="101" d="100"/>
        </p:scale>
        <p:origin x="111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font" Target="fonts/font3.fntdata"/><Relationship Id="rId3" Type="http://schemas.openxmlformats.org/officeDocument/2006/relationships/slideMaster" Target="slideMasters/slideMaster3.xml"/><Relationship Id="rId21" Type="http://schemas.openxmlformats.org/officeDocument/2006/relationships/slide" Target="slides/slide18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font" Target="fonts/font2.fntdata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font" Target="fonts/font1.fntdata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notesMaster" Target="notesMasters/notesMaster1.xml"/><Relationship Id="rId28" Type="http://schemas.openxmlformats.org/officeDocument/2006/relationships/presProps" Target="pres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tableStyles" Target="tableStyles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6" name="Google Shape;96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91531553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4" name="Google Shape;104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5875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93517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883911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8666111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Google Shape;107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8" name="Google Shape;108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90559150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6">
          <a:extLst>
            <a:ext uri="{FF2B5EF4-FFF2-40B4-BE49-F238E27FC236}">
              <a16:creationId xmlns:a16="http://schemas.microsoft.com/office/drawing/2014/main" id="{AC589BD1-7B02-404A-570E-2A2DF82D20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7" name="Google Shape;127;p12:notes">
            <a:extLst>
              <a:ext uri="{FF2B5EF4-FFF2-40B4-BE49-F238E27FC236}">
                <a16:creationId xmlns:a16="http://schemas.microsoft.com/office/drawing/2014/main" id="{F5BFC1D9-6D1A-868F-BE5B-06AE9D32CAA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8" name="Google Shape;128;p12:notes">
            <a:extLst>
              <a:ext uri="{FF2B5EF4-FFF2-40B4-BE49-F238E27FC236}">
                <a16:creationId xmlns:a16="http://schemas.microsoft.com/office/drawing/2014/main" id="{23188737-B2B2-46D3-1262-281F12AE9AA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95486167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5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5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6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7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7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7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7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7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84218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203362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215137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4681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30045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067777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092630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53423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181609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7575916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9217126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2C4F0F8-FDAF-CD05-8CB8-53A1339186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8963212-7B3F-F9B3-50CB-BE41745E57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8C57CE4-2362-65FB-7BB5-FBA0B463325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0B18BEC-E65D-C58A-282E-164FA25C8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7D889B9-942F-7FCA-6E43-F81B2F34E9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05159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AC1BF3-57F1-21BC-8AB4-7096EB806C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F65EA6-00FE-189D-A6A2-DA005E7E14A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3D43E4-9470-95FB-C57F-3E01C79916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5E078FC-61A4-1480-3449-42671351CA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9D757D9-7F5D-D1CA-7761-5A13A85746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53735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C06C6E-6C2E-51AA-AFE8-D976DC2B6A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7D4075-66F1-B93B-9336-E0D7C1AD8FC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0BC0DF4-EE4A-A5F6-0D78-763EE2541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72C687E-9A0F-68CA-2674-DE41E22EB5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DED94E5-9EE3-42CE-E708-70A24BF6D8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44380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7E39D-AD05-D9E3-ACF1-085EE96768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DE8273A-2420-B3E1-9E42-9A13B1468D2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58ECE24-FA8F-587A-9B58-E7F69E4355B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D9F670D-C151-81BE-7D91-F7D80E8B75C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6179E4E-04CC-E9AB-A6E4-0EABA139D3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5A05289-E8C5-03C4-A127-CC4DEAE43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656971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4C4146-313F-CFA0-1806-EFC97A9CAC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AD18E4-3711-2E71-FCCE-6D31F2AE8A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3334387-4406-F381-80E8-CDB3D6B58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8FC03B1-FCB1-E07C-BF5D-088987459CB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A6A40BCE-98BF-7430-9762-EBE08EE9605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7369BCF-0B28-70D1-B470-2E89C3D712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0B2AD1A-6BBE-8E53-8A92-42F4FE5A75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D333F1F-4B57-7470-669C-4C72BE1EC8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600366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A5E35D-1334-7507-9CFB-20750AA8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8CD0DCEE-09A7-2A09-29E4-ED38984063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19A3EB9-979E-201D-5EBA-ABE8A31743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F9CDDC01-FF54-F1BF-D6F5-BE0F3C84E47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0625947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92C3F72-A9C3-9620-4F36-D2192953B0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6AA531F-274F-EDB9-C976-2C6B954653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C8C9475-EE37-2FC5-8F24-8385DE167C4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65739653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7A974-C381-1251-EA3D-2805A64B6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85C28F7-7ACF-FAC9-C324-8EF2D0694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7CAF5B-2BD0-0230-A83B-AF490C6F45B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B284FB7-C497-90EC-AB03-C88E2F3E814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482BB8F-9F97-310E-E200-713B453C3C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6013373-2D55-AED3-D773-DF93B5CFEE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3562260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998DAE-D94C-AF5F-2FF5-71866D14AEB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41DD39B-196C-54B0-3FB9-768E177AAF1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5F2A17E-3282-F500-A08B-0497AF3D00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F7A3C32-F4FC-E9F9-7502-FF0711CE60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93DF649-38F5-9807-D64E-F1BE5CA4C6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745B632-EDCE-D463-4E51-68C25C85D0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41120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0EA2E-FCE0-11AD-7AAD-9603806A34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BEDBA6E-30C9-FF67-4197-A4E8BE4DE5A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0DD9540-580F-C6CD-A393-75F4A19EF6E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CD53C5-A5B7-50BD-5B1F-5DB0BF5A65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FBE3B2-A15F-F793-1F8D-5F29336C82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388217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C000913-5D8E-FFE7-D299-593BCA09A5B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8734522-6381-8281-A20A-123CF26525D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EB4AFF1-C43B-2809-2E8F-4CED7DD37BB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5D5490-1AB9-E7A1-A5B3-84790423BA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41C150A-4599-4DED-BFF5-71428221FA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873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tags" Target="../tags/tag1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12/4/2024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31729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32D0527-997C-14A9-BFF0-4081663065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36630-6411-2164-2EB2-3C4D34ACE6A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8ED3C4-270B-A2E3-2F77-010112A658B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EDCC34-66BF-4147-AE1C-B6130A559FC2}" type="datetimeFigureOut">
              <a:rPr lang="en-US" smtClean="0"/>
              <a:t>12/4/2024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1E61155-52BE-40F5-7DF2-FD0D3F3603E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2B82322-FC2B-705E-9D15-85325C19B2D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C6AD6B3-DA19-48F8-B249-EB44A4ABA232}" type="slidenum">
              <a:rPr lang="en-US" smtClean="0"/>
              <a:t>‹#›</a:t>
            </a:fld>
            <a:endParaRPr lang="en-US"/>
          </a:p>
        </p:txBody>
      </p:sp>
    </p:spTree>
    <p:custDataLst>
      <p:tags r:id="rId13"/>
    </p:custDataLst>
    <p:extLst>
      <p:ext uri="{BB962C8B-B14F-4D97-AF65-F5344CB8AC3E}">
        <p14:creationId xmlns:p14="http://schemas.microsoft.com/office/powerpoint/2010/main" val="348089927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8/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png"/><Relationship Id="rId4" Type="http://schemas.openxmlformats.org/officeDocument/2006/relationships/hyperlink" Target="https://hoc10.vn/doc-sach/toan-3-tap-1/1/132/108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hyperlink" Target="https://hoc10.vn/doc-sach/toan-3-tap-1/1/132/108/" TargetMode="Externa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8/" TargetMode="Externa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4.png"/><Relationship Id="rId5" Type="http://schemas.openxmlformats.org/officeDocument/2006/relationships/image" Target="../media/image13.svg"/><Relationship Id="rId10" Type="http://schemas.openxmlformats.org/officeDocument/2006/relationships/image" Target="../media/image18.png"/><Relationship Id="rId4" Type="http://schemas.openxmlformats.org/officeDocument/2006/relationships/image" Target="../media/image12.png"/><Relationship Id="rId9" Type="http://schemas.openxmlformats.org/officeDocument/2006/relationships/image" Target="../media/image17.jpe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png"/><Relationship Id="rId5" Type="http://schemas.openxmlformats.org/officeDocument/2006/relationships/hyperlink" Target="https://hoc10.vn/doc-sach/toan-3-tap-1/1/132/110/" TargetMode="Externa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1.png"/><Relationship Id="rId4" Type="http://schemas.openxmlformats.org/officeDocument/2006/relationships/hyperlink" Target="https://hoc10.vn/doc-sach/toan-3-tap-1/1/132/110/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2.png"/><Relationship Id="rId4" Type="http://schemas.openxmlformats.org/officeDocument/2006/relationships/hyperlink" Target="https://hoc10.vn/doc-sach/toan-3-tap-1/1/132/110/" TargetMode="Externa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microsoft.com/office/2007/relationships/hdphoto" Target="../media/hdphoto1.wdp"/><Relationship Id="rId5" Type="http://schemas.openxmlformats.org/officeDocument/2006/relationships/image" Target="../media/image4.png"/><Relationship Id="rId4" Type="http://schemas.openxmlformats.org/officeDocument/2006/relationships/hyperlink" Target="https://hoc10.vn/doc-sach/toan-3-tap-1/1/132/108/" TargetMode="Externa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4.png"/><Relationship Id="rId4" Type="http://schemas.openxmlformats.org/officeDocument/2006/relationships/hyperlink" Target="https://hoc10.vn/doc-sach/toan-3-tap-1/1/132/110/" TargetMode="Externa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hyperlink" Target="https://www.youtube.com/@hoc1biet10" TargetMode="External"/><Relationship Id="rId1" Type="http://schemas.openxmlformats.org/officeDocument/2006/relationships/slideLayout" Target="../slideLayouts/slideLayout29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9FFD71C9-E11C-1516-4D8D-3AFE2CD15D99}"/>
              </a:ext>
            </a:extLst>
          </p:cNvPr>
          <p:cNvSpPr txBox="1"/>
          <p:nvPr/>
        </p:nvSpPr>
        <p:spPr>
          <a:xfrm>
            <a:off x="9510944" y="0"/>
            <a:ext cx="268105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TOÁN 3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749AAE4-AAE8-4F14-B963-C4BD00694A92}"/>
              </a:ext>
            </a:extLst>
          </p:cNvPr>
          <p:cNvSpPr/>
          <p:nvPr/>
        </p:nvSpPr>
        <p:spPr>
          <a:xfrm>
            <a:off x="10603076" y="589132"/>
            <a:ext cx="99097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1</a:t>
            </a:r>
          </a:p>
        </p:txBody>
      </p:sp>
      <p:sp>
        <p:nvSpPr>
          <p:cNvPr id="9" name="Google Shape;54;p1">
            <a:extLst>
              <a:ext uri="{FF2B5EF4-FFF2-40B4-BE49-F238E27FC236}">
                <a16:creationId xmlns:a16="http://schemas.microsoft.com/office/drawing/2014/main" id="{D2B0C381-AC83-477C-A42B-612BDE63DE3C}"/>
              </a:ext>
            </a:extLst>
          </p:cNvPr>
          <p:cNvSpPr txBox="1">
            <a:spLocks/>
          </p:cNvSpPr>
          <p:nvPr/>
        </p:nvSpPr>
        <p:spPr>
          <a:xfrm>
            <a:off x="-521891" y="2004235"/>
            <a:ext cx="13235781" cy="2467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algn="ctr">
              <a:lnSpc>
                <a:spcPct val="150000"/>
              </a:lnSpc>
              <a:buSzPts val="990"/>
              <a:buFont typeface="Arial"/>
              <a:buNone/>
            </a:pPr>
            <a:r>
              <a:rPr lang="en-US" sz="6000" b="1" dirty="0" err="1">
                <a:solidFill>
                  <a:srgbClr val="002060"/>
                </a:solidFill>
                <a:latin typeface="UTM Avo" panose="02040603050506020204" pitchFamily="18" charset="0"/>
              </a:rPr>
              <a:t>Tuần</a:t>
            </a:r>
            <a:r>
              <a:rPr lang="en-US" sz="6000" b="1" dirty="0">
                <a:solidFill>
                  <a:srgbClr val="002060"/>
                </a:solidFill>
                <a:latin typeface="UTM Avo" panose="02040603050506020204" pitchFamily="18" charset="0"/>
              </a:rPr>
              <a:t> 16</a:t>
            </a:r>
          </a:p>
          <a:p>
            <a:pPr algn="ctr" defTabSz="914377">
              <a:lnSpc>
                <a:spcPct val="150000"/>
              </a:lnSpc>
              <a:defRPr/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52: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Hình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vuông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DBA3A1FF-0BEE-9CB5-40D5-1474AE44029A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6B8C52D4-7F77-7A09-8679-C35AD942C93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97CF545-BC59-77AA-75E0-D2D1038650F0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4BD5B61-1D9C-FDB1-6553-D259E76B1D5E}"/>
              </a:ext>
            </a:extLst>
          </p:cNvPr>
          <p:cNvSpPr txBox="1"/>
          <p:nvPr/>
        </p:nvSpPr>
        <p:spPr>
          <a:xfrm>
            <a:off x="497757" y="989112"/>
            <a:ext cx="756961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tranh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minh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họa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thực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hiện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yêu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cầu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2400" dirty="0">
              <a:latin typeface="UTM Avo" panose="02040603050506020204" pitchFamily="18" charset="0"/>
            </a:endParaRP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7AC920-29CF-16A8-3699-BFAB7134D3C1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983" t="7455" r="9153" b="7021"/>
          <a:stretch/>
        </p:blipFill>
        <p:spPr>
          <a:xfrm>
            <a:off x="1044677" y="1730996"/>
            <a:ext cx="10102645" cy="3976629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3979E0D4-E8A6-9B34-5ED5-EEC685F02079}"/>
              </a:ext>
            </a:extLst>
          </p:cNvPr>
          <p:cNvSpPr/>
          <p:nvPr/>
        </p:nvSpPr>
        <p:spPr>
          <a:xfrm>
            <a:off x="621635" y="1713339"/>
            <a:ext cx="2694969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Quan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sát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hình</a:t>
            </a:r>
            <a:r>
              <a:rPr lang="en-US" sz="2400" dirty="0">
                <a:latin typeface="UTM Avo" panose="020406030505060202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:</a:t>
            </a:r>
            <a:endParaRPr lang="en-US" sz="1600" dirty="0">
              <a:latin typeface="UTM Avo" panose="02040603050506020204" pitchFamily="18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7045C364-699F-8AAF-FEE5-7BDAD304BD3B}"/>
              </a:ext>
            </a:extLst>
          </p:cNvPr>
          <p:cNvSpPr/>
          <p:nvPr/>
        </p:nvSpPr>
        <p:spPr>
          <a:xfrm>
            <a:off x="3462095" y="2171103"/>
            <a:ext cx="6974944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 algn="just">
              <a:lnSpc>
                <a:spcPct val="150000"/>
              </a:lnSpc>
              <a:buFontTx/>
              <a:buChar char="-"/>
            </a:pP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Các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em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hãy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nói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cho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bạn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bên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mình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nghe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về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các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đỉnh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cạnh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góc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của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hình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2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vuông</a:t>
            </a:r>
            <a:r>
              <a:rPr lang="en-US" sz="2200" dirty="0">
                <a:latin typeface="UTM Avo" panose="02040603050506020204" pitchFamily="18" charset="0"/>
                <a:ea typeface="Times New Roman" panose="02020603050405020304" pitchFamily="18" charset="0"/>
              </a:rPr>
              <a:t>. </a:t>
            </a:r>
          </a:p>
        </p:txBody>
      </p:sp>
      <p:sp>
        <p:nvSpPr>
          <p:cNvPr id="5" name="Flowchart: Process 4">
            <a:extLst>
              <a:ext uri="{FF2B5EF4-FFF2-40B4-BE49-F238E27FC236}">
                <a16:creationId xmlns:a16="http://schemas.microsoft.com/office/drawing/2014/main" id="{1F22B19B-AEA5-68B9-6DE6-DC0383288D2B}"/>
              </a:ext>
            </a:extLst>
          </p:cNvPr>
          <p:cNvSpPr/>
          <p:nvPr/>
        </p:nvSpPr>
        <p:spPr>
          <a:xfrm>
            <a:off x="813634" y="4888336"/>
            <a:ext cx="2601951" cy="512650"/>
          </a:xfrm>
          <a:prstGeom prst="flowChartProcess">
            <a:avLst/>
          </a:prstGeom>
          <a:solidFill>
            <a:schemeClr val="accent1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HÌNH VUÔNG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5468D1E2-98DA-634A-DD16-61BAC23B6FD4}"/>
              </a:ext>
            </a:extLst>
          </p:cNvPr>
          <p:cNvSpPr/>
          <p:nvPr/>
        </p:nvSpPr>
        <p:spPr>
          <a:xfrm>
            <a:off x="3488010" y="3427458"/>
            <a:ext cx="7130829" cy="10361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285750" indent="-285750"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FontTx/>
              <a:buChar char="-"/>
            </a:pPr>
            <a:r>
              <a:rPr lang="vi-VN" sz="22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Dựa vào lưới ô vuông, hãy nhận xét về 4 góc và 4 cạnh của hình.</a:t>
            </a:r>
          </a:p>
        </p:txBody>
      </p:sp>
      <p:sp>
        <p:nvSpPr>
          <p:cNvPr id="9" name="Rectangle: Rounded Corners 8">
            <a:hlinkClick r:id="rId4"/>
            <a:extLst>
              <a:ext uri="{FF2B5EF4-FFF2-40B4-BE49-F238E27FC236}">
                <a16:creationId xmlns:a16="http://schemas.microsoft.com/office/drawing/2014/main" id="{0B8FA7F7-BF73-4BB1-9FDF-F6EBE2CB6261}"/>
              </a:ext>
            </a:extLst>
          </p:cNvPr>
          <p:cNvSpPr/>
          <p:nvPr/>
        </p:nvSpPr>
        <p:spPr>
          <a:xfrm>
            <a:off x="637847" y="983685"/>
            <a:ext cx="3510642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Hình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kiến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thức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7765066-6D8F-C748-5FA9-7A4F3C34217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2582" t="16826" r="67701" b="25018"/>
          <a:stretch/>
        </p:blipFill>
        <p:spPr>
          <a:xfrm>
            <a:off x="912617" y="2243040"/>
            <a:ext cx="2403987" cy="2417451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 animBg="1"/>
      <p:bldP spid="9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AB970C47-B4E0-FAD7-8FD3-7C2C42F9C208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2582" t="16826" r="67701" b="25018"/>
          <a:stretch/>
        </p:blipFill>
        <p:spPr>
          <a:xfrm>
            <a:off x="637847" y="1686546"/>
            <a:ext cx="2506172" cy="2520208"/>
          </a:xfrm>
          <a:prstGeom prst="rect">
            <a:avLst/>
          </a:prstGeom>
        </p:spPr>
      </p:pic>
      <p:sp>
        <p:nvSpPr>
          <p:cNvPr id="4" name="Rectangle: Rounded Corners 3">
            <a:hlinkClick r:id="rId5"/>
            <a:extLst>
              <a:ext uri="{FF2B5EF4-FFF2-40B4-BE49-F238E27FC236}">
                <a16:creationId xmlns:a16="http://schemas.microsoft.com/office/drawing/2014/main" id="{C52C6DD5-5604-3B8E-A724-2A1B6FD277D9}"/>
              </a:ext>
            </a:extLst>
          </p:cNvPr>
          <p:cNvSpPr/>
          <p:nvPr/>
        </p:nvSpPr>
        <p:spPr>
          <a:xfrm>
            <a:off x="637847" y="983685"/>
            <a:ext cx="3510642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Hình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thành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kiến</a:t>
            </a:r>
            <a:r>
              <a:rPr kumimoji="0" lang="en-US" sz="2400" b="1" i="0" u="none" strike="noStrike" kern="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 </a:t>
            </a:r>
            <a:r>
              <a:rPr kumimoji="0" lang="en-US" sz="2400" b="1" i="0" u="none" strike="noStrike" kern="0" cap="none" spc="0" normalizeH="0" baseline="0" noProof="0" dirty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UTM Avo" panose="02040603050506020204" pitchFamily="18" charset="0"/>
                <a:ea typeface="+mn-ea"/>
                <a:cs typeface="+mn-cs"/>
                <a:sym typeface="Arial"/>
              </a:rPr>
              <a:t>thức</a:t>
            </a:r>
            <a:endParaRPr kumimoji="0" lang="en-US" sz="2400" b="1" i="0" u="none" strike="noStrike" kern="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UTM Avo" panose="02040603050506020204" pitchFamily="18" charset="0"/>
              <a:ea typeface="+mn-ea"/>
              <a:cs typeface="+mn-cs"/>
              <a:sym typeface="Arial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F096E14-96FB-7BD9-36C7-E09C9728191B}"/>
              </a:ext>
            </a:extLst>
          </p:cNvPr>
          <p:cNvSpPr/>
          <p:nvPr/>
        </p:nvSpPr>
        <p:spPr>
          <a:xfrm>
            <a:off x="3350738" y="2104001"/>
            <a:ext cx="6560178" cy="16758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marR="0" lvl="0" indent="-3429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4 góc đỉnh A, B, C, D đều là góc vuông.</a:t>
            </a:r>
          </a:p>
          <a:p>
            <a:pPr marL="342900" marR="0" lvl="0" indent="-342900" algn="just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4 cạnh có</a:t>
            </a:r>
            <a:r>
              <a:rPr kumimoji="0" lang="en" sz="2400" b="0" i="0" u="none" strike="noStrike" kern="0" cap="none" spc="0" normalizeH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độ dài bằng nhau:</a:t>
            </a:r>
          </a:p>
          <a:p>
            <a:pPr marR="0" lvl="0" defTabSz="91440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AB = BC</a:t>
            </a:r>
            <a:r>
              <a:rPr kumimoji="0" lang="en" sz="2400" b="0" i="0" u="none" strike="noStrike" kern="0" cap="none" spc="0" normalizeH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= </a:t>
            </a: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AD = BC.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C813FB4A-E83E-AB89-4E17-504F01E0820F}"/>
              </a:ext>
            </a:extLst>
          </p:cNvPr>
          <p:cNvSpPr/>
          <p:nvPr/>
        </p:nvSpPr>
        <p:spPr>
          <a:xfrm>
            <a:off x="3350738" y="1719281"/>
            <a:ext cx="4572000" cy="769441"/>
          </a:xfrm>
          <a:prstGeom prst="rect">
            <a:avLst/>
          </a:prstGeom>
        </p:spPr>
        <p:txBody>
          <a:bodyPr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Hình vuông</a:t>
            </a:r>
            <a:r>
              <a:rPr kumimoji="0" lang="en" sz="2400" b="0" i="0" u="none" strike="noStrike" kern="0" cap="none" spc="0" normalizeH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ABCD có:</a:t>
            </a:r>
            <a:br>
              <a:rPr kumimoji="0" lang="en" sz="2400" b="0" i="0" u="none" strike="noStrike" kern="0" cap="none" spc="0" normalizeH="0" baseline="0" noProof="0" dirty="0">
                <a:ln>
                  <a:noFill/>
                </a:ln>
                <a:solidFill>
                  <a:schemeClr val="tx1">
                    <a:lumMod val="50000"/>
                  </a:schemeClr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</a:b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schemeClr val="tx1">
                  <a:lumMod val="50000"/>
                </a:schemeClr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9" name="Google Shape;1368;p40">
            <a:extLst>
              <a:ext uri="{FF2B5EF4-FFF2-40B4-BE49-F238E27FC236}">
                <a16:creationId xmlns:a16="http://schemas.microsoft.com/office/drawing/2014/main" id="{54A490A1-2EE9-8006-0892-1C2A45C54276}"/>
              </a:ext>
            </a:extLst>
          </p:cNvPr>
          <p:cNvSpPr/>
          <p:nvPr/>
        </p:nvSpPr>
        <p:spPr>
          <a:xfrm>
            <a:off x="1935653" y="4341791"/>
            <a:ext cx="7402169" cy="1348853"/>
          </a:xfrm>
          <a:prstGeom prst="rect">
            <a:avLst/>
          </a:prstGeom>
          <a:solidFill>
            <a:srgbClr val="FFFFFF"/>
          </a:solidFill>
          <a:ln>
            <a:noFill/>
          </a:ln>
          <a:effectLst>
            <a:outerShdw blurRad="57150" dist="47625" dir="5400000" algn="bl" rotWithShape="0">
              <a:srgbClr val="493127">
                <a:alpha val="50000"/>
              </a:srgbClr>
            </a:outerShdw>
          </a:effectLst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sysClr val="windowText" lastClr="000000"/>
              </a:solidFill>
              <a:effectLst/>
              <a:uLnTx/>
              <a:uFillTx/>
              <a:latin typeface="UTM Avo" panose="02040603050506020204" pitchFamily="18" charset="0"/>
            </a:endParaRPr>
          </a:p>
        </p:txBody>
      </p:sp>
      <p:sp>
        <p:nvSpPr>
          <p:cNvPr id="14" name="Google Shape;1369;p40">
            <a:extLst>
              <a:ext uri="{FF2B5EF4-FFF2-40B4-BE49-F238E27FC236}">
                <a16:creationId xmlns:a16="http://schemas.microsoft.com/office/drawing/2014/main" id="{D9A817FA-6BD4-4620-DDF9-B120CD7158FB}"/>
              </a:ext>
            </a:extLst>
          </p:cNvPr>
          <p:cNvSpPr txBox="1">
            <a:spLocks/>
          </p:cNvSpPr>
          <p:nvPr/>
        </p:nvSpPr>
        <p:spPr>
          <a:xfrm flipH="1">
            <a:off x="2041177" y="4417208"/>
            <a:ext cx="7191120" cy="1225110"/>
          </a:xfrm>
          <a:prstGeom prst="rect">
            <a:avLst/>
          </a:prstGeom>
          <a:noFill/>
          <a:ln w="19050" cap="flat" cmpd="sng">
            <a:solidFill>
              <a:srgbClr val="85613E"/>
            </a:solidFill>
            <a:prstDash val="dash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000"/>
              <a:buFont typeface="Lobster"/>
              <a:buNone/>
              <a:defRPr sz="3000" b="0" i="0" u="none" strike="noStrike" cap="none">
                <a:solidFill>
                  <a:schemeClr val="dk2"/>
                </a:solidFill>
                <a:latin typeface="Lobster"/>
                <a:ea typeface="Lobster"/>
                <a:cs typeface="Lobster"/>
                <a:sym typeface="Lobster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accent4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accent4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defTabSz="914400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EF651F"/>
              </a:buClr>
              <a:buSzPts val="3000"/>
              <a:buFont typeface="Lobster"/>
              <a:buNone/>
              <a:tabLst/>
              <a:defRPr/>
            </a:pP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Hình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vuông</a:t>
            </a:r>
            <a:r>
              <a:rPr kumimoji="0" lang="en-US" sz="2600" b="0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có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bốn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góc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vuông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và</a:t>
            </a:r>
            <a:r>
              <a:rPr kumimoji="0" lang="en-US" sz="2600" b="0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bốn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cạnh</a:t>
            </a:r>
            <a:r>
              <a:rPr kumimoji="0" lang="en-US" sz="2600" b="0" i="0" u="none" strike="noStrike" kern="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600" b="0" i="0" u="none" strike="noStrike" kern="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bằng</a:t>
            </a:r>
            <a:r>
              <a:rPr kumimoji="0" lang="en-US" sz="2600" b="0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 </a:t>
            </a:r>
            <a:r>
              <a:rPr kumimoji="0" lang="en-US" sz="2600" b="0" i="0" u="none" strike="noStrike" kern="0" cap="none" spc="0" normalizeH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nhau</a:t>
            </a:r>
            <a:r>
              <a:rPr kumimoji="0" lang="en-US" sz="2600" b="0" i="0" u="none" strike="noStrike" kern="0" cap="none" spc="0" normalizeH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UTM Avo" panose="02040603050506020204" pitchFamily="18" charset="0"/>
                <a:sym typeface="Lobster"/>
              </a:rPr>
              <a:t>.</a:t>
            </a:r>
            <a:endParaRPr kumimoji="0" lang="en-US" sz="2600" b="0" i="0" u="none" strike="noStrike" kern="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UTM Avo" panose="02040603050506020204" pitchFamily="18" charset="0"/>
              <a:sym typeface="Lobster"/>
            </a:endParaRPr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035810BB-6AF5-C287-51CD-EABA06182FB6}"/>
              </a:ext>
            </a:extLst>
          </p:cNvPr>
          <p:cNvPicPr>
            <a:picLocks noChangeAspect="1"/>
          </p:cNvPicPr>
          <p:nvPr/>
        </p:nvPicPr>
        <p:blipFill>
          <a:blip r:embed="rId6">
            <a:duotone>
              <a:srgbClr val="C0504D">
                <a:shade val="45000"/>
                <a:satMod val="135000"/>
              </a:srgb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7847" y="4454262"/>
            <a:ext cx="1128544" cy="1151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3277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52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00AC218B-D3E5-6029-F818-4BDB87B09D00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4635EBD8-9958-81D7-30AE-9C5588B4F15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35BFBDD5-A4C4-9AEB-AF9F-CB15720E91B1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3f7e749c750b79cbde134e7bcf00a140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287530" y="1673045"/>
            <a:ext cx="6248400" cy="6705600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592FD6DC-6C4B-7091-0CA5-C1C85746F75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 rot="21376088">
            <a:off x="737741" y="23338"/>
            <a:ext cx="9141594" cy="4709999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052462" y="583226"/>
            <a:ext cx="2354276" cy="22298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  <a:buClrTx/>
            </a:pP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Đọc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tên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các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vuông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có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trong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hình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dưới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 </a:t>
            </a:r>
            <a:r>
              <a:rPr lang="en-US" sz="2400" kern="1200" dirty="0" err="1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đây</a:t>
            </a:r>
            <a:r>
              <a:rPr lang="en-US" sz="2400" kern="1200" dirty="0">
                <a:solidFill>
                  <a:prstClr val="black"/>
                </a:solidFill>
                <a:latin typeface="UTM Avo" panose="02040603050506020204" pitchFamily="18" charset="0"/>
                <a:ea typeface="+mn-ea"/>
                <a:cs typeface="+mn-cs"/>
              </a:rPr>
              <a:t>: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FCA746B8-9E0C-E404-92CF-E50806F94019}"/>
              </a:ext>
            </a:extLst>
          </p:cNvPr>
          <p:cNvGrpSpPr/>
          <p:nvPr/>
        </p:nvGrpSpPr>
        <p:grpSpPr>
          <a:xfrm>
            <a:off x="4272929" y="3894516"/>
            <a:ext cx="3984415" cy="2062103"/>
            <a:chOff x="2868668" y="2279803"/>
            <a:chExt cx="3984415" cy="2062103"/>
          </a:xfrm>
        </p:grpSpPr>
        <p:pic>
          <p:nvPicPr>
            <p:cNvPr id="14" name="Graphic 13">
              <a:extLst>
                <a:ext uri="{FF2B5EF4-FFF2-40B4-BE49-F238E27FC236}">
                  <a16:creationId xmlns:a16="http://schemas.microsoft.com/office/drawing/2014/main" id="{F22000B1-6FC2-F327-F261-A41D3DAFFC6D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2868668" y="2279803"/>
              <a:ext cx="3984415" cy="2062103"/>
            </a:xfrm>
            <a:prstGeom prst="rect">
              <a:avLst/>
            </a:prstGeom>
          </p:spPr>
        </p:pic>
        <p:sp>
          <p:nvSpPr>
            <p:cNvPr id="12" name="TextBox 11"/>
            <p:cNvSpPr txBox="1"/>
            <p:nvPr/>
          </p:nvSpPr>
          <p:spPr>
            <a:xfrm>
              <a:off x="3734248" y="2682519"/>
              <a:ext cx="2831936" cy="107721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buClrTx/>
              </a:pP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Hình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 </a:t>
              </a:r>
              <a:r>
                <a:rPr lang="en-US" sz="3200" kern="1200" dirty="0" err="1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vuông</a:t>
              </a:r>
              <a:r>
                <a:rPr lang="en-US" sz="3200" kern="1200" dirty="0">
                  <a:solidFill>
                    <a:prstClr val="black"/>
                  </a:solidFill>
                  <a:latin typeface="UTM Avo" panose="02040603050506020204" pitchFamily="18" charset="0"/>
                  <a:ea typeface="+mn-ea"/>
                  <a:cs typeface="+mn-cs"/>
                </a:rPr>
                <a:t>: ABCD; PQRS.</a:t>
              </a:r>
            </a:p>
          </p:txBody>
        </p:sp>
      </p:grpSp>
      <p:pic>
        <p:nvPicPr>
          <p:cNvPr id="6" name="Picture 5" descr="6131d3148657a26e1bfe386e7ba65811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9198185" y="3124200"/>
            <a:ext cx="2590800" cy="4117788"/>
          </a:xfrm>
          <a:prstGeom prst="rect">
            <a:avLst/>
          </a:prstGeom>
        </p:spPr>
      </p:pic>
      <p:pic>
        <p:nvPicPr>
          <p:cNvPr id="15" name="Picture 14" descr="Logo, company name&#10;&#10;Description automatically generated">
            <a:extLst>
              <a:ext uri="{FF2B5EF4-FFF2-40B4-BE49-F238E27FC236}">
                <a16:creationId xmlns:a16="http://schemas.microsoft.com/office/drawing/2014/main" id="{D3823AA8-0DA0-A054-939D-9823797C08A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45741" y="0"/>
            <a:ext cx="546259" cy="60960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AA705D46-8DCA-DC86-C896-E835A922B667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3249" t="15302" r="12442" b="15303"/>
          <a:stretch/>
        </p:blipFill>
        <p:spPr>
          <a:xfrm>
            <a:off x="1701983" y="507013"/>
            <a:ext cx="5050689" cy="265728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84B1C7CA-10B5-5C93-1103-FEDBB1DA717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03631" y="3870701"/>
            <a:ext cx="5194242" cy="2987299"/>
          </a:xfrm>
          <a:prstGeom prst="rect">
            <a:avLst/>
          </a:prstGeom>
        </p:spPr>
      </p:pic>
      <p:sp>
        <p:nvSpPr>
          <p:cNvPr id="2" name="Rectangle: Rounded Corners 1">
            <a:hlinkClick r:id="rId5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2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695014" y="803500"/>
            <a:ext cx="9455951" cy="1128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</a:rPr>
              <a:t>Dùng ê ke và thước thẳng kiểm tra xem mỗi hình sau có phải hình vuông hay không.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FA3DDB88-A28B-C19A-B635-726E49561AEF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8387" t="33665" r="56452" b="2341"/>
          <a:stretch/>
        </p:blipFill>
        <p:spPr>
          <a:xfrm>
            <a:off x="2237306" y="2222580"/>
            <a:ext cx="3067665" cy="2802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5262DE46-50A9-E741-6690-7314E154182E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65395" t="25918" r="9444" b="6908"/>
          <a:stretch/>
        </p:blipFill>
        <p:spPr>
          <a:xfrm>
            <a:off x="7294703" y="2074810"/>
            <a:ext cx="3067665" cy="2941428"/>
          </a:xfrm>
          <a:prstGeom prst="rect">
            <a:avLst/>
          </a:prstGeom>
        </p:spPr>
      </p:pic>
      <p:sp>
        <p:nvSpPr>
          <p:cNvPr id="9" name="Flowchart: Process 8">
            <a:extLst>
              <a:ext uri="{FF2B5EF4-FFF2-40B4-BE49-F238E27FC236}">
                <a16:creationId xmlns:a16="http://schemas.microsoft.com/office/drawing/2014/main" id="{2164D75C-9D8D-04BD-291B-E87B27A01494}"/>
              </a:ext>
            </a:extLst>
          </p:cNvPr>
          <p:cNvSpPr/>
          <p:nvPr/>
        </p:nvSpPr>
        <p:spPr>
          <a:xfrm>
            <a:off x="2093779" y="5176234"/>
            <a:ext cx="3325945" cy="475785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ABCD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vuông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  <p:sp>
        <p:nvSpPr>
          <p:cNvPr id="10" name="Flowchart: Process 9">
            <a:extLst>
              <a:ext uri="{FF2B5EF4-FFF2-40B4-BE49-F238E27FC236}">
                <a16:creationId xmlns:a16="http://schemas.microsoft.com/office/drawing/2014/main" id="{82BDAAAF-56FB-3352-ECA4-2ABB6CD08390}"/>
              </a:ext>
            </a:extLst>
          </p:cNvPr>
          <p:cNvSpPr/>
          <p:nvPr/>
        </p:nvSpPr>
        <p:spPr>
          <a:xfrm>
            <a:off x="7003631" y="5176234"/>
            <a:ext cx="3653888" cy="475785"/>
          </a:xfrm>
          <a:prstGeom prst="flowChartProcess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DEGH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là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hình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chữ</a:t>
            </a:r>
            <a:r>
              <a:rPr lang="en-US" sz="2400" dirty="0">
                <a:solidFill>
                  <a:schemeClr val="tx1"/>
                </a:solidFill>
                <a:latin typeface="UTM Avo" panose="02040603050506020204" pitchFamily="18" charset="0"/>
              </a:rPr>
              <a:t> </a:t>
            </a:r>
            <a:r>
              <a:rPr lang="en-US" sz="2400" dirty="0" err="1">
                <a:solidFill>
                  <a:schemeClr val="tx1"/>
                </a:solidFill>
                <a:latin typeface="UTM Avo" panose="02040603050506020204" pitchFamily="18" charset="0"/>
              </a:rPr>
              <a:t>nhật</a:t>
            </a:r>
            <a:endParaRPr lang="en-US" sz="2400" dirty="0">
              <a:solidFill>
                <a:schemeClr val="tx1"/>
              </a:solidFill>
              <a:latin typeface="UTM Avo" panose="02040603050506020204" pitchFamily="18" charset="0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  <p:bldP spid="9" grpId="0" animBg="1"/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3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02402" y="1060520"/>
            <a:ext cx="105911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400" b="1" dirty="0">
                <a:latin typeface="UTM Avo" panose="02040603050506020204" pitchFamily="18" charset="0"/>
                <a:ea typeface="Calibri" panose="020F0502020204030204" pitchFamily="34" charset="0"/>
              </a:rPr>
              <a:t>Nêu cách kẻ thêm một đoạn thẳng để được hình vuông: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E36BEA28-94CB-6240-FC87-EE41B0D35FC4}"/>
              </a:ext>
            </a:extLst>
          </p:cNvPr>
          <p:cNvGrpSpPr/>
          <p:nvPr/>
        </p:nvGrpSpPr>
        <p:grpSpPr>
          <a:xfrm>
            <a:off x="1925638" y="1904999"/>
            <a:ext cx="2913062" cy="2913065"/>
            <a:chOff x="1925638" y="1904999"/>
            <a:chExt cx="2913062" cy="2913065"/>
          </a:xfrm>
        </p:grpSpPr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C2328CC7-65F2-4B57-E6FF-F560F57F6EF9}"/>
                </a:ext>
              </a:extLst>
            </p:cNvPr>
            <p:cNvSpPr/>
            <p:nvPr/>
          </p:nvSpPr>
          <p:spPr>
            <a:xfrm>
              <a:off x="1925638" y="1972467"/>
              <a:ext cx="2773362" cy="2845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28ACC64B-9F66-EFA2-487A-ABD5C879867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15782" t="26917" r="63896" b="12492"/>
            <a:stretch/>
          </p:blipFill>
          <p:spPr>
            <a:xfrm>
              <a:off x="1925638" y="1904999"/>
              <a:ext cx="2913062" cy="2913065"/>
            </a:xfrm>
            <a:prstGeom prst="rect">
              <a:avLst/>
            </a:prstGeom>
          </p:spPr>
        </p:pic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6F2E206E-D543-36C8-6195-4180896AE02A}"/>
              </a:ext>
            </a:extLst>
          </p:cNvPr>
          <p:cNvGrpSpPr/>
          <p:nvPr/>
        </p:nvGrpSpPr>
        <p:grpSpPr>
          <a:xfrm>
            <a:off x="5518136" y="1972467"/>
            <a:ext cx="4646626" cy="2913065"/>
            <a:chOff x="5518136" y="1972467"/>
            <a:chExt cx="4646626" cy="2913065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41E90AC9-12F8-F20E-C47B-F07AB931A741}"/>
                </a:ext>
              </a:extLst>
            </p:cNvPr>
            <p:cNvSpPr/>
            <p:nvPr/>
          </p:nvSpPr>
          <p:spPr>
            <a:xfrm>
              <a:off x="5560520" y="1972467"/>
              <a:ext cx="4604242" cy="284559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59BC75-5922-EDAF-1505-E3C5132A963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l="62360" t="28213" r="5224" b="11196"/>
            <a:stretch/>
          </p:blipFill>
          <p:spPr>
            <a:xfrm>
              <a:off x="5518136" y="1972467"/>
              <a:ext cx="4646626" cy="2913065"/>
            </a:xfrm>
            <a:prstGeom prst="rect">
              <a:avLst/>
            </a:prstGeom>
          </p:spPr>
        </p:pic>
      </p:grp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9BEC812-5831-0A0E-FEFB-B5FFC32F5EE8}"/>
              </a:ext>
            </a:extLst>
          </p:cNvPr>
          <p:cNvCxnSpPr>
            <a:cxnSpLocks/>
          </p:cNvCxnSpPr>
          <p:nvPr/>
        </p:nvCxnSpPr>
        <p:spPr>
          <a:xfrm>
            <a:off x="7861434" y="2489032"/>
            <a:ext cx="0" cy="1793166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54EFD3D3-2E09-2243-F478-979C11572648}"/>
              </a:ext>
            </a:extLst>
          </p:cNvPr>
          <p:cNvCxnSpPr>
            <a:cxnSpLocks/>
          </p:cNvCxnSpPr>
          <p:nvPr/>
        </p:nvCxnSpPr>
        <p:spPr>
          <a:xfrm>
            <a:off x="2430131" y="4282198"/>
            <a:ext cx="1825163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3639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4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02402" y="998965"/>
            <a:ext cx="105911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</a:rPr>
              <a:t>Vẽ hình vuông trên lưới ô vuông theo hướng dẫn sau:</a:t>
            </a: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A087BAF8-1BA0-013E-A5BF-0712EF911010}"/>
              </a:ext>
            </a:extLst>
          </p:cNvPr>
          <p:cNvGrpSpPr/>
          <p:nvPr/>
        </p:nvGrpSpPr>
        <p:grpSpPr>
          <a:xfrm>
            <a:off x="-169935" y="1719410"/>
            <a:ext cx="11688836" cy="2838075"/>
            <a:chOff x="-255711" y="1690382"/>
            <a:chExt cx="11673012" cy="2834233"/>
          </a:xfrm>
        </p:grpSpPr>
        <p:sp>
          <p:nvSpPr>
            <p:cNvPr id="8" name="Rectangle 7">
              <a:extLst>
                <a:ext uri="{FF2B5EF4-FFF2-40B4-BE49-F238E27FC236}">
                  <a16:creationId xmlns:a16="http://schemas.microsoft.com/office/drawing/2014/main" id="{6848C0C6-552B-E9D1-5A32-01ADDFDE45C3}"/>
                </a:ext>
              </a:extLst>
            </p:cNvPr>
            <p:cNvSpPr/>
            <p:nvPr/>
          </p:nvSpPr>
          <p:spPr>
            <a:xfrm>
              <a:off x="1276709" y="1858580"/>
              <a:ext cx="9504362" cy="2497838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B24E1EAF-A879-6681-6B3D-AA1A563483F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/>
            <a:srcRect t="24772" b="15656"/>
            <a:stretch/>
          </p:blipFill>
          <p:spPr>
            <a:xfrm>
              <a:off x="-255711" y="1690382"/>
              <a:ext cx="11673012" cy="2834233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8044226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3E63AFA8-39B7-EC1C-E0F1-22A35F02590C}"/>
              </a:ext>
            </a:extLst>
          </p:cNvPr>
          <p:cNvGrpSpPr/>
          <p:nvPr/>
        </p:nvGrpSpPr>
        <p:grpSpPr>
          <a:xfrm>
            <a:off x="5047780" y="2882551"/>
            <a:ext cx="2736543" cy="1558939"/>
            <a:chOff x="309542" y="967667"/>
            <a:chExt cx="2878585" cy="1558939"/>
          </a:xfrm>
        </p:grpSpPr>
        <p:pic>
          <p:nvPicPr>
            <p:cNvPr id="3" name="Picture 2">
              <a:hlinkClick r:id="rId4"/>
              <a:extLst>
                <a:ext uri="{FF2B5EF4-FFF2-40B4-BE49-F238E27FC236}">
                  <a16:creationId xmlns:a16="http://schemas.microsoft.com/office/drawing/2014/main" id="{946C6AFC-18A4-138B-C130-0ACC1E786A7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10000" b="90000" l="10000" r="90000"/>
                      </a14:imgEffect>
                    </a14:imgLayer>
                  </a14:imgProps>
                </a:ext>
              </a:extLst>
            </a:blip>
            <a:srcRect l="7499" t="15368" r="7236" b="7264"/>
            <a:stretch/>
          </p:blipFill>
          <p:spPr>
            <a:xfrm>
              <a:off x="905522" y="1221589"/>
              <a:ext cx="1438182" cy="1305017"/>
            </a:xfrm>
            <a:prstGeom prst="rect">
              <a:avLst/>
            </a:prstGeom>
          </p:spPr>
        </p:pic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144D463-B4D4-B725-ADE8-2D515B17EAC8}"/>
                </a:ext>
              </a:extLst>
            </p:cNvPr>
            <p:cNvSpPr txBox="1"/>
            <p:nvPr/>
          </p:nvSpPr>
          <p:spPr>
            <a:xfrm>
              <a:off x="309542" y="967667"/>
              <a:ext cx="287858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800" b="1">
                  <a:solidFill>
                    <a:schemeClr val="accent2"/>
                  </a:solidFill>
                  <a:latin typeface="UTM Avo" panose="02040603050506020204" pitchFamily="18" charset="0"/>
                </a:rPr>
                <a:t>Ấn để đến trang sách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hlinkClick r:id="rId4"/>
            <a:extLst>
              <a:ext uri="{FF2B5EF4-FFF2-40B4-BE49-F238E27FC236}">
                <a16:creationId xmlns:a16="http://schemas.microsoft.com/office/drawing/2014/main" id="{EDFA12B1-45E9-157F-58CA-1D821089952C}"/>
              </a:ext>
            </a:extLst>
          </p:cNvPr>
          <p:cNvSpPr/>
          <p:nvPr/>
        </p:nvSpPr>
        <p:spPr>
          <a:xfrm>
            <a:off x="637847" y="983685"/>
            <a:ext cx="902195" cy="538500"/>
          </a:xfrm>
          <a:prstGeom prst="roundRect">
            <a:avLst>
              <a:gd name="adj" fmla="val 22233"/>
            </a:avLst>
          </a:prstGeom>
          <a:solidFill>
            <a:schemeClr val="accent2"/>
          </a:solidFill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>
                <a:latin typeface="UTM Avo" panose="02040603050506020204" pitchFamily="18" charset="0"/>
              </a:rPr>
              <a:t>5</a:t>
            </a:r>
          </a:p>
        </p:txBody>
      </p:sp>
      <p:sp>
        <p:nvSpPr>
          <p:cNvPr id="3" name="Hộp Văn bản 11">
            <a:extLst>
              <a:ext uri="{FF2B5EF4-FFF2-40B4-BE49-F238E27FC236}">
                <a16:creationId xmlns:a16="http://schemas.microsoft.com/office/drawing/2014/main" id="{5989F6B9-F8AB-5FBC-55F4-997C5C39531B}"/>
              </a:ext>
            </a:extLst>
          </p:cNvPr>
          <p:cNvSpPr txBox="1"/>
          <p:nvPr/>
        </p:nvSpPr>
        <p:spPr>
          <a:xfrm>
            <a:off x="1760459" y="833937"/>
            <a:ext cx="9953351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vi-VN" sz="2800" b="1" dirty="0">
                <a:latin typeface="UTM Avo" panose="02040603050506020204" pitchFamily="18" charset="0"/>
                <a:ea typeface="Calibri" panose="020F0502020204030204" pitchFamily="34" charset="0"/>
              </a:rPr>
              <a:t>Thực hành: Vẽ một hình vuông trên giấy thủ công có lưới ô vuông rồi cắt ra hình vuông đó.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D253368-53A7-D707-4DEA-26ACBC1C9E31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857" t="33314" r="20476" b="6936"/>
          <a:stretch/>
        </p:blipFill>
        <p:spPr>
          <a:xfrm>
            <a:off x="2336800" y="2206171"/>
            <a:ext cx="7518400" cy="29754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12031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8E197741-746C-42B8-A510-FEA0520DB8CF}"/>
              </a:ext>
            </a:extLst>
          </p:cNvPr>
          <p:cNvSpPr/>
          <p:nvPr/>
        </p:nvSpPr>
        <p:spPr>
          <a:xfrm>
            <a:off x="1338760" y="1793896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Qua bài học hôm nay, em biết thêm được điều gì?</a:t>
            </a:r>
          </a:p>
        </p:txBody>
      </p:sp>
    </p:spTree>
    <p:extLst>
      <p:ext uri="{BB962C8B-B14F-4D97-AF65-F5344CB8AC3E}">
        <p14:creationId xmlns:p14="http://schemas.microsoft.com/office/powerpoint/2010/main" val="15092029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3173E1-36E6-6A09-2B34-130D1142B2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E9BCA672-A148-A1F1-F7CD-7AAC770CD8D7}"/>
              </a:ext>
            </a:extLst>
          </p:cNvPr>
          <p:cNvSpPr/>
          <p:nvPr/>
        </p:nvSpPr>
        <p:spPr>
          <a:xfrm>
            <a:off x="1506367" y="1536721"/>
            <a:ext cx="9576288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Thuật ngữ toán học nào em cần nhớ?</a:t>
            </a:r>
          </a:p>
        </p:txBody>
      </p:sp>
    </p:spTree>
    <p:extLst>
      <p:ext uri="{BB962C8B-B14F-4D97-AF65-F5344CB8AC3E}">
        <p14:creationId xmlns:p14="http://schemas.microsoft.com/office/powerpoint/2010/main" val="2001201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BD0AD55-5A7B-DF1A-5389-A6E5F4A3FF9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584ACA1-FA54-553E-2621-E66679E4315E}"/>
              </a:ext>
            </a:extLst>
          </p:cNvPr>
          <p:cNvSpPr/>
          <p:nvPr/>
        </p:nvSpPr>
        <p:spPr>
          <a:xfrm>
            <a:off x="1376044" y="1889848"/>
            <a:ext cx="10011411" cy="6547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Điều gì thú vị em phát hiện ra khi học hình </a:t>
            </a:r>
            <a:r>
              <a:rPr kumimoji="0" lang="en-US" sz="2800" b="1" i="0" u="none" strike="noStrike" kern="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vuông</a:t>
            </a:r>
            <a:r>
              <a:rPr kumimoji="0" lang="vi-VN" sz="2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52838234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7596;p55">
            <a:extLst>
              <a:ext uri="{FF2B5EF4-FFF2-40B4-BE49-F238E27FC236}">
                <a16:creationId xmlns:a16="http://schemas.microsoft.com/office/drawing/2014/main" id="{96948CBD-F61C-411E-A754-23274D63BB4E}"/>
              </a:ext>
            </a:extLst>
          </p:cNvPr>
          <p:cNvSpPr txBox="1">
            <a:spLocks/>
          </p:cNvSpPr>
          <p:nvPr/>
        </p:nvSpPr>
        <p:spPr>
          <a:xfrm>
            <a:off x="2301893" y="1414903"/>
            <a:ext cx="7041090" cy="527700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Font typeface="Arial"/>
              <a:defRPr sz="14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vi-VN" sz="40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UTM Avo" panose="02040603050506020204" pitchFamily="18" charset="0"/>
                <a:cs typeface="Arial"/>
                <a:sym typeface="Arial"/>
              </a:rPr>
              <a:t>HƯỚNG DẪN VỀ NHÀ</a:t>
            </a:r>
          </a:p>
        </p:txBody>
      </p:sp>
      <p:grpSp>
        <p:nvGrpSpPr>
          <p:cNvPr id="4" name="Google Shape;1411;p32">
            <a:extLst>
              <a:ext uri="{FF2B5EF4-FFF2-40B4-BE49-F238E27FC236}">
                <a16:creationId xmlns:a16="http://schemas.microsoft.com/office/drawing/2014/main" id="{F1C42770-D889-6EF3-74B7-8238CD314FB4}"/>
              </a:ext>
            </a:extLst>
          </p:cNvPr>
          <p:cNvGrpSpPr/>
          <p:nvPr/>
        </p:nvGrpSpPr>
        <p:grpSpPr>
          <a:xfrm flipH="1">
            <a:off x="1804528" y="2503837"/>
            <a:ext cx="3408339" cy="2325719"/>
            <a:chOff x="6688663" y="3788825"/>
            <a:chExt cx="1050600" cy="1050600"/>
          </a:xfrm>
        </p:grpSpPr>
        <p:sp>
          <p:nvSpPr>
            <p:cNvPr id="5" name="Google Shape;1412;p32">
              <a:extLst>
                <a:ext uri="{FF2B5EF4-FFF2-40B4-BE49-F238E27FC236}">
                  <a16:creationId xmlns:a16="http://schemas.microsoft.com/office/drawing/2014/main" id="{9DA5147E-8CC1-6606-B9FD-B0FA0BF224EB}"/>
                </a:ext>
              </a:extLst>
            </p:cNvPr>
            <p:cNvSpPr/>
            <p:nvPr/>
          </p:nvSpPr>
          <p:spPr>
            <a:xfrm>
              <a:off x="6688663" y="3788825"/>
              <a:ext cx="1050600" cy="10506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52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276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UTM Avo" panose="02040603050506020204" pitchFamily="18" charset="0"/>
              </a:endParaRPr>
            </a:p>
          </p:txBody>
        </p:sp>
        <p:sp>
          <p:nvSpPr>
            <p:cNvPr id="6" name="Google Shape;1413;p32">
              <a:extLst>
                <a:ext uri="{FF2B5EF4-FFF2-40B4-BE49-F238E27FC236}">
                  <a16:creationId xmlns:a16="http://schemas.microsoft.com/office/drawing/2014/main" id="{DEEAFD07-98A9-D08E-BC87-05296BF07D43}"/>
                </a:ext>
              </a:extLst>
            </p:cNvPr>
            <p:cNvSpPr/>
            <p:nvPr/>
          </p:nvSpPr>
          <p:spPr>
            <a:xfrm>
              <a:off x="6688663" y="3788825"/>
              <a:ext cx="1050600" cy="1050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UTM Avo" panose="02040603050506020204" pitchFamily="18" charset="0"/>
              </a:endParaRPr>
            </a:p>
          </p:txBody>
        </p:sp>
      </p:grpSp>
      <p:sp>
        <p:nvSpPr>
          <p:cNvPr id="7" name="Rectangle 6">
            <a:extLst>
              <a:ext uri="{FF2B5EF4-FFF2-40B4-BE49-F238E27FC236}">
                <a16:creationId xmlns:a16="http://schemas.microsoft.com/office/drawing/2014/main" id="{99E4F4AE-1C28-21F5-E0F8-BF9A10E327DB}"/>
              </a:ext>
            </a:extLst>
          </p:cNvPr>
          <p:cNvSpPr/>
          <p:nvPr/>
        </p:nvSpPr>
        <p:spPr>
          <a:xfrm>
            <a:off x="1913006" y="2769508"/>
            <a:ext cx="3191382" cy="141199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  <a:spcBef>
                <a:spcPts val="300"/>
              </a:spcBef>
              <a:spcAft>
                <a:spcPts val="300"/>
              </a:spcAft>
            </a:pP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Ôn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lại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biểu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tượng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về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dạng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đặc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điểm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tên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gọi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vuông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US" sz="2000" dirty="0">
              <a:effectLst/>
              <a:latin typeface="UTM Avo" panose="02040603050506020204" pitchFamily="18" charset="0"/>
              <a:ea typeface="DengXian"/>
              <a:cs typeface="Times New Roman" panose="02020603050405020304" pitchFamily="18" charset="0"/>
            </a:endParaRPr>
          </a:p>
        </p:txBody>
      </p:sp>
      <p:grpSp>
        <p:nvGrpSpPr>
          <p:cNvPr id="8" name="Google Shape;1411;p32">
            <a:extLst>
              <a:ext uri="{FF2B5EF4-FFF2-40B4-BE49-F238E27FC236}">
                <a16:creationId xmlns:a16="http://schemas.microsoft.com/office/drawing/2014/main" id="{20BAB0D2-8D91-9F45-7F04-43E2FF8D1F98}"/>
              </a:ext>
            </a:extLst>
          </p:cNvPr>
          <p:cNvGrpSpPr/>
          <p:nvPr/>
        </p:nvGrpSpPr>
        <p:grpSpPr>
          <a:xfrm flipH="1">
            <a:off x="5626274" y="2503837"/>
            <a:ext cx="4332197" cy="2325719"/>
            <a:chOff x="6688663" y="3788825"/>
            <a:chExt cx="1050600" cy="1050600"/>
          </a:xfrm>
        </p:grpSpPr>
        <p:sp>
          <p:nvSpPr>
            <p:cNvPr id="9" name="Google Shape;1412;p32">
              <a:extLst>
                <a:ext uri="{FF2B5EF4-FFF2-40B4-BE49-F238E27FC236}">
                  <a16:creationId xmlns:a16="http://schemas.microsoft.com/office/drawing/2014/main" id="{E393CB7E-8AF4-22B8-F9BB-D96526EB326B}"/>
                </a:ext>
              </a:extLst>
            </p:cNvPr>
            <p:cNvSpPr/>
            <p:nvPr/>
          </p:nvSpPr>
          <p:spPr>
            <a:xfrm>
              <a:off x="6688663" y="3788825"/>
              <a:ext cx="1050600" cy="1050600"/>
            </a:xfrm>
            <a:prstGeom prst="roundRect">
              <a:avLst>
                <a:gd name="adj" fmla="val 16667"/>
              </a:avLst>
            </a:prstGeom>
            <a:solidFill>
              <a:schemeClr val="accent2"/>
            </a:solidFill>
            <a:ln w="152400" cap="flat" cmpd="sng">
              <a:solidFill>
                <a:schemeClr val="accent2"/>
              </a:solidFill>
              <a:prstDash val="solid"/>
              <a:round/>
              <a:headEnd type="none" w="sm" len="sm"/>
              <a:tailEnd type="none" w="sm" len="sm"/>
            </a:ln>
            <a:effectLst>
              <a:outerShdw dist="66675" dir="2760000" algn="bl" rotWithShape="0">
                <a:srgbClr val="000000">
                  <a:alpha val="15000"/>
                </a:srgbClr>
              </a:outerShdw>
            </a:effectLst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latin typeface="UTM Avo" panose="02040603050506020204" pitchFamily="18" charset="0"/>
              </a:endParaRPr>
            </a:p>
          </p:txBody>
        </p:sp>
        <p:sp>
          <p:nvSpPr>
            <p:cNvPr id="10" name="Google Shape;1413;p32">
              <a:extLst>
                <a:ext uri="{FF2B5EF4-FFF2-40B4-BE49-F238E27FC236}">
                  <a16:creationId xmlns:a16="http://schemas.microsoft.com/office/drawing/2014/main" id="{B1DE42F5-4BFB-2930-193A-0B12310F0353}"/>
                </a:ext>
              </a:extLst>
            </p:cNvPr>
            <p:cNvSpPr/>
            <p:nvPr/>
          </p:nvSpPr>
          <p:spPr>
            <a:xfrm>
              <a:off x="6688663" y="3788825"/>
              <a:ext cx="1050600" cy="1050600"/>
            </a:xfrm>
            <a:prstGeom prst="roundRect">
              <a:avLst>
                <a:gd name="adj" fmla="val 16667"/>
              </a:avLst>
            </a:prstGeom>
            <a:solidFill>
              <a:schemeClr val="bg1"/>
            </a:solidFill>
            <a:ln w="19050" cap="flat" cmpd="sng">
              <a:solidFill>
                <a:schemeClr val="dk1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l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dirty="0">
                <a:latin typeface="UTM Avo" panose="02040603050506020204" pitchFamily="18" charset="0"/>
              </a:endParaRPr>
            </a:p>
          </p:txBody>
        </p:sp>
      </p:grpSp>
      <p:sp>
        <p:nvSpPr>
          <p:cNvPr id="11" name="Rectangle 10">
            <a:extLst>
              <a:ext uri="{FF2B5EF4-FFF2-40B4-BE49-F238E27FC236}">
                <a16:creationId xmlns:a16="http://schemas.microsoft.com/office/drawing/2014/main" id="{95DE42A9-C8C0-B505-9B5E-F46087DD1D54}"/>
              </a:ext>
            </a:extLst>
          </p:cNvPr>
          <p:cNvSpPr/>
          <p:nvPr/>
        </p:nvSpPr>
        <p:spPr>
          <a:xfrm>
            <a:off x="5822438" y="2636253"/>
            <a:ext cx="3939871" cy="18736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Liên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hệ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với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những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huống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thực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tiễn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trong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cuộc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sống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có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liên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quan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đến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dạng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đặc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điểm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,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tên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gọi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của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hình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 </a:t>
            </a:r>
            <a:r>
              <a:rPr lang="en-US" sz="2000" dirty="0" err="1">
                <a:latin typeface="UTM Avo" panose="02040603050506020204" pitchFamily="18" charset="0"/>
                <a:ea typeface="Times New Roman" panose="02020603050405020304" pitchFamily="18" charset="0"/>
              </a:rPr>
              <a:t>vuông</a:t>
            </a:r>
            <a:r>
              <a:rPr lang="en-US" sz="2000" dirty="0">
                <a:latin typeface="UTM Avo" panose="02040603050506020204" pitchFamily="18" charset="0"/>
                <a:ea typeface="Times New Roman" panose="02020603050405020304" pitchFamily="18" charset="0"/>
              </a:rPr>
              <a:t>.</a:t>
            </a:r>
            <a:endParaRPr lang="en-US" sz="2000" dirty="0">
              <a:latin typeface="UTM Avo" panose="020406030505060202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058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1" grpId="0"/>
      <p:bldP spid="7" grpId="0"/>
      <p:bldP spid="11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screenshot of a qr code&#10;&#10;Description automatically generated">
            <a:hlinkClick r:id="rId2"/>
            <a:extLst>
              <a:ext uri="{FF2B5EF4-FFF2-40B4-BE49-F238E27FC236}">
                <a16:creationId xmlns:a16="http://schemas.microsoft.com/office/drawing/2014/main" id="{343DE31A-F937-679E-1D1C-2449DBA2CDCD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861344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129">
          <a:extLst>
            <a:ext uri="{FF2B5EF4-FFF2-40B4-BE49-F238E27FC236}">
              <a16:creationId xmlns:a16="http://schemas.microsoft.com/office/drawing/2014/main" id="{00CCC50A-AB54-1791-A198-B978C96E8B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66447147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ARTICULATE_SLIDE_THUMBNAIL_REFRESH" val="1"/>
</p:tagLst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eme1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1" id="{4097779F-E8BC-486A-B819-0292E604E70F}" vid="{4DC8568B-4BA0-4F21-A01E-F1C82C7A139D}"/>
    </a:ext>
  </a:extLst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</TotalTime>
  <Words>318</Words>
  <Application>Microsoft Office PowerPoint</Application>
  <PresentationFormat>Widescreen</PresentationFormat>
  <Paragraphs>37</Paragraphs>
  <Slides>19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19</vt:i4>
      </vt:variant>
    </vt:vector>
  </HeadingPairs>
  <TitlesOfParts>
    <vt:vector size="26" baseType="lpstr">
      <vt:lpstr>UTM Avo</vt:lpstr>
      <vt:lpstr>Lobster</vt:lpstr>
      <vt:lpstr>Arial</vt:lpstr>
      <vt:lpstr>Calibri</vt:lpstr>
      <vt:lpstr>Office Theme</vt:lpstr>
      <vt:lpstr>1_Office Theme</vt:lpstr>
      <vt:lpstr>Theme1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Chủ đề: Quý trọng thời gian</dc:title>
  <dc:creator>Ziczac</dc:creator>
  <cp:lastModifiedBy>Loan Nguyễn</cp:lastModifiedBy>
  <cp:revision>12</cp:revision>
  <dcterms:modified xsi:type="dcterms:W3CDTF">2024-12-04T07:59:48Z</dcterms:modified>
</cp:coreProperties>
</file>