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26"/>
  </p:notesMasterIdLst>
  <p:sldIdLst>
    <p:sldId id="257" r:id="rId3"/>
    <p:sldId id="364" r:id="rId4"/>
    <p:sldId id="256" r:id="rId5"/>
    <p:sldId id="267" r:id="rId6"/>
    <p:sldId id="260" r:id="rId7"/>
    <p:sldId id="373" r:id="rId8"/>
    <p:sldId id="378" r:id="rId9"/>
    <p:sldId id="385" r:id="rId10"/>
    <p:sldId id="379" r:id="rId11"/>
    <p:sldId id="380" r:id="rId12"/>
    <p:sldId id="381" r:id="rId13"/>
    <p:sldId id="382" r:id="rId14"/>
    <p:sldId id="259" r:id="rId15"/>
    <p:sldId id="263" r:id="rId16"/>
    <p:sldId id="261" r:id="rId17"/>
    <p:sldId id="386" r:id="rId18"/>
    <p:sldId id="274" r:id="rId19"/>
    <p:sldId id="387" r:id="rId20"/>
    <p:sldId id="389" r:id="rId21"/>
    <p:sldId id="390" r:id="rId22"/>
    <p:sldId id="374" r:id="rId23"/>
    <p:sldId id="391" r:id="rId24"/>
    <p:sldId id="266" r:id="rId25"/>
  </p:sldIdLst>
  <p:sldSz cx="12192000" cy="6858000"/>
  <p:notesSz cx="6858000" cy="9144000"/>
  <p:embeddedFontLst>
    <p:embeddedFont>
      <p:font typeface="UTM Avo" panose="02040603050506020204" pitchFamily="18" charset="0"/>
      <p:regular r:id="rId27"/>
      <p:bold r:id="rId28"/>
      <p:italic r:id="rId29"/>
      <p:boldItalic r:id="rId30"/>
    </p:embeddedFont>
    <p:embeddedFont>
      <p:font typeface="UTM Avo" panose="02040603050506020204" pitchFamily="18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4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373"/>
            <p14:sldId id="378"/>
            <p14:sldId id="385"/>
            <p14:sldId id="379"/>
            <p14:sldId id="380"/>
            <p14:sldId id="381"/>
            <p14:sldId id="382"/>
          </p14:sldIdLst>
        </p14:section>
        <p14:section name="SHL" id="{A13DB347-C564-4436-BE85-EF03CBD32C2D}">
          <p14:sldIdLst>
            <p14:sldId id="259"/>
            <p14:sldId id="263"/>
          </p14:sldIdLst>
        </p14:section>
        <p14:section name="HĐ nối tiếp" id="{3ADF448C-8E95-45D1-860C-1D3CE70BC927}">
          <p14:sldIdLst>
            <p14:sldId id="261"/>
            <p14:sldId id="386"/>
            <p14:sldId id="274"/>
            <p14:sldId id="387"/>
            <p14:sldId id="389"/>
            <p14:sldId id="390"/>
          </p14:sldIdLst>
        </p14:section>
        <p14:section name="Tự đánh giá" id="{7E3EA2DB-4ECA-46C4-AE99-1BDB6E5D3586}">
          <p14:sldIdLst/>
        </p14:section>
        <p14:section name="END" id="{09D271F4-F85F-46E8-ACF3-54DB7682D3DB}">
          <p14:sldIdLst>
            <p14:sldId id="374"/>
            <p14:sldId id="391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1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B5306-E745-40F0-A81D-B780FA5E5C7D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B18D3B-EAF6-4A1B-99B5-B5DE8C5D5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79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56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9B83D-3206-0C89-3856-AA138AA49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FD56B4-45DC-8ECA-BDDC-2BB29F9388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D58763-B04E-DC33-03BA-9BDF0BAAA9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D43451-B9C5-DDA6-CA5D-C154941157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63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4610F-80D7-FC5F-C899-006434484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2ED9B7-CCA1-81C1-138B-EA6723F684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06689-C3EA-C761-F24D-2436EACBD8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6FC0DE-37C5-E325-842D-24728652AB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94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318FB-1DD9-40E7-B1FB-45500A233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866B44-840C-8257-9B04-60FDB47586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BB2980-0799-9C67-8FD4-1D7A65D5B9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2E575-D846-CECB-FAE8-AC8CFD09C4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97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C9BC2-C9DC-46E9-89FE-D9A19A127D3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04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193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56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51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120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83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7345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2335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8306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948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167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947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45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45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47/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46/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4: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Những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người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sống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quanh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16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AA00EEA4-AB63-4990-ACD6-4109B2AE98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907806">
            <a:off x="9982468" y="1765545"/>
            <a:ext cx="1051600" cy="1103077"/>
          </a:xfrm>
          <a:prstGeom prst="rect">
            <a:avLst/>
          </a:prstGeom>
        </p:spPr>
      </p:pic>
      <p:pic>
        <p:nvPicPr>
          <p:cNvPr id="6" name="Picture 5" descr="Mẫu 8 - Phiếu khảo sát sinh viên tình nguyện về hoạt động phục vụ hỗ trợ  cộng đồng">
            <a:extLst>
              <a:ext uri="{FF2B5EF4-FFF2-40B4-BE49-F238E27FC236}">
                <a16:creationId xmlns:a16="http://schemas.microsoft.com/office/drawing/2014/main" id="{39AAC2C9-ABF1-4306-959B-FA62C960D1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813" y="1772153"/>
            <a:ext cx="3301642" cy="2213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hính sách đối với hoạt động tình nguyện của thanh niên | baotintuc.vn">
            <a:extLst>
              <a:ext uri="{FF2B5EF4-FFF2-40B4-BE49-F238E27FC236}">
                <a16:creationId xmlns:a16="http://schemas.microsoft.com/office/drawing/2014/main" id="{9AE781B0-957C-4F99-87B0-19381BCCFF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806" y="1730653"/>
            <a:ext cx="3301642" cy="224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10 bài học xương máu về hoạt động tình nguyện">
            <a:extLst>
              <a:ext uri="{FF2B5EF4-FFF2-40B4-BE49-F238E27FC236}">
                <a16:creationId xmlns:a16="http://schemas.microsoft.com/office/drawing/2014/main" id="{49EBE25C-9603-4451-B15D-B3B7CFF6FF0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043" y="4104723"/>
            <a:ext cx="3314295" cy="2272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Tình nguyện">
            <a:extLst>
              <a:ext uri="{FF2B5EF4-FFF2-40B4-BE49-F238E27FC236}">
                <a16:creationId xmlns:a16="http://schemas.microsoft.com/office/drawing/2014/main" id="{D71815D1-CF68-4516-A06B-415680C2745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348" y="4138417"/>
            <a:ext cx="3321713" cy="211867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C337CA-2617-444E-B2FE-BD13E6685633}"/>
              </a:ext>
            </a:extLst>
          </p:cNvPr>
          <p:cNvSpPr txBox="1"/>
          <p:nvPr/>
        </p:nvSpPr>
        <p:spPr>
          <a:xfrm>
            <a:off x="1906253" y="789179"/>
            <a:ext cx="8325902" cy="647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latin typeface="+mj-lt"/>
                <a:cs typeface="Arial" panose="020B0604020202020204" pitchFamily="34" charset="0"/>
              </a:rPr>
              <a:t>Một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số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hình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ảnh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về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hoạt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động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tình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nguyện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326030" y="303046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7D5754FD-DF0D-C773-BC21-F205BF253A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910" y="1689098"/>
            <a:ext cx="9432180" cy="499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326030" y="303046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EFDC99C3-3036-4874-AA9C-1D80095D334B}"/>
              </a:ext>
            </a:extLst>
          </p:cNvPr>
          <p:cNvSpPr txBox="1"/>
          <p:nvPr/>
        </p:nvSpPr>
        <p:spPr>
          <a:xfrm>
            <a:off x="1299777" y="1731565"/>
            <a:ext cx="9592445" cy="561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latin typeface="+mj-lt"/>
                <a:cs typeface="Arial" panose="020B0604020202020204" pitchFamily="34" charset="0"/>
              </a:rPr>
              <a:t>Hoạt</a:t>
            </a:r>
            <a:r>
              <a:rPr lang="en-US" sz="28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j-lt"/>
                <a:cs typeface="Arial" panose="020B0604020202020204" pitchFamily="34" charset="0"/>
              </a:rPr>
              <a:t>động</a:t>
            </a:r>
            <a:r>
              <a:rPr lang="en-US" sz="2800" b="1" dirty="0">
                <a:latin typeface="+mj-lt"/>
                <a:cs typeface="Arial" panose="020B0604020202020204" pitchFamily="34" charset="0"/>
              </a:rPr>
              <a:t> 1: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Hoạt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động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tình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nguyện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vì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cộng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đồng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18">
            <a:extLst>
              <a:ext uri="{FF2B5EF4-FFF2-40B4-BE49-F238E27FC236}">
                <a16:creationId xmlns:a16="http://schemas.microsoft.com/office/drawing/2014/main" id="{D3F6141B-27BB-4AC7-82F0-3215451301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35315" y="4686300"/>
            <a:ext cx="2253651" cy="2171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E32E22-6B88-4884-BEAE-229D46CB61F5}"/>
              </a:ext>
            </a:extLst>
          </p:cNvPr>
          <p:cNvSpPr txBox="1"/>
          <p:nvPr/>
        </p:nvSpPr>
        <p:spPr>
          <a:xfrm>
            <a:off x="1529787" y="2781835"/>
            <a:ext cx="10662213" cy="647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Kể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tên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nguyện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bức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tranh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8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B77748-1EDC-4053-A0CB-D45827DC5196}"/>
              </a:ext>
            </a:extLst>
          </p:cNvPr>
          <p:cNvSpPr txBox="1"/>
          <p:nvPr/>
        </p:nvSpPr>
        <p:spPr>
          <a:xfrm>
            <a:off x="1529787" y="3513590"/>
            <a:ext cx="10662213" cy="647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Nêu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ý </a:t>
            </a: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nghĩa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đó</a:t>
            </a:r>
            <a:r>
              <a:rPr lang="fr-FR" sz="28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8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41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1D94868-4D4F-495B-9A75-D6CA7D5DA9D4}"/>
              </a:ext>
            </a:extLst>
          </p:cNvPr>
          <p:cNvSpPr/>
          <p:nvPr/>
        </p:nvSpPr>
        <p:spPr>
          <a:xfrm>
            <a:off x="2848280" y="1523140"/>
            <a:ext cx="6495440" cy="8693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cs typeface="Arial" panose="020B0604020202020204" pitchFamily="34" charset="0"/>
              </a:rPr>
              <a:t>Một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số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hình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ảnh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hoạt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động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tình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nguyện</a:t>
            </a:r>
            <a:endParaRPr lang="en-US" sz="2400" dirty="0">
              <a:cs typeface="Arial" panose="020B0604020202020204" pitchFamily="34" charset="0"/>
            </a:endParaRP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95D2F89E-7223-4A69-A4BC-51994D1831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675"/>
          <a:stretch>
            <a:fillRect/>
          </a:stretch>
        </p:blipFill>
        <p:spPr>
          <a:xfrm>
            <a:off x="244544" y="4991100"/>
            <a:ext cx="1113543" cy="1866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ECEA79-22F3-47DD-8DD6-D219F084571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8" t="24545" r="8219" b="38980"/>
          <a:stretch/>
        </p:blipFill>
        <p:spPr>
          <a:xfrm>
            <a:off x="2123064" y="2700915"/>
            <a:ext cx="7811854" cy="352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72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FAC741-BADA-67E2-4028-BD2FB5091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6A3CACB-E876-D4F6-4CB1-D647513EDB44}"/>
              </a:ext>
            </a:extLst>
          </p:cNvPr>
          <p:cNvSpPr/>
          <p:nvPr/>
        </p:nvSpPr>
        <p:spPr>
          <a:xfrm>
            <a:off x="2848280" y="1523140"/>
            <a:ext cx="6495440" cy="8693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cs typeface="Arial" panose="020B0604020202020204" pitchFamily="34" charset="0"/>
              </a:rPr>
              <a:t>Một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số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hình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ảnh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hoạt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động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tình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nguyện</a:t>
            </a:r>
            <a:endParaRPr lang="en-US" sz="2400" dirty="0">
              <a:cs typeface="Arial" panose="020B0604020202020204" pitchFamily="34" charset="0"/>
            </a:endParaRPr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8A3BDE64-461C-9A26-0647-66F6FA678F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675"/>
          <a:stretch>
            <a:fillRect/>
          </a:stretch>
        </p:blipFill>
        <p:spPr>
          <a:xfrm>
            <a:off x="244544" y="4991100"/>
            <a:ext cx="1113543" cy="1866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D3B2CD-5111-F748-E483-5243DECAA1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0" t="60674" r="9137" b="2851"/>
          <a:stretch/>
        </p:blipFill>
        <p:spPr>
          <a:xfrm>
            <a:off x="2190073" y="2786640"/>
            <a:ext cx="7811854" cy="352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>
            <a:extLst>
              <a:ext uri="{FF2B5EF4-FFF2-40B4-BE49-F238E27FC236}">
                <a16:creationId xmlns:a16="http://schemas.microsoft.com/office/drawing/2014/main" id="{E4CC1C9A-5CE8-4566-A3D2-3DAA10F1C5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032336" y="1338113"/>
            <a:ext cx="2407470" cy="14050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2A2DB3-F353-466C-942F-2FADFC1D33EC}"/>
              </a:ext>
            </a:extLst>
          </p:cNvPr>
          <p:cNvSpPr txBox="1"/>
          <p:nvPr/>
        </p:nvSpPr>
        <p:spPr>
          <a:xfrm>
            <a:off x="602345" y="2430999"/>
            <a:ext cx="10837461" cy="3204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NL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Tranh 1: HS quét dọn nhà văn hóa.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NL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Tranh 2: HS dọn rác trong công viên.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NL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Tranh 3: HS trao tặng sách cho những bạn có hoàn cảnh khó khăn.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NL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Tranh 4: HS trồng và chăm sóc cây trong vườn. 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vi-VN" sz="2400" kern="100" dirty="0">
                <a:solidFill>
                  <a:srgbClr val="000000"/>
                </a:solidFill>
                <a:latin typeface="+mj-lt"/>
                <a:ea typeface="SimSun" panose="02010600030101010101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→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SimSun" panose="02010600030101010101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SimSun" panose="02010600030101010101" pitchFamily="2" charset="-122"/>
                <a:cs typeface="Arial" panose="020B0604020202020204" pitchFamily="34" charset="0"/>
              </a:rPr>
              <a:t>Ý nghĩa: Xây dựng cộng đồng vững mạnh, xanh sạch đẹp.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A9ECC6A7-424D-4246-80C8-8633D99D4D6F}"/>
              </a:ext>
            </a:extLst>
          </p:cNvPr>
          <p:cNvSpPr/>
          <p:nvPr/>
        </p:nvSpPr>
        <p:spPr>
          <a:xfrm>
            <a:off x="658111" y="1623835"/>
            <a:ext cx="2961389" cy="6240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bg2">
                <a:lumMod val="1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Thảo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luận</a:t>
            </a:r>
            <a:endParaRPr lang="en-US" sz="26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95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>
            <a:extLst>
              <a:ext uri="{FF2B5EF4-FFF2-40B4-BE49-F238E27FC236}">
                <a16:creationId xmlns:a16="http://schemas.microsoft.com/office/drawing/2014/main" id="{69B66238-8AE2-4F46-9A91-9EF63D8462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94767" y="4715880"/>
            <a:ext cx="1176833" cy="1926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5C6934-507A-4166-A73D-5B916644D3BB}"/>
              </a:ext>
            </a:extLst>
          </p:cNvPr>
          <p:cNvSpPr txBox="1"/>
          <p:nvPr/>
        </p:nvSpPr>
        <p:spPr>
          <a:xfrm>
            <a:off x="1238250" y="2142120"/>
            <a:ext cx="9715500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nguyện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là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mà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nhân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tự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nguyện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tham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mục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đích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xây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dựng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cộng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đồng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trở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nên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tốt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đẹp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hơn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nguyện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tham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gồm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quét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dọn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phố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nhặt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rác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nơi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cộng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chăm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sóc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vườn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hoa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cây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cảnh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địa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phương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giúp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đỡ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gặp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hoàn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cảnh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khó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khăn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,...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9F213A-E73C-41EB-956F-2045F91F9474}"/>
              </a:ext>
            </a:extLst>
          </p:cNvPr>
          <p:cNvSpPr txBox="1"/>
          <p:nvPr/>
        </p:nvSpPr>
        <p:spPr>
          <a:xfrm>
            <a:off x="4827852" y="1558733"/>
            <a:ext cx="2536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Kết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luận</a:t>
            </a:r>
            <a:endParaRPr lang="en-US" sz="28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04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1729BF-0642-4C2F-B655-395ED186B882}"/>
              </a:ext>
            </a:extLst>
          </p:cNvPr>
          <p:cNvSpPr txBox="1"/>
          <p:nvPr/>
        </p:nvSpPr>
        <p:spPr>
          <a:xfrm>
            <a:off x="1422854" y="1526246"/>
            <a:ext cx="9346291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fr-FR" sz="2400" b="1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4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2: </a:t>
            </a:r>
            <a:r>
              <a:rPr lang="fr-FR" sz="2400" b="1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Tham</a:t>
            </a:r>
            <a:r>
              <a:rPr lang="fr-FR" sz="24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fr-FR" sz="24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4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fr-FR" sz="2400" b="1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nguyện</a:t>
            </a:r>
            <a:endParaRPr lang="en-US" sz="2400" b="1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C677EE-30B5-424E-BFCD-57CC9F5772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5" t="26864" r="13168" b="2959"/>
          <a:stretch/>
        </p:blipFill>
        <p:spPr>
          <a:xfrm>
            <a:off x="6927811" y="2229647"/>
            <a:ext cx="5264189" cy="36106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43CA80-6534-441A-8D31-A886243B1917}"/>
              </a:ext>
            </a:extLst>
          </p:cNvPr>
          <p:cNvSpPr txBox="1"/>
          <p:nvPr/>
        </p:nvSpPr>
        <p:spPr>
          <a:xfrm>
            <a:off x="602518" y="2229647"/>
            <a:ext cx="5781543" cy="4302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fr-FR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Gợi</a:t>
            </a:r>
            <a:r>
              <a:rPr lang="fr-FR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ý </a:t>
            </a:r>
            <a:r>
              <a:rPr lang="fr-FR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fr-FR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fr-FR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như</a:t>
            </a:r>
            <a:r>
              <a:rPr lang="fr-FR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400" i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Quét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dọn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sân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phố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Nhặt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rác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nơi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cộng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Chăm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sóc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vườn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hoa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cây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cảnh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địa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phương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Giúp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đỡ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gặp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hoàn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cảnh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khó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khăn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phẩm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21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1070E0E6-5244-490E-950A-2A0D571D03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1528"/>
          <a:stretch>
            <a:fillRect/>
          </a:stretch>
        </p:blipFill>
        <p:spPr>
          <a:xfrm>
            <a:off x="317882" y="4724400"/>
            <a:ext cx="1024264" cy="2133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FD67E4-5A9C-4252-A194-ECFBA3F041A0}"/>
              </a:ext>
            </a:extLst>
          </p:cNvPr>
          <p:cNvSpPr txBox="1"/>
          <p:nvPr/>
        </p:nvSpPr>
        <p:spPr>
          <a:xfrm>
            <a:off x="1300830" y="2456459"/>
            <a:ext cx="9590336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chúng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ta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đều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trách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nhiệm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tham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nguyện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vì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cộng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đồng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 Khi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chúng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ta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tham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nguyện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chúng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ta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trực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tiếp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góp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sức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mình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cộng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đồng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trở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nên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tốt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đẹp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hơn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8D2C6FA-7083-43CF-8E88-C119B193AB8D}"/>
              </a:ext>
            </a:extLst>
          </p:cNvPr>
          <p:cNvSpPr/>
          <p:nvPr/>
        </p:nvSpPr>
        <p:spPr>
          <a:xfrm>
            <a:off x="4767572" y="1343631"/>
            <a:ext cx="2656853" cy="82807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Kết</a:t>
            </a:r>
            <a:r>
              <a:rPr lang="en-US" sz="28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luận</a:t>
            </a:r>
            <a:endParaRPr lang="en-US" sz="28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75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326030" y="303046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1F874850-6AF4-6CA0-2CCA-C04E03AA13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66"/>
          <a:stretch/>
        </p:blipFill>
        <p:spPr>
          <a:xfrm>
            <a:off x="3222266" y="2438401"/>
            <a:ext cx="6629945" cy="4516676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594ED15E-8FDA-7191-62D0-E07F6E4E10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91"/>
          <a:stretch/>
        </p:blipFill>
        <p:spPr>
          <a:xfrm>
            <a:off x="2624736" y="1594637"/>
            <a:ext cx="8838851" cy="84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326030" y="303046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68C37F-1DEB-D15E-9BBD-C832B76D4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04C4D10-228C-8990-C8AA-BD4C92332A98}"/>
              </a:ext>
            </a:extLst>
          </p:cNvPr>
          <p:cNvSpPr/>
          <p:nvPr/>
        </p:nvSpPr>
        <p:spPr>
          <a:xfrm>
            <a:off x="1614487" y="2552700"/>
            <a:ext cx="8963025" cy="2057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362C0F-F51A-D62F-188A-0EFD1A599F75}"/>
              </a:ext>
            </a:extLst>
          </p:cNvPr>
          <p:cNvSpPr txBox="1"/>
          <p:nvPr/>
        </p:nvSpPr>
        <p:spPr>
          <a:xfrm>
            <a:off x="2458117" y="3020477"/>
            <a:ext cx="710974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Tích cực tham gia các hoạt động tình nguyện phù hợp do nhà trường, địa phương tổ chức.</a:t>
            </a:r>
            <a:endParaRPr lang="en-US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15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1D9376E-9EFC-BEBA-CA31-527561212D0A}"/>
              </a:ext>
            </a:extLst>
          </p:cNvPr>
          <p:cNvSpPr/>
          <p:nvPr/>
        </p:nvSpPr>
        <p:spPr>
          <a:xfrm>
            <a:off x="2403835" y="1875934"/>
            <a:ext cx="7888416" cy="12726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solidFill>
                  <a:schemeClr val="tx1"/>
                </a:solidFill>
              </a:rPr>
              <a:t>Câu hỏi 1: </a:t>
            </a:r>
            <a:r>
              <a:rPr lang="vi-VN" sz="2800" dirty="0">
                <a:solidFill>
                  <a:schemeClr val="tx1"/>
                </a:solidFill>
              </a:rPr>
              <a:t>Hoạt động nào dưới đây là hoạt động vì cộng đồng?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2ECAFCF-63C5-0558-7062-0E974EC710BB}"/>
              </a:ext>
            </a:extLst>
          </p:cNvPr>
          <p:cNvSpPr/>
          <p:nvPr/>
        </p:nvSpPr>
        <p:spPr>
          <a:xfrm>
            <a:off x="961865" y="3515054"/>
            <a:ext cx="4854804" cy="11659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A. Chặt phá rừng.</a:t>
            </a:r>
            <a:endParaRPr lang="en-US" sz="40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8995923-C3A6-E4A6-35E3-6BB0406F2EF0}"/>
              </a:ext>
            </a:extLst>
          </p:cNvPr>
          <p:cNvSpPr/>
          <p:nvPr/>
        </p:nvSpPr>
        <p:spPr>
          <a:xfrm>
            <a:off x="6214166" y="3515053"/>
            <a:ext cx="4854804" cy="11659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B. </a:t>
            </a:r>
            <a:r>
              <a:rPr lang="en-US" sz="2400" dirty="0" err="1">
                <a:solidFill>
                  <a:schemeClr val="tx1"/>
                </a:solidFill>
              </a:rPr>
              <a:t>Vứt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rác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bừa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bãi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US" sz="40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B2B38A9-1043-E2CB-D2F8-7162E0A0F189}"/>
              </a:ext>
            </a:extLst>
          </p:cNvPr>
          <p:cNvSpPr/>
          <p:nvPr/>
        </p:nvSpPr>
        <p:spPr>
          <a:xfrm>
            <a:off x="961865" y="4931068"/>
            <a:ext cx="4854804" cy="11659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</a:rPr>
              <a:t>C. </a:t>
            </a:r>
            <a:r>
              <a:rPr lang="en-US" sz="2400" dirty="0" err="1">
                <a:solidFill>
                  <a:schemeClr val="tx1"/>
                </a:solidFill>
              </a:rPr>
              <a:t>Bấm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chuông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trêu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chọc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</a:rPr>
              <a:t>nhà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hàng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xóm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US" sz="40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EB3C54E-1545-9970-9C4E-8C3DAEC3C24A}"/>
              </a:ext>
            </a:extLst>
          </p:cNvPr>
          <p:cNvSpPr/>
          <p:nvPr/>
        </p:nvSpPr>
        <p:spPr>
          <a:xfrm>
            <a:off x="6214166" y="4931067"/>
            <a:ext cx="4854804" cy="11659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D. </a:t>
            </a:r>
            <a:r>
              <a:rPr lang="en-US" sz="2400" dirty="0" err="1">
                <a:solidFill>
                  <a:schemeClr val="tx1"/>
                </a:solidFill>
              </a:rPr>
              <a:t>Nhặt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rác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làm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sạch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bờ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biển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US" sz="40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B2829C-BAF6-A996-AC4A-9C32BEBBF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565217B-8EB3-BFFC-B921-67717203C522}"/>
              </a:ext>
            </a:extLst>
          </p:cNvPr>
          <p:cNvSpPr/>
          <p:nvPr/>
        </p:nvSpPr>
        <p:spPr>
          <a:xfrm>
            <a:off x="2403835" y="1574276"/>
            <a:ext cx="7888416" cy="14524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</a:rPr>
              <a:t>Câu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hỏi</a:t>
            </a:r>
            <a:r>
              <a:rPr lang="en-US" sz="2800" b="1" dirty="0">
                <a:solidFill>
                  <a:schemeClr val="tx1"/>
                </a:solidFill>
              </a:rPr>
              <a:t> 2: </a:t>
            </a:r>
            <a:r>
              <a:rPr lang="en-US" sz="2800" dirty="0" err="1">
                <a:solidFill>
                  <a:schemeClr val="tx1"/>
                </a:solidFill>
              </a:rPr>
              <a:t>Vì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sao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hoạt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động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trao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tặng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sách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miễn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phí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là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hoạt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động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vì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cộng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đồng</a:t>
            </a:r>
            <a:r>
              <a:rPr lang="en-US" sz="2800" dirty="0">
                <a:solidFill>
                  <a:schemeClr val="tx1"/>
                </a:solidFill>
              </a:rPr>
              <a:t>?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9905854-BDE4-9776-507C-F511B04438C2}"/>
              </a:ext>
            </a:extLst>
          </p:cNvPr>
          <p:cNvSpPr/>
          <p:nvPr/>
        </p:nvSpPr>
        <p:spPr>
          <a:xfrm>
            <a:off x="1150401" y="3173694"/>
            <a:ext cx="4854804" cy="17686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</a:rPr>
              <a:t>A. Vì nó giúp đỡ được nhiều bạn khác, tiết kiệm cho người khác và cho cộng đồng.</a:t>
            </a:r>
            <a:endParaRPr lang="en-US" sz="40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8CDCBA-D40E-84E6-90C4-0F93416B5387}"/>
              </a:ext>
            </a:extLst>
          </p:cNvPr>
          <p:cNvSpPr/>
          <p:nvPr/>
        </p:nvSpPr>
        <p:spPr>
          <a:xfrm>
            <a:off x="6402702" y="3173693"/>
            <a:ext cx="4854804" cy="17686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2400" dirty="0">
                <a:solidFill>
                  <a:schemeClr val="tx1"/>
                </a:solidFill>
              </a:rPr>
              <a:t>B. Vì đỡ chật nhà em.</a:t>
            </a:r>
            <a:endParaRPr lang="en-US" sz="40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1454B40-B011-F2BF-09AC-28498A4AE669}"/>
              </a:ext>
            </a:extLst>
          </p:cNvPr>
          <p:cNvSpPr/>
          <p:nvPr/>
        </p:nvSpPr>
        <p:spPr>
          <a:xfrm>
            <a:off x="1150401" y="5089329"/>
            <a:ext cx="4854804" cy="14623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</a:rPr>
              <a:t>C. Vì em được tiếng là người biết yêu thương người khác.</a:t>
            </a:r>
            <a:endParaRPr lang="en-US" sz="40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3C8E3DB-5B21-A9B5-0FDC-05B779B5BB7B}"/>
              </a:ext>
            </a:extLst>
          </p:cNvPr>
          <p:cNvSpPr/>
          <p:nvPr/>
        </p:nvSpPr>
        <p:spPr>
          <a:xfrm>
            <a:off x="6402702" y="5089328"/>
            <a:ext cx="4854804" cy="14623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</a:rPr>
              <a:t>D. Vì phải cho đi thì mới được người khác cho lại mình.</a:t>
            </a:r>
            <a:endParaRPr lang="en-US" sz="40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21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10DD87-1A65-1B6B-380B-AD2720D16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A261621-2F47-AC00-1323-AE2DCA4A9BC5}"/>
              </a:ext>
            </a:extLst>
          </p:cNvPr>
          <p:cNvSpPr/>
          <p:nvPr/>
        </p:nvSpPr>
        <p:spPr>
          <a:xfrm>
            <a:off x="2403835" y="1706252"/>
            <a:ext cx="7888416" cy="14423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</a:rPr>
              <a:t>Câu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hỏi</a:t>
            </a:r>
            <a:r>
              <a:rPr lang="en-US" sz="2800" b="1" dirty="0">
                <a:solidFill>
                  <a:schemeClr val="tx1"/>
                </a:solidFill>
              </a:rPr>
              <a:t> 3: </a:t>
            </a:r>
            <a:r>
              <a:rPr lang="en-US" sz="2800" dirty="0" err="1">
                <a:solidFill>
                  <a:schemeClr val="tx1"/>
                </a:solidFill>
              </a:rPr>
              <a:t>Đâu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là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hoạt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động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tình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nguyện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vì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cộng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đồng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mà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em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có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thể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tham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gia</a:t>
            </a:r>
            <a:r>
              <a:rPr lang="en-US" sz="2800" dirty="0">
                <a:solidFill>
                  <a:schemeClr val="tx1"/>
                </a:solidFill>
              </a:rPr>
              <a:t>?</a:t>
            </a:r>
            <a:endParaRPr lang="en-US" sz="60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3AA8867-3E9B-98B8-615B-DCAAADFED057}"/>
              </a:ext>
            </a:extLst>
          </p:cNvPr>
          <p:cNvSpPr/>
          <p:nvPr/>
        </p:nvSpPr>
        <p:spPr>
          <a:xfrm>
            <a:off x="961865" y="3515054"/>
            <a:ext cx="4854804" cy="11659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150000"/>
              </a:lnSpc>
              <a:buAutoNum type="alphaUcPeriod"/>
            </a:pPr>
            <a:r>
              <a:rPr lang="en-US" sz="2400" dirty="0" err="1">
                <a:solidFill>
                  <a:schemeClr val="tx1"/>
                </a:solidFill>
              </a:rPr>
              <a:t>Bắt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nạt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các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bạn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có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</a:rPr>
              <a:t>hoàn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cảnh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khó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khăn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US" sz="40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A073EE6-8DB1-8868-55FF-4EB0B70AEC31}"/>
              </a:ext>
            </a:extLst>
          </p:cNvPr>
          <p:cNvSpPr/>
          <p:nvPr/>
        </p:nvSpPr>
        <p:spPr>
          <a:xfrm>
            <a:off x="6214166" y="3515053"/>
            <a:ext cx="4854804" cy="11659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</a:rPr>
              <a:t>B. </a:t>
            </a:r>
            <a:r>
              <a:rPr lang="en-US" sz="2400" dirty="0" err="1">
                <a:solidFill>
                  <a:schemeClr val="tx1"/>
                </a:solidFill>
              </a:rPr>
              <a:t>Vứt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rác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bừa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bãi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US" sz="40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2907A86-6E51-2C83-9138-0121A0B1289E}"/>
              </a:ext>
            </a:extLst>
          </p:cNvPr>
          <p:cNvSpPr/>
          <p:nvPr/>
        </p:nvSpPr>
        <p:spPr>
          <a:xfrm>
            <a:off x="961865" y="4931068"/>
            <a:ext cx="4854804" cy="11659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</a:rPr>
              <a:t>C. </a:t>
            </a:r>
            <a:r>
              <a:rPr lang="en-US" sz="2400" dirty="0" err="1">
                <a:solidFill>
                  <a:schemeClr val="tx1"/>
                </a:solidFill>
              </a:rPr>
              <a:t>Viết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vẽ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bậy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lên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</a:rPr>
              <a:t>di </a:t>
            </a:r>
            <a:r>
              <a:rPr lang="en-US" sz="2400" dirty="0" err="1">
                <a:solidFill>
                  <a:schemeClr val="tx1"/>
                </a:solidFill>
              </a:rPr>
              <a:t>tích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lịch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sử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US" sz="40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41FDD14-1411-C5E0-0CDC-06E08204126F}"/>
              </a:ext>
            </a:extLst>
          </p:cNvPr>
          <p:cNvSpPr/>
          <p:nvPr/>
        </p:nvSpPr>
        <p:spPr>
          <a:xfrm>
            <a:off x="6214166" y="4931067"/>
            <a:ext cx="4854804" cy="11659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</a:rPr>
              <a:t>D. Trồng và chăm sóc cây trong vườn trường.</a:t>
            </a:r>
            <a:endParaRPr lang="en-US" sz="40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28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1775F4-BC93-EC21-B370-7F566B53B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DC827A9-2458-2E36-64AC-F8D10A47538F}"/>
              </a:ext>
            </a:extLst>
          </p:cNvPr>
          <p:cNvSpPr/>
          <p:nvPr/>
        </p:nvSpPr>
        <p:spPr>
          <a:xfrm>
            <a:off x="2403835" y="1706252"/>
            <a:ext cx="7888416" cy="14423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</a:rPr>
              <a:t>Câu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hỏi</a:t>
            </a:r>
            <a:r>
              <a:rPr lang="en-US" sz="2800" b="1" dirty="0">
                <a:solidFill>
                  <a:schemeClr val="tx1"/>
                </a:solidFill>
              </a:rPr>
              <a:t> 4: </a:t>
            </a:r>
            <a:r>
              <a:rPr lang="en-US" sz="2800" dirty="0" err="1">
                <a:solidFill>
                  <a:schemeClr val="tx1"/>
                </a:solidFill>
              </a:rPr>
              <a:t>Đâu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không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là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hoạt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động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tình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nguyện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vì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cộng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đồng</a:t>
            </a:r>
            <a:r>
              <a:rPr lang="en-US" sz="2800" dirty="0">
                <a:solidFill>
                  <a:schemeClr val="tx1"/>
                </a:solidFill>
              </a:rPr>
              <a:t>?</a:t>
            </a:r>
            <a:endParaRPr lang="en-US" sz="44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9D4081-EB31-B9BC-4DEA-4A930B1F9FF1}"/>
              </a:ext>
            </a:extLst>
          </p:cNvPr>
          <p:cNvSpPr/>
          <p:nvPr/>
        </p:nvSpPr>
        <p:spPr>
          <a:xfrm>
            <a:off x="961865" y="3515054"/>
            <a:ext cx="4854804" cy="11659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150000"/>
              </a:lnSpc>
              <a:buAutoNum type="alphaUcPeriod"/>
            </a:pPr>
            <a:r>
              <a:rPr lang="vi-VN" sz="2400" dirty="0">
                <a:solidFill>
                  <a:schemeClr val="tx1"/>
                </a:solidFill>
              </a:rPr>
              <a:t>Quyên góp ủng hộ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</a:rPr>
              <a:t>người nghèo.</a:t>
            </a:r>
            <a:endParaRPr lang="en-US" sz="40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7A732D3-1E52-1DF9-EE1A-8E227D063593}"/>
              </a:ext>
            </a:extLst>
          </p:cNvPr>
          <p:cNvSpPr/>
          <p:nvPr/>
        </p:nvSpPr>
        <p:spPr>
          <a:xfrm>
            <a:off x="6214166" y="3515053"/>
            <a:ext cx="4854804" cy="11659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</a:rPr>
              <a:t>B. </a:t>
            </a:r>
            <a:r>
              <a:rPr lang="en-US" sz="2400" dirty="0" err="1">
                <a:solidFill>
                  <a:schemeClr val="tx1"/>
                </a:solidFill>
              </a:rPr>
              <a:t>Bắt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nạt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trêu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chọc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</a:rPr>
              <a:t>các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bạn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mồ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côi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endParaRPr lang="en-US" sz="40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AEE285C-1B6A-C504-7918-BF9941C1A880}"/>
              </a:ext>
            </a:extLst>
          </p:cNvPr>
          <p:cNvSpPr/>
          <p:nvPr/>
        </p:nvSpPr>
        <p:spPr>
          <a:xfrm>
            <a:off x="961865" y="4931067"/>
            <a:ext cx="4854804" cy="11659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</a:rPr>
              <a:t>C. Giúp đỡ người có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</a:rPr>
              <a:t>hoàn cảnh khó khăn.</a:t>
            </a:r>
            <a:endParaRPr lang="en-US" sz="40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777C0F5-C515-A547-6726-81B12F1BAA25}"/>
              </a:ext>
            </a:extLst>
          </p:cNvPr>
          <p:cNvSpPr/>
          <p:nvPr/>
        </p:nvSpPr>
        <p:spPr>
          <a:xfrm>
            <a:off x="6214166" y="4931067"/>
            <a:ext cx="4854804" cy="116599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</a:rPr>
              <a:t>D. Trao </a:t>
            </a:r>
            <a:r>
              <a:rPr lang="en-US" sz="2400" dirty="0" err="1">
                <a:solidFill>
                  <a:schemeClr val="tx1"/>
                </a:solidFill>
              </a:rPr>
              <a:t>tặng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sách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cho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các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bạn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nhỏ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vùng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sâu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vùng</a:t>
            </a:r>
            <a:r>
              <a:rPr lang="en-US" sz="2400" dirty="0">
                <a:solidFill>
                  <a:schemeClr val="tx1"/>
                </a:solidFill>
              </a:rPr>
              <a:t> xa.</a:t>
            </a:r>
            <a:endParaRPr lang="en-US" sz="4000" dirty="0">
              <a:solidFill>
                <a:schemeClr val="tx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425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66D5CC-BD19-41DB-9862-ABA493716A09}"/>
              </a:ext>
            </a:extLst>
          </p:cNvPr>
          <p:cNvSpPr txBox="1"/>
          <p:nvPr/>
        </p:nvSpPr>
        <p:spPr>
          <a:xfrm>
            <a:off x="4086794" y="1261236"/>
            <a:ext cx="4018412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AA0914-9328-4930-8566-576F74B5E9BA}"/>
              </a:ext>
            </a:extLst>
          </p:cNvPr>
          <p:cNvSpPr txBox="1"/>
          <p:nvPr/>
        </p:nvSpPr>
        <p:spPr>
          <a:xfrm>
            <a:off x="848469" y="2569029"/>
            <a:ext cx="5033681" cy="2236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Đánh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giá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đạt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chủ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2400" b="1" i="1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hung </a:t>
            </a:r>
            <a:r>
              <a:rPr lang="en-US" sz="2400" b="1" i="1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tay</a:t>
            </a:r>
            <a:r>
              <a:rPr lang="en-US" sz="2400" b="1" i="1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xây</a:t>
            </a:r>
            <a:r>
              <a:rPr lang="en-US" sz="2400" b="1" i="1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dựng</a:t>
            </a:r>
            <a:r>
              <a:rPr lang="en-US" sz="2400" b="1" i="1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cộng</a:t>
            </a:r>
            <a:r>
              <a:rPr lang="en-US" sz="2400" b="1" i="1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400" b="1" i="1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b="1" i="1" dirty="0">
              <a:solidFill>
                <a:srgbClr val="603813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D5CD71-6C04-4ECF-9A6D-47D2203A8977}"/>
              </a:ext>
            </a:extLst>
          </p:cNvPr>
          <p:cNvSpPr txBox="1"/>
          <p:nvPr/>
        </p:nvSpPr>
        <p:spPr>
          <a:xfrm>
            <a:off x="6902247" y="2569029"/>
            <a:ext cx="3834580" cy="1682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Chuẩn bị tiết mục tiểu phẩm theo chủ đề </a:t>
            </a:r>
            <a:endParaRPr lang="nl-NL" sz="2400" b="1" i="1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nl-NL" sz="2400" b="1" i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Em với nghề yêu thích.</a:t>
            </a:r>
            <a:endParaRPr lang="en-US" sz="2400" b="1" i="1" dirty="0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166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127</TotalTime>
  <Words>736</Words>
  <Application>Microsoft Office PowerPoint</Application>
  <PresentationFormat>Widescreen</PresentationFormat>
  <Paragraphs>71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Calibri</vt:lpstr>
      <vt:lpstr>Wingdings</vt:lpstr>
      <vt:lpstr>Arial</vt:lpstr>
      <vt:lpstr>Calibri Light</vt:lpstr>
      <vt:lpstr>UTM Avo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Vân Anh Vũ</cp:lastModifiedBy>
  <cp:revision>17</cp:revision>
  <dcterms:created xsi:type="dcterms:W3CDTF">2023-03-28T03:35:09Z</dcterms:created>
  <dcterms:modified xsi:type="dcterms:W3CDTF">2024-12-05T01:36:18Z</dcterms:modified>
</cp:coreProperties>
</file>