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52"/>
  </p:notesMasterIdLst>
  <p:sldIdLst>
    <p:sldId id="256" r:id="rId7"/>
    <p:sldId id="257" r:id="rId8"/>
    <p:sldId id="936" r:id="rId9"/>
    <p:sldId id="264" r:id="rId10"/>
    <p:sldId id="937" r:id="rId11"/>
    <p:sldId id="938" r:id="rId12"/>
    <p:sldId id="939" r:id="rId13"/>
    <p:sldId id="266" r:id="rId14"/>
    <p:sldId id="265" r:id="rId15"/>
    <p:sldId id="940" r:id="rId16"/>
    <p:sldId id="263" r:id="rId17"/>
    <p:sldId id="941" r:id="rId18"/>
    <p:sldId id="269" r:id="rId19"/>
    <p:sldId id="274" r:id="rId20"/>
    <p:sldId id="276" r:id="rId21"/>
    <p:sldId id="275" r:id="rId22"/>
    <p:sldId id="273" r:id="rId23"/>
    <p:sldId id="277" r:id="rId24"/>
    <p:sldId id="928" r:id="rId25"/>
    <p:sldId id="931" r:id="rId26"/>
    <p:sldId id="942" r:id="rId27"/>
    <p:sldId id="943" r:id="rId28"/>
    <p:sldId id="945" r:id="rId29"/>
    <p:sldId id="947" r:id="rId30"/>
    <p:sldId id="944" r:id="rId31"/>
    <p:sldId id="946" r:id="rId32"/>
    <p:sldId id="948" r:id="rId33"/>
    <p:sldId id="950" r:id="rId34"/>
    <p:sldId id="951" r:id="rId35"/>
    <p:sldId id="949" r:id="rId36"/>
    <p:sldId id="952" r:id="rId37"/>
    <p:sldId id="953" r:id="rId38"/>
    <p:sldId id="954" r:id="rId39"/>
    <p:sldId id="957" r:id="rId40"/>
    <p:sldId id="956" r:id="rId41"/>
    <p:sldId id="955" r:id="rId42"/>
    <p:sldId id="959" r:id="rId43"/>
    <p:sldId id="958" r:id="rId44"/>
    <p:sldId id="961" r:id="rId45"/>
    <p:sldId id="960" r:id="rId46"/>
    <p:sldId id="962" r:id="rId47"/>
    <p:sldId id="268" r:id="rId48"/>
    <p:sldId id="291" r:id="rId49"/>
    <p:sldId id="836" r:id="rId50"/>
    <p:sldId id="267" r:id="rId51"/>
  </p:sldIdLst>
  <p:sldSz cx="12192000" cy="6858000"/>
  <p:notesSz cx="6858000" cy="9144000"/>
  <p:embeddedFontLst>
    <p:embeddedFont>
      <p:font typeface="Cambria Math" panose="02040503050406030204" pitchFamily="18" charset="0"/>
      <p:regular r:id="rId53"/>
    </p:embeddedFont>
    <p:embeddedFont>
      <p:font typeface="UTM Avo" panose="02040603050506020204" pitchFamily="18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03294FFF-0EB4-43E0-835B-82A87614EE92}">
          <p14:sldIdLst>
            <p14:sldId id="256"/>
            <p14:sldId id="257"/>
            <p14:sldId id="936"/>
            <p14:sldId id="264"/>
            <p14:sldId id="937"/>
            <p14:sldId id="938"/>
            <p14:sldId id="939"/>
            <p14:sldId id="266"/>
            <p14:sldId id="265"/>
            <p14:sldId id="940"/>
            <p14:sldId id="263"/>
            <p14:sldId id="941"/>
            <p14:sldId id="269"/>
            <p14:sldId id="274"/>
            <p14:sldId id="276"/>
            <p14:sldId id="275"/>
            <p14:sldId id="273"/>
            <p14:sldId id="277"/>
            <p14:sldId id="928"/>
            <p14:sldId id="931"/>
            <p14:sldId id="942"/>
            <p14:sldId id="943"/>
            <p14:sldId id="945"/>
            <p14:sldId id="947"/>
            <p14:sldId id="944"/>
            <p14:sldId id="946"/>
            <p14:sldId id="948"/>
            <p14:sldId id="950"/>
            <p14:sldId id="951"/>
            <p14:sldId id="949"/>
            <p14:sldId id="952"/>
            <p14:sldId id="953"/>
            <p14:sldId id="954"/>
            <p14:sldId id="957"/>
            <p14:sldId id="956"/>
            <p14:sldId id="955"/>
            <p14:sldId id="959"/>
            <p14:sldId id="958"/>
            <p14:sldId id="961"/>
            <p14:sldId id="960"/>
            <p14:sldId id="962"/>
            <p14:sldId id="268"/>
            <p14:sldId id="291"/>
            <p14:sldId id="83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g+TKISDTokyxyqbwrhPLkfeGhRr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4660"/>
  </p:normalViewPr>
  <p:slideViewPr>
    <p:cSldViewPr snapToGrid="0">
      <p:cViewPr>
        <p:scale>
          <a:sx n="100" d="100"/>
          <a:sy n="100" d="100"/>
        </p:scale>
        <p:origin x="9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font" Target="fonts/font3.fntdata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1.fntdata"/><Relationship Id="rId58" Type="http://customschemas.google.com/relationships/presentationmetadata" Target="meta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4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5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notesMaster" Target="notesMasters/notesMaster1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28T09:32:41.516" idx="1">
    <p:pos x="10" y="10"/>
    <p:text/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BC1HAPoI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B5A1-7BA7-0A37-BFA1-A43296D4C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87C32-16EF-2A8E-9497-B85B1396E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83047-23B9-83ED-54D9-6BC902973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B83A-FE08-B6E4-5F27-611658693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262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97C4-782F-BC5D-11D0-B2BE2F44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F1246C-3296-3CBA-A369-A18EC94AD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82D106-10F7-24D0-3A6A-271480E03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4FCE3-9592-90CD-3D90-F9344B318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62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FF5D-AA0D-C096-7865-3D30E41C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473D5-2D40-4913-635E-1CD8B48F6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862DB-0109-12D4-B04F-E171A0ACC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DEAA7-DD9C-F852-5EB4-BC9F94240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1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7FB68-86CA-E618-04D2-F72D4DFD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F8016-2366-B859-7064-52F24BFC4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0D4DA-FEE6-5266-C7D7-E8F66115C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71B15-24C0-FF8B-949B-1369089E8F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54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096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AF3B-BB25-F63D-0776-F56D35103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0E81E-8331-D3F8-51FB-6D958424F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4EA362-E539-28AA-2CC9-228FAD2E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A5CE2-1473-A7A2-0F95-A9D3B3B7B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03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04457-3813-BC39-4519-14ECFE78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43412-497A-DD26-D5E8-D4619C10D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293DF9-AF32-4ABC-391C-704ED7FC2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38511-B754-59A4-DE94-4E0E9971E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645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3B45-B0B2-BCD1-44BE-487D26165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66B02-43E3-2357-4269-3B147EF79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FE6E5-7F95-40AC-5810-F570BDB73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3BB78-6C66-930C-7CEF-BF534FF10A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670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B497-1421-65E7-480E-9D5A9013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F2F76-22AF-2108-4521-607FD2E55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57866-6F0C-BB52-657A-E0052B47D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F48D9-BBB9-8E68-CE6E-97D6DA146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878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9323F-97EB-4492-0F6C-7F56B3E8B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B3FE8-3B7A-B63D-B087-25F83FBC9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E4A11-E791-B2A2-7151-C70B62A8E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3CC31-4C52-ACC1-7212-CB7AA5485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660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9D1CC415-85F5-D87C-91A6-C3F25BACB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9C4932B8-3E41-3B50-AA2E-E9F251070A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8DD91D32-3843-DF35-CB9D-DAF939318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8093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5E12C8E-0FB5-0188-1641-9DAB95A35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3229010-ED72-8116-627C-F0C9C842FE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82482020-9FF0-FC95-7C72-E0F57800C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638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41A79A06-893C-DA57-DC7E-98F92A56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08692F58-EE23-C772-22E7-7C812E70B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3CEBD425-AAE4-7E15-430A-F3B5502B5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3739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D9D5C185-64A1-95C1-DFE8-6BF351366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C5901C44-D3CD-0B94-1D3C-D3384E2D6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E02F629D-117E-DB87-2FD3-32FD55F650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1058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34C84161-0E68-151E-A264-82C72A14D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EA17E373-8455-7E04-B0BC-9A615D1F5C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1AD5FAE8-7213-88F4-70A4-BFC687589E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5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C2128C08-DF72-FC96-D04C-B23604229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5FF8C765-5B5C-545E-F872-1241BE6644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023EAE58-C609-B724-C26F-10E97210B2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8495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4367B01F-5F09-D264-21BB-951020C5C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62B01FF3-8B07-7BE1-4795-8C8FED564C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5836E33-3E68-08D6-D9BD-3F23744C84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42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B7D02248-8E74-F9FB-D4A9-EDF9138B4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19AC9F09-B55C-0E45-2179-17039A0DE3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D29A5149-63E7-DD81-BA1B-915C55A73C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3946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06489A9-6ACB-382C-6203-AF8C6379F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35B9C11C-D6DE-69E4-0E84-BEE65EA70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D401E69D-C030-4BD8-582F-8D046396E4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297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87C3C317-063B-608F-7D3C-8F5644ABA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34283EB-A803-DEEE-EA76-BF0479B599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F82F0A87-9065-1D48-1D6E-3C7AE73BB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953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BBA85C96-EE88-77E0-6A62-0F9E0A6F2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CDAF473-6EA2-8EDF-0B53-928A771021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9976622F-27FD-5B09-D8E4-4B498EAC2D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5620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9A8D265E-CE8D-851B-9E6C-451FC5E2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D5E8C912-0AD1-C261-6AAE-E90871FC26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7FFF61F7-7126-6B3F-02D7-D18250810B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65407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837640B-3A0B-17F9-B713-9BC316FB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45560005-53F9-553D-9DF4-F375CF5465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A7B8D32E-AE80-FB7A-A282-DC6E4C4B9D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38681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5CF770C3-37C9-5317-7F26-5DE77F5E3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D8D6A0E0-421A-FBA4-3BDB-AAFFEBA0EF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EA98DBA-3B8A-5924-9B7D-9EBFAA4372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421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C611B1B1-ABB4-D9E8-F9B4-71234423C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C52911A4-0E4D-07D4-C621-B150D6A9BA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99C83058-558E-99CD-910B-42C662C7B6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83541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B5F39897-F356-9527-68C0-600CE1574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262038A4-FF5C-B946-FF21-41615C9E71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CCC19A6E-9678-A78B-954E-7FEB07278E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49061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9A4419B2-B481-9787-13AA-A3E4DAAB6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004425C9-D280-4C85-569F-608049500B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568E3F86-02EE-2D00-39EA-1C2E5F17D2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58053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A4340534-44DE-934E-9148-94B3AD73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0C53DD4-1C06-C35F-2686-82BDDF3FC6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01C39699-B71F-A411-AA62-FE9D00B0A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38988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77FCCE9E-A780-8EFE-7BFF-CC0D79D1B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CEA21B9B-D4A1-83E5-6E5D-E93C075F6F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0B044081-7590-DFCA-70CB-C5FCA63E0B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02213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D046C2A2-64AA-B752-1CB2-5C3B96D1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CC4331C6-B60C-F342-0BBD-9EA5F58505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AF439100-07E9-AF84-B4BD-73F7FD9957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5053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696D4A1-461B-921A-5F70-21C2155E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DD9634C6-F922-857D-0CB3-8CE6CC8B26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A4515FFA-8B72-09B6-CE08-C28C5C1746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05261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7185A010-7E5A-CF23-70CC-0A2FFE043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E7FB9D2E-50A9-CD39-8092-A77163194C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2EE299BE-F1BE-D2EA-90A9-131FB6CBCF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53620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6BDE33B-290D-2934-04E1-B4466B29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350E082-0BB2-BCB3-ABBC-3344243EE4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E32259A-4E77-2B48-C6A9-4C79E52359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29384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4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46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1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968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49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83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0531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95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928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17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38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6940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85488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4768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0851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141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938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2823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7887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9509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1750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6422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846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27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545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149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943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341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59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842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531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521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495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009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489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4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808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303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734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93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5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015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5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7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10778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8800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8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2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12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jpeg"/><Relationship Id="rId18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slide" Target="slide10.xml"/><Relationship Id="rId2" Type="http://schemas.openxmlformats.org/officeDocument/2006/relationships/notesSlide" Target="../notesSlides/notesSlide3.xml"/><Relationship Id="rId16" Type="http://schemas.openxmlformats.org/officeDocument/2006/relationships/slide" Target="slide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10" Type="http://schemas.openxmlformats.org/officeDocument/2006/relationships/image" Target="../media/image15.png"/><Relationship Id="rId19" Type="http://schemas.openxmlformats.org/officeDocument/2006/relationships/slide" Target="slide11.xml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2.pn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12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7.png"/><Relationship Id="rId11" Type="http://schemas.openxmlformats.org/officeDocument/2006/relationships/image" Target="../media/image19.png"/><Relationship Id="rId5" Type="http://schemas.openxmlformats.org/officeDocument/2006/relationships/image" Target="../media/image26.png"/><Relationship Id="rId10" Type="http://schemas.openxmlformats.org/officeDocument/2006/relationships/image" Target="../media/image18.png"/><Relationship Id="rId4" Type="http://schemas.openxmlformats.org/officeDocument/2006/relationships/image" Target="../media/image25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12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2.png"/><Relationship Id="rId11" Type="http://schemas.openxmlformats.org/officeDocument/2006/relationships/image" Target="../media/image19.png"/><Relationship Id="rId5" Type="http://schemas.openxmlformats.org/officeDocument/2006/relationships/image" Target="../media/image31.png"/><Relationship Id="rId10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125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2.png"/><Relationship Id="rId5" Type="http://schemas.microsoft.com/office/2007/relationships/hdphoto" Target="../media/hdphoto1.wdp"/><Relationship Id="rId10" Type="http://schemas.openxmlformats.org/officeDocument/2006/relationships/image" Target="../media/image39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12" Type="http://schemas.openxmlformats.org/officeDocument/2006/relationships/image" Target="../media/image50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0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5.png"/><Relationship Id="rId4" Type="http://schemas.openxmlformats.org/officeDocument/2006/relationships/audio" Target="../media/audio2.wav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0.png"/><Relationship Id="rId1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12" Type="http://schemas.openxmlformats.org/officeDocument/2006/relationships/image" Target="../media/image60.png"/><Relationship Id="rId17" Type="http://schemas.microsoft.com/office/2007/relationships/hdphoto" Target="../media/hdphoto4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59.png"/><Relationship Id="rId5" Type="http://schemas.openxmlformats.org/officeDocument/2006/relationships/image" Target="../media/image40.png"/><Relationship Id="rId15" Type="http://schemas.openxmlformats.org/officeDocument/2006/relationships/image" Target="../media/image52.png"/><Relationship Id="rId10" Type="http://schemas.openxmlformats.org/officeDocument/2006/relationships/image" Target="../media/image58.png"/><Relationship Id="rId19" Type="http://schemas.openxmlformats.org/officeDocument/2006/relationships/image" Target="../media/image55.png"/><Relationship Id="rId4" Type="http://schemas.openxmlformats.org/officeDocument/2006/relationships/audio" Target="../media/audio2.wav"/><Relationship Id="rId9" Type="http://schemas.openxmlformats.org/officeDocument/2006/relationships/image" Target="../media/image57.png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51.png"/><Relationship Id="rId18" Type="http://schemas.openxmlformats.org/officeDocument/2006/relationships/image" Target="../media/image65.png"/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12" Type="http://schemas.openxmlformats.org/officeDocument/2006/relationships/image" Target="../media/image50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64.png"/><Relationship Id="rId5" Type="http://schemas.openxmlformats.org/officeDocument/2006/relationships/image" Target="../media/image40.png"/><Relationship Id="rId15" Type="http://schemas.openxmlformats.org/officeDocument/2006/relationships/image" Target="../media/image53.png"/><Relationship Id="rId10" Type="http://schemas.openxmlformats.org/officeDocument/2006/relationships/image" Target="../media/image63.png"/><Relationship Id="rId19" Type="http://schemas.openxmlformats.org/officeDocument/2006/relationships/image" Target="../media/image55.png"/><Relationship Id="rId4" Type="http://schemas.openxmlformats.org/officeDocument/2006/relationships/audio" Target="../media/audio2.wav"/><Relationship Id="rId9" Type="http://schemas.openxmlformats.org/officeDocument/2006/relationships/image" Target="../media/image62.png"/><Relationship Id="rId1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0.png"/><Relationship Id="rId1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12" Type="http://schemas.openxmlformats.org/officeDocument/2006/relationships/image" Target="../media/image70.png"/><Relationship Id="rId17" Type="http://schemas.microsoft.com/office/2007/relationships/hdphoto" Target="../media/hdphoto4.wdp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69.png"/><Relationship Id="rId5" Type="http://schemas.openxmlformats.org/officeDocument/2006/relationships/image" Target="../media/image40.png"/><Relationship Id="rId15" Type="http://schemas.openxmlformats.org/officeDocument/2006/relationships/image" Target="../media/image52.png"/><Relationship Id="rId10" Type="http://schemas.openxmlformats.org/officeDocument/2006/relationships/image" Target="../media/image68.png"/><Relationship Id="rId4" Type="http://schemas.openxmlformats.org/officeDocument/2006/relationships/audio" Target="../media/audio2.wav"/><Relationship Id="rId9" Type="http://schemas.openxmlformats.org/officeDocument/2006/relationships/image" Target="../media/image67.png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51.png"/><Relationship Id="rId18" Type="http://schemas.openxmlformats.org/officeDocument/2006/relationships/image" Target="../media/image75.png"/><Relationship Id="rId3" Type="http://schemas.openxmlformats.org/officeDocument/2006/relationships/audio" Target="../media/audio1.wav"/><Relationship Id="rId7" Type="http://schemas.microsoft.com/office/2007/relationships/hdphoto" Target="../media/hdphoto3.wdp"/><Relationship Id="rId12" Type="http://schemas.openxmlformats.org/officeDocument/2006/relationships/image" Target="../media/image50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11" Type="http://schemas.openxmlformats.org/officeDocument/2006/relationships/image" Target="../media/image74.png"/><Relationship Id="rId5" Type="http://schemas.openxmlformats.org/officeDocument/2006/relationships/image" Target="../media/image40.png"/><Relationship Id="rId15" Type="http://schemas.openxmlformats.org/officeDocument/2006/relationships/image" Target="../media/image53.png"/><Relationship Id="rId10" Type="http://schemas.openxmlformats.org/officeDocument/2006/relationships/image" Target="../media/image73.png"/><Relationship Id="rId4" Type="http://schemas.openxmlformats.org/officeDocument/2006/relationships/audio" Target="../media/audio2.wav"/><Relationship Id="rId9" Type="http://schemas.openxmlformats.org/officeDocument/2006/relationships/image" Target="../media/image72.png"/><Relationship Id="rId1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2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9.png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9.png"/><Relationship Id="rId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7.png"/><Relationship Id="rId4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0.png"/><Relationship Id="rId4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4.png"/><Relationship Id="rId5" Type="http://schemas.openxmlformats.org/officeDocument/2006/relationships/image" Target="../media/image1000.png"/><Relationship Id="rId4" Type="http://schemas.openxmlformats.org/officeDocument/2006/relationships/image" Target="../media/image10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4.png"/><Relationship Id="rId4" Type="http://schemas.openxmlformats.org/officeDocument/2006/relationships/image" Target="../media/image10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4.png"/><Relationship Id="rId4" Type="http://schemas.openxmlformats.org/officeDocument/2006/relationships/image" Target="../media/image1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4.png"/><Relationship Id="rId4" Type="http://schemas.openxmlformats.org/officeDocument/2006/relationships/image" Target="../media/image10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126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 sz="2400" b="0" i="0" u="none" strike="noStrike" cap="none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V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cuối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chương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V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FB1CADD4-6362-04DC-D75B-B0F509D514C6}"/>
              </a:ext>
            </a:extLst>
          </p:cNvPr>
          <p:cNvGrpSpPr/>
          <p:nvPr/>
        </p:nvGrpSpPr>
        <p:grpSpPr>
          <a:xfrm>
            <a:off x="4727728" y="2973380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8B167EEA-B6FB-E59C-F38D-6208EE75A28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0F2FA461-B11B-F1D0-3C4A-50AAC6193E0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8181" y="1371600"/>
            <a:ext cx="6110703" cy="6019800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7113692" y="428500"/>
            <a:ext cx="4800600" cy="15240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" name="Funny Background Music No Copyright _ Cute Background Music">
            <a:hlinkClick r:id="" action="ppaction://media"/>
            <a:extLst>
              <a:ext uri="{FF2B5EF4-FFF2-40B4-BE49-F238E27FC236}">
                <a16:creationId xmlns:a16="http://schemas.microsoft.com/office/drawing/2014/main" id="{A6957A78-41D9-4D0C-44D6-E8AE0518F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340000" y="-258318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5C5988-FDCD-3479-EC18-E5635B12FCF0}"/>
              </a:ext>
            </a:extLst>
          </p:cNvPr>
          <p:cNvGrpSpPr/>
          <p:nvPr/>
        </p:nvGrpSpPr>
        <p:grpSpPr>
          <a:xfrm>
            <a:off x="800100" y="1191063"/>
            <a:ext cx="10591800" cy="5666937"/>
            <a:chOff x="1052483" y="1565005"/>
            <a:chExt cx="10591800" cy="5666937"/>
          </a:xfrm>
        </p:grpSpPr>
        <p:sp>
          <p:nvSpPr>
            <p:cNvPr id="8" name="Scroll: Horizontal 7">
              <a:extLst>
                <a:ext uri="{FF2B5EF4-FFF2-40B4-BE49-F238E27FC236}">
                  <a16:creationId xmlns:a16="http://schemas.microsoft.com/office/drawing/2014/main" id="{5EEEE119-B581-B8C1-26C2-BF7FCC9B1D60}"/>
                </a:ext>
              </a:extLst>
            </p:cNvPr>
            <p:cNvSpPr/>
            <p:nvPr/>
          </p:nvSpPr>
          <p:spPr>
            <a:xfrm>
              <a:off x="1052483" y="1565005"/>
              <a:ext cx="10591800" cy="5666937"/>
            </a:xfrm>
            <a:prstGeom prst="horizontalScroll">
              <a:avLst>
                <a:gd name="adj" fmla="val 824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199153-D962-3178-2D6A-F5ED3F5E6128}"/>
                </a:ext>
              </a:extLst>
            </p:cNvPr>
            <p:cNvSpPr txBox="1"/>
            <p:nvPr/>
          </p:nvSpPr>
          <p:spPr>
            <a:xfrm>
              <a:off x="2133600" y="2906171"/>
              <a:ext cx="8791633" cy="3720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GV 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từng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Click vào ô đáp án để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đáp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Sau khi chọn đáp án, GV click vào ngôi sao góc bên phải để quay về màn hình 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Quay về màn hình chính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đầu bếp tiếp theo để tiếp tục trò 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Kết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thúc trò chơi GV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mũi tên dưới góc màn hình để tiếp tục bài học.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3022A3-7297-BB49-EC59-228E2101928E}"/>
                </a:ext>
              </a:extLst>
            </p:cNvPr>
            <p:cNvSpPr txBox="1"/>
            <p:nvPr/>
          </p:nvSpPr>
          <p:spPr>
            <a:xfrm>
              <a:off x="4176683" y="2384521"/>
              <a:ext cx="4495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</p:grp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187B844-9C65-F271-E1A9-2F4C65D5F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1493DA-FA91-80BB-C7B7-F4843887E6F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17872" y="419100"/>
            <a:ext cx="3090621" cy="30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954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03812" y="774959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62501" y="774959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15698" y="774959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21394" y="774959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92392" y="774959"/>
            <a:ext cx="990600" cy="9906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69E6BFF-B04C-6570-9DAB-7CC5A8F0965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4" name="Oval 3">
            <a:hlinkClick r:id="rId14" action="ppaction://hlinksldjump"/>
            <a:extLst>
              <a:ext uri="{FF2B5EF4-FFF2-40B4-BE49-F238E27FC236}">
                <a16:creationId xmlns:a16="http://schemas.microsoft.com/office/drawing/2014/main" id="{17F5F00E-ECA5-782D-E4E7-0BE99DAD2B79}"/>
              </a:ext>
            </a:extLst>
          </p:cNvPr>
          <p:cNvSpPr/>
          <p:nvPr/>
        </p:nvSpPr>
        <p:spPr>
          <a:xfrm>
            <a:off x="17291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hlinkClick r:id="rId15" action="ppaction://hlinksldjump"/>
            <a:extLst>
              <a:ext uri="{FF2B5EF4-FFF2-40B4-BE49-F238E27FC236}">
                <a16:creationId xmlns:a16="http://schemas.microsoft.com/office/drawing/2014/main" id="{C8750F13-1F06-04CA-B053-3C3657B815A9}"/>
              </a:ext>
            </a:extLst>
          </p:cNvPr>
          <p:cNvSpPr/>
          <p:nvPr/>
        </p:nvSpPr>
        <p:spPr>
          <a:xfrm>
            <a:off x="27197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Oval 14">
            <a:hlinkClick r:id="rId16" action="ppaction://hlinksldjump"/>
            <a:extLst>
              <a:ext uri="{FF2B5EF4-FFF2-40B4-BE49-F238E27FC236}">
                <a16:creationId xmlns:a16="http://schemas.microsoft.com/office/drawing/2014/main" id="{51656455-D032-D456-A46D-EEEB4D691821}"/>
              </a:ext>
            </a:extLst>
          </p:cNvPr>
          <p:cNvSpPr/>
          <p:nvPr/>
        </p:nvSpPr>
        <p:spPr>
          <a:xfrm>
            <a:off x="37103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Oval 15">
            <a:hlinkClick r:id="rId17" action="ppaction://hlinksldjump"/>
            <a:extLst>
              <a:ext uri="{FF2B5EF4-FFF2-40B4-BE49-F238E27FC236}">
                <a16:creationId xmlns:a16="http://schemas.microsoft.com/office/drawing/2014/main" id="{C702FCFE-68D5-17CC-0624-0472773EAED6}"/>
              </a:ext>
            </a:extLst>
          </p:cNvPr>
          <p:cNvSpPr/>
          <p:nvPr/>
        </p:nvSpPr>
        <p:spPr>
          <a:xfrm>
            <a:off x="8843562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7" name="Oval 16">
            <a:hlinkClick r:id="rId18" action="ppaction://hlinksldjump"/>
            <a:extLst>
              <a:ext uri="{FF2B5EF4-FFF2-40B4-BE49-F238E27FC236}">
                <a16:creationId xmlns:a16="http://schemas.microsoft.com/office/drawing/2014/main" id="{EADE6331-829E-CCB3-0369-A9C611ECFC9C}"/>
              </a:ext>
            </a:extLst>
          </p:cNvPr>
          <p:cNvSpPr/>
          <p:nvPr/>
        </p:nvSpPr>
        <p:spPr>
          <a:xfrm>
            <a:off x="7924800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21" name="Arrow: Right 20">
            <a:hlinkClick r:id="rId19" action="ppaction://hlinksldjump"/>
            <a:extLst>
              <a:ext uri="{FF2B5EF4-FFF2-40B4-BE49-F238E27FC236}">
                <a16:creationId xmlns:a16="http://schemas.microsoft.com/office/drawing/2014/main" id="{E651B932-529E-A80B-D4E1-A012CCB98737}"/>
              </a:ext>
            </a:extLst>
          </p:cNvPr>
          <p:cNvSpPr/>
          <p:nvPr/>
        </p:nvSpPr>
        <p:spPr>
          <a:xfrm>
            <a:off x="10820972" y="5867400"/>
            <a:ext cx="1143000" cy="885008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704FFC-2A9F-23F8-4DB5-842C9619CEC8}"/>
              </a:ext>
            </a:extLst>
          </p:cNvPr>
          <p:cNvSpPr/>
          <p:nvPr/>
        </p:nvSpPr>
        <p:spPr>
          <a:xfrm>
            <a:off x="3543300" y="25845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1.  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09EA3CF-E9EF-1593-855A-D935A6C095EB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1.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Số tâm đối xứng của đường tròn là:</a:t>
            </a:r>
          </a:p>
        </p:txBody>
      </p:sp>
      <p:sp>
        <p:nvSpPr>
          <p:cNvPr id="39" name="5-Point Star 38">
            <a:hlinkClick r:id="rId4" action="ppaction://hlinksldjump"/>
          </p:cNvPr>
          <p:cNvSpPr/>
          <p:nvPr/>
        </p:nvSpPr>
        <p:spPr>
          <a:xfrm>
            <a:off x="10920412" y="5492690"/>
            <a:ext cx="1152525" cy="111132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A32C6A-C410-7173-E79E-ED164528EC3D}"/>
              </a:ext>
            </a:extLst>
          </p:cNvPr>
          <p:cNvSpPr>
            <a:spLocks/>
          </p:cNvSpPr>
          <p:nvPr/>
        </p:nvSpPr>
        <p:spPr>
          <a:xfrm>
            <a:off x="3543300" y="36144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2.  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71BD7F2-1810-A38E-AA35-29D1D7264967}"/>
              </a:ext>
            </a:extLst>
          </p:cNvPr>
          <p:cNvSpPr/>
          <p:nvPr/>
        </p:nvSpPr>
        <p:spPr>
          <a:xfrm>
            <a:off x="3517900" y="46443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3.   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4849697-94F5-F9BC-E61B-D2E64BFE2625}"/>
              </a:ext>
            </a:extLst>
          </p:cNvPr>
          <p:cNvSpPr/>
          <p:nvPr/>
        </p:nvSpPr>
        <p:spPr>
          <a:xfrm>
            <a:off x="3543300" y="571500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4.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96248DB5-2D9E-8A1D-1D94-4A2D46BEAE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81900" y="2615685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9375" y="37719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6200" y="4826605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96200" y="5872490"/>
            <a:ext cx="533400" cy="533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9" grpId="0" animBg="1"/>
      <p:bldP spid="5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F812E-F485-A3C9-74C8-D01FB6AFD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6AB26DEB-1709-18E7-8556-260FC76E9B11}"/>
                  </a:ext>
                </a:extLst>
              </p:cNvPr>
              <p:cNvSpPr/>
              <p:nvPr/>
            </p:nvSpPr>
            <p:spPr>
              <a:xfrm>
                <a:off x="3505200" y="2596074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buClrTx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70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6AB26DEB-1709-18E7-8556-260FC76E9B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596074"/>
                <a:ext cx="4991100" cy="84838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8E467F3B-C0AE-5AE2-32EF-101B9C288143}"/>
                  </a:ext>
                </a:extLst>
              </p:cNvPr>
              <p:cNvSpPr/>
              <p:nvPr/>
            </p:nvSpPr>
            <p:spPr>
              <a:xfrm>
                <a:off x="2247900" y="194440"/>
                <a:ext cx="7505700" cy="213359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</a:t>
                </a: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2.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Số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đo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kumimoji="0" lang="fr-FR" sz="24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 của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cung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có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độ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dài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30,8 cm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trên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đường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có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bán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kính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22 cm là (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lấy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π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 ≈ 3,14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và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làm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đến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độ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)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8E467F3B-C0AE-5AE2-32EF-101B9C2881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00" y="194440"/>
                <a:ext cx="7505700" cy="21335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B0AFEE8-44E5-1D44-FC75-57BC4C871F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05200" y="3625974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buClrTx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9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B0AFEE8-44E5-1D44-FC75-57BC4C871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625974"/>
                <a:ext cx="4991100" cy="84838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FD3AA6CD-11C4-4AB1-A76E-DA46EFDAF8F1}"/>
                  </a:ext>
                </a:extLst>
              </p:cNvPr>
              <p:cNvSpPr/>
              <p:nvPr/>
            </p:nvSpPr>
            <p:spPr>
              <a:xfrm>
                <a:off x="3479800" y="4655874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buClrTx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FD3AA6CD-11C4-4AB1-A76E-DA46EFDAF8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800" y="4655874"/>
                <a:ext cx="4991100" cy="84838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5CA21356-B4F5-3593-7739-2E460960E8B5}"/>
                  </a:ext>
                </a:extLst>
              </p:cNvPr>
              <p:cNvSpPr/>
              <p:nvPr/>
            </p:nvSpPr>
            <p:spPr>
              <a:xfrm>
                <a:off x="3505200" y="5726564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buClrTx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D.</a:t>
                </a:r>
                <a14:m>
                  <m:oMath xmlns:m="http://schemas.openxmlformats.org/officeDocument/2006/math">
                    <m:r>
                      <a:rPr lang="en-US" sz="2400" b="0" i="0" kern="12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80</m:t>
                    </m:r>
                    <m:r>
                      <m:rPr>
                        <m:nor/>
                      </m:rPr>
                      <a:rPr lang="en-US" sz="2400" b="0" i="0" kern="1200" baseline="300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</m:oMath>
                </a14:m>
                <a:endPara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5CA21356-B4F5-3593-7739-2E460960E8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726564"/>
                <a:ext cx="4991100" cy="8483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CCECB4AE-A1E5-CEE7-F916-0C4363BA6B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D5B26246-622F-B5B5-D1BA-A47C2007ADAA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62850" y="5788804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26B253CA-B172-C85C-DCF3-12CE232D987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58100" y="3817809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2C5DCAC7-FEE1-2805-D583-634D6434F0A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58100" y="4856009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6252F314-6B28-F041-C729-9ECA022F239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58100" y="2753564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12" action="ppaction://hlinksldjump"/>
            <a:extLst>
              <a:ext uri="{FF2B5EF4-FFF2-40B4-BE49-F238E27FC236}">
                <a16:creationId xmlns:a16="http://schemas.microsoft.com/office/drawing/2014/main" id="{9789A890-0567-DCAB-A9D4-4A95C5733122}"/>
              </a:ext>
            </a:extLst>
          </p:cNvPr>
          <p:cNvSpPr/>
          <p:nvPr/>
        </p:nvSpPr>
        <p:spPr>
          <a:xfrm>
            <a:off x="10829925" y="5504254"/>
            <a:ext cx="1133475" cy="1099756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05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50DA9-703B-879B-8DDC-830B72DB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CFDCCDD1-F845-83D5-042D-F4D200DD20A4}"/>
                  </a:ext>
                </a:extLst>
              </p:cNvPr>
              <p:cNvSpPr/>
              <p:nvPr/>
            </p:nvSpPr>
            <p:spPr>
              <a:xfrm>
                <a:off x="3505200" y="2611785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BC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CFDCCDD1-F845-83D5-042D-F4D200DD20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611785"/>
                <a:ext cx="4991100" cy="84838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605A6C6F-5E2A-97C4-B64C-87075CDF3B1D}"/>
                  </a:ext>
                </a:extLst>
              </p:cNvPr>
              <p:cNvSpPr/>
              <p:nvPr/>
            </p:nvSpPr>
            <p:spPr>
              <a:xfrm>
                <a:off x="1866900" y="228600"/>
                <a:ext cx="9029700" cy="213359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Câu 3.</a:t>
                </a:r>
                <a:r>
                  <a:rPr kumimoji="0" lang="fr-FR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Đường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có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hai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tiếp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tuyến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AC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cắt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nhau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tại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là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tiếp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điểm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). Khẳng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định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đúng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là</a:t>
                </a: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605A6C6F-5E2A-97C4-B64C-87075CDF3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228600"/>
                <a:ext cx="9029700" cy="21335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6BF5B1D-C462-6D87-D337-AC453139E08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05200" y="3641685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AO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.</m:t>
                    </m:r>
                  </m:oMath>
                </a14:m>
                <a:endPara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6BF5B1D-C462-6D87-D337-AC453139E0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641685"/>
                <a:ext cx="4991100" cy="84838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52E6574C-6E52-743A-9D04-C39A0356C48C}"/>
                  </a:ext>
                </a:extLst>
              </p:cNvPr>
              <p:cNvSpPr/>
              <p:nvPr/>
            </p:nvSpPr>
            <p:spPr>
              <a:xfrm>
                <a:off x="3479800" y="4671585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buClrTx/>
                </a:pPr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500" kern="1200" dirty="0">
                    <a:solidFill>
                      <a:srgbClr val="00000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2500" i="1" kern="12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500" b="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AC</m:t>
                    </m:r>
                  </m:oMath>
                </a14:m>
                <a:r>
                  <a:rPr kumimoji="0" lang="en-US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52E6574C-6E52-743A-9D04-C39A0356C4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800" y="4671585"/>
                <a:ext cx="4991100" cy="84838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02B57890-9214-94C7-B09E-E483268CDB8B}"/>
                  </a:ext>
                </a:extLst>
              </p:cNvPr>
              <p:cNvSpPr/>
              <p:nvPr/>
            </p:nvSpPr>
            <p:spPr>
              <a:xfrm>
                <a:off x="3505200" y="5742275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AO</m:t>
                    </m:r>
                    <m:r>
                      <m:rPr>
                        <m:nor/>
                      </m:rPr>
                      <a:rPr kumimoji="0" lang="pt-BR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kumimoji="0" lang="pt-BR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OB</m:t>
                    </m:r>
                    <m:r>
                      <m:rPr>
                        <m:nor/>
                      </m:rPr>
                      <a:rPr kumimoji="0" lang="pt-BR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m:rPr>
                        <m:nor/>
                      </m:rPr>
                      <a:rPr kumimoji="0" lang="pt-BR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OC</m:t>
                    </m:r>
                    <m:r>
                      <m:rPr>
                        <m:nor/>
                      </m:rPr>
                      <a:rPr kumimoji="0" lang="en-US" sz="2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.</m:t>
                    </m:r>
                  </m:oMath>
                </a14:m>
                <a:endPara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02B57890-9214-94C7-B09E-E483268CDB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742275"/>
                <a:ext cx="4991100" cy="8483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06EB5265-E4FD-0DDA-F058-52B6490E36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344A2DA-4ECF-ACEF-6984-C3B7919C9F1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18450" y="4652615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CBB84DA6-5838-C5E0-63B0-F1CB15A9C50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24800" y="384869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9C58D8EE-ABE5-E492-F189-A1389FF2E696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842250" y="2771220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84BD712-36DD-DB57-C4A5-D3FFEBC09FD6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893050" y="5908565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12" action="ppaction://hlinksldjump"/>
            <a:extLst>
              <a:ext uri="{FF2B5EF4-FFF2-40B4-BE49-F238E27FC236}">
                <a16:creationId xmlns:a16="http://schemas.microsoft.com/office/drawing/2014/main" id="{0C68B2ED-3532-4E54-E79B-46B22194F19A}"/>
              </a:ext>
            </a:extLst>
          </p:cNvPr>
          <p:cNvSpPr/>
          <p:nvPr/>
        </p:nvSpPr>
        <p:spPr>
          <a:xfrm>
            <a:off x="10744200" y="5742275"/>
            <a:ext cx="1219200" cy="10300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72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A9CC3-EF59-FF8C-D52F-A9EC270B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E592D196-3473-3358-0031-292FDA95C3FF}"/>
                  </a:ext>
                </a:extLst>
              </p:cNvPr>
              <p:cNvSpPr/>
              <p:nvPr/>
            </p:nvSpPr>
            <p:spPr>
              <a:xfrm>
                <a:off x="3429000" y="2580620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cm.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E592D196-3473-3358-0031-292FDA95C3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580620"/>
                <a:ext cx="4991100" cy="84838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01A3B91F-21A4-22FD-B778-5B4DDBC06BD6}"/>
                  </a:ext>
                </a:extLst>
              </p:cNvPr>
              <p:cNvSpPr/>
              <p:nvPr/>
            </p:nvSpPr>
            <p:spPr>
              <a:xfrm>
                <a:off x="1866900" y="228600"/>
                <a:ext cx="9029700" cy="213359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>
                  <a:spcBef>
                    <a:spcPts val="600"/>
                  </a:spcBef>
                  <a:spcAft>
                    <a:spcPts val="600"/>
                  </a:spcAft>
                  <a:buClrTx/>
                </a:pPr>
                <a:r>
                  <a:rPr kumimoji="0" lang="fr-FR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Câu</a:t>
                </a: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4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. Cho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hình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vuông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có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cạnh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fr-FR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bằng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. </a:t>
                </a:r>
              </a:p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Tính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bán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kính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đường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ngoại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tiếp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hình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vuông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01A3B91F-21A4-22FD-B778-5B4DDBC06B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228600"/>
                <a:ext cx="9029700" cy="21335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DFC5639D-C7B1-D5CC-AB6E-7FD1106346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429000" y="3610520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kumimoji="0" lang="en-US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cm.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DFC5639D-C7B1-D5CC-AB6E-7FD1106346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610520"/>
                <a:ext cx="4991100" cy="84838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1CBC38A6-1826-A545-D5B4-0678D334FB9E}"/>
                  </a:ext>
                </a:extLst>
              </p:cNvPr>
              <p:cNvSpPr/>
              <p:nvPr/>
            </p:nvSpPr>
            <p:spPr>
              <a:xfrm>
                <a:off x="3403600" y="4640420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cm.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1CBC38A6-1826-A545-D5B4-0678D334FB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600" y="4640420"/>
                <a:ext cx="4991100" cy="84838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A6AD1AE5-3335-ED21-941B-26DEAB03B263}"/>
                  </a:ext>
                </a:extLst>
              </p:cNvPr>
              <p:cNvSpPr/>
              <p:nvPr/>
            </p:nvSpPr>
            <p:spPr>
              <a:xfrm>
                <a:off x="3429000" y="5711110"/>
                <a:ext cx="4991100" cy="8483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kumimoji="0" lang="en-US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</a:rPr>
                  <a:t> cm.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A6AD1AE5-3335-ED21-941B-26DEAB03B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711110"/>
                <a:ext cx="4991100" cy="8483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E9751F62-558E-AE90-4300-D0F591A95A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AFEAE5E-78DF-E39E-F4FB-7DE77380384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58150" y="36010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F540D09C-5E73-6727-8B03-AD1D8181AFF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15300" y="274005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7D8D22F5-3126-F6A6-FC1D-548AE500BEE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15300" y="4843630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D80DDCA-4EFF-7BFA-F5DD-D6CFB6255372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15300" y="5914320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12" action="ppaction://hlinksldjump"/>
            <a:extLst>
              <a:ext uri="{FF2B5EF4-FFF2-40B4-BE49-F238E27FC236}">
                <a16:creationId xmlns:a16="http://schemas.microsoft.com/office/drawing/2014/main" id="{019348C8-FF94-B806-5FA6-71303C438503}"/>
              </a:ext>
            </a:extLst>
          </p:cNvPr>
          <p:cNvSpPr/>
          <p:nvPr/>
        </p:nvSpPr>
        <p:spPr>
          <a:xfrm>
            <a:off x="10820400" y="5488800"/>
            <a:ext cx="1143000" cy="111521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1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A2E17-5948-A1D4-9279-AFFAA69B2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A2BF82-006F-3B21-FEA2-C39E3527816B}"/>
              </a:ext>
            </a:extLst>
          </p:cNvPr>
          <p:cNvSpPr/>
          <p:nvPr/>
        </p:nvSpPr>
        <p:spPr>
          <a:xfrm>
            <a:off x="1981200" y="4770795"/>
            <a:ext cx="33655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AF3058F4-A26A-D726-90E0-8B85FF98E80B}"/>
                  </a:ext>
                </a:extLst>
              </p:cNvPr>
              <p:cNvSpPr/>
              <p:nvPr/>
            </p:nvSpPr>
            <p:spPr>
              <a:xfrm>
                <a:off x="1104900" y="38694"/>
                <a:ext cx="9982200" cy="4620330"/>
              </a:xfrm>
              <a:prstGeom prst="roundRect">
                <a:avLst>
                  <a:gd name="adj" fmla="val 7436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3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Câu 5.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đường tròn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).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một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nằm ngoài đường tròn kẻ các tiếp tuyến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ME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MF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đến đường tròn với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F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tiếp điểm). Đoạn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OM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cắt đường tròn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I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Kẻ đường kính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ED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).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Hạ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FK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vuông góc với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ED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Gọi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giao điểm của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MD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FK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các phát biểu sau: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Các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cùng thuộc một đường tròn.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Điểm I là tâm đường tròn nội tiếp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MEF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P là</a:t>
                </a:r>
                <a:r>
                  <a:rPr kumimoji="0" lang="pt-BR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trung điểm của MD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 bao nhiêu phát biểu đúng?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AF3058F4-A26A-D726-90E0-8B85FF98E8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38694"/>
                <a:ext cx="9982200" cy="4620330"/>
              </a:xfrm>
              <a:prstGeom prst="roundRect">
                <a:avLst>
                  <a:gd name="adj" fmla="val 7436"/>
                </a:avLst>
              </a:prstGeom>
              <a:blipFill>
                <a:blip r:embed="rId4"/>
                <a:stretch>
                  <a:fillRect b="-288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E6D6DDB-4176-6ED6-3B6E-860285E87962}"/>
              </a:ext>
            </a:extLst>
          </p:cNvPr>
          <p:cNvSpPr>
            <a:spLocks/>
          </p:cNvSpPr>
          <p:nvPr/>
        </p:nvSpPr>
        <p:spPr>
          <a:xfrm>
            <a:off x="1981200" y="5800695"/>
            <a:ext cx="33655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3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7C69D39-14FA-1982-2A3F-DBE888704CAA}"/>
              </a:ext>
            </a:extLst>
          </p:cNvPr>
          <p:cNvSpPr/>
          <p:nvPr/>
        </p:nvSpPr>
        <p:spPr>
          <a:xfrm>
            <a:off x="6248400" y="4732565"/>
            <a:ext cx="33655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3ADDF44-AD19-9059-DA1A-31B6225FC3D7}"/>
              </a:ext>
            </a:extLst>
          </p:cNvPr>
          <p:cNvSpPr/>
          <p:nvPr/>
        </p:nvSpPr>
        <p:spPr>
          <a:xfrm>
            <a:off x="6273800" y="5803255"/>
            <a:ext cx="33655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E24DBE12-B35C-154B-B560-D88FEC98A0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79C37D02-2D63-E8C3-070E-A991C7E8589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6950" y="4794805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EF784299-7669-1040-BC0E-7C873AF44C0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35525" y="595818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0BE9BC82-2C0F-0380-93C3-D7FEF75D534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67800" y="4906694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56F510CB-6988-4883-76E7-DB9024DC313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67800" y="6003904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8" action="ppaction://hlinksldjump"/>
            <a:extLst>
              <a:ext uri="{FF2B5EF4-FFF2-40B4-BE49-F238E27FC236}">
                <a16:creationId xmlns:a16="http://schemas.microsoft.com/office/drawing/2014/main" id="{F7708BA5-A9E2-6C6B-6558-712C5397FB29}"/>
              </a:ext>
            </a:extLst>
          </p:cNvPr>
          <p:cNvSpPr/>
          <p:nvPr/>
        </p:nvSpPr>
        <p:spPr>
          <a:xfrm>
            <a:off x="10915650" y="5535344"/>
            <a:ext cx="1076325" cy="1134835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DE332621-5368-5523-2282-E895A4730C7B}"/>
              </a:ext>
            </a:extLst>
          </p:cNvPr>
          <p:cNvGrpSpPr/>
          <p:nvPr/>
        </p:nvGrpSpPr>
        <p:grpSpPr>
          <a:xfrm>
            <a:off x="4801619" y="3056507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FA81F086-4AF0-C3AF-4956-C6E370C6B1E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38642240-6CC4-D97B-BF00-D931B5F30C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ood sign with a nail attached to it&#10;&#10;Description automatically generated">
            <a:extLst>
              <a:ext uri="{FF2B5EF4-FFF2-40B4-BE49-F238E27FC236}">
                <a16:creationId xmlns:a16="http://schemas.microsoft.com/office/drawing/2014/main" id="{E5D113B0-8997-7679-0581-B6DCCB639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817" y="-160327"/>
            <a:ext cx="4490768" cy="29097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5AD00A-538E-9385-A224-3B28DEE53D64}"/>
              </a:ext>
            </a:extLst>
          </p:cNvPr>
          <p:cNvSpPr txBox="1"/>
          <p:nvPr/>
        </p:nvSpPr>
        <p:spPr>
          <a:xfrm>
            <a:off x="7303699" y="1065626"/>
            <a:ext cx="3657600" cy="1274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BẠCH TUYẾT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VÀ BẢY CHÚ LÙN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96E05-DF85-ED1A-973A-D2C1B719C9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8" name="Snow White Instrumental">
            <a:hlinkClick r:id="" action="ppaction://media"/>
            <a:extLst>
              <a:ext uri="{FF2B5EF4-FFF2-40B4-BE49-F238E27FC236}">
                <a16:creationId xmlns:a16="http://schemas.microsoft.com/office/drawing/2014/main" id="{CD8E7DF1-C59B-1748-1658-E8F4AD4D0E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212300" y="-8496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5152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0000">
            <a:off x="153360" y="4717575"/>
            <a:ext cx="1649169" cy="18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1615" y="-1157388"/>
            <a:ext cx="4727083" cy="802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65F042-B4BB-CE41-E77E-BB0E28ACEA4A}"/>
              </a:ext>
            </a:extLst>
          </p:cNvPr>
          <p:cNvSpPr/>
          <p:nvPr/>
        </p:nvSpPr>
        <p:spPr>
          <a:xfrm>
            <a:off x="1250061" y="390916"/>
            <a:ext cx="9684143" cy="46818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HƯỚNG DẪN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GV click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“PLAY”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bắt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đầu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trò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chơi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bằng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cách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click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ô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Click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phải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sang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theo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hoặc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trái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về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trước</a:t>
            </a:r>
            <a:r>
              <a:rPr kumimoji="0" lang="en-US" sz="2667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</p:txBody>
      </p:sp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635649" y="4827224"/>
            <a:ext cx="1463307" cy="208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79" y="5336730"/>
            <a:ext cx="2285461" cy="12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52031F-2818-459E-D671-069851B0FFC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16485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D273F-9361-5406-E98C-5607B2147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A1CC6813-9A27-D4B5-8EF2-A5C7E4158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1692A1B6-4A40-3813-AAE2-43D3BB6B4E63}"/>
                  </a:ext>
                </a:extLst>
              </p:cNvPr>
              <p:cNvSpPr/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1692A1B6-4A40-3813-AAE2-43D3BB6B4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F4A4BD3F-D572-E34B-281F-0892852463E0}"/>
                  </a:ext>
                </a:extLst>
              </p:cNvPr>
              <p:cNvSpPr/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F4A4BD3F-D572-E34B-281F-0892852463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177A6756-DD0D-3377-82A5-BBB50D50E99E}"/>
                  </a:ext>
                </a:extLst>
              </p:cNvPr>
              <p:cNvSpPr/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177A6756-DD0D-3377-82A5-BBB50D50E9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D715230B-3100-A45C-FFF9-18B0355F4DF6}"/>
                  </a:ext>
                </a:extLst>
              </p:cNvPr>
              <p:cNvSpPr/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D715230B-3100-A45C-FFF9-18B0355F4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A1E5C897-C5BA-A6AF-5AB1-137B19DD3A29}"/>
              </a:ext>
            </a:extLst>
          </p:cNvPr>
          <p:cNvGrpSpPr/>
          <p:nvPr/>
        </p:nvGrpSpPr>
        <p:grpSpPr>
          <a:xfrm>
            <a:off x="4647249" y="2323132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A85415D2-8D70-FB22-38C6-5AEAB96D7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4B26A3C8-E2D5-A5ED-E99C-EC5C3B299E7A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945705-76FC-252E-46A7-D9B5AA27DFAE}"/>
              </a:ext>
            </a:extLst>
          </p:cNvPr>
          <p:cNvGrpSpPr/>
          <p:nvPr/>
        </p:nvGrpSpPr>
        <p:grpSpPr>
          <a:xfrm>
            <a:off x="4664014" y="4041055"/>
            <a:ext cx="1775092" cy="1894580"/>
            <a:chOff x="7500061" y="1627236"/>
            <a:chExt cx="1331319" cy="1420935"/>
          </a:xfrm>
        </p:grpSpPr>
        <p:pic>
          <p:nvPicPr>
            <p:cNvPr id="4" name="Picture 3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111EA880-08BA-31C1-C5F1-F6BE4459D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3B335D57-5DED-7829-EE21-CC8C7FA0AD35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001843-77FC-A085-9907-A7C5D6110FA8}"/>
              </a:ext>
            </a:extLst>
          </p:cNvPr>
          <p:cNvGrpSpPr/>
          <p:nvPr/>
        </p:nvGrpSpPr>
        <p:grpSpPr>
          <a:xfrm>
            <a:off x="9923038" y="4041055"/>
            <a:ext cx="1780058" cy="1894580"/>
            <a:chOff x="7500061" y="1627236"/>
            <a:chExt cx="1335044" cy="1420935"/>
          </a:xfrm>
        </p:grpSpPr>
        <p:pic>
          <p:nvPicPr>
            <p:cNvPr id="16" name="Picture 15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03FE9F33-41D9-2336-F614-854672798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834037D9-E24C-AF99-ADE0-8965D08CF13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5AB338-F817-7D1E-3B26-A1D0CA3A1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245" y="5916618"/>
            <a:ext cx="1143639" cy="81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CFA7A9D-3FBD-5327-911D-36EB8B7DA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2185" y="806025"/>
            <a:ext cx="1164597" cy="8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CE1A52B-201A-6D8D-4B3A-C4B3895A6FC8}"/>
              </a:ext>
            </a:extLst>
          </p:cNvPr>
          <p:cNvGrpSpPr/>
          <p:nvPr/>
        </p:nvGrpSpPr>
        <p:grpSpPr>
          <a:xfrm>
            <a:off x="6532615" y="2275605"/>
            <a:ext cx="1870690" cy="1772573"/>
            <a:chOff x="6428148" y="4036269"/>
            <a:chExt cx="1870690" cy="1772573"/>
          </a:xfrm>
        </p:grpSpPr>
        <p:pic>
          <p:nvPicPr>
            <p:cNvPr id="17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9248559C-B790-802C-28F5-40A45F9A67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C15F1BF1-AF28-0EAD-AF4E-C849E94979DE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45BFC3F-E325-AFAD-ED5F-4F9AD64420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3845F9E8-88A3-9B57-0E03-4307616FBDEA}"/>
                  </a:ext>
                </a:extLst>
              </p:cNvPr>
              <p:cNvSpPr/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 1.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Trong Hình 92, cho các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A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B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C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D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E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thuộc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0" lang="pt-BR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</a:rPr>
                          <m:t>O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a) Số đó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BOC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3845F9E8-88A3-9B57-0E03-4307616FBD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1334379B-D801-9B9D-A84D-BD1A475D166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56902D-A347-E137-9C9A-5A8F2F6CEAF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36479" y="289352"/>
            <a:ext cx="1788241" cy="186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9D96D-BC7A-5D48-EBD1-BE33EB071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0DACB214-F97C-8BD1-4C5D-37C0BD375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4440DA5-9754-0C08-AD2B-95BE281D7BCD}"/>
                  </a:ext>
                </a:extLst>
              </p:cNvPr>
              <p:cNvSpPr/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 1.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Trong Hình 92, cho các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A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B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C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D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E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thuộc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0" lang="pt-BR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</a:rPr>
                          <m:t>O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b) Số đó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BDC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4440DA5-9754-0C08-AD2B-95BE281D7B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13AA5F47-1A9A-CD10-210A-BE0BE367F824}"/>
                  </a:ext>
                </a:extLst>
              </p:cNvPr>
              <p:cNvSpPr/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13AA5F47-1A9A-CD10-210A-BE0BE367F8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614A9C41-DF59-B0F5-1141-EE7292D39209}"/>
                  </a:ext>
                </a:extLst>
              </p:cNvPr>
              <p:cNvSpPr/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α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614A9C41-DF59-B0F5-1141-EE7292D392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56B88CAB-B1C5-8FEC-2B16-5CEBCAD5FEC6}"/>
                  </a:ext>
                </a:extLst>
              </p:cNvPr>
              <p:cNvSpPr/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r>
                      <a:rPr lang="en-US" sz="2400" b="0" i="0" kern="12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180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56B88CAB-B1C5-8FEC-2B16-5CEBCAD5FE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7A1A75DF-5119-D59C-94A0-66794BBF14AD}"/>
                  </a:ext>
                </a:extLst>
              </p:cNvPr>
              <p:cNvSpPr/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</a:t>
                </a:r>
                <a14:m>
                  <m:oMath xmlns:m="http://schemas.openxmlformats.org/officeDocument/2006/math">
                    <m:r>
                      <a:rPr lang="en-US" sz="2400" b="0" i="0" kern="12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180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α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7A1A75DF-5119-D59C-94A0-66794BBF14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97273355-09F7-A819-60D7-86A96F284AEA}"/>
              </a:ext>
            </a:extLst>
          </p:cNvPr>
          <p:cNvGrpSpPr/>
          <p:nvPr/>
        </p:nvGrpSpPr>
        <p:grpSpPr>
          <a:xfrm>
            <a:off x="4655918" y="4050458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5ECD6F93-17E5-2155-9FF0-64C28FBCB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FDEB8568-85D8-29BF-E470-239AC70493BD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7651D2-B4BD-172C-FF05-D5CF500F98FE}"/>
              </a:ext>
            </a:extLst>
          </p:cNvPr>
          <p:cNvGrpSpPr/>
          <p:nvPr/>
        </p:nvGrpSpPr>
        <p:grpSpPr>
          <a:xfrm>
            <a:off x="9928004" y="2200753"/>
            <a:ext cx="1775092" cy="1894580"/>
            <a:chOff x="7500061" y="1627236"/>
            <a:chExt cx="1331319" cy="1420935"/>
          </a:xfrm>
        </p:grpSpPr>
        <p:pic>
          <p:nvPicPr>
            <p:cNvPr id="4" name="Picture 3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6036F1F2-8D8C-629F-7587-8131A95B7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ADEC865F-EE2A-48EA-1654-D6933FD2C0B4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2FDA9C-8E87-E762-E2C3-3240EE455BE6}"/>
              </a:ext>
            </a:extLst>
          </p:cNvPr>
          <p:cNvGrpSpPr/>
          <p:nvPr/>
        </p:nvGrpSpPr>
        <p:grpSpPr>
          <a:xfrm>
            <a:off x="9923038" y="4041055"/>
            <a:ext cx="1780058" cy="1894580"/>
            <a:chOff x="7500061" y="1627236"/>
            <a:chExt cx="1335044" cy="1420935"/>
          </a:xfrm>
        </p:grpSpPr>
        <p:pic>
          <p:nvPicPr>
            <p:cNvPr id="16" name="Picture 15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7E491889-8773-F950-D72D-C5822D859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B1073679-3F8B-880A-E47D-1C8FED6262A9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895A36-E6B2-1A79-D706-3F35F9F4E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18788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8D80C96-76FB-B132-DBA7-AAAE657CE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F1B8608-895E-0FB5-CB34-93F3951421FB}"/>
              </a:ext>
            </a:extLst>
          </p:cNvPr>
          <p:cNvGrpSpPr/>
          <p:nvPr/>
        </p:nvGrpSpPr>
        <p:grpSpPr>
          <a:xfrm>
            <a:off x="1196719" y="2219771"/>
            <a:ext cx="1870690" cy="1772573"/>
            <a:chOff x="6428148" y="4036269"/>
            <a:chExt cx="1870690" cy="1772573"/>
          </a:xfrm>
        </p:grpSpPr>
        <p:pic>
          <p:nvPicPr>
            <p:cNvPr id="17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7D2AD3CE-DDD7-9B82-3E2C-FFD66373A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1434ED4E-AA8A-14C2-08F4-0E96F980EDD3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939C55A-E570-EF0A-2F04-91FE9BBFF02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72E26A1-529E-68C3-E381-BDFAD1F64F3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36479" y="289352"/>
            <a:ext cx="1788241" cy="186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A7FB7-3143-6191-F976-2C1047A9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C000E739-D5BD-4FE4-9A3F-DAD323F4E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A1D4EEEC-BCB9-1250-1502-6BAC332F5059}"/>
                  </a:ext>
                </a:extLst>
              </p:cNvPr>
              <p:cNvSpPr/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>
                            <a:lumMod val="10000"/>
                          </a:prst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</m:t>
                    </m:r>
                    <m:r>
                      <m:rPr>
                        <m:nor/>
                      </m:rPr>
                      <a:rPr lang="pt-BR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A1D4EEEC-BCB9-1250-1502-6BAC332F50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8DDCF3AF-98CC-5E9D-55D5-4473B4AADB09}"/>
                  </a:ext>
                </a:extLst>
              </p:cNvPr>
              <p:cNvSpPr/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pt-BR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8DDCF3AF-98CC-5E9D-55D5-4473B4AADB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AB1856B7-FA1C-094F-1BF1-CAC2650B9B2C}"/>
                  </a:ext>
                </a:extLst>
              </p:cNvPr>
              <p:cNvSpPr/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180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pt-BR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AB1856B7-FA1C-094F-1BF1-CAC2650B9B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0D96FE0C-6D8E-5573-22B7-E2C3CE50F52B}"/>
                  </a:ext>
                </a:extLst>
              </p:cNvPr>
              <p:cNvSpPr/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</a:t>
                </a:r>
                <a14:m>
                  <m:oMath xmlns:m="http://schemas.openxmlformats.org/officeDocument/2006/math">
                    <m:r>
                      <a:rPr lang="en-US" sz="2400" b="0" i="0" kern="12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36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kumimoji="0" lang="pt-BR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pt-BR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>
                            <a:lumMod val="10000"/>
                          </a:prst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0D96FE0C-6D8E-5573-22B7-E2C3CE50F5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C24333A4-F247-E55F-9863-55926B3F31E4}"/>
              </a:ext>
            </a:extLst>
          </p:cNvPr>
          <p:cNvGrpSpPr/>
          <p:nvPr/>
        </p:nvGrpSpPr>
        <p:grpSpPr>
          <a:xfrm>
            <a:off x="4647249" y="2323132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C6118F6F-A785-23B2-8F6C-8E3DBB6C6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38E16F50-5C12-062F-E388-9EB9ED77A47E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67D631-B53B-B5AF-9B43-78C3693DB5FE}"/>
              </a:ext>
            </a:extLst>
          </p:cNvPr>
          <p:cNvGrpSpPr/>
          <p:nvPr/>
        </p:nvGrpSpPr>
        <p:grpSpPr>
          <a:xfrm>
            <a:off x="9928004" y="2200753"/>
            <a:ext cx="1775092" cy="1894580"/>
            <a:chOff x="7500061" y="1627236"/>
            <a:chExt cx="1331319" cy="1420935"/>
          </a:xfrm>
        </p:grpSpPr>
        <p:pic>
          <p:nvPicPr>
            <p:cNvPr id="4" name="Picture 3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116725B5-B53D-10B2-CBD4-F97BB760C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3D3F515D-4B20-63E6-DA75-14794087CAA1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B7B1EA-BAC7-D6DE-679B-DE86FC530984}"/>
              </a:ext>
            </a:extLst>
          </p:cNvPr>
          <p:cNvGrpSpPr/>
          <p:nvPr/>
        </p:nvGrpSpPr>
        <p:grpSpPr>
          <a:xfrm>
            <a:off x="9923038" y="4041055"/>
            <a:ext cx="1780058" cy="1894580"/>
            <a:chOff x="7500061" y="1627236"/>
            <a:chExt cx="1335044" cy="1420935"/>
          </a:xfrm>
        </p:grpSpPr>
        <p:pic>
          <p:nvPicPr>
            <p:cNvPr id="16" name="Picture 15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10BD7EBD-B902-331A-0E80-53690068C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C8CFB28C-66C0-2ADD-9DD1-9E21B239B9FE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75770A-C572-4045-10E6-7DFE8011F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05172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E0E6270-F7A9-11DC-6293-0B4F5ABFE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83C6C03-0A1C-C147-D0BF-79AF902CF3E3}"/>
              </a:ext>
            </a:extLst>
          </p:cNvPr>
          <p:cNvGrpSpPr/>
          <p:nvPr/>
        </p:nvGrpSpPr>
        <p:grpSpPr>
          <a:xfrm>
            <a:off x="1137655" y="4131502"/>
            <a:ext cx="1870690" cy="1772573"/>
            <a:chOff x="6428148" y="4036269"/>
            <a:chExt cx="1870690" cy="1772573"/>
          </a:xfrm>
        </p:grpSpPr>
        <p:pic>
          <p:nvPicPr>
            <p:cNvPr id="17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9D9E8B88-EBE1-4265-6374-BDF6A3909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9BACE4EE-E964-E744-10E1-9AC884E80046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3F156F2-E541-187E-FAD6-226770981DA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3D2EA67-113F-F433-9950-230D1F3A5D1F}"/>
                  </a:ext>
                </a:extLst>
              </p:cNvPr>
              <p:cNvSpPr/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 1.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Trong Hình 92, cho các</a:t>
                </a: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A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B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C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D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E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thuộc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0" lang="pt-BR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</a:rPr>
                          <m:t>O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marL="0" marR="0" lvl="0" indent="0" algn="l" defTabSz="121917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c) Số đó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B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E</m:t>
                    </m:r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C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3D2EA67-113F-F433-9950-230D1F3A5D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046DCA4-1207-32DC-19A1-1D3552D1C29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36479" y="289352"/>
            <a:ext cx="1788241" cy="186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3F15C-4A4E-BE92-D224-B296ACED0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989AD5DA-3B60-79EE-87E5-C545CC6F6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EBC6834-C316-6A7C-0C84-1540934C9710}"/>
                  </a:ext>
                </a:extLst>
              </p:cNvPr>
              <p:cNvSpPr/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30480" lvl="0" algn="ctr" defTabSz="1219170">
                  <a:spcBef>
                    <a:spcPts val="600"/>
                  </a:spcBef>
                  <a:spcAft>
                    <a:spcPts val="600"/>
                  </a:spcAft>
                  <a:buClrTx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 2.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a) Độ dài cung tròn có số đo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lang="fr-FR" sz="2400" i="1" kern="1200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</a:p>
              <a:p>
                <a:pPr marL="0" marR="3048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đường tròn bán kính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R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 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EBC6834-C316-6A7C-0C84-1540934C97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4F894B6F-C503-98E4-31E5-D3AB18862D2D}"/>
                  </a:ext>
                </a:extLst>
              </p:cNvPr>
              <p:cNvSpPr/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πR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180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4F894B6F-C503-98E4-31E5-D3AB18862D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5620A999-265A-5C70-E264-8A499894BF7D}"/>
                  </a:ext>
                </a:extLst>
              </p:cNvPr>
              <p:cNvSpPr/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πR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5620A999-265A-5C70-E264-8A499894BF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ED5C3456-C743-4A73-3759-C555A084F001}"/>
                  </a:ext>
                </a:extLst>
              </p:cNvPr>
              <p:cNvSpPr/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30</m:t>
                    </m:r>
                    <m:r>
                      <m:rPr>
                        <m:nor/>
                      </m:rPr>
                      <a:rPr kumimoji="0" lang="pt-BR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πR</m:t>
                    </m:r>
                    <m:r>
                      <m:rPr>
                        <m:nor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ED5C3456-C743-4A73-3759-C555A084F0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781089E6-7E5B-00D7-94D7-942BB1DA2485}"/>
                  </a:ext>
                </a:extLst>
              </p:cNvPr>
              <p:cNvSpPr/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πR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781089E6-7E5B-00D7-94D7-942BB1DA24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3A801B5-066A-02D4-6F32-4D6B81CFD4CE}"/>
              </a:ext>
            </a:extLst>
          </p:cNvPr>
          <p:cNvGrpSpPr/>
          <p:nvPr/>
        </p:nvGrpSpPr>
        <p:grpSpPr>
          <a:xfrm>
            <a:off x="4647249" y="2323132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08CA56F4-72D3-3387-4E2A-C98C847BA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026CA232-FAD5-DE00-8B78-D8EFA5EDA201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21AB4C0-DB71-E4CD-B4DA-F6251BB728E1}"/>
              </a:ext>
            </a:extLst>
          </p:cNvPr>
          <p:cNvGrpSpPr/>
          <p:nvPr/>
        </p:nvGrpSpPr>
        <p:grpSpPr>
          <a:xfrm>
            <a:off x="4664014" y="4041055"/>
            <a:ext cx="1775092" cy="1894580"/>
            <a:chOff x="7500061" y="1627236"/>
            <a:chExt cx="1331319" cy="1420935"/>
          </a:xfrm>
        </p:grpSpPr>
        <p:pic>
          <p:nvPicPr>
            <p:cNvPr id="4" name="Picture 3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7A815C74-6FA7-85F2-5F75-1E6C7A4AF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76EE116A-8FD8-52D7-AEAB-ACE2B78B4F73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A187C1-6EA9-19BE-D7C8-C446D4CF7A54}"/>
              </a:ext>
            </a:extLst>
          </p:cNvPr>
          <p:cNvGrpSpPr/>
          <p:nvPr/>
        </p:nvGrpSpPr>
        <p:grpSpPr>
          <a:xfrm>
            <a:off x="10040829" y="2153598"/>
            <a:ext cx="1780058" cy="1894580"/>
            <a:chOff x="7500061" y="1627236"/>
            <a:chExt cx="1335044" cy="1420935"/>
          </a:xfrm>
        </p:grpSpPr>
        <p:pic>
          <p:nvPicPr>
            <p:cNvPr id="16" name="Picture 15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C72FD564-8D8F-1C32-00D8-E90E84C1F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A4B3547E-A99E-7F3F-BB5D-35F3E1B9F8D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52C056-0BCB-AD28-B806-F6645E87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F5618AE-8AF7-2A61-6EFC-7BB783ED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A4242CA-1F37-B931-8A17-ACF48F15C6F9}"/>
              </a:ext>
            </a:extLst>
          </p:cNvPr>
          <p:cNvGrpSpPr/>
          <p:nvPr/>
        </p:nvGrpSpPr>
        <p:grpSpPr>
          <a:xfrm>
            <a:off x="6461674" y="4104736"/>
            <a:ext cx="1870690" cy="1772573"/>
            <a:chOff x="6428148" y="4036269"/>
            <a:chExt cx="1870690" cy="1772573"/>
          </a:xfrm>
        </p:grpSpPr>
        <p:pic>
          <p:nvPicPr>
            <p:cNvPr id="17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747ABD4F-466E-810B-3DE1-2756A5951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07B946DA-E17D-8609-CB88-BA04AE88A67C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38D38D5-91CE-B259-9B77-7267314012E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77237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6308E4-E5D0-CC36-5C63-E872ABF9A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EA00F6C9-1965-C989-5CE7-47189FBBD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9B7EA33A-1BEE-DEDA-C977-90899C122F5E}"/>
                  </a:ext>
                </a:extLst>
              </p:cNvPr>
              <p:cNvSpPr/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="0" i="0" kern="1200" baseline="30000" dirty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45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ounded Rectangle 43">
                <a:extLst>
                  <a:ext uri="{FF2B5EF4-FFF2-40B4-BE49-F238E27FC236}">
                    <a16:creationId xmlns:a16="http://schemas.microsoft.com/office/drawing/2014/main" id="{9B7EA33A-1BEE-DEDA-C977-90899C122F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4" y="2399201"/>
                <a:ext cx="3948021" cy="170553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5774DAB1-A883-B2CF-8833-3085F9391ADD}"/>
                  </a:ext>
                </a:extLst>
              </p:cNvPr>
              <p:cNvSpPr/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kern="1200" baseline="300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ounded Rectangle 44">
                <a:extLst>
                  <a:ext uri="{FF2B5EF4-FFF2-40B4-BE49-F238E27FC236}">
                    <a16:creationId xmlns:a16="http://schemas.microsoft.com/office/drawing/2014/main" id="{5774DAB1-A883-B2CF-8833-3085F9391A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80" y="2404176"/>
                <a:ext cx="3948021" cy="169115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96C54163-C258-EF0F-1E1A-84E7BCE17BB2}"/>
                  </a:ext>
                </a:extLst>
              </p:cNvPr>
              <p:cNvSpPr/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kern="1200" baseline="300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ounded Rectangle 45">
                <a:extLst>
                  <a:ext uri="{FF2B5EF4-FFF2-40B4-BE49-F238E27FC236}">
                    <a16:creationId xmlns:a16="http://schemas.microsoft.com/office/drawing/2014/main" id="{96C54163-C258-EF0F-1E1A-84E7BCE17B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4" y="4244478"/>
                <a:ext cx="3948021" cy="169115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9FE0DA3A-9014-96F2-EB2C-E7893AF1B430}"/>
                  </a:ext>
                </a:extLst>
              </p:cNvPr>
              <p:cNvSpPr/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219170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defRPr/>
                </a:pPr>
                <a:r>
                  <a:rPr kumimoji="0" lang="pt-BR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kern="1200" baseline="30000" dirty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pt-BR" sz="2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10000"/>
                              </a:prstClr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16</m:t>
                        </m:r>
                      </m:den>
                    </m:f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kumimoji="0" 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>
                      <a:lumMod val="1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ounded Rectangle 46">
                <a:extLst>
                  <a:ext uri="{FF2B5EF4-FFF2-40B4-BE49-F238E27FC236}">
                    <a16:creationId xmlns:a16="http://schemas.microsoft.com/office/drawing/2014/main" id="{9FE0DA3A-9014-96F2-EB2C-E7893AF1B4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65" y="4239503"/>
                <a:ext cx="3933644" cy="17055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E550FE2D-A4EF-8908-F3D0-8D0392DF6FEB}"/>
              </a:ext>
            </a:extLst>
          </p:cNvPr>
          <p:cNvGrpSpPr/>
          <p:nvPr/>
        </p:nvGrpSpPr>
        <p:grpSpPr>
          <a:xfrm>
            <a:off x="4647249" y="2323132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5CD3BEE0-9314-F6D6-D04F-A0B99B652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44FF0FE9-D386-C911-F753-2DF25226D124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AA4E5D-45D3-CB04-BC84-243D097F069F}"/>
              </a:ext>
            </a:extLst>
          </p:cNvPr>
          <p:cNvGrpSpPr/>
          <p:nvPr/>
        </p:nvGrpSpPr>
        <p:grpSpPr>
          <a:xfrm>
            <a:off x="9928004" y="2200753"/>
            <a:ext cx="1775092" cy="1894580"/>
            <a:chOff x="7500061" y="1627236"/>
            <a:chExt cx="1331319" cy="1420935"/>
          </a:xfrm>
        </p:grpSpPr>
        <p:pic>
          <p:nvPicPr>
            <p:cNvPr id="4" name="Picture 3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7AC66A7E-B741-63CB-A653-D65F2FBAF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B18EAC7A-2188-2C2C-F7CD-10D59136D000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F31E5-908C-F8AD-546A-9AE903394CAA}"/>
              </a:ext>
            </a:extLst>
          </p:cNvPr>
          <p:cNvGrpSpPr/>
          <p:nvPr/>
        </p:nvGrpSpPr>
        <p:grpSpPr>
          <a:xfrm>
            <a:off x="9923038" y="4041055"/>
            <a:ext cx="1780058" cy="1894580"/>
            <a:chOff x="7500061" y="1627236"/>
            <a:chExt cx="1335044" cy="1420935"/>
          </a:xfrm>
        </p:grpSpPr>
        <p:pic>
          <p:nvPicPr>
            <p:cNvPr id="16" name="Picture 15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954424EA-3505-1381-232E-D8728662A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89AD2B59-30C9-47BB-8902-CCE324EEBCD6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CC43FD-F4B1-E292-F6FB-4E0A6605F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05172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0064073-E576-CEBF-7EA7-DACE6D57F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A7C7834-C57D-8526-28BE-D8ADD22E8A66}"/>
              </a:ext>
            </a:extLst>
          </p:cNvPr>
          <p:cNvGrpSpPr/>
          <p:nvPr/>
        </p:nvGrpSpPr>
        <p:grpSpPr>
          <a:xfrm>
            <a:off x="1137655" y="4131502"/>
            <a:ext cx="1870690" cy="1772573"/>
            <a:chOff x="6428148" y="4036269"/>
            <a:chExt cx="1870690" cy="1772573"/>
          </a:xfrm>
        </p:grpSpPr>
        <p:pic>
          <p:nvPicPr>
            <p:cNvPr id="17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BBBD0D66-751E-FB17-CB87-11BA5470FC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356A8379-5221-26DC-44BF-DCA64AA5D6C4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875A75F-E529-5170-1E66-9BC1D6E81B5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64E245A4-D2A1-456C-6327-829573236E23}"/>
                  </a:ext>
                </a:extLst>
              </p:cNvPr>
              <p:cNvSpPr/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3048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 2.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</a:t>
                </a: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) Diện tích hình quạt tròn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O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, bán kính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pt-BR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10000"/>
                          </a:prstClr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</a:rPr>
                      <m:t>R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,</a:t>
                </a:r>
              </a:p>
              <a:p>
                <a:pPr marR="30480" lvl="0" algn="ctr">
                  <a:spcBef>
                    <a:spcPts val="600"/>
                  </a:spcBef>
                  <a:spcAft>
                    <a:spcPts val="600"/>
                  </a:spcAft>
                  <a:buClrTx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cung có số đo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kern="120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45</m:t>
                    </m:r>
                    <m:r>
                      <m:rPr>
                        <m:nor/>
                      </m:rPr>
                      <a:rPr lang="fr-FR" sz="2400" kern="1200" baseline="3000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</a:rPr>
                      <m:t>o</m:t>
                    </m:r>
                    <m:r>
                      <a:rPr lang="fr-FR" sz="2400" i="1" kern="1200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1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64E245A4-D2A1-456C-6327-829573236E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01" y="230502"/>
                <a:ext cx="9242323" cy="1989269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4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087F0213-991E-E553-3388-1C6108DAC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16CF14-CBF8-EBA0-E0E0-95E9FD0EC3A5}"/>
                  </a:ext>
                </a:extLst>
              </p:cNvPr>
              <p:cNvSpPr txBox="1"/>
              <p:nvPr/>
            </p:nvSpPr>
            <p:spPr>
              <a:xfrm>
                <a:off x="210185" y="1681505"/>
                <a:ext cx="11771630" cy="3470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Cho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cạnh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r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Giả sử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là một điểm nằm trên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sao cho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nằm trong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Tiếp tuyến của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tại tiếp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cắt các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lần lượt tại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Chứng minh: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AutoNum type="alphaLcParenR"/>
                </a:pPr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Các đường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NB</m:t>
                    </m:r>
                    <m:r>
                      <m:rPr>
                        <m:nor/>
                      </m:rPr>
                      <a:rPr lang="pt-BR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PD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là các tiếp tuyến của đường tròn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NCP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NCB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5</m:t>
                    </m:r>
                  </m:oMath>
                </a14:m>
                <a:r>
                  <a:rPr lang="en-US" sz="2400" baseline="30000" dirty="0">
                    <a:latin typeface="UTM Avo" panose="02040603050506020204" pitchFamily="18" charset="0"/>
                    <a:cs typeface="Arial" panose="020B0604020202020204" pitchFamily="34" charset="0"/>
                  </a:rPr>
                  <a:t>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16CF14-CBF8-EBA0-E0E0-95E9FD0EC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81505"/>
                <a:ext cx="11771630" cy="3470565"/>
              </a:xfrm>
              <a:prstGeom prst="rect">
                <a:avLst/>
              </a:prstGeom>
              <a:blipFill>
                <a:blip r:embed="rId4"/>
                <a:stretch>
                  <a:fillRect l="-983" r="-776" b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F265E22-FA1D-26D5-0FED-1A214D44C565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1751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708C2726-F650-6499-1EDD-EE80B764F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64E3AA-089D-3720-7D21-54DCC58BC719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7E049B2C-92B3-A290-81BE-1DE89C1F20D8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210777-95AB-0A98-2B03-1E58BBF1CF49}"/>
                  </a:ext>
                </a:extLst>
              </p:cNvPr>
              <p:cNvSpPr txBox="1"/>
              <p:nvPr/>
            </p:nvSpPr>
            <p:spPr>
              <a:xfrm>
                <a:off x="229714" y="2207274"/>
                <a:ext cx="7437911" cy="3655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hình vuông nên: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AD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r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hay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NB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AD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hay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PD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d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NB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tuyến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d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PD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tuyến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210777-95AB-0A98-2B03-1E58BBF1C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07274"/>
                <a:ext cx="7437911" cy="3655424"/>
              </a:xfrm>
              <a:prstGeom prst="rect">
                <a:avLst/>
              </a:prstGeom>
              <a:blipFill>
                <a:blip r:embed="rId4"/>
                <a:stretch>
                  <a:fillRect l="-1311" r="-1230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456235F-45EA-2874-5BBD-2013895A0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1715" y="2537982"/>
            <a:ext cx="3205845" cy="322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4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D68FFD7B-3732-47C6-C436-7CC3DF2AA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ADA6DC-C35E-80CC-B27D-D795AC3521FA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5CABE5A5-1959-D5FA-F94C-FFC6FF9EC60E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00A1C5-3813-2A09-B617-8B93C8F0521D}"/>
                  </a:ext>
                </a:extLst>
              </p:cNvPr>
              <p:cNvSpPr txBox="1"/>
              <p:nvPr/>
            </p:nvSpPr>
            <p:spPr>
              <a:xfrm>
                <a:off x="229714" y="2210956"/>
                <a:ext cx="11545726" cy="4619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tuyến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MCD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(1)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MN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tuyến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CN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MCB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MCN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BCN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(2)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(1)(2)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MCN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BCN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BCN</m:t>
                        </m:r>
                      </m:e>
                    </m:acc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Lại có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90</m:t>
                    </m:r>
                    <m:r>
                      <m:rPr>
                        <m:nor/>
                      </m:rPr>
                      <a:rPr lang="en-US" sz="2400" baseline="300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hay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90</m:t>
                    </m:r>
                    <m:r>
                      <m:rPr>
                        <m:nor/>
                      </m:rPr>
                      <a:rPr lang="en-US" sz="2400" baseline="300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</a:t>
                </a: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45</m:t>
                    </m:r>
                    <m:r>
                      <m:rPr>
                        <m:nor/>
                      </m:rPr>
                      <a:rPr lang="en-US" sz="2400" baseline="300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PCN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PCD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BCN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45</m:t>
                    </m:r>
                    <m:r>
                      <m:rPr>
                        <m:nor/>
                      </m:rPr>
                      <a:rPr lang="en-US" sz="2400" baseline="300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00A1C5-3813-2A09-B617-8B93C8F05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10956"/>
                <a:ext cx="11545726" cy="4619534"/>
              </a:xfrm>
              <a:prstGeom prst="rect">
                <a:avLst/>
              </a:prstGeom>
              <a:blipFill>
                <a:blip r:embed="rId4"/>
                <a:stretch>
                  <a:fillRect l="-845" b="-1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A55A2079-545E-87ED-201D-8AC72825C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969" y="2004581"/>
            <a:ext cx="2601901" cy="261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4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59C6561-3EA1-52F9-7057-B8B71252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ACD9815-A0BB-D089-EDEA-8E5A56D8D061}"/>
              </a:ext>
            </a:extLst>
          </p:cNvPr>
          <p:cNvSpPr txBox="1"/>
          <p:nvPr/>
        </p:nvSpPr>
        <p:spPr>
          <a:xfrm>
            <a:off x="210185" y="1670075"/>
            <a:ext cx="1177163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Chứng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tròn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c) Hai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d) Hai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C866CB-254E-3291-1516-AE0F52B11C3E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8831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8FD65DE-2C05-2F51-DDBF-BEF033566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BB137C-8741-6940-B403-296C7BD65AC4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99442124-F6C8-B768-FCE2-77989F666581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9C9497-0522-308E-1421-176DDF4A5CB3}"/>
                  </a:ext>
                </a:extLst>
              </p:cNvPr>
              <p:cNvSpPr txBox="1"/>
              <p:nvPr/>
            </p:nvSpPr>
            <p:spPr>
              <a:xfrm>
                <a:off x="229714" y="2207274"/>
                <a:ext cx="8568846" cy="3101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chân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kẻ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xuống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cân tại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Lại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đường trung tuyến của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trung điểm của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9C9497-0522-308E-1421-176DDF4A5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07274"/>
                <a:ext cx="8568846" cy="3101426"/>
              </a:xfrm>
              <a:prstGeom prst="rect">
                <a:avLst/>
              </a:prstGeom>
              <a:blipFill>
                <a:blip r:embed="rId4"/>
                <a:stretch>
                  <a:fillRect l="-1139" b="-3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39BA21D-8EE6-9095-246F-FA67D63835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4106"/>
          <a:stretch/>
        </p:blipFill>
        <p:spPr>
          <a:xfrm>
            <a:off x="8740843" y="1994387"/>
            <a:ext cx="3149599" cy="30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1063EBC-C3C2-7E21-E73E-7E3E662E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ECF1FA0-A306-4538-5B61-B15AC789F615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FDDD7B42-9E7A-5044-037D-E6332C70A480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9BBE1E-1DE4-1BF5-7CFF-A60D865A53CF}"/>
                  </a:ext>
                </a:extLst>
              </p:cNvPr>
              <p:cNvSpPr txBox="1"/>
              <p:nvPr/>
            </p:nvSpPr>
            <p:spPr>
              <a:xfrm>
                <a:off x="229714" y="2207274"/>
                <a:ext cx="8477406" cy="4199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điểm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cân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tuyến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thời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OH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 đường kính đi qua trung điểm của một dây không đi qua tâm thì vuông góc với dây ấy.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9BBE1E-1DE4-1BF5-7CFF-A60D865A5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07274"/>
                <a:ext cx="8477406" cy="4199611"/>
              </a:xfrm>
              <a:prstGeom prst="rect">
                <a:avLst/>
              </a:prstGeom>
              <a:blipFill>
                <a:blip r:embed="rId4"/>
                <a:stretch>
                  <a:fillRect l="-1151" r="-1079" b="-2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1E10C62-BA4D-5E60-2E07-3030F9721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4106"/>
          <a:stretch/>
        </p:blipFill>
        <p:spPr>
          <a:xfrm>
            <a:off x="8707120" y="2376062"/>
            <a:ext cx="3149599" cy="30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8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1357C820-45FF-2185-C075-0527EC091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2AD950-79D4-08FE-F4F8-BADEE14F5670}"/>
              </a:ext>
            </a:extLst>
          </p:cNvPr>
          <p:cNvSpPr/>
          <p:nvPr/>
        </p:nvSpPr>
        <p:spPr>
          <a:xfrm>
            <a:off x="301558" y="172066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0CC99F0D-2208-5033-8B2B-1B79673E59A5}"/>
              </a:ext>
            </a:extLst>
          </p:cNvPr>
          <p:cNvSpPr txBox="1">
            <a:spLocks/>
          </p:cNvSpPr>
          <p:nvPr/>
        </p:nvSpPr>
        <p:spPr>
          <a:xfrm>
            <a:off x="1091927" y="166244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192B14-FD84-A59D-79D6-5A5BCE45849B}"/>
                  </a:ext>
                </a:extLst>
              </p:cNvPr>
              <p:cNvSpPr txBox="1"/>
              <p:nvPr/>
            </p:nvSpPr>
            <p:spPr>
              <a:xfrm>
                <a:off x="301558" y="2135169"/>
                <a:ext cx="11828936" cy="4722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 (O) là đường tròn có hai dây AB, CD. </a:t>
                </a:r>
                <a:endPara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Gọi OH, OK lần lượt là khoảng cách từ O đến AB, CD. </a:t>
                </a:r>
                <a:endPara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Khi đó OH ⊥ AB tại H và OK ⊥ CD tại K.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đó, theo kết quả của câu a, ta có: H, K lần lượt là trung điểm của AB, CD.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HB =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 và KD =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CD.</a:t>
                </a:r>
                <a:r>
                  <a:rPr lang="en-US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 AB = CD nên HB = KD. (</a:t>
                </a:r>
                <a:r>
                  <a:rPr lang="vi-VN" sz="20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∆OHB vuông tại H, ta có: OB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OH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+ HB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(định lí Pythagore).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OH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OB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– HB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R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– HB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(</a:t>
                </a:r>
                <a:r>
                  <a:rPr lang="vi-VN" sz="20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∆OKD vuông tại H, ta có: OD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OK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+ KD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(định lí Pythagore).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OK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OD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– KD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R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– KD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(</a:t>
                </a:r>
                <a:r>
                  <a:rPr lang="vi-VN" sz="20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(1), (2) và (3) suy ra OH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= OK</a:t>
                </a:r>
                <a:r>
                  <a:rPr lang="vi-VN" sz="20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hay OH = OK.</a:t>
                </a:r>
              </a:p>
              <a:p>
                <a:pPr>
                  <a:lnSpc>
                    <a:spcPct val="130000"/>
                  </a:lnSpc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en-US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 dây bằng nhau thì cách đều tâm.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192B14-FD84-A59D-79D6-5A5BCE458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58" y="2135169"/>
                <a:ext cx="11828936" cy="4722831"/>
              </a:xfrm>
              <a:prstGeom prst="rect">
                <a:avLst/>
              </a:prstGeom>
              <a:blipFill>
                <a:blip r:embed="rId4"/>
                <a:stretch>
                  <a:fillRect l="-515" b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6ED66AF-EB35-AB97-0DF8-FE290D456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125" y="3885184"/>
            <a:ext cx="2889317" cy="252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E51286A2-06D5-5A93-9965-9137F48A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FC270EA-690B-4EB2-E3D7-830EA3FD1D6D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DD626875-B70C-FADE-867B-47461C71039D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7E82D1-15C1-F37E-D37B-3D7750C00F48}"/>
              </a:ext>
            </a:extLst>
          </p:cNvPr>
          <p:cNvSpPr txBox="1"/>
          <p:nvPr/>
        </p:nvSpPr>
        <p:spPr>
          <a:xfrm>
            <a:off x="229713" y="2210956"/>
            <a:ext cx="11533661" cy="455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Gọi (O) là đường tròn có hai dây AB, CD bằng nhau. 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Gọi OH, OK lần lượt là khoảng cách từ O đến AB, CD. Khi đó OH ⊥ AB tại H, OK ⊥ CD tại K.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đó, theo kết quả của câu a, ta có: H, K lần lượt là trung điểm của AB, CD.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Suy ra AB = 2HB và CD = 2KD.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 bài, OH = OK, suy ra OH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OK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(1)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Xét ∆OHB vuông tại H, ta có: OB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OH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+ HB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(định lí Pythagore).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Suy ra HB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OB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– OH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R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– OH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(2)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Xét ∆OKD vuông tại H, ta có: OD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OK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+ KD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(định lí Pythagore).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Suy ra KD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OD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– OK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R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– OK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(3)</a:t>
            </a:r>
          </a:p>
          <a:p>
            <a:pPr>
              <a:lnSpc>
                <a:spcPct val="13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 (1), (2) và (3) suy ra HB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KD</a:t>
            </a:r>
            <a:r>
              <a:rPr lang="vi-VN" sz="2000" baseline="30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hay HB = KD.</a:t>
            </a:r>
          </a:p>
          <a:p>
            <a:pPr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2HB = 2KB, hay AB = CD.</a:t>
            </a:r>
          </a:p>
          <a:p>
            <a:pPr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E7511-A6B4-E9E7-F448-61EC316D5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010" y="3665001"/>
            <a:ext cx="3201990" cy="310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0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D5582EB6-EF1B-7F83-21BC-2B91A699C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FB0D22-3222-F1EA-8698-6D77BA5EA976}"/>
                  </a:ext>
                </a:extLst>
              </p:cNvPr>
              <p:cNvSpPr txBox="1"/>
              <p:nvPr/>
            </p:nvSpPr>
            <p:spPr>
              <a:xfrm>
                <a:off x="210185" y="1660550"/>
                <a:ext cx="11771630" cy="26275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xúc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ngoài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R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r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xúc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KI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qua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IK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Chứng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2400" kern="1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OK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				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			c)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IMK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90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FB0D22-3222-F1EA-8698-6D77BA5EA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60550"/>
                <a:ext cx="11771630" cy="2627514"/>
              </a:xfrm>
              <a:prstGeom prst="rect">
                <a:avLst/>
              </a:prstGeom>
              <a:blipFill>
                <a:blip r:embed="rId4"/>
                <a:stretch>
                  <a:fillRect l="-776" r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04EBFA-D9F5-BB5F-A391-FC877A79BCFF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669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1E698D0F-DAA3-5FA2-C179-95F7F14EE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F99479-87A9-6B9A-3092-18377C52876B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85B7D791-80CC-2AB4-6E58-8DE6F2B64656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51616D-D19B-292D-11F3-63DE14DDCFC4}"/>
                  </a:ext>
                </a:extLst>
              </p:cNvPr>
              <p:cNvSpPr txBox="1"/>
              <p:nvPr/>
            </p:nvSpPr>
            <p:spPr>
              <a:xfrm>
                <a:off x="301558" y="2183537"/>
                <a:ext cx="6432617" cy="3489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AI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tiếp tuyến của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AI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BK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tiếp tuyến của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K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KB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AI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//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BK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OBK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AI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//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BK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OK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BK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Thalet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51616D-D19B-292D-11F3-63DE14DDC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58" y="2183537"/>
                <a:ext cx="6432617" cy="3489289"/>
              </a:xfrm>
              <a:prstGeom prst="rect">
                <a:avLst/>
              </a:prstGeom>
              <a:blipFill>
                <a:blip r:embed="rId4"/>
                <a:stretch>
                  <a:fillRect l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9D8ED08-9B12-7360-6096-0E80D23FC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8346" y="2363932"/>
            <a:ext cx="4960683" cy="290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85E09071-352C-7257-E102-34C6B44B7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D07C6F-AB2F-8C7F-8419-A246D1D575F0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7EA5E4E4-45C2-E11D-E478-F94E67196DB6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778A8-05B5-4644-F21B-8249327B14D2}"/>
                  </a:ext>
                </a:extLst>
              </p:cNvPr>
              <p:cNvSpPr txBox="1"/>
              <p:nvPr/>
            </p:nvSpPr>
            <p:spPr>
              <a:xfrm>
                <a:off x="229714" y="2237754"/>
                <a:ext cx="8111646" cy="3799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Xét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MA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hai tiếp tuyến cắt nhau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MA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(1)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K</m:t>
                        </m:r>
                      </m:e>
                    </m:d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MB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hai tiếp tuyến cắt nhau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MB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(2)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(1)(2)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MA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C9778A8-05B5-4644-F21B-8249327B1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37754"/>
                <a:ext cx="8111646" cy="3799310"/>
              </a:xfrm>
              <a:prstGeom prst="rect">
                <a:avLst/>
              </a:prstGeom>
              <a:blipFill>
                <a:blip r:embed="rId4"/>
                <a:stretch>
                  <a:fillRect l="-1203" b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AE3920D-C2DD-15EF-4C89-3D079A30B3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0577" y="2882092"/>
            <a:ext cx="4718132" cy="276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B4EE99D6-96B2-7B16-F525-438FC4336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658E7E-81F8-A1EA-05CC-4CB661F2FB47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9FFDA1D9-E383-3869-5857-2B8D522AF041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0CD077-E1F5-D57F-A8E9-9F9525D5A99D}"/>
                  </a:ext>
                </a:extLst>
              </p:cNvPr>
              <p:cNvSpPr txBox="1"/>
              <p:nvPr/>
            </p:nvSpPr>
            <p:spPr>
              <a:xfrm>
                <a:off x="229714" y="2237754"/>
                <a:ext cx="9107326" cy="2956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AI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//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BK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OIA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IKB</m:t>
                        </m:r>
                      </m:e>
                    </m:acc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(2 góc đồng vị)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AIK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180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(kề bù) nên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AIK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IKB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180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(3)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MA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hai tiếp tuyến cắt nhau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IM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phân giác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AIP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MIP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pt-B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AIP</m:t>
                        </m:r>
                      </m:e>
                    </m:acc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(4)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0CD077-E1F5-D57F-A8E9-9F9525D5A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37754"/>
                <a:ext cx="9107326" cy="2956963"/>
              </a:xfrm>
              <a:prstGeom prst="rect">
                <a:avLst/>
              </a:prstGeom>
              <a:blipFill>
                <a:blip r:embed="rId4"/>
                <a:stretch>
                  <a:fillRect l="-1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F07A854-C950-D0C9-E1A5-D9A462BAB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3920" y="1573879"/>
            <a:ext cx="3650666" cy="214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9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D51A56D-FA07-A49B-C43A-33F5AC3E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A841C1-09BC-099B-4EB6-6BB052E355ED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3BF66113-3278-E41E-5B5F-B7845618607B}"/>
              </a:ext>
            </a:extLst>
          </p:cNvPr>
          <p:cNvSpPr txBox="1">
            <a:spLocks/>
          </p:cNvSpPr>
          <p:nvPr/>
        </p:nvSpPr>
        <p:spPr>
          <a:xfrm>
            <a:off x="109192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F4C293-58D2-60E4-AC1D-3452617FD2FC}"/>
                  </a:ext>
                </a:extLst>
              </p:cNvPr>
              <p:cNvSpPr txBox="1"/>
              <p:nvPr/>
            </p:nvSpPr>
            <p:spPr>
              <a:xfrm>
                <a:off x="229714" y="2273441"/>
                <a:ext cx="9788046" cy="3256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MP</m:t>
                    </m:r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MB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hai tiếp tuyến cắt nhau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KM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phân giác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IKP</m:t>
                        </m:r>
                      </m:e>
                    </m:acc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suy</m:t>
                    </m:r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ra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MKP</m:t>
                        </m:r>
                      </m:e>
                    </m:acc>
                    <m:r>
                      <a:rPr lang="pt-B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pt-B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IKP</m:t>
                        </m:r>
                      </m:e>
                    </m:acc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(5)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(3)(4)(5)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AIP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IKP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. 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180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MIP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MKP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9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IMK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có: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MIP</m:t>
                        </m:r>
                      </m:e>
                    </m:acc>
                    <m:r>
                      <a:rPr lang="pt-BR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MKP</m:t>
                        </m:r>
                      </m:e>
                    </m:acc>
                    <m:r>
                      <a:rPr lang="pt-BR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pt-B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90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IMK</m:t>
                        </m:r>
                      </m:e>
                    </m:acc>
                    <m:r>
                      <a:rPr lang="pt-BR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9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F4C293-58D2-60E4-AC1D-3452617FD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4" y="2273441"/>
                <a:ext cx="9788046" cy="3256533"/>
              </a:xfrm>
              <a:prstGeom prst="rect">
                <a:avLst/>
              </a:prstGeom>
              <a:blipFill>
                <a:blip r:embed="rId4"/>
                <a:stretch>
                  <a:fillRect l="-997" b="-3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75B058D-FE74-7751-3590-92EA9C052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4593" y="1148542"/>
            <a:ext cx="4246334" cy="249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216CE47-A94A-435A-1736-449AE024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8024C8-2A71-04EC-F04E-1BCEA659E0D3}"/>
                  </a:ext>
                </a:extLst>
              </p:cNvPr>
              <p:cNvSpPr txBox="1"/>
              <p:nvPr/>
            </p:nvSpPr>
            <p:spPr>
              <a:xfrm>
                <a:off x="210185" y="1651025"/>
                <a:ext cx="8659495" cy="27838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Mặt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đĩa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ở </a:t>
                </a:r>
                <a:r>
                  <a:rPr lang="en-US" sz="2400" i="1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</a:rPr>
                  <a:t> 93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khuyên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giới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bởi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cùng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tâm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lượt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1,5 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khuyên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bao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nhiêu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centimét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)?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8024C8-2A71-04EC-F04E-1BCEA659E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51025"/>
                <a:ext cx="8659495" cy="2783839"/>
              </a:xfrm>
              <a:prstGeom prst="rect">
                <a:avLst/>
              </a:prstGeom>
              <a:blipFill>
                <a:blip r:embed="rId4"/>
                <a:stretch>
                  <a:fillRect l="-1056" r="-1056" b="-4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4D97E4-ABA8-AF1A-A24E-590B27D4ECE6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89A61A93-6E3A-A991-AE11-6A2AFB09D47B}"/>
              </a:ext>
            </a:extLst>
          </p:cNvPr>
          <p:cNvSpPr txBox="1">
            <a:spLocks/>
          </p:cNvSpPr>
          <p:nvPr/>
        </p:nvSpPr>
        <p:spPr>
          <a:xfrm>
            <a:off x="177527" y="493015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20CBDD-E4BE-D1CB-6EA7-71BC30E08549}"/>
                  </a:ext>
                </a:extLst>
              </p:cNvPr>
              <p:cNvSpPr txBox="1"/>
              <p:nvPr/>
            </p:nvSpPr>
            <p:spPr>
              <a:xfrm>
                <a:off x="552424" y="5300813"/>
                <a:ext cx="6819265" cy="684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="0" i="0" baseline="3000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="0" i="0" baseline="3000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1,5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106 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20CBDD-E4BE-D1CB-6EA7-71BC30E08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24" y="5300813"/>
                <a:ext cx="6819265" cy="684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EDA4C11-79EA-101B-0656-B9DE97B63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4039" y="1322601"/>
            <a:ext cx="2955158" cy="334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4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B5DDDD3E-72FC-63B8-563E-03AF74B8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D2B4CE-A35C-1064-76F9-D148C73E5BCD}"/>
                  </a:ext>
                </a:extLst>
              </p:cNvPr>
              <p:cNvSpPr txBox="1"/>
              <p:nvPr/>
            </p:nvSpPr>
            <p:spPr>
              <a:xfrm>
                <a:off x="210185" y="1651025"/>
                <a:ext cx="8883015" cy="27838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latin typeface="UTM Avo" panose="02040603050506020204" pitchFamily="18" charset="0"/>
                    <a:ea typeface="Calibri" panose="020F0502020204030204" pitchFamily="34" charset="0"/>
                  </a:rPr>
                  <a:t>Hình 94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mô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mảnh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tư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khuyên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khuyên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giới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bởi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cùng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tâm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lượt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mảnh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bao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nhiêu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decimét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mười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)?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D2B4CE-A35C-1064-76F9-D148C73E5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51025"/>
                <a:ext cx="8883015" cy="2783839"/>
              </a:xfrm>
              <a:prstGeom prst="rect">
                <a:avLst/>
              </a:prstGeom>
              <a:blipFill>
                <a:blip r:embed="rId4"/>
                <a:stretch>
                  <a:fillRect l="-1029" r="-1029" b="-4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A6F136-6BD3-A0F4-03B4-C0DB76075125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7F9549-53B4-2212-0312-C9788D33E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6541" y="1756315"/>
            <a:ext cx="2801939" cy="251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9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FFD53BB-E558-5CC9-468A-CBA37E91A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6D3E94-E550-A07A-3C24-194155B10B85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07</a:t>
            </a:r>
          </a:p>
        </p:txBody>
      </p:sp>
      <p:sp>
        <p:nvSpPr>
          <p:cNvPr id="6" name="Google Shape;2315;p42">
            <a:extLst>
              <a:ext uri="{FF2B5EF4-FFF2-40B4-BE49-F238E27FC236}">
                <a16:creationId xmlns:a16="http://schemas.microsoft.com/office/drawing/2014/main" id="{91169E36-3520-B2EC-C14B-D58A01F9D7C6}"/>
              </a:ext>
            </a:extLst>
          </p:cNvPr>
          <p:cNvSpPr txBox="1">
            <a:spLocks/>
          </p:cNvSpPr>
          <p:nvPr/>
        </p:nvSpPr>
        <p:spPr>
          <a:xfrm>
            <a:off x="113256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B25991-7954-8A2C-7D38-B5E5B64A9CAA}"/>
                  </a:ext>
                </a:extLst>
              </p:cNvPr>
              <p:cNvSpPr txBox="1"/>
              <p:nvPr/>
            </p:nvSpPr>
            <p:spPr>
              <a:xfrm>
                <a:off x="213359" y="2190318"/>
                <a:ext cx="9168765" cy="2995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2400" b="0" i="0" baseline="3000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mảnh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π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5,5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B25991-7954-8A2C-7D38-B5E5B64A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59" y="2190318"/>
                <a:ext cx="9168765" cy="2995435"/>
              </a:xfrm>
              <a:prstGeom prst="rect">
                <a:avLst/>
              </a:prstGeom>
              <a:blipFill>
                <a:blip r:embed="rId4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4C99037A-62AA-7CE4-D8A6-9C4F9ADBA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2124" y="1994387"/>
            <a:ext cx="2801939" cy="251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9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6163FF74-1F76-F80E-D083-76AF8BD7F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F7E211-0D12-034D-9557-0D4A9C91CDCD}"/>
                  </a:ext>
                </a:extLst>
              </p:cNvPr>
              <p:cNvSpPr txBox="1"/>
              <p:nvPr/>
            </p:nvSpPr>
            <p:spPr>
              <a:xfrm>
                <a:off x="210185" y="1651025"/>
                <a:ext cx="11626215" cy="27838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Logo ở </a:t>
                </a:r>
                <a:r>
                  <a:rPr lang="en-US" sz="2400" i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i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95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quạt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</a:rPr>
                      <m:t>cm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ở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tâm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60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mỗi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centimét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mười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Toàn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bộ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logo.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logo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màu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đỏ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viên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F7E211-0D12-034D-9557-0D4A9C91C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51025"/>
                <a:ext cx="11626215" cy="2783839"/>
              </a:xfrm>
              <a:prstGeom prst="rect">
                <a:avLst/>
              </a:prstGeom>
              <a:blipFill>
                <a:blip r:embed="rId4"/>
                <a:stretch>
                  <a:fillRect l="-786" r="-786" b="-4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ABD9CE-5177-C822-48AC-0A89E771547D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E93FA8-8F07-06BA-DDB3-339ACB7DE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47" y="2824391"/>
            <a:ext cx="3010055" cy="344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9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206AE8F1-F51E-A627-6115-4F91004EB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ED75E27-E075-D475-E61C-6FA97EF4FEBE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08</a:t>
            </a:r>
          </a:p>
        </p:txBody>
      </p:sp>
      <p:sp>
        <p:nvSpPr>
          <p:cNvPr id="6" name="Google Shape;2315;p42">
            <a:extLst>
              <a:ext uri="{FF2B5EF4-FFF2-40B4-BE49-F238E27FC236}">
                <a16:creationId xmlns:a16="http://schemas.microsoft.com/office/drawing/2014/main" id="{C8C7B12A-98A3-41F6-3DD8-39471E1FEF20}"/>
              </a:ext>
            </a:extLst>
          </p:cNvPr>
          <p:cNvSpPr txBox="1">
            <a:spLocks/>
          </p:cNvSpPr>
          <p:nvPr/>
        </p:nvSpPr>
        <p:spPr>
          <a:xfrm>
            <a:off x="113256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8170D1-653F-41F8-BD13-6C214F9DF00D}"/>
                  </a:ext>
                </a:extLst>
              </p:cNvPr>
              <p:cNvSpPr txBox="1"/>
              <p:nvPr/>
            </p:nvSpPr>
            <p:spPr>
              <a:xfrm>
                <a:off x="213359" y="2007438"/>
                <a:ext cx="9387841" cy="3094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toàn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bộ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lego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n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8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.60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tam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xanh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8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16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phân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logo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đỏ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16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5,8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cm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8170D1-653F-41F8-BD13-6C214F9DF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59" y="2007438"/>
                <a:ext cx="9387841" cy="3094565"/>
              </a:xfrm>
              <a:prstGeom prst="rect">
                <a:avLst/>
              </a:prstGeom>
              <a:blipFill>
                <a:blip r:embed="rId4"/>
                <a:stretch>
                  <a:fillRect l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FB1B481-6FD3-C147-032C-5E4E9C86B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1945" y="1777818"/>
            <a:ext cx="3010055" cy="344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8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FEA0592-05F9-94F3-85B5-18C6B9638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D0E29A-FFF2-10AA-26F6-6FA61BF82D44}"/>
                  </a:ext>
                </a:extLst>
              </p:cNvPr>
              <p:cNvSpPr txBox="1"/>
              <p:nvPr/>
            </p:nvSpPr>
            <p:spPr>
              <a:xfrm>
                <a:off x="210185" y="1651025"/>
                <a:ext cx="11626215" cy="1163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latin typeface="UTM Avo" panose="02040603050506020204" pitchFamily="18" charset="0"/>
                    <a:cs typeface="Arial" panose="020B0604020202020204" pitchFamily="34" charset="0"/>
                  </a:rPr>
                  <a:t>Hình 96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vùng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biển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chiếu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bởi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quạt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</a:rPr>
                      <m:t>18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cung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</a:rPr>
                      <m:t>AmB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245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D0E29A-FFF2-10AA-26F6-6FA61BF82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51025"/>
                <a:ext cx="11626215" cy="1163395"/>
              </a:xfrm>
              <a:prstGeom prst="rect">
                <a:avLst/>
              </a:prstGeom>
              <a:blipFill>
                <a:blip r:embed="rId4"/>
                <a:stretch>
                  <a:fillRect l="-786" r="-786" b="-7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2A6444-8266-4834-E7BF-EC0E1D9C1231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F32B81-DE50-3125-3995-355515E5D2A9}"/>
                  </a:ext>
                </a:extLst>
              </p:cNvPr>
              <p:cNvSpPr txBox="1"/>
              <p:nvPr/>
            </p:nvSpPr>
            <p:spPr>
              <a:xfrm>
                <a:off x="210185" y="2873895"/>
                <a:ext cx="8375015" cy="1692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Hãy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vùng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mặt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nhìn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thấy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ánh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kilômét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lấy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=1 609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F32B81-DE50-3125-3995-355515E5D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2873895"/>
                <a:ext cx="8375015" cy="1692643"/>
              </a:xfrm>
              <a:prstGeom prst="rect">
                <a:avLst/>
              </a:prstGeom>
              <a:blipFill>
                <a:blip r:embed="rId5"/>
                <a:stretch>
                  <a:fillRect l="-1092" r="-1164" b="-6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02D1749-B903-0BA2-E696-E1E028E37B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1452" y="2873895"/>
            <a:ext cx="3278718" cy="35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2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7DB482DA-5881-C718-3463-1FF790F3C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D7C30C-AA90-DBA9-49C4-BDF5C4943692}"/>
                  </a:ext>
                </a:extLst>
              </p:cNvPr>
              <p:cNvSpPr txBox="1"/>
              <p:nvPr/>
            </p:nvSpPr>
            <p:spPr>
              <a:xfrm>
                <a:off x="210185" y="1651025"/>
                <a:ext cx="11626215" cy="1128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latin typeface="UTM Avo" panose="02040603050506020204" pitchFamily="18" charset="0"/>
                    <a:cs typeface="Arial" panose="020B0604020202020204" pitchFamily="34" charset="0"/>
                  </a:rPr>
                  <a:t>Hình 96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vùng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biển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chiếu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bởi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quạt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</a:rPr>
                      <m:t>18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cung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</a:rPr>
                      <m:t>AmB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245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D7C30C-AA90-DBA9-49C4-BDF5C4943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1651025"/>
                <a:ext cx="11626215" cy="1128642"/>
              </a:xfrm>
              <a:prstGeom prst="rect">
                <a:avLst/>
              </a:prstGeom>
              <a:blipFill>
                <a:blip r:embed="rId4"/>
                <a:stretch>
                  <a:fillRect l="-786" r="-786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C24A55-133D-43EB-352A-2D30664D96D0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36E1F5-D2B6-1E66-071F-CC72ADC8CB24}"/>
                  </a:ext>
                </a:extLst>
              </p:cNvPr>
              <p:cNvSpPr txBox="1"/>
              <p:nvPr/>
            </p:nvSpPr>
            <p:spPr>
              <a:xfrm>
                <a:off x="210185" y="2788945"/>
                <a:ext cx="8375015" cy="2800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sử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con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thuyền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di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chuyển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dọc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dây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cung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dài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28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tâm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quạt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18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nhỏ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nhất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con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thuyền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36E1F5-D2B6-1E66-071F-CC72ADC8C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85" y="2788945"/>
                <a:ext cx="8375015" cy="2800638"/>
              </a:xfrm>
              <a:prstGeom prst="rect">
                <a:avLst/>
              </a:prstGeom>
              <a:blipFill>
                <a:blip r:embed="rId5"/>
                <a:stretch>
                  <a:fillRect l="-1092" r="-1164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DCA019AB-D1FF-F292-003F-6C32DFE6AE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1452" y="2873895"/>
            <a:ext cx="3278718" cy="35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6580C5F-3461-A652-15E1-C9A424818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534C58-0A55-83F5-F3EF-D1D5DDE9A766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09</a:t>
            </a:r>
          </a:p>
        </p:txBody>
      </p:sp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F76CA514-1128-6754-87E0-6EC9C9DD9ABD}"/>
              </a:ext>
            </a:extLst>
          </p:cNvPr>
          <p:cNvSpPr txBox="1">
            <a:spLocks/>
          </p:cNvSpPr>
          <p:nvPr/>
        </p:nvSpPr>
        <p:spPr>
          <a:xfrm>
            <a:off x="113256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06F686-BE45-E597-2BC8-864C95491698}"/>
                  </a:ext>
                </a:extLst>
              </p:cNvPr>
              <p:cNvSpPr txBox="1"/>
              <p:nvPr/>
            </p:nvSpPr>
            <p:spPr>
              <a:xfrm>
                <a:off x="213360" y="2241118"/>
                <a:ext cx="6593840" cy="21530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vùng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biển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nhìn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thấy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ánh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b="0" i="0" baseline="3000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n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π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.(18 .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1,6)2.245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360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773 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km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06F686-BE45-E597-2BC8-864C95491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" y="2241118"/>
                <a:ext cx="6593840" cy="2153090"/>
              </a:xfrm>
              <a:prstGeom prst="rect">
                <a:avLst/>
              </a:prstGeom>
              <a:blipFill>
                <a:blip r:embed="rId4"/>
                <a:stretch>
                  <a:fillRect l="-1386" b="-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257B41D-D0B6-32E9-1AE0-312975B07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572" y="1614055"/>
            <a:ext cx="3278718" cy="35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8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B1F1378-5A14-2B4C-5DE4-8E9AECAA0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0CAD7D-6CE0-B2F9-A80E-F5DE2420C70A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09</a:t>
            </a:r>
          </a:p>
        </p:txBody>
      </p:sp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15732237-03A1-0C23-4213-B0068BAC2C4F}"/>
              </a:ext>
            </a:extLst>
          </p:cNvPr>
          <p:cNvSpPr txBox="1">
            <a:spLocks/>
          </p:cNvSpPr>
          <p:nvPr/>
        </p:nvSpPr>
        <p:spPr>
          <a:xfrm>
            <a:off x="113256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27742D-6442-C762-64DD-A77964BB3951}"/>
                  </a:ext>
                </a:extLst>
              </p:cNvPr>
              <p:cNvSpPr txBox="1"/>
              <p:nvPr/>
            </p:nvSpPr>
            <p:spPr>
              <a:xfrm>
                <a:off x="213360" y="2241118"/>
                <a:ext cx="8087360" cy="42786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Khoảng cách nhỏ nhất từ con thuyền đến ngọn hải đăng chính là đoạn thẳng vuông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OH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từ ngọn hải đăng (điểm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 đến dây cung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được mô tả bởi hình vẽ: </a:t>
                </a:r>
              </a:p>
              <a:p>
                <a:pPr lvl="0" algn="just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Xét đường tròn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OH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tại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nên theo kết quả câu a, Bài 4 - trang 124, ta có: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là trung điểm của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Khi đó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CH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=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.28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=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14 (dặm).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27742D-6442-C762-64DD-A77964BB3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" y="2241118"/>
                <a:ext cx="8087360" cy="4278607"/>
              </a:xfrm>
              <a:prstGeom prst="rect">
                <a:avLst/>
              </a:prstGeom>
              <a:blipFill>
                <a:blip r:embed="rId4"/>
                <a:stretch>
                  <a:fillRect l="-1130" r="-1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B68B15E6-1212-6580-D302-D7D2D7464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0652" y="2335415"/>
            <a:ext cx="3278718" cy="35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7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84C2A250-C66F-E94D-3BAE-B158C619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FD9B34-9CD9-F167-4DD4-6C28B3F5468A}"/>
              </a:ext>
            </a:extLst>
          </p:cNvPr>
          <p:cNvSpPr/>
          <p:nvPr/>
        </p:nvSpPr>
        <p:spPr>
          <a:xfrm>
            <a:off x="301558" y="17778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09</a:t>
            </a:r>
          </a:p>
        </p:txBody>
      </p:sp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FE742FA9-D54E-2B9C-418C-AC5BF8BD65FA}"/>
              </a:ext>
            </a:extLst>
          </p:cNvPr>
          <p:cNvSpPr txBox="1">
            <a:spLocks/>
          </p:cNvSpPr>
          <p:nvPr/>
        </p:nvSpPr>
        <p:spPr>
          <a:xfrm>
            <a:off x="1132567" y="1719594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472E17-70B8-A9D1-6B18-BD3860F043D2}"/>
                  </a:ext>
                </a:extLst>
              </p:cNvPr>
              <p:cNvSpPr txBox="1"/>
              <p:nvPr/>
            </p:nvSpPr>
            <p:spPr>
              <a:xfrm>
                <a:off x="301558" y="2279617"/>
                <a:ext cx="8087360" cy="3765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6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Xét ∆OHC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H,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Pythagore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ta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lvl="0">
                  <a:lnSpc>
                    <a:spcPct val="16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OC</m:t>
                      </m:r>
                      <m:r>
                        <m:rPr>
                          <m:nor/>
                        </m:rPr>
                        <a:rPr lang="en-US" sz="2400" b="0" i="0" baseline="30000" smtClean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US" sz="2400" baseline="30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US" sz="2400" baseline="30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vi-VN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6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OH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OC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–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CH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18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14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128</m:t>
                    </m:r>
                  </m:oMath>
                </a14:m>
                <a:endParaRPr lang="vi-VN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marL="0" marR="0" lvl="0" indent="0" defTabSz="914400" rtl="0" eaLnBrk="1" fontAlgn="auto" latinLnBrk="0" hangingPunct="1">
                  <a:lnSpc>
                    <a:spcPct val="16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Do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OH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128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11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(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).</a:t>
                </a:r>
              </a:p>
              <a:p>
                <a:pPr marL="0" marR="0" lvl="0" indent="0" defTabSz="914400" rtl="0" eaLnBrk="1" fontAlgn="auto" latinLnBrk="0" hangingPunct="1">
                  <a:lnSpc>
                    <a:spcPct val="16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khoảng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nhỏ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thuyền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ngọn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hải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đăng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khoảng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11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dặm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472E17-70B8-A9D1-6B18-BD3860F04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58" y="2279617"/>
                <a:ext cx="8087360" cy="3765583"/>
              </a:xfrm>
              <a:prstGeom prst="rect">
                <a:avLst/>
              </a:prstGeom>
              <a:blipFill>
                <a:blip r:embed="rId4"/>
                <a:stretch>
                  <a:fillRect l="-1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409BB40-86E6-FACE-38C6-15471E26B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732" y="2467495"/>
            <a:ext cx="3278718" cy="35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4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CA2D4826-9029-A7AB-2CE9-12F6C4EF4506}"/>
              </a:ext>
            </a:extLst>
          </p:cNvPr>
          <p:cNvGrpSpPr/>
          <p:nvPr/>
        </p:nvGrpSpPr>
        <p:grpSpPr>
          <a:xfrm>
            <a:off x="4727728" y="2973380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B011DBCE-CE3C-C23C-5508-D590BA351A1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043BB292-5246-2881-FC89-912D955848D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C0C007-81E3-638B-BDDA-391190EEACCB}"/>
              </a:ext>
            </a:extLst>
          </p:cNvPr>
          <p:cNvGrpSpPr/>
          <p:nvPr/>
        </p:nvGrpSpPr>
        <p:grpSpPr>
          <a:xfrm>
            <a:off x="2512995" y="2043496"/>
            <a:ext cx="3108961" cy="2342950"/>
            <a:chOff x="577515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9C9E965-C3BC-9F06-ACF9-C4B78BF55145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Ôn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thức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học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" name="Picture 2" descr="Smiling ">
              <a:extLst>
                <a:ext uri="{FF2B5EF4-FFF2-40B4-BE49-F238E27FC236}">
                  <a16:creationId xmlns:a16="http://schemas.microsoft.com/office/drawing/2014/main" id="{16586DB9-F1C0-6056-7547-A025FD541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5CBB3-B9F4-B28F-39D5-1FE8D3FA8494}"/>
              </a:ext>
            </a:extLst>
          </p:cNvPr>
          <p:cNvGrpSpPr/>
          <p:nvPr/>
        </p:nvGrpSpPr>
        <p:grpSpPr>
          <a:xfrm>
            <a:off x="6203214" y="2043496"/>
            <a:ext cx="3108961" cy="2342950"/>
            <a:chOff x="3830854" y="2094296"/>
            <a:chExt cx="3108961" cy="23429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E0BB641-9D8A-7EA5-A99E-741078C250B0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Hoàn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SBT </a:t>
              </a:r>
            </a:p>
          </p:txBody>
        </p:sp>
        <p:pic>
          <p:nvPicPr>
            <p:cNvPr id="7" name="Picture 2" descr="Smiling ">
              <a:extLst>
                <a:ext uri="{FF2B5EF4-FFF2-40B4-BE49-F238E27FC236}">
                  <a16:creationId xmlns:a16="http://schemas.microsoft.com/office/drawing/2014/main" id="{32D67E88-2A88-8A31-05AF-3FF59D89C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5">
            <a:extLst>
              <a:ext uri="{FF2B5EF4-FFF2-40B4-BE49-F238E27FC236}">
                <a16:creationId xmlns:a16="http://schemas.microsoft.com/office/drawing/2014/main" id="{816F7475-9EDE-D50A-F532-05C8EDC3C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2886" y="4993645"/>
            <a:ext cx="6100658" cy="1864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2740</Words>
  <Application>Microsoft Office PowerPoint</Application>
  <PresentationFormat>Widescreen</PresentationFormat>
  <Paragraphs>263</Paragraphs>
  <Slides>45</Slides>
  <Notes>42</Notes>
  <HiddenSlides>1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Times New Roman</vt:lpstr>
      <vt:lpstr>Cambria Math</vt:lpstr>
      <vt:lpstr>Arial</vt:lpstr>
      <vt:lpstr>Calibri</vt:lpstr>
      <vt:lpstr>UTM Avo</vt:lpstr>
      <vt:lpstr>Aptos</vt:lpstr>
      <vt:lpstr>1_Office Theme</vt:lpstr>
      <vt:lpstr>Office Theme</vt:lpstr>
      <vt:lpstr>Theme1</vt:lpstr>
      <vt:lpstr>3_Office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Loan Nguyễn</cp:lastModifiedBy>
  <cp:revision>36</cp:revision>
  <dcterms:created xsi:type="dcterms:W3CDTF">2023-11-28T09:31:40Z</dcterms:created>
  <dcterms:modified xsi:type="dcterms:W3CDTF">2024-12-10T01:47:40Z</dcterms:modified>
</cp:coreProperties>
</file>