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Lst>
  <p:notesMasterIdLst>
    <p:notesMasterId r:id="rId31"/>
  </p:notesMasterIdLst>
  <p:sldIdLst>
    <p:sldId id="256" r:id="rId4"/>
    <p:sldId id="257" r:id="rId5"/>
    <p:sldId id="258" r:id="rId6"/>
    <p:sldId id="259" r:id="rId7"/>
    <p:sldId id="260" r:id="rId8"/>
    <p:sldId id="271" r:id="rId9"/>
    <p:sldId id="278" r:id="rId10"/>
    <p:sldId id="272" r:id="rId11"/>
    <p:sldId id="279" r:id="rId12"/>
    <p:sldId id="273" r:id="rId13"/>
    <p:sldId id="274" r:id="rId14"/>
    <p:sldId id="275" r:id="rId15"/>
    <p:sldId id="276" r:id="rId16"/>
    <p:sldId id="282" r:id="rId17"/>
    <p:sldId id="283" r:id="rId18"/>
    <p:sldId id="284" r:id="rId19"/>
    <p:sldId id="277" r:id="rId20"/>
    <p:sldId id="280" r:id="rId21"/>
    <p:sldId id="261" r:id="rId22"/>
    <p:sldId id="263" r:id="rId23"/>
    <p:sldId id="288" r:id="rId24"/>
    <p:sldId id="285" r:id="rId25"/>
    <p:sldId id="289" r:id="rId26"/>
    <p:sldId id="262" r:id="rId27"/>
    <p:sldId id="264" r:id="rId28"/>
    <p:sldId id="290" r:id="rId29"/>
    <p:sldId id="267" r:id="rId30"/>
  </p:sldIdLst>
  <p:sldSz cx="12192000" cy="6858000"/>
  <p:notesSz cx="6858000" cy="9144000"/>
  <p:embeddedFontLst>
    <p:embeddedFont>
      <p:font typeface="UTM Avo" panose="02040603050506020204" pitchFamily="18"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87" d="100"/>
          <a:sy n="87" d="100"/>
        </p:scale>
        <p:origin x="132" y="9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font" Target="fonts/font3.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4.fntdata"/><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UTM Avo" panose="02040603050506020204" pitchFamily="18"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UTM Avo" panose="02040603050506020204" pitchFamily="18" charset="0"/>
              </a:defRPr>
            </a:lvl1pPr>
          </a:lstStyle>
          <a:p>
            <a:fld id="{592FCB34-2A25-4679-AD6C-F3D329874B6B}" type="datetimeFigureOut">
              <a:rPr lang="en-US" smtClean="0"/>
              <a:pPr/>
              <a:t>12/11/2024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UTM Avo" panose="02040603050506020204" pitchFamily="18"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UTM Avo" panose="02040603050506020204" pitchFamily="18" charset="0"/>
              </a:defRPr>
            </a:lvl1pPr>
          </a:lstStyle>
          <a:p>
            <a:fld id="{74703FEE-2C61-4FEE-A8DF-56A8EE53CE25}" type="slidenum">
              <a:rPr lang="en-US" smtClean="0"/>
              <a:pPr/>
              <a:t>‹#›</a:t>
            </a:fld>
            <a:endParaRPr lang="en-US" dirty="0"/>
          </a:p>
        </p:txBody>
      </p:sp>
    </p:spTree>
    <p:extLst>
      <p:ext uri="{BB962C8B-B14F-4D97-AF65-F5344CB8AC3E}">
        <p14:creationId xmlns:p14="http://schemas.microsoft.com/office/powerpoint/2010/main" val="236428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UTM Avo" panose="02040603050506020204" pitchFamily="18" charset="0"/>
        <a:ea typeface="+mn-ea"/>
        <a:cs typeface="+mn-cs"/>
      </a:defRPr>
    </a:lvl1pPr>
    <a:lvl2pPr marL="457200" algn="l" defTabSz="914400" rtl="0" eaLnBrk="1" latinLnBrk="0" hangingPunct="1">
      <a:defRPr sz="1200" kern="1200">
        <a:solidFill>
          <a:schemeClr val="tx1"/>
        </a:solidFill>
        <a:latin typeface="UTM Avo" panose="02040603050506020204" pitchFamily="18" charset="0"/>
        <a:ea typeface="+mn-ea"/>
        <a:cs typeface="+mn-cs"/>
      </a:defRPr>
    </a:lvl2pPr>
    <a:lvl3pPr marL="914400" algn="l" defTabSz="914400" rtl="0" eaLnBrk="1" latinLnBrk="0" hangingPunct="1">
      <a:defRPr sz="1200" kern="1200">
        <a:solidFill>
          <a:schemeClr val="tx1"/>
        </a:solidFill>
        <a:latin typeface="UTM Avo" panose="02040603050506020204" pitchFamily="18" charset="0"/>
        <a:ea typeface="+mn-ea"/>
        <a:cs typeface="+mn-cs"/>
      </a:defRPr>
    </a:lvl3pPr>
    <a:lvl4pPr marL="1371600" algn="l" defTabSz="914400" rtl="0" eaLnBrk="1" latinLnBrk="0" hangingPunct="1">
      <a:defRPr sz="1200" kern="1200">
        <a:solidFill>
          <a:schemeClr val="tx1"/>
        </a:solidFill>
        <a:latin typeface="UTM Avo" panose="02040603050506020204" pitchFamily="18" charset="0"/>
        <a:ea typeface="+mn-ea"/>
        <a:cs typeface="+mn-cs"/>
      </a:defRPr>
    </a:lvl4pPr>
    <a:lvl5pPr marL="1828800" algn="l" defTabSz="914400" rtl="0" eaLnBrk="1" latinLnBrk="0" hangingPunct="1">
      <a:defRPr sz="1200" kern="1200">
        <a:solidFill>
          <a:schemeClr val="tx1"/>
        </a:solidFill>
        <a:latin typeface="UTM Avo" panose="020406030505060202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67171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08661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460435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412054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61344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97812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1793674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998224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22465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868875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12/11/2024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178082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4541283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3622175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200437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2024454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085919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6239300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578784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7664352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700500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261170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076675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C1EDCC34-66BF-4147-AE1C-B6130A559FC2}" type="datetimeFigureOut">
              <a:rPr lang="en-US" smtClean="0"/>
              <a:pPr/>
              <a:t>12/11/2024</a:t>
            </a:fld>
            <a:endParaRPr lang="en-US" dirty="0"/>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dirty="0"/>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8C6AD6B3-DA19-48F8-B249-EB44A4ABA232}" type="slidenum">
              <a:rPr lang="en-US" smtClean="0"/>
              <a:pPr/>
              <a:t>‹#›</a:t>
            </a:fld>
            <a:endParaRPr lang="en-US" dirty="0"/>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12/11/2024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248737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422836711"/>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91/"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91/"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khoa-hoc-tu-nhien-8/1/424/91/" TargetMode="Externa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2.sv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2.sv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2.sv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khoa-hoc-tu-nhien-8/1/424/91/"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7.jpg"/></Relationships>
</file>

<file path=ppt/slides/_rels/slide2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173230" y="1186738"/>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spcBef>
                <a:spcPts val="600"/>
              </a:spcBef>
            </a:pPr>
            <a:r>
              <a:rPr lang="vi-VN" sz="4400" b="1" dirty="0">
                <a:solidFill>
                  <a:srgbClr val="002060"/>
                </a:solidFill>
                <a:latin typeface="UTM Avo" panose="02040603050506020204" pitchFamily="18" charset="0"/>
              </a:rPr>
              <a:t>Chủ đề </a:t>
            </a:r>
            <a:r>
              <a:rPr lang="en-US" sz="4400" b="1" dirty="0">
                <a:solidFill>
                  <a:srgbClr val="002060"/>
                </a:solidFill>
                <a:latin typeface="UTM Avo" panose="02040603050506020204" pitchFamily="18" charset="0"/>
              </a:rPr>
              <a:t>4</a:t>
            </a:r>
            <a:r>
              <a:rPr lang="vi-VN" sz="4400" b="1" dirty="0">
                <a:solidFill>
                  <a:srgbClr val="002060"/>
                </a:solidFill>
                <a:latin typeface="UTM Avo" panose="02040603050506020204" pitchFamily="18" charset="0"/>
              </a:rPr>
              <a:t>: </a:t>
            </a:r>
            <a:endParaRPr lang="en-US" sz="4400" b="1" dirty="0">
              <a:solidFill>
                <a:srgbClr val="002060"/>
              </a:solidFill>
              <a:latin typeface="UTM Avo" panose="02040603050506020204" pitchFamily="18" charset="0"/>
            </a:endParaRPr>
          </a:p>
          <a:p>
            <a:pPr>
              <a:lnSpc>
                <a:spcPct val="150000"/>
              </a:lnSpc>
              <a:spcBef>
                <a:spcPts val="600"/>
              </a:spcBef>
            </a:pPr>
            <a:r>
              <a:rPr lang="en-US" sz="4400" b="1" dirty="0" err="1">
                <a:solidFill>
                  <a:srgbClr val="002060"/>
                </a:solidFill>
                <a:latin typeface="UTM Avo" panose="02040603050506020204" pitchFamily="18" charset="0"/>
              </a:rPr>
              <a:t>Tác</a:t>
            </a:r>
            <a:r>
              <a:rPr lang="en-US" sz="4400" b="1" dirty="0">
                <a:solidFill>
                  <a:srgbClr val="002060"/>
                </a:solidFill>
                <a:latin typeface="UTM Avo" panose="02040603050506020204" pitchFamily="18" charset="0"/>
              </a:rPr>
              <a:t> </a:t>
            </a:r>
            <a:r>
              <a:rPr lang="en-US" sz="4400" b="1" dirty="0" err="1">
                <a:solidFill>
                  <a:srgbClr val="002060"/>
                </a:solidFill>
                <a:latin typeface="UTM Avo" panose="02040603050506020204" pitchFamily="18" charset="0"/>
              </a:rPr>
              <a:t>dụng</a:t>
            </a:r>
            <a:r>
              <a:rPr lang="en-US" sz="4400" b="1" dirty="0">
                <a:solidFill>
                  <a:srgbClr val="002060"/>
                </a:solidFill>
                <a:latin typeface="UTM Avo" panose="02040603050506020204" pitchFamily="18" charset="0"/>
              </a:rPr>
              <a:t> </a:t>
            </a:r>
            <a:r>
              <a:rPr lang="en-US" sz="4400" b="1" dirty="0" err="1">
                <a:solidFill>
                  <a:srgbClr val="002060"/>
                </a:solidFill>
                <a:latin typeface="UTM Avo" panose="02040603050506020204" pitchFamily="18" charset="0"/>
              </a:rPr>
              <a:t>làm</a:t>
            </a:r>
            <a:r>
              <a:rPr lang="en-US" sz="4400" b="1" dirty="0">
                <a:solidFill>
                  <a:srgbClr val="002060"/>
                </a:solidFill>
                <a:latin typeface="UTM Avo" panose="02040603050506020204" pitchFamily="18" charset="0"/>
              </a:rPr>
              <a:t> quay </a:t>
            </a:r>
            <a:r>
              <a:rPr lang="en-US" sz="4400" b="1" dirty="0" err="1">
                <a:solidFill>
                  <a:srgbClr val="002060"/>
                </a:solidFill>
                <a:latin typeface="UTM Avo" panose="02040603050506020204" pitchFamily="18" charset="0"/>
              </a:rPr>
              <a:t>của</a:t>
            </a:r>
            <a:r>
              <a:rPr lang="en-US" sz="4400" b="1" dirty="0">
                <a:solidFill>
                  <a:srgbClr val="002060"/>
                </a:solidFill>
                <a:latin typeface="UTM Avo" panose="02040603050506020204" pitchFamily="18" charset="0"/>
              </a:rPr>
              <a:t> </a:t>
            </a:r>
            <a:r>
              <a:rPr lang="en-US" sz="4400" b="1" dirty="0" err="1">
                <a:solidFill>
                  <a:srgbClr val="002060"/>
                </a:solidFill>
                <a:latin typeface="UTM Avo" panose="02040603050506020204" pitchFamily="18" charset="0"/>
              </a:rPr>
              <a:t>lực</a:t>
            </a:r>
            <a:endParaRPr lang="en-US" sz="4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1963311" y="3460497"/>
            <a:ext cx="8265376"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pPr>
            <a:r>
              <a:rPr lang="vi-VN" sz="4800" b="1" dirty="0">
                <a:solidFill>
                  <a:srgbClr val="FF0000"/>
                </a:solidFill>
                <a:latin typeface="UTM Avo" panose="02040603050506020204" pitchFamily="18" charset="0"/>
              </a:rPr>
              <a:t>Bài </a:t>
            </a:r>
            <a:r>
              <a:rPr lang="en-US" sz="4800" b="1" dirty="0">
                <a:solidFill>
                  <a:srgbClr val="FF0000"/>
                </a:solidFill>
                <a:latin typeface="UTM Avo" panose="02040603050506020204" pitchFamily="18" charset="0"/>
              </a:rPr>
              <a:t>18. </a:t>
            </a:r>
            <a:r>
              <a:rPr lang="en-US" sz="4800" b="1" dirty="0" err="1">
                <a:solidFill>
                  <a:srgbClr val="FF0000"/>
                </a:solidFill>
                <a:latin typeface="UTM Avo" panose="02040603050506020204" pitchFamily="18" charset="0"/>
              </a:rPr>
              <a:t>Lực</a:t>
            </a:r>
            <a:r>
              <a:rPr lang="en-US" sz="4800" b="1" dirty="0">
                <a:solidFill>
                  <a:srgbClr val="FF0000"/>
                </a:solidFill>
                <a:latin typeface="UTM Avo" panose="02040603050506020204" pitchFamily="18" charset="0"/>
              </a:rPr>
              <a:t> </a:t>
            </a:r>
            <a:r>
              <a:rPr lang="en-US" sz="4800" b="1" dirty="0" err="1">
                <a:solidFill>
                  <a:srgbClr val="FF0000"/>
                </a:solidFill>
                <a:latin typeface="UTM Avo" panose="02040603050506020204" pitchFamily="18" charset="0"/>
              </a:rPr>
              <a:t>có</a:t>
            </a:r>
            <a:r>
              <a:rPr lang="en-US" sz="4800" b="1" dirty="0">
                <a:solidFill>
                  <a:srgbClr val="FF0000"/>
                </a:solidFill>
                <a:latin typeface="UTM Avo" panose="02040603050506020204" pitchFamily="18" charset="0"/>
              </a:rPr>
              <a:t> </a:t>
            </a:r>
            <a:r>
              <a:rPr lang="en-US" sz="4800" b="1" dirty="0" err="1">
                <a:solidFill>
                  <a:srgbClr val="FF0000"/>
                </a:solidFill>
                <a:latin typeface="UTM Avo" panose="02040603050506020204" pitchFamily="18" charset="0"/>
              </a:rPr>
              <a:t>thể</a:t>
            </a:r>
            <a:r>
              <a:rPr lang="en-US" sz="4800" b="1" dirty="0">
                <a:solidFill>
                  <a:srgbClr val="FF0000"/>
                </a:solidFill>
                <a:latin typeface="UTM Avo" panose="02040603050506020204" pitchFamily="18" charset="0"/>
              </a:rPr>
              <a:t> </a:t>
            </a:r>
            <a:r>
              <a:rPr lang="en-US" sz="4800" b="1" dirty="0" err="1">
                <a:solidFill>
                  <a:srgbClr val="FF0000"/>
                </a:solidFill>
                <a:latin typeface="UTM Avo" panose="02040603050506020204" pitchFamily="18" charset="0"/>
              </a:rPr>
              <a:t>làm</a:t>
            </a:r>
            <a:r>
              <a:rPr lang="en-US" sz="4800" b="1" dirty="0">
                <a:solidFill>
                  <a:srgbClr val="FF0000"/>
                </a:solidFill>
                <a:latin typeface="UTM Avo" panose="02040603050506020204" pitchFamily="18" charset="0"/>
              </a:rPr>
              <a:t> quay </a:t>
            </a:r>
            <a:r>
              <a:rPr lang="en-US" sz="4800" b="1" dirty="0" err="1">
                <a:solidFill>
                  <a:srgbClr val="FF0000"/>
                </a:solidFill>
                <a:latin typeface="UTM Avo" panose="02040603050506020204" pitchFamily="18" charset="0"/>
              </a:rPr>
              <a:t>vật</a:t>
            </a:r>
            <a:endParaRPr lang="en-US" sz="48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3C41A4C-C7AD-2AE7-3BB2-A806B32ACA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A214E2-A9B6-F815-2B4D-A3483E5563A4}"/>
              </a:ext>
            </a:extLst>
          </p:cNvPr>
          <p:cNvSpPr/>
          <p:nvPr/>
        </p:nvSpPr>
        <p:spPr>
          <a:xfrm>
            <a:off x="552430" y="1619953"/>
            <a:ext cx="6057690" cy="4999830"/>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Chúng ta đã biết, lực tác dụng vào vật có thể làm thay đổi tốc độ, </a:t>
            </a:r>
            <a:br>
              <a:rPr lang="en-US" sz="2400" dirty="0">
                <a:latin typeface="UTM Avo" panose="02040603050506020204" pitchFamily="18"/>
                <a:cs typeface="Arial" panose="020B0604020202020204" pitchFamily="34" charset="0"/>
              </a:rPr>
            </a:br>
            <a:r>
              <a:rPr lang="vi-VN" sz="2400" dirty="0">
                <a:latin typeface="UTM Avo" panose="02040603050506020204" pitchFamily="18"/>
                <a:cs typeface="Arial" panose="020B0604020202020204" pitchFamily="34" charset="0"/>
              </a:rPr>
              <a:t>hướng chuyển động hoặc làm </a:t>
            </a:r>
            <a:br>
              <a:rPr lang="en-US" sz="2400" dirty="0">
                <a:latin typeface="UTM Avo" panose="02040603050506020204" pitchFamily="18"/>
                <a:cs typeface="Arial" panose="020B0604020202020204" pitchFamily="34" charset="0"/>
              </a:rPr>
            </a:br>
            <a:r>
              <a:rPr lang="vi-VN" sz="2400" dirty="0">
                <a:latin typeface="UTM Avo" panose="02040603050506020204" pitchFamily="18"/>
                <a:cs typeface="Arial" panose="020B0604020202020204" pitchFamily="34" charset="0"/>
              </a:rPr>
              <a:t>biến dạng vật. Không những thế, lực còn có thể làm quay vật. Ví dụ, ở </a:t>
            </a:r>
            <a:br>
              <a:rPr lang="en-US" sz="2400" dirty="0">
                <a:latin typeface="UTM Avo" panose="02040603050506020204" pitchFamily="18"/>
                <a:cs typeface="Arial" panose="020B0604020202020204" pitchFamily="34" charset="0"/>
              </a:rPr>
            </a:br>
            <a:r>
              <a:rPr lang="vi-VN" sz="2400" dirty="0">
                <a:latin typeface="UTM Avo" panose="02040603050506020204" pitchFamily="18"/>
                <a:cs typeface="Arial" panose="020B0604020202020204" pitchFamily="34" charset="0"/>
              </a:rPr>
              <a:t>hình 18.1, khi đẩy hoặc kéo thì </a:t>
            </a:r>
            <a:br>
              <a:rPr lang="en-US" sz="2400" dirty="0">
                <a:latin typeface="UTM Avo" panose="02040603050506020204" pitchFamily="18"/>
                <a:cs typeface="Arial" panose="020B0604020202020204" pitchFamily="34" charset="0"/>
              </a:rPr>
            </a:br>
            <a:r>
              <a:rPr lang="vi-VN" sz="2400" dirty="0">
                <a:latin typeface="UTM Avo" panose="02040603050506020204" pitchFamily="18"/>
                <a:cs typeface="Arial" panose="020B0604020202020204" pitchFamily="34" charset="0"/>
              </a:rPr>
              <a:t>cánh cửa có thể quay quanh bản lề.</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Khi nào thì lực tác dụng lên vật sẽ làm quay vật?</a:t>
            </a:r>
            <a:endParaRPr lang="en-US" sz="2400" dirty="0">
              <a:latin typeface="UTM Avo" panose="02040603050506020204" pitchFamily="18"/>
              <a:cs typeface="Arial" panose="020B0604020202020204" pitchFamily="34" charset="0"/>
            </a:endParaRPr>
          </a:p>
        </p:txBody>
      </p:sp>
      <p:pic>
        <p:nvPicPr>
          <p:cNvPr id="4" name="Picture 3">
            <a:extLst>
              <a:ext uri="{FF2B5EF4-FFF2-40B4-BE49-F238E27FC236}">
                <a16:creationId xmlns:a16="http://schemas.microsoft.com/office/drawing/2014/main" id="{9F526280-A5D6-29AA-3349-E6108B16D31F}"/>
              </a:ext>
            </a:extLst>
          </p:cNvPr>
          <p:cNvPicPr>
            <a:picLocks noChangeAspect="1"/>
          </p:cNvPicPr>
          <p:nvPr/>
        </p:nvPicPr>
        <p:blipFill>
          <a:blip r:embed="rId3"/>
          <a:stretch>
            <a:fillRect/>
          </a:stretch>
        </p:blipFill>
        <p:spPr>
          <a:xfrm>
            <a:off x="6918812" y="1934523"/>
            <a:ext cx="4392381" cy="4370690"/>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B9B19B2-F1C9-1392-D95B-8015431295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CF1C54-3E71-C399-24D5-4017A87DCCE6}"/>
              </a:ext>
            </a:extLst>
          </p:cNvPr>
          <p:cNvSpPr txBox="1"/>
          <p:nvPr/>
        </p:nvSpPr>
        <p:spPr>
          <a:xfrm>
            <a:off x="1709506" y="1538440"/>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 TÁC DỤNG LÀM QUAY CỦA LỰC</a:t>
            </a:r>
            <a:endParaRPr lang="vi-VN" sz="2800" b="1" dirty="0">
              <a:latin typeface="UTM Avo" panose="02040603050506020204" pitchFamily="18"/>
              <a:ea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C45B3DFA-BA85-BED5-B470-25164EC3C005}"/>
              </a:ext>
            </a:extLst>
          </p:cNvPr>
          <p:cNvGrpSpPr/>
          <p:nvPr/>
        </p:nvGrpSpPr>
        <p:grpSpPr>
          <a:xfrm>
            <a:off x="1811089" y="2302808"/>
            <a:ext cx="8569820" cy="534249"/>
            <a:chOff x="-5397201" y="1177152"/>
            <a:chExt cx="15821206" cy="986306"/>
          </a:xfrm>
        </p:grpSpPr>
        <p:sp>
          <p:nvSpPr>
            <p:cNvPr id="4" name="Rectangle 3">
              <a:extLst>
                <a:ext uri="{FF2B5EF4-FFF2-40B4-BE49-F238E27FC236}">
                  <a16:creationId xmlns:a16="http://schemas.microsoft.com/office/drawing/2014/main" id="{699DEBA2-EF83-2359-F8DF-029897517D7C}"/>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cs typeface="Arial" panose="020B0604020202020204" pitchFamily="34" charset="0"/>
                </a:rPr>
                <a:t>Tác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dụng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làm</a:t>
              </a:r>
              <a:r>
                <a:rPr lang="en-US" sz="2000" b="1" dirty="0">
                  <a:latin typeface="UTM Avo" panose="02040603050506020204" pitchFamily="18" charset="0"/>
                  <a:cs typeface="Arial" panose="020B0604020202020204" pitchFamily="34" charset="0"/>
                </a:rPr>
                <a:t> quay </a:t>
              </a:r>
              <a:r>
                <a:rPr lang="en-US" sz="2000" b="1" dirty="0" err="1">
                  <a:latin typeface="UTM Avo" panose="02040603050506020204" pitchFamily="18" charset="0"/>
                  <a:cs typeface="Arial" panose="020B0604020202020204" pitchFamily="34" charset="0"/>
                </a:rPr>
                <a:t>của</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lực</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5" name="Picture 15">
              <a:extLst>
                <a:ext uri="{FF2B5EF4-FFF2-40B4-BE49-F238E27FC236}">
                  <a16:creationId xmlns:a16="http://schemas.microsoft.com/office/drawing/2014/main" id="{B7C30E2A-41F1-1343-AB1D-BE74CC8CA540}"/>
                </a:ext>
              </a:extLst>
            </p:cNvPr>
            <p:cNvPicPr>
              <a:picLocks noChangeAspect="1"/>
            </p:cNvPicPr>
            <p:nvPr/>
          </p:nvPicPr>
          <p:blipFill>
            <a:blip r:embed="rId3"/>
            <a:srcRect/>
            <a:stretch>
              <a:fillRect/>
            </a:stretch>
          </p:blipFill>
          <p:spPr>
            <a:xfrm>
              <a:off x="-3540164" y="1177152"/>
              <a:ext cx="771785" cy="986306"/>
            </a:xfrm>
            <a:prstGeom prst="rect">
              <a:avLst/>
            </a:prstGeom>
          </p:spPr>
        </p:pic>
      </p:grpSp>
      <p:sp>
        <p:nvSpPr>
          <p:cNvPr id="6" name="Rectangle 5">
            <a:extLst>
              <a:ext uri="{FF2B5EF4-FFF2-40B4-BE49-F238E27FC236}">
                <a16:creationId xmlns:a16="http://schemas.microsoft.com/office/drawing/2014/main" id="{3F84A363-5400-87D5-4504-6FF2E5F27223}"/>
              </a:ext>
            </a:extLst>
          </p:cNvPr>
          <p:cNvSpPr/>
          <p:nvPr/>
        </p:nvSpPr>
        <p:spPr>
          <a:xfrm>
            <a:off x="781535" y="3689751"/>
            <a:ext cx="7760908" cy="2229841"/>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(1) Khớp nối và trục thép nhỏ </a:t>
            </a:r>
          </a:p>
          <a:p>
            <a:pPr algn="just">
              <a:lnSpc>
                <a:spcPct val="150000"/>
              </a:lnSpc>
            </a:pPr>
            <a:r>
              <a:rPr lang="vi-VN" sz="2400" dirty="0">
                <a:latin typeface="UTM Avo" panose="02040603050506020204" pitchFamily="18"/>
                <a:cs typeface="Arial" panose="020B0604020202020204" pitchFamily="34" charset="0"/>
              </a:rPr>
              <a:t>(2) Thanh nhựa cứng có các lỗ cách đều nhau</a:t>
            </a:r>
          </a:p>
          <a:p>
            <a:pPr algn="just">
              <a:lnSpc>
                <a:spcPct val="150000"/>
              </a:lnSpc>
            </a:pPr>
            <a:r>
              <a:rPr lang="vi-VN" sz="2400" dirty="0">
                <a:latin typeface="UTM Avo" panose="02040603050506020204" pitchFamily="18"/>
                <a:cs typeface="Arial" panose="020B0604020202020204" pitchFamily="34" charset="0"/>
              </a:rPr>
              <a:t>(3) Lực kế có thể móc vào các lỗ ở thanh nhựa </a:t>
            </a:r>
          </a:p>
          <a:p>
            <a:pPr algn="just">
              <a:lnSpc>
                <a:spcPct val="150000"/>
              </a:lnSpc>
            </a:pPr>
            <a:r>
              <a:rPr lang="vi-VN" sz="2400" dirty="0">
                <a:latin typeface="UTM Avo" panose="02040603050506020204" pitchFamily="18"/>
                <a:cs typeface="Arial" panose="020B0604020202020204" pitchFamily="34" charset="0"/>
              </a:rPr>
              <a:t>(4) Trụ thép dài gắn trên đế kim loại</a:t>
            </a:r>
            <a:endParaRPr lang="en-US" sz="2400" dirty="0">
              <a:latin typeface="UTM Avo" panose="02040603050506020204" pitchFamily="18"/>
              <a:cs typeface="Arial" panose="020B0604020202020204" pitchFamily="34" charset="0"/>
            </a:endParaRPr>
          </a:p>
        </p:txBody>
      </p:sp>
      <p:sp>
        <p:nvSpPr>
          <p:cNvPr id="7" name="Pentagon 5">
            <a:extLst>
              <a:ext uri="{FF2B5EF4-FFF2-40B4-BE49-F238E27FC236}">
                <a16:creationId xmlns:a16="http://schemas.microsoft.com/office/drawing/2014/main" id="{BDFD014F-252E-151B-AEB1-85ABFB39C3EF}"/>
              </a:ext>
            </a:extLst>
          </p:cNvPr>
          <p:cNvSpPr/>
          <p:nvPr/>
        </p:nvSpPr>
        <p:spPr>
          <a:xfrm>
            <a:off x="0" y="2964263"/>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8" name="Picture 7">
            <a:extLst>
              <a:ext uri="{FF2B5EF4-FFF2-40B4-BE49-F238E27FC236}">
                <a16:creationId xmlns:a16="http://schemas.microsoft.com/office/drawing/2014/main" id="{F53BD94D-DC0D-3A2E-7F7B-0888216B84FF}"/>
              </a:ext>
            </a:extLst>
          </p:cNvPr>
          <p:cNvPicPr>
            <a:picLocks noChangeAspect="1"/>
          </p:cNvPicPr>
          <p:nvPr/>
        </p:nvPicPr>
        <p:blipFill>
          <a:blip r:embed="rId4"/>
          <a:stretch>
            <a:fillRect/>
          </a:stretch>
        </p:blipFill>
        <p:spPr>
          <a:xfrm>
            <a:off x="9312507" y="2964261"/>
            <a:ext cx="2136806" cy="3680819"/>
          </a:xfrm>
          <a:prstGeom prst="rect">
            <a:avLst/>
          </a:prstGeom>
        </p:spPr>
      </p:pic>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fade">
                                      <p:cBhvr>
                                        <p:cTn id="26" dur="500"/>
                                        <p:tgtEl>
                                          <p:spTgt spid="6">
                                            <p:txEl>
                                              <p:pRg st="1" end="1"/>
                                            </p:txEl>
                                          </p:spTgt>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500"/>
                                        <p:tgtEl>
                                          <p:spTgt spid="6">
                                            <p:txEl>
                                              <p:pRg st="2" end="2"/>
                                            </p:txEl>
                                          </p:spTgt>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fade">
                                      <p:cBhvr>
                                        <p:cTn id="34" dur="500"/>
                                        <p:tgtEl>
                                          <p:spTgt spid="6">
                                            <p:txEl>
                                              <p:pRg st="3" end="3"/>
                                            </p:txEl>
                                          </p:spTgt>
                                        </p:tgtEl>
                                      </p:cBhvr>
                                    </p:animEffect>
                                  </p:childTnLst>
                                </p:cTn>
                              </p:par>
                              <p:par>
                                <p:cTn id="35" presetID="2" presetClass="entr" presetSubtype="4"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7A107F-1229-77B4-255A-1DBCDCA6C37D}"/>
            </a:ext>
          </a:extLst>
        </p:cNvPr>
        <p:cNvGrpSpPr/>
        <p:nvPr/>
      </p:nvGrpSpPr>
      <p:grpSpPr>
        <a:xfrm>
          <a:off x="0" y="0"/>
          <a:ext cx="0" cy="0"/>
          <a:chOff x="0" y="0"/>
          <a:chExt cx="0" cy="0"/>
        </a:xfrm>
      </p:grpSpPr>
      <p:sp>
        <p:nvSpPr>
          <p:cNvPr id="6" name="Pentagon 2">
            <a:extLst>
              <a:ext uri="{FF2B5EF4-FFF2-40B4-BE49-F238E27FC236}">
                <a16:creationId xmlns:a16="http://schemas.microsoft.com/office/drawing/2014/main" id="{1EFA4CAD-7D52-7907-EE45-28212DF61CE6}"/>
              </a:ext>
            </a:extLst>
          </p:cNvPr>
          <p:cNvSpPr/>
          <p:nvPr/>
        </p:nvSpPr>
        <p:spPr>
          <a:xfrm>
            <a:off x="0" y="2401844"/>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7" name="TextBox 6">
            <a:extLst>
              <a:ext uri="{FF2B5EF4-FFF2-40B4-BE49-F238E27FC236}">
                <a16:creationId xmlns:a16="http://schemas.microsoft.com/office/drawing/2014/main" id="{B8C6C815-F5FE-214A-4C50-E5B107D1733E}"/>
              </a:ext>
            </a:extLst>
          </p:cNvPr>
          <p:cNvSpPr txBox="1"/>
          <p:nvPr/>
        </p:nvSpPr>
        <p:spPr>
          <a:xfrm>
            <a:off x="354402" y="3175347"/>
            <a:ext cx="8437524" cy="3258649"/>
          </a:xfrm>
          <a:prstGeom prst="rect">
            <a:avLst/>
          </a:prstGeom>
          <a:noFill/>
        </p:spPr>
        <p:txBody>
          <a:bodyPr wrap="square">
            <a:spAutoFit/>
          </a:bodyPr>
          <a:lstStyle/>
          <a:p>
            <a:pPr algn="just">
              <a:lnSpc>
                <a:spcPct val="150000"/>
              </a:lnSpc>
            </a:pPr>
            <a:r>
              <a:rPr lang="vi-VN" sz="2000" dirty="0">
                <a:latin typeface="UTM Avo" panose="02040603050506020204" pitchFamily="18" charset="0"/>
              </a:rPr>
              <a:t>• Lắp đặt thí nghiệm như hình 18.2. </a:t>
            </a:r>
          </a:p>
          <a:p>
            <a:pPr algn="just">
              <a:lnSpc>
                <a:spcPct val="150000"/>
              </a:lnSpc>
            </a:pPr>
            <a:r>
              <a:rPr lang="vi-VN" sz="2000" dirty="0">
                <a:latin typeface="UTM Avo" panose="02040603050506020204" pitchFamily="18" charset="0"/>
              </a:rPr>
              <a:t>• Điều chỉnh chiều cao của khớp nối sao cho khi nằm thẳng đứng, đầu dưới của thanh nhựa không chạm vào đế kim loại. </a:t>
            </a:r>
          </a:p>
          <a:p>
            <a:pPr algn="just">
              <a:lnSpc>
                <a:spcPct val="150000"/>
              </a:lnSpc>
            </a:pPr>
            <a:r>
              <a:rPr lang="vi-VN" sz="2000" dirty="0">
                <a:latin typeface="UTM Avo" panose="02040603050506020204" pitchFamily="18" charset="0"/>
              </a:rPr>
              <a:t>• Khi thanh nhựa đang nằm yên dọc theo trụ thép, móc lực kế </a:t>
            </a:r>
            <a:br>
              <a:rPr lang="en-US" sz="2000" dirty="0">
                <a:latin typeface="UTM Avo" panose="02040603050506020204" pitchFamily="18" charset="0"/>
              </a:rPr>
            </a:br>
            <a:r>
              <a:rPr lang="vi-VN" sz="2000" dirty="0">
                <a:latin typeface="UTM Avo" panose="02040603050506020204" pitchFamily="18" charset="0"/>
              </a:rPr>
              <a:t>vào một lỗ của thanh nhựa và kéo nhẹ lực kế sang trái như </a:t>
            </a:r>
            <a:br>
              <a:rPr lang="en-US" sz="2000" dirty="0">
                <a:latin typeface="UTM Avo" panose="02040603050506020204" pitchFamily="18" charset="0"/>
              </a:rPr>
            </a:br>
            <a:r>
              <a:rPr lang="vi-VN" sz="2000" dirty="0">
                <a:latin typeface="UTM Avo" panose="02040603050506020204" pitchFamily="18" charset="0"/>
              </a:rPr>
              <a:t>hình 18.2, sau đó kéo sang phải. Quan sát chuyển động của </a:t>
            </a:r>
            <a:br>
              <a:rPr lang="en-US" sz="2000" dirty="0">
                <a:latin typeface="UTM Avo" panose="02040603050506020204" pitchFamily="18" charset="0"/>
              </a:rPr>
            </a:br>
            <a:r>
              <a:rPr lang="vi-VN" sz="2000" dirty="0">
                <a:latin typeface="UTM Avo" panose="02040603050506020204" pitchFamily="18" charset="0"/>
              </a:rPr>
              <a:t>thanh nhựa và đọc giá trị của lực kế.</a:t>
            </a:r>
          </a:p>
        </p:txBody>
      </p:sp>
      <p:pic>
        <p:nvPicPr>
          <p:cNvPr id="8" name="Picture 7">
            <a:extLst>
              <a:ext uri="{FF2B5EF4-FFF2-40B4-BE49-F238E27FC236}">
                <a16:creationId xmlns:a16="http://schemas.microsoft.com/office/drawing/2014/main" id="{4BF464A4-95F0-692E-CD5D-32E4B01F73EC}"/>
              </a:ext>
            </a:extLst>
          </p:cNvPr>
          <p:cNvPicPr>
            <a:picLocks noChangeAspect="1"/>
          </p:cNvPicPr>
          <p:nvPr/>
        </p:nvPicPr>
        <p:blipFill>
          <a:blip r:embed="rId3"/>
          <a:stretch>
            <a:fillRect/>
          </a:stretch>
        </p:blipFill>
        <p:spPr>
          <a:xfrm>
            <a:off x="9312507" y="2964261"/>
            <a:ext cx="2136806" cy="3680819"/>
          </a:xfrm>
          <a:prstGeom prst="rect">
            <a:avLst/>
          </a:prstGeom>
        </p:spPr>
      </p:pic>
      <p:grpSp>
        <p:nvGrpSpPr>
          <p:cNvPr id="9" name="Group 8">
            <a:extLst>
              <a:ext uri="{FF2B5EF4-FFF2-40B4-BE49-F238E27FC236}">
                <a16:creationId xmlns:a16="http://schemas.microsoft.com/office/drawing/2014/main" id="{355D0EA2-CA7C-AEA3-85D6-C82A000025BF}"/>
              </a:ext>
            </a:extLst>
          </p:cNvPr>
          <p:cNvGrpSpPr/>
          <p:nvPr/>
        </p:nvGrpSpPr>
        <p:grpSpPr>
          <a:xfrm>
            <a:off x="1811090" y="1694668"/>
            <a:ext cx="8569820" cy="534249"/>
            <a:chOff x="-5397201" y="1177152"/>
            <a:chExt cx="15821206" cy="986306"/>
          </a:xfrm>
        </p:grpSpPr>
        <p:sp>
          <p:nvSpPr>
            <p:cNvPr id="10" name="Rectangle 9">
              <a:extLst>
                <a:ext uri="{FF2B5EF4-FFF2-40B4-BE49-F238E27FC236}">
                  <a16:creationId xmlns:a16="http://schemas.microsoft.com/office/drawing/2014/main" id="{457E69A4-DCD6-9DAA-DC96-32CA47CBF969}"/>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cs typeface="Arial" panose="020B0604020202020204" pitchFamily="34" charset="0"/>
                </a:rPr>
                <a:t>Tác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dụng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làm</a:t>
              </a:r>
              <a:r>
                <a:rPr lang="en-US" sz="2000" b="1" dirty="0">
                  <a:latin typeface="UTM Avo" panose="02040603050506020204" pitchFamily="18" charset="0"/>
                  <a:cs typeface="Arial" panose="020B0604020202020204" pitchFamily="34" charset="0"/>
                </a:rPr>
                <a:t> quay </a:t>
              </a:r>
              <a:r>
                <a:rPr lang="en-US" sz="2000" b="1" dirty="0" err="1">
                  <a:latin typeface="UTM Avo" panose="02040603050506020204" pitchFamily="18" charset="0"/>
                  <a:cs typeface="Arial" panose="020B0604020202020204" pitchFamily="34" charset="0"/>
                </a:rPr>
                <a:t>của</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lực</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11" name="Picture 15">
              <a:extLst>
                <a:ext uri="{FF2B5EF4-FFF2-40B4-BE49-F238E27FC236}">
                  <a16:creationId xmlns:a16="http://schemas.microsoft.com/office/drawing/2014/main" id="{B2C9DFC1-E4EE-886D-1802-B18343DAE7E5}"/>
                </a:ext>
              </a:extLst>
            </p:cNvPr>
            <p:cNvPicPr>
              <a:picLocks noChangeAspect="1"/>
            </p:cNvPicPr>
            <p:nvPr/>
          </p:nvPicPr>
          <p:blipFill>
            <a:blip r:embed="rId4"/>
            <a:srcRect/>
            <a:stretch>
              <a:fillRect/>
            </a:stretch>
          </p:blipFill>
          <p:spPr>
            <a:xfrm>
              <a:off x="-3540164" y="1177152"/>
              <a:ext cx="771785" cy="986306"/>
            </a:xfrm>
            <a:prstGeom prst="rect">
              <a:avLst/>
            </a:prstGeom>
          </p:spPr>
        </p:pic>
      </p:grpSp>
    </p:spTree>
    <p:extLst>
      <p:ext uri="{BB962C8B-B14F-4D97-AF65-F5344CB8AC3E}">
        <p14:creationId xmlns:p14="http://schemas.microsoft.com/office/powerpoint/2010/main" val="3743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809E20-ADA8-C595-71F3-6480174F7D8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1F7384B-F744-2A7D-E096-8112D924DEEF}"/>
              </a:ext>
            </a:extLst>
          </p:cNvPr>
          <p:cNvSpPr txBox="1"/>
          <p:nvPr/>
        </p:nvSpPr>
        <p:spPr>
          <a:xfrm>
            <a:off x="609631" y="3406178"/>
            <a:ext cx="8126745" cy="2796984"/>
          </a:xfrm>
          <a:prstGeom prst="rect">
            <a:avLst/>
          </a:prstGeom>
          <a:noFill/>
        </p:spPr>
        <p:txBody>
          <a:bodyPr wrap="square">
            <a:spAutoFit/>
          </a:bodyPr>
          <a:lstStyle/>
          <a:p>
            <a:pPr algn="just">
              <a:lnSpc>
                <a:spcPct val="150000"/>
              </a:lnSpc>
            </a:pPr>
            <a:r>
              <a:rPr lang="vi-VN" sz="2000" dirty="0">
                <a:latin typeface="UTM Avo" panose="02040603050506020204" pitchFamily="18" charset="0"/>
              </a:rPr>
              <a:t>• Đưa thanh nhựa về vị trí nằm thẳng đứng dọc theo trụ thép, móc lực kế vào một lỗ của thanh nhựa, kéo nhẹ lực kế thẳng xuống dưới, song song với thanh nhựa. Quan sát chuyển động của thanh nhựa và đọc giá trị của lực kế. </a:t>
            </a:r>
          </a:p>
          <a:p>
            <a:pPr algn="just">
              <a:lnSpc>
                <a:spcPct val="150000"/>
              </a:lnSpc>
            </a:pPr>
            <a:r>
              <a:rPr lang="vi-VN" sz="2000" dirty="0">
                <a:latin typeface="UTM Avo" panose="02040603050506020204" pitchFamily="18" charset="0"/>
              </a:rPr>
              <a:t>• Rút ra kết luận khi nào lực sẽ làm thanh nhựa quay quanh</a:t>
            </a:r>
            <a:br>
              <a:rPr lang="en-US" sz="2000" dirty="0">
                <a:latin typeface="UTM Avo" panose="02040603050506020204" pitchFamily="18" charset="0"/>
              </a:rPr>
            </a:br>
            <a:r>
              <a:rPr lang="vi-VN" sz="2000" dirty="0">
                <a:latin typeface="UTM Avo" panose="02040603050506020204" pitchFamily="18" charset="0"/>
              </a:rPr>
              <a:t>trục thép.</a:t>
            </a:r>
            <a:endParaRPr lang="en-US" sz="2000" dirty="0">
              <a:latin typeface="UTM Avo" panose="02040603050506020204" pitchFamily="18" charset="0"/>
            </a:endParaRPr>
          </a:p>
        </p:txBody>
      </p:sp>
      <p:pic>
        <p:nvPicPr>
          <p:cNvPr id="8" name="Picture 7">
            <a:extLst>
              <a:ext uri="{FF2B5EF4-FFF2-40B4-BE49-F238E27FC236}">
                <a16:creationId xmlns:a16="http://schemas.microsoft.com/office/drawing/2014/main" id="{628036DD-F794-3C42-F5A0-8D7750727099}"/>
              </a:ext>
            </a:extLst>
          </p:cNvPr>
          <p:cNvPicPr>
            <a:picLocks noChangeAspect="1"/>
          </p:cNvPicPr>
          <p:nvPr/>
        </p:nvPicPr>
        <p:blipFill>
          <a:blip r:embed="rId3"/>
          <a:stretch>
            <a:fillRect/>
          </a:stretch>
        </p:blipFill>
        <p:spPr>
          <a:xfrm>
            <a:off x="9312507" y="2964261"/>
            <a:ext cx="2136806" cy="3680819"/>
          </a:xfrm>
          <a:prstGeom prst="rect">
            <a:avLst/>
          </a:prstGeom>
        </p:spPr>
      </p:pic>
      <p:grpSp>
        <p:nvGrpSpPr>
          <p:cNvPr id="9" name="Group 8">
            <a:extLst>
              <a:ext uri="{FF2B5EF4-FFF2-40B4-BE49-F238E27FC236}">
                <a16:creationId xmlns:a16="http://schemas.microsoft.com/office/drawing/2014/main" id="{C17F2865-D83C-2427-2D60-646AF95B61FA}"/>
              </a:ext>
            </a:extLst>
          </p:cNvPr>
          <p:cNvGrpSpPr/>
          <p:nvPr/>
        </p:nvGrpSpPr>
        <p:grpSpPr>
          <a:xfrm>
            <a:off x="1811090" y="1694668"/>
            <a:ext cx="8569820" cy="534249"/>
            <a:chOff x="-5397201" y="1177152"/>
            <a:chExt cx="15821206" cy="986306"/>
          </a:xfrm>
        </p:grpSpPr>
        <p:sp>
          <p:nvSpPr>
            <p:cNvPr id="10" name="Rectangle 9">
              <a:extLst>
                <a:ext uri="{FF2B5EF4-FFF2-40B4-BE49-F238E27FC236}">
                  <a16:creationId xmlns:a16="http://schemas.microsoft.com/office/drawing/2014/main" id="{93BF344B-0F78-2393-FAAC-68E595216584}"/>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cs typeface="Arial" panose="020B0604020202020204" pitchFamily="34" charset="0"/>
                </a:rPr>
                <a:t>Tác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dụng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làm</a:t>
              </a:r>
              <a:r>
                <a:rPr lang="en-US" sz="2000" b="1" dirty="0">
                  <a:latin typeface="UTM Avo" panose="02040603050506020204" pitchFamily="18" charset="0"/>
                  <a:cs typeface="Arial" panose="020B0604020202020204" pitchFamily="34" charset="0"/>
                </a:rPr>
                <a:t> quay </a:t>
              </a:r>
              <a:r>
                <a:rPr lang="en-US" sz="2000" b="1" dirty="0" err="1">
                  <a:latin typeface="UTM Avo" panose="02040603050506020204" pitchFamily="18" charset="0"/>
                  <a:cs typeface="Arial" panose="020B0604020202020204" pitchFamily="34" charset="0"/>
                </a:rPr>
                <a:t>của</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lực</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11" name="Picture 15">
              <a:extLst>
                <a:ext uri="{FF2B5EF4-FFF2-40B4-BE49-F238E27FC236}">
                  <a16:creationId xmlns:a16="http://schemas.microsoft.com/office/drawing/2014/main" id="{6933337F-9785-CDE0-60C5-B600F911D95A}"/>
                </a:ext>
              </a:extLst>
            </p:cNvPr>
            <p:cNvPicPr>
              <a:picLocks noChangeAspect="1"/>
            </p:cNvPicPr>
            <p:nvPr/>
          </p:nvPicPr>
          <p:blipFill>
            <a:blip r:embed="rId4"/>
            <a:srcRect/>
            <a:stretch>
              <a:fillRect/>
            </a:stretch>
          </p:blipFill>
          <p:spPr>
            <a:xfrm>
              <a:off x="-3540164" y="1177152"/>
              <a:ext cx="771785" cy="986306"/>
            </a:xfrm>
            <a:prstGeom prst="rect">
              <a:avLst/>
            </a:prstGeom>
          </p:spPr>
        </p:pic>
      </p:grpSp>
      <p:sp>
        <p:nvSpPr>
          <p:cNvPr id="12" name="Pentagon 2">
            <a:extLst>
              <a:ext uri="{FF2B5EF4-FFF2-40B4-BE49-F238E27FC236}">
                <a16:creationId xmlns:a16="http://schemas.microsoft.com/office/drawing/2014/main" id="{C2CCFA86-F3AD-9BB1-AB8D-DDAE1A64687C}"/>
              </a:ext>
            </a:extLst>
          </p:cNvPr>
          <p:cNvSpPr/>
          <p:nvPr/>
        </p:nvSpPr>
        <p:spPr>
          <a:xfrm>
            <a:off x="0" y="2401844"/>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78580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7A22E4-E719-5F50-731E-08F95AD640A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4DFF303-AF69-9DEA-4BA6-394139882FBB}"/>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53955" y="3684389"/>
            <a:ext cx="4101271" cy="3173611"/>
          </a:xfrm>
          <a:prstGeom prst="rect">
            <a:avLst/>
          </a:prstGeom>
        </p:spPr>
      </p:pic>
      <p:sp>
        <p:nvSpPr>
          <p:cNvPr id="3" name="Thought Bubble: Cloud 2">
            <a:extLst>
              <a:ext uri="{FF2B5EF4-FFF2-40B4-BE49-F238E27FC236}">
                <a16:creationId xmlns:a16="http://schemas.microsoft.com/office/drawing/2014/main" id="{51FF9298-2BB9-7E2F-C298-08E1DE54BACA}"/>
              </a:ext>
            </a:extLst>
          </p:cNvPr>
          <p:cNvSpPr/>
          <p:nvPr/>
        </p:nvSpPr>
        <p:spPr>
          <a:xfrm>
            <a:off x="3792113" y="1721055"/>
            <a:ext cx="7026241" cy="3173611"/>
          </a:xfrm>
          <a:prstGeom prst="cloudCallout">
            <a:avLst>
              <a:gd name="adj1" fmla="val -58121"/>
              <a:gd name="adj2" fmla="val 45016"/>
            </a:avLst>
          </a:prstGeom>
          <a:solidFill>
            <a:schemeClr val="accent2">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en-US" sz="2400" dirty="0">
                <a:solidFill>
                  <a:schemeClr val="tx1"/>
                </a:solidFill>
                <a:latin typeface="UTM Avo" panose="02040603050506020204" pitchFamily="18" charset="0"/>
              </a:rPr>
              <a:t>Khi </a:t>
            </a:r>
            <a:r>
              <a:rPr lang="en-US" sz="2400" dirty="0" err="1">
                <a:solidFill>
                  <a:schemeClr val="tx1"/>
                </a:solidFill>
                <a:latin typeface="UTM Avo" panose="02040603050506020204" pitchFamily="18" charset="0"/>
              </a:rPr>
              <a:t>thực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hiện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thao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tác</a:t>
            </a:r>
            <a:br>
              <a:rPr lang="en-US" sz="2400" dirty="0">
                <a:solidFill>
                  <a:schemeClr val="tx1"/>
                </a:solidFill>
                <a:latin typeface="UTM Avo" panose="02040603050506020204" pitchFamily="18" charset="0"/>
              </a:rPr>
            </a:b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thí</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nghiệm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vì</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sao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cần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phải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kéo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nhẹ</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kế</a:t>
            </a:r>
            <a:r>
              <a:rPr lang="en-US" sz="24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3520019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10E956-6554-F1B0-F7ED-FAE58B4E2670}"/>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D9536C66-60BC-36FA-3836-8579821D6646}"/>
              </a:ext>
            </a:extLst>
          </p:cNvPr>
          <p:cNvSpPr/>
          <p:nvPr/>
        </p:nvSpPr>
        <p:spPr>
          <a:xfrm>
            <a:off x="557348" y="2241034"/>
            <a:ext cx="6801394" cy="3570515"/>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pic>
        <p:nvPicPr>
          <p:cNvPr id="5" name="Picture 4">
            <a:extLst>
              <a:ext uri="{FF2B5EF4-FFF2-40B4-BE49-F238E27FC236}">
                <a16:creationId xmlns:a16="http://schemas.microsoft.com/office/drawing/2014/main" id="{AF9010A1-01B1-8D10-4B2A-CAC70ED9B576}"/>
              </a:ext>
            </a:extLst>
          </p:cNvPr>
          <p:cNvPicPr>
            <a:picLocks noChangeAspect="1"/>
          </p:cNvPicPr>
          <p:nvPr/>
        </p:nvPicPr>
        <p:blipFill>
          <a:blip r:embed="rId3"/>
          <a:stretch>
            <a:fillRect/>
          </a:stretch>
        </p:blipFill>
        <p:spPr>
          <a:xfrm>
            <a:off x="8161363" y="1846095"/>
            <a:ext cx="2767370" cy="4767016"/>
          </a:xfrm>
          <a:prstGeom prst="rect">
            <a:avLst/>
          </a:prstGeom>
        </p:spPr>
      </p:pic>
      <p:sp>
        <p:nvSpPr>
          <p:cNvPr id="7" name="TextBox 6">
            <a:extLst>
              <a:ext uri="{FF2B5EF4-FFF2-40B4-BE49-F238E27FC236}">
                <a16:creationId xmlns:a16="http://schemas.microsoft.com/office/drawing/2014/main" id="{0F9107C6-0511-9A9A-7CAE-F5B726FB9443}"/>
              </a:ext>
            </a:extLst>
          </p:cNvPr>
          <p:cNvSpPr txBox="1"/>
          <p:nvPr/>
        </p:nvSpPr>
        <p:spPr>
          <a:xfrm>
            <a:off x="756506" y="2357372"/>
            <a:ext cx="6403077" cy="3337837"/>
          </a:xfrm>
          <a:prstGeom prst="rect">
            <a:avLst/>
          </a:prstGeom>
          <a:noFill/>
        </p:spPr>
        <p:txBody>
          <a:bodyPr wrap="square">
            <a:spAutoFit/>
          </a:bodyPr>
          <a:lstStyle/>
          <a:p>
            <a:pPr algn="just">
              <a:lnSpc>
                <a:spcPct val="150000"/>
              </a:lnSpc>
            </a:pPr>
            <a:r>
              <a:rPr lang="en-US" sz="2400" dirty="0" err="1">
                <a:latin typeface="UTM Avo" panose="02040603050506020204" pitchFamily="18" charset="0"/>
              </a:rPr>
              <a:t>Cần</a:t>
            </a:r>
            <a:r>
              <a:rPr lang="en-US" sz="2400" dirty="0">
                <a:latin typeface="UTM Avo" panose="02040603050506020204" pitchFamily="18" charset="0"/>
              </a:rPr>
              <a:t> </a:t>
            </a:r>
            <a:r>
              <a:rPr lang="en-US" sz="2400" dirty="0" err="1">
                <a:latin typeface="UTM Avo" panose="02040603050506020204" pitchFamily="18" charset="0"/>
              </a:rPr>
              <a:t>phải</a:t>
            </a:r>
            <a:r>
              <a:rPr lang="en-US" sz="2400" dirty="0">
                <a:latin typeface="UTM Avo" panose="02040603050506020204" pitchFamily="18" charset="0"/>
              </a:rPr>
              <a:t> </a:t>
            </a:r>
            <a:r>
              <a:rPr lang="en-US" sz="2400" dirty="0" err="1">
                <a:latin typeface="UTM Avo" panose="02040603050506020204" pitchFamily="18" charset="0"/>
              </a:rPr>
              <a:t>kéo</a:t>
            </a:r>
            <a:r>
              <a:rPr lang="en-US" sz="2400" dirty="0">
                <a:latin typeface="UTM Avo" panose="02040603050506020204" pitchFamily="18" charset="0"/>
              </a:rPr>
              <a:t> </a:t>
            </a:r>
            <a:r>
              <a:rPr lang="en-US" sz="2400" dirty="0" err="1">
                <a:latin typeface="UTM Avo" panose="02040603050506020204" pitchFamily="18" charset="0"/>
              </a:rPr>
              <a:t>nhẹ</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kế</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khi</a:t>
            </a:r>
            <a:r>
              <a:rPr lang="en-US" sz="2400" dirty="0">
                <a:latin typeface="UTM Avo" panose="02040603050506020204" pitchFamily="18" charset="0"/>
              </a:rPr>
              <a:t> </a:t>
            </a:r>
            <a:br>
              <a:rPr lang="en-US" sz="2400" dirty="0">
                <a:latin typeface="UTM Avo" panose="02040603050506020204" pitchFamily="18" charset="0"/>
              </a:rPr>
            </a:br>
            <a:r>
              <a:rPr lang="en-US" sz="2400" dirty="0" err="1">
                <a:latin typeface="UTM Avo" panose="02040603050506020204" pitchFamily="18" charset="0"/>
              </a:rPr>
              <a:t>thực</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thao</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thí</a:t>
            </a:r>
            <a:r>
              <a:rPr lang="en-US" sz="2400" dirty="0">
                <a:latin typeface="UTM Avo" panose="02040603050506020204" pitchFamily="18" charset="0"/>
              </a:rPr>
              <a:t> </a:t>
            </a:r>
            <a:r>
              <a:rPr lang="en-US" sz="2400" dirty="0" err="1">
                <a:latin typeface="UTM Avo" panose="02040603050506020204" pitchFamily="18" charset="0"/>
              </a:rPr>
              <a:t>nghiệm</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br>
              <a:rPr lang="en-US" sz="2400" dirty="0">
                <a:latin typeface="UTM Avo" panose="02040603050506020204" pitchFamily="18" charset="0"/>
              </a:rPr>
            </a:br>
            <a:r>
              <a:rPr lang="en-US" sz="2400" dirty="0" err="1">
                <a:latin typeface="UTM Avo" panose="02040603050506020204" pitchFamily="18" charset="0"/>
              </a:rPr>
              <a:t>chỉ</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thanh</a:t>
            </a:r>
            <a:r>
              <a:rPr lang="en-US" sz="2400" dirty="0">
                <a:latin typeface="UTM Avo" panose="02040603050506020204" pitchFamily="18" charset="0"/>
              </a:rPr>
              <a:t> </a:t>
            </a:r>
            <a:r>
              <a:rPr lang="en-US" sz="2400" dirty="0" err="1">
                <a:latin typeface="UTM Avo" panose="02040603050506020204" pitchFamily="18" charset="0"/>
              </a:rPr>
              <a:t>nhựa</a:t>
            </a:r>
            <a:r>
              <a:rPr lang="en-US" sz="2400" dirty="0">
                <a:latin typeface="UTM Avo" panose="02040603050506020204" pitchFamily="18" charset="0"/>
              </a:rPr>
              <a:t> (2) </a:t>
            </a:r>
            <a:r>
              <a:rPr lang="en-US" sz="2400" dirty="0" err="1">
                <a:latin typeface="UTM Avo" panose="02040603050506020204" pitchFamily="18" charset="0"/>
              </a:rPr>
              <a:t>chuyển</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tránh</a:t>
            </a:r>
            <a:r>
              <a:rPr lang="en-US" sz="2400" dirty="0">
                <a:latin typeface="UTM Avo" panose="02040603050506020204" pitchFamily="18" charset="0"/>
              </a:rPr>
              <a:t> </a:t>
            </a:r>
            <a:r>
              <a:rPr lang="en-US" sz="2400" dirty="0" err="1">
                <a:latin typeface="UTM Avo" panose="02040603050506020204" pitchFamily="18" charset="0"/>
              </a:rPr>
              <a:t>xê</a:t>
            </a:r>
            <a:r>
              <a:rPr lang="en-US" sz="2400" dirty="0">
                <a:latin typeface="UTM Avo" panose="02040603050506020204" pitchFamily="18" charset="0"/>
              </a:rPr>
              <a:t> </a:t>
            </a:r>
            <a:r>
              <a:rPr lang="en-US" sz="2400" dirty="0" err="1">
                <a:latin typeface="UTM Avo" panose="02040603050506020204" pitchFamily="18" charset="0"/>
              </a:rPr>
              <a:t>dịch</a:t>
            </a:r>
            <a:r>
              <a:rPr lang="en-US" sz="2400" dirty="0">
                <a:latin typeface="UTM Avo" panose="02040603050506020204" pitchFamily="18" charset="0"/>
              </a:rPr>
              <a:t> </a:t>
            </a:r>
            <a:r>
              <a:rPr lang="en-US" sz="2400" dirty="0" err="1">
                <a:latin typeface="UTM Avo" panose="02040603050506020204" pitchFamily="18" charset="0"/>
              </a:rPr>
              <a:t>trụ</a:t>
            </a:r>
            <a:r>
              <a:rPr lang="en-US" sz="2400" dirty="0">
                <a:latin typeface="UTM Avo" panose="02040603050506020204" pitchFamily="18" charset="0"/>
              </a:rPr>
              <a:t> </a:t>
            </a:r>
            <a:r>
              <a:rPr lang="en-US" sz="2400" dirty="0" err="1">
                <a:latin typeface="UTM Avo" panose="02040603050506020204" pitchFamily="18" charset="0"/>
              </a:rPr>
              <a:t>thép</a:t>
            </a:r>
            <a:r>
              <a:rPr lang="en-US" sz="2400" dirty="0">
                <a:latin typeface="UTM Avo" panose="02040603050506020204" pitchFamily="18" charset="0"/>
              </a:rPr>
              <a:t> (4) </a:t>
            </a:r>
            <a:r>
              <a:rPr lang="en-US" sz="2400" dirty="0" err="1">
                <a:latin typeface="UTM Avo" panose="02040603050506020204" pitchFamily="18" charset="0"/>
              </a:rPr>
              <a:t>hoặc</a:t>
            </a:r>
            <a:r>
              <a:rPr lang="en-US" sz="2400" dirty="0">
                <a:latin typeface="UTM Avo" panose="02040603050506020204" pitchFamily="18" charset="0"/>
              </a:rPr>
              <a:t> </a:t>
            </a:r>
            <a:br>
              <a:rPr lang="en-US" sz="2400" dirty="0">
                <a:latin typeface="UTM Avo" panose="02040603050506020204" pitchFamily="18" charset="0"/>
              </a:rPr>
            </a:br>
            <a:r>
              <a:rPr lang="en-US" sz="2400" dirty="0" err="1">
                <a:latin typeface="UTM Avo" panose="02040603050506020204" pitchFamily="18" charset="0"/>
              </a:rPr>
              <a:t>chuyển</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khác</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br>
              <a:rPr lang="en-US" sz="2400" dirty="0">
                <a:latin typeface="UTM Avo" panose="02040603050506020204" pitchFamily="18" charset="0"/>
              </a:rPr>
            </a:br>
            <a:r>
              <a:rPr lang="en-US" sz="2400" dirty="0" err="1">
                <a:latin typeface="UTM Avo" panose="02040603050506020204" pitchFamily="18" charset="0"/>
              </a:rPr>
              <a:t>mong</a:t>
            </a:r>
            <a:r>
              <a:rPr lang="en-US" sz="2400" dirty="0">
                <a:latin typeface="UTM Avo" panose="02040603050506020204" pitchFamily="18" charset="0"/>
              </a:rPr>
              <a:t> </a:t>
            </a:r>
            <a:r>
              <a:rPr lang="en-US" sz="2400" dirty="0" err="1">
                <a:latin typeface="UTM Avo" panose="02040603050506020204" pitchFamily="18" charset="0"/>
              </a:rPr>
              <a:t>muốn</a:t>
            </a:r>
            <a:r>
              <a:rPr lang="en-US" sz="2400" dirty="0">
                <a:latin typeface="UTM Avo" panose="02040603050506020204" pitchFamily="18" charset="0"/>
              </a:rPr>
              <a:t> </a:t>
            </a:r>
            <a:r>
              <a:rPr lang="en-US" sz="2400" dirty="0" err="1">
                <a:latin typeface="UTM Avo" panose="02040603050506020204" pitchFamily="18" charset="0"/>
              </a:rPr>
              <a:t>xảy</a:t>
            </a:r>
            <a:r>
              <a:rPr lang="en-US" sz="2400" dirty="0">
                <a:latin typeface="UTM Avo" panose="02040603050506020204" pitchFamily="18" charset="0"/>
              </a:rPr>
              <a:t> </a:t>
            </a:r>
            <a:r>
              <a:rPr lang="en-US" sz="2400" dirty="0" err="1">
                <a:latin typeface="UTM Avo" panose="02040603050506020204" pitchFamily="18" charset="0"/>
              </a:rPr>
              <a:t>ra.</a:t>
            </a:r>
            <a:endParaRPr lang="en-US" sz="2400" dirty="0">
              <a:latin typeface="UTM Avo" panose="02040603050506020204" pitchFamily="18" charset="0"/>
            </a:endParaRPr>
          </a:p>
        </p:txBody>
      </p:sp>
    </p:spTree>
    <p:extLst>
      <p:ext uri="{BB962C8B-B14F-4D97-AF65-F5344CB8AC3E}">
        <p14:creationId xmlns:p14="http://schemas.microsoft.com/office/powerpoint/2010/main" val="412139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29BC07A-F81B-CD84-DD57-BE53C3074AB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36F9007-49BC-FCA2-264E-3042E32C1F02}"/>
              </a:ext>
            </a:extLst>
          </p:cNvPr>
          <p:cNvPicPr>
            <a:picLocks noChangeAspect="1"/>
          </p:cNvPicPr>
          <p:nvPr/>
        </p:nvPicPr>
        <p:blipFill>
          <a:blip r:embed="rId3"/>
          <a:stretch>
            <a:fillRect/>
          </a:stretch>
        </p:blipFill>
        <p:spPr>
          <a:xfrm>
            <a:off x="8139329" y="1640351"/>
            <a:ext cx="2937974" cy="5060895"/>
          </a:xfrm>
          <a:prstGeom prst="rect">
            <a:avLst/>
          </a:prstGeom>
        </p:spPr>
      </p:pic>
      <p:sp>
        <p:nvSpPr>
          <p:cNvPr id="4" name="TextBox 3">
            <a:extLst>
              <a:ext uri="{FF2B5EF4-FFF2-40B4-BE49-F238E27FC236}">
                <a16:creationId xmlns:a16="http://schemas.microsoft.com/office/drawing/2014/main" id="{775A278D-1FC2-C77E-1440-DB83FEF654B3}"/>
              </a:ext>
            </a:extLst>
          </p:cNvPr>
          <p:cNvSpPr txBox="1"/>
          <p:nvPr/>
        </p:nvSpPr>
        <p:spPr>
          <a:xfrm>
            <a:off x="568106" y="1909409"/>
            <a:ext cx="6654134" cy="4522777"/>
          </a:xfrm>
          <a:prstGeom prst="rect">
            <a:avLst/>
          </a:prstGeom>
          <a:noFill/>
        </p:spPr>
        <p:txBody>
          <a:bodyPr wrap="square">
            <a:spAutoFit/>
          </a:bodyPr>
          <a:lstStyle/>
          <a:p>
            <a:pPr algn="just">
              <a:lnSpc>
                <a:spcPct val="150000"/>
              </a:lnSpc>
              <a:spcBef>
                <a:spcPts val="600"/>
              </a:spcBef>
            </a:pPr>
            <a:r>
              <a:rPr lang="en-US" sz="2400" dirty="0">
                <a:latin typeface="UTM Avo" panose="02040603050506020204" pitchFamily="18" charset="0"/>
              </a:rPr>
              <a:t>Trong </a:t>
            </a:r>
            <a:r>
              <a:rPr lang="en-US" sz="2400" dirty="0" err="1">
                <a:latin typeface="UTM Avo" panose="02040603050506020204" pitchFamily="18" charset="0"/>
              </a:rPr>
              <a:t>thí</a:t>
            </a:r>
            <a:r>
              <a:rPr lang="en-US" sz="2400" dirty="0">
                <a:latin typeface="UTM Avo" panose="02040603050506020204" pitchFamily="18" charset="0"/>
              </a:rPr>
              <a:t> </a:t>
            </a:r>
            <a:r>
              <a:rPr lang="en-US" sz="2400" dirty="0" err="1">
                <a:latin typeface="UTM Avo" panose="02040603050506020204" pitchFamily="18" charset="0"/>
              </a:rPr>
              <a:t>nghiệm</a:t>
            </a:r>
            <a:r>
              <a:rPr lang="en-US" sz="2400" dirty="0">
                <a:latin typeface="UTM Avo" panose="02040603050506020204" pitchFamily="18" charset="0"/>
              </a:rPr>
              <a:t> ở </a:t>
            </a:r>
            <a:r>
              <a:rPr lang="en-US" sz="2400" dirty="0" err="1">
                <a:latin typeface="UTM Avo" panose="02040603050506020204" pitchFamily="18" charset="0"/>
              </a:rPr>
              <a:t>hình</a:t>
            </a:r>
            <a:r>
              <a:rPr lang="en-US" sz="2400" dirty="0">
                <a:latin typeface="UTM Avo" panose="02040603050506020204" pitchFamily="18" charset="0"/>
              </a:rPr>
              <a:t> 18.2,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lên</a:t>
            </a:r>
            <a:r>
              <a:rPr lang="en-US" sz="2400" dirty="0">
                <a:latin typeface="UTM Avo" panose="02040603050506020204" pitchFamily="18" charset="0"/>
              </a:rPr>
              <a:t> </a:t>
            </a:r>
            <a:r>
              <a:rPr lang="en-US" sz="2400" dirty="0" err="1">
                <a:latin typeface="UTM Avo" panose="02040603050506020204" pitchFamily="18" charset="0"/>
              </a:rPr>
              <a:t>thanh</a:t>
            </a:r>
            <a:r>
              <a:rPr lang="en-US" sz="2400" dirty="0">
                <a:latin typeface="UTM Avo" panose="02040603050506020204" pitchFamily="18" charset="0"/>
              </a:rPr>
              <a:t> </a:t>
            </a:r>
            <a:r>
              <a:rPr lang="en-US" sz="2400" dirty="0" err="1">
                <a:latin typeface="UTM Avo" panose="02040603050506020204" pitchFamily="18" charset="0"/>
              </a:rPr>
              <a:t>nhựa</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thanh</a:t>
            </a:r>
            <a:r>
              <a:rPr lang="en-US" sz="2400" dirty="0">
                <a:latin typeface="UTM Avo" panose="02040603050506020204" pitchFamily="18" charset="0"/>
              </a:rPr>
              <a:t> </a:t>
            </a:r>
            <a:r>
              <a:rPr lang="en-US" sz="2400" dirty="0" err="1">
                <a:latin typeface="UTM Avo" panose="02040603050506020204" pitchFamily="18" charset="0"/>
              </a:rPr>
              <a:t>nhựa</a:t>
            </a:r>
            <a:r>
              <a:rPr lang="en-US" sz="2400" dirty="0">
                <a:latin typeface="UTM Avo" panose="02040603050506020204" pitchFamily="18" charset="0"/>
              </a:rPr>
              <a:t> quay </a:t>
            </a:r>
            <a:r>
              <a:rPr lang="en-US" sz="2400" dirty="0" err="1">
                <a:latin typeface="UTM Avo" panose="02040603050506020204" pitchFamily="18" charset="0"/>
              </a:rPr>
              <a:t>quanh</a:t>
            </a:r>
            <a:r>
              <a:rPr lang="en-US" sz="2400" dirty="0">
                <a:latin typeface="UTM Avo" panose="02040603050506020204" pitchFamily="18" charset="0"/>
              </a:rPr>
              <a:t> </a:t>
            </a:r>
            <a:r>
              <a:rPr lang="en-US" sz="2400" dirty="0" err="1">
                <a:latin typeface="UTM Avo" panose="02040603050506020204" pitchFamily="18" charset="0"/>
              </a:rPr>
              <a:t>trục</a:t>
            </a:r>
            <a:r>
              <a:rPr lang="en-US" sz="2400" dirty="0">
                <a:latin typeface="UTM Avo" panose="02040603050506020204" pitchFamily="18" charset="0"/>
              </a:rPr>
              <a:t> </a:t>
            </a:r>
            <a:r>
              <a:rPr lang="en-US" sz="2400" dirty="0" err="1">
                <a:latin typeface="UTM Avo" panose="02040603050506020204" pitchFamily="18" charset="0"/>
              </a:rPr>
              <a:t>thép</a:t>
            </a:r>
            <a:r>
              <a:rPr lang="en-US" sz="2400" dirty="0">
                <a:latin typeface="UTM Avo" panose="02040603050506020204" pitchFamily="18" charset="0"/>
              </a:rPr>
              <a:t> </a:t>
            </a:r>
            <a:r>
              <a:rPr lang="en-US" sz="2400" dirty="0" err="1">
                <a:latin typeface="UTM Avo" panose="02040603050506020204" pitchFamily="18" charset="0"/>
              </a:rPr>
              <a:t>nằm</a:t>
            </a:r>
            <a:r>
              <a:rPr lang="en-US" sz="2400" dirty="0">
                <a:latin typeface="UTM Avo" panose="02040603050506020204" pitchFamily="18" charset="0"/>
              </a:rPr>
              <a:t> </a:t>
            </a:r>
            <a:r>
              <a:rPr lang="en-US" sz="2400" dirty="0" err="1">
                <a:latin typeface="UTM Avo" panose="02040603050506020204" pitchFamily="18" charset="0"/>
              </a:rPr>
              <a:t>ngang</a:t>
            </a:r>
            <a:r>
              <a:rPr lang="en-US" sz="2400" dirty="0">
                <a:latin typeface="UTM Avo" panose="02040603050506020204" pitchFamily="18" charset="0"/>
              </a:rPr>
              <a:t> </a:t>
            </a:r>
            <a:r>
              <a:rPr lang="en-US" sz="2400" dirty="0" err="1">
                <a:latin typeface="UTM Avo" panose="02040603050506020204" pitchFamily="18" charset="0"/>
              </a:rPr>
              <a:t>được</a:t>
            </a:r>
            <a:r>
              <a:rPr lang="en-US" sz="2400" dirty="0">
                <a:latin typeface="UTM Avo" panose="02040603050506020204" pitchFamily="18" charset="0"/>
              </a:rPr>
              <a:t> </a:t>
            </a:r>
            <a:r>
              <a:rPr lang="en-US" sz="2400" dirty="0" err="1">
                <a:latin typeface="UTM Avo" panose="02040603050506020204" pitchFamily="18" charset="0"/>
              </a:rPr>
              <a:t>giữ</a:t>
            </a:r>
            <a:r>
              <a:rPr lang="en-US" sz="2400" dirty="0">
                <a:latin typeface="UTM Avo" panose="02040603050506020204" pitchFamily="18" charset="0"/>
              </a:rPr>
              <a:t> </a:t>
            </a:r>
            <a:r>
              <a:rPr lang="en-US" sz="2400" dirty="0" err="1">
                <a:latin typeface="UTM Avo" panose="02040603050506020204" pitchFamily="18" charset="0"/>
              </a:rPr>
              <a:t>bởi</a:t>
            </a:r>
            <a:r>
              <a:rPr lang="en-US" sz="2400" dirty="0">
                <a:latin typeface="UTM Avo" panose="02040603050506020204" pitchFamily="18" charset="0"/>
              </a:rPr>
              <a:t> </a:t>
            </a:r>
            <a:r>
              <a:rPr lang="en-US" sz="2400" dirty="0" err="1">
                <a:latin typeface="UTM Avo" panose="02040603050506020204" pitchFamily="18" charset="0"/>
              </a:rPr>
              <a:t>khớp</a:t>
            </a:r>
            <a:r>
              <a:rPr lang="en-US" sz="2400" dirty="0">
                <a:latin typeface="UTM Avo" panose="02040603050506020204" pitchFamily="18" charset="0"/>
              </a:rPr>
              <a:t> </a:t>
            </a:r>
            <a:r>
              <a:rPr lang="en-US" sz="2400" dirty="0" err="1">
                <a:latin typeface="UTM Avo" panose="02040603050506020204" pitchFamily="18" charset="0"/>
              </a:rPr>
              <a:t>nối</a:t>
            </a:r>
            <a:r>
              <a:rPr lang="en-US" sz="2400" dirty="0">
                <a:latin typeface="UTM Avo" panose="02040603050506020204" pitchFamily="18" charset="0"/>
              </a:rPr>
              <a:t>. </a:t>
            </a:r>
            <a:r>
              <a:rPr lang="en-US" sz="2400" dirty="0" err="1">
                <a:latin typeface="UTM Avo" panose="02040603050506020204" pitchFamily="18" charset="0"/>
              </a:rPr>
              <a:t>Trục</a:t>
            </a:r>
            <a:r>
              <a:rPr lang="en-US" sz="2400" dirty="0">
                <a:latin typeface="UTM Avo" panose="02040603050506020204" pitchFamily="18" charset="0"/>
              </a:rPr>
              <a:t> </a:t>
            </a:r>
            <a:r>
              <a:rPr lang="en-US" sz="2400" dirty="0" err="1">
                <a:latin typeface="UTM Avo" panose="02040603050506020204" pitchFamily="18" charset="0"/>
              </a:rPr>
              <a:t>thép</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trục</a:t>
            </a:r>
            <a:r>
              <a:rPr lang="en-US" sz="2400" dirty="0">
                <a:latin typeface="UTM Avo" panose="02040603050506020204" pitchFamily="18" charset="0"/>
              </a:rPr>
              <a:t> quay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thanh</a:t>
            </a:r>
            <a:r>
              <a:rPr lang="en-US" sz="2400" dirty="0">
                <a:latin typeface="UTM Avo" panose="02040603050506020204" pitchFamily="18" charset="0"/>
              </a:rPr>
              <a:t> </a:t>
            </a:r>
            <a:r>
              <a:rPr lang="en-US" sz="2400" dirty="0" err="1">
                <a:latin typeface="UTM Avo" panose="02040603050506020204" pitchFamily="18" charset="0"/>
              </a:rPr>
              <a:t>nhựa</a:t>
            </a:r>
            <a:r>
              <a:rPr lang="en-US" sz="2400" dirty="0">
                <a:latin typeface="UTM Avo" panose="02040603050506020204" pitchFamily="18" charset="0"/>
              </a:rPr>
              <a:t>. </a:t>
            </a:r>
          </a:p>
          <a:p>
            <a:pPr algn="just">
              <a:lnSpc>
                <a:spcPct val="150000"/>
              </a:lnSpc>
              <a:spcBef>
                <a:spcPts val="600"/>
              </a:spcBef>
            </a:pP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lên</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quay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quanh</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trục</a:t>
            </a:r>
            <a:r>
              <a:rPr lang="en-US" sz="2400" dirty="0">
                <a:latin typeface="UTM Avo" panose="02040603050506020204" pitchFamily="18" charset="0"/>
              </a:rPr>
              <a:t> </a:t>
            </a:r>
            <a:r>
              <a:rPr lang="en-US" sz="2400" dirty="0" err="1">
                <a:latin typeface="UTM Avo" panose="02040603050506020204" pitchFamily="18" charset="0"/>
              </a:rPr>
              <a:t>hoặc</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br>
              <a:rPr lang="en-US" sz="2400" dirty="0">
                <a:latin typeface="UTM Avo" panose="02040603050506020204" pitchFamily="18" charset="0"/>
              </a:rPr>
            </a:br>
            <a:r>
              <a:rPr lang="en-US" sz="2400" dirty="0" err="1">
                <a:latin typeface="UTM Avo" panose="02040603050506020204" pitchFamily="18" charset="0"/>
              </a:rPr>
              <a:t>cố</a:t>
            </a:r>
            <a:r>
              <a:rPr lang="en-US" sz="2400" dirty="0">
                <a:latin typeface="UTM Avo" panose="02040603050506020204" pitchFamily="18" charset="0"/>
              </a:rPr>
              <a:t> </a:t>
            </a:r>
            <a:r>
              <a:rPr lang="en-US" sz="2400" dirty="0" err="1">
                <a:latin typeface="UTM Avo" panose="02040603050506020204" pitchFamily="18" charset="0"/>
              </a:rPr>
              <a:t>định</a:t>
            </a:r>
            <a:r>
              <a:rPr lang="en-US" sz="2400" dirty="0">
                <a:latin typeface="UTM Avo" panose="02040603050506020204" pitchFamily="18" charset="0"/>
              </a:rPr>
              <a:t>.</a:t>
            </a:r>
          </a:p>
        </p:txBody>
      </p:sp>
    </p:spTree>
    <p:extLst>
      <p:ext uri="{BB962C8B-B14F-4D97-AF65-F5344CB8AC3E}">
        <p14:creationId xmlns:p14="http://schemas.microsoft.com/office/powerpoint/2010/main" val="262045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7408514-BAD3-BBF0-577C-D07006684518}"/>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5C3CF36C-E48A-9525-4DF6-8002E23799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777034" y="1197479"/>
            <a:ext cx="1688512" cy="954777"/>
          </a:xfrm>
          <a:prstGeom prst="rect">
            <a:avLst/>
          </a:prstGeom>
        </p:spPr>
      </p:pic>
      <p:sp>
        <p:nvSpPr>
          <p:cNvPr id="3" name="Rectangle: Rounded Corners 2">
            <a:extLst>
              <a:ext uri="{FF2B5EF4-FFF2-40B4-BE49-F238E27FC236}">
                <a16:creationId xmlns:a16="http://schemas.microsoft.com/office/drawing/2014/main" id="{1524D833-A993-CB72-7F33-4B8F9C158867}"/>
              </a:ext>
            </a:extLst>
          </p:cNvPr>
          <p:cNvSpPr/>
          <p:nvPr/>
        </p:nvSpPr>
        <p:spPr>
          <a:xfrm>
            <a:off x="1300347" y="1933154"/>
            <a:ext cx="9591306" cy="838203"/>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Nêu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một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số</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ví</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dụ</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trong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tế</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về</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dụng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quay </a:t>
            </a:r>
            <a:r>
              <a:rPr lang="en-US" sz="2400" dirty="0" err="1">
                <a:solidFill>
                  <a:schemeClr val="tx1"/>
                </a:solidFill>
                <a:latin typeface="UTM Avo" panose="02040603050506020204" pitchFamily="18" charset="0"/>
              </a:rPr>
              <a:t>vật</a:t>
            </a:r>
            <a:r>
              <a:rPr lang="en-US" sz="2400" dirty="0">
                <a:solidFill>
                  <a:schemeClr val="tx1"/>
                </a:solidFill>
                <a:latin typeface="UTM Avo" panose="02040603050506020204" pitchFamily="18" charset="0"/>
              </a:rPr>
              <a:t>.</a:t>
            </a:r>
          </a:p>
        </p:txBody>
      </p:sp>
      <p:sp>
        <p:nvSpPr>
          <p:cNvPr id="4" name="Rectangle 3">
            <a:extLst>
              <a:ext uri="{FF2B5EF4-FFF2-40B4-BE49-F238E27FC236}">
                <a16:creationId xmlns:a16="http://schemas.microsoft.com/office/drawing/2014/main" id="{8F5CB5F7-DC22-9C6C-DB72-6F5C28ED9D59}"/>
              </a:ext>
            </a:extLst>
          </p:cNvPr>
          <p:cNvSpPr/>
          <p:nvPr/>
        </p:nvSpPr>
        <p:spPr>
          <a:xfrm>
            <a:off x="1701338" y="3825387"/>
            <a:ext cx="8789323" cy="2372251"/>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50000"/>
              </a:lnSpc>
              <a:spcBef>
                <a:spcPts val="600"/>
              </a:spcBef>
              <a:spcAft>
                <a:spcPct val="0"/>
              </a:spcAft>
              <a:buClrTx/>
              <a:buSzTx/>
              <a:buFontTx/>
              <a:buNone/>
              <a:tabLst/>
            </a:pPr>
            <a:r>
              <a:rPr kumimoji="0" lang="en-US" altLang="en-US" sz="2400" b="0" i="0" u="none" strike="noStrike" cap="none" normalizeH="0" baseline="0" dirty="0" err="1">
                <a:ln>
                  <a:noFill/>
                </a:ln>
                <a:solidFill>
                  <a:srgbClr val="000000"/>
                </a:solidFill>
                <a:effectLst/>
                <a:latin typeface="UTM Avo" panose="02040603050506020204" pitchFamily="18" charset="0"/>
              </a:rPr>
              <a:t>Lái</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xe</a:t>
            </a:r>
            <a:r>
              <a:rPr kumimoji="0" lang="en-US" altLang="en-US" sz="2400" b="0" i="0" u="none" strike="noStrike" cap="none" normalizeH="0" dirty="0">
                <a:ln>
                  <a:noFill/>
                </a:ln>
                <a:solidFill>
                  <a:srgbClr val="000000"/>
                </a:solidFill>
                <a:effectLst/>
                <a:latin typeface="UTM Avo" panose="02040603050506020204" pitchFamily="18" charset="0"/>
              </a:rPr>
              <a:t> ô </a:t>
            </a:r>
            <a:r>
              <a:rPr kumimoji="0" lang="en-US" altLang="en-US" sz="2400" b="0" i="0" u="none" strike="noStrike" cap="none" normalizeH="0" dirty="0" err="1">
                <a:ln>
                  <a:noFill/>
                </a:ln>
                <a:solidFill>
                  <a:srgbClr val="000000"/>
                </a:solidFill>
                <a:effectLst/>
                <a:latin typeface="UTM Avo" panose="02040603050506020204" pitchFamily="18" charset="0"/>
              </a:rPr>
              <a:t>tô</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người</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lái</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xe</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tác</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dụng</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lực</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vào</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vô</a:t>
            </a:r>
            <a:r>
              <a:rPr lang="en-US" altLang="en-US" sz="2400" dirty="0" err="1">
                <a:solidFill>
                  <a:srgbClr val="000000"/>
                </a:solidFill>
                <a:latin typeface="UTM Avo" panose="02040603050506020204" pitchFamily="18" charset="0"/>
              </a:rPr>
              <a:t>-lăng</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làm</a:t>
            </a:r>
            <a:r>
              <a:rPr lang="en-US" altLang="en-US" sz="2400" dirty="0">
                <a:solidFill>
                  <a:srgbClr val="000000"/>
                </a:solidFill>
                <a:latin typeface="UTM Avo" panose="02040603050506020204" pitchFamily="18" charset="0"/>
              </a:rPr>
              <a:t> </a:t>
            </a:r>
            <a:br>
              <a:rPr lang="en-US" altLang="en-US" sz="2400" dirty="0">
                <a:solidFill>
                  <a:srgbClr val="000000"/>
                </a:solidFill>
                <a:latin typeface="UTM Avo" panose="02040603050506020204" pitchFamily="18" charset="0"/>
              </a:rPr>
            </a:br>
            <a:r>
              <a:rPr lang="en-US" altLang="en-US" sz="2400" dirty="0" err="1">
                <a:solidFill>
                  <a:srgbClr val="000000"/>
                </a:solidFill>
                <a:latin typeface="UTM Avo" panose="02040603050506020204" pitchFamily="18" charset="0"/>
              </a:rPr>
              <a:t>vô-lăng</a:t>
            </a:r>
            <a:r>
              <a:rPr lang="en-US" altLang="en-US" sz="2400" dirty="0">
                <a:solidFill>
                  <a:srgbClr val="000000"/>
                </a:solidFill>
                <a:latin typeface="UTM Avo" panose="02040603050506020204" pitchFamily="18" charset="0"/>
              </a:rPr>
              <a:t> quay </a:t>
            </a:r>
            <a:r>
              <a:rPr lang="en-US" altLang="en-US" sz="2400" dirty="0" err="1">
                <a:solidFill>
                  <a:srgbClr val="000000"/>
                </a:solidFill>
                <a:latin typeface="UTM Avo" panose="02040603050506020204" pitchFamily="18" charset="0"/>
              </a:rPr>
              <a:t>quanh</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trục</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của</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nó</a:t>
            </a:r>
            <a:r>
              <a:rPr lang="en-US" altLang="en-US" sz="2400" dirty="0">
                <a:solidFill>
                  <a:srgbClr val="000000"/>
                </a:solidFill>
                <a:latin typeface="UTM Avo" panose="02040603050506020204" pitchFamily="18" charset="0"/>
              </a:rPr>
              <a:t>. </a:t>
            </a:r>
          </a:p>
          <a:p>
            <a:pPr marL="0" marR="0" lvl="0" indent="0" algn="just" defTabSz="914400" rtl="0" eaLnBrk="0" fontAlgn="base" latinLnBrk="0" hangingPunct="0">
              <a:lnSpc>
                <a:spcPct val="150000"/>
              </a:lnSpc>
              <a:spcBef>
                <a:spcPts val="600"/>
              </a:spcBef>
              <a:spcAft>
                <a:spcPct val="0"/>
              </a:spcAft>
              <a:buClrTx/>
              <a:buSzTx/>
              <a:buFontTx/>
              <a:buNone/>
              <a:tabLst/>
            </a:pPr>
            <a:r>
              <a:rPr kumimoji="0" lang="en-US" altLang="en-US" sz="2400" b="0" i="0" u="none" strike="noStrike" cap="none" normalizeH="0" baseline="0" dirty="0" err="1">
                <a:ln>
                  <a:noFill/>
                </a:ln>
                <a:solidFill>
                  <a:srgbClr val="000000"/>
                </a:solidFill>
                <a:effectLst/>
                <a:latin typeface="UTM Avo" panose="02040603050506020204" pitchFamily="18" charset="0"/>
              </a:rPr>
              <a:t>Trò</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chơi</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vòng</a:t>
            </a:r>
            <a:r>
              <a:rPr kumimoji="0" lang="en-US" altLang="en-US" sz="2400" b="0" i="0" u="none" strike="noStrike" cap="none" normalizeH="0" dirty="0">
                <a:ln>
                  <a:noFill/>
                </a:ln>
                <a:solidFill>
                  <a:srgbClr val="000000"/>
                </a:solidFill>
                <a:effectLst/>
                <a:latin typeface="UTM Avo" panose="02040603050506020204" pitchFamily="18" charset="0"/>
              </a:rPr>
              <a:t> quay </a:t>
            </a:r>
            <a:r>
              <a:rPr kumimoji="0" lang="en-US" altLang="en-US" sz="2400" b="0" i="0" u="none" strike="noStrike" cap="none" normalizeH="0" dirty="0" err="1">
                <a:ln>
                  <a:noFill/>
                </a:ln>
                <a:solidFill>
                  <a:srgbClr val="000000"/>
                </a:solidFill>
                <a:effectLst/>
                <a:latin typeface="UTM Avo" panose="02040603050506020204" pitchFamily="18" charset="0"/>
              </a:rPr>
              <a:t>mặt</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trời</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Các</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carbin</a:t>
            </a:r>
            <a:r>
              <a:rPr lang="en-US" altLang="en-US" sz="2400" dirty="0">
                <a:solidFill>
                  <a:srgbClr val="000000"/>
                </a:solidFill>
                <a:latin typeface="UTM Avo" panose="02040603050506020204" pitchFamily="18" charset="0"/>
              </a:rPr>
              <a:t> quay </a:t>
            </a:r>
            <a:r>
              <a:rPr lang="en-US" altLang="en-US" sz="2400" dirty="0" err="1">
                <a:solidFill>
                  <a:srgbClr val="000000"/>
                </a:solidFill>
                <a:latin typeface="UTM Avo" panose="02040603050506020204" pitchFamily="18" charset="0"/>
              </a:rPr>
              <a:t>quanh</a:t>
            </a:r>
            <a:r>
              <a:rPr lang="en-US" altLang="en-US" sz="2400" dirty="0">
                <a:solidFill>
                  <a:srgbClr val="000000"/>
                </a:solidFill>
                <a:latin typeface="UTM Avo" panose="02040603050506020204" pitchFamily="18" charset="0"/>
              </a:rPr>
              <a:t> </a:t>
            </a:r>
            <a:br>
              <a:rPr lang="en-US" altLang="en-US" sz="2400" dirty="0">
                <a:solidFill>
                  <a:srgbClr val="000000"/>
                </a:solidFill>
                <a:latin typeface="UTM Avo" panose="02040603050506020204" pitchFamily="18" charset="0"/>
              </a:rPr>
            </a:br>
            <a:r>
              <a:rPr lang="en-US" altLang="en-US" sz="2400" dirty="0" err="1">
                <a:solidFill>
                  <a:srgbClr val="000000"/>
                </a:solidFill>
                <a:latin typeface="UTM Avo" panose="02040603050506020204" pitchFamily="18" charset="0"/>
              </a:rPr>
              <a:t>một</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trục</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cố</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định</a:t>
            </a:r>
            <a:r>
              <a:rPr lang="en-US" altLang="en-US" sz="2400" dirty="0">
                <a:solidFill>
                  <a:srgbClr val="000000"/>
                </a:solidFill>
                <a:latin typeface="UTM Avo" panose="02040603050506020204" pitchFamily="18" charset="0"/>
              </a:rPr>
              <a:t>. </a:t>
            </a:r>
            <a:endParaRPr kumimoji="0" lang="en-US" altLang="en-US" sz="2400" b="0" i="0" u="none" strike="noStrike" cap="none" normalizeH="0" baseline="0" dirty="0">
              <a:ln>
                <a:noFill/>
              </a:ln>
              <a:solidFill>
                <a:schemeClr val="tx1"/>
              </a:solidFill>
              <a:effectLst/>
              <a:latin typeface="UTM Avo" panose="02040603050506020204" pitchFamily="18" charset="0"/>
            </a:endParaRPr>
          </a:p>
        </p:txBody>
      </p:sp>
      <p:sp>
        <p:nvSpPr>
          <p:cNvPr id="5" name="Arrow: Down 4">
            <a:extLst>
              <a:ext uri="{FF2B5EF4-FFF2-40B4-BE49-F238E27FC236}">
                <a16:creationId xmlns:a16="http://schemas.microsoft.com/office/drawing/2014/main" id="{FA5EC334-B6FC-5C9B-31A6-D7C048F578B2}"/>
              </a:ext>
            </a:extLst>
          </p:cNvPr>
          <p:cNvSpPr/>
          <p:nvPr/>
        </p:nvSpPr>
        <p:spPr>
          <a:xfrm>
            <a:off x="5869577" y="3091543"/>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latin typeface="UTM Avo" panose="02040603050506020204" pitchFamily="18" charset="0"/>
            </a:endParaRPr>
          </a:p>
        </p:txBody>
      </p:sp>
      <p:pic>
        <p:nvPicPr>
          <p:cNvPr id="1026" name="Picture 2">
            <a:extLst>
              <a:ext uri="{FF2B5EF4-FFF2-40B4-BE49-F238E27FC236}">
                <a16:creationId xmlns:a16="http://schemas.microsoft.com/office/drawing/2014/main" id="{70EDFF55-1EA4-B1D8-8BDB-B1F3FCB213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629" y="5374142"/>
            <a:ext cx="1494709" cy="14838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A93A650-0F1C-4ACB-94FB-04A86CE08E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39796" y="5011512"/>
            <a:ext cx="1952207" cy="1952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17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26"/>
                                        </p:tgtEl>
                                        <p:attrNameLst>
                                          <p:attrName>style.visibility</p:attrName>
                                        </p:attrNameLst>
                                      </p:cBhvr>
                                      <p:to>
                                        <p:strVal val="visible"/>
                                      </p:to>
                                    </p:set>
                                    <p:animEffect transition="in" filter="fade">
                                      <p:cBhvr>
                                        <p:cTn id="30" dur="500"/>
                                        <p:tgtEl>
                                          <p:spTgt spid="10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fade">
                                      <p:cBhvr>
                                        <p:cTn id="35" dur="500"/>
                                        <p:tgtEl>
                                          <p:spTgt spid="4">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28"/>
                                        </p:tgtEl>
                                        <p:attrNameLst>
                                          <p:attrName>style.visibility</p:attrName>
                                        </p:attrNameLst>
                                      </p:cBhvr>
                                      <p:to>
                                        <p:strVal val="visible"/>
                                      </p:to>
                                    </p:set>
                                    <p:animEffect transition="in" filter="fade">
                                      <p:cBhvr>
                                        <p:cTn id="4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FF80F9C-4BB9-49CC-BFF7-1122A512CEC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650DD0C-1C4A-BD28-6299-597094022A82}"/>
              </a:ext>
            </a:extLst>
          </p:cNvPr>
          <p:cNvSpPr txBox="1"/>
          <p:nvPr/>
        </p:nvSpPr>
        <p:spPr>
          <a:xfrm>
            <a:off x="1709506" y="1640734"/>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II. MÔMEN LỰC</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FE3F1A1C-D28E-E990-E8CD-FC21B472DD45}"/>
              </a:ext>
            </a:extLst>
          </p:cNvPr>
          <p:cNvSpPr/>
          <p:nvPr/>
        </p:nvSpPr>
        <p:spPr>
          <a:xfrm>
            <a:off x="715415" y="2394787"/>
            <a:ext cx="10761168" cy="2051780"/>
          </a:xfrm>
          <a:prstGeom prst="rect">
            <a:avLst/>
          </a:prstGeom>
        </p:spPr>
        <p:txBody>
          <a:bodyPr wrap="square">
            <a:spAutoFit/>
          </a:bodyPr>
          <a:lstStyle/>
          <a:p>
            <a:pPr algn="just">
              <a:lnSpc>
                <a:spcPct val="150000"/>
              </a:lnSpc>
            </a:pPr>
            <a:r>
              <a:rPr lang="vi-VN" sz="2200" dirty="0">
                <a:latin typeface="UTM Avo" panose="02040603050506020204" pitchFamily="18"/>
                <a:cs typeface="Arial" panose="020B0604020202020204" pitchFamily="34" charset="0"/>
              </a:rPr>
              <a:t>Trong trò chơi bập bênh, khi ngồi gần trục quay giống như bố của mình </a:t>
            </a:r>
            <a:br>
              <a:rPr lang="en-US" sz="2200" dirty="0">
                <a:latin typeface="UTM Avo" panose="02040603050506020204" pitchFamily="18"/>
                <a:cs typeface="Arial" panose="020B0604020202020204" pitchFamily="34" charset="0"/>
              </a:rPr>
            </a:br>
            <a:r>
              <a:rPr lang="vi-VN" sz="2200" dirty="0">
                <a:latin typeface="UTM Avo" panose="02040603050506020204" pitchFamily="18"/>
                <a:cs typeface="Arial" panose="020B0604020202020204" pitchFamily="34" charset="0"/>
              </a:rPr>
              <a:t>(hình 18.3a), bạn nhỏ không thể nâng bố lên. Muốn nâng được bố lên, </a:t>
            </a:r>
            <a:br>
              <a:rPr lang="en-US" sz="2200" dirty="0">
                <a:latin typeface="UTM Avo" panose="02040603050506020204" pitchFamily="18"/>
                <a:cs typeface="Arial" panose="020B0604020202020204" pitchFamily="34" charset="0"/>
              </a:rPr>
            </a:br>
            <a:r>
              <a:rPr lang="vi-VN" sz="2200" dirty="0">
                <a:latin typeface="UTM Avo" panose="02040603050506020204" pitchFamily="18"/>
                <a:cs typeface="Arial" panose="020B0604020202020204" pitchFamily="34" charset="0"/>
              </a:rPr>
              <a:t>bạn nhỏ phải ngồi xa trục quay hơn so với bố (hình 18.3b). Người bố cũng </a:t>
            </a:r>
            <a:br>
              <a:rPr lang="en-US" sz="2200" dirty="0">
                <a:latin typeface="UTM Avo" panose="02040603050506020204" pitchFamily="18"/>
                <a:cs typeface="Arial" panose="020B0604020202020204" pitchFamily="34" charset="0"/>
              </a:rPr>
            </a:br>
            <a:r>
              <a:rPr lang="vi-VN" sz="2200" dirty="0">
                <a:latin typeface="UTM Avo" panose="02040603050506020204" pitchFamily="18"/>
                <a:cs typeface="Arial" panose="020B0604020202020204" pitchFamily="34" charset="0"/>
              </a:rPr>
              <a:t>có thể được nâng lên nếu có người lớn khác ngồi vào vị trí của bạn nhỏ. </a:t>
            </a:r>
            <a:endParaRPr lang="en-US" sz="2200" dirty="0">
              <a:latin typeface="UTM Avo" panose="02040603050506020204" pitchFamily="18"/>
              <a:cs typeface="Arial" panose="020B0604020202020204" pitchFamily="34" charset="0"/>
            </a:endParaRPr>
          </a:p>
        </p:txBody>
      </p:sp>
      <p:pic>
        <p:nvPicPr>
          <p:cNvPr id="5" name="Picture 4">
            <a:extLst>
              <a:ext uri="{FF2B5EF4-FFF2-40B4-BE49-F238E27FC236}">
                <a16:creationId xmlns:a16="http://schemas.microsoft.com/office/drawing/2014/main" id="{ADA5C4B4-D8D9-08BD-31A1-669CD5131F1B}"/>
              </a:ext>
            </a:extLst>
          </p:cNvPr>
          <p:cNvPicPr>
            <a:picLocks noChangeAspect="1"/>
          </p:cNvPicPr>
          <p:nvPr/>
        </p:nvPicPr>
        <p:blipFill>
          <a:blip r:embed="rId3"/>
          <a:stretch>
            <a:fillRect/>
          </a:stretch>
        </p:blipFill>
        <p:spPr>
          <a:xfrm>
            <a:off x="1554420" y="4670179"/>
            <a:ext cx="9083160" cy="2092346"/>
          </a:xfrm>
          <a:prstGeom prst="rect">
            <a:avLst/>
          </a:prstGeom>
        </p:spPr>
      </p:pic>
    </p:spTree>
    <p:extLst>
      <p:ext uri="{BB962C8B-B14F-4D97-AF65-F5344CB8AC3E}">
        <p14:creationId xmlns:p14="http://schemas.microsoft.com/office/powerpoint/2010/main" val="3374075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29CC70-FF28-85AE-CFAB-DDBC29C4BA0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608A06-B2DD-26A6-11C6-248213A5930F}"/>
              </a:ext>
            </a:extLst>
          </p:cNvPr>
          <p:cNvSpPr txBox="1"/>
          <p:nvPr/>
        </p:nvSpPr>
        <p:spPr>
          <a:xfrm>
            <a:off x="456904" y="2481521"/>
            <a:ext cx="6858998" cy="3337837"/>
          </a:xfrm>
          <a:prstGeom prst="rect">
            <a:avLst/>
          </a:prstGeom>
          <a:noFill/>
        </p:spPr>
        <p:txBody>
          <a:bodyPr wrap="square">
            <a:spAutoFit/>
          </a:bodyPr>
          <a:lstStyle/>
          <a:p>
            <a:pPr algn="just">
              <a:lnSpc>
                <a:spcPct val="150000"/>
              </a:lnSpc>
            </a:pPr>
            <a:r>
              <a:rPr lang="en-US" sz="2400" dirty="0" err="1">
                <a:latin typeface="UTM Avo" panose="02040603050506020204" pitchFamily="18" charset="0"/>
              </a:rPr>
              <a:t>Đoạn</a:t>
            </a:r>
            <a:r>
              <a:rPr lang="en-US" sz="2400" dirty="0">
                <a:latin typeface="UTM Avo" panose="02040603050506020204" pitchFamily="18" charset="0"/>
              </a:rPr>
              <a:t> OA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khoảng</a:t>
            </a:r>
            <a:r>
              <a:rPr lang="en-US" sz="2400" dirty="0">
                <a:latin typeface="UTM Avo" panose="02040603050506020204" pitchFamily="18" charset="0"/>
              </a:rPr>
              <a:t> </a:t>
            </a: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trục</a:t>
            </a:r>
            <a:r>
              <a:rPr lang="en-US" sz="2400" dirty="0">
                <a:latin typeface="UTM Avo" panose="02040603050506020204" pitchFamily="18" charset="0"/>
              </a:rPr>
              <a:t> quay </a:t>
            </a:r>
            <a:r>
              <a:rPr lang="en-US" sz="2400" dirty="0" err="1">
                <a:latin typeface="UTM Avo" panose="02040603050506020204" pitchFamily="18" charset="0"/>
              </a:rPr>
              <a:t>đến</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đường</a:t>
            </a:r>
            <a:r>
              <a:rPr lang="en-US" sz="2400" dirty="0">
                <a:latin typeface="UTM Avo" panose="02040603050506020204" pitchFamily="18" charset="0"/>
              </a:rPr>
              <a:t> </a:t>
            </a:r>
            <a:r>
              <a:rPr lang="en-US" sz="2400" dirty="0" err="1">
                <a:latin typeface="UTM Avo" panose="02040603050506020204" pitchFamily="18" charset="0"/>
              </a:rPr>
              <a:t>thẳng</a:t>
            </a:r>
            <a:r>
              <a:rPr lang="en-US" sz="2400" dirty="0">
                <a:latin typeface="UTM Avo" panose="02040603050506020204" pitchFamily="18" charset="0"/>
              </a:rPr>
              <a:t> </a:t>
            </a:r>
            <a:r>
              <a:rPr lang="en-US" sz="2400" dirty="0" err="1">
                <a:latin typeface="UTM Avo" panose="02040603050506020204" pitchFamily="18" charset="0"/>
              </a:rPr>
              <a:t>trùng</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mũi</a:t>
            </a:r>
            <a:r>
              <a:rPr lang="en-US" sz="2400" dirty="0">
                <a:latin typeface="UTM Avo" panose="02040603050506020204" pitchFamily="18" charset="0"/>
              </a:rPr>
              <a:t> </a:t>
            </a:r>
            <a:r>
              <a:rPr lang="en-US" sz="2400" dirty="0" err="1">
                <a:latin typeface="UTM Avo" panose="02040603050506020204" pitchFamily="18" charset="0"/>
              </a:rPr>
              <a:t>tên</a:t>
            </a:r>
            <a:r>
              <a:rPr lang="en-US" sz="2400" dirty="0">
                <a:latin typeface="UTM Avo" panose="02040603050506020204" pitchFamily="18" charset="0"/>
              </a:rPr>
              <a:t> </a:t>
            </a:r>
            <a:r>
              <a:rPr lang="en-US" sz="2400" dirty="0" err="1">
                <a:latin typeface="UTM Avo" panose="02040603050506020204" pitchFamily="18" charset="0"/>
              </a:rPr>
              <a:t>biểu</a:t>
            </a:r>
            <a:r>
              <a:rPr lang="en-US" sz="2400" dirty="0">
                <a:latin typeface="UTM Avo" panose="02040603050506020204" pitchFamily="18" charset="0"/>
              </a:rPr>
              <a:t> </a:t>
            </a:r>
            <a:r>
              <a:rPr lang="en-US" sz="2400" dirty="0" err="1">
                <a:latin typeface="UTM Avo" panose="02040603050506020204" pitchFamily="18" charset="0"/>
              </a:rPr>
              <a:t>diễn</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do </a:t>
            </a:r>
            <a:r>
              <a:rPr lang="en-US" sz="2400" dirty="0" err="1">
                <a:latin typeface="UTM Avo" panose="02040603050506020204" pitchFamily="18" charset="0"/>
              </a:rPr>
              <a:t>bố</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lên</a:t>
            </a:r>
            <a:r>
              <a:rPr lang="en-US" sz="2400" dirty="0">
                <a:latin typeface="UTM Avo" panose="02040603050506020204" pitchFamily="18" charset="0"/>
              </a:rPr>
              <a:t> </a:t>
            </a:r>
            <a:r>
              <a:rPr lang="en-US" sz="2400" dirty="0" err="1">
                <a:latin typeface="UTM Avo" panose="02040603050506020204" pitchFamily="18" charset="0"/>
              </a:rPr>
              <a:t>bập</a:t>
            </a:r>
            <a:r>
              <a:rPr lang="en-US" sz="2400" dirty="0">
                <a:latin typeface="UTM Avo" panose="02040603050506020204" pitchFamily="18" charset="0"/>
              </a:rPr>
              <a:t> </a:t>
            </a:r>
            <a:r>
              <a:rPr lang="en-US" sz="2400" dirty="0" err="1">
                <a:latin typeface="UTM Avo" panose="02040603050506020204" pitchFamily="18" charset="0"/>
              </a:rPr>
              <a:t>bênh</a:t>
            </a:r>
            <a:r>
              <a:rPr lang="en-US" sz="2400" dirty="0">
                <a:latin typeface="UTM Avo" panose="02040603050506020204" pitchFamily="18" charset="0"/>
              </a:rPr>
              <a:t>. </a:t>
            </a:r>
          </a:p>
          <a:p>
            <a:pPr algn="just">
              <a:lnSpc>
                <a:spcPct val="150000"/>
              </a:lnSpc>
            </a:pPr>
            <a:r>
              <a:rPr lang="en-US" sz="2400" dirty="0" err="1">
                <a:latin typeface="UTM Avo" panose="02040603050506020204" pitchFamily="18" charset="0"/>
              </a:rPr>
              <a:t>Đoạn</a:t>
            </a:r>
            <a:r>
              <a:rPr lang="en-US" sz="2400" dirty="0">
                <a:latin typeface="UTM Avo" panose="02040603050506020204" pitchFamily="18" charset="0"/>
              </a:rPr>
              <a:t> OB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khoảng</a:t>
            </a:r>
            <a:r>
              <a:rPr lang="en-US" sz="2400" dirty="0">
                <a:latin typeface="UTM Avo" panose="02040603050506020204" pitchFamily="18" charset="0"/>
              </a:rPr>
              <a:t> </a:t>
            </a: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trục</a:t>
            </a:r>
            <a:r>
              <a:rPr lang="en-US" sz="2400" dirty="0">
                <a:latin typeface="UTM Avo" panose="02040603050506020204" pitchFamily="18" charset="0"/>
              </a:rPr>
              <a:t> quay </a:t>
            </a:r>
            <a:r>
              <a:rPr lang="en-US" sz="2400" dirty="0" err="1">
                <a:latin typeface="UTM Avo" panose="02040603050506020204" pitchFamily="18" charset="0"/>
              </a:rPr>
              <a:t>đến</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do </a:t>
            </a:r>
            <a:r>
              <a:rPr lang="en-US" sz="2400" dirty="0" err="1">
                <a:latin typeface="UTM Avo" panose="02040603050506020204" pitchFamily="18" charset="0"/>
              </a:rPr>
              <a:t>bạn</a:t>
            </a:r>
            <a:r>
              <a:rPr lang="en-US" sz="2400" dirty="0">
                <a:latin typeface="UTM Avo" panose="02040603050506020204" pitchFamily="18" charset="0"/>
              </a:rPr>
              <a:t> </a:t>
            </a:r>
            <a:r>
              <a:rPr lang="en-US" sz="2400" dirty="0" err="1">
                <a:latin typeface="UTM Avo" panose="02040603050506020204" pitchFamily="18" charset="0"/>
              </a:rPr>
              <a:t>nhỏ</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lên</a:t>
            </a:r>
            <a:r>
              <a:rPr lang="en-US" sz="2400" dirty="0">
                <a:latin typeface="UTM Avo" panose="02040603050506020204" pitchFamily="18" charset="0"/>
              </a:rPr>
              <a:t> </a:t>
            </a:r>
            <a:br>
              <a:rPr lang="en-US" sz="2400" dirty="0">
                <a:latin typeface="UTM Avo" panose="02040603050506020204" pitchFamily="18" charset="0"/>
              </a:rPr>
            </a:br>
            <a:r>
              <a:rPr lang="en-US" sz="2400" dirty="0" err="1">
                <a:latin typeface="UTM Avo" panose="02040603050506020204" pitchFamily="18" charset="0"/>
              </a:rPr>
              <a:t>bập</a:t>
            </a:r>
            <a:r>
              <a:rPr lang="en-US" sz="2400" dirty="0">
                <a:latin typeface="UTM Avo" panose="02040603050506020204" pitchFamily="18" charset="0"/>
              </a:rPr>
              <a:t> </a:t>
            </a:r>
            <a:r>
              <a:rPr lang="en-US" sz="2400" dirty="0" err="1">
                <a:latin typeface="UTM Avo" panose="02040603050506020204" pitchFamily="18" charset="0"/>
              </a:rPr>
              <a:t>bênh</a:t>
            </a:r>
            <a:r>
              <a:rPr lang="en-US" sz="2400" dirty="0">
                <a:latin typeface="UTM Avo" panose="02040603050506020204" pitchFamily="18" charset="0"/>
              </a:rPr>
              <a:t>.</a:t>
            </a:r>
          </a:p>
        </p:txBody>
      </p:sp>
      <p:pic>
        <p:nvPicPr>
          <p:cNvPr id="5" name="Picture 4">
            <a:extLst>
              <a:ext uri="{FF2B5EF4-FFF2-40B4-BE49-F238E27FC236}">
                <a16:creationId xmlns:a16="http://schemas.microsoft.com/office/drawing/2014/main" id="{904B74C7-E808-DF7C-1732-B98B311FB997}"/>
              </a:ext>
            </a:extLst>
          </p:cNvPr>
          <p:cNvPicPr>
            <a:picLocks noChangeAspect="1"/>
          </p:cNvPicPr>
          <p:nvPr/>
        </p:nvPicPr>
        <p:blipFill>
          <a:blip r:embed="rId3"/>
          <a:stretch>
            <a:fillRect/>
          </a:stretch>
        </p:blipFill>
        <p:spPr>
          <a:xfrm>
            <a:off x="7470293" y="2247441"/>
            <a:ext cx="4264803" cy="3805998"/>
          </a:xfrm>
          <a:prstGeom prst="rect">
            <a:avLst/>
          </a:prstGeom>
        </p:spPr>
      </p:pic>
    </p:spTree>
    <p:extLst>
      <p:ext uri="{BB962C8B-B14F-4D97-AF65-F5344CB8AC3E}">
        <p14:creationId xmlns:p14="http://schemas.microsoft.com/office/powerpoint/2010/main" val="311469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208F118-39B8-3BCA-CEDF-F64F87B2F8A7}"/>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A6148095-3D56-495D-AEFC-B1DBC3C620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4619451" y="1591098"/>
            <a:ext cx="1136644" cy="642721"/>
          </a:xfrm>
          <a:prstGeom prst="rect">
            <a:avLst/>
          </a:prstGeom>
        </p:spPr>
      </p:pic>
      <p:sp>
        <p:nvSpPr>
          <p:cNvPr id="3" name="Rectangle: Rounded Corners 2">
            <a:extLst>
              <a:ext uri="{FF2B5EF4-FFF2-40B4-BE49-F238E27FC236}">
                <a16:creationId xmlns:a16="http://schemas.microsoft.com/office/drawing/2014/main" id="{AD8E9B27-BD51-E07D-4ADC-71CFC5279635}"/>
              </a:ext>
            </a:extLst>
          </p:cNvPr>
          <p:cNvSpPr/>
          <p:nvPr/>
        </p:nvSpPr>
        <p:spPr>
          <a:xfrm>
            <a:off x="450013" y="1995839"/>
            <a:ext cx="5181600" cy="4667794"/>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dirty="0" err="1">
                <a:solidFill>
                  <a:schemeClr val="tx1"/>
                </a:solidFill>
                <a:latin typeface="UTM Avo" panose="02040603050506020204" pitchFamily="18" charset="0"/>
              </a:rPr>
              <a:t>Nêu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ví</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trong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tế</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bằng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p>
          <a:p>
            <a:pPr algn="just">
              <a:lnSpc>
                <a:spcPct val="150000"/>
              </a:lnSpc>
            </a:pPr>
            <a:r>
              <a:rPr lang="en-US" sz="2200" dirty="0">
                <a:solidFill>
                  <a:schemeClr val="tx1"/>
                </a:solidFill>
                <a:latin typeface="UTM Avo" panose="02040603050506020204" pitchFamily="18" charset="0"/>
              </a:rPr>
              <a:t>a)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lớn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b)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khoảng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từ</a:t>
            </a:r>
            <a:r>
              <a:rPr lang="en-US" sz="2200" dirty="0">
                <a:solidFill>
                  <a:schemeClr val="tx1"/>
                </a:solidFill>
                <a:latin typeface="UTM Avo" panose="02040603050506020204" pitchFamily="18" charset="0"/>
              </a:rPr>
              <a:t> </a:t>
            </a:r>
            <a:br>
              <a:rPr lang="en-US" sz="2200" dirty="0">
                <a:solidFill>
                  <a:schemeClr val="tx1"/>
                </a:solidFill>
                <a:latin typeface="UTM Avo" panose="02040603050506020204" pitchFamily="18" charset="0"/>
              </a:rPr>
            </a:br>
            <a:r>
              <a:rPr lang="en-US" sz="2200" dirty="0" err="1">
                <a:solidFill>
                  <a:schemeClr val="tx1"/>
                </a:solidFill>
                <a:latin typeface="UTM Avo" panose="02040603050506020204" pitchFamily="18" charset="0"/>
              </a:rPr>
              <a:t>trục</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c)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đồng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thời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cả</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lớn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khoảng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từ</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trục</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p:txBody>
      </p:sp>
      <p:sp>
        <p:nvSpPr>
          <p:cNvPr id="4" name="Rectangle 3">
            <a:extLst>
              <a:ext uri="{FF2B5EF4-FFF2-40B4-BE49-F238E27FC236}">
                <a16:creationId xmlns:a16="http://schemas.microsoft.com/office/drawing/2014/main" id="{8CACC69D-728D-27B5-40DF-D1F7271430CA}"/>
              </a:ext>
            </a:extLst>
          </p:cNvPr>
          <p:cNvSpPr/>
          <p:nvPr/>
        </p:nvSpPr>
        <p:spPr>
          <a:xfrm>
            <a:off x="6511177" y="1912459"/>
            <a:ext cx="5181600" cy="475117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eaLnBrk="0" fontAlgn="base" hangingPunct="0">
              <a:lnSpc>
                <a:spcPct val="150000"/>
              </a:lnSpc>
              <a:spcBef>
                <a:spcPts val="600"/>
              </a:spcBef>
              <a:spcAft>
                <a:spcPct val="0"/>
              </a:spcAft>
            </a:pPr>
            <a:r>
              <a:rPr kumimoji="0" lang="en-US" altLang="en-US" sz="2400" b="0" i="0" u="none" strike="noStrike" cap="none" normalizeH="0" baseline="0" dirty="0">
                <a:ln>
                  <a:noFill/>
                </a:ln>
                <a:solidFill>
                  <a:srgbClr val="000000"/>
                </a:solidFill>
                <a:effectLst/>
                <a:latin typeface="UTM Avo" panose="02040603050506020204" pitchFamily="18" charset="0"/>
              </a:rPr>
              <a:t>a) </a:t>
            </a:r>
            <a:r>
              <a:rPr lang="en-US" sz="2400" dirty="0" err="1">
                <a:solidFill>
                  <a:schemeClr val="tx1"/>
                </a:solidFill>
                <a:latin typeface="UTM Avo" panose="02040603050506020204" pitchFamily="18" charset="0"/>
              </a:rPr>
              <a:t>Tăng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lớn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lực</a:t>
            </a:r>
            <a:r>
              <a:rPr lang="en-US" sz="2400" dirty="0">
                <a:solidFill>
                  <a:schemeClr val="tx1"/>
                </a:solidFill>
                <a:latin typeface="UTM Avo" panose="02040603050506020204" pitchFamily="18" charset="0"/>
              </a:rPr>
              <a:t>: </a:t>
            </a:r>
            <a:br>
              <a:rPr lang="en-US" sz="2400" dirty="0">
                <a:solidFill>
                  <a:schemeClr val="tx1"/>
                </a:solidFill>
                <a:latin typeface="UTM Avo" panose="02040603050506020204" pitchFamily="18" charset="0"/>
              </a:rPr>
            </a:br>
            <a:r>
              <a:rPr lang="en-US" sz="2400" dirty="0" err="1">
                <a:solidFill>
                  <a:schemeClr val="tx1"/>
                </a:solidFill>
                <a:latin typeface="UTM Avo" panose="02040603050506020204" pitchFamily="18" charset="0"/>
              </a:rPr>
              <a:t>Trường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hợp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nắp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lọ</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quá</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chặt</a:t>
            </a:r>
            <a:r>
              <a:rPr lang="en-US" sz="2400" dirty="0">
                <a:solidFill>
                  <a:schemeClr val="tx1"/>
                </a:solidFill>
                <a:latin typeface="UTM Avo" panose="02040603050506020204" pitchFamily="18" charset="0"/>
              </a:rPr>
              <a:t>, </a:t>
            </a:r>
            <a:br>
              <a:rPr lang="en-US" sz="2400" dirty="0">
                <a:solidFill>
                  <a:schemeClr val="tx1"/>
                </a:solidFill>
                <a:latin typeface="UTM Avo" panose="02040603050506020204" pitchFamily="18" charset="0"/>
              </a:rPr>
            </a:br>
            <a:r>
              <a:rPr lang="en-US" sz="2400" dirty="0">
                <a:solidFill>
                  <a:schemeClr val="tx1"/>
                </a:solidFill>
                <a:latin typeface="UTM Avo" panose="02040603050506020204" pitchFamily="18" charset="0"/>
              </a:rPr>
              <a:t>ta </a:t>
            </a:r>
            <a:r>
              <a:rPr lang="en-US" sz="2400" dirty="0" err="1">
                <a:solidFill>
                  <a:schemeClr val="tx1"/>
                </a:solidFill>
                <a:latin typeface="UTM Avo" panose="02040603050506020204" pitchFamily="18" charset="0"/>
              </a:rPr>
              <a:t>cần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dụng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nắp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nó</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xoay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mở</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được</a:t>
            </a:r>
            <a:r>
              <a:rPr lang="en-US" sz="2400" dirty="0">
                <a:solidFill>
                  <a:schemeClr val="tx1"/>
                </a:solidFill>
                <a:latin typeface="UTM Avo" panose="02040603050506020204" pitchFamily="18" charset="0"/>
              </a:rPr>
              <a:t>.</a:t>
            </a:r>
            <a:endParaRPr kumimoji="0" lang="en-US" altLang="en-US" sz="2400" b="0" i="0" u="none" strike="noStrike" cap="none" normalizeH="0" baseline="0" dirty="0">
              <a:ln>
                <a:noFill/>
              </a:ln>
              <a:solidFill>
                <a:srgbClr val="000000"/>
              </a:solidFill>
              <a:effectLst/>
              <a:latin typeface="UTM Avo" panose="02040603050506020204" pitchFamily="18" charset="0"/>
            </a:endParaRPr>
          </a:p>
        </p:txBody>
      </p:sp>
      <p:sp>
        <p:nvSpPr>
          <p:cNvPr id="6" name="Arrow: Right 5">
            <a:extLst>
              <a:ext uri="{FF2B5EF4-FFF2-40B4-BE49-F238E27FC236}">
                <a16:creationId xmlns:a16="http://schemas.microsoft.com/office/drawing/2014/main" id="{D55FC482-E7E8-2B0E-5EE6-35C7ABB1A8B0}"/>
              </a:ext>
            </a:extLst>
          </p:cNvPr>
          <p:cNvSpPr/>
          <p:nvPr/>
        </p:nvSpPr>
        <p:spPr>
          <a:xfrm>
            <a:off x="5840618" y="4024935"/>
            <a:ext cx="461554" cy="53532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pic>
        <p:nvPicPr>
          <p:cNvPr id="7" name="Picture 2" descr="Bỏ túi 7 cách mở nắp chai lọ bị vặn quá chặt cực đơn giản">
            <a:extLst>
              <a:ext uri="{FF2B5EF4-FFF2-40B4-BE49-F238E27FC236}">
                <a16:creationId xmlns:a16="http://schemas.microsoft.com/office/drawing/2014/main" id="{42830005-E561-C587-C23F-4CF25E2CC4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8869" y="4329736"/>
            <a:ext cx="3451295" cy="21091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81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BBDC72-544E-16EB-52BF-F9B363EA04B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36EA3AF-317A-B650-8A08-1E17B8A9A76A}"/>
              </a:ext>
            </a:extLst>
          </p:cNvPr>
          <p:cNvSpPr/>
          <p:nvPr/>
        </p:nvSpPr>
        <p:spPr>
          <a:xfrm>
            <a:off x="6566261" y="1912458"/>
            <a:ext cx="4906681" cy="475117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eaLnBrk="0" fontAlgn="base" hangingPunct="0">
              <a:lnSpc>
                <a:spcPct val="150000"/>
              </a:lnSpc>
              <a:spcBef>
                <a:spcPts val="600"/>
              </a:spcBef>
              <a:spcAft>
                <a:spcPct val="0"/>
              </a:spcAft>
            </a:pPr>
            <a:r>
              <a:rPr kumimoji="0" lang="en-US" altLang="en-US" sz="2000" b="0" i="0" u="none" strike="noStrike" cap="none" normalizeH="0" baseline="0" dirty="0">
                <a:ln>
                  <a:noFill/>
                </a:ln>
                <a:solidFill>
                  <a:srgbClr val="000000"/>
                </a:solidFill>
                <a:effectLst/>
                <a:latin typeface="UTM Avo" panose="02040603050506020204" pitchFamily="18" charset="0"/>
              </a:rPr>
              <a:t>b</a:t>
            </a:r>
            <a:r>
              <a:rPr lang="en-US" altLang="en-US" sz="2000" dirty="0">
                <a:solidFill>
                  <a:srgbClr val="000000"/>
                </a:solidFill>
                <a:latin typeface="UTM Avo" panose="02040603050506020204" pitchFamily="18" charset="0"/>
              </a:rPr>
              <a:t>)</a:t>
            </a:r>
            <a:r>
              <a:rPr kumimoji="0" lang="en-US" altLang="en-US" sz="2000" b="0" i="0" u="none" strike="noStrike" cap="none" normalizeH="0" baseline="0" dirty="0">
                <a:ln>
                  <a:noFill/>
                </a:ln>
                <a:solidFill>
                  <a:srgbClr val="000000"/>
                </a:solidFill>
                <a:effectLst/>
                <a:latin typeface="UTM Avo" panose="02040603050506020204" pitchFamily="18" charset="0"/>
              </a:rPr>
              <a:t> </a:t>
            </a:r>
            <a:r>
              <a:rPr lang="en-US" sz="2000" dirty="0" err="1">
                <a:solidFill>
                  <a:schemeClr val="tx1"/>
                </a:solidFill>
                <a:latin typeface="UTM Avo" panose="02040603050506020204" pitchFamily="18" charset="0"/>
              </a:rPr>
              <a:t>Tăng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khoảng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cách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từ</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trục</a:t>
            </a:r>
            <a:r>
              <a:rPr lang="en-US" sz="2000" dirty="0">
                <a:solidFill>
                  <a:schemeClr val="tx1"/>
                </a:solidFill>
                <a:latin typeface="UTM Avo" panose="02040603050506020204" pitchFamily="18" charset="0"/>
              </a:rPr>
              <a:t> quay </a:t>
            </a:r>
            <a:r>
              <a:rPr lang="en-US" sz="2000" dirty="0" err="1">
                <a:solidFill>
                  <a:schemeClr val="tx1"/>
                </a:solidFill>
                <a:latin typeface="UTM Avo" panose="02040603050506020204" pitchFamily="18" charset="0"/>
              </a:rPr>
              <a:t>đến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giá</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lực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Trường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hợp</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ốc</a:t>
            </a:r>
            <a:r>
              <a:rPr lang="en-US" sz="2000" dirty="0">
                <a:solidFill>
                  <a:schemeClr val="tx1"/>
                </a:solidFill>
                <a:latin typeface="UTM Avo" panose="02040603050506020204" pitchFamily="18" charset="0"/>
              </a:rPr>
              <a:t> </a:t>
            </a:r>
            <a:br>
              <a:rPr lang="en-US" sz="2000" dirty="0">
                <a:solidFill>
                  <a:schemeClr val="tx1"/>
                </a:solidFill>
                <a:latin typeface="UTM Avo" panose="02040603050506020204" pitchFamily="18" charset="0"/>
              </a:rPr>
            </a:br>
            <a:r>
              <a:rPr lang="en-US" sz="2000" dirty="0" err="1">
                <a:solidFill>
                  <a:schemeClr val="tx1"/>
                </a:solidFill>
                <a:latin typeface="UTM Avo" panose="02040603050506020204" pitchFamily="18" charset="0"/>
              </a:rPr>
              <a:t>quá</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chặt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người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thợ</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sửa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chữa</a:t>
            </a:r>
            <a:r>
              <a:rPr lang="en-US" sz="2000" dirty="0">
                <a:solidFill>
                  <a:schemeClr val="tx1"/>
                </a:solidFill>
                <a:latin typeface="UTM Avo" panose="02040603050506020204" pitchFamily="18" charset="0"/>
              </a:rPr>
              <a:t> </a:t>
            </a:r>
            <a:br>
              <a:rPr lang="en-US" sz="2000" dirty="0">
                <a:solidFill>
                  <a:schemeClr val="tx1"/>
                </a:solidFill>
                <a:latin typeface="UTM Avo" panose="02040603050506020204" pitchFamily="18" charset="0"/>
              </a:rPr>
            </a:br>
            <a:r>
              <a:rPr lang="en-US" sz="2000" dirty="0" err="1">
                <a:solidFill>
                  <a:schemeClr val="tx1"/>
                </a:solidFill>
                <a:latin typeface="UTM Avo" panose="02040603050506020204" pitchFamily="18" charset="0"/>
              </a:rPr>
              <a:t>thường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phải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dùng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thêm</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một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đoạn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ống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thép</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để</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nối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dài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thêm</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cán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chiếc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cờ-lê</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giúp</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tháo</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ốc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ra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dễ</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hơn</a:t>
            </a:r>
            <a:r>
              <a:rPr lang="en-US" sz="2000" dirty="0">
                <a:solidFill>
                  <a:schemeClr val="tx1"/>
                </a:solidFill>
                <a:latin typeface="UTM Avo" panose="02040603050506020204" pitchFamily="18" charset="0"/>
              </a:rPr>
              <a:t>.</a:t>
            </a:r>
            <a:endParaRPr kumimoji="0" lang="en-US" altLang="en-US" sz="2000" b="0" i="0" u="none" strike="noStrike" cap="none" normalizeH="0" baseline="0" dirty="0">
              <a:ln>
                <a:noFill/>
              </a:ln>
              <a:solidFill>
                <a:srgbClr val="000000"/>
              </a:solidFill>
              <a:effectLst/>
              <a:latin typeface="UTM Avo" panose="02040603050506020204" pitchFamily="18" charset="0"/>
            </a:endParaRPr>
          </a:p>
        </p:txBody>
      </p:sp>
      <p:pic>
        <p:nvPicPr>
          <p:cNvPr id="3074" name="Picture 2" descr="Cờ Lê Văn Đai Ốc Bánh Xe Và Những Điều Bạn Cần Biết (P1) - Halana điện nước  kim khí">
            <a:extLst>
              <a:ext uri="{FF2B5EF4-FFF2-40B4-BE49-F238E27FC236}">
                <a16:creationId xmlns:a16="http://schemas.microsoft.com/office/drawing/2014/main" id="{656DC17E-F100-C37D-6447-551D419532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5913" y="4833218"/>
            <a:ext cx="2521977" cy="168131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 name="Picture 8">
            <a:extLst>
              <a:ext uri="{FF2B5EF4-FFF2-40B4-BE49-F238E27FC236}">
                <a16:creationId xmlns:a16="http://schemas.microsoft.com/office/drawing/2014/main" id="{ABB9367D-EF8C-27AE-EA42-A8597B05BBA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730505">
            <a:off x="4619451" y="1591098"/>
            <a:ext cx="1136644" cy="642721"/>
          </a:xfrm>
          <a:prstGeom prst="rect">
            <a:avLst/>
          </a:prstGeom>
        </p:spPr>
      </p:pic>
      <p:sp>
        <p:nvSpPr>
          <p:cNvPr id="7" name="Rectangle: Rounded Corners 6">
            <a:extLst>
              <a:ext uri="{FF2B5EF4-FFF2-40B4-BE49-F238E27FC236}">
                <a16:creationId xmlns:a16="http://schemas.microsoft.com/office/drawing/2014/main" id="{E513FE93-4421-A25E-C8C3-8E29570710CB}"/>
              </a:ext>
            </a:extLst>
          </p:cNvPr>
          <p:cNvSpPr/>
          <p:nvPr/>
        </p:nvSpPr>
        <p:spPr>
          <a:xfrm>
            <a:off x="450013" y="1995839"/>
            <a:ext cx="5181600" cy="4667794"/>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dirty="0" err="1">
                <a:solidFill>
                  <a:schemeClr val="tx1"/>
                </a:solidFill>
                <a:latin typeface="UTM Avo" panose="02040603050506020204" pitchFamily="18" charset="0"/>
              </a:rPr>
              <a:t>Nêu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ví</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trong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tế</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bằng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p>
          <a:p>
            <a:pPr algn="just">
              <a:lnSpc>
                <a:spcPct val="150000"/>
              </a:lnSpc>
            </a:pPr>
            <a:r>
              <a:rPr lang="en-US" sz="2200" dirty="0">
                <a:solidFill>
                  <a:schemeClr val="tx1"/>
                </a:solidFill>
                <a:latin typeface="UTM Avo" panose="02040603050506020204" pitchFamily="18" charset="0"/>
              </a:rPr>
              <a:t>a)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lớn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b)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khoảng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từ</a:t>
            </a:r>
            <a:r>
              <a:rPr lang="en-US" sz="2200" dirty="0">
                <a:solidFill>
                  <a:schemeClr val="tx1"/>
                </a:solidFill>
                <a:latin typeface="UTM Avo" panose="02040603050506020204" pitchFamily="18" charset="0"/>
              </a:rPr>
              <a:t> </a:t>
            </a:r>
            <a:br>
              <a:rPr lang="en-US" sz="2200" dirty="0">
                <a:solidFill>
                  <a:schemeClr val="tx1"/>
                </a:solidFill>
                <a:latin typeface="UTM Avo" panose="02040603050506020204" pitchFamily="18" charset="0"/>
              </a:rPr>
            </a:br>
            <a:r>
              <a:rPr lang="en-US" sz="2200" dirty="0" err="1">
                <a:solidFill>
                  <a:schemeClr val="tx1"/>
                </a:solidFill>
                <a:latin typeface="UTM Avo" panose="02040603050506020204" pitchFamily="18" charset="0"/>
              </a:rPr>
              <a:t>trục</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c)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đồng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thời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cả</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lớn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khoảng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từ</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trục</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p:txBody>
      </p:sp>
      <p:sp>
        <p:nvSpPr>
          <p:cNvPr id="8" name="Arrow: Right 7">
            <a:extLst>
              <a:ext uri="{FF2B5EF4-FFF2-40B4-BE49-F238E27FC236}">
                <a16:creationId xmlns:a16="http://schemas.microsoft.com/office/drawing/2014/main" id="{91DC764B-CD0B-F2D1-1999-46A6E1F927A0}"/>
              </a:ext>
            </a:extLst>
          </p:cNvPr>
          <p:cNvSpPr/>
          <p:nvPr/>
        </p:nvSpPr>
        <p:spPr>
          <a:xfrm>
            <a:off x="5840618" y="4024935"/>
            <a:ext cx="461554" cy="53532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Tree>
    <p:extLst>
      <p:ext uri="{BB962C8B-B14F-4D97-AF65-F5344CB8AC3E}">
        <p14:creationId xmlns:p14="http://schemas.microsoft.com/office/powerpoint/2010/main" val="77500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F4318A-5921-A004-57B9-9A65494B1F9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2E97DA6-3CFE-F988-B2B1-DBED3DD74B3D}"/>
              </a:ext>
            </a:extLst>
          </p:cNvPr>
          <p:cNvSpPr/>
          <p:nvPr/>
        </p:nvSpPr>
        <p:spPr>
          <a:xfrm>
            <a:off x="6406153" y="1663547"/>
            <a:ext cx="5503081" cy="502212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eaLnBrk="0" fontAlgn="base" hangingPunct="0">
              <a:lnSpc>
                <a:spcPct val="150000"/>
              </a:lnSpc>
              <a:spcBef>
                <a:spcPts val="600"/>
              </a:spcBef>
              <a:spcAft>
                <a:spcPct val="0"/>
              </a:spcAft>
            </a:pPr>
            <a:r>
              <a:rPr kumimoji="0" lang="en-US" altLang="en-US" sz="2000" b="0" i="0" u="none" strike="noStrike" cap="none" normalizeH="0" baseline="0" dirty="0">
                <a:ln>
                  <a:noFill/>
                </a:ln>
                <a:solidFill>
                  <a:srgbClr val="000000"/>
                </a:solidFill>
                <a:effectLst/>
                <a:latin typeface="UTM Avo" panose="02040603050506020204" pitchFamily="18" charset="0"/>
              </a:rPr>
              <a:t>c) </a:t>
            </a:r>
            <a:r>
              <a:rPr lang="en-US" sz="2000" dirty="0" err="1">
                <a:solidFill>
                  <a:schemeClr val="tx1"/>
                </a:solidFill>
                <a:latin typeface="UTM Avo" panose="02040603050506020204" pitchFamily="18" charset="0"/>
              </a:rPr>
              <a:t>Tăng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đồng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thời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cả</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độ</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lớn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lực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và</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khoảng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cách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từ</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trục</a:t>
            </a:r>
            <a:r>
              <a:rPr lang="en-US" sz="2000" dirty="0">
                <a:solidFill>
                  <a:schemeClr val="tx1"/>
                </a:solidFill>
                <a:latin typeface="UTM Avo" panose="02040603050506020204" pitchFamily="18" charset="0"/>
              </a:rPr>
              <a:t> quay </a:t>
            </a:r>
            <a:r>
              <a:rPr lang="en-US" sz="2000" dirty="0" err="1">
                <a:solidFill>
                  <a:schemeClr val="tx1"/>
                </a:solidFill>
                <a:latin typeface="UTM Avo" panose="02040603050506020204" pitchFamily="18" charset="0"/>
              </a:rPr>
              <a:t>đến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giá</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lực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Trường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hợp</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cần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kéo</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một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vật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nặng</a:t>
            </a:r>
            <a:r>
              <a:rPr lang="en-US" sz="2000" dirty="0">
                <a:solidFill>
                  <a:schemeClr val="tx1"/>
                </a:solidFill>
                <a:latin typeface="UTM Avo" panose="02040603050506020204" pitchFamily="18" charset="0"/>
              </a:rPr>
              <a:t> ở </a:t>
            </a:r>
            <a:r>
              <a:rPr lang="en-US" sz="2000" dirty="0" err="1">
                <a:solidFill>
                  <a:schemeClr val="tx1"/>
                </a:solidFill>
                <a:latin typeface="UTM Avo" panose="02040603050506020204" pitchFamily="18" charset="0"/>
              </a:rPr>
              <a:t>dưới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hố</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lên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nếu</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tăng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đồng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thời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cả</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lực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kéo</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và</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khoảng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cách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từ</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trục</a:t>
            </a:r>
            <a:r>
              <a:rPr lang="en-US" sz="2000" dirty="0">
                <a:solidFill>
                  <a:schemeClr val="tx1"/>
                </a:solidFill>
                <a:latin typeface="UTM Avo" panose="02040603050506020204" pitchFamily="18" charset="0"/>
              </a:rPr>
              <a:t> quay </a:t>
            </a:r>
            <a:r>
              <a:rPr lang="en-US" sz="2000" dirty="0" err="1">
                <a:solidFill>
                  <a:schemeClr val="tx1"/>
                </a:solidFill>
                <a:latin typeface="UTM Avo" panose="02040603050506020204" pitchFamily="18" charset="0"/>
              </a:rPr>
              <a:t>tới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giá</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lực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thì</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sẽ</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đưa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được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vật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lên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dễ</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dàng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hơn</a:t>
            </a:r>
            <a:r>
              <a:rPr lang="en-US" sz="2000" dirty="0">
                <a:solidFill>
                  <a:schemeClr val="tx1"/>
                </a:solidFill>
                <a:latin typeface="UTM Avo" panose="02040603050506020204" pitchFamily="18" charset="0"/>
              </a:rPr>
              <a:t>.</a:t>
            </a:r>
            <a:endParaRPr kumimoji="0" lang="en-US" altLang="en-US" sz="2000" b="0" i="0" u="none" strike="noStrike" cap="none" normalizeH="0" baseline="0" dirty="0">
              <a:ln>
                <a:noFill/>
              </a:ln>
              <a:solidFill>
                <a:srgbClr val="000000"/>
              </a:solidFill>
              <a:effectLst/>
              <a:latin typeface="UTM Avo" panose="02040603050506020204" pitchFamily="18" charset="0"/>
            </a:endParaRPr>
          </a:p>
        </p:txBody>
      </p:sp>
      <p:pic>
        <p:nvPicPr>
          <p:cNvPr id="4098" name="Picture 2" descr="Đòn bẩy: Bài C1 -C6 trang 47,48,49 môn vật lý 6: Đòn bẩy">
            <a:extLst>
              <a:ext uri="{FF2B5EF4-FFF2-40B4-BE49-F238E27FC236}">
                <a16:creationId xmlns:a16="http://schemas.microsoft.com/office/drawing/2014/main" id="{B911C3F6-D172-4AD2-C563-D9E2198230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61" t="2371" r="2232" b="3069"/>
          <a:stretch/>
        </p:blipFill>
        <p:spPr bwMode="auto">
          <a:xfrm>
            <a:off x="7841637" y="4660134"/>
            <a:ext cx="2632112" cy="186499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 name="Picture 8">
            <a:extLst>
              <a:ext uri="{FF2B5EF4-FFF2-40B4-BE49-F238E27FC236}">
                <a16:creationId xmlns:a16="http://schemas.microsoft.com/office/drawing/2014/main" id="{70579F30-379B-6128-E561-C83B26F83D9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730505">
            <a:off x="4465215" y="1613132"/>
            <a:ext cx="1136644" cy="642721"/>
          </a:xfrm>
          <a:prstGeom prst="rect">
            <a:avLst/>
          </a:prstGeom>
        </p:spPr>
      </p:pic>
      <p:sp>
        <p:nvSpPr>
          <p:cNvPr id="7" name="Rectangle: Rounded Corners 6">
            <a:extLst>
              <a:ext uri="{FF2B5EF4-FFF2-40B4-BE49-F238E27FC236}">
                <a16:creationId xmlns:a16="http://schemas.microsoft.com/office/drawing/2014/main" id="{33728C85-FD20-D051-D4DF-79FDA1FF6D7A}"/>
              </a:ext>
            </a:extLst>
          </p:cNvPr>
          <p:cNvSpPr/>
          <p:nvPr/>
        </p:nvSpPr>
        <p:spPr>
          <a:xfrm>
            <a:off x="295777" y="2017873"/>
            <a:ext cx="5181600" cy="4667794"/>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dirty="0" err="1">
                <a:solidFill>
                  <a:schemeClr val="tx1"/>
                </a:solidFill>
                <a:latin typeface="UTM Avo" panose="02040603050506020204" pitchFamily="18" charset="0"/>
              </a:rPr>
              <a:t>Nêu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ví</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trong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tế</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bằng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p>
          <a:p>
            <a:pPr algn="just">
              <a:lnSpc>
                <a:spcPct val="150000"/>
              </a:lnSpc>
            </a:pPr>
            <a:r>
              <a:rPr lang="en-US" sz="2200" dirty="0">
                <a:solidFill>
                  <a:schemeClr val="tx1"/>
                </a:solidFill>
                <a:latin typeface="UTM Avo" panose="02040603050506020204" pitchFamily="18" charset="0"/>
              </a:rPr>
              <a:t>a)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lớn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b)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khoảng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từ</a:t>
            </a:r>
            <a:r>
              <a:rPr lang="en-US" sz="2200" dirty="0">
                <a:solidFill>
                  <a:schemeClr val="tx1"/>
                </a:solidFill>
                <a:latin typeface="UTM Avo" panose="02040603050506020204" pitchFamily="18" charset="0"/>
              </a:rPr>
              <a:t> </a:t>
            </a:r>
            <a:br>
              <a:rPr lang="en-US" sz="2200" dirty="0">
                <a:solidFill>
                  <a:schemeClr val="tx1"/>
                </a:solidFill>
                <a:latin typeface="UTM Avo" panose="02040603050506020204" pitchFamily="18" charset="0"/>
              </a:rPr>
            </a:br>
            <a:r>
              <a:rPr lang="en-US" sz="2200" dirty="0" err="1">
                <a:solidFill>
                  <a:schemeClr val="tx1"/>
                </a:solidFill>
                <a:latin typeface="UTM Avo" panose="02040603050506020204" pitchFamily="18" charset="0"/>
              </a:rPr>
              <a:t>trục</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c)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đồng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thời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cả</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lớn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khoảng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từ</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trục</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p:txBody>
      </p:sp>
      <p:sp>
        <p:nvSpPr>
          <p:cNvPr id="8" name="Arrow: Right 7">
            <a:extLst>
              <a:ext uri="{FF2B5EF4-FFF2-40B4-BE49-F238E27FC236}">
                <a16:creationId xmlns:a16="http://schemas.microsoft.com/office/drawing/2014/main" id="{34AC48F6-9B99-9988-A29D-1BE498698992}"/>
              </a:ext>
            </a:extLst>
          </p:cNvPr>
          <p:cNvSpPr/>
          <p:nvPr/>
        </p:nvSpPr>
        <p:spPr>
          <a:xfrm>
            <a:off x="5686382" y="4046969"/>
            <a:ext cx="461554" cy="53532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Tree>
    <p:extLst>
      <p:ext uri="{BB962C8B-B14F-4D97-AF65-F5344CB8AC3E}">
        <p14:creationId xmlns:p14="http://schemas.microsoft.com/office/powerpoint/2010/main" val="262435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97D6767-B804-C3DF-45B7-6C91605BBA1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3B534A8-28B3-5268-E173-470EE2D134E0}"/>
              </a:ext>
            </a:extLst>
          </p:cNvPr>
          <p:cNvSpPr txBox="1"/>
          <p:nvPr/>
        </p:nvSpPr>
        <p:spPr>
          <a:xfrm>
            <a:off x="1045025" y="2536388"/>
            <a:ext cx="10101943" cy="3337837"/>
          </a:xfrm>
          <a:prstGeom prst="rect">
            <a:avLst/>
          </a:prstGeom>
          <a:noFill/>
        </p:spPr>
        <p:txBody>
          <a:bodyPr wrap="square">
            <a:spAutoFit/>
          </a:bodyPr>
          <a:lstStyle/>
          <a:p>
            <a:pPr algn="just">
              <a:lnSpc>
                <a:spcPct val="150000"/>
              </a:lnSpc>
            </a:pPr>
            <a:r>
              <a:rPr lang="en-US" sz="2400" dirty="0">
                <a:latin typeface="UTM Avo" panose="02040603050506020204" pitchFamily="18" charset="0"/>
              </a:rPr>
              <a:t>Khi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quay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quanh</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trục</a:t>
            </a:r>
            <a:r>
              <a:rPr lang="en-US" sz="2400" dirty="0">
                <a:latin typeface="UTM Avo" panose="02040603050506020204" pitchFamily="18" charset="0"/>
              </a:rPr>
              <a:t> </a:t>
            </a:r>
            <a:r>
              <a:rPr lang="en-US" sz="2400" dirty="0" err="1">
                <a:latin typeface="UTM Avo" panose="02040603050506020204" pitchFamily="18" charset="0"/>
              </a:rPr>
              <a:t>hoặc</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br>
              <a:rPr lang="en-US" sz="2400" dirty="0">
                <a:latin typeface="UTM Avo" panose="02040603050506020204" pitchFamily="18" charset="0"/>
              </a:rPr>
            </a:br>
            <a:r>
              <a:rPr lang="en-US" sz="2400" dirty="0" err="1">
                <a:latin typeface="UTM Avo" panose="02040603050506020204" pitchFamily="18" charset="0"/>
              </a:rPr>
              <a:t>cố</a:t>
            </a:r>
            <a:r>
              <a:rPr lang="en-US" sz="2400" dirty="0">
                <a:latin typeface="UTM Avo" panose="02040603050506020204" pitchFamily="18" charset="0"/>
              </a:rPr>
              <a:t> </a:t>
            </a:r>
            <a:r>
              <a:rPr lang="en-US" sz="2400" dirty="0" err="1">
                <a:latin typeface="UTM Avo" panose="02040603050506020204" pitchFamily="18" charset="0"/>
              </a:rPr>
              <a:t>định</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quay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sẽ</a:t>
            </a:r>
            <a:r>
              <a:rPr lang="en-US" sz="2400" dirty="0">
                <a:latin typeface="UTM Avo" panose="02040603050506020204" pitchFamily="18" charset="0"/>
              </a:rPr>
              <a:t> </a:t>
            </a:r>
            <a:r>
              <a:rPr lang="en-US" sz="2400" dirty="0" err="1">
                <a:latin typeface="UTM Avo" panose="02040603050506020204" pitchFamily="18" charset="0"/>
              </a:rPr>
              <a:t>càng</a:t>
            </a:r>
            <a:r>
              <a:rPr lang="en-US" sz="2400" dirty="0">
                <a:latin typeface="UTM Avo" panose="02040603050506020204" pitchFamily="18" charset="0"/>
              </a:rPr>
              <a:t> </a:t>
            </a:r>
            <a:r>
              <a:rPr lang="en-US" sz="2400" dirty="0" err="1">
                <a:latin typeface="UTM Avo" panose="02040603050506020204" pitchFamily="18" charset="0"/>
              </a:rPr>
              <a:t>lớn</a:t>
            </a:r>
            <a:r>
              <a:rPr lang="en-US" sz="2400" dirty="0">
                <a:latin typeface="UTM Avo" panose="02040603050506020204" pitchFamily="18" charset="0"/>
              </a:rPr>
              <a:t> </a:t>
            </a:r>
            <a:r>
              <a:rPr lang="en-US" sz="2400" dirty="0" err="1">
                <a:latin typeface="UTM Avo" panose="02040603050506020204" pitchFamily="18" charset="0"/>
              </a:rPr>
              <a:t>nếu</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 </a:t>
            </a:r>
            <a:r>
              <a:rPr lang="en-US" sz="2400" dirty="0" err="1">
                <a:latin typeface="UTM Avo" panose="02040603050506020204" pitchFamily="18" charset="0"/>
              </a:rPr>
              <a:t>trị</a:t>
            </a:r>
            <a:r>
              <a:rPr lang="en-US" sz="2400" dirty="0">
                <a:latin typeface="UTM Avo" panose="02040603050506020204" pitchFamily="18" charset="0"/>
              </a:rPr>
              <a:t> </a:t>
            </a:r>
            <a:r>
              <a:rPr lang="en-US" sz="2400" dirty="0" err="1">
                <a:latin typeface="UTM Avo" panose="02040603050506020204" pitchFamily="18" charset="0"/>
              </a:rPr>
              <a:t>lớn</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khoảng</a:t>
            </a:r>
            <a:r>
              <a:rPr lang="en-US" sz="2400" dirty="0">
                <a:latin typeface="UTM Avo" panose="02040603050506020204" pitchFamily="18" charset="0"/>
              </a:rPr>
              <a:t> </a:t>
            </a: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trục</a:t>
            </a:r>
            <a:r>
              <a:rPr lang="en-US" sz="2400" dirty="0">
                <a:latin typeface="UTM Avo" panose="02040603050506020204" pitchFamily="18" charset="0"/>
              </a:rPr>
              <a:t> quay </a:t>
            </a:r>
            <a:r>
              <a:rPr lang="en-US" sz="2400" dirty="0" err="1">
                <a:latin typeface="UTM Avo" panose="02040603050506020204" pitchFamily="18" charset="0"/>
              </a:rPr>
              <a:t>đến</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càng</a:t>
            </a:r>
            <a:r>
              <a:rPr lang="en-US" sz="2400" dirty="0">
                <a:latin typeface="UTM Avo" panose="02040603050506020204" pitchFamily="18" charset="0"/>
              </a:rPr>
              <a:t> </a:t>
            </a:r>
            <a:r>
              <a:rPr lang="en-US" sz="2400" dirty="0" err="1">
                <a:latin typeface="UTM Avo" panose="02040603050506020204" pitchFamily="18" charset="0"/>
              </a:rPr>
              <a:t>lớn</a:t>
            </a:r>
            <a:r>
              <a:rPr lang="en-US" sz="2400" dirty="0">
                <a:latin typeface="UTM Avo" panose="02040603050506020204" pitchFamily="18" charset="0"/>
              </a:rPr>
              <a:t>.</a:t>
            </a:r>
          </a:p>
          <a:p>
            <a:pPr algn="just">
              <a:lnSpc>
                <a:spcPct val="150000"/>
              </a:lnSpc>
            </a:pPr>
            <a:r>
              <a:rPr lang="vi-VN" sz="2400" dirty="0">
                <a:latin typeface="UTM Avo" panose="02040603050506020204" pitchFamily="18" charset="0"/>
              </a:rPr>
              <a:t>Người ta chọn một đại lượng có liên hệ với cả độ lớn của lực và khoảng cách từ trục quay đến giá của lực để đặc trưng cho </a:t>
            </a:r>
            <a:br>
              <a:rPr lang="en-US" sz="2400" dirty="0">
                <a:latin typeface="UTM Avo" panose="02040603050506020204" pitchFamily="18" charset="0"/>
              </a:rPr>
            </a:br>
            <a:r>
              <a:rPr lang="vi-VN" sz="2400" dirty="0">
                <a:latin typeface="UTM Avo" panose="02040603050506020204" pitchFamily="18" charset="0"/>
              </a:rPr>
              <a:t>tác dụng làm quay của lực. Đại lượng này được gọi là </a:t>
            </a:r>
            <a:r>
              <a:rPr lang="vi-VN" sz="2400" i="1" dirty="0">
                <a:latin typeface="UTM Avo" panose="02040603050506020204" pitchFamily="18" charset="0"/>
              </a:rPr>
              <a:t>mômen lực</a:t>
            </a:r>
            <a:r>
              <a:rPr lang="vi-VN" sz="2400" dirty="0">
                <a:latin typeface="UTM Avo" panose="02040603050506020204" pitchFamily="18" charset="0"/>
              </a:rPr>
              <a:t>.</a:t>
            </a:r>
            <a:endParaRPr lang="en-US" sz="2400" dirty="0">
              <a:latin typeface="UTM Avo" panose="02040603050506020204" pitchFamily="18" charset="0"/>
            </a:endParaRPr>
          </a:p>
        </p:txBody>
      </p:sp>
      <p:sp>
        <p:nvSpPr>
          <p:cNvPr id="4" name="TextBox 3">
            <a:extLst>
              <a:ext uri="{FF2B5EF4-FFF2-40B4-BE49-F238E27FC236}">
                <a16:creationId xmlns:a16="http://schemas.microsoft.com/office/drawing/2014/main" id="{62580AA8-24F6-7684-B6EA-2FF022AB5AE1}"/>
              </a:ext>
            </a:extLst>
          </p:cNvPr>
          <p:cNvSpPr txBox="1"/>
          <p:nvPr/>
        </p:nvSpPr>
        <p:spPr>
          <a:xfrm>
            <a:off x="1709504" y="1760472"/>
            <a:ext cx="8772987" cy="654731"/>
          </a:xfrm>
          <a:prstGeom prst="rect">
            <a:avLst/>
          </a:prstGeom>
          <a:noFill/>
        </p:spPr>
        <p:txBody>
          <a:bodyPr wrap="square" anchor="ctr">
            <a:spAutoFit/>
          </a:bodyPr>
          <a:lstStyle/>
          <a:p>
            <a:pPr lvl="0" algn="ctr">
              <a:lnSpc>
                <a:spcPct val="150000"/>
              </a:lnSpc>
            </a:pPr>
            <a:r>
              <a:rPr lang="en-US" sz="2800" b="1" dirty="0" err="1">
                <a:latin typeface="UTM Avo" panose="02040603050506020204" pitchFamily="18"/>
                <a:ea typeface="Arial" panose="020B0604020202020204" pitchFamily="34" charset="0"/>
                <a:cs typeface="Arial" panose="020B0604020202020204" pitchFamily="34" charset="0"/>
              </a:rPr>
              <a:t>Kết</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luận</a:t>
            </a:r>
            <a:endParaRPr lang="vi-VN" sz="2800" b="1" dirty="0">
              <a:latin typeface="UTM Avo" panose="02040603050506020204" pitchFamily="18"/>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687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C5EF7C-9268-4A41-D5DB-B3062B7E3C6B}"/>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48FAA024-E1BE-937B-3156-6C9DBDCF8FF0}"/>
              </a:ext>
            </a:extLst>
          </p:cNvPr>
          <p:cNvSpPr/>
          <p:nvPr/>
        </p:nvSpPr>
        <p:spPr>
          <a:xfrm>
            <a:off x="1327948" y="2195104"/>
            <a:ext cx="9536103" cy="3613514"/>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Lực tác dụng lên vật có thể làm quay vật quanh một trục hay một điểm cố định.</a:t>
            </a:r>
          </a:p>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Tác dụng làm quay của lực lên một vật quanh một trục hay một điểm cố định được đặc trưng bằng mômen lực. Mômen lực có liên hệ với độ lớn của lực và khoảng cách từ </a:t>
            </a:r>
            <a:b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b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trục quay đến giá của lực.</a:t>
            </a:r>
            <a:endPar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B30B682B-D3B3-0734-6A17-21316A376A11}"/>
              </a:ext>
            </a:extLst>
          </p:cNvPr>
          <p:cNvPicPr>
            <a:picLocks noChangeAspect="1"/>
          </p:cNvPicPr>
          <p:nvPr/>
        </p:nvPicPr>
        <p:blipFill>
          <a:blip r:embed="rId3"/>
          <a:stretch>
            <a:fillRect/>
          </a:stretch>
        </p:blipFill>
        <p:spPr>
          <a:xfrm>
            <a:off x="10080589" y="1505164"/>
            <a:ext cx="1258708" cy="1188291"/>
          </a:xfrm>
          <a:prstGeom prst="rect">
            <a:avLst/>
          </a:prstGeom>
        </p:spPr>
      </p:pic>
    </p:spTree>
    <p:extLst>
      <p:ext uri="{BB962C8B-B14F-4D97-AF65-F5344CB8AC3E}">
        <p14:creationId xmlns:p14="http://schemas.microsoft.com/office/powerpoint/2010/main" val="214444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1BA19ED-D713-4460-63A9-9EC5DFC853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99BB1C68-052F-837C-AF3C-A557D725B2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878082" y="1494652"/>
            <a:ext cx="1186285" cy="670790"/>
          </a:xfrm>
          <a:prstGeom prst="rect">
            <a:avLst/>
          </a:prstGeom>
        </p:spPr>
      </p:pic>
      <p:sp>
        <p:nvSpPr>
          <p:cNvPr id="3" name="Rectangle: Rounded Corners 2">
            <a:extLst>
              <a:ext uri="{FF2B5EF4-FFF2-40B4-BE49-F238E27FC236}">
                <a16:creationId xmlns:a16="http://schemas.microsoft.com/office/drawing/2014/main" id="{35623AE7-9782-151D-58C4-DF7B0ED38A3F}"/>
              </a:ext>
            </a:extLst>
          </p:cNvPr>
          <p:cNvSpPr/>
          <p:nvPr/>
        </p:nvSpPr>
        <p:spPr>
          <a:xfrm>
            <a:off x="1607917" y="1964155"/>
            <a:ext cx="8976165" cy="1260274"/>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400" b="1" dirty="0">
                <a:solidFill>
                  <a:schemeClr val="tx1"/>
                </a:solidFill>
                <a:latin typeface="UTM Avo" panose="02040603050506020204" pitchFamily="18" charset="0"/>
              </a:rPr>
              <a:t>1. </a:t>
            </a:r>
            <a:r>
              <a:rPr lang="vi-VN" sz="2400" dirty="0">
                <a:solidFill>
                  <a:schemeClr val="tx1"/>
                </a:solidFill>
                <a:latin typeface="UTM Avo" panose="02040603050506020204" pitchFamily="18" charset="0"/>
              </a:rPr>
              <a:t>Trong hình 18.1, tay người tác dụng lực như thế nào thì cánh cửa không quay? </a:t>
            </a:r>
            <a:endParaRPr lang="en-US" sz="2400" dirty="0">
              <a:solidFill>
                <a:schemeClr val="tx1"/>
              </a:solidFill>
              <a:latin typeface="UTM Avo" panose="02040603050506020204" pitchFamily="18" charset="0"/>
            </a:endParaRPr>
          </a:p>
        </p:txBody>
      </p:sp>
      <p:sp>
        <p:nvSpPr>
          <p:cNvPr id="4" name="Rectangle 3">
            <a:extLst>
              <a:ext uri="{FF2B5EF4-FFF2-40B4-BE49-F238E27FC236}">
                <a16:creationId xmlns:a16="http://schemas.microsoft.com/office/drawing/2014/main" id="{F646499C-97EF-C446-F15B-0A8B7CA741F0}"/>
              </a:ext>
            </a:extLst>
          </p:cNvPr>
          <p:cNvSpPr/>
          <p:nvPr/>
        </p:nvSpPr>
        <p:spPr>
          <a:xfrm>
            <a:off x="1515491" y="3938456"/>
            <a:ext cx="5869579" cy="2120681"/>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eaLnBrk="0" fontAlgn="base" hangingPunct="0">
              <a:lnSpc>
                <a:spcPct val="150000"/>
              </a:lnSpc>
              <a:spcBef>
                <a:spcPts val="600"/>
              </a:spcBef>
              <a:spcAft>
                <a:spcPct val="0"/>
              </a:spcAft>
            </a:pPr>
            <a:r>
              <a:rPr kumimoji="0" lang="en-US" altLang="en-US" sz="2400" b="0" i="0" u="none" strike="noStrike" cap="none" normalizeH="0" baseline="0" dirty="0">
                <a:ln>
                  <a:noFill/>
                </a:ln>
                <a:solidFill>
                  <a:srgbClr val="000000"/>
                </a:solidFill>
                <a:effectLst/>
                <a:latin typeface="UTM Avo" panose="02040603050506020204" pitchFamily="18" charset="0"/>
              </a:rPr>
              <a:t>Tay </a:t>
            </a:r>
            <a:r>
              <a:rPr kumimoji="0" lang="en-US" altLang="en-US" sz="2400" b="0" i="0" u="none" strike="noStrike" cap="none" normalizeH="0" baseline="0" dirty="0" err="1">
                <a:ln>
                  <a:noFill/>
                </a:ln>
                <a:solidFill>
                  <a:srgbClr val="000000"/>
                </a:solidFill>
                <a:effectLst/>
                <a:latin typeface="UTM Avo" panose="02040603050506020204" pitchFamily="18" charset="0"/>
              </a:rPr>
              <a:t>người</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tác</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dụng</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lực</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có</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giá</a:t>
            </a:r>
            <a:r>
              <a:rPr kumimoji="0" lang="en-US" altLang="en-US" sz="2400" b="0" i="0" u="none" strike="noStrike" cap="none" normalizeH="0" dirty="0">
                <a:ln>
                  <a:noFill/>
                </a:ln>
                <a:solidFill>
                  <a:srgbClr val="000000"/>
                </a:solidFill>
                <a:effectLst/>
                <a:latin typeface="UTM Avo" panose="02040603050506020204" pitchFamily="18" charset="0"/>
              </a:rPr>
              <a:t> </a:t>
            </a:r>
            <a:br>
              <a:rPr kumimoji="0" lang="en-US" altLang="en-US" sz="2400" b="0" i="0" u="none" strike="noStrike" cap="none" normalizeH="0" dirty="0">
                <a:ln>
                  <a:noFill/>
                </a:ln>
                <a:solidFill>
                  <a:srgbClr val="000000"/>
                </a:solidFill>
                <a:effectLst/>
                <a:latin typeface="UTM Avo" panose="02040603050506020204" pitchFamily="18" charset="0"/>
              </a:rPr>
            </a:br>
            <a:r>
              <a:rPr kumimoji="0" lang="en-US" altLang="en-US" sz="2400" b="0" i="0" u="none" strike="noStrike" cap="none" normalizeH="0" dirty="0">
                <a:ln>
                  <a:noFill/>
                </a:ln>
                <a:solidFill>
                  <a:srgbClr val="000000"/>
                </a:solidFill>
                <a:effectLst/>
                <a:latin typeface="UTM Avo" panose="02040603050506020204" pitchFamily="18" charset="0"/>
              </a:rPr>
              <a:t>song </a:t>
            </a:r>
            <a:r>
              <a:rPr kumimoji="0" lang="en-US" altLang="en-US" sz="2400" b="0" i="0" u="none" strike="noStrike" cap="none" normalizeH="0" dirty="0" err="1">
                <a:ln>
                  <a:noFill/>
                </a:ln>
                <a:solidFill>
                  <a:srgbClr val="000000"/>
                </a:solidFill>
                <a:effectLst/>
                <a:latin typeface="UTM Avo" panose="02040603050506020204" pitchFamily="18" charset="0"/>
              </a:rPr>
              <a:t>song</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hoặc</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cắt</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trục</a:t>
            </a:r>
            <a:r>
              <a:rPr kumimoji="0" lang="en-US" altLang="en-US" sz="2400" b="0" i="0" u="none" strike="noStrike" cap="none" normalizeH="0" dirty="0">
                <a:ln>
                  <a:noFill/>
                </a:ln>
                <a:solidFill>
                  <a:srgbClr val="000000"/>
                </a:solidFill>
                <a:effectLst/>
                <a:latin typeface="UTM Avo" panose="02040603050506020204" pitchFamily="18" charset="0"/>
              </a:rPr>
              <a:t> quay </a:t>
            </a:r>
            <a:r>
              <a:rPr kumimoji="0" lang="en-US" altLang="en-US" sz="2400" b="0" i="0" u="none" strike="noStrike" cap="none" normalizeH="0" dirty="0" err="1">
                <a:ln>
                  <a:noFill/>
                </a:ln>
                <a:solidFill>
                  <a:srgbClr val="000000"/>
                </a:solidFill>
                <a:effectLst/>
                <a:latin typeface="UTM Avo" panose="02040603050506020204" pitchFamily="18" charset="0"/>
              </a:rPr>
              <a:t>thì</a:t>
            </a:r>
            <a:r>
              <a:rPr kumimoji="0" lang="en-US" altLang="en-US" sz="2400" b="0" i="0" u="none" strike="noStrike" cap="none" normalizeH="0" dirty="0">
                <a:ln>
                  <a:noFill/>
                </a:ln>
                <a:solidFill>
                  <a:srgbClr val="000000"/>
                </a:solidFill>
                <a:effectLst/>
                <a:latin typeface="UTM Avo" panose="02040603050506020204" pitchFamily="18" charset="0"/>
              </a:rPr>
              <a:t> </a:t>
            </a:r>
            <a:br>
              <a:rPr kumimoji="0" lang="en-US" altLang="en-US" sz="2400" b="0" i="0" u="none" strike="noStrike" cap="none" normalizeH="0" dirty="0">
                <a:ln>
                  <a:noFill/>
                </a:ln>
                <a:solidFill>
                  <a:srgbClr val="000000"/>
                </a:solidFill>
                <a:effectLst/>
                <a:latin typeface="UTM Avo" panose="02040603050506020204" pitchFamily="18" charset="0"/>
              </a:rPr>
            </a:br>
            <a:r>
              <a:rPr kumimoji="0" lang="en-US" altLang="en-US" sz="2400" b="0" i="0" u="none" strike="noStrike" cap="none" normalizeH="0" dirty="0" err="1">
                <a:ln>
                  <a:noFill/>
                </a:ln>
                <a:solidFill>
                  <a:srgbClr val="000000"/>
                </a:solidFill>
                <a:effectLst/>
                <a:latin typeface="UTM Avo" panose="02040603050506020204" pitchFamily="18" charset="0"/>
              </a:rPr>
              <a:t>sẽ</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làm</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cánh</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cửa</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không</a:t>
            </a:r>
            <a:r>
              <a:rPr kumimoji="0" lang="en-US" altLang="en-US" sz="2400" b="0" i="0" u="none" strike="noStrike" cap="none" normalizeH="0" dirty="0">
                <a:ln>
                  <a:noFill/>
                </a:ln>
                <a:solidFill>
                  <a:srgbClr val="000000"/>
                </a:solidFill>
                <a:effectLst/>
                <a:latin typeface="UTM Avo" panose="02040603050506020204" pitchFamily="18" charset="0"/>
              </a:rPr>
              <a:t> quay.</a:t>
            </a:r>
            <a:endParaRPr kumimoji="0" lang="en-US" altLang="en-US" sz="2400" b="0" i="0" u="none" strike="noStrike" cap="none" normalizeH="0" baseline="0" dirty="0">
              <a:ln>
                <a:noFill/>
              </a:ln>
              <a:solidFill>
                <a:srgbClr val="000000"/>
              </a:solidFill>
              <a:effectLst/>
              <a:latin typeface="UTM Avo" panose="02040603050506020204" pitchFamily="18" charset="0"/>
            </a:endParaRPr>
          </a:p>
        </p:txBody>
      </p:sp>
      <p:pic>
        <p:nvPicPr>
          <p:cNvPr id="6" name="Picture 5">
            <a:extLst>
              <a:ext uri="{FF2B5EF4-FFF2-40B4-BE49-F238E27FC236}">
                <a16:creationId xmlns:a16="http://schemas.microsoft.com/office/drawing/2014/main" id="{B3B3F9F1-1CEC-576A-477E-C084890848AF}"/>
              </a:ext>
            </a:extLst>
          </p:cNvPr>
          <p:cNvPicPr>
            <a:picLocks noChangeAspect="1"/>
          </p:cNvPicPr>
          <p:nvPr/>
        </p:nvPicPr>
        <p:blipFill>
          <a:blip r:embed="rId5"/>
          <a:stretch>
            <a:fillRect/>
          </a:stretch>
        </p:blipFill>
        <p:spPr>
          <a:xfrm>
            <a:off x="8427904" y="3633571"/>
            <a:ext cx="3146430" cy="3130892"/>
          </a:xfrm>
          <a:prstGeom prst="rect">
            <a:avLst/>
          </a:prstGeom>
        </p:spPr>
      </p:pic>
      <p:sp>
        <p:nvSpPr>
          <p:cNvPr id="7" name="Arrow: Right 6">
            <a:extLst>
              <a:ext uri="{FF2B5EF4-FFF2-40B4-BE49-F238E27FC236}">
                <a16:creationId xmlns:a16="http://schemas.microsoft.com/office/drawing/2014/main" id="{2EBCCAEA-D145-BEF9-1B1C-278E33E8D3CE}"/>
              </a:ext>
            </a:extLst>
          </p:cNvPr>
          <p:cNvSpPr/>
          <p:nvPr/>
        </p:nvSpPr>
        <p:spPr>
          <a:xfrm>
            <a:off x="617666" y="4724475"/>
            <a:ext cx="545415" cy="474542"/>
          </a:xfrm>
          <a:prstGeom prst="right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266311-532C-2D21-D57D-ACAB3231FC94}"/>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B7E77F6A-D630-6A31-DC7D-1AB1C259EB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343866">
            <a:off x="6278363" y="1602212"/>
            <a:ext cx="957297" cy="541308"/>
          </a:xfrm>
          <a:prstGeom prst="rect">
            <a:avLst/>
          </a:prstGeom>
        </p:spPr>
      </p:pic>
      <p:sp>
        <p:nvSpPr>
          <p:cNvPr id="3" name="Rectangle: Rounded Corners 2">
            <a:extLst>
              <a:ext uri="{FF2B5EF4-FFF2-40B4-BE49-F238E27FC236}">
                <a16:creationId xmlns:a16="http://schemas.microsoft.com/office/drawing/2014/main" id="{F60D2683-9060-2937-7366-C9A6B94E127E}"/>
              </a:ext>
            </a:extLst>
          </p:cNvPr>
          <p:cNvSpPr/>
          <p:nvPr/>
        </p:nvSpPr>
        <p:spPr>
          <a:xfrm>
            <a:off x="391887" y="1872866"/>
            <a:ext cx="6482638" cy="4832733"/>
          </a:xfrm>
          <a:prstGeom prst="roundRect">
            <a:avLst>
              <a:gd name="adj" fmla="val 10916"/>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b="1" dirty="0">
                <a:solidFill>
                  <a:schemeClr val="tx1"/>
                </a:solidFill>
                <a:latin typeface="UTM Avo" panose="02040603050506020204" pitchFamily="18" charset="0"/>
              </a:rPr>
              <a:t>2. </a:t>
            </a:r>
            <a:r>
              <a:rPr lang="vi-VN" sz="2200" dirty="0">
                <a:solidFill>
                  <a:schemeClr val="tx1"/>
                </a:solidFill>
                <a:latin typeface="UTM Avo" panose="02040603050506020204" pitchFamily="18" charset="0"/>
              </a:rPr>
              <a:t>Khi cần tháo đai ốc ở các máy, thiết bị, người thợ dùng một dụng cụ gọi là cờ-lê (hình 18.5).</a:t>
            </a:r>
          </a:p>
          <a:p>
            <a:pPr algn="just">
              <a:lnSpc>
                <a:spcPct val="150000"/>
              </a:lnSpc>
            </a:pPr>
            <a:r>
              <a:rPr lang="vi-VN" sz="2200" dirty="0">
                <a:solidFill>
                  <a:schemeClr val="tx1"/>
                </a:solidFill>
                <a:latin typeface="UTM Avo" panose="02040603050506020204" pitchFamily="18" charset="0"/>
              </a:rPr>
              <a:t>a) Chỉ ra vật chịu lực tác dụng làm quay và lực làm quay vật trong trường hợp này.</a:t>
            </a:r>
          </a:p>
          <a:p>
            <a:pPr algn="just">
              <a:lnSpc>
                <a:spcPct val="150000"/>
              </a:lnSpc>
            </a:pPr>
            <a:r>
              <a:rPr lang="vi-VN" sz="2200" dirty="0">
                <a:solidFill>
                  <a:schemeClr val="tx1"/>
                </a:solidFill>
                <a:latin typeface="UTM Avo" panose="02040603050506020204" pitchFamily="18" charset="0"/>
              </a:rPr>
              <a:t>b) Nếu ốc quá chặt, người thợ thường phải dùng thêm một đoạn ống thép để nối dài thêm cán của chiếc cờ-lê. Giải thích </a:t>
            </a:r>
            <a:br>
              <a:rPr lang="en-US" sz="2200" dirty="0">
                <a:solidFill>
                  <a:schemeClr val="tx1"/>
                </a:solidFill>
                <a:latin typeface="UTM Avo" panose="02040603050506020204" pitchFamily="18" charset="0"/>
              </a:rPr>
            </a:br>
            <a:r>
              <a:rPr lang="vi-VN" sz="2200" dirty="0">
                <a:solidFill>
                  <a:schemeClr val="tx1"/>
                </a:solidFill>
                <a:latin typeface="UTM Avo" panose="02040603050506020204" pitchFamily="18" charset="0"/>
              </a:rPr>
              <a:t>cách làm này.</a:t>
            </a:r>
            <a:endParaRPr lang="en-US" sz="2200" dirty="0">
              <a:solidFill>
                <a:schemeClr val="tx1"/>
              </a:solidFill>
              <a:latin typeface="UTM Avo" panose="02040603050506020204" pitchFamily="18" charset="0"/>
            </a:endParaRPr>
          </a:p>
        </p:txBody>
      </p:sp>
      <p:pic>
        <p:nvPicPr>
          <p:cNvPr id="8" name="Picture 7">
            <a:extLst>
              <a:ext uri="{FF2B5EF4-FFF2-40B4-BE49-F238E27FC236}">
                <a16:creationId xmlns:a16="http://schemas.microsoft.com/office/drawing/2014/main" id="{0D39DE07-378F-E60C-326D-5A85D7A4B66E}"/>
              </a:ext>
            </a:extLst>
          </p:cNvPr>
          <p:cNvPicPr>
            <a:picLocks noChangeAspect="1"/>
          </p:cNvPicPr>
          <p:nvPr/>
        </p:nvPicPr>
        <p:blipFill>
          <a:blip r:embed="rId5"/>
          <a:stretch>
            <a:fillRect/>
          </a:stretch>
        </p:blipFill>
        <p:spPr>
          <a:xfrm>
            <a:off x="7034209" y="2676993"/>
            <a:ext cx="4765904" cy="3067606"/>
          </a:xfrm>
          <a:prstGeom prst="rect">
            <a:avLst/>
          </a:prstGeom>
        </p:spPr>
      </p:pic>
    </p:spTree>
    <p:extLst>
      <p:ext uri="{BB962C8B-B14F-4D97-AF65-F5344CB8AC3E}">
        <p14:creationId xmlns:p14="http://schemas.microsoft.com/office/powerpoint/2010/main" val="407246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FF240F8-C30C-59B5-E874-CBB9469023D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4019613-689A-39F9-5BBA-42AD78ECE8FF}"/>
              </a:ext>
            </a:extLst>
          </p:cNvPr>
          <p:cNvSpPr/>
          <p:nvPr/>
        </p:nvSpPr>
        <p:spPr>
          <a:xfrm>
            <a:off x="441402" y="1680755"/>
            <a:ext cx="6300921" cy="506403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kumimoji="0" lang="en-US" altLang="en-US" sz="2200" b="0" i="0" u="none" strike="noStrike" cap="none" normalizeH="0" baseline="0" dirty="0">
                <a:ln>
                  <a:noFill/>
                </a:ln>
                <a:solidFill>
                  <a:srgbClr val="000000"/>
                </a:solidFill>
                <a:effectLst/>
                <a:latin typeface="UTM Avo" panose="02040603050506020204" pitchFamily="18" charset="0"/>
              </a:rPr>
              <a:t>a)</a:t>
            </a:r>
            <a:r>
              <a:rPr kumimoji="0" lang="en-US" altLang="en-US" sz="2200" b="0" i="0" u="none" strike="noStrike" cap="none" normalizeH="0" dirty="0">
                <a:ln>
                  <a:noFill/>
                </a:ln>
                <a:solidFill>
                  <a:srgbClr val="000000"/>
                </a:solidFill>
                <a:effectLst/>
                <a:latin typeface="UTM Avo" panose="02040603050506020204" pitchFamily="18" charset="0"/>
              </a:rPr>
              <a:t> </a:t>
            </a:r>
          </a:p>
          <a:p>
            <a:pPr algn="just">
              <a:lnSpc>
                <a:spcPct val="150000"/>
              </a:lnSpc>
            </a:pPr>
            <a:r>
              <a:rPr kumimoji="0" lang="en-US" altLang="en-US" sz="2200" b="0" i="0" u="none" strike="noStrike" cap="none" normalizeH="0" dirty="0">
                <a:ln>
                  <a:noFill/>
                </a:ln>
                <a:solidFill>
                  <a:srgbClr val="000000"/>
                </a:solidFill>
                <a:effectLst/>
                <a:latin typeface="UTM Avo" panose="02040603050506020204" pitchFamily="18" charset="0"/>
              </a:rPr>
              <a:t>- </a:t>
            </a:r>
            <a:r>
              <a:rPr lang="en-US" sz="2200" dirty="0" err="1">
                <a:solidFill>
                  <a:srgbClr val="000000"/>
                </a:solidFill>
                <a:latin typeface="UTM Avo" panose="02040603050506020204" pitchFamily="18" charset="0"/>
              </a:rPr>
              <a:t>Vật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chịu</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lực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tác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dụng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làm</a:t>
            </a:r>
            <a:r>
              <a:rPr lang="en-US" sz="2200" dirty="0">
                <a:solidFill>
                  <a:srgbClr val="000000"/>
                </a:solidFill>
                <a:latin typeface="UTM Avo" panose="02040603050506020204" pitchFamily="18" charset="0"/>
              </a:rPr>
              <a:t> quay: </a:t>
            </a:r>
            <a:r>
              <a:rPr lang="en-US" sz="2200" dirty="0" err="1">
                <a:solidFill>
                  <a:srgbClr val="000000"/>
                </a:solidFill>
                <a:latin typeface="UTM Avo" panose="02040603050506020204" pitchFamily="18" charset="0"/>
              </a:rPr>
              <a:t>đai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ốc</a:t>
            </a:r>
            <a:r>
              <a:rPr lang="en-US" sz="2200" dirty="0">
                <a:solidFill>
                  <a:srgbClr val="000000"/>
                </a:solidFill>
                <a:latin typeface="UTM Avo" panose="02040603050506020204" pitchFamily="18" charset="0"/>
              </a:rPr>
              <a:t>.</a:t>
            </a:r>
          </a:p>
          <a:p>
            <a:pPr algn="just">
              <a:lnSpc>
                <a:spcPct val="150000"/>
              </a:lnSpc>
            </a:pP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Lực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làm</a:t>
            </a:r>
            <a:r>
              <a:rPr lang="en-US" sz="2200" dirty="0">
                <a:solidFill>
                  <a:srgbClr val="000000"/>
                </a:solidFill>
                <a:latin typeface="UTM Avo" panose="02040603050506020204" pitchFamily="18" charset="0"/>
              </a:rPr>
              <a:t> quay </a:t>
            </a:r>
            <a:r>
              <a:rPr lang="en-US" sz="2200" dirty="0" err="1">
                <a:solidFill>
                  <a:srgbClr val="000000"/>
                </a:solidFill>
                <a:latin typeface="UTM Avo" panose="02040603050506020204" pitchFamily="18" charset="0"/>
              </a:rPr>
              <a:t>vật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lực</a:t>
            </a:r>
            <a:r>
              <a:rPr lang="en-US" sz="2200" dirty="0">
                <a:solidFill>
                  <a:srgbClr val="000000"/>
                </a:solidFill>
                <a:latin typeface="UTM Avo" panose="02040603050506020204" pitchFamily="18" charset="0"/>
              </a:rPr>
              <a:t> do </a:t>
            </a:r>
            <a:r>
              <a:rPr lang="en-US" sz="2200" dirty="0" err="1">
                <a:solidFill>
                  <a:srgbClr val="000000"/>
                </a:solidFill>
                <a:latin typeface="UTM Avo" panose="02040603050506020204" pitchFamily="18" charset="0"/>
              </a:rPr>
              <a:t>tay</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tác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dụng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vào</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cờ-lê</a:t>
            </a:r>
            <a:r>
              <a:rPr lang="en-US" sz="2200" dirty="0">
                <a:solidFill>
                  <a:srgbClr val="000000"/>
                </a:solidFill>
                <a:latin typeface="UTM Avo" panose="02040603050506020204" pitchFamily="18" charset="0"/>
              </a:rPr>
              <a:t>.</a:t>
            </a:r>
          </a:p>
          <a:p>
            <a:pPr algn="just">
              <a:lnSpc>
                <a:spcPct val="150000"/>
              </a:lnSpc>
            </a:pPr>
            <a:r>
              <a:rPr lang="en-US" sz="2200" dirty="0">
                <a:solidFill>
                  <a:srgbClr val="000000"/>
                </a:solidFill>
                <a:latin typeface="UTM Avo" panose="02040603050506020204" pitchFamily="18" charset="0"/>
              </a:rPr>
              <a:t>b) </a:t>
            </a:r>
          </a:p>
          <a:p>
            <a:pPr algn="just">
              <a:lnSpc>
                <a:spcPct val="150000"/>
              </a:lnSpc>
            </a:pPr>
            <a:r>
              <a:rPr lang="en-US" sz="2200" dirty="0" err="1">
                <a:solidFill>
                  <a:srgbClr val="000000"/>
                </a:solidFill>
                <a:latin typeface="UTM Avo" panose="02040603050506020204" pitchFamily="18" charset="0"/>
              </a:rPr>
              <a:t>Việc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dùng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thêm</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một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đoạn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ống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thép</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để</a:t>
            </a:r>
            <a:r>
              <a:rPr lang="en-US" sz="2200" dirty="0">
                <a:solidFill>
                  <a:srgbClr val="000000"/>
                </a:solidFill>
                <a:latin typeface="UTM Avo" panose="02040603050506020204" pitchFamily="18" charset="0"/>
              </a:rPr>
              <a:t> </a:t>
            </a:r>
            <a:br>
              <a:rPr lang="en-US" sz="2200" dirty="0">
                <a:solidFill>
                  <a:srgbClr val="000000"/>
                </a:solidFill>
                <a:latin typeface="UTM Avo" panose="02040603050506020204" pitchFamily="18" charset="0"/>
              </a:rPr>
            </a:br>
            <a:r>
              <a:rPr lang="en-US" sz="2200" dirty="0" err="1">
                <a:solidFill>
                  <a:srgbClr val="000000"/>
                </a:solidFill>
                <a:latin typeface="UTM Avo" panose="02040603050506020204" pitchFamily="18" charset="0"/>
              </a:rPr>
              <a:t>nối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dài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thêm</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cán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của</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chiếc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cờ-lê</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làm</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tăng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khoảng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cách</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từ</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trục</a:t>
            </a:r>
            <a:r>
              <a:rPr lang="en-US" sz="2200" dirty="0">
                <a:solidFill>
                  <a:srgbClr val="000000"/>
                </a:solidFill>
                <a:latin typeface="UTM Avo" panose="02040603050506020204" pitchFamily="18" charset="0"/>
              </a:rPr>
              <a:t> quay </a:t>
            </a:r>
            <a:r>
              <a:rPr lang="en-US" sz="2200" dirty="0" err="1">
                <a:solidFill>
                  <a:srgbClr val="000000"/>
                </a:solidFill>
                <a:latin typeface="UTM Avo" panose="02040603050506020204" pitchFamily="18" charset="0"/>
              </a:rPr>
              <a:t>đến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giá</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của</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lực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giúp</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tăng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mômen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lực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và</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làm</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đai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ốc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được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tháo</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ra</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dễ</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hơn</a:t>
            </a:r>
            <a:r>
              <a:rPr lang="en-US" sz="2200" dirty="0">
                <a:solidFill>
                  <a:srgbClr val="000000"/>
                </a:solidFill>
                <a:latin typeface="UTM Avo" panose="02040603050506020204" pitchFamily="18" charset="0"/>
              </a:rPr>
              <a:t>.</a:t>
            </a:r>
            <a:endParaRPr lang="en-US" sz="2200" dirty="0">
              <a:latin typeface="UTM Avo" panose="02040603050506020204" pitchFamily="18" charset="0"/>
            </a:endParaRPr>
          </a:p>
        </p:txBody>
      </p:sp>
      <p:pic>
        <p:nvPicPr>
          <p:cNvPr id="4" name="Picture 3">
            <a:extLst>
              <a:ext uri="{FF2B5EF4-FFF2-40B4-BE49-F238E27FC236}">
                <a16:creationId xmlns:a16="http://schemas.microsoft.com/office/drawing/2014/main" id="{243D7E43-6F03-4BC5-0643-9CB774407376}"/>
              </a:ext>
            </a:extLst>
          </p:cNvPr>
          <p:cNvPicPr>
            <a:picLocks noChangeAspect="1"/>
          </p:cNvPicPr>
          <p:nvPr/>
        </p:nvPicPr>
        <p:blipFill>
          <a:blip r:embed="rId3"/>
          <a:stretch>
            <a:fillRect/>
          </a:stretch>
        </p:blipFill>
        <p:spPr>
          <a:xfrm>
            <a:off x="7034209" y="2676993"/>
            <a:ext cx="4765904" cy="3067606"/>
          </a:xfrm>
          <a:prstGeom prst="rect">
            <a:avLst/>
          </a:prstGeom>
        </p:spPr>
      </p:pic>
    </p:spTree>
    <p:extLst>
      <p:ext uri="{BB962C8B-B14F-4D97-AF65-F5344CB8AC3E}">
        <p14:creationId xmlns:p14="http://schemas.microsoft.com/office/powerpoint/2010/main" val="219856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224972C-4895-5ECF-82A0-A37E13C17A7B}"/>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8EBF727D-0C08-3F2F-3C07-8C9B1C22CD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210869">
            <a:off x="10937803" y="1471323"/>
            <a:ext cx="1079625" cy="610479"/>
          </a:xfrm>
          <a:prstGeom prst="rect">
            <a:avLst/>
          </a:prstGeom>
        </p:spPr>
      </p:pic>
      <p:sp>
        <p:nvSpPr>
          <p:cNvPr id="3" name="Rectangle: Rounded Corners 2">
            <a:extLst>
              <a:ext uri="{FF2B5EF4-FFF2-40B4-BE49-F238E27FC236}">
                <a16:creationId xmlns:a16="http://schemas.microsoft.com/office/drawing/2014/main" id="{95359A72-60E4-45B0-E6B0-2229152E1AD0}"/>
              </a:ext>
            </a:extLst>
          </p:cNvPr>
          <p:cNvSpPr/>
          <p:nvPr/>
        </p:nvSpPr>
        <p:spPr>
          <a:xfrm>
            <a:off x="620485" y="1889778"/>
            <a:ext cx="10951029" cy="1053736"/>
          </a:xfrm>
          <a:prstGeom prst="roundRect">
            <a:avLst>
              <a:gd name="adj" fmla="val 10916"/>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b="1" dirty="0">
                <a:solidFill>
                  <a:schemeClr val="tx1"/>
                </a:solidFill>
                <a:latin typeface="UTM Avo" panose="02040603050506020204" pitchFamily="18" charset="0"/>
              </a:rPr>
              <a:t>3. </a:t>
            </a:r>
            <a:r>
              <a:rPr lang="en-US" sz="2200" dirty="0" err="1">
                <a:solidFill>
                  <a:schemeClr val="tx1"/>
                </a:solidFill>
                <a:latin typeface="UTM Avo" panose="02040603050506020204" pitchFamily="18" charset="0"/>
              </a:rPr>
              <a:t>Hình</a:t>
            </a:r>
            <a:r>
              <a:rPr lang="en-US" sz="2200" dirty="0">
                <a:solidFill>
                  <a:schemeClr val="tx1"/>
                </a:solidFill>
                <a:latin typeface="UTM Avo" panose="02040603050506020204" pitchFamily="18" charset="0"/>
              </a:rPr>
              <a:t> 18.6 </a:t>
            </a:r>
            <a:r>
              <a:rPr lang="en-US" sz="2200" dirty="0" err="1">
                <a:solidFill>
                  <a:schemeClr val="tx1"/>
                </a:solidFill>
                <a:latin typeface="UTM Avo" panose="02040603050506020204" pitchFamily="18" charset="0"/>
              </a:rPr>
              <a:t>là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ảnh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chiếc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kìm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dài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dùng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cắt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sắt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dao </a:t>
            </a:r>
            <a:r>
              <a:rPr lang="en-US" sz="2200" dirty="0" err="1">
                <a:solidFill>
                  <a:schemeClr val="tx1"/>
                </a:solidFill>
                <a:latin typeface="UTM Avo" panose="02040603050506020204" pitchFamily="18" charset="0"/>
              </a:rPr>
              <a:t>xén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giấy</a:t>
            </a:r>
            <a:r>
              <a:rPr lang="en-US" sz="2200" dirty="0">
                <a:solidFill>
                  <a:schemeClr val="tx1"/>
                </a:solidFill>
                <a:latin typeface="UTM Avo" panose="02040603050506020204" pitchFamily="18" charset="0"/>
              </a:rPr>
              <a:t>. </a:t>
            </a:r>
            <a:br>
              <a:rPr lang="en-US" sz="2200" dirty="0">
                <a:solidFill>
                  <a:schemeClr val="tx1"/>
                </a:solidFill>
                <a:latin typeface="UTM Avo" panose="02040603050506020204" pitchFamily="18" charset="0"/>
              </a:rPr>
            </a:br>
            <a:r>
              <a:rPr lang="en-US" sz="2200" dirty="0">
                <a:solidFill>
                  <a:schemeClr val="tx1"/>
                </a:solidFill>
                <a:latin typeface="UTM Avo" panose="02040603050506020204" pitchFamily="18" charset="0"/>
              </a:rPr>
              <a:t>Trong </a:t>
            </a:r>
            <a:r>
              <a:rPr lang="en-US" sz="2200" dirty="0" err="1">
                <a:solidFill>
                  <a:schemeClr val="tx1"/>
                </a:solidFill>
                <a:latin typeface="UTM Avo" panose="02040603050506020204" pitchFamily="18" charset="0"/>
              </a:rPr>
              <a:t>mỗi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hình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nêu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rõ</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phận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cụ</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sẽ</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khi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chịu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dụng</a:t>
            </a:r>
            <a:r>
              <a:rPr lang="en-US" sz="2200" dirty="0">
                <a:solidFill>
                  <a:schemeClr val="tx1"/>
                </a:solidFill>
                <a:latin typeface="UTM Avo" panose="02040603050506020204" pitchFamily="18" charset="0"/>
              </a:rPr>
              <a:t>.</a:t>
            </a:r>
          </a:p>
        </p:txBody>
      </p:sp>
      <p:pic>
        <p:nvPicPr>
          <p:cNvPr id="5" name="Picture 4">
            <a:extLst>
              <a:ext uri="{FF2B5EF4-FFF2-40B4-BE49-F238E27FC236}">
                <a16:creationId xmlns:a16="http://schemas.microsoft.com/office/drawing/2014/main" id="{2B07F7AD-7BE3-64D3-7B6F-A7CAA7BC4213}"/>
              </a:ext>
            </a:extLst>
          </p:cNvPr>
          <p:cNvPicPr>
            <a:picLocks noChangeAspect="1"/>
          </p:cNvPicPr>
          <p:nvPr/>
        </p:nvPicPr>
        <p:blipFill>
          <a:blip r:embed="rId5"/>
          <a:stretch>
            <a:fillRect/>
          </a:stretch>
        </p:blipFill>
        <p:spPr>
          <a:xfrm>
            <a:off x="2229718" y="3646747"/>
            <a:ext cx="7610644" cy="2976476"/>
          </a:xfrm>
          <a:prstGeom prst="rect">
            <a:avLst/>
          </a:prstGeom>
        </p:spPr>
      </p:pic>
      <p:cxnSp>
        <p:nvCxnSpPr>
          <p:cNvPr id="7" name="Straight Arrow Connector 6">
            <a:extLst>
              <a:ext uri="{FF2B5EF4-FFF2-40B4-BE49-F238E27FC236}">
                <a16:creationId xmlns:a16="http://schemas.microsoft.com/office/drawing/2014/main" id="{9D1F707F-503F-EA1A-DE39-77EAC7FBCC6A}"/>
              </a:ext>
            </a:extLst>
          </p:cNvPr>
          <p:cNvCxnSpPr>
            <a:cxnSpLocks/>
            <a:stCxn id="14" idx="3"/>
          </p:cNvCxnSpPr>
          <p:nvPr/>
        </p:nvCxnSpPr>
        <p:spPr>
          <a:xfrm>
            <a:off x="2007164" y="4180147"/>
            <a:ext cx="2643213" cy="6749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ECCCAD1-3146-5ACB-7ED9-0DE30E550B25}"/>
              </a:ext>
            </a:extLst>
          </p:cNvPr>
          <p:cNvCxnSpPr>
            <a:cxnSpLocks/>
            <a:stCxn id="14" idx="3"/>
          </p:cNvCxnSpPr>
          <p:nvPr/>
        </p:nvCxnSpPr>
        <p:spPr>
          <a:xfrm>
            <a:off x="2007164" y="4180147"/>
            <a:ext cx="1101796" cy="52904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79049DDB-3F64-8BA6-D5EF-D1971F425CC3}"/>
              </a:ext>
            </a:extLst>
          </p:cNvPr>
          <p:cNvSpPr/>
          <p:nvPr/>
        </p:nvSpPr>
        <p:spPr>
          <a:xfrm>
            <a:off x="213197" y="3459513"/>
            <a:ext cx="1793967" cy="1441268"/>
          </a:xfrm>
          <a:prstGeom prst="roundRect">
            <a:avLst/>
          </a:prstGeom>
          <a:noFill/>
          <a:ln w="28575">
            <a:solidFill>
              <a:schemeClr val="accent1">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err="1">
                <a:solidFill>
                  <a:schemeClr val="tx1"/>
                </a:solidFill>
                <a:latin typeface="UTM Avo" panose="02040603050506020204" pitchFamily="18" charset="0"/>
              </a:rPr>
              <a:t>Bộ</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phận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sẽ</a:t>
            </a:r>
            <a:r>
              <a:rPr lang="en-US" sz="2000" dirty="0">
                <a:solidFill>
                  <a:schemeClr val="tx1"/>
                </a:solidFill>
                <a:latin typeface="UTM Avo" panose="02040603050506020204" pitchFamily="18" charset="0"/>
              </a:rPr>
              <a:t> quay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kìm</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cán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dài</a:t>
            </a:r>
            <a:endParaRPr lang="en-US" sz="2000" dirty="0">
              <a:solidFill>
                <a:schemeClr val="tx1"/>
              </a:solidFill>
              <a:latin typeface="UTM Avo" panose="02040603050506020204" pitchFamily="18" charset="0"/>
            </a:endParaRPr>
          </a:p>
        </p:txBody>
      </p:sp>
      <p:sp>
        <p:nvSpPr>
          <p:cNvPr id="15" name="Rectangle: Rounded Corners 14">
            <a:extLst>
              <a:ext uri="{FF2B5EF4-FFF2-40B4-BE49-F238E27FC236}">
                <a16:creationId xmlns:a16="http://schemas.microsoft.com/office/drawing/2014/main" id="{416EEC18-5C2C-93B7-FAC1-647FC76DD871}"/>
              </a:ext>
            </a:extLst>
          </p:cNvPr>
          <p:cNvSpPr/>
          <p:nvPr/>
        </p:nvSpPr>
        <p:spPr>
          <a:xfrm>
            <a:off x="10062916" y="3527004"/>
            <a:ext cx="1963621" cy="1441268"/>
          </a:xfrm>
          <a:prstGeom prst="roundRect">
            <a:avLst/>
          </a:prstGeom>
          <a:noFill/>
          <a:ln w="28575">
            <a:solidFill>
              <a:schemeClr val="accent1">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err="1">
                <a:solidFill>
                  <a:schemeClr val="tx1"/>
                </a:solidFill>
                <a:latin typeface="UTM Avo" panose="02040603050506020204" pitchFamily="18" charset="0"/>
              </a:rPr>
              <a:t>Bộ</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phận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sẽ</a:t>
            </a:r>
            <a:r>
              <a:rPr lang="en-US" sz="2000" dirty="0">
                <a:solidFill>
                  <a:schemeClr val="tx1"/>
                </a:solidFill>
                <a:latin typeface="UTM Avo" panose="02040603050506020204" pitchFamily="18" charset="0"/>
              </a:rPr>
              <a:t> quay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dao</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xén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giấy</a:t>
            </a:r>
            <a:endParaRPr lang="en-US" sz="2000" dirty="0">
              <a:solidFill>
                <a:schemeClr val="tx1"/>
              </a:solidFill>
              <a:latin typeface="UTM Avo" panose="02040603050506020204" pitchFamily="18" charset="0"/>
            </a:endParaRPr>
          </a:p>
        </p:txBody>
      </p:sp>
      <p:cxnSp>
        <p:nvCxnSpPr>
          <p:cNvPr id="17" name="Straight Arrow Connector 16">
            <a:extLst>
              <a:ext uri="{FF2B5EF4-FFF2-40B4-BE49-F238E27FC236}">
                <a16:creationId xmlns:a16="http://schemas.microsoft.com/office/drawing/2014/main" id="{3BA696F0-8F1B-81C8-0219-9AA147994FB1}"/>
              </a:ext>
            </a:extLst>
          </p:cNvPr>
          <p:cNvCxnSpPr>
            <a:cxnSpLocks/>
            <a:stCxn id="15" idx="1"/>
          </p:cNvCxnSpPr>
          <p:nvPr/>
        </p:nvCxnSpPr>
        <p:spPr>
          <a:xfrm flipH="1">
            <a:off x="8961120" y="4247638"/>
            <a:ext cx="1101796" cy="25254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232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par>
                                <p:cTn id="26" presetID="22" presetClass="entr" presetSubtype="8"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right)">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3C652F4-3F83-3257-2CF9-05C1D6775D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5F671E7D-AE1B-E359-D778-59385E71C854}"/>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dirty="0">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3EA9E127-31DE-9D5A-A158-9C4C0867C5B8}"/>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dirty="0">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6E69B6C2-2AED-5819-0998-8D89FEA6C4D8}"/>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dirty="0">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17C62BEA-7F1A-F8C6-AACD-FDCE3A2C8826}"/>
              </a:ext>
            </a:extLst>
          </p:cNvPr>
          <p:cNvSpPr txBox="1"/>
          <p:nvPr/>
        </p:nvSpPr>
        <p:spPr>
          <a:xfrm>
            <a:off x="2124336" y="2475507"/>
            <a:ext cx="4775889" cy="2565574"/>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a:t>
            </a:r>
            <a:br>
              <a:rPr lang="en-US" sz="2200" dirty="0">
                <a:latin typeface="UTM Avo" panose="02040603050506020204" pitchFamily="18"/>
                <a:ea typeface="Calibri" panose="020F0502020204030204" pitchFamily="34" charset="0"/>
                <a:cs typeface="Arial" panose="020B0604020202020204" pitchFamily="34" charset="0"/>
              </a:rPr>
            </a:br>
            <a:r>
              <a:rPr lang="vi-VN" sz="2200" dirty="0">
                <a:latin typeface="UTM Avo" panose="02040603050506020204" pitchFamily="18"/>
                <a:ea typeface="Calibri" panose="020F0502020204030204" pitchFamily="34" charset="0"/>
                <a:cs typeface="Arial" panose="020B0604020202020204" pitchFamily="34" charset="0"/>
              </a:rPr>
              <a:t>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19. </a:t>
            </a:r>
            <a:r>
              <a:rPr lang="en-US" sz="2200" b="1" dirty="0" err="1">
                <a:latin typeface="UTM Avo" panose="02040603050506020204" pitchFamily="18"/>
                <a:ea typeface="Calibri" panose="020F0502020204030204" pitchFamily="34" charset="0"/>
                <a:cs typeface="Arial" panose="020B0604020202020204" pitchFamily="34" charset="0"/>
              </a:rPr>
              <a:t>Đòn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bẩy</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AA0A362D-7BD6-63E9-CDE0-F6943945DD70}"/>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FDDFB4CE-9260-139F-E544-E92F23AA59C0}"/>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dirty="0">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EF3AB5D1-4175-46FF-BC22-457918A31C4F}"/>
                </a:ext>
              </a:extLst>
            </p:cNvPr>
            <p:cNvSpPr txBox="1"/>
            <p:nvPr/>
          </p:nvSpPr>
          <p:spPr>
            <a:xfrm>
              <a:off x="11971266" y="3810819"/>
              <a:ext cx="4898635" cy="2468340"/>
            </a:xfrm>
            <a:prstGeom prst="rect">
              <a:avLst/>
            </a:prstGeom>
            <a:noFill/>
          </p:spPr>
          <p:txBody>
            <a:bodyPr wrap="square" rtlCol="0">
              <a:spAutoFit/>
            </a:bodyPr>
            <a:lstStyle/>
            <a:p>
              <a:pPr algn="ctr">
                <a:lnSpc>
                  <a:spcPct val="150000"/>
                </a:lnSpc>
              </a:pPr>
              <a:r>
                <a:rPr lang="en-US" sz="2800"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805B391D-74EB-FF31-6FFD-4887E1E56C2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FD78AB32-E01C-E649-CD1F-75DC2F6A752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DB697E8F-30FE-9B35-DE43-D18EED083C01}"/>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wipe(left)">
                                      <p:cBhvr>
                                        <p:cTn id="2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195</TotalTime>
  <Words>1447</Words>
  <Application>Microsoft Office PowerPoint</Application>
  <PresentationFormat>Widescreen</PresentationFormat>
  <Paragraphs>72</Paragraphs>
  <Slides>27</Slides>
  <Notes>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27</vt:i4>
      </vt:variant>
    </vt:vector>
  </HeadingPairs>
  <TitlesOfParts>
    <vt:vector size="34" baseType="lpstr">
      <vt:lpstr>UTM Avo</vt:lpstr>
      <vt:lpstr>Arial</vt:lpstr>
      <vt:lpstr>Calibri</vt:lpstr>
      <vt:lpstr>Wingdings</vt:lpstr>
      <vt:lpstr>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nt Hoa</cp:lastModifiedBy>
  <cp:revision>10</cp:revision>
  <dcterms:created xsi:type="dcterms:W3CDTF">2023-10-18T06:55:26Z</dcterms:created>
  <dcterms:modified xsi:type="dcterms:W3CDTF">2024-12-11T09:06:15Z</dcterms:modified>
</cp:coreProperties>
</file>