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768" r:id="rId2"/>
    <p:sldMasterId id="2147483780" r:id="rId3"/>
  </p:sldMasterIdLst>
  <p:notesMasterIdLst>
    <p:notesMasterId r:id="rId28"/>
  </p:notesMasterIdLst>
  <p:sldIdLst>
    <p:sldId id="256" r:id="rId4"/>
    <p:sldId id="257" r:id="rId5"/>
    <p:sldId id="467" r:id="rId6"/>
    <p:sldId id="259" r:id="rId7"/>
    <p:sldId id="260" r:id="rId8"/>
    <p:sldId id="344" r:id="rId9"/>
    <p:sldId id="460" r:id="rId10"/>
    <p:sldId id="468" r:id="rId11"/>
    <p:sldId id="469" r:id="rId12"/>
    <p:sldId id="478" r:id="rId13"/>
    <p:sldId id="261" r:id="rId14"/>
    <p:sldId id="472" r:id="rId15"/>
    <p:sldId id="479" r:id="rId16"/>
    <p:sldId id="473" r:id="rId17"/>
    <p:sldId id="474" r:id="rId18"/>
    <p:sldId id="475" r:id="rId19"/>
    <p:sldId id="476" r:id="rId20"/>
    <p:sldId id="477" r:id="rId21"/>
    <p:sldId id="267" r:id="rId22"/>
    <p:sldId id="262" r:id="rId23"/>
    <p:sldId id="263" r:id="rId24"/>
    <p:sldId id="264" r:id="rId25"/>
    <p:sldId id="481" r:id="rId26"/>
    <p:sldId id="265" r:id="rId27"/>
  </p:sldIdLst>
  <p:sldSz cx="12192000" cy="6858000"/>
  <p:notesSz cx="6858000" cy="9144000"/>
  <p:embeddedFontLst>
    <p:embeddedFont>
      <p:font typeface="UTM Avo" panose="02040603050506020204" pitchFamily="18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2" roundtripDataSignature="AMtx7mgWdNpDqWeJw7b6OjSEYMiih9n2+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000000"/>
    <a:srgbClr val="5ECCF5"/>
    <a:srgbClr val="F8F9E0"/>
    <a:srgbClr val="F479B0"/>
    <a:srgbClr val="8DC73F"/>
    <a:srgbClr val="F3702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7" autoAdjust="0"/>
    <p:restoredTop sz="93842" autoAdjust="0"/>
  </p:normalViewPr>
  <p:slideViewPr>
    <p:cSldViewPr snapToGrid="0">
      <p:cViewPr varScale="1">
        <p:scale>
          <a:sx n="82" d="100"/>
          <a:sy n="82" d="100"/>
        </p:scale>
        <p:origin x="762" y="90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63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6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62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4619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8638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3916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0354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22537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1184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Hướng dẫn: GV click vào Du thuyền để di chuyển đến </a:t>
            </a:r>
            <a:r>
              <a:rPr lang="en-US" dirty="0" err="1"/>
              <a:t>hành</a:t>
            </a:r>
            <a:r>
              <a:rPr lang="en-US" baseline="0" dirty="0"/>
              <a:t> </a:t>
            </a:r>
            <a:r>
              <a:rPr lang="en-US" baseline="0" dirty="0" err="1"/>
              <a:t>tinh</a:t>
            </a:r>
            <a:r>
              <a:rPr lang="vi-VN" dirty="0"/>
              <a:t>&gt;&gt;&gt; chọn vào </a:t>
            </a:r>
            <a:r>
              <a:rPr lang="en-US" dirty="0" err="1"/>
              <a:t>hành</a:t>
            </a:r>
            <a:r>
              <a:rPr lang="en-US" baseline="0" dirty="0"/>
              <a:t> </a:t>
            </a:r>
            <a:r>
              <a:rPr lang="en-US" baseline="0" dirty="0" err="1"/>
              <a:t>tinh</a:t>
            </a:r>
            <a:r>
              <a:rPr lang="en-US" baseline="0" dirty="0"/>
              <a:t> </a:t>
            </a:r>
            <a:r>
              <a:rPr lang="vi-VN" dirty="0"/>
              <a:t>để </a:t>
            </a:r>
            <a:r>
              <a:rPr lang="en-US" dirty="0" err="1"/>
              <a:t>xuất</a:t>
            </a:r>
            <a:r>
              <a:rPr lang="en-US" baseline="0" dirty="0"/>
              <a:t> </a:t>
            </a:r>
            <a:r>
              <a:rPr lang="vi-VN" dirty="0"/>
              <a:t>hiện câu hỏi</a:t>
            </a:r>
            <a:r>
              <a:rPr lang="en-US" dirty="0"/>
              <a:t>.</a:t>
            </a:r>
            <a:endParaRPr lang="vi-VN" dirty="0"/>
          </a:p>
          <a:p>
            <a:r>
              <a:rPr lang="vi-VN" dirty="0"/>
              <a:t>Lặp lại các bước trên để đến câu hỏi tiếp theo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1555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Hướng dẫn: GV click vào Du thuyền để di chuyển đến </a:t>
            </a:r>
            <a:r>
              <a:rPr lang="en-US" dirty="0" err="1"/>
              <a:t>hành</a:t>
            </a:r>
            <a:r>
              <a:rPr lang="en-US" baseline="0" dirty="0"/>
              <a:t> </a:t>
            </a:r>
            <a:r>
              <a:rPr lang="en-US" baseline="0" dirty="0" err="1"/>
              <a:t>tinh</a:t>
            </a:r>
            <a:r>
              <a:rPr lang="vi-VN" dirty="0"/>
              <a:t>&gt;&gt;&gt; chọn vào </a:t>
            </a:r>
            <a:r>
              <a:rPr lang="en-US" dirty="0" err="1"/>
              <a:t>hành</a:t>
            </a:r>
            <a:r>
              <a:rPr lang="en-US" baseline="0" dirty="0"/>
              <a:t> </a:t>
            </a:r>
            <a:r>
              <a:rPr lang="en-US" baseline="0" dirty="0" err="1"/>
              <a:t>tinh</a:t>
            </a:r>
            <a:r>
              <a:rPr lang="en-US" baseline="0" dirty="0"/>
              <a:t> </a:t>
            </a:r>
            <a:r>
              <a:rPr lang="vi-VN" dirty="0"/>
              <a:t>để </a:t>
            </a:r>
            <a:r>
              <a:rPr lang="en-US" dirty="0" err="1"/>
              <a:t>xuất</a:t>
            </a:r>
            <a:r>
              <a:rPr lang="en-US" baseline="0" dirty="0"/>
              <a:t> </a:t>
            </a:r>
            <a:r>
              <a:rPr lang="vi-VN" dirty="0"/>
              <a:t>hiện câu hỏi</a:t>
            </a:r>
            <a:r>
              <a:rPr lang="en-US" dirty="0"/>
              <a:t>.</a:t>
            </a:r>
            <a:endParaRPr lang="vi-VN" dirty="0"/>
          </a:p>
          <a:p>
            <a:r>
              <a:rPr lang="vi-VN" dirty="0"/>
              <a:t>Lặp lại các bước trên để đến câu hỏi tiếp theo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733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7771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58813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4802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37086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6322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C9BC2-C9DC-46E9-89FE-D9A19A127D38}" type="slidenum">
              <a:rPr lang="en-US" smtClean="0">
                <a:latin typeface="UTM Avo" panose="02040603050506020204" pitchFamily="18" charset="0"/>
              </a:rPr>
              <a:t>23</a:t>
            </a:fld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783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166383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52910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60425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38898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40374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40148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73105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818297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5412479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77255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4779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143104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5785889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6087209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570294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38135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040570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04239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6271881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299517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7272191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79685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0BE82084-AF30-430B-B24C-4723E3162A4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 dirty="0">
                <a:solidFill>
                  <a:srgbClr val="CFCFCF"/>
                </a:solidFill>
                <a:latin typeface="UTM Avo" panose="02040603050506020204" pitchFamily="18" charset="0"/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03891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44F2F87C-BCA9-43C6-9FC1-2CD6AB618253}" type="datetimeFigureOut">
              <a:rPr lang="es-CL" smtClean="0"/>
              <a:pPr/>
              <a:t>12-12-2024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DE71C373-06A2-4840-8DC4-2C517F2BE930}" type="slidenum">
              <a:rPr lang="es-CL" smtClean="0"/>
              <a:pPr/>
              <a:t>‹#›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01018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6/1/25/151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6/1/25/151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6/1/25/151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Layout" Target="../slideLayouts/slideLayout12.xml"/><Relationship Id="rId7" Type="http://schemas.openxmlformats.org/officeDocument/2006/relationships/slide" Target="slide2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jp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5" Type="http://schemas.openxmlformats.org/officeDocument/2006/relationships/slide" Target="slide14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image" Target="../media/image17.jpeg"/><Relationship Id="rId3" Type="http://schemas.openxmlformats.org/officeDocument/2006/relationships/image" Target="../media/image14.jpg"/><Relationship Id="rId7" Type="http://schemas.openxmlformats.org/officeDocument/2006/relationships/slide" Target="slide18.xml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16.xml"/><Relationship Id="rId11" Type="http://schemas.openxmlformats.org/officeDocument/2006/relationships/image" Target="../media/image20.png"/><Relationship Id="rId5" Type="http://schemas.openxmlformats.org/officeDocument/2006/relationships/slide" Target="slide15.xml"/><Relationship Id="rId10" Type="http://schemas.openxmlformats.org/officeDocument/2006/relationships/slide" Target="slide19.xml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slide" Target="slide2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audio" Target="../media/audio1.wav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10" Type="http://schemas.openxmlformats.org/officeDocument/2006/relationships/image" Target="../media/image17.jpeg"/><Relationship Id="rId4" Type="http://schemas.openxmlformats.org/officeDocument/2006/relationships/audio" Target="../media/audio2.wav"/><Relationship Id="rId9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audio" Target="../media/audio1.wav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10" Type="http://schemas.openxmlformats.org/officeDocument/2006/relationships/image" Target="../media/image17.jpeg"/><Relationship Id="rId4" Type="http://schemas.openxmlformats.org/officeDocument/2006/relationships/audio" Target="../media/audio2.wav"/><Relationship Id="rId9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audio" Target="../media/audio1.wav"/><Relationship Id="rId7" Type="http://schemas.openxmlformats.org/officeDocument/2006/relationships/slide" Target="slide1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2.jpg"/><Relationship Id="rId10" Type="http://schemas.openxmlformats.org/officeDocument/2006/relationships/image" Target="../media/image17.jpeg"/><Relationship Id="rId4" Type="http://schemas.openxmlformats.org/officeDocument/2006/relationships/audio" Target="../media/audio2.wav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audio" Target="../media/audio1.wav"/><Relationship Id="rId7" Type="http://schemas.openxmlformats.org/officeDocument/2006/relationships/slide" Target="slide1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2.jpg"/><Relationship Id="rId10" Type="http://schemas.openxmlformats.org/officeDocument/2006/relationships/image" Target="../media/image17.jpeg"/><Relationship Id="rId4" Type="http://schemas.openxmlformats.org/officeDocument/2006/relationships/audio" Target="../media/audio2.wav"/><Relationship Id="rId9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audio" Target="../media/audio1.wav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audio" Target="../media/audio2.wav"/><Relationship Id="rId9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6/1/25/151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2B6BB0F-F5F6-0D80-3D8B-FE53D12A619F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vi-VN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</a:t>
            </a:r>
            <a:r>
              <a:rPr lang="vi-VN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6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192B377-6F31-ECF7-1C47-D889F7D10E2F}"/>
              </a:ext>
            </a:extLst>
          </p:cNvPr>
          <p:cNvSpPr txBox="1">
            <a:spLocks/>
          </p:cNvSpPr>
          <p:nvPr/>
        </p:nvSpPr>
        <p:spPr>
          <a:xfrm>
            <a:off x="173230" y="808787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vi-VN" sz="4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</a:rPr>
              <a:t>9</a:t>
            </a:r>
            <a:r>
              <a:rPr lang="vi-VN" sz="4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Lực</a:t>
            </a:r>
            <a:endParaRPr lang="en-US" sz="4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953A8DA-2D3B-9BF2-F324-3FA732824956}"/>
              </a:ext>
            </a:extLst>
          </p:cNvPr>
          <p:cNvSpPr txBox="1">
            <a:spLocks/>
          </p:cNvSpPr>
          <p:nvPr/>
        </p:nvSpPr>
        <p:spPr>
          <a:xfrm>
            <a:off x="644768" y="2997789"/>
            <a:ext cx="10902462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vi-VN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29: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Lực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hấp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dẫn</a:t>
            </a:r>
            <a:endParaRPr lang="en-US" sz="48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(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Phần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III)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3333D1BB-9DFD-ABAC-6966-EA8D966C2E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ham-canh-cua-trai-dat-khi-trong-luc-bien-mat-1521983093">
            <a:hlinkClick r:id="" action="ppaction://media"/>
            <a:extLst>
              <a:ext uri="{FF2B5EF4-FFF2-40B4-BE49-F238E27FC236}">
                <a16:creationId xmlns:a16="http://schemas.microsoft.com/office/drawing/2014/main" id="{83F12E96-E74E-5BEA-9446-E90E2554A0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45248" y="1641545"/>
            <a:ext cx="7701504" cy="432871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20B2A92-811E-9431-C026-091E7B2372EB}"/>
              </a:ext>
            </a:extLst>
          </p:cNvPr>
          <p:cNvSpPr/>
          <p:nvPr/>
        </p:nvSpPr>
        <p:spPr>
          <a:xfrm>
            <a:off x="1274618" y="6058393"/>
            <a:ext cx="9642763" cy="644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800"/>
              </a:lnSpc>
              <a:spcAft>
                <a:spcPts val="1333"/>
              </a:spcAft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xảy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Trái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mất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hấp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dẫn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vi-VN" sz="28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13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714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4E58EE20-6031-2481-FFE3-437F37E28A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600;p25">
            <a:extLst>
              <a:ext uri="{FF2B5EF4-FFF2-40B4-BE49-F238E27FC236}">
                <a16:creationId xmlns:a16="http://schemas.microsoft.com/office/drawing/2014/main" id="{F858A867-22EE-4AD7-9494-5556E693A1B9}"/>
              </a:ext>
            </a:extLst>
          </p:cNvPr>
          <p:cNvSpPr txBox="1">
            <a:spLocks/>
          </p:cNvSpPr>
          <p:nvPr/>
        </p:nvSpPr>
        <p:spPr>
          <a:xfrm>
            <a:off x="706684" y="1688240"/>
            <a:ext cx="10778632" cy="586146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tabLst>
                <a:tab pos="3581400" algn="l"/>
              </a:tabLst>
            </a:pPr>
            <a:r>
              <a:rPr lang="vi-VN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III. ĐỘ GIÃN CỦA LÒ XO TREO THẲNG ĐỨNG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1AF093-0DFE-B968-83B4-0E6A1292ED26}"/>
              </a:ext>
            </a:extLst>
          </p:cNvPr>
          <p:cNvSpPr/>
          <p:nvPr/>
        </p:nvSpPr>
        <p:spPr>
          <a:xfrm>
            <a:off x="236992" y="2274386"/>
            <a:ext cx="11718015" cy="1551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Rô-bớt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Húc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dành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nghiên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giãn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lò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xo </a:t>
            </a:r>
            <a:b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treo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khối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lượng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nghiên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thú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giãn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lò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xo.</a:t>
            </a:r>
            <a:endParaRPr lang="vi-VN" sz="2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Robert Hooke - nhà khoa học đa tài khám phá ra tế bào">
            <a:extLst>
              <a:ext uri="{FF2B5EF4-FFF2-40B4-BE49-F238E27FC236}">
                <a16:creationId xmlns:a16="http://schemas.microsoft.com/office/drawing/2014/main" id="{F1FE2DBF-3AE7-ACC9-8F4A-2ECA0F063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799" y="4012903"/>
            <a:ext cx="4468402" cy="268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B29444-C209-E735-3DBD-A5F8103E527C}"/>
              </a:ext>
            </a:extLst>
          </p:cNvPr>
          <p:cNvSpPr/>
          <p:nvPr/>
        </p:nvSpPr>
        <p:spPr>
          <a:xfrm>
            <a:off x="1523999" y="1970353"/>
            <a:ext cx="9144001" cy="535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2800" b="1" cap="all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Thực hành thí nghiệm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8C9CC5-20A1-1F09-481F-39BE61FFFF07}"/>
              </a:ext>
            </a:extLst>
          </p:cNvPr>
          <p:cNvSpPr/>
          <p:nvPr/>
        </p:nvSpPr>
        <p:spPr>
          <a:xfrm>
            <a:off x="736465" y="2780383"/>
            <a:ext cx="7679180" cy="3873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 chỉnh để lò xo được treo thẳng đứng, đọc rõ được độ chia trên thước. </a:t>
            </a:r>
          </a:p>
          <a:p>
            <a:pPr marL="457200" indent="-45720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Đánh dấu vị trí của lò xo, treo một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kim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loại vào đầu dưới của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lò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xo.</a:t>
            </a:r>
          </a:p>
          <a:p>
            <a:pPr marL="457200" indent="-45720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Lần lượt treo thêm các quả kim loại vào đầu dưới của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lò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xo.</a:t>
            </a:r>
            <a:endParaRPr lang="vi-VN" sz="2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Planning ">
            <a:extLst>
              <a:ext uri="{FF2B5EF4-FFF2-40B4-BE49-F238E27FC236}">
                <a16:creationId xmlns:a16="http://schemas.microsoft.com/office/drawing/2014/main" id="{0AAC123E-1B8C-A48F-A778-1DA2FBE62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744" y="2931099"/>
            <a:ext cx="2842161" cy="284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33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D358B6-386A-8E7E-9189-A559FDDC3E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45" t="11804" r="64968" b="39383"/>
          <a:stretch/>
        </p:blipFill>
        <p:spPr>
          <a:xfrm>
            <a:off x="2646503" y="1711737"/>
            <a:ext cx="1788337" cy="48431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EEBDFD-0745-9862-5B11-27E4509D49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882" t="11804" r="39431" b="39383"/>
          <a:stretch/>
        </p:blipFill>
        <p:spPr>
          <a:xfrm>
            <a:off x="5069663" y="1711737"/>
            <a:ext cx="1788337" cy="48431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CED9EA-0450-7C78-5E1F-03635BA14D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336" t="11804" r="12977" b="39383"/>
          <a:stretch/>
        </p:blipFill>
        <p:spPr>
          <a:xfrm>
            <a:off x="7447103" y="1711737"/>
            <a:ext cx="1788337" cy="484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8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31CF8D-80FD-CE28-C16F-10A0AED88B3A}"/>
              </a:ext>
            </a:extLst>
          </p:cNvPr>
          <p:cNvSpPr/>
          <p:nvPr/>
        </p:nvSpPr>
        <p:spPr>
          <a:xfrm>
            <a:off x="1346816" y="1991398"/>
            <a:ext cx="9168784" cy="527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Ghi kết quả đo chiều dài lò xo vào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bảng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29.1: </a:t>
            </a:r>
            <a:endParaRPr lang="en-US" sz="2600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575026D-B42F-C0DA-D72C-445E8B67DA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341840"/>
              </p:ext>
            </p:extLst>
          </p:nvPr>
        </p:nvGraphicFramePr>
        <p:xfrm>
          <a:off x="518160" y="2863887"/>
          <a:ext cx="11155680" cy="2018032"/>
        </p:xfrm>
        <a:graphic>
          <a:graphicData uri="http://schemas.openxmlformats.org/drawingml/2006/table">
            <a:tbl>
              <a:tblPr firstRow="1" firstCol="1" bandRow="1"/>
              <a:tblGrid>
                <a:gridCol w="1512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3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9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272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Lần đo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Khối lượng của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vật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treo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(g)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Độ dãn của lò xo (cm)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42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 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 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42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 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 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42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3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 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 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01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4">
            <a:extLst>
              <a:ext uri="{FF2B5EF4-FFF2-40B4-BE49-F238E27FC236}">
                <a16:creationId xmlns:a16="http://schemas.microsoft.com/office/drawing/2014/main" id="{E66DB5AD-CD52-60AA-C022-4F6CCF1826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751" y="3870956"/>
            <a:ext cx="2791528" cy="29870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1E9F26-9B22-E9A1-165E-8B0E290432B5}"/>
              </a:ext>
            </a:extLst>
          </p:cNvPr>
          <p:cNvSpPr/>
          <p:nvPr/>
        </p:nvSpPr>
        <p:spPr>
          <a:xfrm>
            <a:off x="1116251" y="1710048"/>
            <a:ext cx="10594095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</a:rPr>
              <a:t>Dựa vào kết quả thí nghiệm của mình, em hãy cho biết: Khi tăng khối lượng treo vào đầu dưới lò xo thì độ giãn của lò xo thay đổi thế nào?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4EE750-9B41-7D63-8651-422A6D662500}"/>
              </a:ext>
            </a:extLst>
          </p:cNvPr>
          <p:cNvSpPr/>
          <p:nvPr/>
        </p:nvSpPr>
        <p:spPr>
          <a:xfrm>
            <a:off x="3385044" y="3866952"/>
            <a:ext cx="8325303" cy="18078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 charset="0"/>
              </a:rPr>
              <a:t>Khi tăng khối lượng treo vào đầu dưới lò xo thì </a:t>
            </a:r>
            <a:b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</a:rPr>
            </a:br>
            <a:r>
              <a:rPr lang="vi-VN" sz="2600" dirty="0">
                <a:solidFill>
                  <a:schemeClr val="tx1"/>
                </a:solidFill>
                <a:latin typeface="UTM Avo" panose="02040603050506020204" pitchFamily="18" charset="0"/>
              </a:rPr>
              <a:t>độ giãn của lò xo cũng tăng theo tỉ lệ với </a:t>
            </a:r>
            <a:b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</a:rPr>
            </a:br>
            <a:r>
              <a:rPr lang="vi-VN" sz="2600" dirty="0">
                <a:solidFill>
                  <a:schemeClr val="tx1"/>
                </a:solidFill>
                <a:latin typeface="UTM Avo" panose="02040603050506020204" pitchFamily="18" charset="0"/>
              </a:rPr>
              <a:t>khối lượng của vật được treo vào nó.</a:t>
            </a:r>
          </a:p>
        </p:txBody>
      </p:sp>
    </p:spTree>
    <p:extLst>
      <p:ext uri="{BB962C8B-B14F-4D97-AF65-F5344CB8AC3E}">
        <p14:creationId xmlns:p14="http://schemas.microsoft.com/office/powerpoint/2010/main" val="366114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FF6FE60-1CEA-8D6C-EB66-2B8BED0BE170}"/>
              </a:ext>
            </a:extLst>
          </p:cNvPr>
          <p:cNvSpPr/>
          <p:nvPr/>
        </p:nvSpPr>
        <p:spPr>
          <a:xfrm>
            <a:off x="616782" y="2280934"/>
            <a:ext cx="10971835" cy="3093500"/>
          </a:xfrm>
          <a:prstGeom prst="roundRect">
            <a:avLst>
              <a:gd name="adj" fmla="val 10128"/>
            </a:avLst>
          </a:prstGeom>
          <a:solidFill>
            <a:srgbClr val="F9E9F2"/>
          </a:solidFill>
          <a:ln w="57150">
            <a:solidFill>
              <a:srgbClr val="E28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n-US" dirty="0">
              <a:latin typeface="UTM Avo" panose="0204060305050602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C5DEBA-2F8E-0BE3-8022-880B797DA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2993" y="1568502"/>
            <a:ext cx="1471631" cy="138930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8690C33-3DED-EFE7-7ADD-4CC32B5A3E25}"/>
              </a:ext>
            </a:extLst>
          </p:cNvPr>
          <p:cNvSpPr/>
          <p:nvPr/>
        </p:nvSpPr>
        <p:spPr>
          <a:xfrm>
            <a:off x="783315" y="2505659"/>
            <a:ext cx="10638767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SzPct val="120000"/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Khối lượng là số đo lượng chất của một vật.</a:t>
            </a:r>
          </a:p>
          <a:p>
            <a:pPr marL="342900" lvl="0" indent="-342900" algn="just">
              <a:lnSpc>
                <a:spcPct val="150000"/>
              </a:lnSpc>
              <a:buSzPct val="120000"/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Lực hấp dẫn là lực hút giữa các vật có khối lượng.</a:t>
            </a:r>
          </a:p>
          <a:p>
            <a:pPr marL="342900" lvl="0" indent="-342900" algn="just">
              <a:lnSpc>
                <a:spcPct val="150000"/>
              </a:lnSpc>
              <a:buSzPct val="120000"/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Trọng lượng của vật là độ lớn lực hút của Trái Đất tác dụng lên vật.</a:t>
            </a:r>
          </a:p>
          <a:p>
            <a:pPr marL="342900" lvl="0" indent="-342900" algn="just">
              <a:lnSpc>
                <a:spcPct val="150000"/>
              </a:lnSpc>
              <a:buSzPct val="120000"/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Độ giãn của lò xo treo thẳng đứng tăng tỉ lệ với khối lượng của vật được treo vào lò xo.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39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AD29A9B9-BA31-FD1C-E73C-4C31EDC03B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NETA 3" descr="Resultado de imagen para PLANETA PN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783" y="489566"/>
            <a:ext cx="2267120" cy="170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0552"/>
            <a:ext cx="4367579" cy="40396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3722" y="703385"/>
            <a:ext cx="4605997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DU HÀNH VŨ TRỤ</a:t>
            </a:r>
          </a:p>
        </p:txBody>
      </p:sp>
      <p:sp>
        <p:nvSpPr>
          <p:cNvPr id="4" name="Rectángulo redondeado 4">
            <a:hlinkClick r:id="rId7" action="ppaction://hlinksldjump"/>
            <a:extLst>
              <a:ext uri="{FF2B5EF4-FFF2-40B4-BE49-F238E27FC236}">
                <a16:creationId xmlns:a16="http://schemas.microsoft.com/office/drawing/2014/main" id="{EBD971FE-CADC-8FDD-2D0B-23A73D1E1F2A}"/>
              </a:ext>
            </a:extLst>
          </p:cNvPr>
          <p:cNvSpPr/>
          <p:nvPr/>
        </p:nvSpPr>
        <p:spPr>
          <a:xfrm>
            <a:off x="9670601" y="6133079"/>
            <a:ext cx="2410640" cy="6372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Tiếp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tục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bài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endParaRPr lang="en-US" sz="20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8CFDE0A-B72C-2034-967C-878CBD4154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9" name="Cartoon Background Music Funny Animation Free (1)">
            <a:hlinkClick r:id="" action="ppaction://media"/>
            <a:extLst>
              <a:ext uri="{FF2B5EF4-FFF2-40B4-BE49-F238E27FC236}">
                <a16:creationId xmlns:a16="http://schemas.microsoft.com/office/drawing/2014/main" id="{B2779E86-1732-6DE0-3913-4B50B02B80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158756" y="5391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3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803B398-B731-E05E-248C-682C8153965E}"/>
              </a:ext>
            </a:extLst>
          </p:cNvPr>
          <p:cNvSpPr/>
          <p:nvPr/>
        </p:nvSpPr>
        <p:spPr>
          <a:xfrm>
            <a:off x="2024355" y="813310"/>
            <a:ext cx="9558045" cy="484909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8E50E2-B89A-8220-C95B-83768848287A}"/>
              </a:ext>
            </a:extLst>
          </p:cNvPr>
          <p:cNvSpPr txBox="1"/>
          <p:nvPr/>
        </p:nvSpPr>
        <p:spPr>
          <a:xfrm>
            <a:off x="4555477" y="1384751"/>
            <a:ext cx="4495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HƯỚNG DẪN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70345C-B232-393F-2268-350603399A60}"/>
              </a:ext>
            </a:extLst>
          </p:cNvPr>
          <p:cNvSpPr txBox="1"/>
          <p:nvPr/>
        </p:nvSpPr>
        <p:spPr>
          <a:xfrm>
            <a:off x="2125308" y="1907971"/>
            <a:ext cx="9457092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- Bấm vào nút bắt đầu để chuyển tới màn chứa các câu hỏi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- Click vào các số thứ tự để đến câu hỏi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- Click vào đáp án để hiện đúng/sai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- Bấm vào tàu vũ trụ để trở về màn hình chứa các câu hỏi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- Click vào số thứ tự để tiếp tục trò chơi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Rectángulo redondeado 4">
            <a:hlinkClick r:id="rId5" action="ppaction://hlinksldjump"/>
          </p:cNvPr>
          <p:cNvSpPr/>
          <p:nvPr/>
        </p:nvSpPr>
        <p:spPr>
          <a:xfrm>
            <a:off x="8746457" y="4614733"/>
            <a:ext cx="2410640" cy="8585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BẮT ĐẦU</a:t>
            </a:r>
          </a:p>
        </p:txBody>
      </p:sp>
    </p:spTree>
    <p:extLst>
      <p:ext uri="{BB962C8B-B14F-4D97-AF65-F5344CB8AC3E}">
        <p14:creationId xmlns:p14="http://schemas.microsoft.com/office/powerpoint/2010/main" val="66369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LANETA 1" descr="Resultado de imagen para PLANETA 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78" y="940239"/>
            <a:ext cx="1717478" cy="127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LANETA 2" descr="Resultado de imagen para PLANETA 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537" y="665682"/>
            <a:ext cx="2072692" cy="155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LANETA 3" descr="Resultado de imagen para PLANETA 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451" y="3760464"/>
            <a:ext cx="2267120" cy="170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LANETA 4" descr="Resultado de imagen para PLANETA 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571" y="687344"/>
            <a:ext cx="1821036" cy="136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ipse 6">
            <a:hlinkClick r:id="rId5" action="ppaction://hlinksldjump"/>
          </p:cNvPr>
          <p:cNvSpPr/>
          <p:nvPr/>
        </p:nvSpPr>
        <p:spPr>
          <a:xfrm>
            <a:off x="990679" y="1153121"/>
            <a:ext cx="907264" cy="900000"/>
          </a:xfrm>
          <a:prstGeom prst="ellipse">
            <a:avLst/>
          </a:prstGeom>
          <a:solidFill>
            <a:srgbClr val="5C819C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</a:t>
            </a:r>
            <a:endParaRPr kumimoji="0" lang="es-C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Elipse 12">
            <a:hlinkClick r:id="rId6" action="ppaction://hlinksldjump"/>
          </p:cNvPr>
          <p:cNvSpPr/>
          <p:nvPr/>
        </p:nvSpPr>
        <p:spPr>
          <a:xfrm>
            <a:off x="5375850" y="984460"/>
            <a:ext cx="967800" cy="958639"/>
          </a:xfrm>
          <a:prstGeom prst="ellipse">
            <a:avLst/>
          </a:prstGeom>
          <a:solidFill>
            <a:srgbClr val="8EBC7A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</a:t>
            </a:r>
            <a:endParaRPr kumimoji="0" lang="es-C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Elipse 10">
            <a:hlinkClick r:id="rId7" action="ppaction://hlinksldjump"/>
          </p:cNvPr>
          <p:cNvSpPr/>
          <p:nvPr/>
        </p:nvSpPr>
        <p:spPr>
          <a:xfrm>
            <a:off x="7809286" y="4160633"/>
            <a:ext cx="1012408" cy="955771"/>
          </a:xfrm>
          <a:prstGeom prst="ellipse">
            <a:avLst/>
          </a:prstGeom>
          <a:solidFill>
            <a:srgbClr val="969CA8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" name="Elipse 11">
            <a:hlinkClick r:id="rId8" action="ppaction://hlinksldjump"/>
          </p:cNvPr>
          <p:cNvSpPr/>
          <p:nvPr/>
        </p:nvSpPr>
        <p:spPr>
          <a:xfrm>
            <a:off x="9886950" y="920232"/>
            <a:ext cx="1021864" cy="946668"/>
          </a:xfrm>
          <a:prstGeom prst="ellipse">
            <a:avLst/>
          </a:prstGeom>
          <a:solidFill>
            <a:srgbClr val="DBAA34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3</a:t>
            </a:r>
            <a:endParaRPr kumimoji="0" lang="es-C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BA303C-8CE3-09B8-11A1-8072C3F568F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549" y="3938828"/>
            <a:ext cx="1371726" cy="1371726"/>
          </a:xfrm>
          <a:prstGeom prst="rect">
            <a:avLst/>
          </a:prstGeom>
        </p:spPr>
      </p:pic>
      <p:sp>
        <p:nvSpPr>
          <p:cNvPr id="15" name="Elipse 10">
            <a:hlinkClick r:id="rId10" action="ppaction://hlinksldjump"/>
            <a:extLst>
              <a:ext uri="{FF2B5EF4-FFF2-40B4-BE49-F238E27FC236}">
                <a16:creationId xmlns:a16="http://schemas.microsoft.com/office/drawing/2014/main" id="{B7A28B6F-A32B-DB86-6636-8B97BE8A6685}"/>
              </a:ext>
            </a:extLst>
          </p:cNvPr>
          <p:cNvSpPr/>
          <p:nvPr/>
        </p:nvSpPr>
        <p:spPr>
          <a:xfrm>
            <a:off x="4297208" y="4160633"/>
            <a:ext cx="1012408" cy="955771"/>
          </a:xfrm>
          <a:prstGeom prst="ellipse">
            <a:avLst/>
          </a:prstGeom>
          <a:solidFill>
            <a:schemeClr val="accent5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grpSp>
        <p:nvGrpSpPr>
          <p:cNvPr id="4" name="NAVE"/>
          <p:cNvGrpSpPr/>
          <p:nvPr/>
        </p:nvGrpSpPr>
        <p:grpSpPr>
          <a:xfrm>
            <a:off x="347031" y="4301909"/>
            <a:ext cx="2194560" cy="1830600"/>
            <a:chOff x="473051" y="4548249"/>
            <a:chExt cx="1634866" cy="1630483"/>
          </a:xfrm>
        </p:grpSpPr>
        <p:pic>
          <p:nvPicPr>
            <p:cNvPr id="5" name="Picture 4" descr="Resultado de imagen para ovni 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051" y="4548249"/>
              <a:ext cx="1634866" cy="1630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Resultado de imagen para marciano  pn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936"/>
            <a:stretch/>
          </p:blipFill>
          <p:spPr bwMode="auto">
            <a:xfrm>
              <a:off x="977431" y="4823225"/>
              <a:ext cx="626106" cy="540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F4128D76-C0AF-06BC-37D6-B5FF170806B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2" name="Rectángulo redondeado 4">
            <a:hlinkClick r:id="rId14" action="ppaction://hlinksldjump"/>
            <a:extLst>
              <a:ext uri="{FF2B5EF4-FFF2-40B4-BE49-F238E27FC236}">
                <a16:creationId xmlns:a16="http://schemas.microsoft.com/office/drawing/2014/main" id="{1FA887E2-4A9F-A3DA-B15D-D2E8331D548E}"/>
              </a:ext>
            </a:extLst>
          </p:cNvPr>
          <p:cNvSpPr/>
          <p:nvPr/>
        </p:nvSpPr>
        <p:spPr>
          <a:xfrm>
            <a:off x="9670601" y="6133079"/>
            <a:ext cx="2410640" cy="6372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Tiếp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tục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bài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endParaRPr lang="en-US" sz="20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97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0.00195 -0.350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1754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3507 L 0.24713 -0.4817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88" y="-657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714 -0.48171 L 0.24714 -0.48449 C 0.25312 -0.48449 0.26016 -0.48704 0.26693 -0.48704 C 0.27005 -0.48959 0.27461 -0.48959 0.2776 -0.48959 C 0.28021 -0.48959 0.28021 -0.49213 0.28268 -0.49213 C 0.28893 -0.49213 0.29648 -0.49491 0.30365 -0.49491 L 0.31367 -0.49746 C 0.32682 -0.50255 0.30924 -0.49746 0.32956 -0.50255 C 0.3319 -0.50255 0.3319 -0.5 0.33437 -0.50255 C 0.34089 -0.50509 0.34857 -0.50509 0.35547 -0.50787 L 0.36536 -0.51042 L 0.37617 -0.51042 C 0.38815 -0.51551 0.37253 -0.51042 0.39206 -0.51551 C 0.39388 -0.51551 0.3944 -0.51806 0.39687 -0.51806 C 0.41029 -0.52084 0.4026 -0.51806 0.41784 -0.52084 C 0.42161 -0.52338 0.42422 -0.52338 0.42786 -0.52338 C 0.42786 -0.52084 0.45391 -0.52847 0.45885 -0.53102 L 0.46966 -0.53102 C 0.47148 -0.5338 0.47214 -0.5338 0.47474 -0.5338 C 0.48099 -0.53634 0.49557 -0.53889 0.49557 -0.53634 C 0.50443 -0.54144 0.49727 -0.53889 0.52148 -0.54398 L 0.53151 -0.54676 L 0.54232 -0.54676 C 0.55417 -0.55185 0.53724 -0.54676 0.56315 -0.55185 C 0.57812 -0.5544 0.55104 -0.5544 0.58893 -0.55695 L 0.60508 -0.55695 " pathEditMode="relative" rAng="0" ptsTypes="AAAAAAAAAAAAAAAAAAAAAAAAAA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91" y="-377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0508 -0.55695 L 0.60508 -0.55718 C 0.59596 -0.525 0.6043 -0.55093 0.59609 -0.53056 C 0.59531 -0.52801 0.59453 -0.52431 0.59336 -0.52176 C 0.59258 -0.52037 0.59115 -0.51898 0.59049 -0.51736 C 0.58685 -0.5088 0.58828 -0.5088 0.58555 -0.50255 C 0.58477 -0.5 0.58333 -0.49723 0.58242 -0.49537 C 0.58138 -0.49306 0.58073 -0.48982 0.57982 -0.48635 C 0.57891 -0.48403 0.57852 -0.48218 0.57786 -0.4794 C 0.57591 -0.475 0.5737 -0.4713 0.57174 -0.46667 L 0.56901 -0.45949 C 0.56784 -0.45301 0.5681 -0.45232 0.56575 -0.44676 C 0.56497 -0.44398 0.56367 -0.44213 0.56302 -0.43959 C 0.56224 -0.43843 0.56172 -0.43519 0.56094 -0.43311 C 0.55872 -0.42686 0.55703 -0.425 0.5543 -0.42037 C 0.55169 -0.41204 0.55039 -0.40648 0.54635 -0.4 L 0.54049 -0.39167 C 0.53581 -0.37755 0.53867 -0.38542 0.53177 -0.36922 C 0.53073 -0.36736 0.52917 -0.36528 0.52865 -0.36227 C 0.52487 -0.34537 0.52865 -0.36111 0.5237 -0.34723 C 0.51966 -0.33519 0.52435 -0.34398 0.51888 -0.33519 C 0.51641 -0.31898 0.51992 -0.33912 0.51484 -0.325 C 0.51432 -0.32292 0.51445 -0.32061 0.51406 -0.31852 C 0.51302 -0.31598 0.51198 -0.31412 0.51094 -0.31135 C 0.51042 -0.30949 0.5099 -0.30695 0.50898 -0.30486 C 0.5082 -0.30255 0.50677 -0.30116 0.50612 -0.29861 C 0.50534 -0.2963 0.50508 -0.29422 0.50417 -0.29167 C 0.50325 -0.28959 0.50208 -0.28727 0.5013 -0.28542 C 0.50052 -0.28264 0.50013 -0.28079 0.49935 -0.27824 C 0.49831 -0.27686 0.4974 -0.27547 0.49622 -0.27431 C 0.49596 -0.27153 0.49596 -0.26922 0.49531 -0.26736 C 0.49193 -0.25811 0.49245 -0.26667 0.49245 -0.26042 " pathEditMode="relative" rAng="0" ptsTypes="AAAAAAAAAAAAAAAAAAAAAAAAAAAAAAAA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38" y="1481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245 -0.26042 L 0.18437 -0.18634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01" y="370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  <p:bldP spid="12" grpId="0" animBg="1"/>
      <p:bldP spid="15" grpId="0" animBg="1"/>
      <p:bldP spid="2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19" y="5191397"/>
            <a:ext cx="956094" cy="128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1316079" y="594019"/>
            <a:ext cx="9342395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Câu 1: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Phát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biểu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nào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sau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đây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đúng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1316080" y="1800788"/>
            <a:ext cx="4164846" cy="151036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Độ dãn của lò xo </a:t>
            </a:r>
            <a:b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treo thẳng đứng tăng tỉ lệ với khối lượng của vật được treo vào lò xo.</a:t>
            </a:r>
            <a:endParaRPr kumimoji="0" lang="es-MX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" name="MALO1"/>
          <p:cNvSpPr/>
          <p:nvPr/>
        </p:nvSpPr>
        <p:spPr>
          <a:xfrm>
            <a:off x="1316079" y="3568314"/>
            <a:ext cx="4231697" cy="182863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Có thời điểm độ dãn của </a:t>
            </a:r>
            <a:b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lò xo treo thẳng đứng tăng, </a:t>
            </a:r>
            <a:b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 thời điểm độ dãn của lò xo giảm tỉ lệ với khối lượng của vật được treo vào lò xo.</a:t>
            </a:r>
            <a:endParaRPr kumimoji="0" lang="es-CL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MALO2"/>
          <p:cNvSpPr/>
          <p:nvPr/>
        </p:nvSpPr>
        <p:spPr>
          <a:xfrm>
            <a:off x="6421482" y="1805123"/>
            <a:ext cx="4231697" cy="151036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Độ dãn của lò xo treo </a:t>
            </a:r>
            <a:b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thẳng đứng tỉ lệ nghịch 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lvl="0" algn="ctr"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 khối lượng của vật 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lvl="0" algn="ctr"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 treo vào lò xo.</a:t>
            </a:r>
            <a:endParaRPr kumimoji="0" lang="es-MX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26" name="MARCIANO1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393" y="3933143"/>
            <a:ext cx="715607" cy="129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IANO2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311" y="2012997"/>
            <a:ext cx="715606" cy="129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4504" y="5399437"/>
            <a:ext cx="1441597" cy="1333353"/>
          </a:xfrm>
          <a:prstGeom prst="rect">
            <a:avLst/>
          </a:prstGeom>
        </p:spPr>
      </p:pic>
      <p:sp>
        <p:nvSpPr>
          <p:cNvPr id="2" name="MALO1">
            <a:extLst>
              <a:ext uri="{FF2B5EF4-FFF2-40B4-BE49-F238E27FC236}">
                <a16:creationId xmlns:a16="http://schemas.microsoft.com/office/drawing/2014/main" id="{23840908-49AA-67E1-D5CC-2630E89126EF}"/>
              </a:ext>
            </a:extLst>
          </p:cNvPr>
          <p:cNvSpPr/>
          <p:nvPr/>
        </p:nvSpPr>
        <p:spPr>
          <a:xfrm>
            <a:off x="6421482" y="3581935"/>
            <a:ext cx="4231697" cy="181750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kumimoji="0" lang="es-MX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D. </a:t>
            </a:r>
            <a:r>
              <a:rPr lang="pt-BR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 A, B, C </a:t>
            </a:r>
          </a:p>
          <a:p>
            <a:pPr lvl="0" algn="ctr">
              <a:buClrTx/>
            </a:pPr>
            <a:r>
              <a:rPr lang="pt-BR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đều đúng.</a:t>
            </a:r>
            <a:endParaRPr kumimoji="0" lang="es-CL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MARCIANO1" descr="Resultado de imagen para marciano png">
            <a:extLst>
              <a:ext uri="{FF2B5EF4-FFF2-40B4-BE49-F238E27FC236}">
                <a16:creationId xmlns:a16="http://schemas.microsoft.com/office/drawing/2014/main" id="{D0BFCBFE-409A-100C-C79D-002E554D4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314" y="3933144"/>
            <a:ext cx="715607" cy="129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1E44BD8-E7F1-3164-4E97-E40AC37B42A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7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3" grpId="1" animBg="1"/>
      <p:bldP spid="14" grpId="0" animBg="1"/>
      <p:bldP spid="14" grpId="1" animBg="1"/>
      <p:bldP spid="2" grpId="0" animBg="1"/>
      <p:bldP spid="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85" y="4120588"/>
            <a:ext cx="1746837" cy="235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822600" y="594019"/>
            <a:ext cx="9713165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vi-VN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Câu 2: Một túi đường có khối lượng 2kg thì có trọng lượng gần bằng: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6581423" y="2684754"/>
            <a:ext cx="3115981" cy="96460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s-MX" sz="28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P = 20N.</a:t>
            </a:r>
            <a:endParaRPr kumimoji="0" lang="es-MX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" name="MALO1"/>
          <p:cNvSpPr/>
          <p:nvPr/>
        </p:nvSpPr>
        <p:spPr>
          <a:xfrm>
            <a:off x="2375620" y="2653936"/>
            <a:ext cx="3303563" cy="102624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s-MX" sz="28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P = 2N.</a:t>
            </a:r>
            <a:endParaRPr kumimoji="0" lang="es-CL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MALO2"/>
          <p:cNvSpPr/>
          <p:nvPr/>
        </p:nvSpPr>
        <p:spPr>
          <a:xfrm>
            <a:off x="6581422" y="3982906"/>
            <a:ext cx="3115982" cy="9662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s-MX" sz="28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P = 2000N.</a:t>
            </a:r>
            <a:endParaRPr kumimoji="0" lang="es-MX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26" name="MARCIANO1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303" y="2382024"/>
            <a:ext cx="715607" cy="129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IANO2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9391" y="3649357"/>
            <a:ext cx="715606" cy="129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923" y="5191397"/>
            <a:ext cx="1530910" cy="1415960"/>
          </a:xfrm>
          <a:prstGeom prst="rect">
            <a:avLst/>
          </a:prstGeom>
        </p:spPr>
      </p:pic>
      <p:sp>
        <p:nvSpPr>
          <p:cNvPr id="2" name="MALO1">
            <a:extLst>
              <a:ext uri="{FF2B5EF4-FFF2-40B4-BE49-F238E27FC236}">
                <a16:creationId xmlns:a16="http://schemas.microsoft.com/office/drawing/2014/main" id="{23840908-49AA-67E1-D5CC-2630E89126EF}"/>
              </a:ext>
            </a:extLst>
          </p:cNvPr>
          <p:cNvSpPr/>
          <p:nvPr/>
        </p:nvSpPr>
        <p:spPr>
          <a:xfrm>
            <a:off x="2375620" y="3950429"/>
            <a:ext cx="3303563" cy="102624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s-MX" sz="28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P = 200N.</a:t>
            </a:r>
            <a:endParaRPr kumimoji="0" lang="es-CL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MARCIANO1" descr="Resultado de imagen para marciano png">
            <a:extLst>
              <a:ext uri="{FF2B5EF4-FFF2-40B4-BE49-F238E27FC236}">
                <a16:creationId xmlns:a16="http://schemas.microsoft.com/office/drawing/2014/main" id="{D0BFCBFE-409A-100C-C79D-002E554D4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303" y="3678517"/>
            <a:ext cx="715607" cy="129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F025FC76-D9DF-3153-19E2-4F6729F09AF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10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3" grpId="1" animBg="1"/>
      <p:bldP spid="14" grpId="0" animBg="1"/>
      <p:bldP spid="14" grpId="1" animBg="1"/>
      <p:bldP spid="2" grpId="0" animBg="1"/>
      <p:bldP spid="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298998" y="1121869"/>
            <a:ext cx="9342395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Câu 3: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Chọn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không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đúng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: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6463200" y="3893245"/>
            <a:ext cx="3875723" cy="12981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Khối lượng của một vật phụ thuộc vào trọng lượng của nó.</a:t>
            </a:r>
            <a:endParaRPr kumimoji="0" lang="es-MX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" name="MALO1"/>
          <p:cNvSpPr/>
          <p:nvPr/>
        </p:nvSpPr>
        <p:spPr>
          <a:xfrm>
            <a:off x="1545162" y="2124586"/>
            <a:ext cx="4109041" cy="138110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Khối lượng của </a:t>
            </a:r>
            <a:b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túi đường chỉ lượng đường chứa trong túi.</a:t>
            </a:r>
            <a:endParaRPr kumimoji="0" lang="es-CL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MALO2"/>
          <p:cNvSpPr/>
          <p:nvPr/>
        </p:nvSpPr>
        <p:spPr>
          <a:xfrm>
            <a:off x="6463199" y="2184564"/>
            <a:ext cx="3875724" cy="130038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Trọng lượng của </a:t>
            </a:r>
            <a:b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 người là độ lớn của lực hút của Trái Đất tác dụng lên người đó.</a:t>
            </a:r>
            <a:endParaRPr kumimoji="0" lang="es-MX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26" name="MARCIANO1" descr="Resultado de imagen para marcian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232" y="2250381"/>
            <a:ext cx="715607" cy="129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IANO2" descr="Resultado de imagen para marcian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910" y="1851015"/>
            <a:ext cx="715606" cy="129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923" y="5191397"/>
            <a:ext cx="1530910" cy="1415960"/>
          </a:xfrm>
          <a:prstGeom prst="rect">
            <a:avLst/>
          </a:prstGeom>
        </p:spPr>
      </p:pic>
      <p:sp>
        <p:nvSpPr>
          <p:cNvPr id="2" name="MALO1">
            <a:extLst>
              <a:ext uri="{FF2B5EF4-FFF2-40B4-BE49-F238E27FC236}">
                <a16:creationId xmlns:a16="http://schemas.microsoft.com/office/drawing/2014/main" id="{23840908-49AA-67E1-D5CC-2630E89126EF}"/>
              </a:ext>
            </a:extLst>
          </p:cNvPr>
          <p:cNvSpPr/>
          <p:nvPr/>
        </p:nvSpPr>
        <p:spPr>
          <a:xfrm>
            <a:off x="1545162" y="3837443"/>
            <a:ext cx="4109041" cy="138110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Trọng lượng của một vật </a:t>
            </a:r>
            <a:b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tỉ lệ thuận với khối lượng của vật đó.</a:t>
            </a:r>
            <a:endParaRPr kumimoji="0" lang="es-CL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MARCIANO1" descr="Resultado de imagen para marciano png">
            <a:extLst>
              <a:ext uri="{FF2B5EF4-FFF2-40B4-BE49-F238E27FC236}">
                <a16:creationId xmlns:a16="http://schemas.microsoft.com/office/drawing/2014/main" id="{D0BFCBFE-409A-100C-C79D-002E554D4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323" y="3987142"/>
            <a:ext cx="715607" cy="129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sultado de imagen para marciano  png">
            <a:extLst>
              <a:ext uri="{FF2B5EF4-FFF2-40B4-BE49-F238E27FC236}">
                <a16:creationId xmlns:a16="http://schemas.microsoft.com/office/drawing/2014/main" id="{8DC3E304-6961-4F63-7196-A30A5B377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19" y="5191397"/>
            <a:ext cx="956094" cy="128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6F0EF2FF-FAA5-1944-D08A-97F09997CFC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3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3" grpId="1" animBg="1"/>
      <p:bldP spid="14" grpId="0" animBg="1"/>
      <p:bldP spid="14" grpId="1" animBg="1"/>
      <p:bldP spid="2" grpId="0" animBg="1"/>
      <p:bldP spid="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7">
            <a:extLst>
              <a:ext uri="{FF2B5EF4-FFF2-40B4-BE49-F238E27FC236}">
                <a16:creationId xmlns:a16="http://schemas.microsoft.com/office/drawing/2014/main" id="{51AF4271-BFF9-ED13-D6C9-A72EAB1DFBAF}"/>
              </a:ext>
            </a:extLst>
          </p:cNvPr>
          <p:cNvSpPr txBox="1"/>
          <p:nvPr/>
        </p:nvSpPr>
        <p:spPr>
          <a:xfrm>
            <a:off x="1242641" y="730953"/>
            <a:ext cx="9342395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Câu 4: Treo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một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vật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vào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lực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kế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nhận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xét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nào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sau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đây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đúng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6" name="BUENO">
            <a:extLst>
              <a:ext uri="{FF2B5EF4-FFF2-40B4-BE49-F238E27FC236}">
                <a16:creationId xmlns:a16="http://schemas.microsoft.com/office/drawing/2014/main" id="{9DFC2E62-F2E0-BADC-3FC0-FE22BE110374}"/>
              </a:ext>
            </a:extLst>
          </p:cNvPr>
          <p:cNvSpPr/>
          <p:nvPr/>
        </p:nvSpPr>
        <p:spPr>
          <a:xfrm>
            <a:off x="6463200" y="3893245"/>
            <a:ext cx="3875723" cy="12981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pt-BR" sz="24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A, B, C đều đúng. </a:t>
            </a:r>
            <a:endParaRPr kumimoji="0" lang="es-MX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MALO1">
            <a:extLst>
              <a:ext uri="{FF2B5EF4-FFF2-40B4-BE49-F238E27FC236}">
                <a16:creationId xmlns:a16="http://schemas.microsoft.com/office/drawing/2014/main" id="{EB864480-BFB7-F2AC-484F-3D2096EB5854}"/>
              </a:ext>
            </a:extLst>
          </p:cNvPr>
          <p:cNvSpPr/>
          <p:nvPr/>
        </p:nvSpPr>
        <p:spPr>
          <a:xfrm>
            <a:off x="1545162" y="2124586"/>
            <a:ext cx="4109041" cy="138110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Lực mà lò xo lực kế </a:t>
            </a:r>
            <a:b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tác dụng vào vật là </a:t>
            </a:r>
            <a:b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 đàn hồi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kumimoji="0" lang="es-CL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MALO2">
            <a:extLst>
              <a:ext uri="{FF2B5EF4-FFF2-40B4-BE49-F238E27FC236}">
                <a16:creationId xmlns:a16="http://schemas.microsoft.com/office/drawing/2014/main" id="{13F838D7-59A5-8830-6720-30D3818FBF05}"/>
              </a:ext>
            </a:extLst>
          </p:cNvPr>
          <p:cNvSpPr/>
          <p:nvPr/>
        </p:nvSpPr>
        <p:spPr>
          <a:xfrm>
            <a:off x="6463199" y="2184564"/>
            <a:ext cx="3875724" cy="130038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Lực mà vật tác dụng vào lò xo là trọng lượng vật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kumimoji="0" lang="es-MX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5" name="MARCIANO1" descr="Resultado de imagen para marciano png">
            <a:extLst>
              <a:ext uri="{FF2B5EF4-FFF2-40B4-BE49-F238E27FC236}">
                <a16:creationId xmlns:a16="http://schemas.microsoft.com/office/drawing/2014/main" id="{4288459D-3AEC-0AF1-BF78-8A23D16DC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232" y="2250381"/>
            <a:ext cx="715607" cy="129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MARCIANO2" descr="Resultado de imagen para marciano png">
            <a:extLst>
              <a:ext uri="{FF2B5EF4-FFF2-40B4-BE49-F238E27FC236}">
                <a16:creationId xmlns:a16="http://schemas.microsoft.com/office/drawing/2014/main" id="{7957413F-2BFE-0268-F476-34129FC1A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910" y="1851015"/>
            <a:ext cx="715606" cy="129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hlinkClick r:id="rId7" action="ppaction://hlinksldjump"/>
            <a:extLst>
              <a:ext uri="{FF2B5EF4-FFF2-40B4-BE49-F238E27FC236}">
                <a16:creationId xmlns:a16="http://schemas.microsoft.com/office/drawing/2014/main" id="{1D1ABBD6-800A-0DAD-7C1E-1A42B7EB5B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923" y="5191397"/>
            <a:ext cx="1530910" cy="1415960"/>
          </a:xfrm>
          <a:prstGeom prst="rect">
            <a:avLst/>
          </a:prstGeom>
        </p:spPr>
      </p:pic>
      <p:sp>
        <p:nvSpPr>
          <p:cNvPr id="18" name="MALO1">
            <a:extLst>
              <a:ext uri="{FF2B5EF4-FFF2-40B4-BE49-F238E27FC236}">
                <a16:creationId xmlns:a16="http://schemas.microsoft.com/office/drawing/2014/main" id="{113E2C9D-BE8D-8BF8-7664-C1530D1D6E08}"/>
              </a:ext>
            </a:extLst>
          </p:cNvPr>
          <p:cNvSpPr/>
          <p:nvPr/>
        </p:nvSpPr>
        <p:spPr>
          <a:xfrm>
            <a:off x="1545162" y="3837443"/>
            <a:ext cx="4109041" cy="138110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Lực mà vật tác dụng vào </a:t>
            </a:r>
            <a:b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lò xo và lực mà lò xo tác dụng vào vật là hai lực cân bằng.</a:t>
            </a:r>
            <a:endParaRPr kumimoji="0" lang="es-CL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9" name="MARCIANO1" descr="Resultado de imagen para marciano png">
            <a:extLst>
              <a:ext uri="{FF2B5EF4-FFF2-40B4-BE49-F238E27FC236}">
                <a16:creationId xmlns:a16="http://schemas.microsoft.com/office/drawing/2014/main" id="{4B768FE4-5325-B151-8C11-CF1993276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034" y="3947900"/>
            <a:ext cx="715607" cy="129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Resultado de imagen para marciano  png">
            <a:extLst>
              <a:ext uri="{FF2B5EF4-FFF2-40B4-BE49-F238E27FC236}">
                <a16:creationId xmlns:a16="http://schemas.microsoft.com/office/drawing/2014/main" id="{AF646547-E286-1DAD-D3FD-D6103516E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19" y="5191397"/>
            <a:ext cx="956094" cy="128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9D1E4809-3153-D7B0-C308-448D508AAAE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7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7" grpId="1" animBg="1"/>
      <p:bldP spid="12" grpId="0" animBg="1"/>
      <p:bldP spid="12" grpId="1" animBg="1"/>
      <p:bldP spid="18" grpId="0" animBg="1"/>
      <p:bldP spid="1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85" y="4120588"/>
            <a:ext cx="1746837" cy="235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1316079" y="594019"/>
            <a:ext cx="9342395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vi-VN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Câu 5: Khi treo một vật thẳng đứng vào </a:t>
            </a:r>
            <a:b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</a:rPr>
            </a:br>
            <a:r>
              <a:rPr lang="vi-VN" sz="3200" b="1" dirty="0">
                <a:solidFill>
                  <a:schemeClr val="tx1"/>
                </a:solidFill>
                <a:latin typeface="UTM Avo" panose="02040603050506020204" pitchFamily="18" charset="0"/>
              </a:rPr>
              <a:t>lực kế, ta thấy số chỉ của lực kế là 150N. Khối lượng của vật đó là: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2401713" y="2742583"/>
            <a:ext cx="3251375" cy="102624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s-MX" sz="36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15 kg.</a:t>
            </a:r>
            <a:endParaRPr kumimoji="0" lang="es-MX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" name="MALO1"/>
          <p:cNvSpPr/>
          <p:nvPr/>
        </p:nvSpPr>
        <p:spPr>
          <a:xfrm>
            <a:off x="2375620" y="4040736"/>
            <a:ext cx="3303563" cy="102624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s-MX" sz="36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150 kg.</a:t>
            </a:r>
            <a:endParaRPr kumimoji="0" lang="es-CL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MALO2"/>
          <p:cNvSpPr/>
          <p:nvPr/>
        </p:nvSpPr>
        <p:spPr>
          <a:xfrm>
            <a:off x="6581422" y="2713914"/>
            <a:ext cx="3115982" cy="9662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s-MX" sz="36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150 g.</a:t>
            </a:r>
            <a:endParaRPr kumimoji="0" lang="es-MX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26" name="MARCIANO1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669" y="3768824"/>
            <a:ext cx="715607" cy="129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MARCIANO2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9391" y="2380365"/>
            <a:ext cx="715606" cy="129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923" y="5191397"/>
            <a:ext cx="1530910" cy="1415960"/>
          </a:xfrm>
          <a:prstGeom prst="rect">
            <a:avLst/>
          </a:prstGeom>
        </p:spPr>
      </p:pic>
      <p:sp>
        <p:nvSpPr>
          <p:cNvPr id="2" name="MALO1">
            <a:extLst>
              <a:ext uri="{FF2B5EF4-FFF2-40B4-BE49-F238E27FC236}">
                <a16:creationId xmlns:a16="http://schemas.microsoft.com/office/drawing/2014/main" id="{23840908-49AA-67E1-D5CC-2630E89126EF}"/>
              </a:ext>
            </a:extLst>
          </p:cNvPr>
          <p:cNvSpPr/>
          <p:nvPr/>
        </p:nvSpPr>
        <p:spPr>
          <a:xfrm>
            <a:off x="6581422" y="3950429"/>
            <a:ext cx="3303563" cy="102624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s-MX" sz="36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1,5 kg.</a:t>
            </a:r>
            <a:endParaRPr kumimoji="0" lang="es-CL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MARCIANO1" descr="Resultado de imagen para marciano png">
            <a:extLst>
              <a:ext uri="{FF2B5EF4-FFF2-40B4-BE49-F238E27FC236}">
                <a16:creationId xmlns:a16="http://schemas.microsoft.com/office/drawing/2014/main" id="{D0BFCBFE-409A-100C-C79D-002E554D4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7181" y="3678517"/>
            <a:ext cx="715607" cy="129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B66399A-C2F4-413F-DB35-DE0D7B3FF78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0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3" grpId="1" animBg="1"/>
      <p:bldP spid="14" grpId="0" animBg="1"/>
      <p:bldP spid="14" grpId="1" animBg="1"/>
      <p:bldP spid="2" grpId="0" animBg="1"/>
      <p:bldP spid="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ARBOL 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4" y="3052640"/>
            <a:ext cx="2717725" cy="27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esultado de imagen para marciano 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20" y="3621068"/>
            <a:ext cx="2251696" cy="303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o 8"/>
          <p:cNvGrpSpPr/>
          <p:nvPr/>
        </p:nvGrpSpPr>
        <p:grpSpPr>
          <a:xfrm>
            <a:off x="8192238" y="791859"/>
            <a:ext cx="3021288" cy="2912425"/>
            <a:chOff x="7198843" y="1036948"/>
            <a:chExt cx="3021288" cy="2912425"/>
          </a:xfrm>
        </p:grpSpPr>
        <p:pic>
          <p:nvPicPr>
            <p:cNvPr id="6" name="Picture 4" descr="Resultado de imagen para ovni 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8843" y="1036948"/>
              <a:ext cx="3021288" cy="291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MARCIANO2" descr="Resultado de imagen para marciano 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857"/>
            <a:stretch/>
          </p:blipFill>
          <p:spPr bwMode="auto">
            <a:xfrm>
              <a:off x="8229600" y="1428520"/>
              <a:ext cx="876530" cy="111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MARCIANO2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909" y="4673254"/>
            <a:ext cx="1091867" cy="198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esultado de imagen para ARBOL 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540" y="3465513"/>
            <a:ext cx="2717725" cy="27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1145962" y="204035"/>
            <a:ext cx="731329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en-US" sz="3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Chào</a:t>
            </a: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mừng</a:t>
            </a: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bạn</a:t>
            </a: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đã</a:t>
            </a: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đến</a:t>
            </a: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với</a:t>
            </a: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hành</a:t>
            </a: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tinh</a:t>
            </a: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 của </a:t>
            </a:r>
            <a:r>
              <a:rPr lang="en-US" sz="3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chúng</a:t>
            </a: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mình</a:t>
            </a: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0DDBCEC-666A-64C4-3FD7-F7F53DF7982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1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88A5DCA1-A3FD-E2C7-66CA-B72D07A22C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1B006F5F-E8A7-47D3-9F3F-9B6B8F32F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63000" y="1631649"/>
            <a:ext cx="7266000" cy="812713"/>
          </a:xfrm>
        </p:spPr>
        <p:txBody>
          <a:bodyPr>
            <a:noAutofit/>
          </a:bodyPr>
          <a:lstStyle/>
          <a:p>
            <a:pPr marL="101598" indent="0" algn="ctr">
              <a:buNone/>
            </a:pPr>
            <a:r>
              <a:rPr lang="en-US" sz="4000" b="1" i="0" dirty="0">
                <a:solidFill>
                  <a:schemeClr val="tx1"/>
                </a:solidFill>
                <a:latin typeface="UTM Avo" panose="02040603050506020204" pitchFamily="18" charset="0"/>
              </a:rPr>
              <a:t>Hướng dẫn về nhà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9F34B5D-F507-8D39-AFDB-F2DFECE56F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56181" y="2682913"/>
            <a:ext cx="3309392" cy="29808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CE00E23-F9F9-EA10-FB86-6D84987E298B}"/>
              </a:ext>
            </a:extLst>
          </p:cNvPr>
          <p:cNvGrpSpPr/>
          <p:nvPr/>
        </p:nvGrpSpPr>
        <p:grpSpPr>
          <a:xfrm>
            <a:off x="3788414" y="3089183"/>
            <a:ext cx="911770" cy="816556"/>
            <a:chOff x="5282627" y="2947112"/>
            <a:chExt cx="911770" cy="816556"/>
          </a:xfrm>
        </p:grpSpPr>
        <p:sp>
          <p:nvSpPr>
            <p:cNvPr id="3" name="Google Shape;3668;p47">
              <a:extLst>
                <a:ext uri="{FF2B5EF4-FFF2-40B4-BE49-F238E27FC236}">
                  <a16:creationId xmlns:a16="http://schemas.microsoft.com/office/drawing/2014/main" id="{AE93D422-1AAD-90FC-7A69-881C2779FCC4}"/>
                </a:ext>
              </a:extLst>
            </p:cNvPr>
            <p:cNvSpPr/>
            <p:nvPr/>
          </p:nvSpPr>
          <p:spPr>
            <a:xfrm>
              <a:off x="5282627" y="2947112"/>
              <a:ext cx="836486" cy="816556"/>
            </a:xfrm>
            <a:custGeom>
              <a:avLst/>
              <a:gdLst/>
              <a:ahLst/>
              <a:cxnLst/>
              <a:rect l="l" t="t" r="r" b="b"/>
              <a:pathLst>
                <a:path w="39985" h="39023" extrusionOk="0">
                  <a:moveTo>
                    <a:pt x="19555" y="1"/>
                  </a:moveTo>
                  <a:cubicBezTo>
                    <a:pt x="17751" y="1"/>
                    <a:pt x="15948" y="224"/>
                    <a:pt x="14208" y="672"/>
                  </a:cubicBezTo>
                  <a:lnTo>
                    <a:pt x="14397" y="744"/>
                  </a:lnTo>
                  <a:lnTo>
                    <a:pt x="14397" y="744"/>
                  </a:lnTo>
                  <a:cubicBezTo>
                    <a:pt x="12048" y="978"/>
                    <a:pt x="9715" y="1569"/>
                    <a:pt x="7787" y="2906"/>
                  </a:cubicBezTo>
                  <a:cubicBezTo>
                    <a:pt x="5987" y="4146"/>
                    <a:pt x="4654" y="5976"/>
                    <a:pt x="3537" y="7869"/>
                  </a:cubicBezTo>
                  <a:cubicBezTo>
                    <a:pt x="1397" y="11560"/>
                    <a:pt x="1" y="15748"/>
                    <a:pt x="32" y="19997"/>
                  </a:cubicBezTo>
                  <a:cubicBezTo>
                    <a:pt x="63" y="24247"/>
                    <a:pt x="1521" y="28558"/>
                    <a:pt x="4499" y="31629"/>
                  </a:cubicBezTo>
                  <a:cubicBezTo>
                    <a:pt x="7290" y="34514"/>
                    <a:pt x="11106" y="36096"/>
                    <a:pt x="14921" y="37337"/>
                  </a:cubicBezTo>
                  <a:cubicBezTo>
                    <a:pt x="17618" y="38244"/>
                    <a:pt x="20443" y="39022"/>
                    <a:pt x="23270" y="39022"/>
                  </a:cubicBezTo>
                  <a:cubicBezTo>
                    <a:pt x="24117" y="39022"/>
                    <a:pt x="24965" y="38952"/>
                    <a:pt x="25809" y="38795"/>
                  </a:cubicBezTo>
                  <a:cubicBezTo>
                    <a:pt x="32044" y="37616"/>
                    <a:pt x="36479" y="31815"/>
                    <a:pt x="38434" y="25798"/>
                  </a:cubicBezTo>
                  <a:cubicBezTo>
                    <a:pt x="39054" y="23968"/>
                    <a:pt x="39457" y="22106"/>
                    <a:pt x="39612" y="20183"/>
                  </a:cubicBezTo>
                  <a:cubicBezTo>
                    <a:pt x="39985" y="13979"/>
                    <a:pt x="36945" y="7714"/>
                    <a:pt x="31951" y="3991"/>
                  </a:cubicBezTo>
                  <a:cubicBezTo>
                    <a:pt x="28423" y="1346"/>
                    <a:pt x="23987" y="1"/>
                    <a:pt x="19555" y="1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endParaRPr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4" name="Subtitle 7">
              <a:extLst>
                <a:ext uri="{FF2B5EF4-FFF2-40B4-BE49-F238E27FC236}">
                  <a16:creationId xmlns:a16="http://schemas.microsoft.com/office/drawing/2014/main" id="{1E24EA5E-0A67-39C1-25C8-A4D1E141E4ED}"/>
                </a:ext>
              </a:extLst>
            </p:cNvPr>
            <p:cNvSpPr txBox="1">
              <a:spLocks/>
            </p:cNvSpPr>
            <p:nvPr/>
          </p:nvSpPr>
          <p:spPr>
            <a:xfrm>
              <a:off x="5357911" y="2979494"/>
              <a:ext cx="836486" cy="5258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2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L="914400" marR="0" lvl="1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2pPr>
              <a:lvl3pPr marL="1371600" marR="0" lvl="2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3pPr>
              <a:lvl4pPr marL="1828800" marR="0" lvl="3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4pPr>
              <a:lvl5pPr marL="2286000" marR="0" lvl="4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5pPr>
              <a:lvl6pPr marL="2743200" marR="0" lvl="5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114300" indent="0">
                <a:buNone/>
              </a:pPr>
              <a:r>
                <a:rPr lang="en-US" sz="36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CF6E215-D792-21BA-064C-AB83778DD84D}"/>
              </a:ext>
            </a:extLst>
          </p:cNvPr>
          <p:cNvGrpSpPr/>
          <p:nvPr/>
        </p:nvGrpSpPr>
        <p:grpSpPr>
          <a:xfrm>
            <a:off x="3788414" y="4148400"/>
            <a:ext cx="911770" cy="816556"/>
            <a:chOff x="5282627" y="4005362"/>
            <a:chExt cx="911770" cy="816556"/>
          </a:xfrm>
        </p:grpSpPr>
        <p:sp>
          <p:nvSpPr>
            <p:cNvPr id="5" name="Google Shape;3668;p47">
              <a:extLst>
                <a:ext uri="{FF2B5EF4-FFF2-40B4-BE49-F238E27FC236}">
                  <a16:creationId xmlns:a16="http://schemas.microsoft.com/office/drawing/2014/main" id="{7668862E-343A-CCCC-7178-1306C4708694}"/>
                </a:ext>
              </a:extLst>
            </p:cNvPr>
            <p:cNvSpPr/>
            <p:nvPr/>
          </p:nvSpPr>
          <p:spPr>
            <a:xfrm>
              <a:off x="5282627" y="4005362"/>
              <a:ext cx="836486" cy="816556"/>
            </a:xfrm>
            <a:custGeom>
              <a:avLst/>
              <a:gdLst/>
              <a:ahLst/>
              <a:cxnLst/>
              <a:rect l="l" t="t" r="r" b="b"/>
              <a:pathLst>
                <a:path w="39985" h="39023" extrusionOk="0">
                  <a:moveTo>
                    <a:pt x="19555" y="1"/>
                  </a:moveTo>
                  <a:cubicBezTo>
                    <a:pt x="17751" y="1"/>
                    <a:pt x="15948" y="224"/>
                    <a:pt x="14208" y="672"/>
                  </a:cubicBezTo>
                  <a:lnTo>
                    <a:pt x="14397" y="744"/>
                  </a:lnTo>
                  <a:lnTo>
                    <a:pt x="14397" y="744"/>
                  </a:lnTo>
                  <a:cubicBezTo>
                    <a:pt x="12048" y="978"/>
                    <a:pt x="9715" y="1569"/>
                    <a:pt x="7787" y="2906"/>
                  </a:cubicBezTo>
                  <a:cubicBezTo>
                    <a:pt x="5987" y="4146"/>
                    <a:pt x="4654" y="5976"/>
                    <a:pt x="3537" y="7869"/>
                  </a:cubicBezTo>
                  <a:cubicBezTo>
                    <a:pt x="1397" y="11560"/>
                    <a:pt x="1" y="15748"/>
                    <a:pt x="32" y="19997"/>
                  </a:cubicBezTo>
                  <a:cubicBezTo>
                    <a:pt x="63" y="24247"/>
                    <a:pt x="1521" y="28558"/>
                    <a:pt x="4499" y="31629"/>
                  </a:cubicBezTo>
                  <a:cubicBezTo>
                    <a:pt x="7290" y="34514"/>
                    <a:pt x="11106" y="36096"/>
                    <a:pt x="14921" y="37337"/>
                  </a:cubicBezTo>
                  <a:cubicBezTo>
                    <a:pt x="17618" y="38244"/>
                    <a:pt x="20443" y="39022"/>
                    <a:pt x="23270" y="39022"/>
                  </a:cubicBezTo>
                  <a:cubicBezTo>
                    <a:pt x="24117" y="39022"/>
                    <a:pt x="24965" y="38952"/>
                    <a:pt x="25809" y="38795"/>
                  </a:cubicBezTo>
                  <a:cubicBezTo>
                    <a:pt x="32044" y="37616"/>
                    <a:pt x="36479" y="31815"/>
                    <a:pt x="38434" y="25798"/>
                  </a:cubicBezTo>
                  <a:cubicBezTo>
                    <a:pt x="39054" y="23968"/>
                    <a:pt x="39457" y="22106"/>
                    <a:pt x="39612" y="20183"/>
                  </a:cubicBezTo>
                  <a:cubicBezTo>
                    <a:pt x="39985" y="13979"/>
                    <a:pt x="36945" y="7714"/>
                    <a:pt x="31951" y="3991"/>
                  </a:cubicBezTo>
                  <a:cubicBezTo>
                    <a:pt x="28423" y="1346"/>
                    <a:pt x="23987" y="1"/>
                    <a:pt x="19555" y="1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endParaRPr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6" name="Subtitle 7">
              <a:extLst>
                <a:ext uri="{FF2B5EF4-FFF2-40B4-BE49-F238E27FC236}">
                  <a16:creationId xmlns:a16="http://schemas.microsoft.com/office/drawing/2014/main" id="{5D246E50-5603-D5A0-6342-BB5F984CE65A}"/>
                </a:ext>
              </a:extLst>
            </p:cNvPr>
            <p:cNvSpPr txBox="1">
              <a:spLocks/>
            </p:cNvSpPr>
            <p:nvPr/>
          </p:nvSpPr>
          <p:spPr>
            <a:xfrm>
              <a:off x="5357911" y="4037744"/>
              <a:ext cx="836486" cy="5258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2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L="914400" marR="0" lvl="1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2pPr>
              <a:lvl3pPr marL="1371600" marR="0" lvl="2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3pPr>
              <a:lvl4pPr marL="1828800" marR="0" lvl="3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4pPr>
              <a:lvl5pPr marL="2286000" marR="0" lvl="4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5pPr>
              <a:lvl6pPr marL="2743200" marR="0" lvl="5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114300" indent="0">
                <a:buNone/>
              </a:pPr>
              <a:r>
                <a:rPr lang="en-US" sz="36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2</a:t>
              </a:r>
            </a:p>
          </p:txBody>
        </p:sp>
      </p:grpSp>
      <p:sp>
        <p:nvSpPr>
          <p:cNvPr id="7" name="Google Shape;3662;p47">
            <a:extLst>
              <a:ext uri="{FF2B5EF4-FFF2-40B4-BE49-F238E27FC236}">
                <a16:creationId xmlns:a16="http://schemas.microsoft.com/office/drawing/2014/main" id="{2ADD276C-00B6-17CE-6EC8-E54ABCBB66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59061" y="3142650"/>
            <a:ext cx="6653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" sz="2600" b="0" dirty="0">
                <a:solidFill>
                  <a:schemeClr val="tx1"/>
                </a:solidFill>
                <a:latin typeface="UTM Avo" panose="02040603050506020204" pitchFamily="18" charset="0"/>
              </a:rPr>
              <a:t>Làm bài tập trong Sách bài tập.</a:t>
            </a:r>
            <a:endParaRPr sz="2600" b="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Google Shape;3662;p47">
            <a:extLst>
              <a:ext uri="{FF2B5EF4-FFF2-40B4-BE49-F238E27FC236}">
                <a16:creationId xmlns:a16="http://schemas.microsoft.com/office/drawing/2014/main" id="{4DBB7BC1-3B12-B806-CEFA-53B542040B6B}"/>
              </a:ext>
            </a:extLst>
          </p:cNvPr>
          <p:cNvSpPr txBox="1">
            <a:spLocks/>
          </p:cNvSpPr>
          <p:nvPr/>
        </p:nvSpPr>
        <p:spPr>
          <a:xfrm>
            <a:off x="4859061" y="4211325"/>
            <a:ext cx="7092140" cy="753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 charset="0"/>
              </a:rPr>
              <a:t>Đọc trước </a:t>
            </a:r>
            <a:r>
              <a:rPr lang="vi-VN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Bài 30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.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dạng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năng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lượng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  <a:endParaRPr lang="vi-VN" sz="2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1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964</TotalTime>
  <Words>968</Words>
  <Application>Microsoft Office PowerPoint</Application>
  <PresentationFormat>Widescreen</PresentationFormat>
  <Paragraphs>97</Paragraphs>
  <Slides>24</Slides>
  <Notes>22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UTM Avo</vt:lpstr>
      <vt:lpstr>Arial</vt:lpstr>
      <vt:lpstr>Calibri</vt:lpstr>
      <vt:lpstr>Office Theme</vt:lpstr>
      <vt:lpstr>Tema de Office</vt:lpstr>
      <vt:lpstr>1_Tema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Làm bài tập trong Sách bài tập.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nt Hoa</cp:lastModifiedBy>
  <cp:revision>114</cp:revision>
  <dcterms:created xsi:type="dcterms:W3CDTF">2023-10-18T06:55:26Z</dcterms:created>
  <dcterms:modified xsi:type="dcterms:W3CDTF">2024-12-12T02:40:53Z</dcterms:modified>
  <cp:category>9Slide.vn</cp:category>
</cp:coreProperties>
</file>