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73" r:id="rId5"/>
    <p:sldId id="257" r:id="rId6"/>
    <p:sldId id="264" r:id="rId7"/>
    <p:sldId id="256" r:id="rId8"/>
    <p:sldId id="265" r:id="rId9"/>
    <p:sldId id="301" r:id="rId10"/>
    <p:sldId id="314" r:id="rId11"/>
    <p:sldId id="302" r:id="rId12"/>
    <p:sldId id="303" r:id="rId13"/>
    <p:sldId id="304" r:id="rId14"/>
    <p:sldId id="305" r:id="rId15"/>
    <p:sldId id="310" r:id="rId16"/>
    <p:sldId id="307" r:id="rId17"/>
    <p:sldId id="308" r:id="rId18"/>
    <p:sldId id="315" r:id="rId19"/>
    <p:sldId id="262" r:id="rId20"/>
    <p:sldId id="268" r:id="rId21"/>
    <p:sldId id="470" r:id="rId22"/>
    <p:sldId id="471" r:id="rId23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478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30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64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35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82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1675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091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24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5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54398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86287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626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2267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88644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17832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67306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40929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29663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37006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719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CEEAE57-7846-402C-9E06-86A7047C177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2937A546-B40C-4606-941A-733C973DCC1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922131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72357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115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7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3C4933-10F8-4EBE-8FEB-9FD6CA6B4B51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C1651CC-31D1-4B41-B3A0-B2D5F52A3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72B5F-E435-4E52-83C0-1AF717EDE68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8;p22">
            <a:extLst>
              <a:ext uri="{FF2B5EF4-FFF2-40B4-BE49-F238E27FC236}">
                <a16:creationId xmlns:a16="http://schemas.microsoft.com/office/drawing/2014/main" id="{F3E19477-A731-536C-E6C9-9E5CA4FEEEEC}"/>
              </a:ext>
            </a:extLst>
          </p:cNvPr>
          <p:cNvSpPr txBox="1"/>
          <p:nvPr/>
        </p:nvSpPr>
        <p:spPr>
          <a:xfrm>
            <a:off x="647700" y="1524243"/>
            <a:ext cx="833864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ngày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hôm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nay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chúng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ta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sẽ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nhau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2400" b="1" dirty="0">
              <a:latin typeface="UTM Avo" panose="02040603050506020204" pitchFamily="18" charset="0"/>
            </a:endParaRP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– viết đúng chính tả bài thơ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Tiếng chim.</a:t>
            </a:r>
          </a:p>
          <a:p>
            <a:pPr marL="571500" lvl="0" indent="-571500">
              <a:lnSpc>
                <a:spcPct val="150000"/>
              </a:lnSpc>
              <a:buClr>
                <a:srgbClr val="000000"/>
              </a:buClr>
              <a:buSzPct val="100000"/>
              <a:buFont typeface="Wingdings" panose="05000000000000000000" pitchFamily="2" charset="2"/>
              <a:buChar char="ü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đúng bài tập điền chữ ghi các vần </a:t>
            </a:r>
            <a:r>
              <a:rPr lang="vi-VN" sz="2400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oay/ay, ay/uây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; các chữ</a:t>
            </a:r>
            <a:r>
              <a:rPr lang="vi-VN" sz="2400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d/r/gi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hoặc </a:t>
            </a:r>
            <a:r>
              <a:rPr lang="vi-VN" sz="2400" dirty="0">
                <a:solidFill>
                  <a:schemeClr val="accent2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dấu hỏi/dấu ngã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0B4DC05-24BD-FE09-A258-7CB0B1E8C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63433" y="3055937"/>
            <a:ext cx="3180867" cy="37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6871F28-4B48-40DC-B23F-506F9AE6EBC0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57FDA3D9-751D-4397-8353-C54C798FB9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C3FCE2-EE6D-469C-8D9C-FF071CC0C1A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59;p24">
            <a:extLst>
              <a:ext uri="{FF2B5EF4-FFF2-40B4-BE49-F238E27FC236}">
                <a16:creationId xmlns:a16="http://schemas.microsoft.com/office/drawing/2014/main" id="{ED03C7D0-6B40-CA19-3819-B1B47D178A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6160" y="2448801"/>
            <a:ext cx="787151" cy="16064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60;p24">
            <a:extLst>
              <a:ext uri="{FF2B5EF4-FFF2-40B4-BE49-F238E27FC236}">
                <a16:creationId xmlns:a16="http://schemas.microsoft.com/office/drawing/2014/main" id="{39EB4BC0-EB80-E4F8-1FE1-1BB6D56C6AB4}"/>
              </a:ext>
            </a:extLst>
          </p:cNvPr>
          <p:cNvSpPr txBox="1"/>
          <p:nvPr/>
        </p:nvSpPr>
        <p:spPr>
          <a:xfrm>
            <a:off x="3445820" y="2628770"/>
            <a:ext cx="4531219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NGHE - VIẾT</a:t>
            </a:r>
            <a:endParaRPr lang="en-US"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:a16="http://schemas.microsoft.com/office/drawing/2014/main" id="{55B30A95-0B19-4DB7-B0D1-2361C6DB1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91450" y="3203673"/>
            <a:ext cx="3894800" cy="326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143CC8B-FF5E-091E-AF58-BD32A5235E06}"/>
              </a:ext>
            </a:extLst>
          </p:cNvPr>
          <p:cNvGrpSpPr/>
          <p:nvPr/>
        </p:nvGrpSpPr>
        <p:grpSpPr>
          <a:xfrm>
            <a:off x="940756" y="2175538"/>
            <a:ext cx="10214961" cy="647373"/>
            <a:chOff x="940756" y="2175538"/>
            <a:chExt cx="10214961" cy="647373"/>
          </a:xfrm>
        </p:grpSpPr>
        <p:sp>
          <p:nvSpPr>
            <p:cNvPr id="2" name="Google Shape;472;p25">
              <a:extLst>
                <a:ext uri="{FF2B5EF4-FFF2-40B4-BE49-F238E27FC236}">
                  <a16:creationId xmlns:a16="http://schemas.microsoft.com/office/drawing/2014/main" id="{F0426C90-7103-8656-3265-8C1C430081C5}"/>
                </a:ext>
              </a:extLst>
            </p:cNvPr>
            <p:cNvSpPr/>
            <p:nvPr/>
          </p:nvSpPr>
          <p:spPr>
            <a:xfrm>
              <a:off x="1769165" y="2206302"/>
              <a:ext cx="8653670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vi-VN" sz="2400">
                  <a:solidFill>
                    <a:schemeClr val="dk1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Nghe – viết: </a:t>
              </a:r>
              <a:r>
                <a:rPr lang="vi-VN" sz="2400" b="1">
                  <a:solidFill>
                    <a:schemeClr val="accent2"/>
                  </a:solidFill>
                  <a:latin typeface="UTM Avo" panose="02040603050506020204" pitchFamily="18" charset="0"/>
                  <a:ea typeface="Arial"/>
                  <a:cs typeface="Arial"/>
                  <a:sym typeface="Arial"/>
                </a:rPr>
                <a:t>Tiếng chim</a:t>
              </a:r>
              <a:endParaRPr lang="vi-VN" sz="24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Google Shape;474;p25">
              <a:extLst>
                <a:ext uri="{FF2B5EF4-FFF2-40B4-BE49-F238E27FC236}">
                  <a16:creationId xmlns:a16="http://schemas.microsoft.com/office/drawing/2014/main" id="{3E28DA4A-9C0F-033D-FB65-34E00735341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940756" y="2175538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474;p25">
              <a:extLst>
                <a:ext uri="{FF2B5EF4-FFF2-40B4-BE49-F238E27FC236}">
                  <a16:creationId xmlns:a16="http://schemas.microsoft.com/office/drawing/2014/main" id="{60A05747-93C1-A5C0-CEA1-E88E16FAA26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70265">
              <a:off x="10471587" y="2175539"/>
              <a:ext cx="684130" cy="64737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Chuẩn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bị</a:t>
            </a:r>
            <a:endParaRPr sz="11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4371E-B777-0F25-D691-8B8D7898A9DB}"/>
              </a:ext>
            </a:extLst>
          </p:cNvPr>
          <p:cNvSpPr txBox="1"/>
          <p:nvPr/>
        </p:nvSpPr>
        <p:spPr>
          <a:xfrm>
            <a:off x="820225" y="2982765"/>
            <a:ext cx="3446450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Sáng nay, bé mở cửa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Thấy trời xanh lạ lùng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Những tia nắng ùa tới</a:t>
            </a:r>
          </a:p>
          <a:p>
            <a:pPr>
              <a:lnSpc>
                <a:spcPct val="150000"/>
              </a:lnSpc>
            </a:pPr>
            <a:r>
              <a:rPr lang="en-US" sz="1849">
                <a:latin typeface="UTM Avo" panose="02040603050506020204" pitchFamily="18" charset="0"/>
                <a:cs typeface="Arial" panose="020B0604020202020204" pitchFamily="34" charset="0"/>
              </a:rPr>
              <a:t>Nhảy múa khắp căn phòng.</a:t>
            </a:r>
            <a:endParaRPr lang="en-US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CEF0C-9836-70C8-1A55-3F787EFABB2E}"/>
              </a:ext>
            </a:extLst>
          </p:cNvPr>
          <p:cNvSpPr txBox="1"/>
          <p:nvPr/>
        </p:nvSpPr>
        <p:spPr>
          <a:xfrm>
            <a:off x="4522834" y="2957752"/>
            <a:ext cx="3146331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Hàng cây rụng trước ngõ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Rụng lá mùa mưa qua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Bỗng nhiên xanh thắm lại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Nghe rì rào nở hoa.</a:t>
            </a:r>
            <a:endParaRPr lang="vi-VN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9D3761-EADC-8E36-F161-C3C3A42EE17B}"/>
              </a:ext>
            </a:extLst>
          </p:cNvPr>
          <p:cNvSpPr txBox="1"/>
          <p:nvPr/>
        </p:nvSpPr>
        <p:spPr>
          <a:xfrm>
            <a:off x="7964225" y="2957752"/>
            <a:ext cx="3619870" cy="1739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Một con chim màu trắng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Đứng trên cành hót vang: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Bé ơi, bé có biết</a:t>
            </a:r>
          </a:p>
          <a:p>
            <a:pPr>
              <a:lnSpc>
                <a:spcPct val="150000"/>
              </a:lnSpc>
            </a:pPr>
            <a:r>
              <a:rPr lang="vi-VN" sz="1849">
                <a:latin typeface="UTM Avo" panose="02040603050506020204" pitchFamily="18" charset="0"/>
                <a:cs typeface="Arial" panose="020B0604020202020204" pitchFamily="34" charset="0"/>
              </a:rPr>
              <a:t>Mùa xuân đến rồi không?</a:t>
            </a:r>
            <a:endParaRPr lang="vi-VN" sz="1849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22F25072-E5C1-40DD-91F5-11009552AB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961787" y="4870370"/>
            <a:ext cx="1674952" cy="174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472;p25">
            <a:extLst>
              <a:ext uri="{FF2B5EF4-FFF2-40B4-BE49-F238E27FC236}">
                <a16:creationId xmlns:a16="http://schemas.microsoft.com/office/drawing/2014/main" id="{30C9EDF6-A53C-D080-3969-FA87FDCA9890}"/>
              </a:ext>
            </a:extLst>
          </p:cNvPr>
          <p:cNvSpPr/>
          <p:nvPr/>
        </p:nvSpPr>
        <p:spPr>
          <a:xfrm>
            <a:off x="4632419" y="1475308"/>
            <a:ext cx="2927162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 thích từ khó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FEA0B806-06C2-449D-AB6D-0E4FF85E5CEA}"/>
              </a:ext>
            </a:extLst>
          </p:cNvPr>
          <p:cNvSpPr/>
          <p:nvPr/>
        </p:nvSpPr>
        <p:spPr>
          <a:xfrm>
            <a:off x="462869" y="4056275"/>
            <a:ext cx="4699681" cy="2342519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E615D2DF-6880-490C-8A78-AAACCEB21EDE}"/>
              </a:ext>
            </a:extLst>
          </p:cNvPr>
          <p:cNvSpPr/>
          <p:nvPr/>
        </p:nvSpPr>
        <p:spPr>
          <a:xfrm>
            <a:off x="6257696" y="3743433"/>
            <a:ext cx="5100941" cy="89104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15" name="AutoShape 7">
            <a:extLst>
              <a:ext uri="{FF2B5EF4-FFF2-40B4-BE49-F238E27FC236}">
                <a16:creationId xmlns:a16="http://schemas.microsoft.com/office/drawing/2014/main" id="{C410AC3C-FE66-4DD5-802F-7157AC03BA5B}"/>
              </a:ext>
            </a:extLst>
          </p:cNvPr>
          <p:cNvSpPr/>
          <p:nvPr/>
        </p:nvSpPr>
        <p:spPr>
          <a:xfrm>
            <a:off x="6257696" y="5008775"/>
            <a:ext cx="5100941" cy="162063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pic>
        <p:nvPicPr>
          <p:cNvPr id="16" name="Picture 12">
            <a:extLst>
              <a:ext uri="{FF2B5EF4-FFF2-40B4-BE49-F238E27FC236}">
                <a16:creationId xmlns:a16="http://schemas.microsoft.com/office/drawing/2014/main" id="{B09AB44A-EF08-4A97-8AB2-191CFBA86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773356" y="3599038"/>
            <a:ext cx="2062779" cy="288789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DBB593D5-734C-4F63-BC3C-BDFD97EA63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21118" y="4854041"/>
            <a:ext cx="2002431" cy="309467"/>
          </a:xfrm>
          <a:prstGeom prst="rect">
            <a:avLst/>
          </a:prstGeom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B552A0AC-1F65-41A6-8E3F-56D9F88B90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400000">
            <a:off x="2586876" y="2647862"/>
            <a:ext cx="552059" cy="2743200"/>
          </a:xfrm>
          <a:prstGeom prst="rect">
            <a:avLst/>
          </a:prstGeom>
        </p:spPr>
      </p:pic>
      <p:sp>
        <p:nvSpPr>
          <p:cNvPr id="19" name="AutoShape 6">
            <a:extLst>
              <a:ext uri="{FF2B5EF4-FFF2-40B4-BE49-F238E27FC236}">
                <a16:creationId xmlns:a16="http://schemas.microsoft.com/office/drawing/2014/main" id="{951E570F-1E66-4FBF-B320-6D982CC65FAA}"/>
              </a:ext>
            </a:extLst>
          </p:cNvPr>
          <p:cNvSpPr/>
          <p:nvPr/>
        </p:nvSpPr>
        <p:spPr>
          <a:xfrm>
            <a:off x="6257696" y="2478091"/>
            <a:ext cx="5100941" cy="89104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657218-29E9-45A6-93D0-09EA161605FB}"/>
              </a:ext>
            </a:extLst>
          </p:cNvPr>
          <p:cNvSpPr txBox="1"/>
          <p:nvPr/>
        </p:nvSpPr>
        <p:spPr>
          <a:xfrm>
            <a:off x="554106" y="4230513"/>
            <a:ext cx="4487423" cy="2124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Rì rào:</a:t>
            </a:r>
          </a:p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33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âm thanh trầm nhẹ, thầm thì như tiếng sóng vỗ, tiếng gió thổi, tiếng người nói từ xa vọng lại.</a:t>
            </a:r>
            <a:endParaRPr lang="en-US" sz="21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6CBC792F-2CFF-4DCD-9C63-E3712C274F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986605" y="1915167"/>
            <a:ext cx="1341212" cy="1661412"/>
          </a:xfrm>
          <a:prstGeom prst="rect">
            <a:avLst/>
          </a:prstGeom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DB2C8D8E-20B7-4CA6-A9AC-AC62EECE6F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023847" y="2170102"/>
            <a:ext cx="1699702" cy="48266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D04422D-EE11-42D9-958D-4C8BEDEE9B72}"/>
              </a:ext>
            </a:extLst>
          </p:cNvPr>
          <p:cNvSpPr txBox="1"/>
          <p:nvPr/>
        </p:nvSpPr>
        <p:spPr>
          <a:xfrm>
            <a:off x="7016747" y="2680345"/>
            <a:ext cx="3713901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Ùa tới: 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tràn vào mạnh.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F758E1-1316-4C9A-81E9-1C253CCBF4AC}"/>
              </a:ext>
            </a:extLst>
          </p:cNvPr>
          <p:cNvSpPr txBox="1"/>
          <p:nvPr/>
        </p:nvSpPr>
        <p:spPr>
          <a:xfrm>
            <a:off x="7067916" y="3954483"/>
            <a:ext cx="3713901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Thắm: </a:t>
            </a: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đậm và tươi sắc</a:t>
            </a: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9836BE-B6E8-477B-98FD-0073CEFA0175}"/>
              </a:ext>
            </a:extLst>
          </p:cNvPr>
          <p:cNvSpPr txBox="1"/>
          <p:nvPr/>
        </p:nvSpPr>
        <p:spPr>
          <a:xfrm>
            <a:off x="6415368" y="5060705"/>
            <a:ext cx="4778757" cy="1568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b="1" dirty="0">
                <a:solidFill>
                  <a:srgbClr val="FF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Lạ lùng: </a:t>
            </a:r>
          </a:p>
          <a:p>
            <a:pPr algn="ctr">
              <a:lnSpc>
                <a:spcPct val="150000"/>
              </a:lnSpc>
            </a:pPr>
            <a:r>
              <a:rPr lang="nl-NL" sz="2133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rất lạ, thấy khó hiểu, hoặc làm cho phải ngạc nhiên.</a:t>
            </a:r>
            <a:endParaRPr lang="en-US" sz="21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53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72;p25">
            <a:extLst>
              <a:ext uri="{FF2B5EF4-FFF2-40B4-BE49-F238E27FC236}">
                <a16:creationId xmlns:a16="http://schemas.microsoft.com/office/drawing/2014/main" id="{D6E3D614-DE24-72B4-1AC4-6DC727A99B1C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2FE11-5D2C-E215-BBC3-3F153817B952}"/>
              </a:ext>
            </a:extLst>
          </p:cNvPr>
          <p:cNvSpPr txBox="1"/>
          <p:nvPr/>
        </p:nvSpPr>
        <p:spPr>
          <a:xfrm>
            <a:off x="3235342" y="2246047"/>
            <a:ext cx="5721315" cy="1182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542" i="1">
                <a:latin typeface="UTM Avo" panose="02040603050506020204" pitchFamily="18" charset="0"/>
                <a:cs typeface="Arial" panose="020B0604020202020204" pitchFamily="34" charset="0"/>
              </a:rPr>
              <a:t>Các em hãy lắng nghe cô đọc bài và viết bài nhé!</a:t>
            </a:r>
            <a:endParaRPr lang="en-US" sz="2542" i="1" dirty="0" err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98005E-59F7-E7B9-D800-92AEB065C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3395" y="2971186"/>
            <a:ext cx="3610187" cy="2802408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62A49E6E-45D4-C903-AF0F-FCA699AE3D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949085" y="3172702"/>
            <a:ext cx="2067826" cy="239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3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72;p25">
            <a:extLst>
              <a:ext uri="{FF2B5EF4-FFF2-40B4-BE49-F238E27FC236}">
                <a16:creationId xmlns:a16="http://schemas.microsoft.com/office/drawing/2014/main" id="{8CC4C3DB-2139-6EDD-4258-1BC7957F7C0D}"/>
              </a:ext>
            </a:extLst>
          </p:cNvPr>
          <p:cNvSpPr/>
          <p:nvPr/>
        </p:nvSpPr>
        <p:spPr>
          <a:xfrm>
            <a:off x="1905145" y="2345298"/>
            <a:ext cx="3778527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sửa lỗi: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Gạch chân từ viết sai.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 từ đúng bằng bút chì ra lề vở hoặc cuối bài chính tả.</a:t>
            </a:r>
          </a:p>
        </p:txBody>
      </p:sp>
      <p:sp>
        <p:nvSpPr>
          <p:cNvPr id="3" name="Google Shape;472;p25">
            <a:extLst>
              <a:ext uri="{FF2B5EF4-FFF2-40B4-BE49-F238E27FC236}">
                <a16:creationId xmlns:a16="http://schemas.microsoft.com/office/drawing/2014/main" id="{624E3DC7-5A29-B6FF-748C-5E40F365AD93}"/>
              </a:ext>
            </a:extLst>
          </p:cNvPr>
          <p:cNvSpPr/>
          <p:nvPr/>
        </p:nvSpPr>
        <p:spPr>
          <a:xfrm>
            <a:off x="4692838" y="1475308"/>
            <a:ext cx="2630557" cy="585849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Sửa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472;p25">
            <a:extLst>
              <a:ext uri="{FF2B5EF4-FFF2-40B4-BE49-F238E27FC236}">
                <a16:creationId xmlns:a16="http://schemas.microsoft.com/office/drawing/2014/main" id="{088E24AF-7A3C-BDAB-C831-34F2A26907D0}"/>
              </a:ext>
            </a:extLst>
          </p:cNvPr>
          <p:cNvSpPr/>
          <p:nvPr/>
        </p:nvSpPr>
        <p:spPr>
          <a:xfrm>
            <a:off x="6810921" y="2345298"/>
            <a:ext cx="4510222" cy="28888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</a:pPr>
            <a:r>
              <a:rPr lang="nl-NL" sz="2400" b="1">
                <a:solidFill>
                  <a:schemeClr val="accent2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 rút kinh nghiệm chung: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Nội dung.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Chữ viết.</a:t>
            </a:r>
          </a:p>
          <a:p>
            <a:pPr marL="330213" indent="-330213" algn="just">
              <a:lnSpc>
                <a:spcPct val="150000"/>
              </a:lnSpc>
              <a:spcBef>
                <a:spcPts val="58"/>
              </a:spcBef>
              <a:spcAft>
                <a:spcPts val="58"/>
              </a:spcAft>
              <a:buFont typeface="Wingdings" panose="05000000000000000000" pitchFamily="2" charset="2"/>
              <a:buChar char="§"/>
            </a:pPr>
            <a:r>
              <a:rPr lang="nl-NL" sz="24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 trình bày.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36D86A-1A49-5E74-C0A7-47DC46173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56423" y="4796844"/>
            <a:ext cx="2903385" cy="179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38F7C079-5BF1-5C10-8280-00FD87941757}"/>
              </a:ext>
            </a:extLst>
          </p:cNvPr>
          <p:cNvSpPr txBox="1"/>
          <p:nvPr/>
        </p:nvSpPr>
        <p:spPr>
          <a:xfrm>
            <a:off x="2957156" y="2413337"/>
            <a:ext cx="568326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VẦN PHÙ HỢP VÀO Ô TRỐNG</a:t>
            </a:r>
            <a:endParaRPr lang="en-US"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524;p28">
            <a:extLst>
              <a:ext uri="{FF2B5EF4-FFF2-40B4-BE49-F238E27FC236}">
                <a16:creationId xmlns:a16="http://schemas.microsoft.com/office/drawing/2014/main" id="{0B6F26DB-4894-3CB7-21D2-3176BFFC02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340" y="2628770"/>
            <a:ext cx="1285321" cy="167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E6D6AC44-1A9E-4F8E-A6ED-35251AD08E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640418" y="3466113"/>
            <a:ext cx="3298100" cy="27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27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a)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D16881F-DDAC-2C90-8298-FEAEE8CF1DAB}"/>
              </a:ext>
            </a:extLst>
          </p:cNvPr>
          <p:cNvSpPr/>
          <p:nvPr/>
        </p:nvSpPr>
        <p:spPr>
          <a:xfrm>
            <a:off x="671205" y="2889718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x…… vòng</a:t>
            </a:r>
            <a:endParaRPr lang="en-US" sz="2600" dirty="0" err="1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28DF20-4A4A-BABE-9180-7815BF862514}"/>
              </a:ext>
            </a:extLst>
          </p:cNvPr>
          <p:cNvSpPr/>
          <p:nvPr/>
        </p:nvSpPr>
        <p:spPr>
          <a:xfrm>
            <a:off x="1928462" y="4110017"/>
            <a:ext cx="2682697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l…... hoay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7183589-3337-7062-D9FD-B503C8BA794A}"/>
              </a:ext>
            </a:extLst>
          </p:cNvPr>
          <p:cNvSpPr/>
          <p:nvPr/>
        </p:nvSpPr>
        <p:spPr>
          <a:xfrm>
            <a:off x="3488137" y="2889718"/>
            <a:ext cx="260786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  bột 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F88923-13DF-64F3-6349-30913ADED0E0}"/>
              </a:ext>
            </a:extLst>
          </p:cNvPr>
          <p:cNvSpPr/>
          <p:nvPr/>
        </p:nvSpPr>
        <p:spPr>
          <a:xfrm>
            <a:off x="5212034" y="4110017"/>
            <a:ext cx="235577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hí h…..</a:t>
            </a:r>
            <a:endParaRPr lang="en-US" sz="26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E136FC-634C-2A98-B126-0759BBBA2B8C}"/>
              </a:ext>
            </a:extLst>
          </p:cNvPr>
          <p:cNvSpPr txBox="1"/>
          <p:nvPr/>
        </p:nvSpPr>
        <p:spPr>
          <a:xfrm>
            <a:off x="1060026" y="3037929"/>
            <a:ext cx="8684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A2DCE5-C91E-DE93-8111-3A3F52D91756}"/>
              </a:ext>
            </a:extLst>
          </p:cNvPr>
          <p:cNvSpPr txBox="1"/>
          <p:nvPr/>
        </p:nvSpPr>
        <p:spPr>
          <a:xfrm>
            <a:off x="4235764" y="3037929"/>
            <a:ext cx="7368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ay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52E6E-0FFA-550C-2ABF-F2ABD8CE9C0D}"/>
              </a:ext>
            </a:extLst>
          </p:cNvPr>
          <p:cNvSpPr txBox="1"/>
          <p:nvPr/>
        </p:nvSpPr>
        <p:spPr>
          <a:xfrm>
            <a:off x="2453944" y="4263716"/>
            <a:ext cx="9642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E23839-1018-589A-2D54-0FAC05DE1D39}"/>
              </a:ext>
            </a:extLst>
          </p:cNvPr>
          <p:cNvSpPr txBox="1"/>
          <p:nvPr/>
        </p:nvSpPr>
        <p:spPr>
          <a:xfrm>
            <a:off x="6325532" y="4273035"/>
            <a:ext cx="9711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oáy</a:t>
            </a:r>
            <a:endParaRPr lang="en-US" sz="2600" b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C2433CB-C85B-44AC-83D7-9E738F7DF80A}"/>
              </a:ext>
            </a:extLst>
          </p:cNvPr>
          <p:cNvSpPr/>
          <p:nvPr/>
        </p:nvSpPr>
        <p:spPr>
          <a:xfrm>
            <a:off x="6557159" y="2889718"/>
            <a:ext cx="2607863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lốc x…..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37DC3E-D431-421A-8488-C8B5EAA03794}"/>
              </a:ext>
            </a:extLst>
          </p:cNvPr>
          <p:cNvSpPr txBox="1"/>
          <p:nvPr/>
        </p:nvSpPr>
        <p:spPr>
          <a:xfrm>
            <a:off x="7901685" y="3037929"/>
            <a:ext cx="96804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oáy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E0D5A0-9921-41EE-B3B0-44CE264C01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229" y="1184014"/>
            <a:ext cx="2341142" cy="228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3" grpId="0" animBg="1"/>
      <p:bldP spid="4" grpId="0" animBg="1"/>
      <p:bldP spid="16" grpId="0" animBg="1"/>
      <p:bldP spid="18" grpId="0"/>
      <p:bldP spid="19" grpId="0"/>
      <p:bldP spid="20" grpId="0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32;p29">
            <a:extLst>
              <a:ext uri="{FF2B5EF4-FFF2-40B4-BE49-F238E27FC236}">
                <a16:creationId xmlns:a16="http://schemas.microsoft.com/office/drawing/2014/main" id="{50B9BF99-A1BB-8B6B-E52B-11DBAB41EA1C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⮚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Chọn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vần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phù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hợp</a:t>
            </a: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với 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trống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  <a:endParaRPr sz="9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537;p29">
            <a:extLst>
              <a:ext uri="{FF2B5EF4-FFF2-40B4-BE49-F238E27FC236}">
                <a16:creationId xmlns:a16="http://schemas.microsoft.com/office/drawing/2014/main" id="{37356428-71CE-FAF4-E6F7-BADCD1961A66}"/>
              </a:ext>
            </a:extLst>
          </p:cNvPr>
          <p:cNvSpPr txBox="1"/>
          <p:nvPr/>
        </p:nvSpPr>
        <p:spPr>
          <a:xfrm>
            <a:off x="521830" y="2205366"/>
            <a:ext cx="648950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b) Vần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uây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b="1" i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ây</a:t>
            </a:r>
            <a:r>
              <a:rPr lang="en-US" sz="2400" i="1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4">
            <a:extLst>
              <a:ext uri="{FF2B5EF4-FFF2-40B4-BE49-F238E27FC236}">
                <a16:creationId xmlns:a16="http://schemas.microsoft.com/office/drawing/2014/main" id="{1A26C84E-9B55-E722-4402-867346B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91384" y="4739541"/>
            <a:ext cx="2590049" cy="198087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5B21E25-8224-E096-7156-8D5C3A619D83}"/>
              </a:ext>
            </a:extLst>
          </p:cNvPr>
          <p:cNvSpPr/>
          <p:nvPr/>
        </p:nvSpPr>
        <p:spPr>
          <a:xfrm>
            <a:off x="521830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x…</a:t>
            </a:r>
            <a:r>
              <a:rPr lang="vi-VN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r>
              <a:rPr lang="en-US" sz="2427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nhà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1EF7547-94C9-37C6-3682-B73078F7F245}"/>
              </a:ext>
            </a:extLst>
          </p:cNvPr>
          <p:cNvSpPr/>
          <p:nvPr/>
        </p:nvSpPr>
        <p:spPr>
          <a:xfrm>
            <a:off x="2003334" y="4209895"/>
            <a:ext cx="238083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ng…… ngậy 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E7E77F-8C90-0DB3-CADF-74845B0A0675}"/>
              </a:ext>
            </a:extLst>
          </p:cNvPr>
          <p:cNvSpPr/>
          <p:nvPr/>
        </p:nvSpPr>
        <p:spPr>
          <a:xfrm>
            <a:off x="3540028" y="2903736"/>
            <a:ext cx="243975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kh……  bột    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C26F1F1-8E7C-A0F1-AA54-F9CC83D7150D}"/>
              </a:ext>
            </a:extLst>
          </p:cNvPr>
          <p:cNvSpPr/>
          <p:nvPr/>
        </p:nvSpPr>
        <p:spPr>
          <a:xfrm>
            <a:off x="5180282" y="4209895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kh…… đảo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69E370-2A88-4933-17CF-626C1D2D74EE}"/>
              </a:ext>
            </a:extLst>
          </p:cNvPr>
          <p:cNvSpPr txBox="1"/>
          <p:nvPr/>
        </p:nvSpPr>
        <p:spPr>
          <a:xfrm>
            <a:off x="1084878" y="3069615"/>
            <a:ext cx="8124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ây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FA8FDC-F1C1-26D2-FFE9-2EC7424DC80E}"/>
              </a:ext>
            </a:extLst>
          </p:cNvPr>
          <p:cNvSpPr txBox="1"/>
          <p:nvPr/>
        </p:nvSpPr>
        <p:spPr>
          <a:xfrm>
            <a:off x="4192119" y="3057229"/>
            <a:ext cx="9101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uấy 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5C68A-DC77-C044-634A-BA437AA56F41}"/>
              </a:ext>
            </a:extLst>
          </p:cNvPr>
          <p:cNvSpPr txBox="1"/>
          <p:nvPr/>
        </p:nvSpPr>
        <p:spPr>
          <a:xfrm>
            <a:off x="2597263" y="4367294"/>
            <a:ext cx="7515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ầ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CDF835-0200-21C8-0D90-233E213C987A}"/>
              </a:ext>
            </a:extLst>
          </p:cNvPr>
          <p:cNvSpPr txBox="1"/>
          <p:nvPr/>
        </p:nvSpPr>
        <p:spPr>
          <a:xfrm>
            <a:off x="5708762" y="4365391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uấy</a:t>
            </a:r>
            <a:endParaRPr lang="en-US" sz="26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9DE8698-AC40-110E-3ED4-EADB9BE797DE}"/>
              </a:ext>
            </a:extLst>
          </p:cNvPr>
          <p:cNvSpPr/>
          <p:nvPr/>
        </p:nvSpPr>
        <p:spPr>
          <a:xfrm>
            <a:off x="6794066" y="2903736"/>
            <a:ext cx="2203916" cy="7926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ngoe ng</a:t>
            </a: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..</a:t>
            </a:r>
            <a:r>
              <a:rPr lang="en-US" sz="240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…..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5C020-6F94-C0DE-B931-33F83E63F66D}"/>
              </a:ext>
            </a:extLst>
          </p:cNvPr>
          <p:cNvSpPr txBox="1"/>
          <p:nvPr/>
        </p:nvSpPr>
        <p:spPr>
          <a:xfrm>
            <a:off x="8130507" y="3063368"/>
            <a:ext cx="9085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</a:t>
            </a:r>
            <a:r>
              <a:rPr lang="vi-VN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ẩ</a:t>
            </a:r>
            <a:r>
              <a:rPr lang="en-US" sz="2600" b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 </a:t>
            </a:r>
            <a:endParaRPr lang="en-US" sz="2600" b="1" dirty="0" err="1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9809F-A0F7-4EBB-B661-B4725F8CB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14" y="1540175"/>
            <a:ext cx="1962387" cy="207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60;p24">
            <a:extLst>
              <a:ext uri="{FF2B5EF4-FFF2-40B4-BE49-F238E27FC236}">
                <a16:creationId xmlns:a16="http://schemas.microsoft.com/office/drawing/2014/main" id="{EC1F4F6A-75EA-9D7E-587C-D1A69D8C90D2}"/>
              </a:ext>
            </a:extLst>
          </p:cNvPr>
          <p:cNvSpPr txBox="1"/>
          <p:nvPr/>
        </p:nvSpPr>
        <p:spPr>
          <a:xfrm>
            <a:off x="2480077" y="2413337"/>
            <a:ext cx="778327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sz="4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 CÁC TIẾNG HOẶC CHỮ CÓ DẤU THANH PHÙ HỢP</a:t>
            </a:r>
          </a:p>
        </p:txBody>
      </p:sp>
      <p:pic>
        <p:nvPicPr>
          <p:cNvPr id="4" name="Google Shape;575;p31">
            <a:extLst>
              <a:ext uri="{FF2B5EF4-FFF2-40B4-BE49-F238E27FC236}">
                <a16:creationId xmlns:a16="http://schemas.microsoft.com/office/drawing/2014/main" id="{3FB3314C-C2A0-F03D-7A88-99228BBD78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114" y="2722376"/>
            <a:ext cx="1201721" cy="161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CA21756E-B019-44B1-9305-6FAC09992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756323" y="3860079"/>
            <a:ext cx="3298100" cy="276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27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1. Tìm các tiếng bắt đầu bằng d, r hoặc gi có nghĩa phù hợp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53559" y="4973916"/>
            <a:ext cx="2805742" cy="174657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452F2B-FEE2-4FEF-A3C8-2CDB8708B801}"/>
              </a:ext>
            </a:extLst>
          </p:cNvPr>
          <p:cNvSpPr txBox="1"/>
          <p:nvPr/>
        </p:nvSpPr>
        <p:spPr>
          <a:xfrm>
            <a:off x="521830" y="2170116"/>
            <a:ext cx="8622170" cy="2525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chín vàng thức ăn trong dầu, mỡ sôi:</a:t>
            </a: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 cho dính vào nhau bằng hồ, keo: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v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Cất kín, giữ kín, không để người khác nhìn thấy, tìm thấy hoặc biết: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DF548E-B417-452F-8779-26E0D14C9706}"/>
              </a:ext>
            </a:extLst>
          </p:cNvPr>
          <p:cNvSpPr txBox="1"/>
          <p:nvPr/>
        </p:nvSpPr>
        <p:spPr>
          <a:xfrm>
            <a:off x="7957817" y="2290871"/>
            <a:ext cx="9524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rán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06498F-FC06-42B8-9A5B-4278A14D73DA}"/>
              </a:ext>
            </a:extLst>
          </p:cNvPr>
          <p:cNvSpPr txBox="1"/>
          <p:nvPr/>
        </p:nvSpPr>
        <p:spPr>
          <a:xfrm>
            <a:off x="7324499" y="2914392"/>
            <a:ext cx="9524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8ECA73-149C-47C4-9608-46ECBA21153A}"/>
              </a:ext>
            </a:extLst>
          </p:cNvPr>
          <p:cNvSpPr txBox="1"/>
          <p:nvPr/>
        </p:nvSpPr>
        <p:spPr>
          <a:xfrm>
            <a:off x="4356691" y="4122860"/>
            <a:ext cx="120808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giấu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3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2;p29">
            <a:extLst>
              <a:ext uri="{FF2B5EF4-FFF2-40B4-BE49-F238E27FC236}">
                <a16:creationId xmlns:a16="http://schemas.microsoft.com/office/drawing/2014/main" id="{D0A4338F-138F-8B1D-C9D5-260953FB9CDB}"/>
              </a:ext>
            </a:extLst>
          </p:cNvPr>
          <p:cNvSpPr txBox="1"/>
          <p:nvPr/>
        </p:nvSpPr>
        <p:spPr>
          <a:xfrm>
            <a:off x="521830" y="1701083"/>
            <a:ext cx="10134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ct val="100000"/>
            </a:pPr>
            <a:r>
              <a:rPr lang="en-US" sz="2400" b="1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2. Tìm các tiếng chứa dấu hỏi hoặc dấu ngã có nghĩa phù hợp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B80E1470-9311-E1F1-77EA-7580CE57A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53559" y="4973916"/>
            <a:ext cx="2805742" cy="17465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F0E0D2-B189-41C7-9DAB-E3F41B768FD5}"/>
              </a:ext>
            </a:extLst>
          </p:cNvPr>
          <p:cNvSpPr txBox="1"/>
          <p:nvPr/>
        </p:nvSpPr>
        <p:spPr>
          <a:xfrm>
            <a:off x="521830" y="2162707"/>
            <a:ext cx="6714993" cy="2530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trái ngược với đóng: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 nghĩa trái ngược với chìm: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ü"/>
            </a:pPr>
            <a:r>
              <a:rPr lang="nl-NL" sz="2667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Đập nhẹ vật cứng vào một vật cứng khác cho phát ra tiếng kêu: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DFF048-3B2A-4EEC-A1E1-333F6FAD4C21}"/>
              </a:ext>
            </a:extLst>
          </p:cNvPr>
          <p:cNvSpPr txBox="1"/>
          <p:nvPr/>
        </p:nvSpPr>
        <p:spPr>
          <a:xfrm>
            <a:off x="6096000" y="2292754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mở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7AE04E-BF65-49E0-8523-1D983004552E}"/>
              </a:ext>
            </a:extLst>
          </p:cNvPr>
          <p:cNvSpPr txBox="1"/>
          <p:nvPr/>
        </p:nvSpPr>
        <p:spPr>
          <a:xfrm>
            <a:off x="6096000" y="2916170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nổi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87F134-5618-4751-80A0-1E7C0B311EEB}"/>
              </a:ext>
            </a:extLst>
          </p:cNvPr>
          <p:cNvSpPr txBox="1"/>
          <p:nvPr/>
        </p:nvSpPr>
        <p:spPr>
          <a:xfrm>
            <a:off x="6665473" y="4150206"/>
            <a:ext cx="8433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gõ</a:t>
            </a:r>
            <a:endParaRPr lang="en-US" sz="2667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74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CC6E3F7-7341-FC74-EC09-D6F219DEE09A}"/>
              </a:ext>
            </a:extLst>
          </p:cNvPr>
          <p:cNvGrpSpPr/>
          <p:nvPr/>
        </p:nvGrpSpPr>
        <p:grpSpPr>
          <a:xfrm>
            <a:off x="10243128" y="746198"/>
            <a:ext cx="1838946" cy="1997001"/>
            <a:chOff x="930253" y="1555705"/>
            <a:chExt cx="1279160" cy="140810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962E311-0C4B-5D55-CCF0-9D1B641DD3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CC08C-1446-A5A9-9AEC-FB0D52406FA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3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56538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628234" y="2798243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Luyện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viết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chính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tả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chữ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vần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70006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71303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833095" y="2632750"/>
            <a:ext cx="2737136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Chuẩn </a:t>
            </a:r>
            <a:r>
              <a:rPr lang="en-US" sz="2000" dirty="0" err="1">
                <a:latin typeface="UTM Avo" panose="02040603050506020204" pitchFamily="18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pt-BR" sz="2000" i="1" dirty="0">
                <a:latin typeface="UTM Avo" panose="02040603050506020204" pitchFamily="18" charset="0"/>
              </a:rPr>
              <a:t>Trao đổi: Em đọc sách báo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680937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159</TotalTime>
  <Words>512</Words>
  <Application>Microsoft Office PowerPoint</Application>
  <PresentationFormat>Widescreen</PresentationFormat>
  <Paragraphs>87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Wingdings</vt:lpstr>
      <vt:lpstr>UTM Avo</vt:lpstr>
      <vt:lpstr>Calibri Light</vt:lpstr>
      <vt:lpstr>Noto Sans Symbols</vt:lpstr>
      <vt:lpstr>Arial</vt:lpstr>
      <vt:lpstr>Calibri</vt:lpstr>
      <vt:lpstr>Aptos</vt:lpstr>
      <vt:lpstr>Office Theme</vt:lpstr>
      <vt:lpstr>1_Office Theme</vt:lpstr>
      <vt:lpstr>Theme1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nt Hoa</cp:lastModifiedBy>
  <cp:revision>23</cp:revision>
  <dcterms:created xsi:type="dcterms:W3CDTF">2023-10-19T01:35:13Z</dcterms:created>
  <dcterms:modified xsi:type="dcterms:W3CDTF">2024-12-12T09:27:10Z</dcterms:modified>
  <cp:category>9Slide.vn</cp:category>
</cp:coreProperties>
</file>