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24"/>
  </p:notesMasterIdLst>
  <p:sldIdLst>
    <p:sldId id="256" r:id="rId4"/>
    <p:sldId id="257" r:id="rId5"/>
    <p:sldId id="258" r:id="rId6"/>
    <p:sldId id="259" r:id="rId7"/>
    <p:sldId id="287" r:id="rId8"/>
    <p:sldId id="271" r:id="rId9"/>
    <p:sldId id="288" r:id="rId10"/>
    <p:sldId id="273" r:id="rId11"/>
    <p:sldId id="261" r:id="rId12"/>
    <p:sldId id="263" r:id="rId13"/>
    <p:sldId id="284" r:id="rId14"/>
    <p:sldId id="289" r:id="rId15"/>
    <p:sldId id="290" r:id="rId16"/>
    <p:sldId id="291" r:id="rId17"/>
    <p:sldId id="285" r:id="rId18"/>
    <p:sldId id="292" r:id="rId19"/>
    <p:sldId id="262" r:id="rId20"/>
    <p:sldId id="264" r:id="rId21"/>
    <p:sldId id="293" r:id="rId22"/>
    <p:sldId id="267" r:id="rId23"/>
  </p:sldIdLst>
  <p:sldSz cx="12192000" cy="6858000"/>
  <p:notesSz cx="6858000" cy="9144000"/>
  <p:embeddedFontLst>
    <p:embeddedFont>
      <p:font typeface="UTM Avo" panose="02040603050506020204" pitchFamily="18"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87" d="100"/>
          <a:sy n="87" d="100"/>
        </p:scale>
        <p:origin x="186" y="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3.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0423BE-8BCF-40A6-A0E3-C5731B5BCBFD}" type="datetimeFigureOut">
              <a:rPr lang="en-US" smtClean="0"/>
              <a:t>12/16/2024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D1D0DE-3912-4912-BF32-45CC6789AC21}" type="slidenum">
              <a:rPr lang="en-US" smtClean="0"/>
              <a:t>‹#›</a:t>
            </a:fld>
            <a:endParaRPr lang="en-US"/>
          </a:p>
        </p:txBody>
      </p:sp>
    </p:spTree>
    <p:extLst>
      <p:ext uri="{BB962C8B-B14F-4D97-AF65-F5344CB8AC3E}">
        <p14:creationId xmlns:p14="http://schemas.microsoft.com/office/powerpoint/2010/main" val="299070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07182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5030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53132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71868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21742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226837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203467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7479491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703132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66847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489304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8457230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146537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434609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590583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517511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6373174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144441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434043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942001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096198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013259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61742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84086328"/>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9.jp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5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spcBef>
                <a:spcPts val="600"/>
              </a:spcBef>
            </a:pPr>
            <a:r>
              <a:rPr lang="vi-VN" sz="4800" b="1" dirty="0">
                <a:solidFill>
                  <a:srgbClr val="002060"/>
                </a:solidFill>
                <a:latin typeface="UTM Avo" panose="02040603050506020204" pitchFamily="18" charset="0"/>
              </a:rPr>
              <a:t>Chủ đề </a:t>
            </a:r>
            <a:r>
              <a:rPr lang="en-US" sz="4800" b="1" dirty="0">
                <a:solidFill>
                  <a:srgbClr val="002060"/>
                </a:solidFill>
                <a:latin typeface="UTM Avo" panose="02040603050506020204" pitchFamily="18" charset="0"/>
              </a:rPr>
              <a:t>5</a:t>
            </a:r>
            <a:r>
              <a:rPr lang="vi-VN" sz="4800" b="1" dirty="0">
                <a:solidFill>
                  <a:srgbClr val="002060"/>
                </a:solidFill>
                <a:latin typeface="UTM Avo" panose="02040603050506020204" pitchFamily="18" charset="0"/>
              </a:rPr>
              <a:t>: </a:t>
            </a:r>
            <a:endParaRPr lang="en-US" sz="4800" b="1" dirty="0">
              <a:solidFill>
                <a:srgbClr val="002060"/>
              </a:solidFill>
              <a:latin typeface="UTM Avo" panose="02040603050506020204" pitchFamily="18" charset="0"/>
            </a:endParaRPr>
          </a:p>
          <a:p>
            <a:pPr>
              <a:lnSpc>
                <a:spcPct val="150000"/>
              </a:lnSpc>
              <a:spcBef>
                <a:spcPts val="600"/>
              </a:spcBef>
            </a:pPr>
            <a:r>
              <a:rPr lang="en-US" sz="4800" b="1" dirty="0" err="1">
                <a:solidFill>
                  <a:srgbClr val="002060"/>
                </a:solidFill>
                <a:latin typeface="UTM Avo" panose="02040603050506020204" pitchFamily="18" charset="0"/>
              </a:rPr>
              <a:t>Điện</a:t>
            </a:r>
            <a:endParaRPr lang="en-US" sz="48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spcBef>
                <a:spcPts val="600"/>
              </a:spcBef>
            </a:pP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20. </a:t>
            </a:r>
            <a:r>
              <a:rPr lang="en-US" sz="5400" b="1" dirty="0" err="1">
                <a:solidFill>
                  <a:srgbClr val="FF0000"/>
                </a:solidFill>
                <a:latin typeface="UTM Avo" panose="02040603050506020204" pitchFamily="18" charset="0"/>
              </a:rPr>
              <a:t>Sự</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nhiễm</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điện</a:t>
            </a:r>
            <a:endParaRPr lang="en-US" sz="5400" b="1" dirty="0">
              <a:solidFill>
                <a:srgbClr val="FF0000"/>
              </a:solidFill>
              <a:latin typeface="UTM Avo" panose="02040603050506020204" pitchFamily="18" charset="0"/>
            </a:endParaRPr>
          </a:p>
          <a:p>
            <a:pPr>
              <a:lnSpc>
                <a:spcPct val="150000"/>
              </a:lnSpc>
              <a:spcBef>
                <a:spcPts val="600"/>
              </a:spcBef>
            </a:pPr>
            <a:r>
              <a:rPr lang="en-US" sz="5400" b="1" dirty="0">
                <a:solidFill>
                  <a:srgbClr val="FF0000"/>
                </a:solidFill>
                <a:latin typeface="UTM Avo" panose="02040603050506020204" pitchFamily="18" charset="0"/>
              </a:rPr>
              <a:t>(</a:t>
            </a:r>
            <a:r>
              <a:rPr lang="en-US" sz="5400" b="1" dirty="0" err="1">
                <a:solidFill>
                  <a:srgbClr val="FF0000"/>
                </a:solidFill>
                <a:latin typeface="UTM Avo" panose="02040603050506020204" pitchFamily="18" charset="0"/>
              </a:rPr>
              <a:t>Phần</a:t>
            </a:r>
            <a:r>
              <a:rPr lang="en-US" sz="5400" b="1" dirty="0">
                <a:solidFill>
                  <a:srgbClr val="FF0000"/>
                </a:solidFill>
                <a:latin typeface="UTM Avo" panose="02040603050506020204" pitchFamily="18" charset="0"/>
              </a:rPr>
              <a:t> II, III)</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73F3200-4A29-7A28-FFA4-CE376BB4AFCC}"/>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266FDE4-2907-F54C-2102-BDA45D46FD24}"/>
              </a:ext>
            </a:extLst>
          </p:cNvPr>
          <p:cNvSpPr txBox="1"/>
          <p:nvPr/>
        </p:nvSpPr>
        <p:spPr>
          <a:xfrm>
            <a:off x="1005447" y="1943004"/>
            <a:ext cx="10181106" cy="567848"/>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ví</a:t>
            </a:r>
            <a:r>
              <a:rPr lang="en-US" sz="2400" dirty="0">
                <a:latin typeface="UTM Avo" panose="02040603050506020204" pitchFamily="18" charset="0"/>
              </a:rPr>
              <a:t> </a:t>
            </a:r>
            <a:r>
              <a:rPr lang="en-US" sz="2400" dirty="0" err="1">
                <a:latin typeface="UTM Avo" panose="02040603050506020204" pitchFamily="18" charset="0"/>
              </a:rPr>
              <a:t>dụ</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chạy</a:t>
            </a:r>
            <a:r>
              <a:rPr lang="en-US" sz="2400" dirty="0">
                <a:latin typeface="UTM Avo" panose="02040603050506020204" pitchFamily="18" charset="0"/>
              </a:rPr>
              <a:t> qua. </a:t>
            </a:r>
          </a:p>
        </p:txBody>
      </p:sp>
      <p:pic>
        <p:nvPicPr>
          <p:cNvPr id="1026" name="Picture 2">
            <a:extLst>
              <a:ext uri="{FF2B5EF4-FFF2-40B4-BE49-F238E27FC236}">
                <a16:creationId xmlns:a16="http://schemas.microsoft.com/office/drawing/2014/main" id="{9C00F9DC-2A94-547E-E058-CC24B4E8F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272" y="3176391"/>
            <a:ext cx="2025694" cy="31301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78062B2-4E22-854F-D427-AA0C6DF1F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0625" y="3429000"/>
            <a:ext cx="4201553" cy="42015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BC9BBAD-F1C9-6492-ECC8-018B47A6C9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4838" y="2826272"/>
            <a:ext cx="3387056" cy="3659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028"/>
                                        </p:tgtEl>
                                        <p:attrNameLst>
                                          <p:attrName>style.visibility</p:attrName>
                                        </p:attrNameLst>
                                      </p:cBhvr>
                                      <p:to>
                                        <p:strVal val="visible"/>
                                      </p:to>
                                    </p:set>
                                    <p:anim calcmode="lin" valueType="num">
                                      <p:cBhvr additive="base">
                                        <p:cTn id="16" dur="500" fill="hold"/>
                                        <p:tgtEl>
                                          <p:spTgt spid="1028"/>
                                        </p:tgtEl>
                                        <p:attrNameLst>
                                          <p:attrName>ppt_x</p:attrName>
                                        </p:attrNameLst>
                                      </p:cBhvr>
                                      <p:tavLst>
                                        <p:tav tm="0">
                                          <p:val>
                                            <p:strVal val="#ppt_x"/>
                                          </p:val>
                                        </p:tav>
                                        <p:tav tm="100000">
                                          <p:val>
                                            <p:strVal val="#ppt_x"/>
                                          </p:val>
                                        </p:tav>
                                      </p:tavLst>
                                    </p:anim>
                                    <p:anim calcmode="lin" valueType="num">
                                      <p:cBhvr additive="base">
                                        <p:cTn id="17" dur="500" fill="hold"/>
                                        <p:tgtEl>
                                          <p:spTgt spid="102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030"/>
                                        </p:tgtEl>
                                        <p:attrNameLst>
                                          <p:attrName>style.visibility</p:attrName>
                                        </p:attrNameLst>
                                      </p:cBhvr>
                                      <p:to>
                                        <p:strVal val="visible"/>
                                      </p:to>
                                    </p:set>
                                    <p:anim calcmode="lin" valueType="num">
                                      <p:cBhvr additive="base">
                                        <p:cTn id="21" dur="500" fill="hold"/>
                                        <p:tgtEl>
                                          <p:spTgt spid="1030"/>
                                        </p:tgtEl>
                                        <p:attrNameLst>
                                          <p:attrName>ppt_x</p:attrName>
                                        </p:attrNameLst>
                                      </p:cBhvr>
                                      <p:tavLst>
                                        <p:tav tm="0">
                                          <p:val>
                                            <p:strVal val="#ppt_x"/>
                                          </p:val>
                                        </p:tav>
                                        <p:tav tm="100000">
                                          <p:val>
                                            <p:strVal val="#ppt_x"/>
                                          </p:val>
                                        </p:tav>
                                      </p:tavLst>
                                    </p:anim>
                                    <p:anim calcmode="lin" valueType="num">
                                      <p:cBhvr additive="base">
                                        <p:cTn id="22"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79473E0-26B5-21FA-5F5E-DF94593E774F}"/>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D29A16-DBF6-0C4C-584E-2DCEA9812E52}"/>
              </a:ext>
            </a:extLst>
          </p:cNvPr>
          <p:cNvSpPr txBox="1"/>
          <p:nvPr/>
        </p:nvSpPr>
        <p:spPr>
          <a:xfrm>
            <a:off x="1709503" y="1798634"/>
            <a:ext cx="8772987" cy="594458"/>
          </a:xfrm>
          <a:prstGeom prst="rect">
            <a:avLst/>
          </a:prstGeom>
          <a:noFill/>
        </p:spPr>
        <p:txBody>
          <a:bodyPr wrap="square" anchor="ctr">
            <a:spAutoFit/>
          </a:bodyPr>
          <a:lstStyle/>
          <a:p>
            <a:pPr lvl="0" algn="ctr">
              <a:lnSpc>
                <a:spcPct val="150000"/>
              </a:lnSpc>
            </a:pPr>
            <a:r>
              <a:rPr lang="en-US" sz="2500" b="1" dirty="0">
                <a:latin typeface="UTM Avo" panose="02040603050506020204" pitchFamily="18"/>
                <a:ea typeface="Arial" panose="020B0604020202020204" pitchFamily="34" charset="0"/>
                <a:cs typeface="Arial" panose="020B0604020202020204" pitchFamily="34" charset="0"/>
              </a:rPr>
              <a:t>II. DÒNG ĐIỆN</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ACBA407-7D3E-6B63-E374-2A6C20BCA83D}"/>
              </a:ext>
            </a:extLst>
          </p:cNvPr>
          <p:cNvSpPr txBox="1"/>
          <p:nvPr/>
        </p:nvSpPr>
        <p:spPr>
          <a:xfrm>
            <a:off x="1012663" y="2767502"/>
            <a:ext cx="10166669" cy="3067443"/>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Trong sự phóng điện giữa hai vật nhiễm điện trái dấu, các hạt </a:t>
            </a:r>
            <a:br>
              <a:rPr lang="en-US" sz="2200" dirty="0">
                <a:latin typeface="UTM Avo" panose="02040603050506020204" pitchFamily="18" charset="0"/>
              </a:rPr>
            </a:br>
            <a:r>
              <a:rPr lang="vi-VN" sz="2200" dirty="0">
                <a:latin typeface="UTM Avo" panose="02040603050506020204" pitchFamily="18" charset="0"/>
              </a:rPr>
              <a:t>mang điện chuyển động có hướng tạo nên dòng điện. Tức là, trong điều kiện xác định, các hạt mang điện có thể tạo nên dòng điện.</a:t>
            </a:r>
            <a:endParaRPr lang="en-US" sz="2200" dirty="0">
              <a:latin typeface="UTM Avo" panose="02040603050506020204" pitchFamily="18" charset="0"/>
            </a:endParaRPr>
          </a:p>
          <a:p>
            <a:pPr marL="342900" indent="-342900" algn="just">
              <a:lnSpc>
                <a:spcPct val="150000"/>
              </a:lnSpc>
              <a:buFont typeface="Arial" panose="020B0604020202020204" pitchFamily="34" charset="0"/>
              <a:buChar char="•"/>
            </a:pPr>
            <a:r>
              <a:rPr lang="vi-VN" sz="2200" dirty="0">
                <a:latin typeface="UTM Avo" panose="02040603050506020204" pitchFamily="18" charset="0"/>
              </a:rPr>
              <a:t> Dòng điện là dòng các hạt mang điện dịch chuyển có hướng</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qua. </a:t>
            </a:r>
            <a:r>
              <a:rPr lang="en-US" sz="2200" dirty="0" err="1">
                <a:latin typeface="UTM Avo" panose="02040603050506020204" pitchFamily="18" charset="0"/>
              </a:rPr>
              <a:t>Ví</a:t>
            </a:r>
            <a:r>
              <a:rPr lang="en-US" sz="2200" dirty="0">
                <a:latin typeface="UTM Avo" panose="02040603050506020204" pitchFamily="18" charset="0"/>
              </a:rPr>
              <a:t> </a:t>
            </a:r>
            <a:r>
              <a:rPr lang="en-US" sz="2200" dirty="0" err="1">
                <a:latin typeface="UTM Avo" panose="02040603050506020204" pitchFamily="18" charset="0"/>
              </a:rPr>
              <a:t>dụ</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qua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a:t>
            </a:r>
          </a:p>
        </p:txBody>
      </p:sp>
    </p:spTree>
    <p:extLst>
      <p:ext uri="{BB962C8B-B14F-4D97-AF65-F5344CB8AC3E}">
        <p14:creationId xmlns:p14="http://schemas.microsoft.com/office/powerpoint/2010/main" val="370981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B2C8C46-B3BC-9ADA-7C99-83BBFEEE2F82}"/>
              </a:ext>
            </a:extLst>
          </p:cNvPr>
          <p:cNvSpPr txBox="1"/>
          <p:nvPr/>
        </p:nvSpPr>
        <p:spPr>
          <a:xfrm>
            <a:off x="1709506" y="1660122"/>
            <a:ext cx="8772987" cy="594458"/>
          </a:xfrm>
          <a:prstGeom prst="rect">
            <a:avLst/>
          </a:prstGeom>
          <a:noFill/>
        </p:spPr>
        <p:txBody>
          <a:bodyPr wrap="square" anchor="ctr">
            <a:spAutoFit/>
          </a:bodyPr>
          <a:lstStyle/>
          <a:p>
            <a:pPr lvl="0" algn="ctr">
              <a:lnSpc>
                <a:spcPct val="150000"/>
              </a:lnSpc>
            </a:pPr>
            <a:r>
              <a:rPr lang="en-US" sz="2500" b="1" dirty="0">
                <a:latin typeface="UTM Avo" panose="02040603050506020204" pitchFamily="18"/>
                <a:ea typeface="Arial" panose="020B0604020202020204" pitchFamily="34" charset="0"/>
                <a:cs typeface="Arial" panose="020B0604020202020204" pitchFamily="34" charset="0"/>
              </a:rPr>
              <a:t>III. VẬT DẪN ĐIỆN VÀ VẬT CÁCH ĐIỆN</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658D9F7-842F-15AE-4833-8D719B2456CE}"/>
              </a:ext>
            </a:extLst>
          </p:cNvPr>
          <p:cNvSpPr txBox="1"/>
          <p:nvPr/>
        </p:nvSpPr>
        <p:spPr>
          <a:xfrm>
            <a:off x="971593" y="2326827"/>
            <a:ext cx="10166669" cy="154394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Các vật cho dòng điện đi qua được gọi là vật dẫn điện. Các vật bằng kim loại, gỗ tươi,... là các vật dẫn điện. Cơ thể người cũng là vật dẫn điện. </a:t>
            </a:r>
            <a:endParaRPr lang="en-US" sz="2200" dirty="0">
              <a:latin typeface="UTM Avo" panose="02040603050506020204" pitchFamily="18" charset="0"/>
            </a:endParaRPr>
          </a:p>
        </p:txBody>
      </p:sp>
      <p:pic>
        <p:nvPicPr>
          <p:cNvPr id="2050" name="Picture 2">
            <a:extLst>
              <a:ext uri="{FF2B5EF4-FFF2-40B4-BE49-F238E27FC236}">
                <a16:creationId xmlns:a16="http://schemas.microsoft.com/office/drawing/2014/main" id="{4937CD68-6555-7914-68B0-00F1762135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758" t="31126" b="25920"/>
          <a:stretch/>
        </p:blipFill>
        <p:spPr bwMode="auto">
          <a:xfrm rot="2853375">
            <a:off x="955080" y="5315727"/>
            <a:ext cx="2913219" cy="5581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7123E86-E639-6423-6162-15F872693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5374" y="3943023"/>
            <a:ext cx="1628775" cy="26860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655077E-82A6-5011-7BEB-6A29BC730C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310049">
            <a:off x="5468183" y="4338978"/>
            <a:ext cx="3634960" cy="199383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1CC10BB0-E427-F3C2-37C4-8AF1306B6B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4033" y="3520984"/>
            <a:ext cx="1287973" cy="3200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60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2050"/>
                                        </p:tgtEl>
                                        <p:attrNameLst>
                                          <p:attrName>style.visibility</p:attrName>
                                        </p:attrNameLst>
                                      </p:cBhvr>
                                      <p:to>
                                        <p:strVal val="visible"/>
                                      </p:to>
                                    </p:set>
                                    <p:anim calcmode="lin" valueType="num">
                                      <p:cBhvr additive="base">
                                        <p:cTn id="16" dur="500" fill="hold"/>
                                        <p:tgtEl>
                                          <p:spTgt spid="2050"/>
                                        </p:tgtEl>
                                        <p:attrNameLst>
                                          <p:attrName>ppt_x</p:attrName>
                                        </p:attrNameLst>
                                      </p:cBhvr>
                                      <p:tavLst>
                                        <p:tav tm="0">
                                          <p:val>
                                            <p:strVal val="#ppt_x"/>
                                          </p:val>
                                        </p:tav>
                                        <p:tav tm="100000">
                                          <p:val>
                                            <p:strVal val="#ppt_x"/>
                                          </p:val>
                                        </p:tav>
                                      </p:tavLst>
                                    </p:anim>
                                    <p:anim calcmode="lin" valueType="num">
                                      <p:cBhvr additive="base">
                                        <p:cTn id="17" dur="500" fill="hold"/>
                                        <p:tgtEl>
                                          <p:spTgt spid="2050"/>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2052"/>
                                        </p:tgtEl>
                                        <p:attrNameLst>
                                          <p:attrName>style.visibility</p:attrName>
                                        </p:attrNameLst>
                                      </p:cBhvr>
                                      <p:to>
                                        <p:strVal val="visible"/>
                                      </p:to>
                                    </p:set>
                                    <p:anim calcmode="lin" valueType="num">
                                      <p:cBhvr additive="base">
                                        <p:cTn id="21" dur="500" fill="hold"/>
                                        <p:tgtEl>
                                          <p:spTgt spid="2052"/>
                                        </p:tgtEl>
                                        <p:attrNameLst>
                                          <p:attrName>ppt_x</p:attrName>
                                        </p:attrNameLst>
                                      </p:cBhvr>
                                      <p:tavLst>
                                        <p:tav tm="0">
                                          <p:val>
                                            <p:strVal val="#ppt_x"/>
                                          </p:val>
                                        </p:tav>
                                        <p:tav tm="100000">
                                          <p:val>
                                            <p:strVal val="#ppt_x"/>
                                          </p:val>
                                        </p:tav>
                                      </p:tavLst>
                                    </p:anim>
                                    <p:anim calcmode="lin" valueType="num">
                                      <p:cBhvr additive="base">
                                        <p:cTn id="22" dur="500" fill="hold"/>
                                        <p:tgtEl>
                                          <p:spTgt spid="2052"/>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2054"/>
                                        </p:tgtEl>
                                        <p:attrNameLst>
                                          <p:attrName>style.visibility</p:attrName>
                                        </p:attrNameLst>
                                      </p:cBhvr>
                                      <p:to>
                                        <p:strVal val="visible"/>
                                      </p:to>
                                    </p:set>
                                    <p:anim calcmode="lin" valueType="num">
                                      <p:cBhvr additive="base">
                                        <p:cTn id="26" dur="500" fill="hold"/>
                                        <p:tgtEl>
                                          <p:spTgt spid="2054"/>
                                        </p:tgtEl>
                                        <p:attrNameLst>
                                          <p:attrName>ppt_x</p:attrName>
                                        </p:attrNameLst>
                                      </p:cBhvr>
                                      <p:tavLst>
                                        <p:tav tm="0">
                                          <p:val>
                                            <p:strVal val="#ppt_x"/>
                                          </p:val>
                                        </p:tav>
                                        <p:tav tm="100000">
                                          <p:val>
                                            <p:strVal val="#ppt_x"/>
                                          </p:val>
                                        </p:tav>
                                      </p:tavLst>
                                    </p:anim>
                                    <p:anim calcmode="lin" valueType="num">
                                      <p:cBhvr additive="base">
                                        <p:cTn id="27" dur="500" fill="hold"/>
                                        <p:tgtEl>
                                          <p:spTgt spid="2054"/>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nodeType="afterEffect">
                                  <p:stCondLst>
                                    <p:cond delay="0"/>
                                  </p:stCondLst>
                                  <p:childTnLst>
                                    <p:set>
                                      <p:cBhvr>
                                        <p:cTn id="30" dur="1" fill="hold">
                                          <p:stCondLst>
                                            <p:cond delay="0"/>
                                          </p:stCondLst>
                                        </p:cTn>
                                        <p:tgtEl>
                                          <p:spTgt spid="2056"/>
                                        </p:tgtEl>
                                        <p:attrNameLst>
                                          <p:attrName>style.visibility</p:attrName>
                                        </p:attrNameLst>
                                      </p:cBhvr>
                                      <p:to>
                                        <p:strVal val="visible"/>
                                      </p:to>
                                    </p:set>
                                    <p:anim calcmode="lin" valueType="num">
                                      <p:cBhvr additive="base">
                                        <p:cTn id="31" dur="500" fill="hold"/>
                                        <p:tgtEl>
                                          <p:spTgt spid="2056"/>
                                        </p:tgtEl>
                                        <p:attrNameLst>
                                          <p:attrName>ppt_x</p:attrName>
                                        </p:attrNameLst>
                                      </p:cBhvr>
                                      <p:tavLst>
                                        <p:tav tm="0">
                                          <p:val>
                                            <p:strVal val="#ppt_x"/>
                                          </p:val>
                                        </p:tav>
                                        <p:tav tm="100000">
                                          <p:val>
                                            <p:strVal val="#ppt_x"/>
                                          </p:val>
                                        </p:tav>
                                      </p:tavLst>
                                    </p:anim>
                                    <p:anim calcmode="lin" valueType="num">
                                      <p:cBhvr additive="base">
                                        <p:cTn id="32"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658D9F7-842F-15AE-4833-8D719B2456CE}"/>
              </a:ext>
            </a:extLst>
          </p:cNvPr>
          <p:cNvSpPr txBox="1"/>
          <p:nvPr/>
        </p:nvSpPr>
        <p:spPr>
          <a:xfrm>
            <a:off x="1012665" y="2070223"/>
            <a:ext cx="10166669" cy="103611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Các vật không cho dòng điện đi qua được gọi là vật không dẫn điện (vật cách điện). Giấy bóng kính, thanh nhựa,... là các vật cách điện.</a:t>
            </a:r>
            <a:endParaRPr lang="en-US" sz="2200" dirty="0">
              <a:latin typeface="UTM Avo" panose="02040603050506020204" pitchFamily="18" charset="0"/>
            </a:endParaRPr>
          </a:p>
        </p:txBody>
      </p:sp>
      <p:pic>
        <p:nvPicPr>
          <p:cNvPr id="3076" name="Picture 4">
            <a:extLst>
              <a:ext uri="{FF2B5EF4-FFF2-40B4-BE49-F238E27FC236}">
                <a16:creationId xmlns:a16="http://schemas.microsoft.com/office/drawing/2014/main" id="{FFED0A63-A6AB-B30F-1B46-AEA0150E0C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345"/>
          <a:stretch/>
        </p:blipFill>
        <p:spPr bwMode="auto">
          <a:xfrm>
            <a:off x="1726475" y="3042821"/>
            <a:ext cx="2636248" cy="45339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F76FF3F9-9936-6C03-76C9-B6CCD5CB0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7543" y="3429000"/>
            <a:ext cx="2281510" cy="344979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607B04CD-820A-9791-F9B9-F2453559C0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4015789">
            <a:off x="7820712" y="3128699"/>
            <a:ext cx="2908096" cy="436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1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076"/>
                                        </p:tgtEl>
                                        <p:attrNameLst>
                                          <p:attrName>style.visibility</p:attrName>
                                        </p:attrNameLst>
                                      </p:cBhvr>
                                      <p:to>
                                        <p:strVal val="visible"/>
                                      </p:to>
                                    </p:set>
                                    <p:anim calcmode="lin" valueType="num">
                                      <p:cBhvr additive="base">
                                        <p:cTn id="11" dur="500" fill="hold"/>
                                        <p:tgtEl>
                                          <p:spTgt spid="3076"/>
                                        </p:tgtEl>
                                        <p:attrNameLst>
                                          <p:attrName>ppt_x</p:attrName>
                                        </p:attrNameLst>
                                      </p:cBhvr>
                                      <p:tavLst>
                                        <p:tav tm="0">
                                          <p:val>
                                            <p:strVal val="#ppt_x"/>
                                          </p:val>
                                        </p:tav>
                                        <p:tav tm="100000">
                                          <p:val>
                                            <p:strVal val="#ppt_x"/>
                                          </p:val>
                                        </p:tav>
                                      </p:tavLst>
                                    </p:anim>
                                    <p:anim calcmode="lin" valueType="num">
                                      <p:cBhvr additive="base">
                                        <p:cTn id="12" dur="500" fill="hold"/>
                                        <p:tgtEl>
                                          <p:spTgt spid="307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078"/>
                                        </p:tgtEl>
                                        <p:attrNameLst>
                                          <p:attrName>style.visibility</p:attrName>
                                        </p:attrNameLst>
                                      </p:cBhvr>
                                      <p:to>
                                        <p:strVal val="visible"/>
                                      </p:to>
                                    </p:set>
                                    <p:anim calcmode="lin" valueType="num">
                                      <p:cBhvr additive="base">
                                        <p:cTn id="16" dur="500" fill="hold"/>
                                        <p:tgtEl>
                                          <p:spTgt spid="3078"/>
                                        </p:tgtEl>
                                        <p:attrNameLst>
                                          <p:attrName>ppt_x</p:attrName>
                                        </p:attrNameLst>
                                      </p:cBhvr>
                                      <p:tavLst>
                                        <p:tav tm="0">
                                          <p:val>
                                            <p:strVal val="#ppt_x"/>
                                          </p:val>
                                        </p:tav>
                                        <p:tav tm="100000">
                                          <p:val>
                                            <p:strVal val="#ppt_x"/>
                                          </p:val>
                                        </p:tav>
                                      </p:tavLst>
                                    </p:anim>
                                    <p:anim calcmode="lin" valueType="num">
                                      <p:cBhvr additive="base">
                                        <p:cTn id="17" dur="500" fill="hold"/>
                                        <p:tgtEl>
                                          <p:spTgt spid="307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080"/>
                                        </p:tgtEl>
                                        <p:attrNameLst>
                                          <p:attrName>style.visibility</p:attrName>
                                        </p:attrNameLst>
                                      </p:cBhvr>
                                      <p:to>
                                        <p:strVal val="visible"/>
                                      </p:to>
                                    </p:set>
                                    <p:anim calcmode="lin" valueType="num">
                                      <p:cBhvr additive="base">
                                        <p:cTn id="21" dur="500" fill="hold"/>
                                        <p:tgtEl>
                                          <p:spTgt spid="3080"/>
                                        </p:tgtEl>
                                        <p:attrNameLst>
                                          <p:attrName>ppt_x</p:attrName>
                                        </p:attrNameLst>
                                      </p:cBhvr>
                                      <p:tavLst>
                                        <p:tav tm="0">
                                          <p:val>
                                            <p:strVal val="#ppt_x"/>
                                          </p:val>
                                        </p:tav>
                                        <p:tav tm="100000">
                                          <p:val>
                                            <p:strVal val="#ppt_x"/>
                                          </p:val>
                                        </p:tav>
                                      </p:tavLst>
                                    </p:anim>
                                    <p:anim calcmode="lin" valueType="num">
                                      <p:cBhvr additive="base">
                                        <p:cTn id="22"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73F4F26-5F96-0ABA-172B-A11BEE0BB870}"/>
              </a:ext>
            </a:extLst>
          </p:cNvPr>
          <p:cNvSpPr/>
          <p:nvPr/>
        </p:nvSpPr>
        <p:spPr>
          <a:xfrm>
            <a:off x="771307" y="2081349"/>
            <a:ext cx="10649385" cy="377081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tIns="432000" rtlCol="0" anchor="t"/>
          <a:lstStyle/>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Khi các vật cách điện cọ xát với nhau, các electron có thể di chuyển </a:t>
            </a:r>
            <a:br>
              <a:rPr lang="en-US" sz="2200" kern="0" dirty="0">
                <a:solidFill>
                  <a:schemeClr val="tx1"/>
                </a:solidFill>
                <a:latin typeface="UTM Avo" panose="02040603050506020204" pitchFamily="18"/>
                <a:sym typeface="Arial"/>
              </a:rPr>
            </a:br>
            <a:r>
              <a:rPr lang="vi-VN" sz="2200" kern="0" dirty="0">
                <a:solidFill>
                  <a:schemeClr val="tx1"/>
                </a:solidFill>
                <a:latin typeface="UTM Avo" panose="02040603050506020204" pitchFamily="18"/>
                <a:sym typeface="Arial"/>
              </a:rPr>
              <a:t>từ vật này sang vật khác làm cho các vật này nhiễm điện.</a:t>
            </a:r>
          </a:p>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Các vật nhiễm điện cùng dấu đẩy nhau, trái dấu hút nhau. </a:t>
            </a:r>
          </a:p>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Dòng điện là dòng chuyển dời có hướng của các hạt mang điện. </a:t>
            </a:r>
          </a:p>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Vật dẫn điện là vật cho dòng điện đi qua. Vật không dẫn điện là </a:t>
            </a:r>
            <a:br>
              <a:rPr lang="en-US" sz="2200" kern="0" dirty="0">
                <a:solidFill>
                  <a:schemeClr val="tx1"/>
                </a:solidFill>
                <a:latin typeface="UTM Avo" panose="02040603050506020204" pitchFamily="18"/>
                <a:sym typeface="Arial"/>
              </a:rPr>
            </a:br>
            <a:r>
              <a:rPr lang="vi-VN" sz="2200" kern="0" dirty="0">
                <a:solidFill>
                  <a:schemeClr val="tx1"/>
                </a:solidFill>
                <a:latin typeface="UTM Avo" panose="02040603050506020204" pitchFamily="18"/>
                <a:sym typeface="Arial"/>
              </a:rPr>
              <a:t>vật không cho dòng điện đi qua.</a:t>
            </a:r>
            <a:endPar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endParaRPr>
          </a:p>
        </p:txBody>
      </p:sp>
      <p:pic>
        <p:nvPicPr>
          <p:cNvPr id="5" name="Picture 4">
            <a:extLst>
              <a:ext uri="{FF2B5EF4-FFF2-40B4-BE49-F238E27FC236}">
                <a16:creationId xmlns:a16="http://schemas.microsoft.com/office/drawing/2014/main" id="{D22DF85A-1787-B73B-32B0-373A7343533A}"/>
              </a:ext>
            </a:extLst>
          </p:cNvPr>
          <p:cNvPicPr>
            <a:picLocks noChangeAspect="1"/>
          </p:cNvPicPr>
          <p:nvPr/>
        </p:nvPicPr>
        <p:blipFill>
          <a:blip r:embed="rId3"/>
          <a:stretch>
            <a:fillRect/>
          </a:stretch>
        </p:blipFill>
        <p:spPr>
          <a:xfrm>
            <a:off x="10483360" y="1487203"/>
            <a:ext cx="1258708" cy="1188291"/>
          </a:xfrm>
          <a:prstGeom prst="rect">
            <a:avLst/>
          </a:prstGeom>
        </p:spPr>
      </p:pic>
    </p:spTree>
    <p:extLst>
      <p:ext uri="{BB962C8B-B14F-4D97-AF65-F5344CB8AC3E}">
        <p14:creationId xmlns:p14="http://schemas.microsoft.com/office/powerpoint/2010/main" val="6513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DBA383C-4C45-94EF-4E79-EA1F2AED79A7}"/>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1127759" y="1877050"/>
            <a:ext cx="9936480" cy="573234"/>
          </a:xfrm>
          <a:prstGeom prst="rect">
            <a:avLst/>
          </a:prstGeom>
          <a:noFill/>
        </p:spPr>
        <p:txBody>
          <a:bodyPr wrap="square">
            <a:spAutoFit/>
          </a:bodyPr>
          <a:lstStyle/>
          <a:p>
            <a:pPr algn="ctr">
              <a:lnSpc>
                <a:spcPct val="150000"/>
              </a:lnSpc>
            </a:pPr>
            <a:r>
              <a:rPr lang="en-US" sz="2400" b="1" dirty="0">
                <a:latin typeface="UTM Avo" panose="02040603050506020204" pitchFamily="18" charset="0"/>
              </a:rPr>
              <a:t>1. </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ví</a:t>
            </a:r>
            <a:r>
              <a:rPr lang="en-US" sz="2400" dirty="0">
                <a:latin typeface="UTM Avo" panose="02040603050506020204" pitchFamily="18" charset="0"/>
              </a:rPr>
              <a:t> </a:t>
            </a:r>
            <a:r>
              <a:rPr lang="en-US" sz="2400" dirty="0" err="1">
                <a:latin typeface="UTM Avo" panose="02040603050506020204" pitchFamily="18" charset="0"/>
              </a:rPr>
              <a:t>dụ</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5359930" y="2903389"/>
            <a:ext cx="1472141" cy="574388"/>
          </a:xfrm>
          <a:prstGeom prst="rect">
            <a:avLst/>
          </a:prstGeom>
          <a:noFill/>
        </p:spPr>
        <p:txBody>
          <a:bodyPr wrap="square">
            <a:spAutoFit/>
          </a:bodyPr>
          <a:lstStyle/>
          <a:p>
            <a:pPr algn="ctr">
              <a:lnSpc>
                <a:spcPct val="150000"/>
              </a:lnSpc>
              <a:spcBef>
                <a:spcPts val="600"/>
              </a:spcBef>
            </a:pPr>
            <a:r>
              <a:rPr lang="en-US" sz="2400" b="1" dirty="0" err="1">
                <a:latin typeface="UTM Avo" panose="02040603050506020204" pitchFamily="18" charset="0"/>
              </a:rPr>
              <a:t>Trả</a:t>
            </a:r>
            <a:r>
              <a:rPr lang="en-US" sz="2400" b="1" dirty="0">
                <a:latin typeface="UTM Avo" panose="02040603050506020204" pitchFamily="18" charset="0"/>
              </a:rPr>
              <a:t> </a:t>
            </a:r>
            <a:r>
              <a:rPr lang="en-US" sz="2400" b="1" dirty="0" err="1">
                <a:latin typeface="UTM Avo" panose="02040603050506020204" pitchFamily="18" charset="0"/>
              </a:rPr>
              <a:t>lời</a:t>
            </a:r>
            <a:endParaRPr lang="en-US" sz="2400" b="1" dirty="0">
              <a:latin typeface="UTM Avo" panose="02040603050506020204" pitchFamily="18" charset="0"/>
            </a:endParaRPr>
          </a:p>
        </p:txBody>
      </p:sp>
      <p:sp>
        <p:nvSpPr>
          <p:cNvPr id="6" name="TextBox 5">
            <a:extLst>
              <a:ext uri="{FF2B5EF4-FFF2-40B4-BE49-F238E27FC236}">
                <a16:creationId xmlns:a16="http://schemas.microsoft.com/office/drawing/2014/main" id="{94F64A79-E8FD-B4EF-78F8-90621446AA43}"/>
              </a:ext>
            </a:extLst>
          </p:cNvPr>
          <p:cNvSpPr txBox="1"/>
          <p:nvPr/>
        </p:nvSpPr>
        <p:spPr>
          <a:xfrm>
            <a:off x="243416" y="3930882"/>
            <a:ext cx="11705167" cy="1121846"/>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400" b="0" i="0" dirty="0" err="1">
                <a:solidFill>
                  <a:srgbClr val="000000"/>
                </a:solidFill>
                <a:effectLst/>
                <a:latin typeface="UTM Avo" panose="02040603050506020204" pitchFamily="18" charset="0"/>
              </a:rPr>
              <a:t>Ví</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dụ</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về</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vật</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cách</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điện</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như</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nhựa</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thủy</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tinh</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gỗ</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khô</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nước</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cất</a:t>
            </a:r>
            <a:r>
              <a:rPr lang="en-US" sz="2400" b="0" i="0" dirty="0">
                <a:solidFill>
                  <a:srgbClr val="000000"/>
                </a:solidFill>
                <a:effectLst/>
                <a:latin typeface="UTM Avo" panose="02040603050506020204" pitchFamily="18" charset="0"/>
              </a:rPr>
              <a:t>,…</a:t>
            </a:r>
          </a:p>
          <a:p>
            <a:pPr marL="342900" indent="-342900" algn="just">
              <a:lnSpc>
                <a:spcPct val="150000"/>
              </a:lnSpc>
              <a:buFont typeface="Arial" panose="020B0604020202020204" pitchFamily="34" charset="0"/>
              <a:buChar char="•"/>
            </a:pPr>
            <a:r>
              <a:rPr lang="en-US" sz="2400" dirty="0" err="1">
                <a:solidFill>
                  <a:srgbClr val="000000"/>
                </a:solidFill>
                <a:latin typeface="UTM Avo" panose="02040603050506020204" pitchFamily="18" charset="0"/>
              </a:rPr>
              <a:t>Ví</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dụ</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về</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vật</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dẫn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điên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như</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vàng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bạc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đồng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không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khí</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ẩm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nước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thường</a:t>
            </a:r>
            <a:r>
              <a:rPr lang="en-US" sz="2400" dirty="0">
                <a:solidFill>
                  <a:srgbClr val="000000"/>
                </a:solidFill>
                <a:latin typeface="UTM Avo" panose="02040603050506020204" pitchFamily="18" charset="0"/>
              </a:rPr>
              <a:t>,…</a:t>
            </a:r>
            <a:endParaRPr lang="en-US" sz="2400" dirty="0">
              <a:latin typeface="UTM Avo" panose="02040603050506020204" pitchFamily="18" charset="0"/>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1" y="1768706"/>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165069" y="2872717"/>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
        <p:nvSpPr>
          <p:cNvPr id="6" name="TextBox 5">
            <a:extLst>
              <a:ext uri="{FF2B5EF4-FFF2-40B4-BE49-F238E27FC236}">
                <a16:creationId xmlns:a16="http://schemas.microsoft.com/office/drawing/2014/main" id="{70BF9313-61CE-9F11-A7C9-908C1E2DAF2F}"/>
              </a:ext>
            </a:extLst>
          </p:cNvPr>
          <p:cNvSpPr txBox="1"/>
          <p:nvPr/>
        </p:nvSpPr>
        <p:spPr>
          <a:xfrm>
            <a:off x="901140" y="3429000"/>
            <a:ext cx="4618311" cy="3067443"/>
          </a:xfrm>
          <a:prstGeom prst="rect">
            <a:avLst/>
          </a:prstGeom>
          <a:noFill/>
        </p:spPr>
        <p:txBody>
          <a:bodyPr wrap="square">
            <a:spAutoFit/>
          </a:bodyPr>
          <a:lstStyle/>
          <a:p>
            <a:pPr algn="just">
              <a:lnSpc>
                <a:spcPct val="150000"/>
              </a:lnSpc>
            </a:pPr>
            <a:r>
              <a:rPr lang="vi-VN" sz="2200" dirty="0">
                <a:latin typeface="UTM Avo" panose="02040603050506020204" pitchFamily="18" charset="0"/>
              </a:rPr>
              <a:t>- Cấu tạo công tắc điện gồm:</a:t>
            </a:r>
          </a:p>
          <a:p>
            <a:pPr algn="just">
              <a:lnSpc>
                <a:spcPct val="150000"/>
              </a:lnSpc>
            </a:pPr>
            <a:r>
              <a:rPr lang="vi-VN" sz="2200" dirty="0">
                <a:latin typeface="UTM Avo" panose="02040603050506020204" pitchFamily="18" charset="0"/>
              </a:rPr>
              <a:t>+ Bộ phận cách điện: vỏ thường được làm bằng nhựa.</a:t>
            </a:r>
          </a:p>
          <a:p>
            <a:pPr algn="just">
              <a:lnSpc>
                <a:spcPct val="150000"/>
              </a:lnSpc>
            </a:pPr>
            <a:r>
              <a:rPr lang="vi-VN" sz="2200" dirty="0">
                <a:latin typeface="UTM Avo" panose="02040603050506020204" pitchFamily="18" charset="0"/>
              </a:rPr>
              <a:t>+ Bộ phận dẫn điện: các cực, các tiếp điểm thường được làm bằng đồng.</a:t>
            </a:r>
          </a:p>
        </p:txBody>
      </p:sp>
      <p:pic>
        <p:nvPicPr>
          <p:cNvPr id="4098" name="Picture 2" descr="Chỉ ra những bộ phận dẫn điện và bộ phận cách điện ở công tắc điện, cầu chì, đèn điện">
            <a:extLst>
              <a:ext uri="{FF2B5EF4-FFF2-40B4-BE49-F238E27FC236}">
                <a16:creationId xmlns:a16="http://schemas.microsoft.com/office/drawing/2014/main" id="{3D1BE5A2-4D4A-74C2-9C1C-A19D3D1A97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1073" y="4034033"/>
            <a:ext cx="320040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0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fade">
                                      <p:cBhvr>
                                        <p:cTn id="27" dur="500"/>
                                        <p:tgtEl>
                                          <p:spTgt spid="40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0" y="1676963"/>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165070" y="2537699"/>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
        <p:nvSpPr>
          <p:cNvPr id="6" name="TextBox 5">
            <a:extLst>
              <a:ext uri="{FF2B5EF4-FFF2-40B4-BE49-F238E27FC236}">
                <a16:creationId xmlns:a16="http://schemas.microsoft.com/office/drawing/2014/main" id="{70BF9313-61CE-9F11-A7C9-908C1E2DAF2F}"/>
              </a:ext>
            </a:extLst>
          </p:cNvPr>
          <p:cNvSpPr txBox="1"/>
          <p:nvPr/>
        </p:nvSpPr>
        <p:spPr>
          <a:xfrm>
            <a:off x="901140" y="2975110"/>
            <a:ext cx="6030883" cy="2975110"/>
          </a:xfrm>
          <a:prstGeom prst="rect">
            <a:avLst/>
          </a:prstGeom>
          <a:noFill/>
        </p:spPr>
        <p:txBody>
          <a:bodyPr wrap="square">
            <a:spAutoFit/>
          </a:bodyPr>
          <a:lstStyle/>
          <a:p>
            <a:pPr algn="just">
              <a:lnSpc>
                <a:spcPct val="150000"/>
              </a:lnSpc>
            </a:pPr>
            <a:endParaRPr lang="en-US" b="1" dirty="0"/>
          </a:p>
          <a:p>
            <a:pPr algn="just">
              <a:lnSpc>
                <a:spcPct val="150000"/>
              </a:lnSpc>
            </a:pPr>
            <a:r>
              <a:rPr lang="en-US" sz="2200" dirty="0">
                <a:latin typeface="UTM Avo" panose="02040603050506020204" pitchFamily="18" charset="0"/>
              </a:rPr>
              <a:t>- </a:t>
            </a:r>
            <a:r>
              <a:rPr lang="vi-VN" sz="2200" dirty="0">
                <a:latin typeface="UTM Avo" panose="02040603050506020204" pitchFamily="18" charset="0"/>
              </a:rPr>
              <a:t>Cấu tạo cầu chì hộp gồm:</a:t>
            </a:r>
          </a:p>
          <a:p>
            <a:pPr algn="just">
              <a:lnSpc>
                <a:spcPct val="150000"/>
              </a:lnSpc>
            </a:pPr>
            <a:r>
              <a:rPr lang="vi-VN" sz="2200" dirty="0">
                <a:latin typeface="UTM Avo" panose="02040603050506020204" pitchFamily="18" charset="0"/>
              </a:rPr>
              <a:t>+ Bộ phận cách điện: vỏ cầu chì thường làm bằng sứ</a:t>
            </a:r>
          </a:p>
          <a:p>
            <a:pPr algn="just">
              <a:lnSpc>
                <a:spcPct val="150000"/>
              </a:lnSpc>
            </a:pPr>
            <a:r>
              <a:rPr lang="vi-VN" sz="2200" dirty="0">
                <a:latin typeface="UTM Avo" panose="02040603050506020204" pitchFamily="18" charset="0"/>
              </a:rPr>
              <a:t>+ Bộ phận dẫn điện: các tiếp điểm thường làm bằng đồng và dây chì.</a:t>
            </a:r>
          </a:p>
        </p:txBody>
      </p:sp>
      <p:pic>
        <p:nvPicPr>
          <p:cNvPr id="5122" name="Picture 2" descr="Chỉ ra những bộ phận dẫn điện và bộ phận cách điện ở công tắc điện, cầu chì, đèn điện">
            <a:extLst>
              <a:ext uri="{FF2B5EF4-FFF2-40B4-BE49-F238E27FC236}">
                <a16:creationId xmlns:a16="http://schemas.microsoft.com/office/drawing/2014/main" id="{78F43C9C-9286-71C8-979B-61919CB6A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2425" y="3127509"/>
            <a:ext cx="3505125" cy="2822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44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500"/>
                                        <p:tgtEl>
                                          <p:spTgt spid="51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1" y="1694888"/>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6" name="TextBox 5">
            <a:extLst>
              <a:ext uri="{FF2B5EF4-FFF2-40B4-BE49-F238E27FC236}">
                <a16:creationId xmlns:a16="http://schemas.microsoft.com/office/drawing/2014/main" id="{70BF9313-61CE-9F11-A7C9-908C1E2DAF2F}"/>
              </a:ext>
            </a:extLst>
          </p:cNvPr>
          <p:cNvSpPr txBox="1"/>
          <p:nvPr/>
        </p:nvSpPr>
        <p:spPr>
          <a:xfrm>
            <a:off x="901139" y="3856170"/>
            <a:ext cx="5439107" cy="1543949"/>
          </a:xfrm>
          <a:prstGeom prst="rect">
            <a:avLst/>
          </a:prstGeom>
          <a:noFill/>
        </p:spPr>
        <p:txBody>
          <a:bodyPr wrap="square">
            <a:spAutoFit/>
          </a:bodyPr>
          <a:lstStyle/>
          <a:p>
            <a:pPr algn="just">
              <a:lnSpc>
                <a:spcPct val="150000"/>
              </a:lnSpc>
            </a:pPr>
            <a:r>
              <a:rPr lang="en-US" dirty="0"/>
              <a:t>-  </a:t>
            </a:r>
            <a:r>
              <a:rPr lang="en-US" sz="2200" dirty="0" err="1">
                <a:latin typeface="UTM Avo" panose="02040603050506020204" pitchFamily="18" charset="0"/>
              </a:rPr>
              <a:t>Cấu</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sợi</a:t>
            </a:r>
            <a:r>
              <a:rPr lang="en-US" sz="2200" dirty="0">
                <a:latin typeface="UTM Avo" panose="02040603050506020204" pitchFamily="18" charset="0"/>
              </a:rPr>
              <a:t> </a:t>
            </a:r>
            <a:r>
              <a:rPr lang="en-US" sz="2200" dirty="0" err="1">
                <a:latin typeface="UTM Avo" panose="02040603050506020204" pitchFamily="18" charset="0"/>
              </a:rPr>
              <a:t>đốt</a:t>
            </a:r>
            <a:r>
              <a:rPr lang="en-US" sz="2200" dirty="0">
                <a:latin typeface="UTM Avo" panose="02040603050506020204" pitchFamily="18" charset="0"/>
              </a:rPr>
              <a:t> </a:t>
            </a:r>
            <a:r>
              <a:rPr lang="en-US" sz="2200" dirty="0" err="1">
                <a:latin typeface="UTM Avo" panose="02040603050506020204" pitchFamily="18" charset="0"/>
              </a:rPr>
              <a:t>gồm</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thủy</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đuôi</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sợi</a:t>
            </a:r>
            <a:r>
              <a:rPr lang="en-US" sz="2200" dirty="0">
                <a:latin typeface="UTM Avo" panose="02040603050506020204" pitchFamily="18" charset="0"/>
              </a:rPr>
              <a:t> </a:t>
            </a:r>
            <a:r>
              <a:rPr lang="en-US" sz="2200" dirty="0" err="1">
                <a:latin typeface="UTM Avo" panose="02040603050506020204" pitchFamily="18" charset="0"/>
              </a:rPr>
              <a:t>đốt</a:t>
            </a:r>
            <a:r>
              <a:rPr lang="en-US" sz="2200" dirty="0">
                <a:latin typeface="UTM Avo" panose="02040603050506020204" pitchFamily="18" charset="0"/>
              </a:rPr>
              <a:t>.</a:t>
            </a:r>
          </a:p>
        </p:txBody>
      </p:sp>
      <p:pic>
        <p:nvPicPr>
          <p:cNvPr id="6146" name="Picture 2" descr="Nguyên lí hoạt động của bóng đèn sợi đốt?">
            <a:extLst>
              <a:ext uri="{FF2B5EF4-FFF2-40B4-BE49-F238E27FC236}">
                <a16:creationId xmlns:a16="http://schemas.microsoft.com/office/drawing/2014/main" id="{06EF5F3C-70B4-1518-2836-4F6E6EF40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985" y="3265254"/>
            <a:ext cx="4812417" cy="27257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7AF45DD-B204-AAAE-B57C-9D0044816888}"/>
              </a:ext>
            </a:extLst>
          </p:cNvPr>
          <p:cNvSpPr txBox="1"/>
          <p:nvPr/>
        </p:nvSpPr>
        <p:spPr>
          <a:xfrm>
            <a:off x="165069" y="2872717"/>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Tree>
    <p:extLst>
      <p:ext uri="{BB962C8B-B14F-4D97-AF65-F5344CB8AC3E}">
        <p14:creationId xmlns:p14="http://schemas.microsoft.com/office/powerpoint/2010/main" val="316734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1" y="1676963"/>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6" name="TextBox 5">
            <a:extLst>
              <a:ext uri="{FF2B5EF4-FFF2-40B4-BE49-F238E27FC236}">
                <a16:creationId xmlns:a16="http://schemas.microsoft.com/office/drawing/2014/main" id="{70BF9313-61CE-9F11-A7C9-908C1E2DAF2F}"/>
              </a:ext>
            </a:extLst>
          </p:cNvPr>
          <p:cNvSpPr txBox="1"/>
          <p:nvPr/>
        </p:nvSpPr>
        <p:spPr>
          <a:xfrm>
            <a:off x="901139" y="3637086"/>
            <a:ext cx="6421288" cy="1543949"/>
          </a:xfrm>
          <a:prstGeom prst="rect">
            <a:avLst/>
          </a:prstGeom>
          <a:noFill/>
        </p:spPr>
        <p:txBody>
          <a:bodyPr wrap="square">
            <a:spAutoFit/>
          </a:bodyPr>
          <a:lstStyle/>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Cấu</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tuýp</a:t>
            </a:r>
            <a:r>
              <a:rPr lang="en-US" sz="2200" dirty="0">
                <a:latin typeface="UTM Avo" panose="02040603050506020204" pitchFamily="18" charset="0"/>
              </a:rPr>
              <a:t> </a:t>
            </a:r>
            <a:r>
              <a:rPr lang="en-US" sz="2200" dirty="0" err="1">
                <a:latin typeface="UTM Avo" panose="02040603050506020204" pitchFamily="18" charset="0"/>
              </a:rPr>
              <a:t>huỳnh</a:t>
            </a:r>
            <a:r>
              <a:rPr lang="en-US" sz="2200" dirty="0">
                <a:latin typeface="UTM Avo" panose="02040603050506020204" pitchFamily="18" charset="0"/>
              </a:rPr>
              <a:t> </a:t>
            </a:r>
            <a:r>
              <a:rPr lang="en-US" sz="2200" dirty="0" err="1">
                <a:latin typeface="UTM Avo" panose="02040603050506020204" pitchFamily="18" charset="0"/>
              </a:rPr>
              <a:t>quang</a:t>
            </a:r>
            <a:r>
              <a:rPr lang="en-US" sz="2200" dirty="0">
                <a:latin typeface="UTM Avo" panose="02040603050506020204" pitchFamily="18" charset="0"/>
              </a:rPr>
              <a:t> </a:t>
            </a:r>
            <a:r>
              <a:rPr lang="en-US" sz="2200" dirty="0" err="1">
                <a:latin typeface="UTM Avo" panose="02040603050506020204" pitchFamily="18" charset="0"/>
              </a:rPr>
              <a:t>gồm</a:t>
            </a:r>
            <a:r>
              <a:rPr lang="en-US" sz="2200" dirty="0">
                <a:latin typeface="UTM Avo" panose="02040603050506020204" pitchFamily="18" charset="0"/>
              </a:rPr>
              <a:t>:</a:t>
            </a:r>
          </a:p>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chân</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cực</a:t>
            </a:r>
            <a:r>
              <a:rPr lang="en-US" sz="2200" dirty="0">
                <a:latin typeface="UTM Avo" panose="02040603050506020204" pitchFamily="18" charset="0"/>
              </a:rPr>
              <a:t>.</a:t>
            </a:r>
          </a:p>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ống</a:t>
            </a:r>
            <a:r>
              <a:rPr lang="en-US" sz="2200" dirty="0">
                <a:latin typeface="UTM Avo" panose="02040603050506020204" pitchFamily="18" charset="0"/>
              </a:rPr>
              <a:t> </a:t>
            </a:r>
            <a:r>
              <a:rPr lang="en-US" sz="2200" dirty="0" err="1">
                <a:latin typeface="UTM Avo" panose="02040603050506020204" pitchFamily="18" charset="0"/>
              </a:rPr>
              <a:t>thủy</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a:t>
            </a:r>
          </a:p>
        </p:txBody>
      </p:sp>
      <p:pic>
        <p:nvPicPr>
          <p:cNvPr id="7170" name="Picture 2" descr="Cấu tạo đèn huỳnh quang | Có nên dùng đèn huỳnh quang?">
            <a:extLst>
              <a:ext uri="{FF2B5EF4-FFF2-40B4-BE49-F238E27FC236}">
                <a16:creationId xmlns:a16="http://schemas.microsoft.com/office/drawing/2014/main" id="{EDD189AB-B41F-8EBA-8EA8-6A88292506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673" b="25413"/>
          <a:stretch/>
        </p:blipFill>
        <p:spPr bwMode="auto">
          <a:xfrm>
            <a:off x="7541404" y="3386083"/>
            <a:ext cx="4182729" cy="204595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66FE534-C142-74B9-D361-C434356CC32F}"/>
              </a:ext>
            </a:extLst>
          </p:cNvPr>
          <p:cNvSpPr txBox="1"/>
          <p:nvPr/>
        </p:nvSpPr>
        <p:spPr>
          <a:xfrm>
            <a:off x="165069" y="2872717"/>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Tree>
    <p:extLst>
      <p:ext uri="{BB962C8B-B14F-4D97-AF65-F5344CB8AC3E}">
        <p14:creationId xmlns:p14="http://schemas.microsoft.com/office/powerpoint/2010/main" val="292470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500"/>
                                        <p:tgtEl>
                                          <p:spTgt spid="71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748481" y="2652398"/>
            <a:ext cx="6577736" cy="3067443"/>
          </a:xfrm>
          <a:prstGeom prst="rect">
            <a:avLst/>
          </a:prstGeom>
          <a:noFill/>
        </p:spPr>
        <p:txBody>
          <a:bodyPr wrap="square">
            <a:spAutoFit/>
          </a:bodyPr>
          <a:lstStyle/>
          <a:p>
            <a:pPr algn="just">
              <a:lnSpc>
                <a:spcPct val="150000"/>
              </a:lnSpc>
            </a:pPr>
            <a:r>
              <a:rPr lang="en-US" sz="2200" b="1" dirty="0">
                <a:latin typeface="UTM Avo" panose="02040603050506020204" pitchFamily="18" charset="0"/>
              </a:rPr>
              <a:t>3. </a:t>
            </a:r>
            <a:r>
              <a:rPr lang="vi-VN" sz="2200" dirty="0">
                <a:latin typeface="UTM Avo" panose="02040603050506020204" pitchFamily="18" charset="0"/>
              </a:rPr>
              <a:t>Xe chở xăng khi di chuyển thường kéo theo một đoạn dây xích (hình 20.6). Cách làm này để tránh sự phóng tia lửa điện từ các chi tiết trên thùng chở xăng. Hãy cho biết:</a:t>
            </a:r>
          </a:p>
          <a:p>
            <a:pPr algn="just">
              <a:lnSpc>
                <a:spcPct val="150000"/>
              </a:lnSpc>
            </a:pPr>
            <a:r>
              <a:rPr lang="vi-VN" sz="2200" dirty="0">
                <a:latin typeface="UTM Avo" panose="02040603050506020204" pitchFamily="18" charset="0"/>
              </a:rPr>
              <a:t>a) Vì sao trên bề mặt xe có thể nhiễm điện?</a:t>
            </a:r>
          </a:p>
          <a:p>
            <a:pPr algn="just">
              <a:lnSpc>
                <a:spcPct val="150000"/>
              </a:lnSpc>
            </a:pPr>
            <a:r>
              <a:rPr lang="vi-VN" sz="2200" dirty="0">
                <a:latin typeface="UTM Avo" panose="02040603050506020204" pitchFamily="18" charset="0"/>
              </a:rPr>
              <a:t>b) Vì sao phải sử dụng dây xích kim loại?</a:t>
            </a:r>
            <a:endParaRPr lang="en-US" sz="2200" dirty="0">
              <a:latin typeface="UTM Avo" panose="02040603050506020204" pitchFamily="18" charset="0"/>
            </a:endParaRPr>
          </a:p>
        </p:txBody>
      </p:sp>
      <p:pic>
        <p:nvPicPr>
          <p:cNvPr id="6" name="Picture 5">
            <a:extLst>
              <a:ext uri="{FF2B5EF4-FFF2-40B4-BE49-F238E27FC236}">
                <a16:creationId xmlns:a16="http://schemas.microsoft.com/office/drawing/2014/main" id="{0790BE54-79EA-DAAF-1671-C08F20D8A90B}"/>
              </a:ext>
            </a:extLst>
          </p:cNvPr>
          <p:cNvPicPr>
            <a:picLocks noChangeAspect="1"/>
          </p:cNvPicPr>
          <p:nvPr/>
        </p:nvPicPr>
        <p:blipFill>
          <a:blip r:embed="rId3"/>
          <a:stretch>
            <a:fillRect/>
          </a:stretch>
        </p:blipFill>
        <p:spPr>
          <a:xfrm>
            <a:off x="7872090" y="2168283"/>
            <a:ext cx="3571429" cy="4123809"/>
          </a:xfrm>
          <a:prstGeom prst="rect">
            <a:avLst/>
          </a:prstGeom>
        </p:spPr>
      </p:pic>
    </p:spTree>
    <p:extLst>
      <p:ext uri="{BB962C8B-B14F-4D97-AF65-F5344CB8AC3E}">
        <p14:creationId xmlns:p14="http://schemas.microsoft.com/office/powerpoint/2010/main" val="190016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7E3A4D-E8E6-6230-8EC8-40BAF7A79344}"/>
              </a:ext>
            </a:extLst>
          </p:cNvPr>
          <p:cNvSpPr txBox="1"/>
          <p:nvPr/>
        </p:nvSpPr>
        <p:spPr>
          <a:xfrm>
            <a:off x="892080" y="2025095"/>
            <a:ext cx="10407833" cy="4643644"/>
          </a:xfrm>
          <a:prstGeom prst="rect">
            <a:avLst/>
          </a:prstGeom>
          <a:noFill/>
        </p:spPr>
        <p:txBody>
          <a:bodyPr wrap="square">
            <a:spAutoFit/>
          </a:bodyPr>
          <a:lstStyle/>
          <a:p>
            <a:pPr marL="457200" indent="-457200" algn="just">
              <a:lnSpc>
                <a:spcPct val="150000"/>
              </a:lnSpc>
              <a:buAutoNum type="alphaLcPeriod"/>
            </a:pP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bề</a:t>
            </a:r>
            <a:r>
              <a:rPr lang="en-US" sz="2000" dirty="0">
                <a:latin typeface="UTM Avo" panose="02040603050506020204" pitchFamily="18" charset="0"/>
              </a:rPr>
              <a:t>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nhiễm</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do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vật</a:t>
            </a:r>
            <a:r>
              <a:rPr lang="en-US" sz="2000" dirty="0">
                <a:latin typeface="UTM Avo" panose="02040603050506020204" pitchFamily="18" charset="0"/>
              </a:rPr>
              <a:t> </a:t>
            </a:r>
            <a:r>
              <a:rPr lang="en-US" sz="2000" dirty="0" err="1">
                <a:latin typeface="UTM Avo" panose="02040603050506020204" pitchFamily="18" charset="0"/>
              </a:rPr>
              <a:t>liệu</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a:t>
            </a:r>
            <a:r>
              <a:rPr lang="en-US" sz="2000" dirty="0" err="1">
                <a:latin typeface="UTM Avo" panose="02040603050506020204" pitchFamily="18" charset="0"/>
              </a:rPr>
              <a:t>phân</a:t>
            </a:r>
            <a:r>
              <a:rPr lang="en-US" sz="2000" dirty="0">
                <a:latin typeface="UTM Avo" panose="02040603050506020204" pitchFamily="18" charset="0"/>
              </a:rPr>
              <a:t>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chấn</a:t>
            </a:r>
            <a:r>
              <a:rPr lang="en-US" sz="2000" dirty="0">
                <a:latin typeface="UTM Avo" panose="02040603050506020204" pitchFamily="18" charset="0"/>
              </a:rPr>
              <a:t> </a:t>
            </a:r>
            <a:r>
              <a:rPr lang="en-US" sz="2000" dirty="0" err="1">
                <a:latin typeface="UTM Avo" panose="02040603050506020204" pitchFamily="18" charset="0"/>
              </a:rPr>
              <a:t>động</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va</a:t>
            </a:r>
            <a:r>
              <a:rPr lang="en-US" sz="2000" dirty="0">
                <a:latin typeface="UTM Avo" panose="02040603050506020204" pitchFamily="18" charset="0"/>
              </a:rPr>
              <a:t> </a:t>
            </a:r>
            <a:r>
              <a:rPr lang="en-US" sz="2000" dirty="0" err="1">
                <a:latin typeface="UTM Avo" panose="02040603050506020204" pitchFamily="18" charset="0"/>
              </a:rPr>
              <a:t>chạm</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Ngoài</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yếu</a:t>
            </a:r>
            <a:r>
              <a:rPr lang="en-US" sz="2000" dirty="0">
                <a:latin typeface="UTM Avo" panose="02040603050506020204" pitchFamily="18" charset="0"/>
              </a:rPr>
              <a:t> </a:t>
            </a:r>
            <a:r>
              <a:rPr lang="en-US" sz="2000" dirty="0" err="1">
                <a:latin typeface="UTM Avo" panose="02040603050506020204" pitchFamily="18" charset="0"/>
              </a:rPr>
              <a:t>tố</a:t>
            </a:r>
            <a:r>
              <a:rPr lang="en-US" sz="2000" dirty="0">
                <a:latin typeface="UTM Avo" panose="02040603050506020204" pitchFamily="18" charset="0"/>
              </a:rPr>
              <a:t> </a:t>
            </a:r>
            <a:r>
              <a:rPr lang="en-US" sz="2000" dirty="0" err="1">
                <a:latin typeface="UTM Avo" panose="02040603050506020204" pitchFamily="18" charset="0"/>
              </a:rPr>
              <a:t>thời</a:t>
            </a:r>
            <a:r>
              <a:rPr lang="en-US" sz="2000" dirty="0">
                <a:latin typeface="UTM Avo" panose="02040603050506020204" pitchFamily="18" charset="0"/>
              </a:rPr>
              <a:t> </a:t>
            </a:r>
            <a:r>
              <a:rPr lang="en-US" sz="2000" dirty="0" err="1">
                <a:latin typeface="UTM Avo" panose="02040603050506020204" pitchFamily="18" charset="0"/>
              </a:rPr>
              <a:t>tiết</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gió</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mưa</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ma </a:t>
            </a:r>
            <a:r>
              <a:rPr lang="en-US" sz="2000" dirty="0" err="1">
                <a:latin typeface="UTM Avo" panose="02040603050506020204" pitchFamily="18" charset="0"/>
              </a:rPr>
              <a:t>sát</a:t>
            </a:r>
            <a:r>
              <a:rPr lang="en-US" sz="2000" dirty="0">
                <a:latin typeface="UTM Avo" panose="02040603050506020204" pitchFamily="18" charset="0"/>
              </a:rPr>
              <a:t> </a:t>
            </a:r>
            <a:r>
              <a:rPr lang="en-US" sz="2000" dirty="0" err="1">
                <a:latin typeface="UTM Avo" panose="02040603050506020204" pitchFamily="18" charset="0"/>
              </a:rPr>
              <a:t>với</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khó</a:t>
            </a:r>
            <a:r>
              <a:rPr lang="en-US" sz="2000" dirty="0">
                <a:latin typeface="UTM Avo" panose="02040603050506020204" pitchFamily="18" charset="0"/>
              </a:rPr>
              <a:t> </a:t>
            </a:r>
            <a:r>
              <a:rPr lang="en-US" sz="2000" dirty="0" err="1">
                <a:latin typeface="UTM Avo" panose="02040603050506020204" pitchFamily="18" charset="0"/>
              </a:rPr>
              <a:t>cũng</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gây</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bề</a:t>
            </a:r>
            <a:r>
              <a:rPr lang="en-US" sz="2000" dirty="0">
                <a:latin typeface="UTM Avo" panose="02040603050506020204" pitchFamily="18" charset="0"/>
              </a:rPr>
              <a:t>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a:t>
            </a:r>
          </a:p>
          <a:p>
            <a:pPr marL="457200" indent="-457200" algn="just">
              <a:lnSpc>
                <a:spcPct val="150000"/>
              </a:lnSpc>
              <a:buAutoNum type="alphaLcPeriod"/>
            </a:pP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xích</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kéo</a:t>
            </a:r>
            <a:r>
              <a:rPr lang="en-US" sz="2000" dirty="0">
                <a:latin typeface="UTM Avo" panose="02040603050506020204" pitchFamily="18" charset="0"/>
              </a:rPr>
              <a:t> </a:t>
            </a:r>
            <a:r>
              <a:rPr lang="en-US" sz="2000" dirty="0" err="1">
                <a:latin typeface="UTM Avo" panose="02040603050506020204" pitchFamily="18" charset="0"/>
              </a:rPr>
              <a:t>theo</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chở</a:t>
            </a:r>
            <a:r>
              <a:rPr lang="en-US" sz="2000" dirty="0">
                <a:latin typeface="UTM Avo" panose="02040603050506020204" pitchFamily="18" charset="0"/>
              </a:rPr>
              <a:t> </a:t>
            </a:r>
            <a:r>
              <a:rPr lang="en-US" sz="2000" dirty="0" err="1">
                <a:latin typeface="UTM Avo" panose="02040603050506020204" pitchFamily="18" charset="0"/>
              </a:rPr>
              <a:t>xăng</a:t>
            </a:r>
            <a:r>
              <a:rPr lang="en-US" sz="2000" dirty="0">
                <a:latin typeface="UTM Avo" panose="02040603050506020204" pitchFamily="18" charset="0"/>
              </a:rPr>
              <a:t> </a:t>
            </a:r>
            <a:r>
              <a:rPr lang="en-US" sz="2000" dirty="0" err="1">
                <a:latin typeface="UTM Avo" panose="02040603050506020204" pitchFamily="18" charset="0"/>
              </a:rPr>
              <a:t>khi</a:t>
            </a:r>
            <a:r>
              <a:rPr lang="en-US" sz="2000" dirty="0">
                <a:latin typeface="UTM Avo" panose="02040603050506020204" pitchFamily="18" charset="0"/>
              </a:rPr>
              <a:t> di </a:t>
            </a:r>
            <a:r>
              <a:rPr lang="en-US" sz="2000" dirty="0" err="1">
                <a:latin typeface="UTM Avo" panose="02040603050506020204" pitchFamily="18" charset="0"/>
              </a:rPr>
              <a:t>chuyển</a:t>
            </a:r>
            <a:r>
              <a:rPr lang="en-US" sz="2000" dirty="0">
                <a:latin typeface="UTM Avo" panose="02040603050506020204" pitchFamily="18" charset="0"/>
              </a:rPr>
              <a:t> </a:t>
            </a:r>
            <a:r>
              <a:rPr lang="en-US" sz="2000" dirty="0" err="1">
                <a:latin typeface="UTM Avo" panose="02040603050506020204" pitchFamily="18" charset="0"/>
              </a:rPr>
              <a:t>bởi</a:t>
            </a:r>
            <a:r>
              <a:rPr lang="en-US" sz="2000" dirty="0">
                <a:latin typeface="UTM Avo" panose="02040603050506020204" pitchFamily="18" charset="0"/>
              </a:rPr>
              <a:t> </a:t>
            </a:r>
            <a:r>
              <a:rPr lang="en-US" sz="2000" dirty="0" err="1">
                <a:latin typeface="UTM Avo" panose="02040603050506020204" pitchFamily="18" charset="0"/>
              </a:rPr>
              <a:t>vì</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chất</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tốt</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giúp</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bề</a:t>
            </a:r>
            <a:r>
              <a:rPr lang="en-US" sz="2000" dirty="0">
                <a:latin typeface="UTM Avo" panose="02040603050506020204" pitchFamily="18" charset="0"/>
              </a:rPr>
              <a:t>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đến</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chỗ</a:t>
            </a:r>
            <a:r>
              <a:rPr lang="en-US" sz="2000" dirty="0">
                <a:latin typeface="UTM Avo" panose="02040603050506020204" pitchFamily="18" charset="0"/>
              </a:rPr>
              <a:t> an </a:t>
            </a:r>
            <a:r>
              <a:rPr lang="en-US" sz="2000" dirty="0" err="1">
                <a:latin typeface="UTM Avo" panose="02040603050506020204" pitchFamily="18" charset="0"/>
              </a:rPr>
              <a:t>toàn</a:t>
            </a:r>
            <a:r>
              <a:rPr lang="en-US" sz="2000" dirty="0">
                <a:latin typeface="UTM Avo" panose="02040603050506020204" pitchFamily="18" charset="0"/>
              </a:rPr>
              <a:t> </a:t>
            </a:r>
            <a:r>
              <a:rPr lang="en-US" sz="2000" dirty="0" err="1">
                <a:latin typeface="UTM Avo" panose="02040603050506020204" pitchFamily="18" charset="0"/>
              </a:rPr>
              <a:t>hơn</a:t>
            </a:r>
            <a:r>
              <a:rPr lang="en-US" sz="2000" dirty="0">
                <a:latin typeface="UTM Avo" panose="02040603050506020204" pitchFamily="18" charset="0"/>
              </a:rPr>
              <a:t> (</a:t>
            </a:r>
            <a:r>
              <a:rPr lang="en-US" sz="2000" dirty="0" err="1">
                <a:latin typeface="UTM Avo" panose="02040603050506020204" pitchFamily="18" charset="0"/>
              </a:rPr>
              <a:t>xuống</a:t>
            </a:r>
            <a:r>
              <a:rPr lang="en-US" sz="2000" dirty="0">
                <a:latin typeface="UTM Avo" panose="02040603050506020204" pitchFamily="18" charset="0"/>
              </a:rPr>
              <a:t> </a:t>
            </a:r>
            <a:r>
              <a:rPr lang="en-US" sz="2000" dirty="0" err="1">
                <a:latin typeface="UTM Avo" panose="02040603050506020204" pitchFamily="18" charset="0"/>
              </a:rPr>
              <a:t>đất</a:t>
            </a:r>
            <a:r>
              <a:rPr lang="en-US" sz="2000" dirty="0">
                <a:latin typeface="UTM Avo" panose="02040603050506020204" pitchFamily="18" charset="0"/>
              </a:rPr>
              <a:t>). Khi </a:t>
            </a: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xích</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chạm</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vật</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khác</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đất</a:t>
            </a:r>
            <a:r>
              <a:rPr lang="en-US" sz="2000" dirty="0">
                <a:latin typeface="UTM Avo" panose="02040603050506020204" pitchFamily="18" charset="0"/>
              </a:rPr>
              <a:t>, </a:t>
            </a:r>
            <a:r>
              <a:rPr lang="en-US" sz="2000" dirty="0" err="1">
                <a:latin typeface="UTM Avo" panose="02040603050506020204" pitchFamily="18" charset="0"/>
              </a:rPr>
              <a:t>nó</a:t>
            </a:r>
            <a:r>
              <a:rPr lang="en-US" sz="2000" dirty="0">
                <a:latin typeface="UTM Avo" panose="02040603050506020204" pitchFamily="18" charset="0"/>
              </a:rPr>
              <a:t> </a:t>
            </a:r>
            <a:r>
              <a:rPr lang="en-US" sz="2000" dirty="0" err="1">
                <a:latin typeface="UTM Avo" panose="02040603050506020204" pitchFamily="18" charset="0"/>
              </a:rPr>
              <a:t>sẽ</a:t>
            </a:r>
            <a:r>
              <a:rPr lang="en-US" sz="2000" dirty="0">
                <a:latin typeface="UTM Avo" panose="02040603050506020204" pitchFamily="18" charset="0"/>
              </a:rPr>
              <a:t> </a:t>
            </a:r>
            <a:r>
              <a:rPr lang="en-US" sz="2000" dirty="0" err="1">
                <a:latin typeface="UTM Avo" panose="02040603050506020204" pitchFamily="18" charset="0"/>
              </a:rPr>
              <a:t>giúp</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giảm</a:t>
            </a:r>
            <a:r>
              <a:rPr lang="en-US" sz="2000" dirty="0">
                <a:latin typeface="UTM Avo" panose="02040603050506020204" pitchFamily="18" charset="0"/>
              </a:rPr>
              <a:t> </a:t>
            </a:r>
            <a:r>
              <a:rPr lang="en-US" sz="2000" dirty="0" err="1">
                <a:latin typeface="UTM Avo" panose="02040603050506020204" pitchFamily="18" charset="0"/>
              </a:rPr>
              <a:t>nguy</a:t>
            </a:r>
            <a:r>
              <a:rPr lang="en-US" sz="2000" dirty="0">
                <a:latin typeface="UTM Avo" panose="02040603050506020204" pitchFamily="18" charset="0"/>
              </a:rPr>
              <a:t> </a:t>
            </a:r>
            <a:r>
              <a:rPr lang="en-US" sz="2000" dirty="0" err="1">
                <a:latin typeface="UTM Avo" panose="02040603050506020204" pitchFamily="18" charset="0"/>
              </a:rPr>
              <a:t>cơ</a:t>
            </a:r>
            <a:r>
              <a:rPr lang="en-US" sz="2000" dirty="0">
                <a:latin typeface="UTM Avo" panose="02040603050506020204" pitchFamily="18" charset="0"/>
              </a:rPr>
              <a:t> </a:t>
            </a:r>
            <a:r>
              <a:rPr lang="en-US" sz="2000" dirty="0" err="1">
                <a:latin typeface="UTM Avo" panose="02040603050506020204" pitchFamily="18" charset="0"/>
              </a:rPr>
              <a:t>phóng</a:t>
            </a:r>
            <a:r>
              <a:rPr lang="en-US" sz="2000" dirty="0">
                <a:latin typeface="UTM Avo" panose="02040603050506020204" pitchFamily="18" charset="0"/>
              </a:rPr>
              <a:t> </a:t>
            </a:r>
            <a:r>
              <a:rPr lang="en-US" sz="2000" dirty="0" err="1">
                <a:latin typeface="UTM Avo" panose="02040603050506020204" pitchFamily="18" charset="0"/>
              </a:rPr>
              <a:t>tia</a:t>
            </a:r>
            <a:r>
              <a:rPr lang="en-US" sz="2000" dirty="0">
                <a:latin typeface="UTM Avo" panose="02040603050506020204" pitchFamily="18" charset="0"/>
              </a:rPr>
              <a:t> </a:t>
            </a:r>
            <a:r>
              <a:rPr lang="en-US" sz="2000" dirty="0" err="1">
                <a:latin typeface="UTM Avo" panose="02040603050506020204" pitchFamily="18" charset="0"/>
              </a:rPr>
              <a:t>lửa</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Xăng</a:t>
            </a:r>
            <a:r>
              <a:rPr lang="en-US" sz="2000" dirty="0">
                <a:latin typeface="UTM Avo" panose="02040603050506020204" pitchFamily="18" charset="0"/>
              </a:rPr>
              <a:t> </a:t>
            </a:r>
            <a:r>
              <a:rPr lang="en-US" sz="2000" dirty="0" err="1">
                <a:latin typeface="UTM Avo" panose="02040603050506020204" pitchFamily="18" charset="0"/>
              </a:rPr>
              <a:t>dầu</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chất</a:t>
            </a:r>
            <a:r>
              <a:rPr lang="en-US" sz="2000" dirty="0">
                <a:latin typeface="UTM Avo" panose="02040603050506020204" pitchFamily="18" charset="0"/>
              </a:rPr>
              <a:t> </a:t>
            </a:r>
            <a:r>
              <a:rPr lang="en-US" sz="2000" dirty="0" err="1">
                <a:latin typeface="UTM Avo" panose="02040603050506020204" pitchFamily="18" charset="0"/>
              </a:rPr>
              <a:t>rất</a:t>
            </a:r>
            <a:r>
              <a:rPr lang="en-US" sz="2000" dirty="0">
                <a:latin typeface="UTM Avo" panose="02040603050506020204" pitchFamily="18" charset="0"/>
              </a:rPr>
              <a:t> </a:t>
            </a:r>
            <a:r>
              <a:rPr lang="en-US" sz="2000" dirty="0" err="1">
                <a:latin typeface="UTM Avo" panose="02040603050506020204" pitchFamily="18" charset="0"/>
              </a:rPr>
              <a:t>dễ</a:t>
            </a:r>
            <a:r>
              <a:rPr lang="en-US" sz="2000" dirty="0">
                <a:latin typeface="UTM Avo" panose="02040603050506020204" pitchFamily="18" charset="0"/>
              </a:rPr>
              <a:t> </a:t>
            </a:r>
            <a:r>
              <a:rPr lang="en-US" sz="2000" dirty="0" err="1">
                <a:latin typeface="UTM Avo" panose="02040603050506020204" pitchFamily="18" charset="0"/>
              </a:rPr>
              <a:t>bén</a:t>
            </a:r>
            <a:r>
              <a:rPr lang="en-US" sz="2000" dirty="0">
                <a:latin typeface="UTM Avo" panose="02040603050506020204" pitchFamily="18" charset="0"/>
              </a:rPr>
              <a:t> </a:t>
            </a:r>
            <a:r>
              <a:rPr lang="en-US" sz="2000" dirty="0" err="1">
                <a:latin typeface="UTM Avo" panose="02040603050506020204" pitchFamily="18" charset="0"/>
              </a:rPr>
              <a:t>lửa</a:t>
            </a:r>
            <a:r>
              <a:rPr lang="en-US" sz="2000" dirty="0">
                <a:latin typeface="UTM Avo" panose="02040603050506020204" pitchFamily="18" charset="0"/>
              </a:rPr>
              <a:t> </a:t>
            </a:r>
            <a:r>
              <a:rPr lang="en-US" sz="2000" dirty="0" err="1">
                <a:latin typeface="UTM Avo" panose="02040603050506020204" pitchFamily="18" charset="0"/>
              </a:rPr>
              <a:t>nên</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ta </a:t>
            </a:r>
            <a:r>
              <a:rPr lang="en-US" sz="2000" dirty="0" err="1">
                <a:latin typeface="UTM Avo" panose="02040603050506020204" pitchFamily="18" charset="0"/>
              </a:rPr>
              <a:t>phải</a:t>
            </a:r>
            <a:r>
              <a:rPr lang="en-US" sz="2000" dirty="0">
                <a:latin typeface="UTM Avo" panose="02040603050506020204" pitchFamily="18" charset="0"/>
              </a:rPr>
              <a:t> </a:t>
            </a:r>
            <a:br>
              <a:rPr lang="en-US" sz="2000" dirty="0">
                <a:latin typeface="UTM Avo" panose="02040603050506020204" pitchFamily="18" charset="0"/>
              </a:rPr>
            </a:b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xích</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a:t>
            </a:r>
          </a:p>
        </p:txBody>
      </p:sp>
      <p:sp>
        <p:nvSpPr>
          <p:cNvPr id="9" name="TextBox 8">
            <a:extLst>
              <a:ext uri="{FF2B5EF4-FFF2-40B4-BE49-F238E27FC236}">
                <a16:creationId xmlns:a16="http://schemas.microsoft.com/office/drawing/2014/main" id="{36E51065-2218-C1AE-ABBC-3A9A8EE5184C}"/>
              </a:ext>
            </a:extLst>
          </p:cNvPr>
          <p:cNvSpPr txBox="1"/>
          <p:nvPr/>
        </p:nvSpPr>
        <p:spPr>
          <a:xfrm>
            <a:off x="5359927" y="1490846"/>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Tree>
    <p:extLst>
      <p:ext uri="{BB962C8B-B14F-4D97-AF65-F5344CB8AC3E}">
        <p14:creationId xmlns:p14="http://schemas.microsoft.com/office/powerpoint/2010/main" val="316120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984FF46-36C7-D44D-5A48-2ED6C335E8DE}"/>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4E1FF5-935D-C216-0F8B-036C76FF91F9}"/>
              </a:ext>
            </a:extLst>
          </p:cNvPr>
          <p:cNvGrpSpPr/>
          <p:nvPr/>
        </p:nvGrpSpPr>
        <p:grpSpPr>
          <a:xfrm>
            <a:off x="743331" y="2025766"/>
            <a:ext cx="6904245" cy="3613664"/>
            <a:chOff x="386053" y="1631972"/>
            <a:chExt cx="12612163" cy="6671378"/>
          </a:xfrm>
          <a:solidFill>
            <a:schemeClr val="bg1"/>
          </a:solidFill>
        </p:grpSpPr>
        <p:grpSp>
          <p:nvGrpSpPr>
            <p:cNvPr id="3" name="Group 2">
              <a:extLst>
                <a:ext uri="{FF2B5EF4-FFF2-40B4-BE49-F238E27FC236}">
                  <a16:creationId xmlns:a16="http://schemas.microsoft.com/office/drawing/2014/main" id="{53C4349A-B8D2-5810-FA7D-C02913518EEC}"/>
                </a:ext>
              </a:extLst>
            </p:cNvPr>
            <p:cNvGrpSpPr/>
            <p:nvPr/>
          </p:nvGrpSpPr>
          <p:grpSpPr>
            <a:xfrm>
              <a:off x="386053" y="1631972"/>
              <a:ext cx="12612163" cy="6671378"/>
              <a:chOff x="9342910" y="1189775"/>
              <a:chExt cx="12612163" cy="6671378"/>
            </a:xfrm>
            <a:grpFill/>
          </p:grpSpPr>
          <p:sp>
            <p:nvSpPr>
              <p:cNvPr id="5" name="Freeform 3">
                <a:extLst>
                  <a:ext uri="{FF2B5EF4-FFF2-40B4-BE49-F238E27FC236}">
                    <a16:creationId xmlns:a16="http://schemas.microsoft.com/office/drawing/2014/main" id="{35C38EEA-041B-48C6-19FE-38C960A3C8A7}"/>
                  </a:ext>
                </a:extLst>
              </p:cNvPr>
              <p:cNvSpPr/>
              <p:nvPr/>
            </p:nvSpPr>
            <p:spPr>
              <a:xfrm>
                <a:off x="9342910" y="2718586"/>
                <a:ext cx="12612163" cy="5142567"/>
              </a:xfrm>
              <a:custGeom>
                <a:avLst/>
                <a:gdLst/>
                <a:ahLst/>
                <a:cxnLst/>
                <a:rect l="l" t="t" r="r" b="b"/>
                <a:pathLst>
                  <a:path w="4274726" h="2167467">
                    <a:moveTo>
                      <a:pt x="20034" y="0"/>
                    </a:moveTo>
                    <a:lnTo>
                      <a:pt x="4254692" y="0"/>
                    </a:lnTo>
                    <a:cubicBezTo>
                      <a:pt x="4265756" y="0"/>
                      <a:pt x="4274726" y="8969"/>
                      <a:pt x="4274726" y="20034"/>
                    </a:cubicBezTo>
                    <a:lnTo>
                      <a:pt x="4274726" y="2147433"/>
                    </a:lnTo>
                    <a:cubicBezTo>
                      <a:pt x="4274726" y="2158497"/>
                      <a:pt x="4265756" y="2167467"/>
                      <a:pt x="4254692" y="2167467"/>
                    </a:cubicBezTo>
                    <a:lnTo>
                      <a:pt x="20034" y="2167467"/>
                    </a:lnTo>
                    <a:cubicBezTo>
                      <a:pt x="14721" y="2167467"/>
                      <a:pt x="9625" y="2165356"/>
                      <a:pt x="5868" y="2161599"/>
                    </a:cubicBezTo>
                    <a:cubicBezTo>
                      <a:pt x="2111" y="2157842"/>
                      <a:pt x="0" y="2152746"/>
                      <a:pt x="0" y="2147433"/>
                    </a:cubicBezTo>
                    <a:lnTo>
                      <a:pt x="0" y="20034"/>
                    </a:lnTo>
                    <a:cubicBezTo>
                      <a:pt x="0" y="8969"/>
                      <a:pt x="8969" y="0"/>
                      <a:pt x="20034" y="0"/>
                    </a:cubicBezTo>
                    <a:close/>
                  </a:path>
                </a:pathLst>
              </a:custGeom>
              <a:solidFill>
                <a:schemeClr val="accent5">
                  <a:lumMod val="20000"/>
                  <a:lumOff val="80000"/>
                </a:schemeClr>
              </a:solidFill>
              <a:ln>
                <a:noFill/>
              </a:ln>
              <a:effectLst>
                <a:outerShdw blurRad="50800" dist="38100" dir="2700000" algn="tl" rotWithShape="0">
                  <a:prstClr val="black">
                    <a:alpha val="40000"/>
                  </a:prstClr>
                </a:outerShdw>
              </a:effectLst>
            </p:spPr>
            <p:txBody>
              <a:bodyPr anchor="ctr"/>
              <a:lstStyle/>
              <a:p>
                <a:pPr marL="154791" indent="-154791">
                  <a:lnSpc>
                    <a:spcPct val="150000"/>
                  </a:lnSpc>
                  <a:spcBef>
                    <a:spcPts val="600"/>
                  </a:spcBef>
                  <a:buFont typeface="Arial" panose="020B0604020202020204" pitchFamily="34" charset="0"/>
                  <a:buChar char="•"/>
                </a:pPr>
                <a:r>
                  <a:rPr lang="en-US" sz="2400" dirty="0">
                    <a:latin typeface="UTM Avo" panose="02040603050506020204" pitchFamily="18"/>
                  </a:rPr>
                  <a:t>Hoàn </a:t>
                </a:r>
                <a:r>
                  <a:rPr lang="en-US" sz="2400" dirty="0" err="1">
                    <a:latin typeface="UTM Avo" panose="02040603050506020204" pitchFamily="18"/>
                  </a:rPr>
                  <a:t>thành</a:t>
                </a:r>
                <a:r>
                  <a:rPr lang="en-US" sz="2400" dirty="0">
                    <a:latin typeface="UTM Avo" panose="02040603050506020204" pitchFamily="18"/>
                  </a:rPr>
                  <a:t> </a:t>
                </a:r>
                <a:r>
                  <a:rPr lang="en-US" sz="2400" dirty="0" err="1">
                    <a:latin typeface="UTM Avo" panose="02040603050506020204" pitchFamily="18"/>
                  </a:rPr>
                  <a:t>bài</a:t>
                </a:r>
                <a:r>
                  <a:rPr lang="en-US" sz="2400" dirty="0">
                    <a:latin typeface="UTM Avo" panose="02040603050506020204" pitchFamily="18"/>
                  </a:rPr>
                  <a:t> </a:t>
                </a:r>
                <a:r>
                  <a:rPr lang="en-US" sz="2400" dirty="0" err="1">
                    <a:latin typeface="UTM Avo" panose="02040603050506020204" pitchFamily="18"/>
                  </a:rPr>
                  <a:t>tập</a:t>
                </a:r>
                <a:r>
                  <a:rPr lang="en-US" sz="2400" dirty="0">
                    <a:latin typeface="UTM Avo" panose="02040603050506020204" pitchFamily="18"/>
                  </a:rPr>
                  <a:t> </a:t>
                </a:r>
                <a:r>
                  <a:rPr lang="en-US" sz="2400" dirty="0" err="1">
                    <a:latin typeface="UTM Avo" panose="02040603050506020204" pitchFamily="18"/>
                  </a:rPr>
                  <a:t>trong</a:t>
                </a:r>
                <a:r>
                  <a:rPr lang="en-US" sz="2400" dirty="0">
                    <a:latin typeface="UTM Avo" panose="02040603050506020204" pitchFamily="18"/>
                  </a:rPr>
                  <a:t> </a:t>
                </a:r>
                <a:r>
                  <a:rPr lang="en-US" sz="2400" dirty="0" err="1">
                    <a:latin typeface="UTM Avo" panose="02040603050506020204" pitchFamily="18"/>
                  </a:rPr>
                  <a:t>sách</a:t>
                </a:r>
                <a:r>
                  <a:rPr lang="en-US" sz="2400" dirty="0">
                    <a:latin typeface="UTM Avo" panose="02040603050506020204" pitchFamily="18"/>
                  </a:rPr>
                  <a:t> </a:t>
                </a:r>
                <a:r>
                  <a:rPr lang="en-US" sz="2400" dirty="0" err="1">
                    <a:latin typeface="UTM Avo" panose="02040603050506020204" pitchFamily="18"/>
                  </a:rPr>
                  <a:t>bài</a:t>
                </a:r>
                <a:r>
                  <a:rPr lang="en-US" sz="2400" dirty="0">
                    <a:latin typeface="UTM Avo" panose="02040603050506020204" pitchFamily="18"/>
                  </a:rPr>
                  <a:t> </a:t>
                </a:r>
                <a:r>
                  <a:rPr lang="en-US" sz="2400" dirty="0" err="1">
                    <a:latin typeface="UTM Avo" panose="02040603050506020204" pitchFamily="18"/>
                  </a:rPr>
                  <a:t>tập</a:t>
                </a:r>
                <a:r>
                  <a:rPr lang="en-US" sz="2400" dirty="0">
                    <a:latin typeface="UTM Avo" panose="02040603050506020204" pitchFamily="18"/>
                  </a:rPr>
                  <a:t>. </a:t>
                </a:r>
              </a:p>
              <a:p>
                <a:pPr marL="154791" indent="-154791">
                  <a:lnSpc>
                    <a:spcPct val="150000"/>
                  </a:lnSpc>
                  <a:spcBef>
                    <a:spcPts val="600"/>
                  </a:spcBef>
                  <a:buFont typeface="Arial" panose="020B0604020202020204" pitchFamily="34" charset="0"/>
                  <a:buChar char="•"/>
                </a:pPr>
                <a:r>
                  <a:rPr lang="en-US" sz="2400" dirty="0" err="1">
                    <a:latin typeface="UTM Avo" panose="02040603050506020204" pitchFamily="18"/>
                  </a:rPr>
                  <a:t>Đọc</a:t>
                </a:r>
                <a:r>
                  <a:rPr lang="en-US" sz="2400" dirty="0">
                    <a:latin typeface="UTM Avo" panose="02040603050506020204" pitchFamily="18"/>
                  </a:rPr>
                  <a:t> </a:t>
                </a:r>
                <a:r>
                  <a:rPr lang="en-US" sz="2400" dirty="0" err="1">
                    <a:latin typeface="UTM Avo" panose="02040603050506020204" pitchFamily="18"/>
                  </a:rPr>
                  <a:t>và</a:t>
                </a:r>
                <a:r>
                  <a:rPr lang="en-US" sz="2400" dirty="0">
                    <a:latin typeface="UTM Avo" panose="02040603050506020204" pitchFamily="18"/>
                  </a:rPr>
                  <a:t> </a:t>
                </a:r>
                <a:r>
                  <a:rPr lang="en-US" sz="2400" dirty="0" err="1">
                    <a:latin typeface="UTM Avo" panose="02040603050506020204" pitchFamily="18"/>
                  </a:rPr>
                  <a:t>tìm</a:t>
                </a:r>
                <a:r>
                  <a:rPr lang="en-US" sz="2400" dirty="0">
                    <a:latin typeface="UTM Avo" panose="02040603050506020204" pitchFamily="18"/>
                  </a:rPr>
                  <a:t> </a:t>
                </a:r>
                <a:r>
                  <a:rPr lang="en-US" sz="2400" dirty="0" err="1">
                    <a:latin typeface="UTM Avo" panose="02040603050506020204" pitchFamily="18"/>
                  </a:rPr>
                  <a:t>hiểu</a:t>
                </a:r>
                <a:r>
                  <a:rPr lang="en-US" sz="2400" dirty="0">
                    <a:latin typeface="UTM Avo" panose="02040603050506020204" pitchFamily="18"/>
                  </a:rPr>
                  <a:t> </a:t>
                </a:r>
                <a:r>
                  <a:rPr lang="en-US" sz="2400" dirty="0" err="1">
                    <a:latin typeface="UTM Avo" panose="02040603050506020204" pitchFamily="18"/>
                  </a:rPr>
                  <a:t>trước</a:t>
                </a:r>
                <a:r>
                  <a:rPr lang="en-US" sz="2400" dirty="0">
                    <a:latin typeface="UTM Avo" panose="02040603050506020204" pitchFamily="18"/>
                  </a:rPr>
                  <a:t> </a:t>
                </a:r>
                <a:r>
                  <a:rPr lang="en-US" sz="2400" b="1" dirty="0" err="1">
                    <a:latin typeface="UTM Avo" panose="02040603050506020204" pitchFamily="18"/>
                  </a:rPr>
                  <a:t>Bài</a:t>
                </a:r>
                <a:r>
                  <a:rPr lang="en-US" sz="2400" b="1" dirty="0">
                    <a:latin typeface="UTM Avo" panose="02040603050506020204" pitchFamily="18"/>
                  </a:rPr>
                  <a:t> 21. </a:t>
                </a:r>
                <a:r>
                  <a:rPr lang="en-US" sz="2400" b="1" dirty="0" err="1">
                    <a:latin typeface="UTM Avo" panose="02040603050506020204" pitchFamily="18"/>
                  </a:rPr>
                  <a:t>Mạch</a:t>
                </a:r>
                <a:r>
                  <a:rPr lang="en-US" sz="2400" b="1" dirty="0">
                    <a:latin typeface="UTM Avo" panose="02040603050506020204" pitchFamily="18"/>
                  </a:rPr>
                  <a:t> </a:t>
                </a:r>
                <a:r>
                  <a:rPr lang="en-US" sz="2400" b="1" dirty="0" err="1">
                    <a:latin typeface="UTM Avo" panose="02040603050506020204" pitchFamily="18"/>
                  </a:rPr>
                  <a:t>điện</a:t>
                </a:r>
                <a:r>
                  <a:rPr lang="en-US" sz="2400" dirty="0">
                    <a:latin typeface="UTM Avo" panose="02040603050506020204" pitchFamily="18"/>
                  </a:rPr>
                  <a:t>.</a:t>
                </a:r>
              </a:p>
            </p:txBody>
          </p:sp>
          <p:sp>
            <p:nvSpPr>
              <p:cNvPr id="6" name="TextBox 5">
                <a:extLst>
                  <a:ext uri="{FF2B5EF4-FFF2-40B4-BE49-F238E27FC236}">
                    <a16:creationId xmlns:a16="http://schemas.microsoft.com/office/drawing/2014/main" id="{F0CCE9B2-5DCC-661C-3C77-FAFED53D4F53}"/>
                  </a:ext>
                </a:extLst>
              </p:cNvPr>
              <p:cNvSpPr txBox="1"/>
              <p:nvPr/>
            </p:nvSpPr>
            <p:spPr>
              <a:xfrm>
                <a:off x="10057408" y="1189775"/>
                <a:ext cx="11220693" cy="1208734"/>
              </a:xfrm>
              <a:prstGeom prst="rect">
                <a:avLst/>
              </a:prstGeom>
              <a:noFill/>
            </p:spPr>
            <p:txBody>
              <a:bodyPr wrap="square" anchor="ctr">
                <a:spAutoFit/>
              </a:bodyPr>
              <a:lstStyle/>
              <a:p>
                <a:pPr lvl="0" algn="ctr">
                  <a:lnSpc>
                    <a:spcPct val="150000"/>
                  </a:lnSpc>
                </a:pPr>
                <a:r>
                  <a:rPr lang="en-US" sz="2800" b="1" dirty="0" err="1">
                    <a:latin typeface="UTM Avo" panose="02040603050506020204" pitchFamily="18"/>
                    <a:ea typeface="Arial" panose="020B0604020202020204" pitchFamily="34" charset="0"/>
                    <a:cs typeface="Arial" panose="020B0604020202020204" pitchFamily="34" charset="0"/>
                  </a:rPr>
                  <a:t>Hướng</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dẫn</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về</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nhà</a:t>
                </a:r>
                <a:endParaRPr lang="vi-VN" sz="2800" b="1" dirty="0">
                  <a:latin typeface="UTM Avo" panose="02040603050506020204" pitchFamily="18"/>
                  <a:ea typeface="Arial" panose="020B0604020202020204" pitchFamily="34" charset="0"/>
                  <a:cs typeface="Arial" panose="020B0604020202020204" pitchFamily="34" charset="0"/>
                </a:endParaRPr>
              </a:p>
            </p:txBody>
          </p:sp>
        </p:grpSp>
        <p:pic>
          <p:nvPicPr>
            <p:cNvPr id="4" name="Picture 18">
              <a:extLst>
                <a:ext uri="{FF2B5EF4-FFF2-40B4-BE49-F238E27FC236}">
                  <a16:creationId xmlns:a16="http://schemas.microsoft.com/office/drawing/2014/main" id="{63C398CB-A338-BB5A-8976-BFA0114A270A}"/>
                </a:ext>
              </a:extLst>
            </p:cNvPr>
            <p:cNvPicPr>
              <a:picLocks noChangeAspect="1"/>
            </p:cNvPicPr>
            <p:nvPr/>
          </p:nvPicPr>
          <p:blipFill>
            <a:blip r:embed="rId3"/>
            <a:srcRect/>
            <a:stretch>
              <a:fillRect/>
            </a:stretch>
          </p:blipFill>
          <p:spPr>
            <a:xfrm>
              <a:off x="11037913" y="2311469"/>
              <a:ext cx="1575478" cy="1698627"/>
            </a:xfrm>
            <a:prstGeom prst="rect">
              <a:avLst/>
            </a:prstGeom>
            <a:noFill/>
          </p:spPr>
        </p:pic>
      </p:grpSp>
      <p:pic>
        <p:nvPicPr>
          <p:cNvPr id="12290" name="Picture 2">
            <a:extLst>
              <a:ext uri="{FF2B5EF4-FFF2-40B4-BE49-F238E27FC236}">
                <a16:creationId xmlns:a16="http://schemas.microsoft.com/office/drawing/2014/main" id="{BC072DF8-EFC7-BD8D-052D-DA92EC0774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6983" y="1619250"/>
            <a:ext cx="5238750" cy="523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300</TotalTime>
  <Words>877</Words>
  <Application>Microsoft Office PowerPoint</Application>
  <PresentationFormat>Widescreen</PresentationFormat>
  <Paragraphs>53</Paragraphs>
  <Slides>20</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20</vt:i4>
      </vt:variant>
    </vt:vector>
  </HeadingPairs>
  <TitlesOfParts>
    <vt:vector size="28" baseType="lpstr">
      <vt:lpstr>Calibri Light</vt:lpstr>
      <vt:lpstr>UTM Avo</vt:lpstr>
      <vt:lpstr>Arial</vt:lpstr>
      <vt:lpstr>Calibri</vt:lpstr>
      <vt:lpstr>Aptos</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nt Hoa</cp:lastModifiedBy>
  <cp:revision>12</cp:revision>
  <dcterms:created xsi:type="dcterms:W3CDTF">2023-10-18T06:55:26Z</dcterms:created>
  <dcterms:modified xsi:type="dcterms:W3CDTF">2024-12-16T02:48:56Z</dcterms:modified>
</cp:coreProperties>
</file>