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49"/>
  </p:notesMasterIdLst>
  <p:sldIdLst>
    <p:sldId id="256" r:id="rId2"/>
    <p:sldId id="343" r:id="rId3"/>
    <p:sldId id="356" r:id="rId4"/>
    <p:sldId id="357" r:id="rId5"/>
    <p:sldId id="358" r:id="rId6"/>
    <p:sldId id="359" r:id="rId7"/>
    <p:sldId id="360" r:id="rId8"/>
    <p:sldId id="361" r:id="rId9"/>
    <p:sldId id="362" r:id="rId10"/>
    <p:sldId id="363" r:id="rId11"/>
    <p:sldId id="281" r:id="rId12"/>
    <p:sldId id="353" r:id="rId13"/>
    <p:sldId id="278" r:id="rId14"/>
    <p:sldId id="351" r:id="rId15"/>
    <p:sldId id="364" r:id="rId16"/>
    <p:sldId id="365" r:id="rId17"/>
    <p:sldId id="366" r:id="rId18"/>
    <p:sldId id="368" r:id="rId19"/>
    <p:sldId id="369" r:id="rId20"/>
    <p:sldId id="399" r:id="rId21"/>
    <p:sldId id="371" r:id="rId22"/>
    <p:sldId id="372" r:id="rId23"/>
    <p:sldId id="373" r:id="rId24"/>
    <p:sldId id="374" r:id="rId25"/>
    <p:sldId id="375" r:id="rId26"/>
    <p:sldId id="376" r:id="rId27"/>
    <p:sldId id="377" r:id="rId28"/>
    <p:sldId id="378" r:id="rId29"/>
    <p:sldId id="401" r:id="rId30"/>
    <p:sldId id="380" r:id="rId31"/>
    <p:sldId id="381" r:id="rId32"/>
    <p:sldId id="382" r:id="rId33"/>
    <p:sldId id="383" r:id="rId34"/>
    <p:sldId id="344" r:id="rId35"/>
    <p:sldId id="392" r:id="rId36"/>
    <p:sldId id="394" r:id="rId37"/>
    <p:sldId id="395" r:id="rId38"/>
    <p:sldId id="393" r:id="rId39"/>
    <p:sldId id="396" r:id="rId40"/>
    <p:sldId id="397" r:id="rId41"/>
    <p:sldId id="348" r:id="rId42"/>
    <p:sldId id="388" r:id="rId43"/>
    <p:sldId id="400" r:id="rId44"/>
    <p:sldId id="352" r:id="rId45"/>
    <p:sldId id="390" r:id="rId46"/>
    <p:sldId id="276" r:id="rId47"/>
    <p:sldId id="275" r:id="rId48"/>
  </p:sldIdLst>
  <p:sldSz cx="12192000" cy="6858000"/>
  <p:notesSz cx="6858000" cy="9144000"/>
  <p:embeddedFontLst>
    <p:embeddedFont>
      <p:font typeface="UTM Avo" panose="02040603050506020204" pitchFamily="18"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5"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2"/>
    <p:restoredTop sz="94643"/>
  </p:normalViewPr>
  <p:slideViewPr>
    <p:cSldViewPr snapToGrid="0">
      <p:cViewPr varScale="1">
        <p:scale>
          <a:sx n="35" d="100"/>
          <a:sy n="35" d="100"/>
        </p:scale>
        <p:origin x="54"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1 lần vào màn hình để bắt đầu game</a:t>
            </a:r>
          </a:p>
        </p:txBody>
      </p:sp>
    </p:spTree>
    <p:extLst>
      <p:ext uri="{BB962C8B-B14F-4D97-AF65-F5344CB8AC3E}">
        <p14:creationId xmlns:p14="http://schemas.microsoft.com/office/powerpoint/2010/main" val="722504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từng đáp án để kiểm tra đúng/sai</a:t>
            </a:r>
          </a:p>
        </p:txBody>
      </p:sp>
    </p:spTree>
    <p:extLst>
      <p:ext uri="{BB962C8B-B14F-4D97-AF65-F5344CB8AC3E}">
        <p14:creationId xmlns:p14="http://schemas.microsoft.com/office/powerpoint/2010/main" val="2826103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0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tieng-viet-5-tap-1/1/678/106/"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tieng-viet-5-tap-1/1/678/106/"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31.png"/><Relationship Id="rId12" Type="http://schemas.openxmlformats.org/officeDocument/2006/relationships/image" Target="../media/image26.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31.png"/><Relationship Id="rId12" Type="http://schemas.openxmlformats.org/officeDocument/2006/relationships/image" Target="../media/image26.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tieng-viet-5-tap-1/1/678/105/"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5.gif"/><Relationship Id="rId5" Type="http://schemas.openxmlformats.org/officeDocument/2006/relationships/image" Target="../media/image44.gif"/><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4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5.gif"/><Relationship Id="rId5" Type="http://schemas.openxmlformats.org/officeDocument/2006/relationships/image" Target="../media/image43.jpeg"/><Relationship Id="rId4" Type="http://schemas.openxmlformats.org/officeDocument/2006/relationships/audio" Target="../media/audio3.wav"/></Relationships>
</file>

<file path=ppt/slides/_rels/slide3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gif"/><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gif"/><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gif"/><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gif"/><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3" Type="http://schemas.openxmlformats.org/officeDocument/2006/relationships/hyperlink" Target="https://www.hoc10.vn/doc-sach/tieng-viet-5-tap-1/1/678/106/" TargetMode="External"/><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31.png"/><Relationship Id="rId12" Type="http://schemas.openxmlformats.org/officeDocument/2006/relationships/image" Target="../media/image26.sv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2.jpg"/><Relationship Id="rId4" Type="http://schemas.openxmlformats.org/officeDocument/2006/relationships/hyperlink" Target="https://www.youtube.com/@hoc1biet10"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14 </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1: </a:t>
            </a:r>
            <a:r>
              <a:rPr lang="en-US" sz="4800" b="1" dirty="0" err="1">
                <a:solidFill>
                  <a:srgbClr val="FF0000"/>
                </a:solidFill>
                <a:latin typeface="UTM Avo" panose="02040603050506020204" pitchFamily="18"/>
                <a:ea typeface="Arial"/>
                <a:cs typeface="Arial"/>
                <a:sym typeface="Arial"/>
              </a:rPr>
              <a:t>Mồ</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Côi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xử</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kiện</a:t>
            </a:r>
            <a:r>
              <a:rPr lang="en-US" sz="4800" b="1" dirty="0">
                <a:solidFill>
                  <a:srgbClr val="FF0000"/>
                </a:solidFill>
                <a:latin typeface="UTM Avo" panose="02040603050506020204" pitchFamily="18"/>
                <a:ea typeface="Arial"/>
                <a:cs typeface="Arial"/>
                <a:sym typeface="Arial"/>
              </a:rPr>
              <a:t> </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D14F7DA-068D-03AF-42D9-05DA247C026C}"/>
              </a:ext>
            </a:extLst>
          </p:cNvPr>
          <p:cNvPicPr>
            <a:picLocks noChangeAspect="1"/>
          </p:cNvPicPr>
          <p:nvPr/>
        </p:nvPicPr>
        <p:blipFill>
          <a:blip r:embed="rId4"/>
          <a:stretch>
            <a:fillRect/>
          </a:stretch>
        </p:blipFill>
        <p:spPr>
          <a:xfrm>
            <a:off x="4619855" y="3109118"/>
            <a:ext cx="2952289" cy="1633356"/>
          </a:xfrm>
          <a:prstGeom prst="rect">
            <a:avLst/>
          </a:prstGeom>
        </p:spPr>
      </p:pic>
    </p:spTree>
    <p:extLst>
      <p:ext uri="{BB962C8B-B14F-4D97-AF65-F5344CB8AC3E}">
        <p14:creationId xmlns:p14="http://schemas.microsoft.com/office/powerpoint/2010/main" val="67100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1366A-3D2A-8A0E-E0E3-65D10AA020F6}"/>
            </a:ext>
          </a:extLst>
        </p:cNvPr>
        <p:cNvGrpSpPr/>
        <p:nvPr/>
      </p:nvGrpSpPr>
      <p:grpSpPr>
        <a:xfrm>
          <a:off x="0" y="0"/>
          <a:ext cx="0" cy="0"/>
          <a:chOff x="0" y="0"/>
          <a:chExt cx="0" cy="0"/>
        </a:xfrm>
      </p:grpSpPr>
      <p:sp>
        <p:nvSpPr>
          <p:cNvPr id="2" name="Rounded Rectangle 34">
            <a:extLst>
              <a:ext uri="{FF2B5EF4-FFF2-40B4-BE49-F238E27FC236}">
                <a16:creationId xmlns:a16="http://schemas.microsoft.com/office/drawing/2014/main" id="{A04CF748-584F-B62A-4BFB-7182607F673F}"/>
              </a:ext>
            </a:extLst>
          </p:cNvPr>
          <p:cNvSpPr/>
          <p:nvPr/>
        </p:nvSpPr>
        <p:spPr>
          <a:xfrm>
            <a:off x="1039133" y="1782933"/>
            <a:ext cx="10368854" cy="613494"/>
          </a:xfrm>
          <a:prstGeom prst="roundRect">
            <a:avLst/>
          </a:prstGeom>
          <a:solidFill>
            <a:schemeClr val="accent2">
              <a:lumMod val="60000"/>
              <a:lumOff val="4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algn="ctr" defTabSz="1151961">
              <a:defRPr/>
            </a:pPr>
            <a:r>
              <a:rPr lang="vi-VN" sz="2400" b="1" kern="0" dirty="0">
                <a:solidFill>
                  <a:schemeClr val="tx1"/>
                </a:solidFill>
                <a:latin typeface="+mj-lt"/>
                <a:cs typeface="Arial" panose="020B0604020202020204" pitchFamily="34" charset="0"/>
                <a:sym typeface="Arial"/>
              </a:rPr>
              <a:t>Trò chơi</a:t>
            </a:r>
            <a:r>
              <a:rPr lang="en-US" sz="2400" b="1" kern="0" dirty="0">
                <a:solidFill>
                  <a:schemeClr val="tx1"/>
                </a:solidFill>
                <a:latin typeface="+mj-lt"/>
                <a:cs typeface="Arial" panose="020B0604020202020204" pitchFamily="34" charset="0"/>
                <a:sym typeface="Arial"/>
              </a:rPr>
              <a:t> “</a:t>
            </a:r>
            <a:r>
              <a:rPr lang="en-US" sz="2400" b="1" kern="0" dirty="0" err="1">
                <a:solidFill>
                  <a:schemeClr val="tx1"/>
                </a:solidFill>
                <a:latin typeface="+mj-lt"/>
                <a:cs typeface="Arial" panose="020B0604020202020204" pitchFamily="34" charset="0"/>
                <a:sym typeface="Arial"/>
              </a:rPr>
              <a:t>Bạn</a:t>
            </a:r>
            <a:r>
              <a:rPr lang="en-US" sz="2400" b="1" kern="0" dirty="0">
                <a:solidFill>
                  <a:schemeClr val="tx1"/>
                </a:solidFill>
                <a:latin typeface="+mj-lt"/>
                <a:cs typeface="Arial" panose="020B0604020202020204" pitchFamily="34" charset="0"/>
                <a:sym typeface="Arial"/>
              </a:rPr>
              <a:t> </a:t>
            </a:r>
            <a:r>
              <a:rPr lang="en-US" sz="2400" b="1" kern="0" dirty="0" err="1">
                <a:solidFill>
                  <a:schemeClr val="tx1"/>
                </a:solidFill>
                <a:latin typeface="+mj-lt"/>
                <a:cs typeface="Arial" panose="020B0604020202020204" pitchFamily="34" charset="0"/>
                <a:sym typeface="Arial"/>
              </a:rPr>
              <a:t>nên</a:t>
            </a:r>
            <a:r>
              <a:rPr lang="en-US" sz="2400" b="1" kern="0" dirty="0">
                <a:solidFill>
                  <a:schemeClr val="tx1"/>
                </a:solidFill>
                <a:latin typeface="+mj-lt"/>
                <a:cs typeface="Arial" panose="020B0604020202020204" pitchFamily="34" charset="0"/>
                <a:sym typeface="Arial"/>
              </a:rPr>
              <a:t> </a:t>
            </a:r>
            <a:r>
              <a:rPr lang="en-US" sz="2400" b="1" kern="0" dirty="0" err="1">
                <a:solidFill>
                  <a:schemeClr val="tx1"/>
                </a:solidFill>
                <a:latin typeface="+mj-lt"/>
                <a:cs typeface="Arial" panose="020B0604020202020204" pitchFamily="34" charset="0"/>
                <a:sym typeface="Arial"/>
              </a:rPr>
              <a:t>làm</a:t>
            </a:r>
            <a:r>
              <a:rPr lang="en-US" sz="2400" b="1" kern="0" dirty="0">
                <a:solidFill>
                  <a:schemeClr val="tx1"/>
                </a:solidFill>
                <a:latin typeface="+mj-lt"/>
                <a:cs typeface="Arial" panose="020B0604020202020204" pitchFamily="34" charset="0"/>
                <a:sym typeface="Arial"/>
              </a:rPr>
              <a:t> </a:t>
            </a:r>
            <a:r>
              <a:rPr lang="en-US" sz="2400" b="1" kern="0" dirty="0" err="1">
                <a:solidFill>
                  <a:schemeClr val="tx1"/>
                </a:solidFill>
                <a:latin typeface="+mj-lt"/>
                <a:cs typeface="Arial" panose="020B0604020202020204" pitchFamily="34" charset="0"/>
                <a:sym typeface="Arial"/>
              </a:rPr>
              <a:t>gì</a:t>
            </a:r>
            <a:r>
              <a:rPr lang="en-US" sz="2400" b="1" kern="0" dirty="0">
                <a:solidFill>
                  <a:schemeClr val="tx1"/>
                </a:solidFill>
                <a:latin typeface="+mj-lt"/>
                <a:cs typeface="Arial" panose="020B0604020202020204" pitchFamily="34" charset="0"/>
                <a:sym typeface="Arial"/>
              </a:rPr>
              <a:t>?”</a:t>
            </a:r>
          </a:p>
        </p:txBody>
      </p:sp>
      <p:sp>
        <p:nvSpPr>
          <p:cNvPr id="4" name="TextBox 3">
            <a:extLst>
              <a:ext uri="{FF2B5EF4-FFF2-40B4-BE49-F238E27FC236}">
                <a16:creationId xmlns:a16="http://schemas.microsoft.com/office/drawing/2014/main" id="{CB703FEC-D0CC-2F9E-00C7-7006DDDFCA7F}"/>
              </a:ext>
            </a:extLst>
          </p:cNvPr>
          <p:cNvSpPr txBox="1"/>
          <p:nvPr/>
        </p:nvSpPr>
        <p:spPr>
          <a:xfrm>
            <a:off x="965056" y="2445670"/>
            <a:ext cx="11034014" cy="567848"/>
          </a:xfrm>
          <a:prstGeom prst="rect">
            <a:avLst/>
          </a:prstGeom>
          <a:noFill/>
        </p:spPr>
        <p:txBody>
          <a:bodyPr wrap="square">
            <a:spAutoFit/>
          </a:bodyPr>
          <a:lstStyle/>
          <a:p>
            <a:pPr algn="just">
              <a:lnSpc>
                <a:spcPct val="150000"/>
              </a:lnSpc>
            </a:pPr>
            <a:r>
              <a:rPr lang="vi-VN" sz="2400" dirty="0">
                <a:latin typeface="+mj-lt"/>
              </a:rPr>
              <a:t>Theo em, ở mỗi tình huống sau, chúng ta nên giải quyết như thế nào? </a:t>
            </a:r>
            <a:endParaRPr lang="en-US" sz="2400" dirty="0">
              <a:latin typeface="+mj-lt"/>
            </a:endParaRPr>
          </a:p>
        </p:txBody>
      </p:sp>
      <p:grpSp>
        <p:nvGrpSpPr>
          <p:cNvPr id="5" name="Group 4">
            <a:extLst>
              <a:ext uri="{FF2B5EF4-FFF2-40B4-BE49-F238E27FC236}">
                <a16:creationId xmlns:a16="http://schemas.microsoft.com/office/drawing/2014/main" id="{204BFEEC-4718-EBC8-6863-57673B21B57C}"/>
              </a:ext>
            </a:extLst>
          </p:cNvPr>
          <p:cNvGrpSpPr/>
          <p:nvPr/>
        </p:nvGrpSpPr>
        <p:grpSpPr>
          <a:xfrm>
            <a:off x="3672392" y="3469180"/>
            <a:ext cx="7735595" cy="2850142"/>
            <a:chOff x="978871" y="5035062"/>
            <a:chExt cx="12279926" cy="4524478"/>
          </a:xfrm>
        </p:grpSpPr>
        <p:grpSp>
          <p:nvGrpSpPr>
            <p:cNvPr id="6" name="Group 5">
              <a:extLst>
                <a:ext uri="{FF2B5EF4-FFF2-40B4-BE49-F238E27FC236}">
                  <a16:creationId xmlns:a16="http://schemas.microsoft.com/office/drawing/2014/main" id="{331AC9E2-E1DE-953F-B4A5-94BB706AA9E5}"/>
                </a:ext>
              </a:extLst>
            </p:cNvPr>
            <p:cNvGrpSpPr/>
            <p:nvPr/>
          </p:nvGrpSpPr>
          <p:grpSpPr>
            <a:xfrm>
              <a:off x="978871" y="5035062"/>
              <a:ext cx="12279926" cy="4524478"/>
              <a:chOff x="267604" y="767302"/>
              <a:chExt cx="6145238" cy="2652835"/>
            </a:xfrm>
          </p:grpSpPr>
          <p:sp>
            <p:nvSpPr>
              <p:cNvPr id="8" name="Rectangle: Rounded Corners 7">
                <a:extLst>
                  <a:ext uri="{FF2B5EF4-FFF2-40B4-BE49-F238E27FC236}">
                    <a16:creationId xmlns:a16="http://schemas.microsoft.com/office/drawing/2014/main" id="{97BD16FF-82F5-50E6-C631-CECF2FEA0FD5}"/>
                  </a:ext>
                </a:extLst>
              </p:cNvPr>
              <p:cNvSpPr/>
              <p:nvPr/>
            </p:nvSpPr>
            <p:spPr>
              <a:xfrm>
                <a:off x="267604" y="767302"/>
                <a:ext cx="6145238" cy="2652835"/>
              </a:xfrm>
              <a:prstGeom prst="roundRect">
                <a:avLst>
                  <a:gd name="adj" fmla="val 2488"/>
                </a:avLst>
              </a:prstGeom>
              <a:solidFill>
                <a:schemeClr val="accent2">
                  <a:lumMod val="20000"/>
                  <a:lumOff val="80000"/>
                </a:schemeClr>
              </a:solidFill>
              <a:ln w="25400" cap="flat" cmpd="sng" algn="ctr">
                <a:noFill/>
                <a:prstDash val="solid"/>
              </a:ln>
              <a:effectLst/>
            </p:spPr>
            <p:txBody>
              <a:bodyPr rtlCol="0" anchor="ctr"/>
              <a:lstStyle/>
              <a:p>
                <a:pPr algn="ctr" defTabSz="1151961">
                  <a:defRPr/>
                </a:pPr>
                <a:endParaRPr lang="en-US" sz="2400" kern="0" dirty="0">
                  <a:solidFill>
                    <a:srgbClr val="EBE0DD"/>
                  </a:solidFill>
                  <a:latin typeface="+mj-lt"/>
                  <a:cs typeface="Arial"/>
                  <a:sym typeface="Arial"/>
                </a:endParaRPr>
              </a:p>
            </p:txBody>
          </p:sp>
          <p:sp>
            <p:nvSpPr>
              <p:cNvPr id="9" name="Rectangle: Diagonal Corners Rounded 8">
                <a:extLst>
                  <a:ext uri="{FF2B5EF4-FFF2-40B4-BE49-F238E27FC236}">
                    <a16:creationId xmlns:a16="http://schemas.microsoft.com/office/drawing/2014/main" id="{2E1DA150-B123-6A52-2EF3-333F4A2D4153}"/>
                  </a:ext>
                </a:extLst>
              </p:cNvPr>
              <p:cNvSpPr/>
              <p:nvPr/>
            </p:nvSpPr>
            <p:spPr>
              <a:xfrm>
                <a:off x="267606" y="767302"/>
                <a:ext cx="3018353" cy="631605"/>
              </a:xfrm>
              <a:prstGeom prst="round2DiagRect">
                <a:avLst/>
              </a:prstGeom>
              <a:solidFill>
                <a:schemeClr val="accent2">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r>
                  <a:rPr lang="en-US" sz="2400" b="1" kern="0" dirty="0" err="1">
                    <a:solidFill>
                      <a:schemeClr val="tx1"/>
                    </a:solidFill>
                    <a:latin typeface="+mj-lt"/>
                    <a:cs typeface="Arial"/>
                    <a:sym typeface="Arial"/>
                  </a:rPr>
                  <a:t>Hoạt</a:t>
                </a:r>
                <a:r>
                  <a:rPr lang="en-US" sz="2400" b="1" kern="0" dirty="0">
                    <a:solidFill>
                      <a:schemeClr val="tx1"/>
                    </a:solidFill>
                    <a:latin typeface="+mj-lt"/>
                    <a:cs typeface="Arial"/>
                    <a:sym typeface="Arial"/>
                  </a:rPr>
                  <a:t> </a:t>
                </a:r>
                <a:r>
                  <a:rPr lang="en-US" sz="2400" b="1" kern="0" dirty="0" err="1">
                    <a:solidFill>
                      <a:schemeClr val="tx1"/>
                    </a:solidFill>
                    <a:latin typeface="+mj-lt"/>
                    <a:cs typeface="Arial"/>
                    <a:sym typeface="Arial"/>
                  </a:rPr>
                  <a:t>động</a:t>
                </a:r>
                <a:r>
                  <a:rPr lang="en-US" sz="2400" b="1" kern="0" dirty="0">
                    <a:solidFill>
                      <a:schemeClr val="tx1"/>
                    </a:solidFill>
                    <a:latin typeface="+mj-lt"/>
                    <a:cs typeface="Arial"/>
                    <a:sym typeface="Arial"/>
                  </a:rPr>
                  <a:t> </a:t>
                </a:r>
                <a:r>
                  <a:rPr lang="en-US" sz="2400" b="1" kern="0" dirty="0" err="1">
                    <a:solidFill>
                      <a:schemeClr val="tx1"/>
                    </a:solidFill>
                    <a:latin typeface="+mj-lt"/>
                    <a:cs typeface="Arial"/>
                    <a:sym typeface="Arial"/>
                  </a:rPr>
                  <a:t>nhóm</a:t>
                </a:r>
                <a:endParaRPr lang="en-US" sz="2400" b="1" kern="0" dirty="0">
                  <a:solidFill>
                    <a:schemeClr val="tx1"/>
                  </a:solidFill>
                  <a:latin typeface="+mj-lt"/>
                  <a:cs typeface="Arial"/>
                  <a:sym typeface="Arial"/>
                </a:endParaRPr>
              </a:p>
            </p:txBody>
          </p:sp>
        </p:grpSp>
        <p:sp>
          <p:nvSpPr>
            <p:cNvPr id="7" name="TextBox 6">
              <a:extLst>
                <a:ext uri="{FF2B5EF4-FFF2-40B4-BE49-F238E27FC236}">
                  <a16:creationId xmlns:a16="http://schemas.microsoft.com/office/drawing/2014/main" id="{A83FF7C3-C179-A290-1B2C-D9E5B5B4F0EA}"/>
                </a:ext>
              </a:extLst>
            </p:cNvPr>
            <p:cNvSpPr txBox="1"/>
            <p:nvPr/>
          </p:nvSpPr>
          <p:spPr>
            <a:xfrm>
              <a:off x="1295400" y="6268622"/>
              <a:ext cx="11506199" cy="2660329"/>
            </a:xfrm>
            <a:prstGeom prst="rect">
              <a:avLst/>
            </a:prstGeom>
            <a:noFill/>
          </p:spPr>
          <p:txBody>
            <a:bodyPr wrap="square">
              <a:spAutoFit/>
            </a:bodyPr>
            <a:lstStyle/>
            <a:p>
              <a:pPr algn="just">
                <a:lnSpc>
                  <a:spcPct val="150000"/>
                </a:lnSpc>
              </a:pPr>
              <a:r>
                <a:rPr lang="en-US" sz="2400" dirty="0">
                  <a:latin typeface="+mj-lt"/>
                  <a:cs typeface="Arial" panose="020B0604020202020204" pitchFamily="34" charset="0"/>
                </a:rPr>
                <a:t>T</a:t>
              </a:r>
              <a:r>
                <a:rPr lang="vi-VN" sz="2400" dirty="0">
                  <a:latin typeface="+mj-lt"/>
                  <a:cs typeface="Arial" panose="020B0604020202020204" pitchFamily="34" charset="0"/>
                </a:rPr>
                <a:t>ìm hiểu 3 bức tranh </a:t>
              </a:r>
              <a:r>
                <a:rPr lang="en-US" sz="2400" dirty="0" err="1">
                  <a:latin typeface="+mj-lt"/>
                  <a:cs typeface="Arial" panose="020B0604020202020204" pitchFamily="34" charset="0"/>
                </a:rPr>
                <a:t>sau</a:t>
              </a:r>
              <a:r>
                <a:rPr lang="vi-VN" sz="2400" dirty="0">
                  <a:latin typeface="+mj-lt"/>
                  <a:cs typeface="Arial" panose="020B0604020202020204" pitchFamily="34" charset="0"/>
                </a:rPr>
                <a:t>, thảo luận nhóm 4 để tìm cách giải quyết cho mỗi tình huống được nêu trong bức tranh. </a:t>
              </a:r>
              <a:endParaRPr lang="en-US" sz="2400" dirty="0">
                <a:latin typeface="+mj-lt"/>
                <a:cs typeface="Arial" panose="020B0604020202020204" pitchFamily="34" charset="0"/>
              </a:endParaRPr>
            </a:p>
          </p:txBody>
        </p:sp>
      </p:grpSp>
      <p:pic>
        <p:nvPicPr>
          <p:cNvPr id="10" name="Picture 9">
            <a:extLst>
              <a:ext uri="{FF2B5EF4-FFF2-40B4-BE49-F238E27FC236}">
                <a16:creationId xmlns:a16="http://schemas.microsoft.com/office/drawing/2014/main" id="{CF871A69-EB1D-2FE0-5C4C-4D03A1D08B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056" y="3138239"/>
            <a:ext cx="1870948" cy="3512025"/>
          </a:xfrm>
          <a:prstGeom prst="rect">
            <a:avLst/>
          </a:prstGeom>
        </p:spPr>
      </p:pic>
    </p:spTree>
    <p:extLst>
      <p:ext uri="{BB962C8B-B14F-4D97-AF65-F5344CB8AC3E}">
        <p14:creationId xmlns:p14="http://schemas.microsoft.com/office/powerpoint/2010/main" val="11094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6BC0F8-A35D-D091-2604-B4F8D10390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042A9F3-F449-99A3-C9CE-4DB0319FAAA8}"/>
              </a:ext>
            </a:extLst>
          </p:cNvPr>
          <p:cNvPicPr>
            <a:picLocks noChangeAspect="1"/>
          </p:cNvPicPr>
          <p:nvPr/>
        </p:nvPicPr>
        <p:blipFill>
          <a:blip r:embed="rId3">
            <a:extLst>
              <a:ext uri="{28A0092B-C50C-407E-A947-70E740481C1C}">
                <a14:useLocalDpi xmlns:a14="http://schemas.microsoft.com/office/drawing/2010/main" val="0"/>
              </a:ext>
            </a:extLst>
          </a:blip>
          <a:srcRect l="10352" t="38444" r="50000" b="37481"/>
          <a:stretch/>
        </p:blipFill>
        <p:spPr>
          <a:xfrm>
            <a:off x="727990" y="1643453"/>
            <a:ext cx="3167658" cy="2263523"/>
          </a:xfrm>
          <a:prstGeom prst="rect">
            <a:avLst/>
          </a:prstGeom>
        </p:spPr>
      </p:pic>
      <p:pic>
        <p:nvPicPr>
          <p:cNvPr id="3" name="Picture 2">
            <a:extLst>
              <a:ext uri="{FF2B5EF4-FFF2-40B4-BE49-F238E27FC236}">
                <a16:creationId xmlns:a16="http://schemas.microsoft.com/office/drawing/2014/main" id="{F2D3647D-2C39-12C1-CE5C-020F4ED8B5F3}"/>
              </a:ext>
            </a:extLst>
          </p:cNvPr>
          <p:cNvPicPr>
            <a:picLocks noChangeAspect="1"/>
          </p:cNvPicPr>
          <p:nvPr/>
        </p:nvPicPr>
        <p:blipFill>
          <a:blip r:embed="rId3">
            <a:extLst>
              <a:ext uri="{28A0092B-C50C-407E-A947-70E740481C1C}">
                <a14:useLocalDpi xmlns:a14="http://schemas.microsoft.com/office/drawing/2010/main" val="0"/>
              </a:ext>
            </a:extLst>
          </a:blip>
          <a:srcRect l="50798" t="37962" r="9554" b="37265"/>
          <a:stretch/>
        </p:blipFill>
        <p:spPr>
          <a:xfrm>
            <a:off x="8066198" y="1420942"/>
            <a:ext cx="3397812" cy="2427985"/>
          </a:xfrm>
          <a:prstGeom prst="rect">
            <a:avLst/>
          </a:prstGeom>
        </p:spPr>
      </p:pic>
      <p:grpSp>
        <p:nvGrpSpPr>
          <p:cNvPr id="4" name="Group 3">
            <a:extLst>
              <a:ext uri="{FF2B5EF4-FFF2-40B4-BE49-F238E27FC236}">
                <a16:creationId xmlns:a16="http://schemas.microsoft.com/office/drawing/2014/main" id="{153AC094-9E83-06FA-D64F-16A83856C09F}"/>
              </a:ext>
            </a:extLst>
          </p:cNvPr>
          <p:cNvGrpSpPr/>
          <p:nvPr/>
        </p:nvGrpSpPr>
        <p:grpSpPr>
          <a:xfrm>
            <a:off x="3895648" y="4026246"/>
            <a:ext cx="6329935" cy="2665598"/>
            <a:chOff x="5493717" y="4802928"/>
            <a:chExt cx="13297252" cy="4988771"/>
          </a:xfrm>
        </p:grpSpPr>
        <p:pic>
          <p:nvPicPr>
            <p:cNvPr id="5" name="Picture 4">
              <a:extLst>
                <a:ext uri="{FF2B5EF4-FFF2-40B4-BE49-F238E27FC236}">
                  <a16:creationId xmlns:a16="http://schemas.microsoft.com/office/drawing/2014/main" id="{0AA9192D-8D47-C37E-2EEC-02478696555D}"/>
                </a:ext>
              </a:extLst>
            </p:cNvPr>
            <p:cNvPicPr>
              <a:picLocks noChangeAspect="1"/>
            </p:cNvPicPr>
            <p:nvPr/>
          </p:nvPicPr>
          <p:blipFill>
            <a:blip r:embed="rId3">
              <a:extLst>
                <a:ext uri="{28A0092B-C50C-407E-A947-70E740481C1C}">
                  <a14:useLocalDpi xmlns:a14="http://schemas.microsoft.com/office/drawing/2010/main" val="0"/>
                </a:ext>
              </a:extLst>
            </a:blip>
            <a:srcRect l="24669" t="64445" r="22467" b="6664"/>
            <a:stretch/>
          </p:blipFill>
          <p:spPr>
            <a:xfrm>
              <a:off x="5493717" y="5372099"/>
              <a:ext cx="7071362" cy="4419600"/>
            </a:xfrm>
            <a:prstGeom prst="rect">
              <a:avLst/>
            </a:prstGeom>
          </p:spPr>
        </p:pic>
        <p:grpSp>
          <p:nvGrpSpPr>
            <p:cNvPr id="6" name="Group 5">
              <a:extLst>
                <a:ext uri="{FF2B5EF4-FFF2-40B4-BE49-F238E27FC236}">
                  <a16:creationId xmlns:a16="http://schemas.microsoft.com/office/drawing/2014/main" id="{E6EB4B65-3F84-B88E-F158-B1A8442EDF46}"/>
                </a:ext>
              </a:extLst>
            </p:cNvPr>
            <p:cNvGrpSpPr/>
            <p:nvPr/>
          </p:nvGrpSpPr>
          <p:grpSpPr>
            <a:xfrm>
              <a:off x="9870454" y="4802928"/>
              <a:ext cx="8920515" cy="2300502"/>
              <a:chOff x="9870454" y="4802928"/>
              <a:chExt cx="8920515" cy="2300502"/>
            </a:xfrm>
          </p:grpSpPr>
          <p:sp>
            <p:nvSpPr>
              <p:cNvPr id="7" name="Speech Bubble: Oval 6">
                <a:extLst>
                  <a:ext uri="{FF2B5EF4-FFF2-40B4-BE49-F238E27FC236}">
                    <a16:creationId xmlns:a16="http://schemas.microsoft.com/office/drawing/2014/main" id="{5BFD83BA-6204-E8B6-198D-75BCDCD345EA}"/>
                  </a:ext>
                </a:extLst>
              </p:cNvPr>
              <p:cNvSpPr/>
              <p:nvPr/>
            </p:nvSpPr>
            <p:spPr>
              <a:xfrm>
                <a:off x="11608570" y="4802928"/>
                <a:ext cx="5444283" cy="2300502"/>
              </a:xfrm>
              <a:prstGeom prst="wedgeEllipseCallout">
                <a:avLst>
                  <a:gd name="adj1" fmla="val -58745"/>
                  <a:gd name="adj2" fmla="val 4345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dirty="0">
                  <a:latin typeface="+mj-lt"/>
                </a:endParaRPr>
              </a:p>
            </p:txBody>
          </p:sp>
          <p:sp>
            <p:nvSpPr>
              <p:cNvPr id="8" name="TextBox 7">
                <a:extLst>
                  <a:ext uri="{FF2B5EF4-FFF2-40B4-BE49-F238E27FC236}">
                    <a16:creationId xmlns:a16="http://schemas.microsoft.com/office/drawing/2014/main" id="{E5E1D855-4408-F820-B24F-5E06E5AF0ADF}"/>
                  </a:ext>
                </a:extLst>
              </p:cNvPr>
              <p:cNvSpPr txBox="1"/>
              <p:nvPr/>
            </p:nvSpPr>
            <p:spPr>
              <a:xfrm>
                <a:off x="9870454" y="4923743"/>
                <a:ext cx="8920515" cy="1858852"/>
              </a:xfrm>
              <a:prstGeom prst="rect">
                <a:avLst/>
              </a:prstGeom>
              <a:noFill/>
            </p:spPr>
            <p:txBody>
              <a:bodyPr wrap="square" rtlCol="0">
                <a:spAutoFit/>
              </a:bodyPr>
              <a:lstStyle/>
              <a:p>
                <a:pPr algn="ctr">
                  <a:lnSpc>
                    <a:spcPct val="150000"/>
                  </a:lnSpc>
                </a:pPr>
                <a:r>
                  <a:rPr lang="en-US" sz="2100" dirty="0" err="1">
                    <a:solidFill>
                      <a:srgbClr val="0070C0"/>
                    </a:solidFill>
                    <a:latin typeface="+mj-lt"/>
                    <a:cs typeface="Arial" panose="020B0604020202020204" pitchFamily="34" charset="0"/>
                  </a:rPr>
                  <a:t>Bạn</a:t>
                </a:r>
                <a:r>
                  <a:rPr lang="en-US" sz="2100" dirty="0">
                    <a:solidFill>
                      <a:srgbClr val="0070C0"/>
                    </a:solidFill>
                    <a:latin typeface="+mj-lt"/>
                    <a:cs typeface="Arial" panose="020B0604020202020204" pitchFamily="34" charset="0"/>
                  </a:rPr>
                  <a:t> </a:t>
                </a:r>
                <a:r>
                  <a:rPr lang="en-US" sz="2100" dirty="0" err="1">
                    <a:solidFill>
                      <a:srgbClr val="0070C0"/>
                    </a:solidFill>
                    <a:latin typeface="+mj-lt"/>
                    <a:cs typeface="Arial" panose="020B0604020202020204" pitchFamily="34" charset="0"/>
                  </a:rPr>
                  <a:t>này</a:t>
                </a:r>
                <a:r>
                  <a:rPr lang="en-US" sz="2100" dirty="0">
                    <a:solidFill>
                      <a:srgbClr val="0070C0"/>
                    </a:solidFill>
                    <a:latin typeface="+mj-lt"/>
                    <a:cs typeface="Arial" panose="020B0604020202020204" pitchFamily="34" charset="0"/>
                  </a:rPr>
                  <a:t> </a:t>
                </a:r>
              </a:p>
              <a:p>
                <a:pPr algn="ctr">
                  <a:lnSpc>
                    <a:spcPct val="150000"/>
                  </a:lnSpc>
                </a:pPr>
                <a:r>
                  <a:rPr lang="en-US" sz="2100" dirty="0" err="1">
                    <a:solidFill>
                      <a:srgbClr val="0070C0"/>
                    </a:solidFill>
                    <a:latin typeface="+mj-lt"/>
                    <a:cs typeface="Arial" panose="020B0604020202020204" pitchFamily="34" charset="0"/>
                  </a:rPr>
                  <a:t>chen</a:t>
                </a:r>
                <a:r>
                  <a:rPr lang="en-US" sz="2100" dirty="0">
                    <a:solidFill>
                      <a:srgbClr val="0070C0"/>
                    </a:solidFill>
                    <a:latin typeface="+mj-lt"/>
                    <a:cs typeface="Arial" panose="020B0604020202020204" pitchFamily="34" charset="0"/>
                  </a:rPr>
                  <a:t> </a:t>
                </a:r>
                <a:r>
                  <a:rPr lang="en-US" sz="2100" dirty="0" err="1">
                    <a:solidFill>
                      <a:srgbClr val="0070C0"/>
                    </a:solidFill>
                    <a:latin typeface="+mj-lt"/>
                    <a:cs typeface="Arial" panose="020B0604020202020204" pitchFamily="34" charset="0"/>
                  </a:rPr>
                  <a:t>ngang</a:t>
                </a:r>
                <a:r>
                  <a:rPr lang="en-US" sz="2100" dirty="0">
                    <a:solidFill>
                      <a:srgbClr val="0070C0"/>
                    </a:solidFill>
                    <a:latin typeface="+mj-lt"/>
                    <a:cs typeface="Arial" panose="020B0604020202020204" pitchFamily="34" charset="0"/>
                  </a:rPr>
                  <a:t> à?</a:t>
                </a:r>
              </a:p>
            </p:txBody>
          </p:sp>
        </p:grpSp>
      </p:grpSp>
    </p:spTree>
    <p:extLst>
      <p:ext uri="{BB962C8B-B14F-4D97-AF65-F5344CB8AC3E}">
        <p14:creationId xmlns:p14="http://schemas.microsoft.com/office/powerpoint/2010/main" val="341000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BCD7F3-E78C-B687-8C9D-E43E6E6EA82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4D7BAC6-FAC5-75DE-A092-60AD05FF4CB1}"/>
              </a:ext>
            </a:extLst>
          </p:cNvPr>
          <p:cNvPicPr>
            <a:picLocks noChangeAspect="1"/>
          </p:cNvPicPr>
          <p:nvPr/>
        </p:nvPicPr>
        <p:blipFill>
          <a:blip r:embed="rId3">
            <a:extLst>
              <a:ext uri="{28A0092B-C50C-407E-A947-70E740481C1C}">
                <a14:useLocalDpi xmlns:a14="http://schemas.microsoft.com/office/drawing/2010/main" val="0"/>
              </a:ext>
            </a:extLst>
          </a:blip>
          <a:srcRect l="10352" t="38444" r="50757" b="37481"/>
          <a:stretch/>
        </p:blipFill>
        <p:spPr>
          <a:xfrm>
            <a:off x="746005" y="1796533"/>
            <a:ext cx="4641003" cy="3380863"/>
          </a:xfrm>
          <a:prstGeom prst="rect">
            <a:avLst/>
          </a:prstGeom>
          <a:ln>
            <a:noFill/>
          </a:ln>
          <a:effectLst>
            <a:outerShdw blurRad="292100" dist="139700" dir="2700000" algn="tl" rotWithShape="0">
              <a:srgbClr val="333333">
                <a:alpha val="65000"/>
              </a:srgbClr>
            </a:outerShdw>
          </a:effectLst>
        </p:spPr>
      </p:pic>
      <p:grpSp>
        <p:nvGrpSpPr>
          <p:cNvPr id="4" name="Group 3">
            <a:extLst>
              <a:ext uri="{FF2B5EF4-FFF2-40B4-BE49-F238E27FC236}">
                <a16:creationId xmlns:a16="http://schemas.microsoft.com/office/drawing/2014/main" id="{4A63C890-6A97-0209-927F-080F157E02F1}"/>
              </a:ext>
            </a:extLst>
          </p:cNvPr>
          <p:cNvGrpSpPr/>
          <p:nvPr/>
        </p:nvGrpSpPr>
        <p:grpSpPr>
          <a:xfrm>
            <a:off x="6426551" y="1550292"/>
            <a:ext cx="4921456" cy="4898025"/>
            <a:chOff x="9829801" y="1927227"/>
            <a:chExt cx="7812599" cy="7775405"/>
          </a:xfrm>
        </p:grpSpPr>
        <p:sp>
          <p:nvSpPr>
            <p:cNvPr id="5" name="Rectangle 4">
              <a:extLst>
                <a:ext uri="{FF2B5EF4-FFF2-40B4-BE49-F238E27FC236}">
                  <a16:creationId xmlns:a16="http://schemas.microsoft.com/office/drawing/2014/main" id="{BAAF6654-34BB-40C7-06C4-BBAD59FCC13C}"/>
                </a:ext>
              </a:extLst>
            </p:cNvPr>
            <p:cNvSpPr/>
            <p:nvPr/>
          </p:nvSpPr>
          <p:spPr>
            <a:xfrm>
              <a:off x="9829801" y="5001609"/>
              <a:ext cx="7493474" cy="4701023"/>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rgbClr val="000000"/>
                  </a:solidFill>
                  <a:latin typeface="+mj-lt"/>
                  <a:ea typeface="Calibri" panose="020F0502020204030204" pitchFamily="34" charset="0"/>
                  <a:cs typeface="Arial" panose="020B0604020202020204" pitchFamily="34" charset="0"/>
                </a:rPr>
                <a:t>Mẹ</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nên</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căn</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ngăn</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phân</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tích</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với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anh</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em</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vì</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sao</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không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nên</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tranh</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nhau</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đồ</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chơi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và</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yêu</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cầu</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hai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anh</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em</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làm</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lành</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giải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quyết</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sự</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việc</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với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nhau</a:t>
              </a:r>
              <a:r>
                <a:rPr lang="en-US" sz="2400" dirty="0">
                  <a:solidFill>
                    <a:srgbClr val="000000"/>
                  </a:solidFill>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00A59F1-C934-A1BF-2E1E-24D28908F785}"/>
                </a:ext>
              </a:extLst>
            </p:cNvPr>
            <p:cNvPicPr>
              <a:picLocks noChangeAspect="1"/>
            </p:cNvPicPr>
            <p:nvPr/>
          </p:nvPicPr>
          <p:blipFill>
            <a:blip r:embed="rId4">
              <a:extLst>
                <a:ext uri="{28A0092B-C50C-407E-A947-70E740481C1C}">
                  <a14:useLocalDpi xmlns:a14="http://schemas.microsoft.com/office/drawing/2010/main" val="0"/>
                </a:ext>
              </a:extLst>
            </a:blip>
            <a:srcRect l="84171" t="51482"/>
            <a:stretch/>
          </p:blipFill>
          <p:spPr>
            <a:xfrm>
              <a:off x="15965999" y="1927227"/>
              <a:ext cx="1676401" cy="2890355"/>
            </a:xfrm>
            <a:prstGeom prst="rect">
              <a:avLst/>
            </a:prstGeom>
          </p:spPr>
        </p:pic>
      </p:grpSp>
      <p:pic>
        <p:nvPicPr>
          <p:cNvPr id="7" name="Picture 6">
            <a:extLst>
              <a:ext uri="{FF2B5EF4-FFF2-40B4-BE49-F238E27FC236}">
                <a16:creationId xmlns:a16="http://schemas.microsoft.com/office/drawing/2014/main" id="{A38F16EA-828D-CA66-7C4A-AF417F024EBD}"/>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l="4996" t="30836" r="80836" b="46199"/>
          <a:stretch/>
        </p:blipFill>
        <p:spPr>
          <a:xfrm rot="20046579" flipH="1">
            <a:off x="5669234" y="2007743"/>
            <a:ext cx="1895703" cy="1728435"/>
          </a:xfrm>
          <a:prstGeom prst="rect">
            <a:avLst/>
          </a:prstGeom>
        </p:spPr>
      </p:pic>
      <p:sp>
        <p:nvSpPr>
          <p:cNvPr id="9" name="TextBox 8">
            <a:extLst>
              <a:ext uri="{FF2B5EF4-FFF2-40B4-BE49-F238E27FC236}">
                <a16:creationId xmlns:a16="http://schemas.microsoft.com/office/drawing/2014/main" id="{A9F2B93B-045C-99F3-E772-529F3BCB01B3}"/>
              </a:ext>
            </a:extLst>
          </p:cNvPr>
          <p:cNvSpPr txBox="1"/>
          <p:nvPr/>
        </p:nvSpPr>
        <p:spPr>
          <a:xfrm>
            <a:off x="3331029" y="-1077686"/>
            <a:ext cx="184731" cy="461665"/>
          </a:xfrm>
          <a:prstGeom prst="rect">
            <a:avLst/>
          </a:prstGeom>
          <a:noFill/>
        </p:spPr>
        <p:txBody>
          <a:bodyPr wrap="none" rtlCol="0">
            <a:spAutoFit/>
          </a:bodyPr>
          <a:lstStyle/>
          <a:p>
            <a:endParaRPr lang="en-VN" sz="2400" dirty="0">
              <a:latin typeface="+mj-lt"/>
            </a:endParaRPr>
          </a:p>
        </p:txBody>
      </p:sp>
      <p:sp>
        <p:nvSpPr>
          <p:cNvPr id="10" name="TextBox 9">
            <a:extLst>
              <a:ext uri="{FF2B5EF4-FFF2-40B4-BE49-F238E27FC236}">
                <a16:creationId xmlns:a16="http://schemas.microsoft.com/office/drawing/2014/main" id="{C6565E1A-F920-136C-2B48-BD9562631CB3}"/>
              </a:ext>
            </a:extLst>
          </p:cNvPr>
          <p:cNvSpPr txBox="1"/>
          <p:nvPr/>
        </p:nvSpPr>
        <p:spPr>
          <a:xfrm>
            <a:off x="9927771" y="-1992086"/>
            <a:ext cx="184731" cy="461665"/>
          </a:xfrm>
          <a:prstGeom prst="rect">
            <a:avLst/>
          </a:prstGeom>
          <a:noFill/>
        </p:spPr>
        <p:txBody>
          <a:bodyPr wrap="none" rtlCol="0">
            <a:spAutoFit/>
          </a:bodyPr>
          <a:lstStyle/>
          <a:p>
            <a:endParaRPr lang="en-VN" sz="2400" dirty="0">
              <a:latin typeface="+mj-lt"/>
            </a:endParaRPr>
          </a:p>
        </p:txBody>
      </p:sp>
    </p:spTree>
    <p:extLst>
      <p:ext uri="{BB962C8B-B14F-4D97-AF65-F5344CB8AC3E}">
        <p14:creationId xmlns:p14="http://schemas.microsoft.com/office/powerpoint/2010/main" val="154613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EEFEA8-227F-4E61-83D8-88AC3C1CDF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4F1D3FC-B59D-BE8D-2565-73B0C2359BB4}"/>
              </a:ext>
            </a:extLst>
          </p:cNvPr>
          <p:cNvPicPr>
            <a:picLocks noChangeAspect="1"/>
          </p:cNvPicPr>
          <p:nvPr/>
        </p:nvPicPr>
        <p:blipFill>
          <a:blip r:embed="rId3">
            <a:extLst>
              <a:ext uri="{28A0092B-C50C-407E-A947-70E740481C1C}">
                <a14:useLocalDpi xmlns:a14="http://schemas.microsoft.com/office/drawing/2010/main" val="0"/>
              </a:ext>
            </a:extLst>
          </a:blip>
          <a:srcRect l="50798" t="37962" r="9554" b="37265"/>
          <a:stretch/>
        </p:blipFill>
        <p:spPr>
          <a:xfrm>
            <a:off x="7064200" y="1520997"/>
            <a:ext cx="4494157" cy="3211404"/>
          </a:xfrm>
          <a:prstGeom prst="rect">
            <a:avLst/>
          </a:prstGeom>
        </p:spPr>
      </p:pic>
      <p:grpSp>
        <p:nvGrpSpPr>
          <p:cNvPr id="3" name="Group 2">
            <a:extLst>
              <a:ext uri="{FF2B5EF4-FFF2-40B4-BE49-F238E27FC236}">
                <a16:creationId xmlns:a16="http://schemas.microsoft.com/office/drawing/2014/main" id="{4A7878BC-F2D8-08E3-6634-57E5AA46A12B}"/>
              </a:ext>
            </a:extLst>
          </p:cNvPr>
          <p:cNvGrpSpPr/>
          <p:nvPr/>
        </p:nvGrpSpPr>
        <p:grpSpPr>
          <a:xfrm>
            <a:off x="1137939" y="2595420"/>
            <a:ext cx="4131235" cy="3472642"/>
            <a:chOff x="223641" y="2778369"/>
            <a:chExt cx="6558159" cy="5512670"/>
          </a:xfrm>
        </p:grpSpPr>
        <p:sp>
          <p:nvSpPr>
            <p:cNvPr id="4" name="Rectangle 3">
              <a:extLst>
                <a:ext uri="{FF2B5EF4-FFF2-40B4-BE49-F238E27FC236}">
                  <a16:creationId xmlns:a16="http://schemas.microsoft.com/office/drawing/2014/main" id="{27E505C6-7E97-94C5-6EF9-5487E1A0D60E}"/>
                </a:ext>
              </a:extLst>
            </p:cNvPr>
            <p:cNvSpPr/>
            <p:nvPr/>
          </p:nvSpPr>
          <p:spPr>
            <a:xfrm>
              <a:off x="223641" y="4610101"/>
              <a:ext cx="6558159" cy="3680938"/>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kern="0" dirty="0" err="1">
                  <a:solidFill>
                    <a:srgbClr val="000000"/>
                  </a:solidFill>
                  <a:latin typeface="+mj-lt"/>
                  <a:ea typeface="Calibri" panose="020F0502020204030204" pitchFamily="34" charset="0"/>
                  <a:cs typeface="Arial" panose="020B0604020202020204" pitchFamily="34" charset="0"/>
                </a:rPr>
                <a:t>Nên</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căn</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ngăn</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và</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xem</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xét</a:t>
              </a:r>
              <a:r>
                <a:rPr lang="en-US" sz="2400" kern="0" dirty="0">
                  <a:solidFill>
                    <a:srgbClr val="000000"/>
                  </a:solidFill>
                  <a:latin typeface="+mj-lt"/>
                  <a:ea typeface="Calibri" panose="020F0502020204030204" pitchFamily="34" charset="0"/>
                  <a:cs typeface="Arial" panose="020B0604020202020204" pitchFamily="34" charset="0"/>
                </a:rPr>
                <a:t> ai </a:t>
              </a:r>
              <a:r>
                <a:rPr lang="en-US" sz="2400" kern="0" dirty="0" err="1">
                  <a:solidFill>
                    <a:srgbClr val="000000"/>
                  </a:solidFill>
                  <a:latin typeface="+mj-lt"/>
                  <a:ea typeface="Calibri" panose="020F0502020204030204" pitchFamily="34" charset="0"/>
                  <a:cs typeface="Arial" panose="020B0604020202020204" pitchFamily="34" charset="0"/>
                </a:rPr>
                <a:t>là</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người</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bị</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phạm</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lỗi</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để</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đưa</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ra</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mức</a:t>
              </a:r>
              <a:r>
                <a:rPr lang="en-US" sz="2400" kern="0" dirty="0">
                  <a:solidFill>
                    <a:srgbClr val="000000"/>
                  </a:solidFill>
                  <a:latin typeface="+mj-lt"/>
                  <a:ea typeface="Calibri" panose="020F0502020204030204" pitchFamily="34" charset="0"/>
                  <a:cs typeface="Arial" panose="020B0604020202020204" pitchFamily="34" charset="0"/>
                </a:rPr>
                <a:t> </a:t>
              </a:r>
              <a:r>
                <a:rPr lang="en-US" sz="2400" kern="0" dirty="0" err="1">
                  <a:solidFill>
                    <a:srgbClr val="000000"/>
                  </a:solidFill>
                  <a:latin typeface="+mj-lt"/>
                  <a:ea typeface="Calibri" panose="020F0502020204030204" pitchFamily="34" charset="0"/>
                  <a:cs typeface="Arial" panose="020B0604020202020204" pitchFamily="34" charset="0"/>
                </a:rPr>
                <a:t>phạt</a:t>
              </a:r>
              <a:r>
                <a:rPr lang="en-US" sz="2400" kern="0" dirty="0">
                  <a:solidFill>
                    <a:srgbClr val="000000"/>
                  </a:solidFill>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21B13A2-0238-F48C-A031-61A5355D9774}"/>
                </a:ext>
              </a:extLst>
            </p:cNvPr>
            <p:cNvPicPr>
              <a:picLocks noChangeAspect="1"/>
            </p:cNvPicPr>
            <p:nvPr/>
          </p:nvPicPr>
          <p:blipFill>
            <a:blip r:embed="rId4">
              <a:extLst>
                <a:ext uri="{28A0092B-C50C-407E-A947-70E740481C1C}">
                  <a14:useLocalDpi xmlns:a14="http://schemas.microsoft.com/office/drawing/2010/main" val="0"/>
                </a:ext>
              </a:extLst>
            </a:blip>
            <a:srcRect l="74170" t="67039"/>
            <a:stretch/>
          </p:blipFill>
          <p:spPr>
            <a:xfrm>
              <a:off x="720970" y="2778369"/>
              <a:ext cx="3810000" cy="2734740"/>
            </a:xfrm>
            <a:prstGeom prst="rect">
              <a:avLst/>
            </a:prstGeom>
          </p:spPr>
        </p:pic>
      </p:grpSp>
      <p:pic>
        <p:nvPicPr>
          <p:cNvPr id="6" name="Picture 5">
            <a:extLst>
              <a:ext uri="{FF2B5EF4-FFF2-40B4-BE49-F238E27FC236}">
                <a16:creationId xmlns:a16="http://schemas.microsoft.com/office/drawing/2014/main" id="{B76557CF-9364-29F8-3061-C7CF7F383794}"/>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l="4996" t="30836" r="80836" b="46199"/>
          <a:stretch/>
        </p:blipFill>
        <p:spPr>
          <a:xfrm rot="898713">
            <a:off x="4628640" y="2198816"/>
            <a:ext cx="2035354" cy="1855764"/>
          </a:xfrm>
          <a:prstGeom prst="rect">
            <a:avLst/>
          </a:prstGeom>
        </p:spPr>
      </p:pic>
    </p:spTree>
    <p:extLst>
      <p:ext uri="{BB962C8B-B14F-4D97-AF65-F5344CB8AC3E}">
        <p14:creationId xmlns:p14="http://schemas.microsoft.com/office/powerpoint/2010/main" val="175390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par>
                                <p:cTn id="13" presetID="2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6A81B3-E400-6B04-747A-D7EB09DA0C1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5B1481F-5A15-87F4-FE0B-FE9EDE673B9B}"/>
              </a:ext>
            </a:extLst>
          </p:cNvPr>
          <p:cNvGrpSpPr>
            <a:grpSpLocks noChangeAspect="1"/>
          </p:cNvGrpSpPr>
          <p:nvPr/>
        </p:nvGrpSpPr>
        <p:grpSpPr>
          <a:xfrm>
            <a:off x="4675917" y="930966"/>
            <a:ext cx="7991282" cy="3641655"/>
            <a:chOff x="3452552" y="169700"/>
            <a:chExt cx="15387281" cy="7012036"/>
          </a:xfrm>
        </p:grpSpPr>
        <p:pic>
          <p:nvPicPr>
            <p:cNvPr id="3" name="Picture 2">
              <a:extLst>
                <a:ext uri="{FF2B5EF4-FFF2-40B4-BE49-F238E27FC236}">
                  <a16:creationId xmlns:a16="http://schemas.microsoft.com/office/drawing/2014/main" id="{903BBFA0-9DFD-4B9A-F0F7-08AED84912F1}"/>
                </a:ext>
              </a:extLst>
            </p:cNvPr>
            <p:cNvPicPr>
              <a:picLocks noChangeAspect="1"/>
            </p:cNvPicPr>
            <p:nvPr/>
          </p:nvPicPr>
          <p:blipFill>
            <a:blip r:embed="rId3">
              <a:extLst>
                <a:ext uri="{28A0092B-C50C-407E-A947-70E740481C1C}">
                  <a14:useLocalDpi xmlns:a14="http://schemas.microsoft.com/office/drawing/2010/main" val="0"/>
                </a:ext>
              </a:extLst>
            </a:blip>
            <a:srcRect l="24669" t="64445" r="22467" b="6664"/>
            <a:stretch/>
          </p:blipFill>
          <p:spPr>
            <a:xfrm>
              <a:off x="3452552" y="209436"/>
              <a:ext cx="11155684" cy="6972300"/>
            </a:xfrm>
            <a:prstGeom prst="rect">
              <a:avLst/>
            </a:prstGeom>
            <a:solidFill>
              <a:srgbClr val="FFFFFF">
                <a:shade val="85000"/>
              </a:srgbClr>
            </a:solidFill>
            <a:ln w="76200" cap="sq">
              <a:solidFill>
                <a:schemeClr val="bg1"/>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grpSp>
          <p:nvGrpSpPr>
            <p:cNvPr id="4" name="Group 3">
              <a:extLst>
                <a:ext uri="{FF2B5EF4-FFF2-40B4-BE49-F238E27FC236}">
                  <a16:creationId xmlns:a16="http://schemas.microsoft.com/office/drawing/2014/main" id="{D38ED5E9-3776-6435-9C92-AE5466534092}"/>
                </a:ext>
              </a:extLst>
            </p:cNvPr>
            <p:cNvGrpSpPr/>
            <p:nvPr/>
          </p:nvGrpSpPr>
          <p:grpSpPr>
            <a:xfrm>
              <a:off x="11981833" y="169700"/>
              <a:ext cx="6858000" cy="2552651"/>
              <a:chOff x="10215868" y="5204099"/>
              <a:chExt cx="6858000" cy="1914488"/>
            </a:xfrm>
          </p:grpSpPr>
          <p:sp>
            <p:nvSpPr>
              <p:cNvPr id="5" name="Speech Bubble: Oval 4">
                <a:extLst>
                  <a:ext uri="{FF2B5EF4-FFF2-40B4-BE49-F238E27FC236}">
                    <a16:creationId xmlns:a16="http://schemas.microsoft.com/office/drawing/2014/main" id="{D042A155-54B4-3FB5-51BB-8FFB7BAB062B}"/>
                  </a:ext>
                </a:extLst>
              </p:cNvPr>
              <p:cNvSpPr/>
              <p:nvPr/>
            </p:nvSpPr>
            <p:spPr>
              <a:xfrm>
                <a:off x="11511269" y="5204099"/>
                <a:ext cx="4267200" cy="1914488"/>
              </a:xfrm>
              <a:prstGeom prst="wedgeEllipseCallout">
                <a:avLst>
                  <a:gd name="adj1" fmla="val -58745"/>
                  <a:gd name="adj2" fmla="val 4345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dirty="0">
                  <a:latin typeface="+mj-lt"/>
                </a:endParaRPr>
              </a:p>
            </p:txBody>
          </p:sp>
          <p:sp>
            <p:nvSpPr>
              <p:cNvPr id="6" name="TextBox 5">
                <a:extLst>
                  <a:ext uri="{FF2B5EF4-FFF2-40B4-BE49-F238E27FC236}">
                    <a16:creationId xmlns:a16="http://schemas.microsoft.com/office/drawing/2014/main" id="{880A6111-00A8-FAD7-95CB-5E29E788C6FF}"/>
                  </a:ext>
                </a:extLst>
              </p:cNvPr>
              <p:cNvSpPr txBox="1"/>
              <p:nvPr/>
            </p:nvSpPr>
            <p:spPr>
              <a:xfrm>
                <a:off x="10215868" y="5233902"/>
                <a:ext cx="6858000" cy="1434341"/>
              </a:xfrm>
              <a:prstGeom prst="rect">
                <a:avLst/>
              </a:prstGeom>
              <a:noFill/>
            </p:spPr>
            <p:txBody>
              <a:bodyPr wrap="square" rtlCol="0">
                <a:spAutoFit/>
              </a:bodyPr>
              <a:lstStyle/>
              <a:p>
                <a:pPr algn="ctr">
                  <a:lnSpc>
                    <a:spcPct val="150000"/>
                  </a:lnSpc>
                </a:pPr>
                <a:r>
                  <a:rPr lang="en-US" sz="2100" dirty="0" err="1">
                    <a:solidFill>
                      <a:srgbClr val="0070C0"/>
                    </a:solidFill>
                    <a:latin typeface="+mj-lt"/>
                    <a:cs typeface="Arial" panose="020B0604020202020204" pitchFamily="34" charset="0"/>
                  </a:rPr>
                  <a:t>Bạn</a:t>
                </a:r>
                <a:r>
                  <a:rPr lang="en-US" sz="2100" dirty="0">
                    <a:solidFill>
                      <a:srgbClr val="0070C0"/>
                    </a:solidFill>
                    <a:latin typeface="+mj-lt"/>
                    <a:cs typeface="Arial" panose="020B0604020202020204" pitchFamily="34" charset="0"/>
                  </a:rPr>
                  <a:t> </a:t>
                </a:r>
                <a:r>
                  <a:rPr lang="en-US" sz="2100" dirty="0" err="1">
                    <a:solidFill>
                      <a:srgbClr val="0070C0"/>
                    </a:solidFill>
                    <a:latin typeface="+mj-lt"/>
                    <a:cs typeface="Arial" panose="020B0604020202020204" pitchFamily="34" charset="0"/>
                  </a:rPr>
                  <a:t>này</a:t>
                </a:r>
                <a:r>
                  <a:rPr lang="en-US" sz="2100" dirty="0">
                    <a:solidFill>
                      <a:srgbClr val="0070C0"/>
                    </a:solidFill>
                    <a:latin typeface="+mj-lt"/>
                    <a:cs typeface="Arial" panose="020B0604020202020204" pitchFamily="34" charset="0"/>
                  </a:rPr>
                  <a:t> </a:t>
                </a:r>
              </a:p>
              <a:p>
                <a:pPr algn="ctr">
                  <a:lnSpc>
                    <a:spcPct val="150000"/>
                  </a:lnSpc>
                </a:pPr>
                <a:r>
                  <a:rPr lang="en-US" sz="2100" dirty="0" err="1">
                    <a:solidFill>
                      <a:srgbClr val="0070C0"/>
                    </a:solidFill>
                    <a:latin typeface="+mj-lt"/>
                    <a:cs typeface="Arial" panose="020B0604020202020204" pitchFamily="34" charset="0"/>
                  </a:rPr>
                  <a:t>chen</a:t>
                </a:r>
                <a:r>
                  <a:rPr lang="en-US" sz="2100" dirty="0">
                    <a:solidFill>
                      <a:srgbClr val="0070C0"/>
                    </a:solidFill>
                    <a:latin typeface="+mj-lt"/>
                    <a:cs typeface="Arial" panose="020B0604020202020204" pitchFamily="34" charset="0"/>
                  </a:rPr>
                  <a:t> </a:t>
                </a:r>
                <a:r>
                  <a:rPr lang="en-US" sz="2100" dirty="0" err="1">
                    <a:solidFill>
                      <a:srgbClr val="0070C0"/>
                    </a:solidFill>
                    <a:latin typeface="+mj-lt"/>
                    <a:cs typeface="Arial" panose="020B0604020202020204" pitchFamily="34" charset="0"/>
                  </a:rPr>
                  <a:t>ngang</a:t>
                </a:r>
                <a:r>
                  <a:rPr lang="en-US" sz="2100" dirty="0">
                    <a:solidFill>
                      <a:srgbClr val="0070C0"/>
                    </a:solidFill>
                    <a:latin typeface="+mj-lt"/>
                    <a:cs typeface="Arial" panose="020B0604020202020204" pitchFamily="34" charset="0"/>
                  </a:rPr>
                  <a:t> à?</a:t>
                </a:r>
              </a:p>
            </p:txBody>
          </p:sp>
        </p:grpSp>
      </p:grpSp>
      <p:sp>
        <p:nvSpPr>
          <p:cNvPr id="12" name="TextBox 11">
            <a:extLst>
              <a:ext uri="{FF2B5EF4-FFF2-40B4-BE49-F238E27FC236}">
                <a16:creationId xmlns:a16="http://schemas.microsoft.com/office/drawing/2014/main" id="{E618A13E-E416-38C3-AD7B-149F9EAE8506}"/>
              </a:ext>
            </a:extLst>
          </p:cNvPr>
          <p:cNvSpPr txBox="1"/>
          <p:nvPr/>
        </p:nvSpPr>
        <p:spPr>
          <a:xfrm>
            <a:off x="631862" y="4572621"/>
            <a:ext cx="3684106" cy="1962717"/>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sz="2100" kern="0" dirty="0" err="1">
                <a:solidFill>
                  <a:srgbClr val="000000"/>
                </a:solidFill>
                <a:latin typeface="+mj-lt"/>
                <a:ea typeface="Calibri" panose="020F0502020204030204" pitchFamily="34" charset="0"/>
                <a:cs typeface="Arial" panose="020B0604020202020204" pitchFamily="34" charset="0"/>
              </a:rPr>
              <a:t>Nên</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khuyên</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bạn</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rằng</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đó</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là</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một</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hành</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động</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xấu</a:t>
            </a:r>
            <a:r>
              <a:rPr lang="en-US" sz="2100" kern="0" dirty="0">
                <a:solidFill>
                  <a:srgbClr val="000000"/>
                </a:solidFill>
                <a:latin typeface="+mj-lt"/>
                <a:ea typeface="Calibri" panose="020F0502020204030204" pitchFamily="34" charset="0"/>
                <a:cs typeface="Arial" panose="020B0604020202020204" pitchFamily="34" charset="0"/>
              </a:rPr>
              <a:t>, ai </a:t>
            </a:r>
            <a:r>
              <a:rPr lang="en-US" sz="2100" kern="0" dirty="0" err="1">
                <a:solidFill>
                  <a:srgbClr val="000000"/>
                </a:solidFill>
                <a:latin typeface="+mj-lt"/>
                <a:ea typeface="Calibri" panose="020F0502020204030204" pitchFamily="34" charset="0"/>
                <a:cs typeface="Arial" panose="020B0604020202020204" pitchFamily="34" charset="0"/>
              </a:rPr>
              <a:t>cũng</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muốn</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chơi</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nhưng</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họ</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đều</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xếp</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hàng</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chờ</a:t>
            </a:r>
            <a:r>
              <a:rPr lang="en-US" sz="2100" kern="0" dirty="0">
                <a:solidFill>
                  <a:srgbClr val="000000"/>
                </a:solidFill>
                <a:latin typeface="+mj-lt"/>
                <a:ea typeface="Calibri" panose="020F0502020204030204" pitchFamily="34" charset="0"/>
                <a:cs typeface="Arial" panose="020B0604020202020204" pitchFamily="34" charset="0"/>
              </a:rPr>
              <a:t> </a:t>
            </a:r>
            <a:r>
              <a:rPr lang="en-US" sz="2100" kern="0" dirty="0" err="1">
                <a:solidFill>
                  <a:srgbClr val="000000"/>
                </a:solidFill>
                <a:latin typeface="+mj-lt"/>
                <a:ea typeface="Calibri" panose="020F0502020204030204" pitchFamily="34" charset="0"/>
                <a:cs typeface="Arial" panose="020B0604020202020204" pitchFamily="34" charset="0"/>
              </a:rPr>
              <a:t>đợi</a:t>
            </a:r>
            <a:r>
              <a:rPr lang="en-US" sz="2100" kern="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41DF0FA-99D1-AF91-4748-45353A0A6FA7}"/>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4996" t="30836" r="80836" b="46199"/>
          <a:stretch/>
        </p:blipFill>
        <p:spPr>
          <a:xfrm rot="898713">
            <a:off x="2325595" y="2705733"/>
            <a:ext cx="2035354" cy="1855764"/>
          </a:xfrm>
          <a:prstGeom prst="rect">
            <a:avLst/>
          </a:prstGeom>
        </p:spPr>
      </p:pic>
      <p:pic>
        <p:nvPicPr>
          <p:cNvPr id="8" name="Picture 7">
            <a:extLst>
              <a:ext uri="{FF2B5EF4-FFF2-40B4-BE49-F238E27FC236}">
                <a16:creationId xmlns:a16="http://schemas.microsoft.com/office/drawing/2014/main" id="{073B7422-4F8F-8685-2099-BA60A49A1A77}"/>
              </a:ext>
            </a:extLst>
          </p:cNvPr>
          <p:cNvPicPr>
            <a:picLocks noChangeAspect="1"/>
          </p:cNvPicPr>
          <p:nvPr/>
        </p:nvPicPr>
        <p:blipFill>
          <a:blip r:embed="rId5">
            <a:extLst>
              <a:ext uri="{28A0092B-C50C-407E-A947-70E740481C1C}">
                <a14:useLocalDpi xmlns:a14="http://schemas.microsoft.com/office/drawing/2010/main" val="0"/>
              </a:ext>
            </a:extLst>
          </a:blip>
          <a:srcRect l="84171" t="51482"/>
          <a:stretch/>
        </p:blipFill>
        <p:spPr>
          <a:xfrm>
            <a:off x="103847" y="2723242"/>
            <a:ext cx="1056029" cy="1820745"/>
          </a:xfrm>
          <a:prstGeom prst="rect">
            <a:avLst/>
          </a:prstGeom>
        </p:spPr>
      </p:pic>
    </p:spTree>
    <p:extLst>
      <p:ext uri="{BB962C8B-B14F-4D97-AF65-F5344CB8AC3E}">
        <p14:creationId xmlns:p14="http://schemas.microsoft.com/office/powerpoint/2010/main" val="128209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F57DD6-2444-D941-DF56-EB3EBA512E5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0EBB725-B2E7-3791-4476-B0F48D9AE309}"/>
              </a:ext>
            </a:extLst>
          </p:cNvPr>
          <p:cNvGrpSpPr/>
          <p:nvPr/>
        </p:nvGrpSpPr>
        <p:grpSpPr>
          <a:xfrm>
            <a:off x="820659" y="2503395"/>
            <a:ext cx="5424146" cy="3656907"/>
            <a:chOff x="762000" y="3771900"/>
            <a:chExt cx="8610600" cy="5805183"/>
          </a:xfrm>
          <a:solidFill>
            <a:schemeClr val="accent5">
              <a:lumMod val="20000"/>
              <a:lumOff val="80000"/>
            </a:schemeClr>
          </a:solidFill>
        </p:grpSpPr>
        <p:grpSp>
          <p:nvGrpSpPr>
            <p:cNvPr id="5" name="Group 4">
              <a:extLst>
                <a:ext uri="{FF2B5EF4-FFF2-40B4-BE49-F238E27FC236}">
                  <a16:creationId xmlns:a16="http://schemas.microsoft.com/office/drawing/2014/main" id="{55E32152-6C0F-EAFB-EDEC-E05501C03030}"/>
                </a:ext>
              </a:extLst>
            </p:cNvPr>
            <p:cNvGrpSpPr/>
            <p:nvPr/>
          </p:nvGrpSpPr>
          <p:grpSpPr>
            <a:xfrm>
              <a:off x="762000" y="3771900"/>
              <a:ext cx="8610600" cy="5805183"/>
              <a:chOff x="762000" y="3771900"/>
              <a:chExt cx="8610600" cy="5805183"/>
            </a:xfrm>
            <a:grpFill/>
          </p:grpSpPr>
          <p:sp>
            <p:nvSpPr>
              <p:cNvPr id="7" name="Freeform 5">
                <a:extLst>
                  <a:ext uri="{FF2B5EF4-FFF2-40B4-BE49-F238E27FC236}">
                    <a16:creationId xmlns:a16="http://schemas.microsoft.com/office/drawing/2014/main" id="{7F723A6E-944A-33AA-5D46-43848753A76F}"/>
                  </a:ext>
                </a:extLst>
              </p:cNvPr>
              <p:cNvSpPr/>
              <p:nvPr/>
            </p:nvSpPr>
            <p:spPr>
              <a:xfrm>
                <a:off x="762000" y="3771900"/>
                <a:ext cx="8610600" cy="5805183"/>
              </a:xfrm>
              <a:custGeom>
                <a:avLst/>
                <a:gdLst/>
                <a:ahLst/>
                <a:cxnLst/>
                <a:rect l="l" t="t" r="r" b="b"/>
                <a:pathLst>
                  <a:path w="14875164" h="5894776">
                    <a:moveTo>
                      <a:pt x="0" y="0"/>
                    </a:moveTo>
                    <a:lnTo>
                      <a:pt x="14875164" y="0"/>
                    </a:lnTo>
                    <a:lnTo>
                      <a:pt x="14875164" y="5894776"/>
                    </a:lnTo>
                    <a:lnTo>
                      <a:pt x="0" y="5894776"/>
                    </a:lnTo>
                    <a:lnTo>
                      <a:pt x="0" y="0"/>
                    </a:lnTo>
                    <a:close/>
                  </a:path>
                </a:pathLst>
              </a:custGeom>
              <a:grpFill/>
              <a:ln>
                <a:noFill/>
              </a:ln>
            </p:spPr>
            <p:txBody>
              <a:bodyPr/>
              <a:lstStyle/>
              <a:p>
                <a:endParaRPr lang="en-US" sz="2200">
                  <a:solidFill>
                    <a:prstClr val="black"/>
                  </a:solidFill>
                  <a:latin typeface="+mj-lt"/>
                  <a:cs typeface="Arial" panose="020B0604020202020204" pitchFamily="34" charset="0"/>
                  <a:sym typeface="Arial"/>
                </a:endParaRPr>
              </a:p>
            </p:txBody>
          </p:sp>
          <p:sp>
            <p:nvSpPr>
              <p:cNvPr id="8" name="TextBox 7">
                <a:extLst>
                  <a:ext uri="{FF2B5EF4-FFF2-40B4-BE49-F238E27FC236}">
                    <a16:creationId xmlns:a16="http://schemas.microsoft.com/office/drawing/2014/main" id="{25836A68-A762-F2D4-9CA6-12D9AABC488B}"/>
                  </a:ext>
                </a:extLst>
              </p:cNvPr>
              <p:cNvSpPr txBox="1"/>
              <p:nvPr/>
            </p:nvSpPr>
            <p:spPr>
              <a:xfrm>
                <a:off x="1181100" y="5618181"/>
                <a:ext cx="7772400" cy="3257113"/>
              </a:xfrm>
              <a:prstGeom prst="rect">
                <a:avLst/>
              </a:prstGeom>
              <a:grpFill/>
              <a:ln>
                <a:noFill/>
              </a:ln>
            </p:spPr>
            <p:txBody>
              <a:bodyPr wrap="square">
                <a:spAutoFit/>
              </a:bodyPr>
              <a:lstStyle/>
              <a:p>
                <a:pPr algn="just">
                  <a:lnSpc>
                    <a:spcPct val="150000"/>
                  </a:lnSpc>
                </a:pPr>
                <a:r>
                  <a:rPr lang="vi-VN" sz="2200" dirty="0">
                    <a:latin typeface="+mj-lt"/>
                    <a:cs typeface="Arial" panose="020B0604020202020204" pitchFamily="34" charset="0"/>
                  </a:rPr>
                  <a:t>Tìm thêm những tình huống tương tự các tình huống ở bài tập 1 và nêu ý kiến của em về cách giải quyết: </a:t>
                </a:r>
                <a:endParaRPr lang="en-US" sz="2200" dirty="0">
                  <a:latin typeface="+mj-lt"/>
                  <a:cs typeface="Arial" panose="020B0604020202020204" pitchFamily="34" charset="0"/>
                </a:endParaRPr>
              </a:p>
            </p:txBody>
          </p:sp>
        </p:grpSp>
        <p:sp>
          <p:nvSpPr>
            <p:cNvPr id="6" name="Rectangle 5">
              <a:extLst>
                <a:ext uri="{FF2B5EF4-FFF2-40B4-BE49-F238E27FC236}">
                  <a16:creationId xmlns:a16="http://schemas.microsoft.com/office/drawing/2014/main" id="{9BE480E2-82A8-DAA1-E8B4-4C8D8993A55A}"/>
                </a:ext>
              </a:extLst>
            </p:cNvPr>
            <p:cNvSpPr/>
            <p:nvPr/>
          </p:nvSpPr>
          <p:spPr>
            <a:xfrm>
              <a:off x="1295400" y="4398980"/>
              <a:ext cx="7543800" cy="12192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mj-lt"/>
                  <a:cs typeface="Arial" panose="020B0604020202020204" pitchFamily="34" charset="0"/>
                </a:rPr>
                <a:t>Nhiệm</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vụ</a:t>
              </a:r>
              <a:r>
                <a:rPr lang="en-US" sz="2200" b="1" dirty="0">
                  <a:solidFill>
                    <a:schemeClr val="tx1"/>
                  </a:solidFill>
                  <a:latin typeface="+mj-lt"/>
                  <a:cs typeface="Arial" panose="020B0604020202020204" pitchFamily="34" charset="0"/>
                </a:rPr>
                <a:t> 2</a:t>
              </a:r>
            </a:p>
          </p:txBody>
        </p:sp>
      </p:grpSp>
      <p:sp>
        <p:nvSpPr>
          <p:cNvPr id="10" name="Rectangle: Rounded Corners 11">
            <a:extLst>
              <a:ext uri="{FF2B5EF4-FFF2-40B4-BE49-F238E27FC236}">
                <a16:creationId xmlns:a16="http://schemas.microsoft.com/office/drawing/2014/main" id="{F6AB6D73-D3CF-5DD5-9102-C3645C651441}"/>
              </a:ext>
            </a:extLst>
          </p:cNvPr>
          <p:cNvSpPr/>
          <p:nvPr/>
        </p:nvSpPr>
        <p:spPr>
          <a:xfrm>
            <a:off x="6667214" y="2503395"/>
            <a:ext cx="4512122" cy="1492135"/>
          </a:xfrm>
          <a:prstGeom prst="roundRect">
            <a:avLst/>
          </a:prstGeom>
          <a:solidFill>
            <a:schemeClr val="bg1"/>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mj-lt"/>
                <a:cs typeface="Arial" panose="020B0604020202020204" pitchFamily="34" charset="0"/>
              </a:rPr>
              <a:t>a) Những người liên quan tự ho</a:t>
            </a:r>
            <a:r>
              <a:rPr lang="en-US" sz="2200" dirty="0">
                <a:solidFill>
                  <a:schemeClr val="tx1"/>
                </a:solidFill>
                <a:latin typeface="+mj-lt"/>
                <a:cs typeface="Arial" panose="020B0604020202020204" pitchFamily="34" charset="0"/>
              </a:rPr>
              <a:t>à</a:t>
            </a:r>
            <a:r>
              <a:rPr lang="vi-VN" sz="2200" dirty="0">
                <a:solidFill>
                  <a:schemeClr val="tx1"/>
                </a:solidFill>
                <a:latin typeface="+mj-lt"/>
                <a:cs typeface="Arial" panose="020B0604020202020204" pitchFamily="34" charset="0"/>
              </a:rPr>
              <a:t> giải với nhau. </a:t>
            </a:r>
            <a:endParaRPr lang="en-US" sz="2200" dirty="0">
              <a:solidFill>
                <a:schemeClr val="tx1"/>
              </a:solidFill>
              <a:latin typeface="+mj-lt"/>
              <a:cs typeface="Arial" panose="020B0604020202020204" pitchFamily="34" charset="0"/>
            </a:endParaRPr>
          </a:p>
        </p:txBody>
      </p:sp>
      <p:sp>
        <p:nvSpPr>
          <p:cNvPr id="13" name="Rectangle: Rounded Corners 12">
            <a:extLst>
              <a:ext uri="{FF2B5EF4-FFF2-40B4-BE49-F238E27FC236}">
                <a16:creationId xmlns:a16="http://schemas.microsoft.com/office/drawing/2014/main" id="{41C204C8-5643-EDD5-EC97-08F6637343E9}"/>
              </a:ext>
            </a:extLst>
          </p:cNvPr>
          <p:cNvSpPr/>
          <p:nvPr/>
        </p:nvSpPr>
        <p:spPr>
          <a:xfrm>
            <a:off x="6667214" y="4639410"/>
            <a:ext cx="4512122" cy="1492134"/>
          </a:xfrm>
          <a:prstGeom prst="roundRect">
            <a:avLst/>
          </a:prstGeom>
          <a:solidFill>
            <a:schemeClr val="bg1"/>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mj-lt"/>
                <a:cs typeface="Arial" panose="020B0604020202020204" pitchFamily="34" charset="0"/>
              </a:rPr>
              <a:t>b) Cần có người đứng ra phân xử đúng, sai</a:t>
            </a:r>
            <a:r>
              <a:rPr lang="en-US" sz="2200" dirty="0">
                <a:solidFill>
                  <a:schemeClr val="tx1"/>
                </a:solidFill>
                <a:latin typeface="+mj-lt"/>
                <a:cs typeface="Arial" panose="020B0604020202020204" pitchFamily="34" charset="0"/>
              </a:rPr>
              <a:t>.</a:t>
            </a:r>
          </a:p>
        </p:txBody>
      </p:sp>
      <p:sp>
        <p:nvSpPr>
          <p:cNvPr id="16" name="TextBox 15">
            <a:extLst>
              <a:ext uri="{FF2B5EF4-FFF2-40B4-BE49-F238E27FC236}">
                <a16:creationId xmlns:a16="http://schemas.microsoft.com/office/drawing/2014/main" id="{1D5B5AD6-40C4-C909-A768-D81D9F7D9F0A}"/>
              </a:ext>
            </a:extLst>
          </p:cNvPr>
          <p:cNvSpPr txBox="1"/>
          <p:nvPr/>
        </p:nvSpPr>
        <p:spPr>
          <a:xfrm>
            <a:off x="3047172" y="1759854"/>
            <a:ext cx="6097656" cy="430887"/>
          </a:xfrm>
          <a:prstGeom prst="rect">
            <a:avLst/>
          </a:prstGeom>
          <a:noFill/>
        </p:spPr>
        <p:txBody>
          <a:bodyPr wrap="square">
            <a:spAutoFit/>
          </a:bodyPr>
          <a:lstStyle/>
          <a:p>
            <a:pPr algn="ctr" defTabSz="1151961">
              <a:defRPr/>
            </a:pPr>
            <a:r>
              <a:rPr lang="en-US" sz="2200" b="1" kern="0">
                <a:solidFill>
                  <a:schemeClr val="tx1"/>
                </a:solidFill>
                <a:latin typeface="+mj-lt"/>
                <a:cs typeface="Arial" panose="020B0604020202020204" pitchFamily="34" charset="0"/>
                <a:sym typeface="Arial"/>
              </a:rPr>
              <a:t>Trao đổi các tình huống</a:t>
            </a:r>
            <a:endParaRPr lang="en-US" sz="2200" b="1" kern="0" dirty="0">
              <a:solidFill>
                <a:schemeClr val="tx1"/>
              </a:solidFill>
              <a:latin typeface="+mj-lt"/>
              <a:cs typeface="Arial" panose="020B0604020202020204" pitchFamily="34" charset="0"/>
              <a:sym typeface="Arial"/>
            </a:endParaRPr>
          </a:p>
        </p:txBody>
      </p:sp>
    </p:spTree>
    <p:extLst>
      <p:ext uri="{BB962C8B-B14F-4D97-AF65-F5344CB8AC3E}">
        <p14:creationId xmlns:p14="http://schemas.microsoft.com/office/powerpoint/2010/main" val="155764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749859-5479-8A63-A45B-1F8E818393E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E19A556-FD4C-5448-5BE9-A0AF0E7F589E}"/>
              </a:ext>
            </a:extLst>
          </p:cNvPr>
          <p:cNvGrpSpPr/>
          <p:nvPr/>
        </p:nvGrpSpPr>
        <p:grpSpPr>
          <a:xfrm>
            <a:off x="0" y="1783352"/>
            <a:ext cx="12191999" cy="612169"/>
            <a:chOff x="-302985" y="280929"/>
            <a:chExt cx="9920515" cy="484387"/>
          </a:xfrm>
        </p:grpSpPr>
        <p:cxnSp>
          <p:nvCxnSpPr>
            <p:cNvPr id="3" name="Straight Connector 2">
              <a:extLst>
                <a:ext uri="{FF2B5EF4-FFF2-40B4-BE49-F238E27FC236}">
                  <a16:creationId xmlns:a16="http://schemas.microsoft.com/office/drawing/2014/main" id="{BAF48734-C57E-1A75-3EF5-6CC3744A2E3A}"/>
                </a:ext>
              </a:extLst>
            </p:cNvPr>
            <p:cNvCxnSpPr>
              <a:cxnSpLocks/>
            </p:cNvCxnSpPr>
            <p:nvPr/>
          </p:nvCxnSpPr>
          <p:spPr>
            <a:xfrm>
              <a:off x="-302985" y="531591"/>
              <a:ext cx="9920515" cy="0"/>
            </a:xfrm>
            <a:prstGeom prst="line">
              <a:avLst/>
            </a:prstGeom>
            <a:noFill/>
            <a:ln w="19050" cap="flat" cmpd="sng" algn="ctr">
              <a:solidFill>
                <a:srgbClr val="002060"/>
              </a:solidFill>
              <a:prstDash val="solid"/>
            </a:ln>
            <a:effectLst/>
          </p:spPr>
        </p:cxnSp>
        <p:sp>
          <p:nvSpPr>
            <p:cNvPr id="4" name="Rectangle: Rounded Corners 3">
              <a:extLst>
                <a:ext uri="{FF2B5EF4-FFF2-40B4-BE49-F238E27FC236}">
                  <a16:creationId xmlns:a16="http://schemas.microsoft.com/office/drawing/2014/main" id="{D84D8832-1268-B9A5-B3E3-C4AFE2774906}"/>
                </a:ext>
              </a:extLst>
            </p:cNvPr>
            <p:cNvSpPr/>
            <p:nvPr/>
          </p:nvSpPr>
          <p:spPr>
            <a:xfrm>
              <a:off x="502594" y="280929"/>
              <a:ext cx="8303657" cy="484387"/>
            </a:xfrm>
            <a:prstGeom prst="roundRect">
              <a:avLst>
                <a:gd name="adj" fmla="val 50000"/>
              </a:avLst>
            </a:prstGeom>
            <a:solidFill>
              <a:srgbClr val="FFFFFF"/>
            </a:solidFill>
            <a:ln w="25400" cap="flat" cmpd="sng" algn="ctr">
              <a:solidFill>
                <a:srgbClr val="002060"/>
              </a:solidFill>
              <a:prstDash val="solid"/>
            </a:ln>
            <a:effectLst/>
          </p:spPr>
          <p:txBody>
            <a:bodyPr rtlCol="0" anchor="ctr"/>
            <a:lstStyle/>
            <a:p>
              <a:pPr algn="ctr" defTabSz="1151961">
                <a:defRPr/>
              </a:pPr>
              <a:r>
                <a:rPr lang="en-US" sz="2400" b="1" kern="0" dirty="0">
                  <a:solidFill>
                    <a:srgbClr val="002060"/>
                  </a:solidFill>
                  <a:latin typeface="+mj-lt"/>
                  <a:cs typeface="Arial" panose="020B0604020202020204" pitchFamily="34" charset="0"/>
                  <a:sym typeface="Arial"/>
                </a:rPr>
                <a:t>a. </a:t>
              </a:r>
              <a:r>
                <a:rPr lang="en-US" sz="2400" b="1" kern="0" dirty="0" err="1">
                  <a:solidFill>
                    <a:srgbClr val="002060"/>
                  </a:solidFill>
                  <a:latin typeface="+mj-lt"/>
                  <a:cs typeface="Arial" panose="020B0604020202020204" pitchFamily="34" charset="0"/>
                  <a:sym typeface="Arial"/>
                </a:rPr>
                <a:t>Những</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người</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liên</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quan</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tự</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hoà</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giải</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với</a:t>
              </a:r>
              <a:r>
                <a:rPr lang="en-US" sz="2400" b="1" kern="0" dirty="0">
                  <a:solidFill>
                    <a:srgbClr val="002060"/>
                  </a:solidFill>
                  <a:latin typeface="+mj-lt"/>
                  <a:cs typeface="Arial" panose="020B0604020202020204" pitchFamily="34" charset="0"/>
                  <a:sym typeface="Arial"/>
                </a:rPr>
                <a:t> </a:t>
              </a:r>
              <a:r>
                <a:rPr lang="en-US" sz="2400" b="1" kern="0" dirty="0" err="1">
                  <a:solidFill>
                    <a:srgbClr val="002060"/>
                  </a:solidFill>
                  <a:latin typeface="+mj-lt"/>
                  <a:cs typeface="Arial" panose="020B0604020202020204" pitchFamily="34" charset="0"/>
                  <a:sym typeface="Arial"/>
                </a:rPr>
                <a:t>nhau</a:t>
              </a:r>
              <a:endParaRPr lang="vi-VN" sz="2400" b="1" kern="0" dirty="0">
                <a:solidFill>
                  <a:srgbClr val="002060"/>
                </a:solidFill>
                <a:latin typeface="+mj-lt"/>
                <a:cs typeface="Arial" panose="020B0604020202020204" pitchFamily="34" charset="0"/>
                <a:sym typeface="Arial"/>
              </a:endParaRPr>
            </a:p>
          </p:txBody>
        </p:sp>
      </p:grpSp>
      <p:pic>
        <p:nvPicPr>
          <p:cNvPr id="6" name="Picture 5">
            <a:extLst>
              <a:ext uri="{FF2B5EF4-FFF2-40B4-BE49-F238E27FC236}">
                <a16:creationId xmlns:a16="http://schemas.microsoft.com/office/drawing/2014/main" id="{9C149035-ACEE-9ADC-8C7B-323AFEF4C2C9}"/>
              </a:ext>
            </a:extLst>
          </p:cNvPr>
          <p:cNvPicPr>
            <a:picLocks noChangeAspect="1"/>
          </p:cNvPicPr>
          <p:nvPr/>
        </p:nvPicPr>
        <p:blipFill>
          <a:blip r:embed="rId3">
            <a:extLst>
              <a:ext uri="{28A0092B-C50C-407E-A947-70E740481C1C}">
                <a14:useLocalDpi xmlns:a14="http://schemas.microsoft.com/office/drawing/2010/main" val="0"/>
              </a:ext>
            </a:extLst>
          </a:blip>
          <a:srcRect l="54584" t="51482" r="18746" b="-7"/>
          <a:stretch/>
        </p:blipFill>
        <p:spPr>
          <a:xfrm>
            <a:off x="527648" y="2509223"/>
            <a:ext cx="3880015" cy="3970952"/>
          </a:xfrm>
          <a:prstGeom prst="rect">
            <a:avLst/>
          </a:prstGeom>
        </p:spPr>
      </p:pic>
      <p:sp>
        <p:nvSpPr>
          <p:cNvPr id="7" name="Speech Bubble: Rectangle with Corners Rounded 9">
            <a:extLst>
              <a:ext uri="{FF2B5EF4-FFF2-40B4-BE49-F238E27FC236}">
                <a16:creationId xmlns:a16="http://schemas.microsoft.com/office/drawing/2014/main" id="{A4727C90-52A5-422D-64B2-36207D4678D3}"/>
              </a:ext>
            </a:extLst>
          </p:cNvPr>
          <p:cNvSpPr/>
          <p:nvPr/>
        </p:nvSpPr>
        <p:spPr>
          <a:xfrm>
            <a:off x="4805254" y="3858473"/>
            <a:ext cx="6452226" cy="2621702"/>
          </a:xfrm>
          <a:prstGeom prst="wedgeRoundRectCallout">
            <a:avLst>
              <a:gd name="adj1" fmla="val -65987"/>
              <a:gd name="adj2" fmla="val -36556"/>
              <a:gd name="adj3" fmla="val 16667"/>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mj-lt"/>
              </a:rPr>
              <a:t>Ở tình huống này hai bạn có thể tự giải quyết với nhau bằng việc bạn Nam sẽ </a:t>
            </a:r>
            <a:r>
              <a:rPr lang="vi-VN" sz="2400" b="1" dirty="0">
                <a:solidFill>
                  <a:schemeClr val="tx1"/>
                </a:solidFill>
                <a:latin typeface="+mj-lt"/>
              </a:rPr>
              <a:t>xin lỗi </a:t>
            </a:r>
            <a:r>
              <a:rPr lang="vi-VN" sz="2400" dirty="0">
                <a:solidFill>
                  <a:schemeClr val="tx1"/>
                </a:solidFill>
                <a:latin typeface="+mj-lt"/>
              </a:rPr>
              <a:t>vì đã làm gãy thước và có thể </a:t>
            </a:r>
            <a:r>
              <a:rPr lang="vi-VN" sz="2400" b="1" dirty="0">
                <a:solidFill>
                  <a:schemeClr val="tx1"/>
                </a:solidFill>
                <a:latin typeface="+mj-lt"/>
              </a:rPr>
              <a:t>mua đền </a:t>
            </a:r>
            <a:r>
              <a:rPr lang="vi-VN" sz="2400" dirty="0">
                <a:solidFill>
                  <a:schemeClr val="tx1"/>
                </a:solidFill>
                <a:latin typeface="+mj-lt"/>
              </a:rPr>
              <a:t>cho bạn chiếc thước khác. </a:t>
            </a:r>
            <a:endParaRPr lang="en-US" sz="2400" dirty="0">
              <a:solidFill>
                <a:schemeClr val="tx1"/>
              </a:solidFill>
              <a:latin typeface="+mj-lt"/>
            </a:endParaRPr>
          </a:p>
        </p:txBody>
      </p:sp>
      <p:sp>
        <p:nvSpPr>
          <p:cNvPr id="9" name="TextBox 8">
            <a:extLst>
              <a:ext uri="{FF2B5EF4-FFF2-40B4-BE49-F238E27FC236}">
                <a16:creationId xmlns:a16="http://schemas.microsoft.com/office/drawing/2014/main" id="{10504779-CF17-3748-B7B9-3629BAC3689B}"/>
              </a:ext>
            </a:extLst>
          </p:cNvPr>
          <p:cNvSpPr txBox="1"/>
          <p:nvPr/>
        </p:nvSpPr>
        <p:spPr>
          <a:xfrm>
            <a:off x="4805254" y="2566074"/>
            <a:ext cx="6097656" cy="1121846"/>
          </a:xfrm>
          <a:prstGeom prst="rect">
            <a:avLst/>
          </a:prstGeom>
          <a:noFill/>
        </p:spPr>
        <p:txBody>
          <a:bodyPr wrap="square">
            <a:spAutoFit/>
          </a:bodyPr>
          <a:lstStyle/>
          <a:p>
            <a:pPr algn="ctr">
              <a:lnSpc>
                <a:spcPct val="150000"/>
              </a:lnSpc>
            </a:pPr>
            <a:r>
              <a:rPr lang="vi-VN" sz="2400" dirty="0">
                <a:solidFill>
                  <a:schemeClr val="tx1"/>
                </a:solidFill>
                <a:latin typeface="+mj-lt"/>
              </a:rPr>
              <a:t>VD</a:t>
            </a:r>
            <a:r>
              <a:rPr lang="en-US" sz="2400" dirty="0">
                <a:solidFill>
                  <a:schemeClr val="tx1"/>
                </a:solidFill>
                <a:latin typeface="+mj-lt"/>
              </a:rPr>
              <a:t>:</a:t>
            </a:r>
            <a:r>
              <a:rPr lang="vi-VN" sz="2400" dirty="0">
                <a:solidFill>
                  <a:schemeClr val="tx1"/>
                </a:solidFill>
                <a:latin typeface="+mj-lt"/>
              </a:rPr>
              <a:t> </a:t>
            </a:r>
            <a:r>
              <a:rPr lang="vi-VN" sz="2400" i="1" dirty="0">
                <a:solidFill>
                  <a:schemeClr val="tx1"/>
                </a:solidFill>
                <a:latin typeface="+mj-lt"/>
              </a:rPr>
              <a:t>Bạn Nam mượn thước của em nhưng bạn lỡ làm gãy. </a:t>
            </a:r>
            <a:endParaRPr lang="en-US" sz="2400" i="1" dirty="0">
              <a:solidFill>
                <a:schemeClr val="tx1"/>
              </a:solidFill>
              <a:latin typeface="+mj-lt"/>
            </a:endParaRPr>
          </a:p>
        </p:txBody>
      </p:sp>
    </p:spTree>
    <p:extLst>
      <p:ext uri="{BB962C8B-B14F-4D97-AF65-F5344CB8AC3E}">
        <p14:creationId xmlns:p14="http://schemas.microsoft.com/office/powerpoint/2010/main" val="46811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22" presetClass="entr" presetSubtype="8"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81A6F9-CF6A-8032-5CD2-7D84AA4818B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82A9A17-A6B0-E75C-1CFC-FC8F4CFA5EB9}"/>
              </a:ext>
            </a:extLst>
          </p:cNvPr>
          <p:cNvGrpSpPr/>
          <p:nvPr/>
        </p:nvGrpSpPr>
        <p:grpSpPr>
          <a:xfrm>
            <a:off x="0" y="1681634"/>
            <a:ext cx="12192000" cy="693818"/>
            <a:chOff x="-302985" y="280929"/>
            <a:chExt cx="9920515" cy="484387"/>
          </a:xfrm>
        </p:grpSpPr>
        <p:cxnSp>
          <p:nvCxnSpPr>
            <p:cNvPr id="3" name="Straight Connector 2">
              <a:extLst>
                <a:ext uri="{FF2B5EF4-FFF2-40B4-BE49-F238E27FC236}">
                  <a16:creationId xmlns:a16="http://schemas.microsoft.com/office/drawing/2014/main" id="{7BDAF448-3DA0-8324-018E-2641D12CD6FE}"/>
                </a:ext>
              </a:extLst>
            </p:cNvPr>
            <p:cNvCxnSpPr>
              <a:cxnSpLocks/>
            </p:cNvCxnSpPr>
            <p:nvPr/>
          </p:nvCxnSpPr>
          <p:spPr>
            <a:xfrm>
              <a:off x="-302985" y="531591"/>
              <a:ext cx="9920515" cy="0"/>
            </a:xfrm>
            <a:prstGeom prst="line">
              <a:avLst/>
            </a:prstGeom>
            <a:noFill/>
            <a:ln w="19050" cap="flat" cmpd="sng" algn="ctr">
              <a:solidFill>
                <a:srgbClr val="002060"/>
              </a:solidFill>
              <a:prstDash val="solid"/>
            </a:ln>
            <a:effectLst/>
          </p:spPr>
        </p:cxnSp>
        <p:sp>
          <p:nvSpPr>
            <p:cNvPr id="4" name="Rectangle: Rounded Corners 3">
              <a:extLst>
                <a:ext uri="{FF2B5EF4-FFF2-40B4-BE49-F238E27FC236}">
                  <a16:creationId xmlns:a16="http://schemas.microsoft.com/office/drawing/2014/main" id="{3B028DE7-AFE5-01CF-5CB5-885B79E18DCB}"/>
                </a:ext>
              </a:extLst>
            </p:cNvPr>
            <p:cNvSpPr/>
            <p:nvPr/>
          </p:nvSpPr>
          <p:spPr>
            <a:xfrm>
              <a:off x="502594" y="280929"/>
              <a:ext cx="8303657" cy="484387"/>
            </a:xfrm>
            <a:prstGeom prst="roundRect">
              <a:avLst>
                <a:gd name="adj" fmla="val 50000"/>
              </a:avLst>
            </a:prstGeom>
            <a:solidFill>
              <a:srgbClr val="FFFFFF"/>
            </a:solidFill>
            <a:ln w="25400" cap="flat" cmpd="sng" algn="ctr">
              <a:solidFill>
                <a:srgbClr val="002060"/>
              </a:solidFill>
              <a:prstDash val="solid"/>
            </a:ln>
            <a:effectLst/>
          </p:spPr>
          <p:txBody>
            <a:bodyPr rtlCol="0" anchor="ctr"/>
            <a:lstStyle/>
            <a:p>
              <a:pPr algn="ctr" defTabSz="1151961">
                <a:defRPr/>
              </a:pPr>
              <a:r>
                <a:rPr lang="en-US" sz="2300" b="1" kern="0" dirty="0">
                  <a:solidFill>
                    <a:srgbClr val="002060"/>
                  </a:solidFill>
                  <a:latin typeface="+mj-lt"/>
                  <a:cs typeface="Arial" panose="020B0604020202020204" pitchFamily="34" charset="0"/>
                  <a:sym typeface="Arial"/>
                </a:rPr>
                <a:t>b. </a:t>
              </a:r>
              <a:r>
                <a:rPr lang="en-US" sz="2300" b="1" kern="0" dirty="0" err="1">
                  <a:solidFill>
                    <a:srgbClr val="002060"/>
                  </a:solidFill>
                  <a:latin typeface="+mj-lt"/>
                  <a:cs typeface="Arial" panose="020B0604020202020204" pitchFamily="34" charset="0"/>
                  <a:sym typeface="Arial"/>
                </a:rPr>
                <a:t>Cần</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có</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người</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đứng</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ra</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phân</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xử</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đúng</a:t>
              </a:r>
              <a:r>
                <a:rPr lang="en-US" sz="2300" b="1" kern="0" dirty="0">
                  <a:solidFill>
                    <a:srgbClr val="002060"/>
                  </a:solidFill>
                  <a:latin typeface="+mj-lt"/>
                  <a:cs typeface="Arial" panose="020B0604020202020204" pitchFamily="34" charset="0"/>
                  <a:sym typeface="Arial"/>
                </a:rPr>
                <a:t> </a:t>
              </a:r>
              <a:r>
                <a:rPr lang="en-US" sz="2300" b="1" kern="0" dirty="0" err="1">
                  <a:solidFill>
                    <a:srgbClr val="002060"/>
                  </a:solidFill>
                  <a:latin typeface="+mj-lt"/>
                  <a:cs typeface="Arial" panose="020B0604020202020204" pitchFamily="34" charset="0"/>
                  <a:sym typeface="Arial"/>
                </a:rPr>
                <a:t>sai</a:t>
              </a:r>
              <a:endParaRPr lang="vi-VN" sz="2300" b="1" kern="0" dirty="0">
                <a:solidFill>
                  <a:srgbClr val="002060"/>
                </a:solidFill>
                <a:latin typeface="+mj-lt"/>
                <a:cs typeface="Arial" panose="020B0604020202020204" pitchFamily="34" charset="0"/>
                <a:sym typeface="Arial"/>
              </a:endParaRPr>
            </a:p>
          </p:txBody>
        </p:sp>
      </p:grpSp>
      <p:pic>
        <p:nvPicPr>
          <p:cNvPr id="6" name="Picture 5">
            <a:extLst>
              <a:ext uri="{FF2B5EF4-FFF2-40B4-BE49-F238E27FC236}">
                <a16:creationId xmlns:a16="http://schemas.microsoft.com/office/drawing/2014/main" id="{666B26DD-D1E5-FF45-242C-7D405448D0A3}"/>
              </a:ext>
            </a:extLst>
          </p:cNvPr>
          <p:cNvPicPr>
            <a:picLocks noChangeAspect="1"/>
          </p:cNvPicPr>
          <p:nvPr/>
        </p:nvPicPr>
        <p:blipFill>
          <a:blip r:embed="rId3">
            <a:extLst>
              <a:ext uri="{28A0092B-C50C-407E-A947-70E740481C1C}">
                <a14:useLocalDpi xmlns:a14="http://schemas.microsoft.com/office/drawing/2010/main" val="0"/>
              </a:ext>
            </a:extLst>
          </a:blip>
          <a:srcRect r="73754" b="32961"/>
          <a:stretch/>
        </p:blipFill>
        <p:spPr>
          <a:xfrm flipH="1">
            <a:off x="2580375" y="3216934"/>
            <a:ext cx="2352064" cy="3379247"/>
          </a:xfrm>
          <a:prstGeom prst="rect">
            <a:avLst/>
          </a:prstGeom>
        </p:spPr>
      </p:pic>
      <p:grpSp>
        <p:nvGrpSpPr>
          <p:cNvPr id="7" name="Group 6">
            <a:extLst>
              <a:ext uri="{FF2B5EF4-FFF2-40B4-BE49-F238E27FC236}">
                <a16:creationId xmlns:a16="http://schemas.microsoft.com/office/drawing/2014/main" id="{BB0FC770-A64C-CB7B-1D1D-99E963377976}"/>
              </a:ext>
            </a:extLst>
          </p:cNvPr>
          <p:cNvGrpSpPr/>
          <p:nvPr/>
        </p:nvGrpSpPr>
        <p:grpSpPr>
          <a:xfrm>
            <a:off x="467483" y="2941982"/>
            <a:ext cx="2352064" cy="1852911"/>
            <a:chOff x="609600" y="4305300"/>
            <a:chExt cx="4800600" cy="3276600"/>
          </a:xfrm>
        </p:grpSpPr>
        <p:sp>
          <p:nvSpPr>
            <p:cNvPr id="8" name="Speech Bubble: Oval 7">
              <a:extLst>
                <a:ext uri="{FF2B5EF4-FFF2-40B4-BE49-F238E27FC236}">
                  <a16:creationId xmlns:a16="http://schemas.microsoft.com/office/drawing/2014/main" id="{3333EF7E-C5C1-A51F-F301-AEB01F66C35E}"/>
                </a:ext>
              </a:extLst>
            </p:cNvPr>
            <p:cNvSpPr/>
            <p:nvPr/>
          </p:nvSpPr>
          <p:spPr>
            <a:xfrm>
              <a:off x="609600" y="4305300"/>
              <a:ext cx="4800600" cy="3276600"/>
            </a:xfrm>
            <a:prstGeom prst="wedgeEllipseCallout">
              <a:avLst>
                <a:gd name="adj1" fmla="val 64149"/>
                <a:gd name="adj2" fmla="val 1885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latin typeface="+mj-lt"/>
              </a:endParaRPr>
            </a:p>
          </p:txBody>
        </p:sp>
        <p:pic>
          <p:nvPicPr>
            <p:cNvPr id="9" name="Picture 8">
              <a:extLst>
                <a:ext uri="{FF2B5EF4-FFF2-40B4-BE49-F238E27FC236}">
                  <a16:creationId xmlns:a16="http://schemas.microsoft.com/office/drawing/2014/main" id="{25B7487A-0CD8-9ED0-9FA7-DB62EAD7C229}"/>
                </a:ext>
              </a:extLst>
            </p:cNvPr>
            <p:cNvPicPr>
              <a:picLocks noChangeAspect="1"/>
            </p:cNvPicPr>
            <p:nvPr/>
          </p:nvPicPr>
          <p:blipFill>
            <a:blip r:embed="rId3">
              <a:extLst>
                <a:ext uri="{28A0092B-C50C-407E-A947-70E740481C1C}">
                  <a14:useLocalDpi xmlns:a14="http://schemas.microsoft.com/office/drawing/2010/main" val="0"/>
                </a:ext>
              </a:extLst>
            </a:blip>
            <a:srcRect l="26664" t="-1859" r="44583" b="61113"/>
            <a:stretch/>
          </p:blipFill>
          <p:spPr>
            <a:xfrm>
              <a:off x="1699846" y="4610100"/>
              <a:ext cx="2963488" cy="2362199"/>
            </a:xfrm>
            <a:prstGeom prst="rect">
              <a:avLst/>
            </a:prstGeom>
          </p:spPr>
        </p:pic>
      </p:grpSp>
      <p:sp>
        <p:nvSpPr>
          <p:cNvPr id="10" name="Speech Bubble: Rectangle with Corners Rounded 11">
            <a:extLst>
              <a:ext uri="{FF2B5EF4-FFF2-40B4-BE49-F238E27FC236}">
                <a16:creationId xmlns:a16="http://schemas.microsoft.com/office/drawing/2014/main" id="{D9961862-AD2E-A66D-04DB-E739D31ACA2A}"/>
              </a:ext>
            </a:extLst>
          </p:cNvPr>
          <p:cNvSpPr/>
          <p:nvPr/>
        </p:nvSpPr>
        <p:spPr>
          <a:xfrm>
            <a:off x="5560547" y="3431629"/>
            <a:ext cx="5629802" cy="2350012"/>
          </a:xfrm>
          <a:prstGeom prst="wedgeRoundRectCallout">
            <a:avLst>
              <a:gd name="adj1" fmla="val -66233"/>
              <a:gd name="adj2" fmla="val -14963"/>
              <a:gd name="adj3" fmla="val 16667"/>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300" dirty="0">
                <a:solidFill>
                  <a:schemeClr val="tx1"/>
                </a:solidFill>
                <a:latin typeface="+mj-lt"/>
                <a:cs typeface="Arial" panose="020B0604020202020204" pitchFamily="34" charset="0"/>
              </a:rPr>
              <a:t>Ở tình huống này cần có </a:t>
            </a:r>
            <a:r>
              <a:rPr lang="vi-VN" sz="2300" b="1" dirty="0">
                <a:solidFill>
                  <a:schemeClr val="tx1"/>
                </a:solidFill>
                <a:latin typeface="+mj-lt"/>
                <a:cs typeface="Arial" panose="020B0604020202020204" pitchFamily="34" charset="0"/>
              </a:rPr>
              <a:t>cảnh sát giao thông </a:t>
            </a:r>
            <a:r>
              <a:rPr lang="vi-VN" sz="2300" dirty="0">
                <a:solidFill>
                  <a:schemeClr val="tx1"/>
                </a:solidFill>
                <a:latin typeface="+mj-lt"/>
                <a:cs typeface="Arial" panose="020B0604020202020204" pitchFamily="34" charset="0"/>
              </a:rPr>
              <a:t>tham gia và phân xử xem ai là người đã vi phạm luật an toàn giao thông và ở mức độ nào. </a:t>
            </a:r>
            <a:endParaRPr lang="en-US" sz="2300" dirty="0">
              <a:solidFill>
                <a:schemeClr val="tx1"/>
              </a:solidFill>
              <a:latin typeface="+mj-lt"/>
              <a:cs typeface="Arial" panose="020B0604020202020204" pitchFamily="34" charset="0"/>
            </a:endParaRPr>
          </a:p>
        </p:txBody>
      </p:sp>
      <p:sp>
        <p:nvSpPr>
          <p:cNvPr id="12" name="TextBox 11">
            <a:extLst>
              <a:ext uri="{FF2B5EF4-FFF2-40B4-BE49-F238E27FC236}">
                <a16:creationId xmlns:a16="http://schemas.microsoft.com/office/drawing/2014/main" id="{76408253-FBDF-7D3F-D7E6-892866254417}"/>
              </a:ext>
            </a:extLst>
          </p:cNvPr>
          <p:cNvSpPr txBox="1"/>
          <p:nvPr/>
        </p:nvSpPr>
        <p:spPr>
          <a:xfrm>
            <a:off x="5326620" y="2743023"/>
            <a:ext cx="6097656" cy="446276"/>
          </a:xfrm>
          <a:prstGeom prst="rect">
            <a:avLst/>
          </a:prstGeom>
          <a:noFill/>
        </p:spPr>
        <p:txBody>
          <a:bodyPr wrap="square">
            <a:spAutoFit/>
          </a:bodyPr>
          <a:lstStyle/>
          <a:p>
            <a:pPr algn="ctr"/>
            <a:r>
              <a:rPr lang="vi-VN" sz="2300" dirty="0">
                <a:solidFill>
                  <a:schemeClr val="tx1"/>
                </a:solidFill>
                <a:latin typeface="+mj-lt"/>
              </a:rPr>
              <a:t>VD: </a:t>
            </a:r>
            <a:r>
              <a:rPr lang="vi-VN" sz="2300" i="1" dirty="0">
                <a:solidFill>
                  <a:schemeClr val="tx1"/>
                </a:solidFill>
                <a:latin typeface="+mj-lt"/>
              </a:rPr>
              <a:t>Bác A đi xe gây tai nạn trên đường. </a:t>
            </a:r>
            <a:endParaRPr lang="en-US" sz="2300" i="1" dirty="0">
              <a:solidFill>
                <a:schemeClr val="tx1"/>
              </a:solidFill>
              <a:latin typeface="+mj-lt"/>
            </a:endParaRPr>
          </a:p>
        </p:txBody>
      </p:sp>
    </p:spTree>
    <p:extLst>
      <p:ext uri="{BB962C8B-B14F-4D97-AF65-F5344CB8AC3E}">
        <p14:creationId xmlns:p14="http://schemas.microsoft.com/office/powerpoint/2010/main" val="1434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him hoạt hình -Sự công bằng">
            <a:hlinkClick r:id="" action="ppaction://media"/>
            <a:extLst>
              <a:ext uri="{FF2B5EF4-FFF2-40B4-BE49-F238E27FC236}">
                <a16:creationId xmlns:a16="http://schemas.microsoft.com/office/drawing/2014/main" id="{2B0E943E-B828-41C1-B776-CCF65E59D0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15638" y="1405498"/>
            <a:ext cx="6548877" cy="5239101"/>
          </a:xfrm>
          <a:prstGeom prst="rect">
            <a:avLst/>
          </a:prstGeom>
        </p:spPr>
      </p:pic>
      <p:pic>
        <p:nvPicPr>
          <p:cNvPr id="3" name="Picture 2">
            <a:extLst>
              <a:ext uri="{FF2B5EF4-FFF2-40B4-BE49-F238E27FC236}">
                <a16:creationId xmlns:a16="http://schemas.microsoft.com/office/drawing/2014/main" id="{4330D497-8538-8CC2-9FCD-9481BC0FD707}"/>
              </a:ext>
            </a:extLst>
          </p:cNvPr>
          <p:cNvPicPr>
            <a:picLocks noChangeAspect="1"/>
          </p:cNvPicPr>
          <p:nvPr/>
        </p:nvPicPr>
        <p:blipFill>
          <a:blip r:embed="rId6">
            <a:extLst>
              <a:ext uri="{28A0092B-C50C-407E-A947-70E740481C1C}">
                <a14:useLocalDpi xmlns:a14="http://schemas.microsoft.com/office/drawing/2010/main" val="0"/>
              </a:ext>
            </a:extLst>
          </a:blip>
          <a:srcRect l="16663" t="51482" r="64585" b="-7"/>
          <a:stretch/>
        </p:blipFill>
        <p:spPr>
          <a:xfrm>
            <a:off x="1544307" y="3311370"/>
            <a:ext cx="2160059" cy="3144086"/>
          </a:xfrm>
          <a:prstGeom prst="rect">
            <a:avLst/>
          </a:prstGeom>
        </p:spPr>
      </p:pic>
      <p:sp>
        <p:nvSpPr>
          <p:cNvPr id="4" name="Speech Bubble: Rectangle with Corners Rounded 9">
            <a:extLst>
              <a:ext uri="{FF2B5EF4-FFF2-40B4-BE49-F238E27FC236}">
                <a16:creationId xmlns:a16="http://schemas.microsoft.com/office/drawing/2014/main" id="{BCEE683A-6891-5403-CD61-A0110170909D}"/>
              </a:ext>
            </a:extLst>
          </p:cNvPr>
          <p:cNvSpPr/>
          <p:nvPr/>
        </p:nvSpPr>
        <p:spPr>
          <a:xfrm>
            <a:off x="527485" y="1828800"/>
            <a:ext cx="4080110" cy="1212574"/>
          </a:xfrm>
          <a:prstGeom prst="wedgeRoundRectCallout">
            <a:avLst>
              <a:gd name="adj1" fmla="val -37395"/>
              <a:gd name="adj2" fmla="val 89757"/>
              <a:gd name="adj3" fmla="val 1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kern="0" dirty="0" err="1">
                <a:solidFill>
                  <a:schemeClr val="tx1"/>
                </a:solidFill>
                <a:latin typeface="+mj-lt"/>
                <a:ea typeface="Calibri" panose="020F0502020204030204" pitchFamily="34" charset="0"/>
                <a:cs typeface="Arial" panose="020B0604020202020204" pitchFamily="34" charset="0"/>
              </a:rPr>
              <a:t>Xem</a:t>
            </a:r>
            <a:r>
              <a:rPr lang="en-US" sz="2400" kern="0" dirty="0">
                <a:solidFill>
                  <a:schemeClr val="tx1"/>
                </a:solidFill>
                <a:latin typeface="+mj-lt"/>
                <a:ea typeface="Calibri" panose="020F0502020204030204" pitchFamily="34" charset="0"/>
                <a:cs typeface="Arial" panose="020B0604020202020204" pitchFamily="34" charset="0"/>
              </a:rPr>
              <a:t> video </a:t>
            </a:r>
            <a:r>
              <a:rPr lang="en-US" sz="2400" i="1" kern="0" dirty="0" err="1">
                <a:solidFill>
                  <a:schemeClr val="tx1"/>
                </a:solidFill>
                <a:latin typeface="+mj-lt"/>
                <a:ea typeface="Calibri" panose="020F0502020204030204" pitchFamily="34" charset="0"/>
                <a:cs typeface="Arial" panose="020B0604020202020204" pitchFamily="34" charset="0"/>
              </a:rPr>
              <a:t>Sự</a:t>
            </a:r>
            <a:r>
              <a:rPr lang="en-US" sz="2400" i="1" kern="0" dirty="0">
                <a:solidFill>
                  <a:schemeClr val="tx1"/>
                </a:solidFill>
                <a:latin typeface="+mj-lt"/>
                <a:ea typeface="Calibri" panose="020F0502020204030204" pitchFamily="34" charset="0"/>
                <a:cs typeface="Arial" panose="020B0604020202020204" pitchFamily="34" charset="0"/>
              </a:rPr>
              <a:t> </a:t>
            </a:r>
            <a:r>
              <a:rPr lang="en-US" sz="2400" i="1" kern="0" dirty="0" err="1">
                <a:solidFill>
                  <a:schemeClr val="tx1"/>
                </a:solidFill>
                <a:latin typeface="+mj-lt"/>
                <a:ea typeface="Calibri" panose="020F0502020204030204" pitchFamily="34" charset="0"/>
                <a:cs typeface="Arial" panose="020B0604020202020204" pitchFamily="34" charset="0"/>
              </a:rPr>
              <a:t>công</a:t>
            </a:r>
            <a:r>
              <a:rPr lang="en-US" sz="2400" i="1" kern="0" dirty="0">
                <a:solidFill>
                  <a:schemeClr val="tx1"/>
                </a:solidFill>
                <a:latin typeface="+mj-lt"/>
                <a:ea typeface="Calibri" panose="020F0502020204030204" pitchFamily="34" charset="0"/>
                <a:cs typeface="Arial" panose="020B0604020202020204" pitchFamily="34" charset="0"/>
              </a:rPr>
              <a:t> </a:t>
            </a:r>
            <a:r>
              <a:rPr lang="en-US" sz="2400" i="1" kern="0" dirty="0" err="1">
                <a:solidFill>
                  <a:schemeClr val="tx1"/>
                </a:solidFill>
                <a:latin typeface="+mj-lt"/>
                <a:ea typeface="Calibri" panose="020F0502020204030204" pitchFamily="34" charset="0"/>
                <a:cs typeface="Arial" panose="020B0604020202020204" pitchFamily="34" charset="0"/>
              </a:rPr>
              <a:t>bằng</a:t>
            </a:r>
            <a:r>
              <a:rPr lang="en-US" sz="2400" i="1" kern="0" dirty="0">
                <a:solidFill>
                  <a:schemeClr val="tx1"/>
                </a:solidFill>
                <a:latin typeface="+mj-lt"/>
                <a:ea typeface="Calibri" panose="020F0502020204030204" pitchFamily="34" charset="0"/>
                <a:cs typeface="Arial" panose="020B0604020202020204" pitchFamily="34" charset="0"/>
              </a:rPr>
              <a:t> </a:t>
            </a:r>
            <a:r>
              <a:rPr lang="en-US" sz="2400" kern="0" dirty="0" err="1">
                <a:solidFill>
                  <a:schemeClr val="tx1"/>
                </a:solidFill>
                <a:latin typeface="+mj-lt"/>
                <a:ea typeface="Calibri" panose="020F0502020204030204" pitchFamily="34" charset="0"/>
                <a:cs typeface="Arial" panose="020B0604020202020204" pitchFamily="34" charset="0"/>
              </a:rPr>
              <a:t>sau</a:t>
            </a:r>
            <a:r>
              <a:rPr lang="en-US" sz="2400" kern="0" dirty="0">
                <a:solidFill>
                  <a:schemeClr val="tx1"/>
                </a:solidFill>
                <a:latin typeface="+mj-lt"/>
                <a:ea typeface="Calibri" panose="020F0502020204030204" pitchFamily="34" charset="0"/>
                <a:cs typeface="Arial" panose="020B0604020202020204" pitchFamily="34" charset="0"/>
              </a:rPr>
              <a:t> </a:t>
            </a:r>
            <a:r>
              <a:rPr lang="en-US" sz="2400" kern="0" dirty="0" err="1">
                <a:solidFill>
                  <a:schemeClr val="tx1"/>
                </a:solidFill>
                <a:latin typeface="+mj-lt"/>
                <a:ea typeface="Calibri" panose="020F0502020204030204" pitchFamily="34" charset="0"/>
                <a:cs typeface="Arial" panose="020B0604020202020204" pitchFamily="34" charset="0"/>
              </a:rPr>
              <a:t>đây</a:t>
            </a:r>
            <a:r>
              <a:rPr lang="en-US" sz="2400" kern="0" dirty="0">
                <a:solidFill>
                  <a:schemeClr val="tx1"/>
                </a:solidFill>
                <a:latin typeface="+mj-lt"/>
                <a:ea typeface="Calibri" panose="020F0502020204030204" pitchFamily="34" charset="0"/>
                <a:cs typeface="Arial" panose="020B0604020202020204" pitchFamily="34" charset="0"/>
              </a:rPr>
              <a:t>:</a:t>
            </a:r>
            <a:endParaRPr lang="en-US" sz="2400" dirty="0">
              <a:solidFill>
                <a:schemeClr val="tx1"/>
              </a:solidFill>
              <a:latin typeface="+mj-lt"/>
              <a:cs typeface="Arial" panose="020B0604020202020204" pitchFamily="34" charset="0"/>
            </a:endParaRPr>
          </a:p>
        </p:txBody>
      </p:sp>
      <p:pic>
        <p:nvPicPr>
          <p:cNvPr id="6" name="Picture 5">
            <a:extLst>
              <a:ext uri="{FF2B5EF4-FFF2-40B4-BE49-F238E27FC236}">
                <a16:creationId xmlns:a16="http://schemas.microsoft.com/office/drawing/2014/main" id="{A0BC6F6B-B702-A8DB-990E-847A12E124D3}"/>
              </a:ext>
            </a:extLst>
          </p:cNvPr>
          <p:cNvPicPr>
            <a:picLocks noChangeAspect="1"/>
          </p:cNvPicPr>
          <p:nvPr/>
        </p:nvPicPr>
        <p:blipFill>
          <a:blip r:embed="rId7"/>
          <a:stretch>
            <a:fillRect/>
          </a:stretch>
        </p:blipFill>
        <p:spPr>
          <a:xfrm>
            <a:off x="5115638" y="2127426"/>
            <a:ext cx="6548877" cy="3790347"/>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5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AC51AD-8D98-2E87-61F2-13E7C090253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9CD3DD0-4FFC-7026-A96E-B00DB4048EA0}"/>
              </a:ext>
            </a:extLst>
          </p:cNvPr>
          <p:cNvSpPr/>
          <p:nvPr/>
        </p:nvSpPr>
        <p:spPr>
          <a:xfrm>
            <a:off x="7181405" y="3549368"/>
            <a:ext cx="8156259" cy="3306992"/>
          </a:xfrm>
          <a:custGeom>
            <a:avLst/>
            <a:gdLst/>
            <a:ahLst/>
            <a:cxnLst/>
            <a:rect l="l" t="t" r="r" b="b"/>
            <a:pathLst>
              <a:path w="12947711" h="5249708">
                <a:moveTo>
                  <a:pt x="0" y="0"/>
                </a:moveTo>
                <a:lnTo>
                  <a:pt x="12947711" y="0"/>
                </a:lnTo>
                <a:lnTo>
                  <a:pt x="12947711" y="5249708"/>
                </a:lnTo>
                <a:lnTo>
                  <a:pt x="0" y="5249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4587E486-9840-1AAC-141D-B5B5A89978BB}"/>
              </a:ext>
            </a:extLst>
          </p:cNvPr>
          <p:cNvSpPr/>
          <p:nvPr/>
        </p:nvSpPr>
        <p:spPr>
          <a:xfrm>
            <a:off x="7674223" y="4264290"/>
            <a:ext cx="2210329" cy="2592070"/>
          </a:xfrm>
          <a:custGeom>
            <a:avLst/>
            <a:gdLst/>
            <a:ahLst/>
            <a:cxnLst/>
            <a:rect l="l" t="t" r="r" b="b"/>
            <a:pathLst>
              <a:path w="3508802" h="4114800">
                <a:moveTo>
                  <a:pt x="0" y="0"/>
                </a:moveTo>
                <a:lnTo>
                  <a:pt x="3508802" y="0"/>
                </a:lnTo>
                <a:lnTo>
                  <a:pt x="350880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a:extLst>
              <a:ext uri="{FF2B5EF4-FFF2-40B4-BE49-F238E27FC236}">
                <a16:creationId xmlns:a16="http://schemas.microsoft.com/office/drawing/2014/main" id="{7868D4A6-4EB4-6DB2-69E1-5B89E6840989}"/>
              </a:ext>
            </a:extLst>
          </p:cNvPr>
          <p:cNvSpPr/>
          <p:nvPr/>
        </p:nvSpPr>
        <p:spPr>
          <a:xfrm>
            <a:off x="9913615" y="2830395"/>
            <a:ext cx="2276309" cy="2592070"/>
          </a:xfrm>
          <a:custGeom>
            <a:avLst/>
            <a:gdLst/>
            <a:ahLst/>
            <a:cxnLst/>
            <a:rect l="l" t="t" r="r" b="b"/>
            <a:pathLst>
              <a:path w="3613543" h="4114800">
                <a:moveTo>
                  <a:pt x="0" y="0"/>
                </a:moveTo>
                <a:lnTo>
                  <a:pt x="3613542" y="0"/>
                </a:lnTo>
                <a:lnTo>
                  <a:pt x="3613542"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a:extLst>
              <a:ext uri="{FF2B5EF4-FFF2-40B4-BE49-F238E27FC236}">
                <a16:creationId xmlns:a16="http://schemas.microsoft.com/office/drawing/2014/main" id="{434101E6-3DAE-B6CB-7ADF-B5905B78973C}"/>
              </a:ext>
            </a:extLst>
          </p:cNvPr>
          <p:cNvSpPr/>
          <p:nvPr/>
        </p:nvSpPr>
        <p:spPr>
          <a:xfrm>
            <a:off x="7674223" y="819628"/>
            <a:ext cx="4608124" cy="1865790"/>
          </a:xfrm>
          <a:custGeom>
            <a:avLst/>
            <a:gdLst/>
            <a:ahLst/>
            <a:cxnLst/>
            <a:rect l="l" t="t" r="r" b="b"/>
            <a:pathLst>
              <a:path w="7315200" h="2961861">
                <a:moveTo>
                  <a:pt x="0" y="0"/>
                </a:moveTo>
                <a:lnTo>
                  <a:pt x="7315200" y="0"/>
                </a:lnTo>
                <a:lnTo>
                  <a:pt x="7315200" y="2961861"/>
                </a:lnTo>
                <a:lnTo>
                  <a:pt x="0" y="29618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10">
            <a:extLst>
              <a:ext uri="{FF2B5EF4-FFF2-40B4-BE49-F238E27FC236}">
                <a16:creationId xmlns:a16="http://schemas.microsoft.com/office/drawing/2014/main" id="{EE749D09-D33F-A057-0ABD-C1FC0E94C015}"/>
              </a:ext>
            </a:extLst>
          </p:cNvPr>
          <p:cNvSpPr/>
          <p:nvPr/>
        </p:nvSpPr>
        <p:spPr>
          <a:xfrm>
            <a:off x="125214" y="4975326"/>
            <a:ext cx="1491147" cy="1881034"/>
          </a:xfrm>
          <a:custGeom>
            <a:avLst/>
            <a:gdLst/>
            <a:ahLst/>
            <a:cxnLst/>
            <a:rect l="l" t="t" r="r" b="b"/>
            <a:pathLst>
              <a:path w="2367132" h="2986061">
                <a:moveTo>
                  <a:pt x="0" y="0"/>
                </a:moveTo>
                <a:lnTo>
                  <a:pt x="2367132" y="0"/>
                </a:lnTo>
                <a:lnTo>
                  <a:pt x="2367132" y="2986060"/>
                </a:lnTo>
                <a:lnTo>
                  <a:pt x="0" y="29860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7" name="Group 6">
            <a:extLst>
              <a:ext uri="{FF2B5EF4-FFF2-40B4-BE49-F238E27FC236}">
                <a16:creationId xmlns:a16="http://schemas.microsoft.com/office/drawing/2014/main" id="{675C3433-6C1A-99B7-6F7D-331FFA0138BA}"/>
              </a:ext>
            </a:extLst>
          </p:cNvPr>
          <p:cNvGrpSpPr/>
          <p:nvPr/>
        </p:nvGrpSpPr>
        <p:grpSpPr>
          <a:xfrm>
            <a:off x="774785" y="1917324"/>
            <a:ext cx="6502622" cy="2880078"/>
            <a:chOff x="945029" y="2552700"/>
            <a:chExt cx="10322634" cy="4572000"/>
          </a:xfrm>
        </p:grpSpPr>
        <p:sp>
          <p:nvSpPr>
            <p:cNvPr id="8" name="Rectangle 7">
              <a:extLst>
                <a:ext uri="{FF2B5EF4-FFF2-40B4-BE49-F238E27FC236}">
                  <a16:creationId xmlns:a16="http://schemas.microsoft.com/office/drawing/2014/main" id="{B65D7E15-A577-0B18-CA2A-C33525B6C199}"/>
                </a:ext>
              </a:extLst>
            </p:cNvPr>
            <p:cNvSpPr/>
            <p:nvPr/>
          </p:nvSpPr>
          <p:spPr>
            <a:xfrm>
              <a:off x="1097429" y="2705100"/>
              <a:ext cx="10170234" cy="4419600"/>
            </a:xfrm>
            <a:prstGeom prst="rect">
              <a:avLst/>
            </a:prstGeom>
            <a:solidFill>
              <a:schemeClr val="accent2">
                <a:lumMod val="60000"/>
                <a:lumOff val="4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9" name="Rectangle 8">
              <a:extLst>
                <a:ext uri="{FF2B5EF4-FFF2-40B4-BE49-F238E27FC236}">
                  <a16:creationId xmlns:a16="http://schemas.microsoft.com/office/drawing/2014/main" id="{A697879A-4351-9FC6-0668-C8EBB341B765}"/>
                </a:ext>
              </a:extLst>
            </p:cNvPr>
            <p:cNvSpPr/>
            <p:nvPr/>
          </p:nvSpPr>
          <p:spPr>
            <a:xfrm>
              <a:off x="945029" y="2552700"/>
              <a:ext cx="10170234" cy="4419600"/>
            </a:xfrm>
            <a:prstGeom prst="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12" name="TextBox 12">
              <a:extLst>
                <a:ext uri="{FF2B5EF4-FFF2-40B4-BE49-F238E27FC236}">
                  <a16:creationId xmlns:a16="http://schemas.microsoft.com/office/drawing/2014/main" id="{D435F7B8-FA38-CF4F-3978-FF882EFA6D4D}"/>
                </a:ext>
              </a:extLst>
            </p:cNvPr>
            <p:cNvSpPr txBox="1"/>
            <p:nvPr/>
          </p:nvSpPr>
          <p:spPr>
            <a:xfrm>
              <a:off x="1644198" y="3099485"/>
              <a:ext cx="8948326" cy="2945131"/>
            </a:xfrm>
            <a:prstGeom prst="rect">
              <a:avLst/>
            </a:prstGeom>
          </p:spPr>
          <p:txBody>
            <a:bodyPr wrap="square" lIns="0" tIns="0" rIns="0" bIns="0" rtlCol="0" anchor="t">
              <a:spAutoFit/>
            </a:bodyPr>
            <a:lstStyle/>
            <a:p>
              <a:pPr lvl="0" algn="ctr">
                <a:lnSpc>
                  <a:spcPct val="150000"/>
                </a:lnSpc>
                <a:spcBef>
                  <a:spcPct val="0"/>
                </a:spcBef>
              </a:pPr>
              <a:r>
                <a:rPr lang="vi-VN" sz="4283" b="1" dirty="0">
                  <a:solidFill>
                    <a:srgbClr val="C00000"/>
                  </a:solidFill>
                  <a:latin typeface="UTM Avo" panose="02040603050506020204" pitchFamily="18"/>
                  <a:cs typeface="Arial" panose="020B0604020202020204" pitchFamily="34" charset="0"/>
                </a:rPr>
                <a:t>HOẠT ĐỘNG 1: </a:t>
              </a:r>
              <a:endParaRPr lang="en-US" sz="4283" b="1" dirty="0">
                <a:solidFill>
                  <a:srgbClr val="C00000"/>
                </a:solidFill>
                <a:latin typeface="UTM Avo" panose="02040603050506020204" pitchFamily="18"/>
                <a:cs typeface="Arial" panose="020B0604020202020204" pitchFamily="34" charset="0"/>
              </a:endParaRPr>
            </a:p>
            <a:p>
              <a:pPr lvl="0" algn="ctr">
                <a:lnSpc>
                  <a:spcPct val="150000"/>
                </a:lnSpc>
                <a:spcBef>
                  <a:spcPct val="0"/>
                </a:spcBef>
              </a:pPr>
              <a:r>
                <a:rPr lang="vi-VN" sz="4283" b="1" dirty="0">
                  <a:latin typeface="UTM Avo" panose="02040603050506020204" pitchFamily="18"/>
                  <a:cs typeface="Arial" panose="020B0604020202020204" pitchFamily="34" charset="0"/>
                </a:rPr>
                <a:t>ĐỌC </a:t>
              </a:r>
              <a:r>
                <a:rPr lang="en-US" sz="4283" b="1" dirty="0">
                  <a:latin typeface="UTM Avo" panose="02040603050506020204" pitchFamily="18"/>
                  <a:cs typeface="Arial" panose="020B0604020202020204" pitchFamily="34" charset="0"/>
                </a:rPr>
                <a:t>THÀNH TIẾNG</a:t>
              </a:r>
              <a:endParaRPr lang="vi-VN" sz="4283" b="1"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BB3025-617F-51AD-9249-E03D62DD4A8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DC75D04-0C2F-569D-A992-6B19EC8B94A1}"/>
              </a:ext>
            </a:extLst>
          </p:cNvPr>
          <p:cNvGrpSpPr/>
          <p:nvPr/>
        </p:nvGrpSpPr>
        <p:grpSpPr>
          <a:xfrm>
            <a:off x="1650554" y="2380131"/>
            <a:ext cx="8880240" cy="3751729"/>
            <a:chOff x="3810000" y="2019301"/>
            <a:chExt cx="14097000" cy="7315204"/>
          </a:xfrm>
          <a:noFill/>
        </p:grpSpPr>
        <p:sp>
          <p:nvSpPr>
            <p:cNvPr id="3" name="Rectangle: Rounded Corners 12">
              <a:extLst>
                <a:ext uri="{FF2B5EF4-FFF2-40B4-BE49-F238E27FC236}">
                  <a16:creationId xmlns:a16="http://schemas.microsoft.com/office/drawing/2014/main" id="{9281287E-5956-2836-E31C-670B307BA3C7}"/>
                </a:ext>
              </a:extLst>
            </p:cNvPr>
            <p:cNvSpPr/>
            <p:nvPr/>
          </p:nvSpPr>
          <p:spPr>
            <a:xfrm>
              <a:off x="3810000" y="2019301"/>
              <a:ext cx="14097000" cy="7315204"/>
            </a:xfrm>
            <a:prstGeom prst="roundRect">
              <a:avLst>
                <a:gd name="adj" fmla="val 10257"/>
              </a:avLst>
            </a:prstGeom>
            <a:grp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00">
                <a:latin typeface="+mj-lt"/>
              </a:endParaRPr>
            </a:p>
          </p:txBody>
        </p:sp>
        <p:sp>
          <p:nvSpPr>
            <p:cNvPr id="4" name="TextBox 3">
              <a:extLst>
                <a:ext uri="{FF2B5EF4-FFF2-40B4-BE49-F238E27FC236}">
                  <a16:creationId xmlns:a16="http://schemas.microsoft.com/office/drawing/2014/main" id="{081ACF52-C66A-7A3A-5937-1658AF550A7C}"/>
                </a:ext>
              </a:extLst>
            </p:cNvPr>
            <p:cNvSpPr txBox="1"/>
            <p:nvPr/>
          </p:nvSpPr>
          <p:spPr>
            <a:xfrm>
              <a:off x="4114800" y="2578295"/>
              <a:ext cx="13487401" cy="6244641"/>
            </a:xfrm>
            <a:prstGeom prst="rect">
              <a:avLst/>
            </a:prstGeom>
            <a:grpFill/>
            <a:ln>
              <a:noFill/>
            </a:ln>
          </p:spPr>
          <p:txBody>
            <a:bodyPr wrap="square">
              <a:spAutoFit/>
            </a:bodyPr>
            <a:lstStyle/>
            <a:p>
              <a:pPr marL="359988" indent="-359988" algn="just">
                <a:lnSpc>
                  <a:spcPct val="150000"/>
                </a:lnSpc>
                <a:buFont typeface="Arial" panose="020B0604020202020204" pitchFamily="34" charset="0"/>
                <a:buChar char="•"/>
              </a:pPr>
              <a:r>
                <a:rPr lang="nl-NL" sz="2300" dirty="0" err="1">
                  <a:solidFill>
                    <a:srgbClr val="000000"/>
                  </a:solidFill>
                  <a:latin typeface="+mj-lt"/>
                  <a:ea typeface="Calibri" panose="020F0502020204030204" pitchFamily="34" charset="0"/>
                  <a:cs typeface="Arial" panose="020B0604020202020204" pitchFamily="34" charset="0"/>
                </a:rPr>
                <a:t>Đọc</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diễn</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cảm</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đọc</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với</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giọng</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kể</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chuyện</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khoan</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thai</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dõng</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dạc</a:t>
              </a:r>
              <a:r>
                <a:rPr lang="nl-NL" sz="2300" dirty="0">
                  <a:solidFill>
                    <a:srgbClr val="000000"/>
                  </a:solidFill>
                  <a:latin typeface="+mj-lt"/>
                  <a:ea typeface="Calibri" panose="020F0502020204030204" pitchFamily="34" charset="0"/>
                  <a:cs typeface="Arial" panose="020B0604020202020204" pitchFamily="34" charset="0"/>
                </a:rPr>
                <a:t>. </a:t>
              </a:r>
            </a:p>
            <a:p>
              <a:pPr marL="359988" indent="-359988" algn="just">
                <a:lnSpc>
                  <a:spcPct val="150000"/>
                </a:lnSpc>
                <a:buFont typeface="Arial" panose="020B0604020202020204" pitchFamily="34" charset="0"/>
                <a:buChar char="•"/>
              </a:pPr>
              <a:r>
                <a:rPr lang="nl-NL" sz="2300" dirty="0">
                  <a:solidFill>
                    <a:srgbClr val="000000"/>
                  </a:solidFill>
                  <a:latin typeface="+mj-lt"/>
                  <a:ea typeface="Calibri" panose="020F0502020204030204" pitchFamily="34" charset="0"/>
                  <a:cs typeface="Arial" panose="020B0604020202020204" pitchFamily="34" charset="0"/>
                </a:rPr>
                <a:t>Lời chủ quán đọc với giọng bức tức, tự tin, đắc chí.</a:t>
              </a:r>
            </a:p>
            <a:p>
              <a:pPr marL="359988" indent="-359988" algn="just">
                <a:lnSpc>
                  <a:spcPct val="150000"/>
                </a:lnSpc>
                <a:buFont typeface="Arial" panose="020B0604020202020204" pitchFamily="34" charset="0"/>
                <a:buChar char="•"/>
              </a:pPr>
              <a:r>
                <a:rPr lang="nl-NL" sz="2300" dirty="0">
                  <a:solidFill>
                    <a:srgbClr val="000000"/>
                  </a:solidFill>
                  <a:latin typeface="+mj-lt"/>
                  <a:ea typeface="Calibri" panose="020F0502020204030204" pitchFamily="34" charset="0"/>
                  <a:cs typeface="Arial" panose="020B0604020202020204" pitchFamily="34" charset="0"/>
                </a:rPr>
                <a:t>Lời của người nông dân đọc với giọng ngạc nhiên, lo lắng, ấm ức.</a:t>
              </a:r>
            </a:p>
            <a:p>
              <a:pPr marL="359988" indent="-359988" algn="just">
                <a:lnSpc>
                  <a:spcPct val="150000"/>
                </a:lnSpc>
                <a:buFont typeface="Arial" panose="020B0604020202020204" pitchFamily="34" charset="0"/>
                <a:buChar char="•"/>
              </a:pPr>
              <a:r>
                <a:rPr lang="nl-NL" sz="2300" dirty="0" err="1">
                  <a:solidFill>
                    <a:srgbClr val="000000"/>
                  </a:solidFill>
                  <a:latin typeface="+mj-lt"/>
                  <a:ea typeface="Calibri" panose="020F0502020204030204" pitchFamily="34" charset="0"/>
                  <a:cs typeface="Arial" panose="020B0604020202020204" pitchFamily="34" charset="0"/>
                </a:rPr>
                <a:t>Lời</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của</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Mồ</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Côi</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rõ</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ràng</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rành</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mạch</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từ</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tốn</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khoan</a:t>
              </a:r>
              <a:r>
                <a:rPr lang="nl-NL" sz="2300" dirty="0">
                  <a:solidFill>
                    <a:srgbClr val="000000"/>
                  </a:solidFill>
                  <a:latin typeface="+mj-lt"/>
                  <a:ea typeface="Calibri" panose="020F0502020204030204" pitchFamily="34" charset="0"/>
                  <a:cs typeface="Arial" panose="020B0604020202020204" pitchFamily="34" charset="0"/>
                </a:rPr>
                <a:t> </a:t>
              </a:r>
              <a:r>
                <a:rPr lang="nl-NL" sz="2300" dirty="0" err="1">
                  <a:solidFill>
                    <a:srgbClr val="000000"/>
                  </a:solidFill>
                  <a:latin typeface="+mj-lt"/>
                  <a:ea typeface="Calibri" panose="020F0502020204030204" pitchFamily="34" charset="0"/>
                  <a:cs typeface="Arial" panose="020B0604020202020204" pitchFamily="34" charset="0"/>
                </a:rPr>
                <a:t>thai</a:t>
              </a:r>
              <a:r>
                <a:rPr lang="nl-NL" sz="2300" dirty="0">
                  <a:solidFill>
                    <a:srgbClr val="000000"/>
                  </a:solidFill>
                  <a:latin typeface="+mj-lt"/>
                  <a:ea typeface="Calibri" panose="020F0502020204030204" pitchFamily="34" charset="0"/>
                  <a:cs typeface="Arial" panose="020B0604020202020204" pitchFamily="34" charset="0"/>
                </a:rPr>
                <a:t>.    </a:t>
              </a:r>
              <a:endParaRPr lang="en-US" sz="2300" dirty="0">
                <a:latin typeface="+mj-lt"/>
                <a:ea typeface="Calibri" panose="020F050202020403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0D54D8AC-0F6F-A28F-9439-43F314B8B5C9}"/>
              </a:ext>
            </a:extLst>
          </p:cNvPr>
          <p:cNvSpPr txBox="1"/>
          <p:nvPr/>
        </p:nvSpPr>
        <p:spPr>
          <a:xfrm>
            <a:off x="3041846" y="1748227"/>
            <a:ext cx="6097656" cy="461665"/>
          </a:xfrm>
          <a:prstGeom prst="rect">
            <a:avLst/>
          </a:prstGeom>
          <a:noFill/>
        </p:spPr>
        <p:txBody>
          <a:bodyPr wrap="square">
            <a:spAutoFit/>
          </a:bodyPr>
          <a:lstStyle/>
          <a:p>
            <a:pPr algn="ctr" defTabSz="575981">
              <a:defRPr/>
            </a:pPr>
            <a:r>
              <a:rPr lang="en-US" sz="2300" b="1" dirty="0">
                <a:solidFill>
                  <a:schemeClr val="tx1"/>
                </a:solidFill>
                <a:latin typeface="+mj-lt"/>
                <a:cs typeface="Arial" panose="020B0604020202020204" pitchFamily="34" charset="0"/>
              </a:rPr>
              <a:t>GIỌNG ĐỌC TRONG BÀI</a:t>
            </a:r>
          </a:p>
        </p:txBody>
      </p:sp>
    </p:spTree>
    <p:extLst>
      <p:ext uri="{BB962C8B-B14F-4D97-AF65-F5344CB8AC3E}">
        <p14:creationId xmlns:p14="http://schemas.microsoft.com/office/powerpoint/2010/main" val="3874092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EB960D-AE4D-D8F9-46F4-F4F24C06ED7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093CE21-4A87-5EAC-064B-5047EED4D3AF}"/>
              </a:ext>
            </a:extLst>
          </p:cNvPr>
          <p:cNvSpPr txBox="1"/>
          <p:nvPr/>
        </p:nvSpPr>
        <p:spPr>
          <a:xfrm>
            <a:off x="3501640" y="1926536"/>
            <a:ext cx="5188715" cy="461666"/>
          </a:xfrm>
          <a:prstGeom prst="rect">
            <a:avLst/>
          </a:prstGeom>
          <a:noFill/>
        </p:spPr>
        <p:txBody>
          <a:bodyPr wrap="square">
            <a:spAutoFit/>
          </a:bodyPr>
          <a:lstStyle/>
          <a:p>
            <a:pPr algn="ctr" defTabSz="1151961">
              <a:defRPr/>
            </a:pPr>
            <a:r>
              <a:rPr lang="en-US" sz="2400" b="1" kern="0" dirty="0">
                <a:solidFill>
                  <a:schemeClr val="tx1"/>
                </a:solidFill>
                <a:latin typeface="+mj-lt"/>
                <a:cs typeface="Arial" panose="020B0604020202020204" pitchFamily="34" charset="0"/>
                <a:sym typeface="Arial"/>
              </a:rPr>
              <a:t>LUYỆN ĐỌC MỘT SỐ TỪ KHÓ</a:t>
            </a:r>
          </a:p>
        </p:txBody>
      </p:sp>
      <p:grpSp>
        <p:nvGrpSpPr>
          <p:cNvPr id="15" name="Group 14">
            <a:extLst>
              <a:ext uri="{FF2B5EF4-FFF2-40B4-BE49-F238E27FC236}">
                <a16:creationId xmlns:a16="http://schemas.microsoft.com/office/drawing/2014/main" id="{DA10BD13-B2C9-3C09-A5D0-2FA6CCFB07A0}"/>
              </a:ext>
            </a:extLst>
          </p:cNvPr>
          <p:cNvGrpSpPr/>
          <p:nvPr/>
        </p:nvGrpSpPr>
        <p:grpSpPr>
          <a:xfrm>
            <a:off x="1708895" y="2207065"/>
            <a:ext cx="3486213" cy="3024082"/>
            <a:chOff x="2068308" y="2743200"/>
            <a:chExt cx="5534214" cy="4800600"/>
          </a:xfrm>
        </p:grpSpPr>
        <p:pic>
          <p:nvPicPr>
            <p:cNvPr id="16" name="Picture 15">
              <a:extLst>
                <a:ext uri="{FF2B5EF4-FFF2-40B4-BE49-F238E27FC236}">
                  <a16:creationId xmlns:a16="http://schemas.microsoft.com/office/drawing/2014/main" id="{AAFE4D69-FD88-53C4-F47C-476273E594D6}"/>
                </a:ext>
              </a:extLst>
            </p:cNvPr>
            <p:cNvPicPr>
              <a:picLocks noChangeAspect="1"/>
            </p:cNvPicPr>
            <p:nvPr/>
          </p:nvPicPr>
          <p:blipFill>
            <a:blip r:embed="rId3">
              <a:extLst>
                <a:ext uri="{28A0092B-C50C-407E-A947-70E740481C1C}">
                  <a14:useLocalDpi xmlns:a14="http://schemas.microsoft.com/office/drawing/2010/main" val="0"/>
                </a:ext>
              </a:extLst>
            </a:blip>
            <a:srcRect r="79587" b="68521"/>
            <a:stretch/>
          </p:blipFill>
          <p:spPr>
            <a:xfrm>
              <a:off x="2068308" y="2743200"/>
              <a:ext cx="5534214" cy="4800600"/>
            </a:xfrm>
            <a:prstGeom prst="rect">
              <a:avLst/>
            </a:prstGeom>
          </p:spPr>
        </p:pic>
        <p:sp>
          <p:nvSpPr>
            <p:cNvPr id="17" name="TextBox 16">
              <a:extLst>
                <a:ext uri="{FF2B5EF4-FFF2-40B4-BE49-F238E27FC236}">
                  <a16:creationId xmlns:a16="http://schemas.microsoft.com/office/drawing/2014/main" id="{646114AA-2658-264D-9A3E-DD3D6E5C416A}"/>
                </a:ext>
              </a:extLst>
            </p:cNvPr>
            <p:cNvSpPr txBox="1"/>
            <p:nvPr/>
          </p:nvSpPr>
          <p:spPr>
            <a:xfrm>
              <a:off x="2858336" y="5268842"/>
              <a:ext cx="3954158" cy="732873"/>
            </a:xfrm>
            <a:prstGeom prst="rect">
              <a:avLst/>
            </a:prstGeom>
            <a:noFill/>
          </p:spPr>
          <p:txBody>
            <a:bodyPr wrap="square" rtlCol="0">
              <a:spAutoFit/>
            </a:bodyPr>
            <a:lstStyle/>
            <a:p>
              <a:pPr algn="ctr"/>
              <a:r>
                <a:rPr lang="en-US" sz="2400" i="1" dirty="0" err="1">
                  <a:latin typeface="+mj-lt"/>
                  <a:cs typeface="Arial" panose="020B0604020202020204" pitchFamily="34" charset="0"/>
                </a:rPr>
                <a:t>Xử</a:t>
              </a:r>
              <a:r>
                <a:rPr lang="en-US" sz="2400" i="1" dirty="0">
                  <a:latin typeface="+mj-lt"/>
                  <a:cs typeface="Arial" panose="020B0604020202020204" pitchFamily="34" charset="0"/>
                </a:rPr>
                <a:t> </a:t>
              </a:r>
              <a:r>
                <a:rPr lang="en-US" sz="2400" i="1" dirty="0" err="1">
                  <a:latin typeface="+mj-lt"/>
                  <a:cs typeface="Arial" panose="020B0604020202020204" pitchFamily="34" charset="0"/>
                </a:rPr>
                <a:t>kiện</a:t>
              </a:r>
              <a:endParaRPr lang="en-US" sz="2400" i="1" dirty="0">
                <a:latin typeface="+mj-lt"/>
                <a:cs typeface="Arial" panose="020B0604020202020204" pitchFamily="34" charset="0"/>
              </a:endParaRPr>
            </a:p>
          </p:txBody>
        </p:sp>
      </p:grpSp>
      <p:grpSp>
        <p:nvGrpSpPr>
          <p:cNvPr id="18" name="Group 17">
            <a:extLst>
              <a:ext uri="{FF2B5EF4-FFF2-40B4-BE49-F238E27FC236}">
                <a16:creationId xmlns:a16="http://schemas.microsoft.com/office/drawing/2014/main" id="{F6590758-FCEA-80BE-8C2A-762275578ACD}"/>
              </a:ext>
            </a:extLst>
          </p:cNvPr>
          <p:cNvGrpSpPr/>
          <p:nvPr/>
        </p:nvGrpSpPr>
        <p:grpSpPr>
          <a:xfrm>
            <a:off x="6996894" y="2207065"/>
            <a:ext cx="3486213" cy="3024082"/>
            <a:chOff x="10160931" y="2015708"/>
            <a:chExt cx="5534214" cy="4800600"/>
          </a:xfrm>
        </p:grpSpPr>
        <p:pic>
          <p:nvPicPr>
            <p:cNvPr id="19" name="Picture 18">
              <a:extLst>
                <a:ext uri="{FF2B5EF4-FFF2-40B4-BE49-F238E27FC236}">
                  <a16:creationId xmlns:a16="http://schemas.microsoft.com/office/drawing/2014/main" id="{BA292018-D67D-4A80-44DF-56C33C64DCA2}"/>
                </a:ext>
              </a:extLst>
            </p:cNvPr>
            <p:cNvPicPr>
              <a:picLocks noChangeAspect="1"/>
            </p:cNvPicPr>
            <p:nvPr/>
          </p:nvPicPr>
          <p:blipFill>
            <a:blip r:embed="rId3">
              <a:extLst>
                <a:ext uri="{28A0092B-C50C-407E-A947-70E740481C1C}">
                  <a14:useLocalDpi xmlns:a14="http://schemas.microsoft.com/office/drawing/2010/main" val="0"/>
                </a:ext>
              </a:extLst>
            </a:blip>
            <a:srcRect r="79587" b="68521"/>
            <a:stretch/>
          </p:blipFill>
          <p:spPr>
            <a:xfrm>
              <a:off x="10160931" y="2015708"/>
              <a:ext cx="5534214" cy="4800600"/>
            </a:xfrm>
            <a:prstGeom prst="rect">
              <a:avLst/>
            </a:prstGeom>
          </p:spPr>
        </p:pic>
        <p:sp>
          <p:nvSpPr>
            <p:cNvPr id="20" name="TextBox 19">
              <a:extLst>
                <a:ext uri="{FF2B5EF4-FFF2-40B4-BE49-F238E27FC236}">
                  <a16:creationId xmlns:a16="http://schemas.microsoft.com/office/drawing/2014/main" id="{D588AD41-7D2C-5864-4107-AD17C938DEA2}"/>
                </a:ext>
              </a:extLst>
            </p:cNvPr>
            <p:cNvSpPr txBox="1"/>
            <p:nvPr/>
          </p:nvSpPr>
          <p:spPr>
            <a:xfrm>
              <a:off x="10883322" y="4487740"/>
              <a:ext cx="4315372" cy="732873"/>
            </a:xfrm>
            <a:prstGeom prst="rect">
              <a:avLst/>
            </a:prstGeom>
            <a:noFill/>
          </p:spPr>
          <p:txBody>
            <a:bodyPr wrap="square" rtlCol="0">
              <a:spAutoFit/>
            </a:bodyPr>
            <a:lstStyle/>
            <a:p>
              <a:pPr algn="ctr"/>
              <a:r>
                <a:rPr lang="en-US" sz="2400" i="1" dirty="0" err="1">
                  <a:latin typeface="+mj-lt"/>
                  <a:cs typeface="Arial" panose="020B0604020202020204" pitchFamily="34" charset="0"/>
                </a:rPr>
                <a:t>Xóc</a:t>
              </a:r>
              <a:r>
                <a:rPr lang="en-US" sz="2400" i="1" dirty="0">
                  <a:latin typeface="+mj-lt"/>
                  <a:cs typeface="Arial" panose="020B0604020202020204" pitchFamily="34" charset="0"/>
                </a:rPr>
                <a:t> </a:t>
              </a:r>
              <a:r>
                <a:rPr lang="en-US" sz="2400" i="1" dirty="0" err="1">
                  <a:latin typeface="+mj-lt"/>
                  <a:cs typeface="Arial" panose="020B0604020202020204" pitchFamily="34" charset="0"/>
                </a:rPr>
                <a:t>lên</a:t>
              </a:r>
              <a:endParaRPr lang="en-US" sz="2400" i="1" dirty="0">
                <a:latin typeface="+mj-lt"/>
                <a:cs typeface="Arial" panose="020B0604020202020204" pitchFamily="34" charset="0"/>
              </a:endParaRPr>
            </a:p>
          </p:txBody>
        </p:sp>
      </p:grpSp>
    </p:spTree>
    <p:extLst>
      <p:ext uri="{BB962C8B-B14F-4D97-AF65-F5344CB8AC3E}">
        <p14:creationId xmlns:p14="http://schemas.microsoft.com/office/powerpoint/2010/main" val="169089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169E6E-27B6-0F12-748E-3446B16BE7FA}"/>
            </a:ext>
          </a:extLst>
        </p:cNvPr>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29BFE1C0-D64E-9E4F-CFA5-63F66DDB4504}"/>
              </a:ext>
            </a:extLst>
          </p:cNvPr>
          <p:cNvSpPr/>
          <p:nvPr/>
        </p:nvSpPr>
        <p:spPr>
          <a:xfrm>
            <a:off x="2985386" y="1721450"/>
            <a:ext cx="6221227" cy="596269"/>
          </a:xfrm>
          <a:prstGeom prst="roundRect">
            <a:avLst/>
          </a:prstGeom>
          <a:solidFill>
            <a:schemeClr val="bg1"/>
          </a:solidFill>
          <a:ln>
            <a:solidFill>
              <a:srgbClr val="C00000"/>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5981">
              <a:defRPr/>
            </a:pPr>
            <a:r>
              <a:rPr lang="en-US" sz="2400" b="1" dirty="0">
                <a:solidFill>
                  <a:schemeClr val="tx1"/>
                </a:solidFill>
                <a:latin typeface="+mj-lt"/>
                <a:cs typeface="Arial" panose="020B0604020202020204" pitchFamily="34" charset="0"/>
              </a:rPr>
              <a:t>GIỌNG ĐỌC CÁC ĐOẠN</a:t>
            </a:r>
          </a:p>
        </p:txBody>
      </p:sp>
      <p:grpSp>
        <p:nvGrpSpPr>
          <p:cNvPr id="3" name="Group 2">
            <a:extLst>
              <a:ext uri="{FF2B5EF4-FFF2-40B4-BE49-F238E27FC236}">
                <a16:creationId xmlns:a16="http://schemas.microsoft.com/office/drawing/2014/main" id="{E15DC376-75A4-F92D-BB9C-437373DBB7EA}"/>
              </a:ext>
            </a:extLst>
          </p:cNvPr>
          <p:cNvGrpSpPr/>
          <p:nvPr/>
        </p:nvGrpSpPr>
        <p:grpSpPr>
          <a:xfrm>
            <a:off x="759577" y="2439965"/>
            <a:ext cx="10672844" cy="1276891"/>
            <a:chOff x="672658" y="2685635"/>
            <a:chExt cx="16942682" cy="6191665"/>
          </a:xfrm>
        </p:grpSpPr>
        <p:grpSp>
          <p:nvGrpSpPr>
            <p:cNvPr id="4" name="Group 3">
              <a:extLst>
                <a:ext uri="{FF2B5EF4-FFF2-40B4-BE49-F238E27FC236}">
                  <a16:creationId xmlns:a16="http://schemas.microsoft.com/office/drawing/2014/main" id="{045E806D-B01F-B912-6A85-631C9FB997EB}"/>
                </a:ext>
              </a:extLst>
            </p:cNvPr>
            <p:cNvGrpSpPr/>
            <p:nvPr/>
          </p:nvGrpSpPr>
          <p:grpSpPr>
            <a:xfrm>
              <a:off x="672658" y="3162300"/>
              <a:ext cx="16942682" cy="5715000"/>
              <a:chOff x="946824" y="3826746"/>
              <a:chExt cx="17109856" cy="5715000"/>
            </a:xfrm>
          </p:grpSpPr>
          <p:sp>
            <p:nvSpPr>
              <p:cNvPr id="6" name="Rectangle 5">
                <a:extLst>
                  <a:ext uri="{FF2B5EF4-FFF2-40B4-BE49-F238E27FC236}">
                    <a16:creationId xmlns:a16="http://schemas.microsoft.com/office/drawing/2014/main" id="{58A6D09D-9540-7763-9C4E-A6B067EBBC1F}"/>
                  </a:ext>
                </a:extLst>
              </p:cNvPr>
              <p:cNvSpPr/>
              <p:nvPr/>
            </p:nvSpPr>
            <p:spPr>
              <a:xfrm>
                <a:off x="3931766" y="3826746"/>
                <a:ext cx="14124914" cy="5715000"/>
              </a:xfrm>
              <a:prstGeom prst="rect">
                <a:avLst/>
              </a:prstGeom>
              <a:solidFill>
                <a:schemeClr val="accent5">
                  <a:lumMod val="20000"/>
                  <a:lumOff val="80000"/>
                </a:schemeClr>
              </a:solidFill>
              <a:ln>
                <a:solidFill>
                  <a:schemeClr val="accent5">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dirty="0">
                  <a:latin typeface="+mj-lt"/>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220D6C8-C128-F859-ED26-ACB03166D73E}"/>
                  </a:ext>
                </a:extLst>
              </p:cNvPr>
              <p:cNvSpPr/>
              <p:nvPr/>
            </p:nvSpPr>
            <p:spPr>
              <a:xfrm>
                <a:off x="946824" y="3826746"/>
                <a:ext cx="2984942" cy="5715000"/>
              </a:xfrm>
              <a:prstGeom prst="rect">
                <a:avLst/>
              </a:prstGeom>
              <a:solidFill>
                <a:schemeClr val="accent5">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1"/>
                    </a:solidFill>
                    <a:latin typeface="+mj-lt"/>
                    <a:cs typeface="Arial" panose="020B0604020202020204" pitchFamily="34" charset="0"/>
                  </a:rPr>
                  <a:t>Đoạn</a:t>
                </a:r>
                <a:r>
                  <a:rPr lang="en-US" sz="2000" b="1" dirty="0">
                    <a:solidFill>
                      <a:schemeClr val="tx1"/>
                    </a:solidFill>
                    <a:latin typeface="+mj-lt"/>
                    <a:cs typeface="Arial" panose="020B0604020202020204" pitchFamily="34" charset="0"/>
                  </a:rPr>
                  <a:t> 1</a:t>
                </a:r>
              </a:p>
            </p:txBody>
          </p:sp>
        </p:grpSp>
        <p:sp>
          <p:nvSpPr>
            <p:cNvPr id="5" name="TextBox 4">
              <a:extLst>
                <a:ext uri="{FF2B5EF4-FFF2-40B4-BE49-F238E27FC236}">
                  <a16:creationId xmlns:a16="http://schemas.microsoft.com/office/drawing/2014/main" id="{DBC187C1-C63E-3F82-A6FF-AFD3B3A9A7EF}"/>
                </a:ext>
              </a:extLst>
            </p:cNvPr>
            <p:cNvSpPr txBox="1"/>
            <p:nvPr/>
          </p:nvSpPr>
          <p:spPr>
            <a:xfrm>
              <a:off x="4076203" y="2685635"/>
              <a:ext cx="13091367" cy="3792575"/>
            </a:xfrm>
            <a:prstGeom prst="rect">
              <a:avLst/>
            </a:prstGeom>
            <a:noFill/>
          </p:spPr>
          <p:txBody>
            <a:bodyPr wrap="square">
              <a:spAutoFit/>
            </a:bodyPr>
            <a:lstStyle/>
            <a:p>
              <a:pPr algn="just">
                <a:lnSpc>
                  <a:spcPct val="150000"/>
                </a:lnSpc>
              </a:pPr>
              <a:r>
                <a:rPr lang="en-US" sz="1800" dirty="0" err="1">
                  <a:solidFill>
                    <a:srgbClr val="000000"/>
                  </a:solidFill>
                  <a:latin typeface="+mj-lt"/>
                  <a:ea typeface="Calibri" panose="020F0502020204030204" pitchFamily="34" charset="0"/>
                  <a:cs typeface="Arial" panose="020B0604020202020204" pitchFamily="34" charset="0"/>
                </a:rPr>
                <a:t>Các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câu</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kể</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đọc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với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giọng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kể</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chuyện</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khoan</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thai.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Lời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của</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chủ</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quán</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đọc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với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giọng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bực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tức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Lời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của</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người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nông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dân</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đọc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với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giọng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ngạc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nhiên</a:t>
              </a:r>
              <a:r>
                <a:rPr lang="en-US" sz="1800" dirty="0">
                  <a:solidFill>
                    <a:srgbClr val="000000"/>
                  </a:solidFill>
                  <a:latin typeface="+mj-lt"/>
                  <a:ea typeface="Calibri" panose="020F0502020204030204" pitchFamily="34" charset="0"/>
                  <a:cs typeface="Arial" panose="020B0604020202020204" pitchFamily="34" charset="0"/>
                </a:rPr>
                <a:t>, lo </a:t>
              </a:r>
              <a:r>
                <a:rPr lang="en-US" sz="1800" dirty="0" err="1">
                  <a:solidFill>
                    <a:srgbClr val="000000"/>
                  </a:solidFill>
                  <a:latin typeface="+mj-lt"/>
                  <a:ea typeface="Calibri" panose="020F0502020204030204" pitchFamily="34" charset="0"/>
                  <a:cs typeface="Arial" panose="020B0604020202020204" pitchFamily="34" charset="0"/>
                </a:rPr>
                <a:t>lắng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Lời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của</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Mồ</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Côi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đọc</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với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giọng</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chậm</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rãi</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rành</a:t>
              </a:r>
              <a:r>
                <a:rPr lang="en-US" sz="1800" dirty="0">
                  <a:solidFill>
                    <a:srgbClr val="000000"/>
                  </a:solidFill>
                  <a:latin typeface="+mj-lt"/>
                  <a:ea typeface="Calibri" panose="020F0502020204030204" pitchFamily="34" charset="0"/>
                  <a:cs typeface="Arial" panose="020B0604020202020204" pitchFamily="34" charset="0"/>
                </a:rPr>
                <a:t> </a:t>
              </a:r>
              <a:r>
                <a:rPr lang="en-US" sz="1800" dirty="0" err="1">
                  <a:solidFill>
                    <a:srgbClr val="000000"/>
                  </a:solidFill>
                  <a:latin typeface="+mj-lt"/>
                  <a:ea typeface="Calibri" panose="020F0502020204030204" pitchFamily="34" charset="0"/>
                  <a:cs typeface="Arial" panose="020B0604020202020204" pitchFamily="34" charset="0"/>
                </a:rPr>
                <a:t>mạch</a:t>
              </a:r>
              <a:r>
                <a:rPr lang="en-US" sz="1800" dirty="0">
                  <a:solidFill>
                    <a:srgbClr val="000000"/>
                  </a:solidFill>
                  <a:latin typeface="+mj-lt"/>
                  <a:ea typeface="Calibri" panose="020F0502020204030204" pitchFamily="34" charset="0"/>
                  <a:cs typeface="Arial" panose="020B0604020202020204" pitchFamily="34" charset="0"/>
                </a:rPr>
                <a:t>. </a:t>
              </a:r>
              <a:endParaRPr lang="en-US" sz="1800" dirty="0">
                <a:latin typeface="+mj-lt"/>
                <a:ea typeface="Calibri" panose="020F0502020204030204" pitchFamily="34" charset="0"/>
                <a:cs typeface="Arial" panose="020B0604020202020204" pitchFamily="34" charset="0"/>
              </a:endParaRPr>
            </a:p>
          </p:txBody>
        </p:sp>
      </p:grpSp>
      <p:grpSp>
        <p:nvGrpSpPr>
          <p:cNvPr id="10" name="Group 9">
            <a:extLst>
              <a:ext uri="{FF2B5EF4-FFF2-40B4-BE49-F238E27FC236}">
                <a16:creationId xmlns:a16="http://schemas.microsoft.com/office/drawing/2014/main" id="{08941EB0-C0EA-7746-B6FF-E858123968FA}"/>
              </a:ext>
            </a:extLst>
          </p:cNvPr>
          <p:cNvGrpSpPr/>
          <p:nvPr/>
        </p:nvGrpSpPr>
        <p:grpSpPr>
          <a:xfrm>
            <a:off x="759577" y="3981485"/>
            <a:ext cx="10672844" cy="1178591"/>
            <a:chOff x="672658" y="3162300"/>
            <a:chExt cx="16942682" cy="3994639"/>
          </a:xfrm>
        </p:grpSpPr>
        <p:grpSp>
          <p:nvGrpSpPr>
            <p:cNvPr id="11" name="Group 10">
              <a:extLst>
                <a:ext uri="{FF2B5EF4-FFF2-40B4-BE49-F238E27FC236}">
                  <a16:creationId xmlns:a16="http://schemas.microsoft.com/office/drawing/2014/main" id="{F05283BC-C538-0BA9-B1B0-3C85AD9900FF}"/>
                </a:ext>
              </a:extLst>
            </p:cNvPr>
            <p:cNvGrpSpPr/>
            <p:nvPr/>
          </p:nvGrpSpPr>
          <p:grpSpPr>
            <a:xfrm>
              <a:off x="672658" y="3162300"/>
              <a:ext cx="16942682" cy="3994639"/>
              <a:chOff x="946824" y="3826746"/>
              <a:chExt cx="17109856" cy="3994639"/>
            </a:xfrm>
          </p:grpSpPr>
          <p:sp>
            <p:nvSpPr>
              <p:cNvPr id="13" name="Rectangle 12">
                <a:extLst>
                  <a:ext uri="{FF2B5EF4-FFF2-40B4-BE49-F238E27FC236}">
                    <a16:creationId xmlns:a16="http://schemas.microsoft.com/office/drawing/2014/main" id="{D1BEAC54-CE94-EB4F-7A42-C59CDCAFFCDC}"/>
                  </a:ext>
                </a:extLst>
              </p:cNvPr>
              <p:cNvSpPr/>
              <p:nvPr/>
            </p:nvSpPr>
            <p:spPr>
              <a:xfrm>
                <a:off x="3931766" y="3826747"/>
                <a:ext cx="14124914" cy="3994638"/>
              </a:xfrm>
              <a:prstGeom prst="rect">
                <a:avLst/>
              </a:prstGeom>
              <a:solidFill>
                <a:schemeClr val="accent5">
                  <a:lumMod val="20000"/>
                  <a:lumOff val="80000"/>
                </a:schemeClr>
              </a:solidFill>
              <a:ln>
                <a:solidFill>
                  <a:schemeClr val="accent5">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dirty="0">
                  <a:latin typeface="+mj-lt"/>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AD8D0DB-E46F-C46D-D2ED-FC9F748E5ACB}"/>
                  </a:ext>
                </a:extLst>
              </p:cNvPr>
              <p:cNvSpPr/>
              <p:nvPr/>
            </p:nvSpPr>
            <p:spPr>
              <a:xfrm>
                <a:off x="946824" y="3826746"/>
                <a:ext cx="2984942" cy="3994637"/>
              </a:xfrm>
              <a:prstGeom prst="rect">
                <a:avLst/>
              </a:prstGeom>
              <a:solidFill>
                <a:schemeClr val="accent5">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1"/>
                    </a:solidFill>
                    <a:latin typeface="+mj-lt"/>
                    <a:cs typeface="Arial" panose="020B0604020202020204" pitchFamily="34" charset="0"/>
                  </a:rPr>
                  <a:t>Đoạn</a:t>
                </a:r>
                <a:r>
                  <a:rPr lang="en-US" sz="2000" b="1" dirty="0">
                    <a:solidFill>
                      <a:schemeClr val="tx1"/>
                    </a:solidFill>
                    <a:latin typeface="+mj-lt"/>
                    <a:cs typeface="Arial" panose="020B0604020202020204" pitchFamily="34" charset="0"/>
                  </a:rPr>
                  <a:t> 2</a:t>
                </a:r>
              </a:p>
            </p:txBody>
          </p:sp>
        </p:grpSp>
        <p:sp>
          <p:nvSpPr>
            <p:cNvPr id="12" name="TextBox 11">
              <a:extLst>
                <a:ext uri="{FF2B5EF4-FFF2-40B4-BE49-F238E27FC236}">
                  <a16:creationId xmlns:a16="http://schemas.microsoft.com/office/drawing/2014/main" id="{0AF5C834-3276-0B4B-07B9-6D487EE18BCA}"/>
                </a:ext>
              </a:extLst>
            </p:cNvPr>
            <p:cNvSpPr txBox="1"/>
            <p:nvPr/>
          </p:nvSpPr>
          <p:spPr>
            <a:xfrm>
              <a:off x="4076204" y="3652701"/>
              <a:ext cx="13091367" cy="2607325"/>
            </a:xfrm>
            <a:prstGeom prst="rect">
              <a:avLst/>
            </a:prstGeom>
            <a:noFill/>
          </p:spPr>
          <p:txBody>
            <a:bodyPr wrap="square">
              <a:spAutoFit/>
            </a:bodyPr>
            <a:lstStyle/>
            <a:p>
              <a:pPr algn="just" defTabSz="1151961">
                <a:lnSpc>
                  <a:spcPct val="150000"/>
                </a:lnSpc>
                <a:defRPr/>
              </a:pPr>
              <a:r>
                <a:rPr lang="vi-VN" sz="1800" kern="0" dirty="0">
                  <a:latin typeface="+mj-lt"/>
                  <a:cs typeface="Arial"/>
                  <a:sym typeface="Arial"/>
                </a:rPr>
                <a:t>Lời của chủ quán đọc với giọng tự tin, đắc chí. Lời của người nông dân đọc với giọng ấm ức. Lời của Mồ Côi đọc với giọng từ tốn, khoai thai. </a:t>
              </a:r>
              <a:endParaRPr lang="vi-VN" sz="1800" b="1" kern="0" dirty="0">
                <a:latin typeface="+mj-lt"/>
                <a:cs typeface="Arial"/>
                <a:sym typeface="Arial"/>
              </a:endParaRPr>
            </a:p>
          </p:txBody>
        </p:sp>
      </p:grpSp>
      <p:grpSp>
        <p:nvGrpSpPr>
          <p:cNvPr id="15" name="Group 14">
            <a:extLst>
              <a:ext uri="{FF2B5EF4-FFF2-40B4-BE49-F238E27FC236}">
                <a16:creationId xmlns:a16="http://schemas.microsoft.com/office/drawing/2014/main" id="{BD90FF8D-8DA7-ACF3-1F4D-BE57C2019382}"/>
              </a:ext>
            </a:extLst>
          </p:cNvPr>
          <p:cNvGrpSpPr/>
          <p:nvPr/>
        </p:nvGrpSpPr>
        <p:grpSpPr>
          <a:xfrm>
            <a:off x="759577" y="5424704"/>
            <a:ext cx="10672844" cy="1178590"/>
            <a:chOff x="672658" y="3820439"/>
            <a:chExt cx="16942682" cy="2710782"/>
          </a:xfrm>
        </p:grpSpPr>
        <p:grpSp>
          <p:nvGrpSpPr>
            <p:cNvPr id="16" name="Group 15">
              <a:extLst>
                <a:ext uri="{FF2B5EF4-FFF2-40B4-BE49-F238E27FC236}">
                  <a16:creationId xmlns:a16="http://schemas.microsoft.com/office/drawing/2014/main" id="{FD4A2ABD-B127-3C35-595C-F2E7C88B1167}"/>
                </a:ext>
              </a:extLst>
            </p:cNvPr>
            <p:cNvGrpSpPr/>
            <p:nvPr/>
          </p:nvGrpSpPr>
          <p:grpSpPr>
            <a:xfrm>
              <a:off x="672658" y="3820439"/>
              <a:ext cx="16942682" cy="2710782"/>
              <a:chOff x="946824" y="4484885"/>
              <a:chExt cx="17109856" cy="2710782"/>
            </a:xfrm>
          </p:grpSpPr>
          <p:sp>
            <p:nvSpPr>
              <p:cNvPr id="18" name="Rectangle 17">
                <a:extLst>
                  <a:ext uri="{FF2B5EF4-FFF2-40B4-BE49-F238E27FC236}">
                    <a16:creationId xmlns:a16="http://schemas.microsoft.com/office/drawing/2014/main" id="{86E574C0-431F-0CD5-7BEE-41FA958AFA62}"/>
                  </a:ext>
                </a:extLst>
              </p:cNvPr>
              <p:cNvSpPr/>
              <p:nvPr/>
            </p:nvSpPr>
            <p:spPr>
              <a:xfrm>
                <a:off x="3931766" y="4484885"/>
                <a:ext cx="14124914" cy="2710782"/>
              </a:xfrm>
              <a:prstGeom prst="rect">
                <a:avLst/>
              </a:prstGeom>
              <a:solidFill>
                <a:schemeClr val="accent5">
                  <a:lumMod val="20000"/>
                  <a:lumOff val="80000"/>
                </a:schemeClr>
              </a:solidFill>
              <a:ln>
                <a:solidFill>
                  <a:schemeClr val="accent5">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dirty="0">
                  <a:latin typeface="+mj-lt"/>
                  <a:ea typeface="Calibri" panose="020F050202020403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CC67BCB3-72B9-E7C0-3629-80E808E5630E}"/>
                  </a:ext>
                </a:extLst>
              </p:cNvPr>
              <p:cNvSpPr/>
              <p:nvPr/>
            </p:nvSpPr>
            <p:spPr>
              <a:xfrm>
                <a:off x="946824" y="4484885"/>
                <a:ext cx="2984941" cy="2710782"/>
              </a:xfrm>
              <a:prstGeom prst="rect">
                <a:avLst/>
              </a:prstGeom>
              <a:solidFill>
                <a:schemeClr val="accent5">
                  <a:lumMod val="60000"/>
                  <a:lumOff val="4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1"/>
                    </a:solidFill>
                    <a:latin typeface="+mj-lt"/>
                    <a:cs typeface="Arial" panose="020B0604020202020204" pitchFamily="34" charset="0"/>
                  </a:rPr>
                  <a:t>Đoạn</a:t>
                </a:r>
                <a:r>
                  <a:rPr lang="en-US" sz="2000" b="1" dirty="0">
                    <a:solidFill>
                      <a:schemeClr val="tx1"/>
                    </a:solidFill>
                    <a:latin typeface="+mj-lt"/>
                    <a:cs typeface="Arial" panose="020B0604020202020204" pitchFamily="34" charset="0"/>
                  </a:rPr>
                  <a:t> 3</a:t>
                </a:r>
              </a:p>
            </p:txBody>
          </p:sp>
        </p:grpSp>
        <p:sp>
          <p:nvSpPr>
            <p:cNvPr id="17" name="TextBox 16">
              <a:extLst>
                <a:ext uri="{FF2B5EF4-FFF2-40B4-BE49-F238E27FC236}">
                  <a16:creationId xmlns:a16="http://schemas.microsoft.com/office/drawing/2014/main" id="{316BFA90-C50E-ECBE-733A-F05A075A1E20}"/>
                </a:ext>
              </a:extLst>
            </p:cNvPr>
            <p:cNvSpPr txBox="1"/>
            <p:nvPr/>
          </p:nvSpPr>
          <p:spPr>
            <a:xfrm>
              <a:off x="4076204" y="4176742"/>
              <a:ext cx="13091367" cy="1988442"/>
            </a:xfrm>
            <a:prstGeom prst="rect">
              <a:avLst/>
            </a:prstGeom>
            <a:noFill/>
          </p:spPr>
          <p:txBody>
            <a:bodyPr wrap="square">
              <a:spAutoFit/>
            </a:bodyPr>
            <a:lstStyle/>
            <a:p>
              <a:pPr algn="just" defTabSz="1151961">
                <a:lnSpc>
                  <a:spcPct val="150000"/>
                </a:lnSpc>
                <a:defRPr/>
              </a:pPr>
              <a:r>
                <a:rPr lang="vi-VN" sz="1800" kern="0" dirty="0">
                  <a:latin typeface="+mj-lt"/>
                  <a:cs typeface="Arial"/>
                  <a:sym typeface="Arial"/>
                </a:rPr>
                <a:t>Các câu kể đọc với giọng kể chuyện khoan thai, dõng dạc. Lời của Mồ Côi đọc rõ ràng, rành mạch. </a:t>
              </a:r>
            </a:p>
          </p:txBody>
        </p:sp>
      </p:grpSp>
    </p:spTree>
    <p:extLst>
      <p:ext uri="{BB962C8B-B14F-4D97-AF65-F5344CB8AC3E}">
        <p14:creationId xmlns:p14="http://schemas.microsoft.com/office/powerpoint/2010/main" val="43449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3B603C-8695-810A-000E-BE84D2A2A2B8}"/>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AAE6CCC9-3522-54EB-EE08-F9A03229F293}"/>
              </a:ext>
            </a:extLst>
          </p:cNvPr>
          <p:cNvSpPr/>
          <p:nvPr/>
        </p:nvSpPr>
        <p:spPr>
          <a:xfrm>
            <a:off x="964096" y="2606390"/>
            <a:ext cx="5287617" cy="333741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0">
            <a:extLst>
              <a:ext uri="{FF2B5EF4-FFF2-40B4-BE49-F238E27FC236}">
                <a16:creationId xmlns:a16="http://schemas.microsoft.com/office/drawing/2014/main" id="{6C2E1684-BE00-F3D7-B56E-21D56A1421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33955" y="2823059"/>
            <a:ext cx="5029149" cy="3120748"/>
          </a:xfrm>
          <a:prstGeom prst="rect">
            <a:avLst/>
          </a:prstGeom>
        </p:spPr>
      </p:pic>
      <p:sp>
        <p:nvSpPr>
          <p:cNvPr id="15" name="TextBox 14">
            <a:extLst>
              <a:ext uri="{FF2B5EF4-FFF2-40B4-BE49-F238E27FC236}">
                <a16:creationId xmlns:a16="http://schemas.microsoft.com/office/drawing/2014/main" id="{89967E74-6E83-A059-E99E-6DD6C669BB5A}"/>
              </a:ext>
            </a:extLst>
          </p:cNvPr>
          <p:cNvSpPr txBox="1"/>
          <p:nvPr/>
        </p:nvSpPr>
        <p:spPr>
          <a:xfrm>
            <a:off x="1119036" y="3437176"/>
            <a:ext cx="4976964" cy="1675843"/>
          </a:xfrm>
          <a:prstGeom prst="rect">
            <a:avLst/>
          </a:prstGeom>
          <a:noFill/>
        </p:spPr>
        <p:txBody>
          <a:bodyPr wrap="square" rtlCol="0">
            <a:spAutoFit/>
          </a:bodyPr>
          <a:lstStyle/>
          <a:p>
            <a:pPr algn="just" defTabSz="1151961">
              <a:lnSpc>
                <a:spcPct val="150000"/>
              </a:lnSpc>
              <a:defRPr/>
            </a:pPr>
            <a:r>
              <a:rPr lang="vi-VN" sz="2400" kern="0" dirty="0">
                <a:solidFill>
                  <a:sysClr val="windowText" lastClr="000000"/>
                </a:solidFill>
                <a:latin typeface="+mj-lt"/>
                <a:cs typeface="Arial"/>
                <a:sym typeface="Arial"/>
              </a:rPr>
              <a:t>Các em hãy thực hiện việc đọc thành tiếng mỗi đoạn, bài đọc trong nhóm nhỏ và trước lớp. </a:t>
            </a:r>
          </a:p>
        </p:txBody>
      </p:sp>
      <p:sp>
        <p:nvSpPr>
          <p:cNvPr id="17" name="TextBox 16">
            <a:extLst>
              <a:ext uri="{FF2B5EF4-FFF2-40B4-BE49-F238E27FC236}">
                <a16:creationId xmlns:a16="http://schemas.microsoft.com/office/drawing/2014/main" id="{DBCCE1E4-5A48-355E-210E-0AD992B603EE}"/>
              </a:ext>
            </a:extLst>
          </p:cNvPr>
          <p:cNvSpPr txBox="1"/>
          <p:nvPr/>
        </p:nvSpPr>
        <p:spPr>
          <a:xfrm>
            <a:off x="3047172" y="1905660"/>
            <a:ext cx="6097656" cy="461665"/>
          </a:xfrm>
          <a:prstGeom prst="rect">
            <a:avLst/>
          </a:prstGeom>
          <a:noFill/>
        </p:spPr>
        <p:txBody>
          <a:bodyPr wrap="square">
            <a:spAutoFit/>
          </a:bodyPr>
          <a:lstStyle/>
          <a:p>
            <a:pPr algn="ctr" defTabSz="1151961">
              <a:defRPr/>
            </a:pPr>
            <a:r>
              <a:rPr lang="en-US" sz="2400" b="1" kern="0" dirty="0">
                <a:solidFill>
                  <a:schemeClr val="tx1"/>
                </a:solidFill>
                <a:latin typeface="+mj-lt"/>
                <a:cs typeface="Arial"/>
                <a:sym typeface="Arial"/>
              </a:rPr>
              <a:t>LUYỆN ĐỌC THÀNH TIẾNG</a:t>
            </a:r>
          </a:p>
        </p:txBody>
      </p:sp>
    </p:spTree>
    <p:extLst>
      <p:ext uri="{BB962C8B-B14F-4D97-AF65-F5344CB8AC3E}">
        <p14:creationId xmlns:p14="http://schemas.microsoft.com/office/powerpoint/2010/main" val="208009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CD8B94-EFB9-3369-C4D2-9B4DF46B89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3C53B6-8830-5119-D113-9378029C470C}"/>
              </a:ext>
            </a:extLst>
          </p:cNvPr>
          <p:cNvSpPr txBox="1"/>
          <p:nvPr/>
        </p:nvSpPr>
        <p:spPr>
          <a:xfrm>
            <a:off x="365111" y="1602580"/>
            <a:ext cx="11107052" cy="574388"/>
          </a:xfrm>
          <a:prstGeom prst="rect">
            <a:avLst/>
          </a:prstGeom>
          <a:noFill/>
        </p:spPr>
        <p:txBody>
          <a:bodyPr wrap="square" rtlCol="0">
            <a:spAutoFit/>
          </a:bodyPr>
          <a:lstStyle/>
          <a:p>
            <a:pPr algn="just" defTabSz="1151961">
              <a:lnSpc>
                <a:spcPct val="150000"/>
              </a:lnSpc>
              <a:defRPr/>
            </a:pPr>
            <a:r>
              <a:rPr lang="en-US" sz="2400" b="1" kern="0" dirty="0">
                <a:solidFill>
                  <a:schemeClr val="tx1"/>
                </a:solidFill>
                <a:latin typeface="+mj-lt"/>
                <a:cs typeface="Arial" panose="020B0604020202020204" pitchFamily="34" charset="0"/>
                <a:sym typeface="Arial"/>
              </a:rPr>
              <a:t>      </a:t>
            </a:r>
            <a:r>
              <a:rPr lang="vi-VN" sz="2400" b="1" kern="0" dirty="0">
                <a:solidFill>
                  <a:schemeClr val="tx1"/>
                </a:solidFill>
                <a:latin typeface="+mj-lt"/>
                <a:cs typeface="Arial" panose="020B0604020202020204" pitchFamily="34" charset="0"/>
                <a:sym typeface="Arial"/>
              </a:rPr>
              <a:t>Bài đọc có thể chia thành </a:t>
            </a:r>
            <a:r>
              <a:rPr lang="en-US" sz="2400" b="1" kern="0" dirty="0">
                <a:solidFill>
                  <a:schemeClr val="tx1"/>
                </a:solidFill>
                <a:latin typeface="+mj-lt"/>
                <a:cs typeface="Arial" panose="020B0604020202020204" pitchFamily="34" charset="0"/>
                <a:sym typeface="Arial"/>
              </a:rPr>
              <a:t>3</a:t>
            </a:r>
            <a:r>
              <a:rPr lang="vi-VN" sz="2400" b="1" kern="0" dirty="0">
                <a:solidFill>
                  <a:schemeClr val="tx1"/>
                </a:solidFill>
                <a:latin typeface="+mj-lt"/>
                <a:cs typeface="Arial" panose="020B0604020202020204" pitchFamily="34" charset="0"/>
                <a:sym typeface="Arial"/>
              </a:rPr>
              <a:t> đoạn như sau để luyện đọc và tìm ý:</a:t>
            </a:r>
          </a:p>
        </p:txBody>
      </p:sp>
      <p:sp>
        <p:nvSpPr>
          <p:cNvPr id="5" name="Rectangle 4">
            <a:extLst>
              <a:ext uri="{FF2B5EF4-FFF2-40B4-BE49-F238E27FC236}">
                <a16:creationId xmlns:a16="http://schemas.microsoft.com/office/drawing/2014/main" id="{28F07786-05E5-D306-0035-E0D3BA60BAD2}"/>
              </a:ext>
            </a:extLst>
          </p:cNvPr>
          <p:cNvSpPr/>
          <p:nvPr/>
        </p:nvSpPr>
        <p:spPr>
          <a:xfrm>
            <a:off x="646387" y="3820567"/>
            <a:ext cx="3415223" cy="2765794"/>
          </a:xfrm>
          <a:prstGeom prst="rect">
            <a:avLst/>
          </a:prstGeom>
          <a:solidFill>
            <a:schemeClr val="accent1">
              <a:lumMod val="20000"/>
              <a:lumOff val="80000"/>
            </a:schemeClr>
          </a:solidFill>
          <a:ln w="28575" cap="flat" cmpd="sng" algn="ctr">
            <a:noFill/>
            <a:prstDash val="solid"/>
          </a:ln>
          <a:effectLst/>
        </p:spPr>
        <p:txBody>
          <a:bodyPr rtlCol="0" anchor="ctr"/>
          <a:lstStyle/>
          <a:p>
            <a:pPr algn="ctr">
              <a:lnSpc>
                <a:spcPct val="150000"/>
              </a:lnSpc>
            </a:pPr>
            <a:r>
              <a:rPr lang="vi-VN" sz="2400" b="1" dirty="0">
                <a:solidFill>
                  <a:srgbClr val="000000"/>
                </a:solidFill>
                <a:latin typeface="+mj-lt"/>
                <a:cs typeface="Arial" panose="020B0604020202020204" pitchFamily="34" charset="0"/>
                <a:sym typeface="Arial"/>
              </a:rPr>
              <a:t>Đoạn 1: </a:t>
            </a:r>
            <a:r>
              <a:rPr lang="en-US" sz="2400" dirty="0">
                <a:solidFill>
                  <a:srgbClr val="000000"/>
                </a:solidFill>
                <a:latin typeface="+mj-lt"/>
                <a:cs typeface="Arial" panose="020B0604020202020204" pitchFamily="34" charset="0"/>
                <a:sym typeface="Arial"/>
              </a:rPr>
              <a:t>T</a:t>
            </a:r>
            <a:r>
              <a:rPr lang="vi-VN" sz="2400" dirty="0">
                <a:solidFill>
                  <a:srgbClr val="000000"/>
                </a:solidFill>
                <a:latin typeface="+mj-lt"/>
                <a:cs typeface="Arial" panose="020B0604020202020204" pitchFamily="34" charset="0"/>
                <a:sym typeface="Arial"/>
              </a:rPr>
              <a:t>ừ đầu đến</a:t>
            </a:r>
            <a:r>
              <a:rPr lang="en-US" sz="2400" dirty="0">
                <a:solidFill>
                  <a:srgbClr val="000000"/>
                </a:solidFill>
                <a:latin typeface="+mj-lt"/>
                <a:cs typeface="Arial" panose="020B0604020202020204" pitchFamily="34" charset="0"/>
                <a:sym typeface="Arial"/>
              </a:rPr>
              <a:t> </a:t>
            </a:r>
          </a:p>
          <a:p>
            <a:pPr algn="ctr">
              <a:lnSpc>
                <a:spcPct val="150000"/>
              </a:lnSpc>
            </a:pPr>
            <a:r>
              <a:rPr lang="en-US" sz="2400" dirty="0">
                <a:solidFill>
                  <a:srgbClr val="000000"/>
                </a:solidFill>
                <a:latin typeface="+mj-lt"/>
                <a:cs typeface="Arial" panose="020B0604020202020204" pitchFamily="34" charset="0"/>
                <a:sym typeface="Arial"/>
              </a:rPr>
              <a:t>– </a:t>
            </a:r>
            <a:r>
              <a:rPr lang="en-US" sz="2400" i="1" dirty="0" err="1">
                <a:latin typeface="+mj-lt"/>
                <a:cs typeface="Arial" panose="020B0604020202020204" pitchFamily="34" charset="0"/>
              </a:rPr>
              <a:t>T</a:t>
            </a:r>
            <a:r>
              <a:rPr lang="en-US" sz="2400" i="1" dirty="0" err="1">
                <a:solidFill>
                  <a:srgbClr val="000000"/>
                </a:solidFill>
                <a:latin typeface="+mj-lt"/>
                <a:cs typeface="Arial" panose="020B0604020202020204" pitchFamily="34" charset="0"/>
                <a:sym typeface="Arial"/>
              </a:rPr>
              <a:t>hưa</a:t>
            </a:r>
            <a:r>
              <a:rPr lang="en-US" sz="2400" i="1" dirty="0">
                <a:solidFill>
                  <a:srgbClr val="000000"/>
                </a:solidFill>
                <a:latin typeface="+mj-lt"/>
                <a:cs typeface="Arial" panose="020B0604020202020204" pitchFamily="34" charset="0"/>
                <a:sym typeface="Arial"/>
              </a:rPr>
              <a:t> </a:t>
            </a:r>
            <a:r>
              <a:rPr lang="en-US" sz="2400" i="1" dirty="0" err="1">
                <a:solidFill>
                  <a:srgbClr val="000000"/>
                </a:solidFill>
                <a:latin typeface="+mj-lt"/>
                <a:cs typeface="Arial" panose="020B0604020202020204" pitchFamily="34" charset="0"/>
                <a:sym typeface="Arial"/>
              </a:rPr>
              <a:t>có</a:t>
            </a:r>
            <a:r>
              <a:rPr lang="en-US" sz="2400" i="1" dirty="0">
                <a:latin typeface="+mj-lt"/>
                <a:cs typeface="Arial" panose="020B0604020202020204" pitchFamily="34" charset="0"/>
              </a:rPr>
              <a:t>.</a:t>
            </a:r>
            <a:endParaRPr lang="en-US" sz="2400" i="1" dirty="0">
              <a:solidFill>
                <a:srgbClr val="000000"/>
              </a:solidFill>
              <a:latin typeface="+mj-lt"/>
              <a:cs typeface="Arial" panose="020B0604020202020204" pitchFamily="34" charset="0"/>
              <a:sym typeface="Arial"/>
            </a:endParaRPr>
          </a:p>
        </p:txBody>
      </p:sp>
      <p:sp>
        <p:nvSpPr>
          <p:cNvPr id="6" name="Rectangle 5">
            <a:extLst>
              <a:ext uri="{FF2B5EF4-FFF2-40B4-BE49-F238E27FC236}">
                <a16:creationId xmlns:a16="http://schemas.microsoft.com/office/drawing/2014/main" id="{26A44AC0-EA58-997F-3C12-67CD3D0CFDA1}"/>
              </a:ext>
            </a:extLst>
          </p:cNvPr>
          <p:cNvSpPr/>
          <p:nvPr/>
        </p:nvSpPr>
        <p:spPr>
          <a:xfrm>
            <a:off x="4253614" y="3820567"/>
            <a:ext cx="3648099" cy="2765794"/>
          </a:xfrm>
          <a:prstGeom prst="rect">
            <a:avLst/>
          </a:prstGeom>
          <a:solidFill>
            <a:schemeClr val="accent1">
              <a:lumMod val="20000"/>
              <a:lumOff val="80000"/>
            </a:schemeClr>
          </a:solidFill>
          <a:ln w="28575" cap="flat" cmpd="sng" algn="ctr">
            <a:noFill/>
            <a:prstDash val="solid"/>
          </a:ln>
          <a:effectLst/>
        </p:spPr>
        <p:txBody>
          <a:bodyPr rtlCol="0" anchor="ctr"/>
          <a:lstStyle/>
          <a:p>
            <a:pPr algn="ctr">
              <a:lnSpc>
                <a:spcPct val="150000"/>
              </a:lnSpc>
            </a:pPr>
            <a:r>
              <a:rPr lang="vi-VN" sz="2400" b="1" dirty="0">
                <a:solidFill>
                  <a:srgbClr val="000000"/>
                </a:solidFill>
                <a:latin typeface="+mj-lt"/>
                <a:cs typeface="Arial" panose="020B0604020202020204" pitchFamily="34" charset="0"/>
                <a:sym typeface="Arial"/>
              </a:rPr>
              <a:t>Đoạn 2: </a:t>
            </a:r>
            <a:r>
              <a:rPr lang="en-US" sz="2400" dirty="0" err="1">
                <a:solidFill>
                  <a:srgbClr val="000000"/>
                </a:solidFill>
                <a:latin typeface="+mj-lt"/>
                <a:cs typeface="Arial" panose="020B0604020202020204" pitchFamily="34" charset="0"/>
                <a:sym typeface="Arial"/>
              </a:rPr>
              <a:t>Tiếp</a:t>
            </a:r>
            <a:r>
              <a:rPr lang="en-US" sz="2400" dirty="0">
                <a:solidFill>
                  <a:srgbClr val="000000"/>
                </a:solidFill>
                <a:latin typeface="+mj-lt"/>
                <a:cs typeface="Arial" panose="020B0604020202020204" pitchFamily="34" charset="0"/>
                <a:sym typeface="Arial"/>
              </a:rPr>
              <a:t> </a:t>
            </a:r>
            <a:r>
              <a:rPr lang="en-US" sz="2400" dirty="0" err="1">
                <a:solidFill>
                  <a:srgbClr val="000000"/>
                </a:solidFill>
                <a:latin typeface="+mj-lt"/>
                <a:cs typeface="Arial" panose="020B0604020202020204" pitchFamily="34" charset="0"/>
                <a:sym typeface="Arial"/>
              </a:rPr>
              <a:t>theo</a:t>
            </a:r>
            <a:r>
              <a:rPr lang="en-US" sz="2400" dirty="0">
                <a:solidFill>
                  <a:srgbClr val="000000"/>
                </a:solidFill>
                <a:latin typeface="+mj-lt"/>
                <a:cs typeface="Arial" panose="020B0604020202020204" pitchFamily="34" charset="0"/>
                <a:sym typeface="Arial"/>
              </a:rPr>
              <a:t> </a:t>
            </a:r>
            <a:r>
              <a:rPr lang="en-US" sz="2400" dirty="0" err="1">
                <a:solidFill>
                  <a:srgbClr val="000000"/>
                </a:solidFill>
                <a:latin typeface="+mj-lt"/>
                <a:cs typeface="Arial" panose="020B0604020202020204" pitchFamily="34" charset="0"/>
                <a:sym typeface="Arial"/>
              </a:rPr>
              <a:t>đến</a:t>
            </a:r>
            <a:endParaRPr lang="en-US" sz="2400" dirty="0">
              <a:solidFill>
                <a:srgbClr val="000000"/>
              </a:solidFill>
              <a:latin typeface="+mj-lt"/>
              <a:cs typeface="Arial" panose="020B0604020202020204" pitchFamily="34" charset="0"/>
              <a:sym typeface="Arial"/>
            </a:endParaRPr>
          </a:p>
          <a:p>
            <a:pPr algn="ctr">
              <a:lnSpc>
                <a:spcPct val="150000"/>
              </a:lnSpc>
            </a:pPr>
            <a:r>
              <a:rPr lang="en-US" sz="2400" i="1" dirty="0">
                <a:cs typeface="Arial" panose="020B0604020202020204" pitchFamily="34" charset="0"/>
              </a:rPr>
              <a:t>–</a:t>
            </a:r>
            <a:r>
              <a:rPr lang="en-US" sz="2400" i="1" dirty="0">
                <a:solidFill>
                  <a:srgbClr val="000000"/>
                </a:solidFill>
                <a:latin typeface="+mj-lt"/>
                <a:cs typeface="Arial" panose="020B0604020202020204" pitchFamily="34" charset="0"/>
                <a:sym typeface="Arial"/>
              </a:rPr>
              <a:t> </a:t>
            </a:r>
            <a:r>
              <a:rPr lang="en-US" sz="2400" i="1" dirty="0" err="1">
                <a:latin typeface="+mj-lt"/>
                <a:cs typeface="Arial" panose="020B0604020202020204" pitchFamily="34" charset="0"/>
              </a:rPr>
              <a:t>C</a:t>
            </a:r>
            <a:r>
              <a:rPr lang="en-US" sz="2400" i="1" dirty="0" err="1">
                <a:solidFill>
                  <a:srgbClr val="000000"/>
                </a:solidFill>
                <a:latin typeface="+mj-lt"/>
                <a:cs typeface="Arial" panose="020B0604020202020204" pitchFamily="34" charset="0"/>
                <a:sym typeface="Arial"/>
              </a:rPr>
              <a:t>ũng</a:t>
            </a:r>
            <a:r>
              <a:rPr lang="en-US" sz="2400" i="1" dirty="0">
                <a:solidFill>
                  <a:srgbClr val="000000"/>
                </a:solidFill>
                <a:latin typeface="+mj-lt"/>
                <a:cs typeface="Arial" panose="020B0604020202020204" pitchFamily="34" charset="0"/>
                <a:sym typeface="Arial"/>
              </a:rPr>
              <a:t> </a:t>
            </a:r>
            <a:r>
              <a:rPr lang="en-US" sz="2400" i="1" dirty="0" err="1">
                <a:solidFill>
                  <a:srgbClr val="000000"/>
                </a:solidFill>
                <a:latin typeface="+mj-lt"/>
                <a:cs typeface="Arial" panose="020B0604020202020204" pitchFamily="34" charset="0"/>
                <a:sym typeface="Arial"/>
              </a:rPr>
              <a:t>được</a:t>
            </a:r>
            <a:r>
              <a:rPr lang="en-US" sz="2400" i="1" dirty="0">
                <a:solidFill>
                  <a:srgbClr val="000000"/>
                </a:solidFill>
                <a:latin typeface="+mj-lt"/>
                <a:cs typeface="Arial" panose="020B0604020202020204" pitchFamily="34" charset="0"/>
                <a:sym typeface="Arial"/>
              </a:rPr>
              <a:t>.</a:t>
            </a:r>
            <a:endParaRPr lang="en-US" sz="2400" i="1" dirty="0">
              <a:solidFill>
                <a:srgbClr val="FF0000"/>
              </a:solidFill>
              <a:latin typeface="+mj-lt"/>
              <a:cs typeface="Arial" panose="020B0604020202020204" pitchFamily="34" charset="0"/>
              <a:sym typeface="Arial"/>
            </a:endParaRPr>
          </a:p>
        </p:txBody>
      </p:sp>
      <p:sp>
        <p:nvSpPr>
          <p:cNvPr id="9" name="Rectangle 8">
            <a:extLst>
              <a:ext uri="{FF2B5EF4-FFF2-40B4-BE49-F238E27FC236}">
                <a16:creationId xmlns:a16="http://schemas.microsoft.com/office/drawing/2014/main" id="{8367FB57-18CF-704D-7574-F98A0D438F4B}"/>
              </a:ext>
            </a:extLst>
          </p:cNvPr>
          <p:cNvSpPr/>
          <p:nvPr/>
        </p:nvSpPr>
        <p:spPr>
          <a:xfrm>
            <a:off x="8093717" y="3811336"/>
            <a:ext cx="3496964" cy="2765794"/>
          </a:xfrm>
          <a:prstGeom prst="rect">
            <a:avLst/>
          </a:prstGeom>
          <a:solidFill>
            <a:schemeClr val="accent1">
              <a:lumMod val="20000"/>
              <a:lumOff val="80000"/>
            </a:schemeClr>
          </a:solidFill>
          <a:ln w="28575" cap="flat" cmpd="sng" algn="ctr">
            <a:noFill/>
            <a:prstDash val="solid"/>
          </a:ln>
          <a:effectLst/>
        </p:spPr>
        <p:txBody>
          <a:bodyPr rtlCol="0" anchor="ctr"/>
          <a:lstStyle/>
          <a:p>
            <a:pPr algn="ctr">
              <a:lnSpc>
                <a:spcPct val="150000"/>
              </a:lnSpc>
            </a:pPr>
            <a:r>
              <a:rPr lang="vi-VN" sz="2400" b="1" dirty="0">
                <a:solidFill>
                  <a:srgbClr val="000000"/>
                </a:solidFill>
                <a:latin typeface="+mj-lt"/>
                <a:cs typeface="Arial" panose="020B0604020202020204" pitchFamily="34" charset="0"/>
                <a:sym typeface="Arial"/>
              </a:rPr>
              <a:t>Đoạn 3: </a:t>
            </a:r>
            <a:r>
              <a:rPr lang="vi-VN" sz="2400" dirty="0">
                <a:solidFill>
                  <a:srgbClr val="000000"/>
                </a:solidFill>
                <a:latin typeface="+mj-lt"/>
                <a:cs typeface="Arial" panose="020B0604020202020204" pitchFamily="34" charset="0"/>
                <a:sym typeface="Arial"/>
              </a:rPr>
              <a:t>Còn lại</a:t>
            </a:r>
            <a:r>
              <a:rPr lang="en-US" sz="2400" dirty="0">
                <a:solidFill>
                  <a:srgbClr val="000000"/>
                </a:solidFill>
                <a:latin typeface="+mj-lt"/>
                <a:cs typeface="Arial" panose="020B0604020202020204" pitchFamily="34" charset="0"/>
                <a:sym typeface="Arial"/>
              </a:rPr>
              <a:t>.</a:t>
            </a:r>
            <a:r>
              <a:rPr lang="vi-VN" sz="2400" dirty="0">
                <a:solidFill>
                  <a:srgbClr val="000000"/>
                </a:solidFill>
                <a:latin typeface="+mj-lt"/>
                <a:cs typeface="Arial" panose="020B0604020202020204" pitchFamily="34" charset="0"/>
                <a:sym typeface="Arial"/>
              </a:rPr>
              <a:t> </a:t>
            </a:r>
            <a:endParaRPr lang="en-US" sz="2400" dirty="0">
              <a:solidFill>
                <a:srgbClr val="000000"/>
              </a:solidFill>
              <a:latin typeface="+mj-lt"/>
              <a:cs typeface="Arial" panose="020B0604020202020204" pitchFamily="34" charset="0"/>
              <a:sym typeface="Arial"/>
            </a:endParaRPr>
          </a:p>
        </p:txBody>
      </p:sp>
      <p:sp>
        <p:nvSpPr>
          <p:cNvPr id="10" name="Rectangle: Rounded Corners 21">
            <a:extLst>
              <a:ext uri="{FF2B5EF4-FFF2-40B4-BE49-F238E27FC236}">
                <a16:creationId xmlns:a16="http://schemas.microsoft.com/office/drawing/2014/main" id="{1557289D-8CE1-86A3-4D55-6555A8CA72A5}"/>
              </a:ext>
            </a:extLst>
          </p:cNvPr>
          <p:cNvSpPr/>
          <p:nvPr/>
        </p:nvSpPr>
        <p:spPr>
          <a:xfrm>
            <a:off x="4183245" y="2354404"/>
            <a:ext cx="3788839" cy="698141"/>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mj-lt"/>
                <a:cs typeface="Arial" panose="020B0604020202020204" pitchFamily="34" charset="0"/>
              </a:rPr>
              <a:t>Bố</a:t>
            </a:r>
            <a:r>
              <a:rPr lang="en-US" sz="2400" b="1" dirty="0">
                <a:solidFill>
                  <a:schemeClr val="tx1"/>
                </a:solidFill>
                <a:latin typeface="+mj-lt"/>
                <a:cs typeface="Arial" panose="020B0604020202020204" pitchFamily="34" charset="0"/>
              </a:rPr>
              <a:t> </a:t>
            </a:r>
            <a:r>
              <a:rPr lang="en-US" sz="2400" b="1" dirty="0" err="1">
                <a:solidFill>
                  <a:schemeClr val="tx1"/>
                </a:solidFill>
                <a:latin typeface="+mj-lt"/>
                <a:cs typeface="Arial" panose="020B0604020202020204" pitchFamily="34" charset="0"/>
              </a:rPr>
              <a:t>cục</a:t>
            </a:r>
            <a:endParaRPr lang="en-US" sz="2400" b="1" dirty="0">
              <a:solidFill>
                <a:schemeClr val="tx1"/>
              </a:solidFill>
              <a:latin typeface="+mj-lt"/>
              <a:cs typeface="Arial" panose="020B0604020202020204" pitchFamily="34" charset="0"/>
            </a:endParaRPr>
          </a:p>
        </p:txBody>
      </p:sp>
      <p:cxnSp>
        <p:nvCxnSpPr>
          <p:cNvPr id="11" name="Connector: Elbow 23">
            <a:extLst>
              <a:ext uri="{FF2B5EF4-FFF2-40B4-BE49-F238E27FC236}">
                <a16:creationId xmlns:a16="http://schemas.microsoft.com/office/drawing/2014/main" id="{96BFDD0A-83E1-B6C1-CB8C-E3C622983216}"/>
              </a:ext>
            </a:extLst>
          </p:cNvPr>
          <p:cNvCxnSpPr>
            <a:cxnSpLocks/>
            <a:stCxn id="10" idx="1"/>
            <a:endCxn id="5" idx="0"/>
          </p:cNvCxnSpPr>
          <p:nvPr/>
        </p:nvCxnSpPr>
        <p:spPr>
          <a:xfrm rot="10800000" flipV="1">
            <a:off x="2353999" y="2703475"/>
            <a:ext cx="1829246" cy="1117092"/>
          </a:xfrm>
          <a:prstGeom prst="bentConnector2">
            <a:avLst/>
          </a:prstGeom>
          <a:ln w="38100">
            <a:solidFill>
              <a:schemeClr val="accent5">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2" name="Connector: Elbow 25">
            <a:extLst>
              <a:ext uri="{FF2B5EF4-FFF2-40B4-BE49-F238E27FC236}">
                <a16:creationId xmlns:a16="http://schemas.microsoft.com/office/drawing/2014/main" id="{2AE3CEBF-039F-E877-7846-D0B33839906D}"/>
              </a:ext>
            </a:extLst>
          </p:cNvPr>
          <p:cNvCxnSpPr>
            <a:cxnSpLocks/>
            <a:stCxn id="10" idx="3"/>
            <a:endCxn id="9" idx="0"/>
          </p:cNvCxnSpPr>
          <p:nvPr/>
        </p:nvCxnSpPr>
        <p:spPr>
          <a:xfrm>
            <a:off x="7972084" y="2703475"/>
            <a:ext cx="1870115" cy="1107861"/>
          </a:xfrm>
          <a:prstGeom prst="bentConnector2">
            <a:avLst/>
          </a:prstGeom>
          <a:ln w="38100">
            <a:solidFill>
              <a:schemeClr val="accent5">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4510CE58-BFB6-A7A1-C38F-B527071DC00C}"/>
              </a:ext>
            </a:extLst>
          </p:cNvPr>
          <p:cNvCxnSpPr>
            <a:cxnSpLocks/>
            <a:stCxn id="10" idx="2"/>
            <a:endCxn id="6" idx="0"/>
          </p:cNvCxnSpPr>
          <p:nvPr/>
        </p:nvCxnSpPr>
        <p:spPr>
          <a:xfrm flipH="1">
            <a:off x="6077664" y="3052545"/>
            <a:ext cx="1" cy="768022"/>
          </a:xfrm>
          <a:prstGeom prst="straightConnector1">
            <a:avLst/>
          </a:prstGeom>
          <a:ln w="38100">
            <a:solidFill>
              <a:schemeClr val="accent5">
                <a:lumMod val="5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727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0F7ADB-FF55-7AB4-BA00-E39F08A8E1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AD1479-5547-D6EF-1130-F88711D5D0B0}"/>
              </a:ext>
            </a:extLst>
          </p:cNvPr>
          <p:cNvSpPr/>
          <p:nvPr/>
        </p:nvSpPr>
        <p:spPr>
          <a:xfrm>
            <a:off x="7181405" y="3549368"/>
            <a:ext cx="8156259" cy="3306992"/>
          </a:xfrm>
          <a:custGeom>
            <a:avLst/>
            <a:gdLst/>
            <a:ahLst/>
            <a:cxnLst/>
            <a:rect l="l" t="t" r="r" b="b"/>
            <a:pathLst>
              <a:path w="12947711" h="5249708">
                <a:moveTo>
                  <a:pt x="0" y="0"/>
                </a:moveTo>
                <a:lnTo>
                  <a:pt x="12947711" y="0"/>
                </a:lnTo>
                <a:lnTo>
                  <a:pt x="12947711" y="5249708"/>
                </a:lnTo>
                <a:lnTo>
                  <a:pt x="0" y="5249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57AAB99F-BB1B-4097-575F-FDCB138612FB}"/>
              </a:ext>
            </a:extLst>
          </p:cNvPr>
          <p:cNvSpPr/>
          <p:nvPr/>
        </p:nvSpPr>
        <p:spPr>
          <a:xfrm>
            <a:off x="7674223" y="4264290"/>
            <a:ext cx="2210329" cy="2592070"/>
          </a:xfrm>
          <a:custGeom>
            <a:avLst/>
            <a:gdLst/>
            <a:ahLst/>
            <a:cxnLst/>
            <a:rect l="l" t="t" r="r" b="b"/>
            <a:pathLst>
              <a:path w="3508802" h="4114800">
                <a:moveTo>
                  <a:pt x="0" y="0"/>
                </a:moveTo>
                <a:lnTo>
                  <a:pt x="3508802" y="0"/>
                </a:lnTo>
                <a:lnTo>
                  <a:pt x="350880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a:extLst>
              <a:ext uri="{FF2B5EF4-FFF2-40B4-BE49-F238E27FC236}">
                <a16:creationId xmlns:a16="http://schemas.microsoft.com/office/drawing/2014/main" id="{2ED3B09D-728B-DDCA-63A5-97DE4783D56D}"/>
              </a:ext>
            </a:extLst>
          </p:cNvPr>
          <p:cNvSpPr/>
          <p:nvPr/>
        </p:nvSpPr>
        <p:spPr>
          <a:xfrm>
            <a:off x="9913615" y="2830395"/>
            <a:ext cx="2276309" cy="2592070"/>
          </a:xfrm>
          <a:custGeom>
            <a:avLst/>
            <a:gdLst/>
            <a:ahLst/>
            <a:cxnLst/>
            <a:rect l="l" t="t" r="r" b="b"/>
            <a:pathLst>
              <a:path w="3613543" h="4114800">
                <a:moveTo>
                  <a:pt x="0" y="0"/>
                </a:moveTo>
                <a:lnTo>
                  <a:pt x="3613542" y="0"/>
                </a:lnTo>
                <a:lnTo>
                  <a:pt x="3613542"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a:extLst>
              <a:ext uri="{FF2B5EF4-FFF2-40B4-BE49-F238E27FC236}">
                <a16:creationId xmlns:a16="http://schemas.microsoft.com/office/drawing/2014/main" id="{2859E327-8258-479B-9EE7-4C4E2FC94E30}"/>
              </a:ext>
            </a:extLst>
          </p:cNvPr>
          <p:cNvSpPr/>
          <p:nvPr/>
        </p:nvSpPr>
        <p:spPr>
          <a:xfrm>
            <a:off x="7674223" y="819628"/>
            <a:ext cx="4608124" cy="1865790"/>
          </a:xfrm>
          <a:custGeom>
            <a:avLst/>
            <a:gdLst/>
            <a:ahLst/>
            <a:cxnLst/>
            <a:rect l="l" t="t" r="r" b="b"/>
            <a:pathLst>
              <a:path w="7315200" h="2961861">
                <a:moveTo>
                  <a:pt x="0" y="0"/>
                </a:moveTo>
                <a:lnTo>
                  <a:pt x="7315200" y="0"/>
                </a:lnTo>
                <a:lnTo>
                  <a:pt x="7315200" y="2961861"/>
                </a:lnTo>
                <a:lnTo>
                  <a:pt x="0" y="29618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10">
            <a:extLst>
              <a:ext uri="{FF2B5EF4-FFF2-40B4-BE49-F238E27FC236}">
                <a16:creationId xmlns:a16="http://schemas.microsoft.com/office/drawing/2014/main" id="{C6A86EAC-9A30-A04D-6F82-3FF2F978676F}"/>
              </a:ext>
            </a:extLst>
          </p:cNvPr>
          <p:cNvSpPr/>
          <p:nvPr/>
        </p:nvSpPr>
        <p:spPr>
          <a:xfrm>
            <a:off x="125214" y="4975326"/>
            <a:ext cx="1491147" cy="1881034"/>
          </a:xfrm>
          <a:custGeom>
            <a:avLst/>
            <a:gdLst/>
            <a:ahLst/>
            <a:cxnLst/>
            <a:rect l="l" t="t" r="r" b="b"/>
            <a:pathLst>
              <a:path w="2367132" h="2986061">
                <a:moveTo>
                  <a:pt x="0" y="0"/>
                </a:moveTo>
                <a:lnTo>
                  <a:pt x="2367132" y="0"/>
                </a:lnTo>
                <a:lnTo>
                  <a:pt x="2367132" y="2986060"/>
                </a:lnTo>
                <a:lnTo>
                  <a:pt x="0" y="29860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7" name="Group 6">
            <a:extLst>
              <a:ext uri="{FF2B5EF4-FFF2-40B4-BE49-F238E27FC236}">
                <a16:creationId xmlns:a16="http://schemas.microsoft.com/office/drawing/2014/main" id="{3B9B7C18-FDFD-F25C-9584-11863A8E4C3B}"/>
              </a:ext>
            </a:extLst>
          </p:cNvPr>
          <p:cNvGrpSpPr/>
          <p:nvPr/>
        </p:nvGrpSpPr>
        <p:grpSpPr>
          <a:xfrm>
            <a:off x="774785" y="1917324"/>
            <a:ext cx="6502622" cy="2880078"/>
            <a:chOff x="945029" y="2552700"/>
            <a:chExt cx="10322634" cy="4572000"/>
          </a:xfrm>
        </p:grpSpPr>
        <p:sp>
          <p:nvSpPr>
            <p:cNvPr id="8" name="Rectangle 7">
              <a:extLst>
                <a:ext uri="{FF2B5EF4-FFF2-40B4-BE49-F238E27FC236}">
                  <a16:creationId xmlns:a16="http://schemas.microsoft.com/office/drawing/2014/main" id="{920C7BD1-6A96-3C6C-AD08-B716129EA12A}"/>
                </a:ext>
              </a:extLst>
            </p:cNvPr>
            <p:cNvSpPr/>
            <p:nvPr/>
          </p:nvSpPr>
          <p:spPr>
            <a:xfrm>
              <a:off x="1097429" y="2705100"/>
              <a:ext cx="10170234" cy="4419600"/>
            </a:xfrm>
            <a:prstGeom prst="rect">
              <a:avLst/>
            </a:prstGeom>
            <a:solidFill>
              <a:schemeClr val="accent2">
                <a:lumMod val="60000"/>
                <a:lumOff val="4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9" name="Rectangle 8">
              <a:extLst>
                <a:ext uri="{FF2B5EF4-FFF2-40B4-BE49-F238E27FC236}">
                  <a16:creationId xmlns:a16="http://schemas.microsoft.com/office/drawing/2014/main" id="{36399DA5-4184-5BA3-909B-ED773E479FD1}"/>
                </a:ext>
              </a:extLst>
            </p:cNvPr>
            <p:cNvSpPr/>
            <p:nvPr/>
          </p:nvSpPr>
          <p:spPr>
            <a:xfrm>
              <a:off x="945029" y="2552700"/>
              <a:ext cx="10170234" cy="4419600"/>
            </a:xfrm>
            <a:prstGeom prst="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12" name="TextBox 12">
              <a:extLst>
                <a:ext uri="{FF2B5EF4-FFF2-40B4-BE49-F238E27FC236}">
                  <a16:creationId xmlns:a16="http://schemas.microsoft.com/office/drawing/2014/main" id="{06EE9BEB-4901-EB09-1978-608010105A2F}"/>
                </a:ext>
              </a:extLst>
            </p:cNvPr>
            <p:cNvSpPr txBox="1"/>
            <p:nvPr/>
          </p:nvSpPr>
          <p:spPr>
            <a:xfrm>
              <a:off x="1644198" y="3099485"/>
              <a:ext cx="8948326" cy="2945131"/>
            </a:xfrm>
            <a:prstGeom prst="rect">
              <a:avLst/>
            </a:prstGeom>
          </p:spPr>
          <p:txBody>
            <a:bodyPr wrap="square" lIns="0" tIns="0" rIns="0" bIns="0" rtlCol="0" anchor="t">
              <a:spAutoFit/>
            </a:bodyPr>
            <a:lstStyle/>
            <a:p>
              <a:pPr lvl="0" algn="ctr">
                <a:lnSpc>
                  <a:spcPct val="150000"/>
                </a:lnSpc>
                <a:spcBef>
                  <a:spcPct val="0"/>
                </a:spcBef>
              </a:pPr>
              <a:r>
                <a:rPr lang="vi-VN" sz="4283" b="1" dirty="0">
                  <a:solidFill>
                    <a:srgbClr val="C00000"/>
                  </a:solidFill>
                  <a:latin typeface="UTM Avo" panose="02040603050506020204" pitchFamily="18"/>
                  <a:cs typeface="Arial" panose="020B0604020202020204" pitchFamily="34" charset="0"/>
                </a:rPr>
                <a:t>HOẠT ĐỘNG 2: </a:t>
              </a:r>
              <a:endParaRPr lang="en-US" sz="4283" b="1" dirty="0">
                <a:solidFill>
                  <a:srgbClr val="C00000"/>
                </a:solidFill>
                <a:latin typeface="UTM Avo" panose="02040603050506020204" pitchFamily="18"/>
                <a:cs typeface="Arial" panose="020B0604020202020204" pitchFamily="34" charset="0"/>
              </a:endParaRPr>
            </a:p>
            <a:p>
              <a:pPr lvl="0" algn="ctr">
                <a:lnSpc>
                  <a:spcPct val="150000"/>
                </a:lnSpc>
                <a:spcBef>
                  <a:spcPct val="0"/>
                </a:spcBef>
              </a:pPr>
              <a:r>
                <a:rPr lang="vi-VN" sz="4283" b="1" dirty="0">
                  <a:latin typeface="UTM Avo" panose="02040603050506020204" pitchFamily="18"/>
                  <a:cs typeface="Arial" panose="020B0604020202020204" pitchFamily="34" charset="0"/>
                </a:rPr>
                <a:t>ĐỌC </a:t>
              </a:r>
              <a:r>
                <a:rPr lang="en-US" sz="4283" b="1" dirty="0">
                  <a:latin typeface="UTM Avo" panose="02040603050506020204" pitchFamily="18"/>
                  <a:cs typeface="Arial" panose="020B0604020202020204" pitchFamily="34" charset="0"/>
                </a:rPr>
                <a:t>HIỂU</a:t>
              </a:r>
              <a:endParaRPr lang="vi-VN" sz="4283" b="1"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215013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587F81-E351-0441-9809-5E9841865B17}"/>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30E4B60F-4992-4A4E-29A8-257B2F8854D1}"/>
              </a:ext>
            </a:extLst>
          </p:cNvPr>
          <p:cNvSpPr txBox="1"/>
          <p:nvPr/>
        </p:nvSpPr>
        <p:spPr>
          <a:xfrm>
            <a:off x="3346910" y="1101043"/>
            <a:ext cx="5568150" cy="430887"/>
          </a:xfrm>
          <a:prstGeom prst="rect">
            <a:avLst/>
          </a:prstGeom>
          <a:noFill/>
        </p:spPr>
        <p:txBody>
          <a:bodyPr wrap="square" rtlCol="0">
            <a:spAutoFit/>
          </a:bodyPr>
          <a:lstStyle/>
          <a:p>
            <a:pPr algn="ctr"/>
            <a:r>
              <a:rPr lang="en-US" sz="2200" b="1" dirty="0">
                <a:solidFill>
                  <a:schemeClr val="tx1"/>
                </a:solidFill>
                <a:latin typeface="+mj-lt"/>
                <a:cs typeface="Arial" panose="020B0604020202020204" pitchFamily="34" charset="0"/>
              </a:rPr>
              <a:t>GIẢI NGHĨA TỪ KHÓ</a:t>
            </a:r>
          </a:p>
        </p:txBody>
      </p:sp>
      <p:sp>
        <p:nvSpPr>
          <p:cNvPr id="14" name="Rectangle: Rounded Corners 4">
            <a:extLst>
              <a:ext uri="{FF2B5EF4-FFF2-40B4-BE49-F238E27FC236}">
                <a16:creationId xmlns:a16="http://schemas.microsoft.com/office/drawing/2014/main" id="{8239B48E-1B39-01E2-1E05-3B58755EC4A9}"/>
              </a:ext>
            </a:extLst>
          </p:cNvPr>
          <p:cNvSpPr/>
          <p:nvPr/>
        </p:nvSpPr>
        <p:spPr>
          <a:xfrm>
            <a:off x="843459" y="1794967"/>
            <a:ext cx="2554013" cy="1775765"/>
          </a:xfrm>
          <a:prstGeom prst="roundRect">
            <a:avLst/>
          </a:prstGeom>
          <a:solidFill>
            <a:schemeClr val="accent6">
              <a:lumMod val="20000"/>
              <a:lumOff val="80000"/>
            </a:schemeClr>
          </a:solidFill>
          <a:ln w="25400" cap="flat" cmpd="sng" algn="ctr">
            <a:noFill/>
            <a:prstDash val="solid"/>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lnSpc>
                <a:spcPct val="150000"/>
              </a:lnSpc>
              <a:defRPr/>
            </a:pPr>
            <a:r>
              <a:rPr lang="en-US" sz="2200" i="1" dirty="0" err="1">
                <a:latin typeface="+mj-lt"/>
                <a:cs typeface="Arial" panose="020B0604020202020204" pitchFamily="34" charset="0"/>
                <a:sym typeface="Arial"/>
              </a:rPr>
              <a:t>Công</a:t>
            </a:r>
            <a:r>
              <a:rPr lang="en-US" sz="2200" i="1" dirty="0">
                <a:latin typeface="+mj-lt"/>
                <a:cs typeface="Arial" panose="020B0604020202020204" pitchFamily="34" charset="0"/>
                <a:sym typeface="Arial"/>
              </a:rPr>
              <a:t> </a:t>
            </a:r>
            <a:r>
              <a:rPr lang="en-US" sz="2200" i="1" dirty="0" err="1">
                <a:latin typeface="+mj-lt"/>
                <a:cs typeface="Arial" panose="020B0604020202020204" pitchFamily="34" charset="0"/>
                <a:sym typeface="Arial"/>
              </a:rPr>
              <a:t>tâm</a:t>
            </a:r>
            <a:r>
              <a:rPr lang="en-US" sz="2200" dirty="0">
                <a:latin typeface="+mj-lt"/>
                <a:cs typeface="Arial" panose="020B0604020202020204" pitchFamily="34" charset="0"/>
                <a:sym typeface="Arial"/>
              </a:rPr>
              <a:t>:</a:t>
            </a:r>
            <a:r>
              <a:rPr lang="en-US" sz="2200" i="1" dirty="0">
                <a:latin typeface="+mj-lt"/>
                <a:cs typeface="Arial" panose="020B0604020202020204" pitchFamily="34" charset="0"/>
                <a:sym typeface="Arial"/>
              </a:rPr>
              <a:t> </a:t>
            </a:r>
            <a:r>
              <a:rPr lang="en-US" sz="2200" dirty="0" err="1">
                <a:latin typeface="+mj-lt"/>
                <a:cs typeface="Arial" panose="020B0604020202020204" pitchFamily="34" charset="0"/>
                <a:sym typeface="Arial"/>
              </a:rPr>
              <a:t>ngay</a:t>
            </a:r>
            <a:r>
              <a:rPr lang="en-US" sz="2200" dirty="0">
                <a:latin typeface="+mj-lt"/>
                <a:cs typeface="Arial" panose="020B0604020202020204" pitchFamily="34" charset="0"/>
                <a:sym typeface="Arial"/>
              </a:rPr>
              <a:t> </a:t>
            </a:r>
            <a:r>
              <a:rPr lang="en-US" sz="2200" dirty="0" err="1">
                <a:latin typeface="+mj-lt"/>
                <a:cs typeface="Arial" panose="020B0604020202020204" pitchFamily="34" charset="0"/>
                <a:sym typeface="Arial"/>
              </a:rPr>
              <a:t>thẳng</a:t>
            </a:r>
            <a:r>
              <a:rPr lang="en-US" sz="2200" dirty="0">
                <a:latin typeface="+mj-lt"/>
                <a:cs typeface="Arial" panose="020B0604020202020204" pitchFamily="34" charset="0"/>
                <a:sym typeface="Arial"/>
              </a:rPr>
              <a:t>, </a:t>
            </a:r>
            <a:r>
              <a:rPr lang="en-US" sz="2200" dirty="0" err="1">
                <a:latin typeface="+mj-lt"/>
                <a:cs typeface="Arial" panose="020B0604020202020204" pitchFamily="34" charset="0"/>
                <a:sym typeface="Arial"/>
              </a:rPr>
              <a:t>chỉ</a:t>
            </a:r>
            <a:r>
              <a:rPr lang="en-US" sz="2200" dirty="0">
                <a:latin typeface="+mj-lt"/>
                <a:cs typeface="Arial" panose="020B0604020202020204" pitchFamily="34" charset="0"/>
                <a:sym typeface="Arial"/>
              </a:rPr>
              <a:t> </a:t>
            </a:r>
            <a:r>
              <a:rPr lang="en-US" sz="2200" dirty="0" err="1">
                <a:latin typeface="+mj-lt"/>
                <a:cs typeface="Arial" panose="020B0604020202020204" pitchFamily="34" charset="0"/>
                <a:sym typeface="Arial"/>
              </a:rPr>
              <a:t>vì</a:t>
            </a:r>
            <a:r>
              <a:rPr lang="en-US" sz="2200" dirty="0">
                <a:latin typeface="+mj-lt"/>
                <a:cs typeface="Arial" panose="020B0604020202020204" pitchFamily="34" charset="0"/>
                <a:sym typeface="Arial"/>
              </a:rPr>
              <a:t> </a:t>
            </a:r>
            <a:r>
              <a:rPr lang="en-US" sz="2200" dirty="0" err="1">
                <a:latin typeface="+mj-lt"/>
                <a:cs typeface="Arial" panose="020B0604020202020204" pitchFamily="34" charset="0"/>
                <a:sym typeface="Arial"/>
              </a:rPr>
              <a:t>việc</a:t>
            </a:r>
            <a:r>
              <a:rPr lang="en-US" sz="2200" dirty="0">
                <a:latin typeface="+mj-lt"/>
                <a:cs typeface="Arial" panose="020B0604020202020204" pitchFamily="34" charset="0"/>
                <a:sym typeface="Arial"/>
              </a:rPr>
              <a:t> </a:t>
            </a:r>
            <a:r>
              <a:rPr lang="en-US" sz="2200" dirty="0" err="1">
                <a:latin typeface="+mj-lt"/>
                <a:cs typeface="Arial" panose="020B0604020202020204" pitchFamily="34" charset="0"/>
                <a:sym typeface="Arial"/>
              </a:rPr>
              <a:t>chung</a:t>
            </a:r>
            <a:endParaRPr lang="vi-VN" sz="2200" dirty="0">
              <a:latin typeface="+mj-lt"/>
              <a:cs typeface="Arial" panose="020B0604020202020204" pitchFamily="34" charset="0"/>
              <a:sym typeface="Arial"/>
            </a:endParaRPr>
          </a:p>
        </p:txBody>
      </p:sp>
      <p:sp>
        <p:nvSpPr>
          <p:cNvPr id="15" name="Rectangle: Rounded Corners 5">
            <a:extLst>
              <a:ext uri="{FF2B5EF4-FFF2-40B4-BE49-F238E27FC236}">
                <a16:creationId xmlns:a16="http://schemas.microsoft.com/office/drawing/2014/main" id="{55A5399A-EFD2-7502-EB56-CA54800A6A37}"/>
              </a:ext>
            </a:extLst>
          </p:cNvPr>
          <p:cNvSpPr/>
          <p:nvPr/>
        </p:nvSpPr>
        <p:spPr>
          <a:xfrm>
            <a:off x="4175948" y="1808226"/>
            <a:ext cx="3840104" cy="1780223"/>
          </a:xfrm>
          <a:prstGeom prst="roundRect">
            <a:avLst/>
          </a:prstGeom>
          <a:solidFill>
            <a:schemeClr val="accent6">
              <a:lumMod val="20000"/>
              <a:lumOff val="80000"/>
            </a:schemeClr>
          </a:solidFill>
          <a:ln w="25400" cap="flat" cmpd="sng" algn="ctr">
            <a:noFill/>
            <a:prstDash val="solid"/>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lnSpc>
                <a:spcPct val="150000"/>
              </a:lnSpc>
              <a:defRPr/>
            </a:pPr>
            <a:r>
              <a:rPr lang="en-US" sz="2200" i="1" dirty="0">
                <a:latin typeface="+mj-lt"/>
                <a:cs typeface="Arial" panose="020B0604020202020204" pitchFamily="34" charset="0"/>
                <a:sym typeface="Arial"/>
              </a:rPr>
              <a:t>B</a:t>
            </a:r>
            <a:r>
              <a:rPr lang="vi-VN" sz="2200" i="1" dirty="0">
                <a:latin typeface="+mj-lt"/>
                <a:cs typeface="Arial" panose="020B0604020202020204" pitchFamily="34" charset="0"/>
                <a:sym typeface="Arial"/>
              </a:rPr>
              <a:t>ồi thường</a:t>
            </a:r>
            <a:r>
              <a:rPr lang="vi-VN" sz="2200" dirty="0">
                <a:latin typeface="+mj-lt"/>
                <a:cs typeface="Arial" panose="020B0604020202020204" pitchFamily="34" charset="0"/>
                <a:sym typeface="Arial"/>
              </a:rPr>
              <a:t>:</a:t>
            </a:r>
            <a:r>
              <a:rPr lang="vi-VN" sz="2200" i="1" dirty="0">
                <a:latin typeface="+mj-lt"/>
                <a:cs typeface="Arial" panose="020B0604020202020204" pitchFamily="34" charset="0"/>
                <a:sym typeface="Arial"/>
              </a:rPr>
              <a:t> </a:t>
            </a:r>
            <a:r>
              <a:rPr lang="vi-VN" sz="2200" dirty="0">
                <a:latin typeface="+mj-lt"/>
                <a:cs typeface="Arial" panose="020B0604020202020204" pitchFamily="34" charset="0"/>
                <a:sym typeface="Arial"/>
              </a:rPr>
              <a:t>đền bù bằng tiền cho những thiệt hại đã gây ra</a:t>
            </a:r>
          </a:p>
        </p:txBody>
      </p:sp>
      <p:sp>
        <p:nvSpPr>
          <p:cNvPr id="16" name="Rectangle: Rounded Corners 6">
            <a:extLst>
              <a:ext uri="{FF2B5EF4-FFF2-40B4-BE49-F238E27FC236}">
                <a16:creationId xmlns:a16="http://schemas.microsoft.com/office/drawing/2014/main" id="{2F77436E-A618-80A5-90E6-7F3E3F4A3555}"/>
              </a:ext>
            </a:extLst>
          </p:cNvPr>
          <p:cNvSpPr/>
          <p:nvPr/>
        </p:nvSpPr>
        <p:spPr>
          <a:xfrm>
            <a:off x="8623047" y="1794967"/>
            <a:ext cx="3264518" cy="1775765"/>
          </a:xfrm>
          <a:prstGeom prst="roundRect">
            <a:avLst/>
          </a:prstGeom>
          <a:solidFill>
            <a:schemeClr val="accent6">
              <a:lumMod val="20000"/>
              <a:lumOff val="80000"/>
            </a:schemeClr>
          </a:solidFill>
          <a:ln w="25400" cap="flat" cmpd="sng" algn="ctr">
            <a:noFill/>
            <a:prstDash val="solid"/>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lnSpc>
                <a:spcPct val="150000"/>
              </a:lnSpc>
              <a:defRPr/>
            </a:pPr>
            <a:r>
              <a:rPr lang="en-US" sz="2200" i="1" dirty="0">
                <a:latin typeface="+mj-lt"/>
                <a:cs typeface="Arial" panose="020B0604020202020204" pitchFamily="34" charset="0"/>
                <a:sym typeface="Arial"/>
              </a:rPr>
              <a:t>Đ</a:t>
            </a:r>
            <a:r>
              <a:rPr lang="vi-VN" sz="2200" i="1" dirty="0">
                <a:latin typeface="+mj-lt"/>
                <a:cs typeface="Arial" panose="020B0604020202020204" pitchFamily="34" charset="0"/>
                <a:sym typeface="Arial"/>
              </a:rPr>
              <a:t>ồng bạc</a:t>
            </a:r>
            <a:r>
              <a:rPr lang="vi-VN" sz="2200" dirty="0">
                <a:latin typeface="+mj-lt"/>
                <a:cs typeface="Arial" panose="020B0604020202020204" pitchFamily="34" charset="0"/>
                <a:sym typeface="Arial"/>
              </a:rPr>
              <a:t>: tiền làm bằng kim loại (bạc). </a:t>
            </a:r>
          </a:p>
        </p:txBody>
      </p:sp>
      <p:pic>
        <p:nvPicPr>
          <p:cNvPr id="17" name="Picture 2" descr="Công bằng xã hội (Social equality) là gì? Ý nghĩa">
            <a:extLst>
              <a:ext uri="{FF2B5EF4-FFF2-40B4-BE49-F238E27FC236}">
                <a16:creationId xmlns:a16="http://schemas.microsoft.com/office/drawing/2014/main" id="{21F4E695-8978-AE5F-20C2-43071FDD19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21" y="3826565"/>
            <a:ext cx="2680491" cy="26804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 name="Picture 4" descr="Theo quy định về bồi thường của Nhà nước thì các chi phí được đưa vào nhóm  các chi phí khác được bồi thường bao gồm những gì?">
            <a:extLst>
              <a:ext uri="{FF2B5EF4-FFF2-40B4-BE49-F238E27FC236}">
                <a16:creationId xmlns:a16="http://schemas.microsoft.com/office/drawing/2014/main" id="{9F093437-CB6A-460D-AA45-0B6088840D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334" t="-2000" r="7334"/>
          <a:stretch/>
        </p:blipFill>
        <p:spPr bwMode="auto">
          <a:xfrm>
            <a:off x="4755754" y="3826563"/>
            <a:ext cx="2680492" cy="26804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9" name="Picture 6" descr="Đơn vị tiền Tệ Việt Nam - Đá Thạch Anh Kim Tự Tháp">
            <a:extLst>
              <a:ext uri="{FF2B5EF4-FFF2-40B4-BE49-F238E27FC236}">
                <a16:creationId xmlns:a16="http://schemas.microsoft.com/office/drawing/2014/main" id="{79F42BE5-5F10-F0CB-C6CF-A51B332BA6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5517" t="-1709"/>
          <a:stretch/>
        </p:blipFill>
        <p:spPr bwMode="auto">
          <a:xfrm>
            <a:off x="8915060" y="3826563"/>
            <a:ext cx="2680492" cy="26804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74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par>
                                <p:cTn id="16" presetID="16" presetClass="entr" presetSubtype="2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A1C048-1D71-E838-9CD7-B14DD2FE687C}"/>
            </a:ext>
          </a:extLst>
        </p:cNvPr>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8E6779F3-40D8-B7C6-2304-9C628C7B9D05}"/>
              </a:ext>
            </a:extLst>
          </p:cNvPr>
          <p:cNvSpPr/>
          <p:nvPr/>
        </p:nvSpPr>
        <p:spPr>
          <a:xfrm>
            <a:off x="863858" y="2095432"/>
            <a:ext cx="10464283" cy="4423664"/>
          </a:xfrm>
          <a:prstGeom prst="roundRect">
            <a:avLst>
              <a:gd name="adj" fmla="val 766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latin typeface="+mj-lt"/>
            </a:endParaRPr>
          </a:p>
        </p:txBody>
      </p:sp>
      <p:sp>
        <p:nvSpPr>
          <p:cNvPr id="3" name="TextBox 2">
            <a:extLst>
              <a:ext uri="{FF2B5EF4-FFF2-40B4-BE49-F238E27FC236}">
                <a16:creationId xmlns:a16="http://schemas.microsoft.com/office/drawing/2014/main" id="{AB88AEE9-0935-7764-5515-EEE08B06900F}"/>
              </a:ext>
            </a:extLst>
          </p:cNvPr>
          <p:cNvSpPr txBox="1"/>
          <p:nvPr/>
        </p:nvSpPr>
        <p:spPr>
          <a:xfrm>
            <a:off x="1229045" y="2421106"/>
            <a:ext cx="9733907" cy="3901709"/>
          </a:xfrm>
          <a:prstGeom prst="rect">
            <a:avLst/>
          </a:prstGeom>
          <a:noFill/>
        </p:spPr>
        <p:txBody>
          <a:bodyPr wrap="square">
            <a:spAutoFit/>
          </a:bodyPr>
          <a:lstStyle/>
          <a:p>
            <a:pPr algn="just">
              <a:lnSpc>
                <a:spcPct val="150000"/>
              </a:lnSpc>
            </a:pPr>
            <a:r>
              <a:rPr lang="en-US" sz="2100" b="1" dirty="0" err="1">
                <a:solidFill>
                  <a:srgbClr val="000000"/>
                </a:solidFill>
                <a:latin typeface="+mj-lt"/>
                <a:ea typeface="Calibri" panose="020F0502020204030204" pitchFamily="34" charset="0"/>
                <a:cs typeface="Arial" panose="020B0604020202020204" pitchFamily="34" charset="0"/>
              </a:rPr>
              <a:t>Câu</a:t>
            </a:r>
            <a:r>
              <a:rPr lang="en-US" sz="2100" b="1" dirty="0">
                <a:solidFill>
                  <a:srgbClr val="000000"/>
                </a:solidFill>
                <a:latin typeface="+mj-lt"/>
                <a:ea typeface="Calibri" panose="020F0502020204030204" pitchFamily="34" charset="0"/>
                <a:cs typeface="Arial" panose="020B0604020202020204" pitchFamily="34" charset="0"/>
              </a:rPr>
              <a:t> 1: </a:t>
            </a:r>
            <a:r>
              <a:rPr lang="en-US" sz="2100" dirty="0" err="1">
                <a:solidFill>
                  <a:srgbClr val="000000"/>
                </a:solidFill>
                <a:latin typeface="+mj-lt"/>
                <a:ea typeface="Calibri" panose="020F0502020204030204" pitchFamily="34" charset="0"/>
                <a:cs typeface="Arial" panose="020B0604020202020204" pitchFamily="34" charset="0"/>
              </a:rPr>
              <a:t>Vì</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sao</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Mồ</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Côi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được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người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dân</a:t>
            </a:r>
            <a:r>
              <a:rPr lang="en-US" sz="2100" dirty="0">
                <a:solidFill>
                  <a:srgbClr val="000000"/>
                </a:solidFill>
                <a:latin typeface="+mj-lt"/>
                <a:ea typeface="Calibri" panose="020F0502020204030204" pitchFamily="34" charset="0"/>
                <a:cs typeface="Arial" panose="020B0604020202020204" pitchFamily="34" charset="0"/>
              </a:rPr>
              <a:t> tin </a:t>
            </a:r>
            <a:r>
              <a:rPr lang="en-US" sz="2100" dirty="0" err="1">
                <a:solidFill>
                  <a:srgbClr val="000000"/>
                </a:solidFill>
                <a:latin typeface="+mj-lt"/>
                <a:ea typeface="Calibri" panose="020F0502020204030204" pitchFamily="34" charset="0"/>
                <a:cs typeface="Arial" panose="020B0604020202020204" pitchFamily="34" charset="0"/>
              </a:rPr>
              <a:t>tưởng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giao</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cho</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việc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xử</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kiện</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b="1" dirty="0" err="1">
                <a:solidFill>
                  <a:srgbClr val="000000"/>
                </a:solidFill>
                <a:latin typeface="+mj-lt"/>
                <a:ea typeface="Calibri" panose="020F0502020204030204" pitchFamily="34" charset="0"/>
                <a:cs typeface="Arial" panose="020B0604020202020204" pitchFamily="34" charset="0"/>
              </a:rPr>
              <a:t>Câu</a:t>
            </a:r>
            <a:r>
              <a:rPr lang="en-US" sz="2100" b="1" dirty="0">
                <a:solidFill>
                  <a:srgbClr val="000000"/>
                </a:solidFill>
                <a:latin typeface="+mj-lt"/>
                <a:ea typeface="Calibri" panose="020F0502020204030204" pitchFamily="34" charset="0"/>
                <a:cs typeface="Arial" panose="020B0604020202020204" pitchFamily="34" charset="0"/>
              </a:rPr>
              <a:t> </a:t>
            </a:r>
            <a:r>
              <a:rPr lang="vi-VN" sz="2100" b="1" dirty="0">
                <a:solidFill>
                  <a:srgbClr val="000000"/>
                </a:solidFill>
                <a:latin typeface="+mj-lt"/>
                <a:ea typeface="Calibri" panose="020F0502020204030204" pitchFamily="34" charset="0"/>
                <a:cs typeface="Arial" panose="020B0604020202020204" pitchFamily="34" charset="0"/>
              </a:rPr>
              <a:t>2</a:t>
            </a:r>
            <a:r>
              <a:rPr lang="en-US" sz="2100" b="1"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Đòi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hỏi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của</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người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chủ</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quán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vô</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lí</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như</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thế</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nào</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b="1" dirty="0" err="1">
                <a:solidFill>
                  <a:srgbClr val="000000"/>
                </a:solidFill>
                <a:latin typeface="+mj-lt"/>
                <a:ea typeface="Calibri" panose="020F0502020204030204" pitchFamily="34" charset="0"/>
                <a:cs typeface="Arial" panose="020B0604020202020204" pitchFamily="34" charset="0"/>
              </a:rPr>
              <a:t>Câu</a:t>
            </a:r>
            <a:r>
              <a:rPr lang="en-US" sz="2100" b="1" dirty="0">
                <a:solidFill>
                  <a:srgbClr val="000000"/>
                </a:solidFill>
                <a:latin typeface="+mj-lt"/>
                <a:ea typeface="Calibri" panose="020F0502020204030204" pitchFamily="34" charset="0"/>
                <a:cs typeface="Arial" panose="020B0604020202020204" pitchFamily="34" charset="0"/>
              </a:rPr>
              <a:t> 3: </a:t>
            </a:r>
            <a:r>
              <a:rPr lang="en-US" sz="2100" dirty="0">
                <a:solidFill>
                  <a:srgbClr val="000000"/>
                </a:solidFill>
                <a:latin typeface="+mj-lt"/>
                <a:ea typeface="Calibri" panose="020F0502020204030204" pitchFamily="34" charset="0"/>
                <a:cs typeface="Arial" panose="020B0604020202020204" pitchFamily="34" charset="0"/>
              </a:rPr>
              <a:t>Em </a:t>
            </a:r>
            <a:r>
              <a:rPr lang="en-US" sz="2100" dirty="0" err="1">
                <a:solidFill>
                  <a:srgbClr val="000000"/>
                </a:solidFill>
                <a:latin typeface="+mj-lt"/>
                <a:ea typeface="Calibri" panose="020F0502020204030204" pitchFamily="34" charset="0"/>
                <a:cs typeface="Arial" panose="020B0604020202020204" pitchFamily="34" charset="0"/>
              </a:rPr>
              <a:t>có</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nhận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xét</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gì</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về</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cách</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phân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xử</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của</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chàng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Mồ</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Côi</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b="1" dirty="0" err="1">
                <a:solidFill>
                  <a:srgbClr val="000000"/>
                </a:solidFill>
                <a:latin typeface="+mj-lt"/>
                <a:ea typeface="Calibri" panose="020F0502020204030204" pitchFamily="34" charset="0"/>
                <a:cs typeface="Arial" panose="020B0604020202020204" pitchFamily="34" charset="0"/>
              </a:rPr>
              <a:t>Câu</a:t>
            </a:r>
            <a:r>
              <a:rPr lang="en-US" sz="2100" b="1" dirty="0">
                <a:solidFill>
                  <a:srgbClr val="000000"/>
                </a:solidFill>
                <a:latin typeface="+mj-lt"/>
                <a:ea typeface="Calibri" panose="020F0502020204030204" pitchFamily="34" charset="0"/>
                <a:cs typeface="Arial" panose="020B0604020202020204" pitchFamily="34" charset="0"/>
              </a:rPr>
              <a:t> 4: </a:t>
            </a:r>
            <a:r>
              <a:rPr lang="en-US" sz="2100" dirty="0">
                <a:solidFill>
                  <a:srgbClr val="000000"/>
                </a:solidFill>
                <a:latin typeface="+mj-lt"/>
                <a:ea typeface="Calibri" panose="020F0502020204030204" pitchFamily="34" charset="0"/>
                <a:cs typeface="Arial" panose="020B0604020202020204" pitchFamily="34" charset="0"/>
              </a:rPr>
              <a:t>Theo </a:t>
            </a:r>
            <a:r>
              <a:rPr lang="en-US" sz="2100" dirty="0" err="1">
                <a:solidFill>
                  <a:srgbClr val="000000"/>
                </a:solidFill>
                <a:latin typeface="+mj-lt"/>
                <a:ea typeface="Calibri" panose="020F0502020204030204" pitchFamily="34" charset="0"/>
                <a:cs typeface="Arial" panose="020B0604020202020204" pitchFamily="34" charset="0"/>
              </a:rPr>
              <a:t>em</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sau</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vụ</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kiện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này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người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chủ</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quán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nhận</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được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bài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học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gì</a:t>
            </a:r>
            <a:r>
              <a:rPr lang="en-US" sz="2100" dirty="0">
                <a:solidFill>
                  <a:srgbClr val="000000"/>
                </a:solidFill>
                <a:latin typeface="+mj-lt"/>
                <a:ea typeface="Calibri" panose="020F0502020204030204" pitchFamily="34" charset="0"/>
                <a:cs typeface="Arial" panose="020B0604020202020204" pitchFamily="34" charset="0"/>
              </a:rPr>
              <a:t>?</a:t>
            </a:r>
          </a:p>
          <a:p>
            <a:pPr algn="just">
              <a:lnSpc>
                <a:spcPct val="150000"/>
              </a:lnSpc>
            </a:pPr>
            <a:r>
              <a:rPr lang="en-US" sz="2100" b="1" dirty="0" err="1">
                <a:solidFill>
                  <a:srgbClr val="000000"/>
                </a:solidFill>
                <a:latin typeface="+mj-lt"/>
                <a:ea typeface="Calibri" panose="020F0502020204030204" pitchFamily="34" charset="0"/>
                <a:cs typeface="Arial" panose="020B0604020202020204" pitchFamily="34" charset="0"/>
              </a:rPr>
              <a:t>Câu</a:t>
            </a:r>
            <a:r>
              <a:rPr lang="en-US" sz="2100" b="1" dirty="0">
                <a:solidFill>
                  <a:srgbClr val="000000"/>
                </a:solidFill>
                <a:latin typeface="+mj-lt"/>
                <a:ea typeface="Calibri" panose="020F0502020204030204" pitchFamily="34" charset="0"/>
                <a:cs typeface="Arial" panose="020B0604020202020204" pitchFamily="34" charset="0"/>
              </a:rPr>
              <a:t> 5: </a:t>
            </a:r>
            <a:r>
              <a:rPr lang="en-US" sz="2100" dirty="0" err="1">
                <a:solidFill>
                  <a:srgbClr val="000000"/>
                </a:solidFill>
                <a:latin typeface="+mj-lt"/>
                <a:ea typeface="Calibri" panose="020F0502020204030204" pitchFamily="34" charset="0"/>
                <a:cs typeface="Arial" panose="020B0604020202020204" pitchFamily="34" charset="0"/>
              </a:rPr>
              <a:t>Câu</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tục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ngữ</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nào</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dưới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đây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phù</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hợp</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với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nội</a:t>
            </a:r>
            <a:r>
              <a:rPr lang="en-US" sz="2100" dirty="0">
                <a:solidFill>
                  <a:srgbClr val="000000"/>
                </a:solidFill>
                <a:latin typeface="+mj-lt"/>
                <a:ea typeface="Calibri" panose="020F0502020204030204" pitchFamily="34" charset="0"/>
                <a:cs typeface="Arial" panose="020B0604020202020204" pitchFamily="34" charset="0"/>
              </a:rPr>
              <a:t> dung </a:t>
            </a:r>
            <a:r>
              <a:rPr lang="en-US" sz="2100" dirty="0" err="1">
                <a:solidFill>
                  <a:srgbClr val="000000"/>
                </a:solidFill>
                <a:latin typeface="+mj-lt"/>
                <a:ea typeface="Calibri" panose="020F0502020204030204" pitchFamily="34" charset="0"/>
                <a:cs typeface="Arial" panose="020B0604020202020204" pitchFamily="34" charset="0"/>
              </a:rPr>
              <a:t>câu</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chuyện</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dirty="0">
                <a:solidFill>
                  <a:srgbClr val="000000"/>
                </a:solidFill>
                <a:latin typeface="+mj-lt"/>
                <a:ea typeface="Calibri" panose="020F0502020204030204" pitchFamily="34" charset="0"/>
                <a:cs typeface="Arial" panose="020B0604020202020204" pitchFamily="34" charset="0"/>
              </a:rPr>
              <a:t>a) </a:t>
            </a:r>
            <a:r>
              <a:rPr lang="en-US" sz="2100" dirty="0" err="1">
                <a:solidFill>
                  <a:srgbClr val="000000"/>
                </a:solidFill>
                <a:latin typeface="+mj-lt"/>
                <a:ea typeface="Calibri" panose="020F0502020204030204" pitchFamily="34" charset="0"/>
                <a:cs typeface="Arial" panose="020B0604020202020204" pitchFamily="34" charset="0"/>
              </a:rPr>
              <a:t>Gậy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ông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đập</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lưng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ông</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dirty="0">
                <a:solidFill>
                  <a:srgbClr val="000000"/>
                </a:solidFill>
                <a:latin typeface="+mj-lt"/>
                <a:ea typeface="Calibri" panose="020F0502020204030204" pitchFamily="34" charset="0"/>
                <a:cs typeface="Arial" panose="020B0604020202020204" pitchFamily="34" charset="0"/>
              </a:rPr>
              <a:t>b) </a:t>
            </a:r>
            <a:r>
              <a:rPr lang="en-US" sz="2100" dirty="0" err="1">
                <a:solidFill>
                  <a:srgbClr val="000000"/>
                </a:solidFill>
                <a:latin typeface="+mj-lt"/>
                <a:ea typeface="Calibri" panose="020F0502020204030204" pitchFamily="34" charset="0"/>
                <a:cs typeface="Arial" panose="020B0604020202020204" pitchFamily="34" charset="0"/>
              </a:rPr>
              <a:t>Vỏ</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quýt</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dày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có</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móng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tay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nhọn</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a:p>
            <a:pPr algn="just">
              <a:lnSpc>
                <a:spcPct val="150000"/>
              </a:lnSpc>
            </a:pPr>
            <a:r>
              <a:rPr lang="en-US" sz="2100" dirty="0">
                <a:solidFill>
                  <a:srgbClr val="000000"/>
                </a:solidFill>
                <a:latin typeface="+mj-lt"/>
                <a:ea typeface="Calibri" panose="020F0502020204030204" pitchFamily="34" charset="0"/>
                <a:cs typeface="Arial" panose="020B0604020202020204" pitchFamily="34" charset="0"/>
              </a:rPr>
              <a:t>c) </a:t>
            </a:r>
            <a:r>
              <a:rPr lang="en-US" sz="2100" dirty="0" err="1">
                <a:solidFill>
                  <a:srgbClr val="000000"/>
                </a:solidFill>
                <a:latin typeface="+mj-lt"/>
                <a:ea typeface="Calibri" panose="020F0502020204030204" pitchFamily="34" charset="0"/>
                <a:cs typeface="Arial" panose="020B0604020202020204" pitchFamily="34" charset="0"/>
              </a:rPr>
              <a:t>Đi</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một</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ngày</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đàng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học</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một</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sàng</a:t>
            </a:r>
            <a:r>
              <a:rPr lang="en-US" sz="2100" dirty="0">
                <a:solidFill>
                  <a:srgbClr val="000000"/>
                </a:solidFill>
                <a:latin typeface="+mj-lt"/>
                <a:ea typeface="Calibri" panose="020F0502020204030204" pitchFamily="34" charset="0"/>
                <a:cs typeface="Arial" panose="020B0604020202020204" pitchFamily="34" charset="0"/>
              </a:rPr>
              <a:t> </a:t>
            </a:r>
            <a:r>
              <a:rPr lang="en-US" sz="2100" dirty="0" err="1">
                <a:solidFill>
                  <a:srgbClr val="000000"/>
                </a:solidFill>
                <a:latin typeface="+mj-lt"/>
                <a:ea typeface="Calibri" panose="020F0502020204030204" pitchFamily="34" charset="0"/>
                <a:cs typeface="Arial" panose="020B0604020202020204" pitchFamily="34" charset="0"/>
              </a:rPr>
              <a:t>khôn</a:t>
            </a:r>
            <a:r>
              <a:rPr lang="en-US" sz="2100" dirty="0">
                <a:solidFill>
                  <a:srgbClr val="000000"/>
                </a:solidFill>
                <a:latin typeface="+mj-lt"/>
                <a:ea typeface="Calibri" panose="020F0502020204030204" pitchFamily="34" charset="0"/>
                <a:cs typeface="Arial" panose="020B0604020202020204" pitchFamily="34" charset="0"/>
              </a:rPr>
              <a:t>. </a:t>
            </a:r>
            <a:endParaRPr lang="en-US" sz="2100" dirty="0">
              <a:latin typeface="+mj-lt"/>
              <a:ea typeface="Calibri" panose="020F050202020403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236FCD29-2531-90AA-9A3D-4DF1C54C731C}"/>
              </a:ext>
            </a:extLst>
          </p:cNvPr>
          <p:cNvGrpSpPr/>
          <p:nvPr/>
        </p:nvGrpSpPr>
        <p:grpSpPr>
          <a:xfrm>
            <a:off x="2351897" y="1739348"/>
            <a:ext cx="7488202" cy="681758"/>
            <a:chOff x="2971800" y="800100"/>
            <a:chExt cx="11887200" cy="1447800"/>
          </a:xfrm>
        </p:grpSpPr>
        <p:sp>
          <p:nvSpPr>
            <p:cNvPr id="5" name="Rectangle: Rounded Corners 13">
              <a:extLst>
                <a:ext uri="{FF2B5EF4-FFF2-40B4-BE49-F238E27FC236}">
                  <a16:creationId xmlns:a16="http://schemas.microsoft.com/office/drawing/2014/main" id="{E76B7F5B-A283-ECFC-75B3-A4A110DA48FE}"/>
                </a:ext>
              </a:extLst>
            </p:cNvPr>
            <p:cNvSpPr/>
            <p:nvPr/>
          </p:nvSpPr>
          <p:spPr>
            <a:xfrm>
              <a:off x="2971800" y="800100"/>
              <a:ext cx="11887200" cy="1447800"/>
            </a:xfrm>
            <a:prstGeom prst="roundRect">
              <a:avLst>
                <a:gd name="adj" fmla="val 50000"/>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latin typeface="+mj-lt"/>
              </a:endParaRPr>
            </a:p>
          </p:txBody>
        </p:sp>
        <p:sp>
          <p:nvSpPr>
            <p:cNvPr id="6" name="TextBox 5">
              <a:extLst>
                <a:ext uri="{FF2B5EF4-FFF2-40B4-BE49-F238E27FC236}">
                  <a16:creationId xmlns:a16="http://schemas.microsoft.com/office/drawing/2014/main" id="{0A4DF7F5-E6AB-3A8A-E227-DBF96F598F85}"/>
                </a:ext>
              </a:extLst>
            </p:cNvPr>
            <p:cNvSpPr txBox="1"/>
            <p:nvPr/>
          </p:nvSpPr>
          <p:spPr>
            <a:xfrm>
              <a:off x="3794593" y="1091504"/>
              <a:ext cx="10698814" cy="882363"/>
            </a:xfrm>
            <a:prstGeom prst="rect">
              <a:avLst/>
            </a:prstGeom>
            <a:noFill/>
          </p:spPr>
          <p:txBody>
            <a:bodyPr wrap="square" rtlCol="0">
              <a:spAutoFit/>
            </a:bodyPr>
            <a:lstStyle/>
            <a:p>
              <a:pPr algn="ctr" defTabSz="1151961">
                <a:defRPr/>
              </a:pPr>
              <a:r>
                <a:rPr lang="en-US" sz="2100" b="1" kern="0" dirty="0" err="1">
                  <a:solidFill>
                    <a:schemeClr val="tx1"/>
                  </a:solidFill>
                  <a:latin typeface="+mj-lt"/>
                  <a:cs typeface="Arial" panose="020B0604020202020204" pitchFamily="34" charset="0"/>
                  <a:sym typeface="Arial"/>
                </a:rPr>
                <a:t>Thảo</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luận</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và</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trả</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lời</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các</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câu</a:t>
              </a:r>
              <a:r>
                <a:rPr lang="en-US" sz="2100" b="1" kern="0" dirty="0">
                  <a:solidFill>
                    <a:schemeClr val="tx1"/>
                  </a:solidFill>
                  <a:latin typeface="+mj-lt"/>
                  <a:cs typeface="Arial" panose="020B0604020202020204" pitchFamily="34" charset="0"/>
                  <a:sym typeface="Arial"/>
                </a:rPr>
                <a:t> </a:t>
              </a:r>
              <a:r>
                <a:rPr lang="en-US" sz="2100" b="1" kern="0" dirty="0" err="1">
                  <a:solidFill>
                    <a:schemeClr val="tx1"/>
                  </a:solidFill>
                  <a:latin typeface="+mj-lt"/>
                  <a:cs typeface="Arial" panose="020B0604020202020204" pitchFamily="34" charset="0"/>
                  <a:sym typeface="Arial"/>
                </a:rPr>
                <a:t>hỏi</a:t>
              </a:r>
              <a:endParaRPr lang="vi-VN" sz="2100" b="1" kern="0" dirty="0">
                <a:solidFill>
                  <a:schemeClr val="tx1"/>
                </a:solidFill>
                <a:latin typeface="+mj-lt"/>
                <a:cs typeface="Arial" panose="020B0604020202020204" pitchFamily="34" charset="0"/>
                <a:sym typeface="Arial"/>
              </a:endParaRPr>
            </a:p>
          </p:txBody>
        </p:sp>
      </p:grpSp>
    </p:spTree>
    <p:extLst>
      <p:ext uri="{BB962C8B-B14F-4D97-AF65-F5344CB8AC3E}">
        <p14:creationId xmlns:p14="http://schemas.microsoft.com/office/powerpoint/2010/main" val="127716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8" dur="500"/>
                                        <p:tgtEl>
                                          <p:spTgt spid="3">
                                            <p:txEl>
                                              <p:pRg st="5" end="5"/>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1" dur="500"/>
                                        <p:tgtEl>
                                          <p:spTgt spid="3">
                                            <p:txEl>
                                              <p:pRg st="6" end="6"/>
                                            </p:txEl>
                                          </p:spTgt>
                                        </p:tgtEl>
                                      </p:cBhvr>
                                    </p:animEffect>
                                  </p:childTnLst>
                                </p:cTn>
                              </p:par>
                              <p:par>
                                <p:cTn id="42" presetID="14" presetClass="entr" presetSubtype="1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D0D354-83F6-98A8-31BE-936CE400BB5F}"/>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AFF54914-B3D1-EF80-11BF-F6A60977D7DF}"/>
              </a:ext>
            </a:extLst>
          </p:cNvPr>
          <p:cNvSpPr/>
          <p:nvPr/>
        </p:nvSpPr>
        <p:spPr>
          <a:xfrm>
            <a:off x="834083" y="1716905"/>
            <a:ext cx="10523833" cy="813016"/>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defRPr/>
            </a:pPr>
            <a:r>
              <a:rPr lang="en-US" sz="2300" b="1" dirty="0" err="1">
                <a:solidFill>
                  <a:srgbClr val="000000"/>
                </a:solidFill>
                <a:latin typeface="+mj-lt"/>
                <a:ea typeface="Calibri" panose="020F0502020204030204" pitchFamily="34" charset="0"/>
                <a:cs typeface="Arial" panose="020B0604020202020204" pitchFamily="34" charset="0"/>
              </a:rPr>
              <a:t>Câu</a:t>
            </a:r>
            <a:r>
              <a:rPr lang="en-US" sz="2300" b="1" dirty="0">
                <a:solidFill>
                  <a:srgbClr val="000000"/>
                </a:solidFill>
                <a:latin typeface="+mj-lt"/>
                <a:ea typeface="Calibri" panose="020F0502020204030204" pitchFamily="34" charset="0"/>
                <a:cs typeface="Arial" panose="020B0604020202020204" pitchFamily="34" charset="0"/>
              </a:rPr>
              <a:t> 1: </a:t>
            </a:r>
            <a:r>
              <a:rPr lang="en-US" sz="2300" dirty="0" err="1">
                <a:solidFill>
                  <a:srgbClr val="000000"/>
                </a:solidFill>
                <a:latin typeface="+mj-lt"/>
                <a:ea typeface="Calibri" panose="020F0502020204030204" pitchFamily="34" charset="0"/>
                <a:cs typeface="Arial" panose="020B0604020202020204" pitchFamily="34" charset="0"/>
              </a:rPr>
              <a:t>Vì</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sao</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Mồ</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Côi</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được</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người</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dân</a:t>
            </a:r>
            <a:r>
              <a:rPr lang="en-US" sz="2300" dirty="0">
                <a:solidFill>
                  <a:srgbClr val="000000"/>
                </a:solidFill>
                <a:latin typeface="+mj-lt"/>
                <a:ea typeface="Calibri" panose="020F0502020204030204" pitchFamily="34" charset="0"/>
                <a:cs typeface="Arial" panose="020B0604020202020204" pitchFamily="34" charset="0"/>
              </a:rPr>
              <a:t> tin </a:t>
            </a:r>
            <a:r>
              <a:rPr lang="en-US" sz="2300" dirty="0" err="1">
                <a:solidFill>
                  <a:srgbClr val="000000"/>
                </a:solidFill>
                <a:latin typeface="+mj-lt"/>
                <a:ea typeface="Calibri" panose="020F0502020204030204" pitchFamily="34" charset="0"/>
                <a:cs typeface="Arial" panose="020B0604020202020204" pitchFamily="34" charset="0"/>
              </a:rPr>
              <a:t>tưởng</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giao</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cho</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việc</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xử</a:t>
            </a:r>
            <a:r>
              <a:rPr lang="en-US" sz="2300" dirty="0">
                <a:solidFill>
                  <a:srgbClr val="000000"/>
                </a:solidFill>
                <a:latin typeface="+mj-lt"/>
                <a:ea typeface="Calibri" panose="020F0502020204030204" pitchFamily="34" charset="0"/>
                <a:cs typeface="Arial" panose="020B0604020202020204" pitchFamily="34" charset="0"/>
              </a:rPr>
              <a:t> </a:t>
            </a:r>
            <a:r>
              <a:rPr lang="en-US" sz="2300" dirty="0" err="1">
                <a:solidFill>
                  <a:srgbClr val="000000"/>
                </a:solidFill>
                <a:latin typeface="+mj-lt"/>
                <a:ea typeface="Calibri" panose="020F0502020204030204" pitchFamily="34" charset="0"/>
                <a:cs typeface="Arial" panose="020B0604020202020204" pitchFamily="34" charset="0"/>
              </a:rPr>
              <a:t>kiện</a:t>
            </a:r>
            <a:r>
              <a:rPr lang="en-US" sz="2300" dirty="0">
                <a:solidFill>
                  <a:srgbClr val="000000"/>
                </a:solidFill>
                <a:latin typeface="+mj-lt"/>
                <a:ea typeface="Calibri" panose="020F0502020204030204" pitchFamily="34" charset="0"/>
                <a:cs typeface="Arial" panose="020B0604020202020204" pitchFamily="34" charset="0"/>
              </a:rPr>
              <a:t>?  </a:t>
            </a:r>
            <a:endParaRPr lang="en-US" sz="2300" dirty="0">
              <a:latin typeface="+mj-lt"/>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C2770E5-6128-9A8A-DB92-682CFA25E59F}"/>
              </a:ext>
            </a:extLst>
          </p:cNvPr>
          <p:cNvGrpSpPr/>
          <p:nvPr/>
        </p:nvGrpSpPr>
        <p:grpSpPr>
          <a:xfrm>
            <a:off x="7023783" y="2707026"/>
            <a:ext cx="4511715" cy="3242108"/>
            <a:chOff x="10240107" y="3636946"/>
            <a:chExt cx="7162154" cy="5146707"/>
          </a:xfrm>
        </p:grpSpPr>
        <p:pic>
          <p:nvPicPr>
            <p:cNvPr id="4" name="Picture 3">
              <a:extLst>
                <a:ext uri="{FF2B5EF4-FFF2-40B4-BE49-F238E27FC236}">
                  <a16:creationId xmlns:a16="http://schemas.microsoft.com/office/drawing/2014/main" id="{3EEDDC3A-779F-BF4D-487A-0B1E77CDE35C}"/>
                </a:ext>
              </a:extLst>
            </p:cNvPr>
            <p:cNvPicPr>
              <a:picLocks noChangeAspect="1"/>
            </p:cNvPicPr>
            <p:nvPr/>
          </p:nvPicPr>
          <p:blipFill>
            <a:blip r:embed="rId3">
              <a:extLst>
                <a:ext uri="{28A0092B-C50C-407E-A947-70E740481C1C}">
                  <a14:useLocalDpi xmlns:a14="http://schemas.microsoft.com/office/drawing/2010/main" val="0"/>
                </a:ext>
              </a:extLst>
            </a:blip>
            <a:srcRect l="37082" t="61112" r="30831" b="2586"/>
            <a:stretch/>
          </p:blipFill>
          <p:spPr>
            <a:xfrm>
              <a:off x="10240107" y="3636946"/>
              <a:ext cx="7162154" cy="5146707"/>
            </a:xfrm>
            <a:prstGeom prst="rect">
              <a:avLst/>
            </a:prstGeom>
          </p:spPr>
        </p:pic>
        <p:sp>
          <p:nvSpPr>
            <p:cNvPr id="5" name="TextBox 4">
              <a:extLst>
                <a:ext uri="{FF2B5EF4-FFF2-40B4-BE49-F238E27FC236}">
                  <a16:creationId xmlns:a16="http://schemas.microsoft.com/office/drawing/2014/main" id="{A07F32D1-5ABA-B1D9-6057-C0D46223A090}"/>
                </a:ext>
              </a:extLst>
            </p:cNvPr>
            <p:cNvSpPr txBox="1"/>
            <p:nvPr/>
          </p:nvSpPr>
          <p:spPr>
            <a:xfrm>
              <a:off x="10957053" y="5143500"/>
              <a:ext cx="6248399" cy="1780882"/>
            </a:xfrm>
            <a:prstGeom prst="rect">
              <a:avLst/>
            </a:prstGeom>
            <a:noFill/>
          </p:spPr>
          <p:txBody>
            <a:bodyPr wrap="square">
              <a:spAutoFit/>
            </a:bodyPr>
            <a:lstStyle/>
            <a:p>
              <a:pPr>
                <a:lnSpc>
                  <a:spcPct val="150000"/>
                </a:lnSpc>
              </a:pPr>
              <a:r>
                <a:rPr lang="en-US" sz="2300" dirty="0" err="1">
                  <a:latin typeface="+mj-lt"/>
                  <a:cs typeface="Arial" panose="020B0604020202020204" pitchFamily="34" charset="0"/>
                </a:rPr>
                <a:t>Vì</a:t>
              </a:r>
              <a:r>
                <a:rPr lang="en-US" sz="2300" dirty="0">
                  <a:latin typeface="+mj-lt"/>
                  <a:cs typeface="Arial" panose="020B0604020202020204" pitchFamily="34" charset="0"/>
                </a:rPr>
                <a:t> </a:t>
              </a:r>
              <a:r>
                <a:rPr lang="en-US" sz="2300" dirty="0" err="1">
                  <a:latin typeface="+mj-lt"/>
                  <a:cs typeface="Arial" panose="020B0604020202020204" pitchFamily="34" charset="0"/>
                </a:rPr>
                <a:t>Mồ</a:t>
              </a:r>
              <a:r>
                <a:rPr lang="en-US" sz="2300" dirty="0">
                  <a:latin typeface="+mj-lt"/>
                  <a:cs typeface="Arial" panose="020B0604020202020204" pitchFamily="34" charset="0"/>
                </a:rPr>
                <a:t> </a:t>
              </a:r>
              <a:r>
                <a:rPr lang="en-US" sz="2300" dirty="0" err="1">
                  <a:latin typeface="+mj-lt"/>
                  <a:cs typeface="Arial" panose="020B0604020202020204" pitchFamily="34" charset="0"/>
                </a:rPr>
                <a:t>Côi</a:t>
              </a:r>
              <a:r>
                <a:rPr lang="en-US" sz="2300" dirty="0">
                  <a:latin typeface="+mj-lt"/>
                  <a:cs typeface="Arial" panose="020B0604020202020204" pitchFamily="34" charset="0"/>
                </a:rPr>
                <a:t> </a:t>
              </a:r>
              <a:r>
                <a:rPr lang="en-US" sz="2300" dirty="0" err="1">
                  <a:latin typeface="+mj-lt"/>
                  <a:cs typeface="Arial" panose="020B0604020202020204" pitchFamily="34" charset="0"/>
                </a:rPr>
                <a:t>rất</a:t>
              </a:r>
              <a:r>
                <a:rPr lang="en-US" sz="2300" dirty="0">
                  <a:latin typeface="+mj-lt"/>
                  <a:cs typeface="Arial" panose="020B0604020202020204" pitchFamily="34" charset="0"/>
                </a:rPr>
                <a:t> </a:t>
              </a:r>
              <a:r>
                <a:rPr lang="en-US" sz="2300" dirty="0" err="1">
                  <a:latin typeface="+mj-lt"/>
                  <a:cs typeface="Arial" panose="020B0604020202020204" pitchFamily="34" charset="0"/>
                </a:rPr>
                <a:t>nhanh</a:t>
              </a:r>
              <a:r>
                <a:rPr lang="en-US" sz="2300" dirty="0">
                  <a:latin typeface="+mj-lt"/>
                  <a:cs typeface="Arial" panose="020B0604020202020204" pitchFamily="34" charset="0"/>
                </a:rPr>
                <a:t> </a:t>
              </a:r>
              <a:r>
                <a:rPr lang="en-US" sz="2300" dirty="0" err="1">
                  <a:latin typeface="+mj-lt"/>
                  <a:cs typeface="Arial" panose="020B0604020202020204" pitchFamily="34" charset="0"/>
                </a:rPr>
                <a:t>nhẹn</a:t>
              </a:r>
              <a:r>
                <a:rPr lang="en-US" sz="2300" dirty="0">
                  <a:latin typeface="+mj-lt"/>
                  <a:cs typeface="Arial" panose="020B0604020202020204" pitchFamily="34" charset="0"/>
                </a:rPr>
                <a:t> </a:t>
              </a:r>
              <a:r>
                <a:rPr lang="en-US" sz="2300" dirty="0" err="1">
                  <a:latin typeface="+mj-lt"/>
                  <a:cs typeface="Arial" panose="020B0604020202020204" pitchFamily="34" charset="0"/>
                </a:rPr>
                <a:t>và</a:t>
              </a:r>
              <a:r>
                <a:rPr lang="en-US" sz="2300" dirty="0">
                  <a:latin typeface="+mj-lt"/>
                  <a:cs typeface="Arial" panose="020B0604020202020204" pitchFamily="34" charset="0"/>
                </a:rPr>
                <a:t> </a:t>
              </a:r>
              <a:r>
                <a:rPr lang="en-US" sz="2300" dirty="0" err="1">
                  <a:latin typeface="+mj-lt"/>
                  <a:cs typeface="Arial" panose="020B0604020202020204" pitchFamily="34" charset="0"/>
                </a:rPr>
                <a:t>công</a:t>
              </a:r>
              <a:r>
                <a:rPr lang="en-US" sz="2300" dirty="0">
                  <a:latin typeface="+mj-lt"/>
                  <a:cs typeface="Arial" panose="020B0604020202020204" pitchFamily="34" charset="0"/>
                </a:rPr>
                <a:t> </a:t>
              </a:r>
              <a:r>
                <a:rPr lang="en-US" sz="2300" dirty="0" err="1">
                  <a:latin typeface="+mj-lt"/>
                  <a:cs typeface="Arial" panose="020B0604020202020204" pitchFamily="34" charset="0"/>
                </a:rPr>
                <a:t>tâm</a:t>
              </a:r>
              <a:r>
                <a:rPr lang="en-US" sz="2300" dirty="0">
                  <a:latin typeface="+mj-lt"/>
                  <a:cs typeface="Arial" panose="020B0604020202020204" pitchFamily="34" charset="0"/>
                </a:rPr>
                <a:t>.</a:t>
              </a:r>
            </a:p>
          </p:txBody>
        </p:sp>
      </p:grpSp>
      <p:pic>
        <p:nvPicPr>
          <p:cNvPr id="8" name="Picture 7">
            <a:extLst>
              <a:ext uri="{FF2B5EF4-FFF2-40B4-BE49-F238E27FC236}">
                <a16:creationId xmlns:a16="http://schemas.microsoft.com/office/drawing/2014/main" id="{A3474C07-1325-0438-A789-DEAB94A81ACB}"/>
              </a:ext>
            </a:extLst>
          </p:cNvPr>
          <p:cNvPicPr>
            <a:picLocks noChangeAspect="1"/>
          </p:cNvPicPr>
          <p:nvPr/>
        </p:nvPicPr>
        <p:blipFill>
          <a:blip r:embed="rId4"/>
          <a:stretch>
            <a:fillRect/>
          </a:stretch>
        </p:blipFill>
        <p:spPr>
          <a:xfrm>
            <a:off x="1509621" y="2949701"/>
            <a:ext cx="4214523" cy="2756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276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7C587D-18B5-88C5-43A0-14D83F1C7E8B}"/>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551BFE42-279A-952A-FED1-131AB25F8782}"/>
              </a:ext>
            </a:extLst>
          </p:cNvPr>
          <p:cNvSpPr/>
          <p:nvPr/>
        </p:nvSpPr>
        <p:spPr>
          <a:xfrm>
            <a:off x="912267" y="1741549"/>
            <a:ext cx="10367465" cy="683600"/>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defRPr/>
            </a:pPr>
            <a:r>
              <a:rPr lang="en-US" sz="2200" b="1" dirty="0" err="1">
                <a:solidFill>
                  <a:srgbClr val="000000"/>
                </a:solidFill>
                <a:latin typeface="+mj-lt"/>
                <a:ea typeface="Calibri" panose="020F0502020204030204" pitchFamily="34" charset="0"/>
                <a:cs typeface="Arial" panose="020B0604020202020204" pitchFamily="34" charset="0"/>
              </a:rPr>
              <a:t>Câu</a:t>
            </a:r>
            <a:r>
              <a:rPr lang="en-US" sz="2200" b="1" dirty="0">
                <a:solidFill>
                  <a:srgbClr val="000000"/>
                </a:solidFill>
                <a:latin typeface="+mj-lt"/>
                <a:ea typeface="Calibri" panose="020F0502020204030204" pitchFamily="34" charset="0"/>
                <a:cs typeface="Arial" panose="020B0604020202020204" pitchFamily="34" charset="0"/>
              </a:rPr>
              <a:t> 2: </a:t>
            </a:r>
            <a:r>
              <a:rPr lang="en-US" sz="2200" dirty="0" err="1">
                <a:solidFill>
                  <a:srgbClr val="000000"/>
                </a:solidFill>
                <a:latin typeface="+mj-lt"/>
                <a:ea typeface="Calibri" panose="020F0502020204030204" pitchFamily="34" charset="0"/>
                <a:cs typeface="Arial" panose="020B0604020202020204" pitchFamily="34" charset="0"/>
              </a:rPr>
              <a:t>Đòi</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hỏi</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của</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người</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chủ</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quán</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vô</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lí</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như</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thế</a:t>
            </a:r>
            <a:r>
              <a:rPr lang="en-US" sz="2200" dirty="0">
                <a:solidFill>
                  <a:srgbClr val="000000"/>
                </a:solidFill>
                <a:latin typeface="+mj-lt"/>
                <a:ea typeface="Calibri" panose="020F0502020204030204" pitchFamily="34" charset="0"/>
                <a:cs typeface="Arial" panose="020B0604020202020204" pitchFamily="34" charset="0"/>
              </a:rPr>
              <a:t> </a:t>
            </a:r>
            <a:r>
              <a:rPr lang="en-US" sz="2200" dirty="0" err="1">
                <a:solidFill>
                  <a:srgbClr val="000000"/>
                </a:solidFill>
                <a:latin typeface="+mj-lt"/>
                <a:ea typeface="Calibri" panose="020F0502020204030204" pitchFamily="34" charset="0"/>
                <a:cs typeface="Arial" panose="020B0604020202020204" pitchFamily="34" charset="0"/>
              </a:rPr>
              <a:t>nào</a:t>
            </a:r>
            <a:r>
              <a:rPr lang="en-US" sz="2200" dirty="0">
                <a:solidFill>
                  <a:srgbClr val="000000"/>
                </a:solidFill>
                <a:latin typeface="+mj-lt"/>
                <a:ea typeface="Calibri" panose="020F0502020204030204" pitchFamily="34" charset="0"/>
                <a:cs typeface="Arial" panose="020B0604020202020204" pitchFamily="34" charset="0"/>
              </a:rPr>
              <a:t>?  </a:t>
            </a:r>
            <a:endParaRPr lang="en-US" sz="2200" dirty="0">
              <a:latin typeface="+mj-lt"/>
              <a:ea typeface="Calibri" panose="020F0502020204030204" pitchFamily="34" charset="0"/>
              <a:cs typeface="Arial" panose="020B0604020202020204" pitchFamily="34" charset="0"/>
            </a:endParaRPr>
          </a:p>
        </p:txBody>
      </p:sp>
      <p:pic>
        <p:nvPicPr>
          <p:cNvPr id="3" name="Picture 2" descr="Lý thuyết tập đọc: mồ côi xử kiện tiếng việt 3">
            <a:extLst>
              <a:ext uri="{FF2B5EF4-FFF2-40B4-BE49-F238E27FC236}">
                <a16:creationId xmlns:a16="http://schemas.microsoft.com/office/drawing/2014/main" id="{61685EBD-058A-215C-A6DD-FCABF3BE9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6708" y="2811237"/>
            <a:ext cx="3929833" cy="30322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CAEC0AA1-62D9-4C89-FB85-A8EFD274AF5A}"/>
              </a:ext>
            </a:extLst>
          </p:cNvPr>
          <p:cNvSpPr txBox="1"/>
          <p:nvPr/>
        </p:nvSpPr>
        <p:spPr>
          <a:xfrm>
            <a:off x="1305459" y="3047572"/>
            <a:ext cx="4878983" cy="2559611"/>
          </a:xfrm>
          <a:prstGeom prst="rect">
            <a:avLst/>
          </a:prstGeom>
          <a:noFill/>
        </p:spPr>
        <p:txBody>
          <a:bodyPr wrap="square">
            <a:spAutoFit/>
          </a:bodyPr>
          <a:lstStyle/>
          <a:p>
            <a:pPr algn="just">
              <a:lnSpc>
                <a:spcPct val="150000"/>
              </a:lnSpc>
            </a:pPr>
            <a:r>
              <a:rPr lang="vi-VN" sz="2200" dirty="0">
                <a:latin typeface="+mj-lt"/>
              </a:rPr>
              <a:t>Người chủ quán đòi bác nông dân phải trả tiền vì đã hít mùi thơm của thức ăn trong quán, trong khi người nông dân không hề mua gì từ quán của ông ta. </a:t>
            </a:r>
            <a:endParaRPr lang="en-US" sz="2200" dirty="0">
              <a:latin typeface="+mj-lt"/>
            </a:endParaRPr>
          </a:p>
        </p:txBody>
      </p:sp>
    </p:spTree>
    <p:extLst>
      <p:ext uri="{BB962C8B-B14F-4D97-AF65-F5344CB8AC3E}">
        <p14:creationId xmlns:p14="http://schemas.microsoft.com/office/powerpoint/2010/main" val="191048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FFCD6C-64A2-0AC2-7934-9E3188E7DF3E}"/>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68555B45-FE35-F913-A49B-CFABE3175F05}"/>
              </a:ext>
            </a:extLst>
          </p:cNvPr>
          <p:cNvSpPr/>
          <p:nvPr/>
        </p:nvSpPr>
        <p:spPr>
          <a:xfrm>
            <a:off x="795656" y="1624706"/>
            <a:ext cx="10367465" cy="725557"/>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defRPr/>
            </a:pPr>
            <a:r>
              <a:rPr lang="en-US" sz="2200" b="1" dirty="0" err="1">
                <a:solidFill>
                  <a:srgbClr val="000000"/>
                </a:solidFill>
                <a:latin typeface="+mj-lt"/>
                <a:ea typeface="Calibri" panose="020F0502020204030204" pitchFamily="34" charset="0"/>
                <a:cs typeface="Arial" panose="020B0604020202020204" pitchFamily="34" charset="0"/>
              </a:rPr>
              <a:t>Câu</a:t>
            </a:r>
            <a:r>
              <a:rPr lang="en-US" sz="2200" b="1" dirty="0">
                <a:solidFill>
                  <a:srgbClr val="000000"/>
                </a:solidFill>
                <a:latin typeface="+mj-lt"/>
                <a:ea typeface="Calibri" panose="020F0502020204030204" pitchFamily="34" charset="0"/>
                <a:cs typeface="Arial" panose="020B0604020202020204" pitchFamily="34" charset="0"/>
              </a:rPr>
              <a:t> 3: </a:t>
            </a:r>
            <a:r>
              <a:rPr lang="en-US" sz="2200" kern="0" dirty="0">
                <a:solidFill>
                  <a:srgbClr val="000000"/>
                </a:solidFill>
                <a:latin typeface="+mj-lt"/>
                <a:ea typeface="Calibri" panose="020F0502020204030204" pitchFamily="34" charset="0"/>
                <a:cs typeface="Arial" panose="020B0604020202020204" pitchFamily="34" charset="0"/>
              </a:rPr>
              <a:t>Em </a:t>
            </a:r>
            <a:r>
              <a:rPr lang="en-US" sz="2200" kern="0" dirty="0" err="1">
                <a:solidFill>
                  <a:srgbClr val="000000"/>
                </a:solidFill>
                <a:latin typeface="+mj-lt"/>
                <a:ea typeface="Calibri" panose="020F0502020204030204" pitchFamily="34" charset="0"/>
                <a:cs typeface="Arial" panose="020B0604020202020204" pitchFamily="34" charset="0"/>
              </a:rPr>
              <a:t>có</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nhận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xét</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gì</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về</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cách</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phân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xử</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của</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chàng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Mồ</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Côi</a:t>
            </a:r>
            <a:r>
              <a:rPr lang="en-US" sz="2200" kern="0" dirty="0">
                <a:solidFill>
                  <a:srgbClr val="000000"/>
                </a:solidFill>
                <a:latin typeface="+mj-lt"/>
                <a:ea typeface="Calibri" panose="020F0502020204030204" pitchFamily="34" charset="0"/>
                <a:cs typeface="Arial" panose="020B0604020202020204" pitchFamily="34" charset="0"/>
              </a:rPr>
              <a:t>?</a:t>
            </a:r>
            <a:endParaRPr lang="en-US" sz="2200" dirty="0">
              <a:latin typeface="+mj-lt"/>
              <a:ea typeface="Calibri" panose="020F0502020204030204" pitchFamily="34" charset="0"/>
              <a:cs typeface="Arial" panose="020B0604020202020204" pitchFamily="34" charset="0"/>
            </a:endParaRPr>
          </a:p>
        </p:txBody>
      </p:sp>
      <p:sp>
        <p:nvSpPr>
          <p:cNvPr id="3" name="Flowchart: Process 2">
            <a:extLst>
              <a:ext uri="{FF2B5EF4-FFF2-40B4-BE49-F238E27FC236}">
                <a16:creationId xmlns:a16="http://schemas.microsoft.com/office/drawing/2014/main" id="{D17CBFDA-8C02-348A-004F-8FB1F034E67D}"/>
              </a:ext>
            </a:extLst>
          </p:cNvPr>
          <p:cNvSpPr/>
          <p:nvPr/>
        </p:nvSpPr>
        <p:spPr>
          <a:xfrm>
            <a:off x="795656" y="4527614"/>
            <a:ext cx="4508022" cy="1938484"/>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kern="0" dirty="0" err="1">
                <a:solidFill>
                  <a:srgbClr val="000000"/>
                </a:solidFill>
                <a:latin typeface="+mj-lt"/>
                <a:ea typeface="Calibri" panose="020F0502020204030204" pitchFamily="34" charset="0"/>
                <a:cs typeface="Arial" panose="020B0604020202020204" pitchFamily="34" charset="0"/>
              </a:rPr>
              <a:t>Chàng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Mồ</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Côi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rất</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thông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minh</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khi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cho</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người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chủ</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quán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nghe</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tiếng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bạc</a:t>
            </a:r>
            <a:r>
              <a:rPr lang="en-US" sz="2200" kern="0" dirty="0">
                <a:solidFill>
                  <a:srgbClr val="000000"/>
                </a:solidFill>
                <a:latin typeface="+mj-lt"/>
                <a:ea typeface="Calibri" panose="020F0502020204030204" pitchFamily="34" charset="0"/>
                <a:cs typeface="Arial" panose="020B0604020202020204" pitchFamily="34" charset="0"/>
              </a:rPr>
              <a:t>.</a:t>
            </a:r>
            <a:endParaRPr lang="en-US" sz="2200" dirty="0">
              <a:latin typeface="+mj-lt"/>
              <a:cs typeface="Arial" panose="020B0604020202020204" pitchFamily="34" charset="0"/>
            </a:endParaRPr>
          </a:p>
        </p:txBody>
      </p:sp>
      <p:sp>
        <p:nvSpPr>
          <p:cNvPr id="4" name="Flowchart: Process 3">
            <a:extLst>
              <a:ext uri="{FF2B5EF4-FFF2-40B4-BE49-F238E27FC236}">
                <a16:creationId xmlns:a16="http://schemas.microsoft.com/office/drawing/2014/main" id="{EFA49F0C-797F-FE98-6317-06B7E4078D22}"/>
              </a:ext>
            </a:extLst>
          </p:cNvPr>
          <p:cNvSpPr/>
          <p:nvPr/>
        </p:nvSpPr>
        <p:spPr>
          <a:xfrm>
            <a:off x="6531724" y="4527614"/>
            <a:ext cx="4944134" cy="1938484"/>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kern="0" dirty="0" err="1">
                <a:solidFill>
                  <a:srgbClr val="000000"/>
                </a:solidFill>
                <a:latin typeface="+mj-lt"/>
                <a:ea typeface="Calibri" panose="020F0502020204030204" pitchFamily="34" charset="0"/>
                <a:cs typeface="Arial" panose="020B0604020202020204" pitchFamily="34" charset="0"/>
              </a:rPr>
              <a:t>Coi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như</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đã</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nhận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tiền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của</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bác</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nông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dân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để</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bồi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thường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cho</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việc</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bác</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nông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dân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hít</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mùi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thức</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ăn</a:t>
            </a:r>
            <a:r>
              <a:rPr lang="en-US" sz="2200" kern="0" dirty="0">
                <a:solidFill>
                  <a:srgbClr val="000000"/>
                </a:solidFill>
                <a:latin typeface="+mj-lt"/>
                <a:ea typeface="Calibri" panose="020F0502020204030204" pitchFamily="34" charset="0"/>
                <a:cs typeface="Arial" panose="020B0604020202020204" pitchFamily="34" charset="0"/>
              </a:rPr>
              <a:t>.</a:t>
            </a:r>
            <a:endParaRPr lang="en-US" sz="2200" dirty="0">
              <a:latin typeface="+mj-lt"/>
              <a:cs typeface="Arial" panose="020B0604020202020204" pitchFamily="34" charset="0"/>
            </a:endParaRPr>
          </a:p>
        </p:txBody>
      </p:sp>
      <p:sp>
        <p:nvSpPr>
          <p:cNvPr id="5" name="Arrow: Left-Right 5">
            <a:extLst>
              <a:ext uri="{FF2B5EF4-FFF2-40B4-BE49-F238E27FC236}">
                <a16:creationId xmlns:a16="http://schemas.microsoft.com/office/drawing/2014/main" id="{A611E6A7-3D43-F1C7-1F82-C2D9874EC46F}"/>
              </a:ext>
            </a:extLst>
          </p:cNvPr>
          <p:cNvSpPr/>
          <p:nvPr/>
        </p:nvSpPr>
        <p:spPr>
          <a:xfrm>
            <a:off x="5404537" y="5232849"/>
            <a:ext cx="1056029" cy="528014"/>
          </a:xfrm>
          <a:prstGeom prst="leftRightArrow">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latin typeface="+mj-lt"/>
            </a:endParaRPr>
          </a:p>
        </p:txBody>
      </p:sp>
      <p:pic>
        <p:nvPicPr>
          <p:cNvPr id="6" name="Picture 5">
            <a:extLst>
              <a:ext uri="{FF2B5EF4-FFF2-40B4-BE49-F238E27FC236}">
                <a16:creationId xmlns:a16="http://schemas.microsoft.com/office/drawing/2014/main" id="{3D78A6AF-557B-9E1E-78E8-2096435D4205}"/>
              </a:ext>
            </a:extLst>
          </p:cNvPr>
          <p:cNvPicPr>
            <a:picLocks noChangeAspect="1"/>
          </p:cNvPicPr>
          <p:nvPr/>
        </p:nvPicPr>
        <p:blipFill>
          <a:blip r:embed="rId3">
            <a:extLst>
              <a:ext uri="{28A0092B-C50C-407E-A947-70E740481C1C}">
                <a14:useLocalDpi xmlns:a14="http://schemas.microsoft.com/office/drawing/2010/main" val="0"/>
              </a:ext>
            </a:extLst>
          </a:blip>
          <a:srcRect t="33247" r="43595" b="33248"/>
          <a:stretch/>
        </p:blipFill>
        <p:spPr>
          <a:xfrm>
            <a:off x="1344120" y="2529890"/>
            <a:ext cx="3264374" cy="1818097"/>
          </a:xfrm>
          <a:prstGeom prst="rect">
            <a:avLst/>
          </a:prstGeom>
        </p:spPr>
      </p:pic>
      <p:pic>
        <p:nvPicPr>
          <p:cNvPr id="7" name="Picture 6">
            <a:extLst>
              <a:ext uri="{FF2B5EF4-FFF2-40B4-BE49-F238E27FC236}">
                <a16:creationId xmlns:a16="http://schemas.microsoft.com/office/drawing/2014/main" id="{7DDDA52C-83B9-1250-A8F3-C764C77D49E1}"/>
              </a:ext>
            </a:extLst>
          </p:cNvPr>
          <p:cNvPicPr>
            <a:picLocks noChangeAspect="1"/>
          </p:cNvPicPr>
          <p:nvPr/>
        </p:nvPicPr>
        <p:blipFill>
          <a:blip r:embed="rId3">
            <a:extLst>
              <a:ext uri="{28A0092B-C50C-407E-A947-70E740481C1C}">
                <a14:useLocalDpi xmlns:a14="http://schemas.microsoft.com/office/drawing/2010/main" val="0"/>
              </a:ext>
            </a:extLst>
          </a:blip>
          <a:srcRect l="57541" t="33248" r="4" b="33248"/>
          <a:stretch/>
        </p:blipFill>
        <p:spPr>
          <a:xfrm>
            <a:off x="7663021" y="2523776"/>
            <a:ext cx="2394227" cy="1818097"/>
          </a:xfrm>
          <a:prstGeom prst="rect">
            <a:avLst/>
          </a:prstGeom>
        </p:spPr>
      </p:pic>
    </p:spTree>
    <p:extLst>
      <p:ext uri="{BB962C8B-B14F-4D97-AF65-F5344CB8AC3E}">
        <p14:creationId xmlns:p14="http://schemas.microsoft.com/office/powerpoint/2010/main" val="137470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2196FD-D65C-AAAC-7701-659AF13AE2A6}"/>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13BD2A7B-34D8-F49E-14EF-D6A17C69B95F}"/>
              </a:ext>
            </a:extLst>
          </p:cNvPr>
          <p:cNvSpPr/>
          <p:nvPr/>
        </p:nvSpPr>
        <p:spPr>
          <a:xfrm>
            <a:off x="720057" y="1626210"/>
            <a:ext cx="10751883" cy="738147"/>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defRPr/>
            </a:pPr>
            <a:r>
              <a:rPr lang="en-US" sz="2200" b="1" dirty="0" err="1">
                <a:solidFill>
                  <a:srgbClr val="000000"/>
                </a:solidFill>
                <a:latin typeface="+mj-lt"/>
                <a:ea typeface="Calibri" panose="020F0502020204030204" pitchFamily="34" charset="0"/>
                <a:cs typeface="Arial" panose="020B0604020202020204" pitchFamily="34" charset="0"/>
              </a:rPr>
              <a:t>Câu</a:t>
            </a:r>
            <a:r>
              <a:rPr lang="en-US" sz="2200" b="1" dirty="0">
                <a:solidFill>
                  <a:srgbClr val="000000"/>
                </a:solidFill>
                <a:latin typeface="+mj-lt"/>
                <a:ea typeface="Calibri" panose="020F0502020204030204" pitchFamily="34" charset="0"/>
                <a:cs typeface="Arial" panose="020B0604020202020204" pitchFamily="34" charset="0"/>
              </a:rPr>
              <a:t> 4: </a:t>
            </a:r>
            <a:r>
              <a:rPr lang="vi-VN" sz="2200" kern="0" dirty="0">
                <a:solidFill>
                  <a:srgbClr val="000000"/>
                </a:solidFill>
                <a:latin typeface="+mj-lt"/>
                <a:ea typeface="Calibri" panose="020F0502020204030204" pitchFamily="34" charset="0"/>
                <a:cs typeface="Arial" panose="020B0604020202020204" pitchFamily="34" charset="0"/>
              </a:rPr>
              <a:t>Theo em, sau vụ kiện này, người chủ quán nhận được bài học gì? </a:t>
            </a:r>
            <a:endParaRPr lang="en-US" sz="2200" dirty="0">
              <a:latin typeface="+mj-lt"/>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9CFD5C6-175C-537E-7B1C-1138218759BD}"/>
              </a:ext>
            </a:extLst>
          </p:cNvPr>
          <p:cNvGrpSpPr/>
          <p:nvPr/>
        </p:nvGrpSpPr>
        <p:grpSpPr>
          <a:xfrm>
            <a:off x="1106888" y="2443869"/>
            <a:ext cx="9761843" cy="2787920"/>
            <a:chOff x="-5211139" y="4551883"/>
            <a:chExt cx="15496506" cy="4425705"/>
          </a:xfrm>
        </p:grpSpPr>
        <p:grpSp>
          <p:nvGrpSpPr>
            <p:cNvPr id="4" name="Group 3">
              <a:extLst>
                <a:ext uri="{FF2B5EF4-FFF2-40B4-BE49-F238E27FC236}">
                  <a16:creationId xmlns:a16="http://schemas.microsoft.com/office/drawing/2014/main" id="{B8B0D4DF-19F3-562F-CD92-3DB57D537866}"/>
                </a:ext>
              </a:extLst>
            </p:cNvPr>
            <p:cNvGrpSpPr/>
            <p:nvPr/>
          </p:nvGrpSpPr>
          <p:grpSpPr>
            <a:xfrm>
              <a:off x="-5211139" y="5373254"/>
              <a:ext cx="15496506" cy="3604334"/>
              <a:chOff x="-3998083" y="7262709"/>
              <a:chExt cx="15496506" cy="3604334"/>
            </a:xfrm>
          </p:grpSpPr>
          <p:grpSp>
            <p:nvGrpSpPr>
              <p:cNvPr id="6" name="Group 5">
                <a:extLst>
                  <a:ext uri="{FF2B5EF4-FFF2-40B4-BE49-F238E27FC236}">
                    <a16:creationId xmlns:a16="http://schemas.microsoft.com/office/drawing/2014/main" id="{94914FC8-BC69-6C21-F8DE-43D20247781C}"/>
                  </a:ext>
                </a:extLst>
              </p:cNvPr>
              <p:cNvGrpSpPr/>
              <p:nvPr/>
            </p:nvGrpSpPr>
            <p:grpSpPr>
              <a:xfrm>
                <a:off x="-3998083" y="7262709"/>
                <a:ext cx="15496506" cy="3604334"/>
                <a:chOff x="-5185324" y="7221525"/>
                <a:chExt cx="15496506" cy="3604334"/>
              </a:xfrm>
            </p:grpSpPr>
            <p:sp>
              <p:nvSpPr>
                <p:cNvPr id="8" name="Rectangle: Top Corners Rounded 4">
                  <a:extLst>
                    <a:ext uri="{FF2B5EF4-FFF2-40B4-BE49-F238E27FC236}">
                      <a16:creationId xmlns:a16="http://schemas.microsoft.com/office/drawing/2014/main" id="{A2DB9916-B372-1DD2-16FA-4126F701A4C5}"/>
                    </a:ext>
                  </a:extLst>
                </p:cNvPr>
                <p:cNvSpPr/>
                <p:nvPr/>
              </p:nvSpPr>
              <p:spPr>
                <a:xfrm>
                  <a:off x="-4124271" y="7221525"/>
                  <a:ext cx="14435453" cy="1919502"/>
                </a:xfrm>
                <a:prstGeom prst="round2SameRect">
                  <a:avLst>
                    <a:gd name="adj1" fmla="val 0"/>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latin typeface="+mj-lt"/>
                  </a:endParaRPr>
                </a:p>
              </p:txBody>
            </p:sp>
            <p:pic>
              <p:nvPicPr>
                <p:cNvPr id="9" name="Picture 8">
                  <a:extLst>
                    <a:ext uri="{FF2B5EF4-FFF2-40B4-BE49-F238E27FC236}">
                      <a16:creationId xmlns:a16="http://schemas.microsoft.com/office/drawing/2014/main" id="{5FA39BA8-5FB6-5047-A383-009FB28CDE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324" y="7889926"/>
                  <a:ext cx="2617996" cy="2935933"/>
                </a:xfrm>
                <a:prstGeom prst="rect">
                  <a:avLst/>
                </a:prstGeom>
              </p:spPr>
            </p:pic>
          </p:grpSp>
          <p:sp>
            <p:nvSpPr>
              <p:cNvPr id="7" name="TextBox 6">
                <a:extLst>
                  <a:ext uri="{FF2B5EF4-FFF2-40B4-BE49-F238E27FC236}">
                    <a16:creationId xmlns:a16="http://schemas.microsoft.com/office/drawing/2014/main" id="{3ED38EEA-8507-E39B-B1F4-13F2ED209716}"/>
                  </a:ext>
                </a:extLst>
              </p:cNvPr>
              <p:cNvSpPr txBox="1"/>
              <p:nvPr/>
            </p:nvSpPr>
            <p:spPr>
              <a:xfrm>
                <a:off x="-2089884" y="7400064"/>
                <a:ext cx="12741159" cy="1644792"/>
              </a:xfrm>
              <a:prstGeom prst="rect">
                <a:avLst/>
              </a:prstGeom>
              <a:noFill/>
            </p:spPr>
            <p:txBody>
              <a:bodyPr wrap="square">
                <a:spAutoFit/>
              </a:bodyPr>
              <a:lstStyle/>
              <a:p>
                <a:pPr algn="ctr">
                  <a:lnSpc>
                    <a:spcPct val="150000"/>
                  </a:lnSpc>
                </a:pPr>
                <a:r>
                  <a:rPr lang="en-US" sz="2200" kern="0" dirty="0" err="1">
                    <a:solidFill>
                      <a:srgbClr val="000000"/>
                    </a:solidFill>
                    <a:latin typeface="+mj-lt"/>
                    <a:ea typeface="Calibri" panose="020F0502020204030204" pitchFamily="34" charset="0"/>
                    <a:cs typeface="Arial" panose="020B0604020202020204" pitchFamily="34" charset="0"/>
                  </a:rPr>
                  <a:t>Không</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nên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tham</a:t>
                </a:r>
                <a:r>
                  <a:rPr lang="en-US" sz="2200" kern="0" dirty="0">
                    <a:solidFill>
                      <a:srgbClr val="000000"/>
                    </a:solidFill>
                    <a:latin typeface="+mj-lt"/>
                    <a:ea typeface="Calibri" panose="020F0502020204030204" pitchFamily="34" charset="0"/>
                    <a:cs typeface="Arial" panose="020B0604020202020204" pitchFamily="34" charset="0"/>
                  </a:rPr>
                  <a:t> lam, </a:t>
                </a:r>
                <a:r>
                  <a:rPr lang="en-US" sz="2200" kern="0" dirty="0" err="1">
                    <a:solidFill>
                      <a:srgbClr val="000000"/>
                    </a:solidFill>
                    <a:latin typeface="+mj-lt"/>
                    <a:ea typeface="Calibri" panose="020F0502020204030204" pitchFamily="34" charset="0"/>
                    <a:cs typeface="Arial" panose="020B0604020202020204" pitchFamily="34" charset="0"/>
                  </a:rPr>
                  <a:t>bắt</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nạt</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người</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yếu</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thế</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hơn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để</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lấy</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tiền</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của</a:t>
                </a:r>
                <a:r>
                  <a:rPr lang="en-US" sz="2200" kern="0" dirty="0">
                    <a:solidFill>
                      <a:srgbClr val="000000"/>
                    </a:solidFill>
                    <a:latin typeface="+mj-lt"/>
                    <a:ea typeface="Calibri" panose="020F0502020204030204" pitchFamily="34" charset="0"/>
                    <a:cs typeface="Arial" panose="020B0604020202020204" pitchFamily="34" charset="0"/>
                  </a:rPr>
                  <a:t> </a:t>
                </a:r>
                <a:r>
                  <a:rPr lang="en-US" sz="2200" kern="0" dirty="0" err="1">
                    <a:solidFill>
                      <a:srgbClr val="000000"/>
                    </a:solidFill>
                    <a:latin typeface="+mj-lt"/>
                    <a:ea typeface="Calibri" panose="020F0502020204030204" pitchFamily="34" charset="0"/>
                    <a:cs typeface="Arial" panose="020B0604020202020204" pitchFamily="34" charset="0"/>
                  </a:rPr>
                  <a:t>họ</a:t>
                </a:r>
                <a:r>
                  <a:rPr lang="en-US" sz="2200" kern="0" dirty="0">
                    <a:solidFill>
                      <a:srgbClr val="000000"/>
                    </a:solidFill>
                    <a:latin typeface="+mj-lt"/>
                    <a:ea typeface="Calibri" panose="020F0502020204030204" pitchFamily="34" charset="0"/>
                    <a:cs typeface="Arial" panose="020B0604020202020204" pitchFamily="34" charset="0"/>
                  </a:rPr>
                  <a:t>. </a:t>
                </a:r>
                <a:endParaRPr lang="en-US" sz="2200" dirty="0">
                  <a:latin typeface="+mj-lt"/>
                  <a:cs typeface="Arial" panose="020B0604020202020204" pitchFamily="34" charset="0"/>
                </a:endParaRPr>
              </a:p>
            </p:txBody>
          </p:sp>
        </p:grpSp>
        <p:sp>
          <p:nvSpPr>
            <p:cNvPr id="5" name="TextBox 4">
              <a:extLst>
                <a:ext uri="{FF2B5EF4-FFF2-40B4-BE49-F238E27FC236}">
                  <a16:creationId xmlns:a16="http://schemas.microsoft.com/office/drawing/2014/main" id="{4A013212-2236-BB97-B470-29EC223AF500}"/>
                </a:ext>
              </a:extLst>
            </p:cNvPr>
            <p:cNvSpPr txBox="1"/>
            <p:nvPr/>
          </p:nvSpPr>
          <p:spPr>
            <a:xfrm>
              <a:off x="-637515" y="4551883"/>
              <a:ext cx="6236115" cy="684015"/>
            </a:xfrm>
            <a:prstGeom prst="rect">
              <a:avLst/>
            </a:prstGeom>
            <a:noFill/>
          </p:spPr>
          <p:txBody>
            <a:bodyPr wrap="square" rtlCol="0">
              <a:spAutoFit/>
            </a:bodyPr>
            <a:lstStyle/>
            <a:p>
              <a:pPr algn="ctr"/>
              <a:r>
                <a:rPr lang="en-US" sz="2200" b="1" dirty="0">
                  <a:solidFill>
                    <a:schemeClr val="tx1"/>
                  </a:solidFill>
                  <a:latin typeface="+mj-lt"/>
                  <a:cs typeface="Arial" panose="020B0604020202020204" pitchFamily="34" charset="0"/>
                </a:rPr>
                <a:t>BÀI HỌC RÚT RA</a:t>
              </a:r>
            </a:p>
          </p:txBody>
        </p:sp>
      </p:grpSp>
      <p:pic>
        <p:nvPicPr>
          <p:cNvPr id="10" name="Picture 9">
            <a:extLst>
              <a:ext uri="{FF2B5EF4-FFF2-40B4-BE49-F238E27FC236}">
                <a16:creationId xmlns:a16="http://schemas.microsoft.com/office/drawing/2014/main" id="{E5AAFE1E-BBF1-0743-C167-30F8B440545C}"/>
              </a:ext>
            </a:extLst>
          </p:cNvPr>
          <p:cNvPicPr>
            <a:picLocks noChangeAspect="1"/>
          </p:cNvPicPr>
          <p:nvPr/>
        </p:nvPicPr>
        <p:blipFill>
          <a:blip r:embed="rId4">
            <a:extLst>
              <a:ext uri="{28A0092B-C50C-407E-A947-70E740481C1C}">
                <a14:useLocalDpi xmlns:a14="http://schemas.microsoft.com/office/drawing/2010/main" val="0"/>
              </a:ext>
            </a:extLst>
          </a:blip>
          <a:srcRect t="67778"/>
          <a:stretch/>
        </p:blipFill>
        <p:spPr>
          <a:xfrm>
            <a:off x="2904819" y="4371165"/>
            <a:ext cx="6834377" cy="2234374"/>
          </a:xfrm>
          <a:prstGeom prst="rect">
            <a:avLst/>
          </a:prstGeom>
        </p:spPr>
      </p:pic>
    </p:spTree>
    <p:extLst>
      <p:ext uri="{BB962C8B-B14F-4D97-AF65-F5344CB8AC3E}">
        <p14:creationId xmlns:p14="http://schemas.microsoft.com/office/powerpoint/2010/main" val="272656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93F87E-2E93-2B7B-9B74-74D43E4BCD87}"/>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94C2D938-F985-8062-0BD3-F384DA3F0A17}"/>
              </a:ext>
            </a:extLst>
          </p:cNvPr>
          <p:cNvSpPr/>
          <p:nvPr/>
        </p:nvSpPr>
        <p:spPr>
          <a:xfrm>
            <a:off x="661083" y="1734558"/>
            <a:ext cx="10869834" cy="950353"/>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defRPr/>
            </a:pPr>
            <a:r>
              <a:rPr lang="en-US" sz="2400" b="1" dirty="0" err="1">
                <a:solidFill>
                  <a:srgbClr val="000000"/>
                </a:solidFill>
                <a:latin typeface="+mj-lt"/>
                <a:ea typeface="Calibri" panose="020F0502020204030204" pitchFamily="34" charset="0"/>
                <a:cs typeface="Arial" panose="020B0604020202020204" pitchFamily="34" charset="0"/>
              </a:rPr>
              <a:t>Câu</a:t>
            </a:r>
            <a:r>
              <a:rPr lang="en-US" sz="2400" b="1" dirty="0">
                <a:solidFill>
                  <a:srgbClr val="000000"/>
                </a:solidFill>
                <a:latin typeface="+mj-lt"/>
                <a:ea typeface="Calibri" panose="020F0502020204030204" pitchFamily="34" charset="0"/>
                <a:cs typeface="Arial" panose="020B0604020202020204" pitchFamily="34" charset="0"/>
              </a:rPr>
              <a:t> 5: </a:t>
            </a:r>
            <a:r>
              <a:rPr lang="vi-VN" sz="2400" kern="0" dirty="0">
                <a:solidFill>
                  <a:srgbClr val="000000"/>
                </a:solidFill>
                <a:latin typeface="+mj-lt"/>
                <a:ea typeface="Calibri" panose="020F0502020204030204" pitchFamily="34" charset="0"/>
                <a:cs typeface="Arial" panose="020B0604020202020204" pitchFamily="34" charset="0"/>
              </a:rPr>
              <a:t>Câu tục ngữ nào dưới đây phù hợp với nội dung câu chuyện?</a:t>
            </a:r>
            <a:endParaRPr lang="en-US" sz="2400" dirty="0">
              <a:latin typeface="+mj-lt"/>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C7813C6-AC41-3E36-7D0D-09E2AD79F502}"/>
              </a:ext>
            </a:extLst>
          </p:cNvPr>
          <p:cNvSpPr/>
          <p:nvPr/>
        </p:nvSpPr>
        <p:spPr>
          <a:xfrm>
            <a:off x="4921269" y="3107690"/>
            <a:ext cx="6607500" cy="782993"/>
          </a:xfrm>
          <a:prstGeom prst="rect">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rgbClr val="000000"/>
                </a:solidFill>
                <a:latin typeface="+mj-lt"/>
                <a:ea typeface="Calibri" panose="020F0502020204030204" pitchFamily="34" charset="0"/>
                <a:cs typeface="Arial" panose="020B0604020202020204" pitchFamily="34" charset="0"/>
              </a:rPr>
              <a:t>a) </a:t>
            </a:r>
            <a:r>
              <a:rPr lang="en-US" sz="2400" dirty="0" err="1">
                <a:solidFill>
                  <a:srgbClr val="000000"/>
                </a:solidFill>
                <a:latin typeface="+mj-lt"/>
                <a:ea typeface="Calibri" panose="020F0502020204030204" pitchFamily="34" charset="0"/>
                <a:cs typeface="Arial" panose="020B0604020202020204" pitchFamily="34" charset="0"/>
              </a:rPr>
              <a:t>Gậy</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ông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đập</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lưng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ông</a:t>
            </a:r>
            <a:r>
              <a:rPr lang="en-US" sz="2400" dirty="0">
                <a:solidFill>
                  <a:srgbClr val="000000"/>
                </a:solidFill>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174F52B-3E10-0F77-1017-CBF35C6FD0A4}"/>
              </a:ext>
            </a:extLst>
          </p:cNvPr>
          <p:cNvSpPr/>
          <p:nvPr/>
        </p:nvSpPr>
        <p:spPr>
          <a:xfrm>
            <a:off x="4921269" y="4279119"/>
            <a:ext cx="6607500" cy="782992"/>
          </a:xfrm>
          <a:prstGeom prst="rect">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rgbClr val="000000"/>
                </a:solidFill>
                <a:latin typeface="+mj-lt"/>
                <a:ea typeface="Calibri" panose="020F0502020204030204" pitchFamily="34" charset="0"/>
                <a:cs typeface="Arial" panose="020B0604020202020204" pitchFamily="34" charset="0"/>
              </a:rPr>
              <a:t>b) </a:t>
            </a:r>
            <a:r>
              <a:rPr lang="en-US" sz="2400" dirty="0" err="1">
                <a:solidFill>
                  <a:srgbClr val="000000"/>
                </a:solidFill>
                <a:latin typeface="+mj-lt"/>
                <a:ea typeface="Calibri" panose="020F0502020204030204" pitchFamily="34" charset="0"/>
                <a:cs typeface="Arial" panose="020B0604020202020204" pitchFamily="34" charset="0"/>
              </a:rPr>
              <a:t>Vỏ</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quýt</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dày</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có</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móng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tay</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nhọn</a:t>
            </a:r>
            <a:r>
              <a:rPr lang="en-US" sz="2400" dirty="0">
                <a:solidFill>
                  <a:srgbClr val="000000"/>
                </a:solidFill>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BF1A0196-1B34-E106-056B-3E9E75CF8D0E}"/>
              </a:ext>
            </a:extLst>
          </p:cNvPr>
          <p:cNvSpPr/>
          <p:nvPr/>
        </p:nvSpPr>
        <p:spPr>
          <a:xfrm>
            <a:off x="4921269" y="5450547"/>
            <a:ext cx="6607500" cy="782991"/>
          </a:xfrm>
          <a:prstGeom prst="rect">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rgbClr val="000000"/>
                </a:solidFill>
                <a:latin typeface="+mj-lt"/>
                <a:ea typeface="Calibri" panose="020F0502020204030204" pitchFamily="34" charset="0"/>
                <a:cs typeface="Arial" panose="020B0604020202020204" pitchFamily="34" charset="0"/>
              </a:rPr>
              <a:t>c) </a:t>
            </a:r>
            <a:r>
              <a:rPr lang="en-US" sz="2400" dirty="0" err="1">
                <a:solidFill>
                  <a:srgbClr val="000000"/>
                </a:solidFill>
                <a:latin typeface="+mj-lt"/>
                <a:ea typeface="Calibri" panose="020F0502020204030204" pitchFamily="34" charset="0"/>
                <a:cs typeface="Arial" panose="020B0604020202020204" pitchFamily="34" charset="0"/>
              </a:rPr>
              <a:t>Đi</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một</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ngày</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đàng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học</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một</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sàng</a:t>
            </a:r>
            <a:r>
              <a:rPr lang="en-US" sz="2400" dirty="0">
                <a:solidFill>
                  <a:srgbClr val="000000"/>
                </a:solidFill>
                <a:latin typeface="+mj-lt"/>
                <a:ea typeface="Calibri" panose="020F0502020204030204" pitchFamily="34" charset="0"/>
                <a:cs typeface="Arial" panose="020B0604020202020204" pitchFamily="34" charset="0"/>
              </a:rPr>
              <a:t> </a:t>
            </a:r>
            <a:r>
              <a:rPr lang="en-US" sz="2400" dirty="0" err="1">
                <a:solidFill>
                  <a:srgbClr val="000000"/>
                </a:solidFill>
                <a:latin typeface="+mj-lt"/>
                <a:ea typeface="Calibri" panose="020F0502020204030204" pitchFamily="34" charset="0"/>
                <a:cs typeface="Arial" panose="020B0604020202020204" pitchFamily="34" charset="0"/>
              </a:rPr>
              <a:t>khôn</a:t>
            </a:r>
            <a:r>
              <a:rPr lang="en-US" sz="2400" dirty="0">
                <a:solidFill>
                  <a:srgbClr val="000000"/>
                </a:solidFill>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27664EF-AB69-55E6-F9C7-46115DC59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02823" flipH="1">
            <a:off x="797839" y="3017831"/>
            <a:ext cx="3182538" cy="3305568"/>
          </a:xfrm>
          <a:prstGeom prst="rect">
            <a:avLst/>
          </a:prstGeom>
        </p:spPr>
      </p:pic>
    </p:spTree>
    <p:extLst>
      <p:ext uri="{BB962C8B-B14F-4D97-AF65-F5344CB8AC3E}">
        <p14:creationId xmlns:p14="http://schemas.microsoft.com/office/powerpoint/2010/main" val="79693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1500" fill="hold"/>
                                        <p:tgtEl>
                                          <p:spTgt spid="4"/>
                                        </p:tgtEl>
                                        <p:attrNameLst>
                                          <p:attrName>fillcolor</p:attrName>
                                        </p:attrNameLst>
                                      </p:cBhvr>
                                      <p:to>
                                        <a:srgbClr val="92D050"/>
                                      </p:to>
                                    </p:animClr>
                                    <p:set>
                                      <p:cBhvr>
                                        <p:cTn id="18" dur="1500" fill="hold"/>
                                        <p:tgtEl>
                                          <p:spTgt spid="4"/>
                                        </p:tgtEl>
                                        <p:attrNameLst>
                                          <p:attrName>fill.type</p:attrName>
                                        </p:attrNameLst>
                                      </p:cBhvr>
                                      <p:to>
                                        <p:strVal val="solid"/>
                                      </p:to>
                                    </p:set>
                                    <p:set>
                                      <p:cBhvr>
                                        <p:cTn id="19" dur="15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A40371-4E11-0674-2736-2C7647D2E5F8}"/>
            </a:ext>
          </a:extLst>
        </p:cNvPr>
        <p:cNvGrpSpPr/>
        <p:nvPr/>
      </p:nvGrpSpPr>
      <p:grpSpPr>
        <a:xfrm>
          <a:off x="0" y="0"/>
          <a:ext cx="0" cy="0"/>
          <a:chOff x="0" y="0"/>
          <a:chExt cx="0" cy="0"/>
        </a:xfrm>
      </p:grpSpPr>
      <p:sp>
        <p:nvSpPr>
          <p:cNvPr id="2" name="Rounded Rectangle 151">
            <a:extLst>
              <a:ext uri="{FF2B5EF4-FFF2-40B4-BE49-F238E27FC236}">
                <a16:creationId xmlns:a16="http://schemas.microsoft.com/office/drawing/2014/main" id="{9BD74FB4-F212-D50D-5C35-84B8BAC9E43A}"/>
              </a:ext>
            </a:extLst>
          </p:cNvPr>
          <p:cNvSpPr/>
          <p:nvPr/>
        </p:nvSpPr>
        <p:spPr>
          <a:xfrm>
            <a:off x="1651324" y="1778956"/>
            <a:ext cx="8889349" cy="1227319"/>
          </a:xfrm>
          <a:prstGeom prst="roundRect">
            <a:avLst/>
          </a:prstGeom>
          <a:solidFill>
            <a:schemeClr val="accent2">
              <a:lumMod val="20000"/>
              <a:lumOff val="80000"/>
            </a:schemeClr>
          </a:solidFill>
          <a:ln w="28575" cap="flat" cmpd="sng" algn="ctr">
            <a:noFill/>
            <a:prstDash val="solid"/>
          </a:ln>
          <a:effectLst/>
        </p:spPr>
        <p:txBody>
          <a:bodyPr rtlCol="0" anchor="ctr"/>
          <a:lstStyle/>
          <a:p>
            <a:pPr algn="ctr" defTabSz="1151961">
              <a:lnSpc>
                <a:spcPct val="150000"/>
              </a:lnSpc>
              <a:defRPr/>
            </a:pPr>
            <a:r>
              <a:rPr lang="en-US" sz="2400" b="1" dirty="0" err="1">
                <a:solidFill>
                  <a:srgbClr val="000000"/>
                </a:solidFill>
                <a:latin typeface="+mj-lt"/>
                <a:ea typeface="Calibri" panose="020F0502020204030204" pitchFamily="34" charset="0"/>
                <a:cs typeface="Arial" panose="020B0604020202020204" pitchFamily="34" charset="0"/>
              </a:rPr>
              <a:t>Câu</a:t>
            </a:r>
            <a:r>
              <a:rPr lang="en-US" sz="2400" b="1" dirty="0">
                <a:solidFill>
                  <a:srgbClr val="000000"/>
                </a:solidFill>
                <a:latin typeface="+mj-lt"/>
                <a:ea typeface="Calibri" panose="020F0502020204030204" pitchFamily="34" charset="0"/>
                <a:cs typeface="Arial" panose="020B0604020202020204" pitchFamily="34" charset="0"/>
              </a:rPr>
              <a:t> 5: </a:t>
            </a:r>
            <a:r>
              <a:rPr lang="vi-VN" sz="2400" kern="0" dirty="0">
                <a:solidFill>
                  <a:srgbClr val="000000"/>
                </a:solidFill>
                <a:latin typeface="+mj-lt"/>
                <a:ea typeface="Calibri" panose="020F0502020204030204" pitchFamily="34" charset="0"/>
                <a:cs typeface="Arial" panose="020B0604020202020204" pitchFamily="34" charset="0"/>
              </a:rPr>
              <a:t>Câu tục ngữ nào dưới đây phù hợp với </a:t>
            </a:r>
          </a:p>
          <a:p>
            <a:pPr algn="ctr" defTabSz="1151961">
              <a:lnSpc>
                <a:spcPct val="150000"/>
              </a:lnSpc>
              <a:defRPr/>
            </a:pPr>
            <a:r>
              <a:rPr lang="vi-VN" sz="2400" kern="0" dirty="0">
                <a:solidFill>
                  <a:srgbClr val="000000"/>
                </a:solidFill>
                <a:latin typeface="+mj-lt"/>
                <a:ea typeface="Calibri" panose="020F0502020204030204" pitchFamily="34" charset="0"/>
                <a:cs typeface="Arial" panose="020B0604020202020204" pitchFamily="34" charset="0"/>
              </a:rPr>
              <a:t>nội dung câu chuyện?</a:t>
            </a:r>
            <a:endParaRPr lang="en-US" sz="2400" dirty="0">
              <a:latin typeface="+mj-lt"/>
              <a:ea typeface="Calibri" panose="020F0502020204030204" pitchFamily="34" charset="0"/>
              <a:cs typeface="Arial" panose="020B0604020202020204" pitchFamily="34" charset="0"/>
            </a:endParaRPr>
          </a:p>
        </p:txBody>
      </p:sp>
      <p:pic>
        <p:nvPicPr>
          <p:cNvPr id="3" name="Picture 2" descr="Lý thuyết tập đọc: mồ côi xử kiện tiếng việt 3">
            <a:extLst>
              <a:ext uri="{FF2B5EF4-FFF2-40B4-BE49-F238E27FC236}">
                <a16:creationId xmlns:a16="http://schemas.microsoft.com/office/drawing/2014/main" id="{38D7EB50-4CDF-4B62-2353-B726291A2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2108" y="3262288"/>
            <a:ext cx="3588565" cy="27689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peech Bubble: Rectangle with Corners Rounded 6">
            <a:extLst>
              <a:ext uri="{FF2B5EF4-FFF2-40B4-BE49-F238E27FC236}">
                <a16:creationId xmlns:a16="http://schemas.microsoft.com/office/drawing/2014/main" id="{B39A67BA-4B3C-E0F7-6F4F-978078DBEDAD}"/>
              </a:ext>
            </a:extLst>
          </p:cNvPr>
          <p:cNvSpPr/>
          <p:nvPr/>
        </p:nvSpPr>
        <p:spPr>
          <a:xfrm>
            <a:off x="1651324" y="3429000"/>
            <a:ext cx="4568425" cy="2400065"/>
          </a:xfrm>
          <a:prstGeom prst="wedgeRoundRectCallout">
            <a:avLst>
              <a:gd name="adj1" fmla="val 48776"/>
              <a:gd name="adj2" fmla="val -24231"/>
              <a:gd name="adj3" fmla="val 16667"/>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mj-lt"/>
                <a:cs typeface="Arial" panose="020B0604020202020204" pitchFamily="34" charset="0"/>
              </a:rPr>
              <a:t>C</a:t>
            </a:r>
            <a:r>
              <a:rPr lang="vi-VN" sz="2400" dirty="0">
                <a:solidFill>
                  <a:schemeClr val="tx1"/>
                </a:solidFill>
                <a:latin typeface="+mj-lt"/>
                <a:cs typeface="Arial" panose="020B0604020202020204" pitchFamily="34" charset="0"/>
              </a:rPr>
              <a:t>hàng Mồ Côi đã dùng chính lí lẽ của chủ quán để cho ông ta một bài học. </a:t>
            </a:r>
            <a:endParaRPr lang="en-US" sz="240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64591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86603AC-E328-5003-360E-02CCCA58B79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9BD33B-B9F7-BD51-25B4-693C72B90060}"/>
              </a:ext>
            </a:extLst>
          </p:cNvPr>
          <p:cNvSpPr/>
          <p:nvPr/>
        </p:nvSpPr>
        <p:spPr>
          <a:xfrm>
            <a:off x="7181405" y="3549368"/>
            <a:ext cx="8156259" cy="3306992"/>
          </a:xfrm>
          <a:custGeom>
            <a:avLst/>
            <a:gdLst/>
            <a:ahLst/>
            <a:cxnLst/>
            <a:rect l="l" t="t" r="r" b="b"/>
            <a:pathLst>
              <a:path w="12947711" h="5249708">
                <a:moveTo>
                  <a:pt x="0" y="0"/>
                </a:moveTo>
                <a:lnTo>
                  <a:pt x="12947711" y="0"/>
                </a:lnTo>
                <a:lnTo>
                  <a:pt x="12947711" y="5249708"/>
                </a:lnTo>
                <a:lnTo>
                  <a:pt x="0" y="5249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40BA20E8-F83D-EA39-2129-B949ADD7A9E7}"/>
              </a:ext>
            </a:extLst>
          </p:cNvPr>
          <p:cNvSpPr/>
          <p:nvPr/>
        </p:nvSpPr>
        <p:spPr>
          <a:xfrm>
            <a:off x="7674223" y="4264290"/>
            <a:ext cx="2210329" cy="2592070"/>
          </a:xfrm>
          <a:custGeom>
            <a:avLst/>
            <a:gdLst/>
            <a:ahLst/>
            <a:cxnLst/>
            <a:rect l="l" t="t" r="r" b="b"/>
            <a:pathLst>
              <a:path w="3508802" h="4114800">
                <a:moveTo>
                  <a:pt x="0" y="0"/>
                </a:moveTo>
                <a:lnTo>
                  <a:pt x="3508802" y="0"/>
                </a:lnTo>
                <a:lnTo>
                  <a:pt x="350880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a:extLst>
              <a:ext uri="{FF2B5EF4-FFF2-40B4-BE49-F238E27FC236}">
                <a16:creationId xmlns:a16="http://schemas.microsoft.com/office/drawing/2014/main" id="{AC2603F7-899F-FEE0-7086-27A48CAA594D}"/>
              </a:ext>
            </a:extLst>
          </p:cNvPr>
          <p:cNvSpPr/>
          <p:nvPr/>
        </p:nvSpPr>
        <p:spPr>
          <a:xfrm>
            <a:off x="9913615" y="2830395"/>
            <a:ext cx="2276309" cy="2592070"/>
          </a:xfrm>
          <a:custGeom>
            <a:avLst/>
            <a:gdLst/>
            <a:ahLst/>
            <a:cxnLst/>
            <a:rect l="l" t="t" r="r" b="b"/>
            <a:pathLst>
              <a:path w="3613543" h="4114800">
                <a:moveTo>
                  <a:pt x="0" y="0"/>
                </a:moveTo>
                <a:lnTo>
                  <a:pt x="3613542" y="0"/>
                </a:lnTo>
                <a:lnTo>
                  <a:pt x="3613542"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a:extLst>
              <a:ext uri="{FF2B5EF4-FFF2-40B4-BE49-F238E27FC236}">
                <a16:creationId xmlns:a16="http://schemas.microsoft.com/office/drawing/2014/main" id="{7553B1F4-9284-AA6E-E2F3-F2BFA0C08DBE}"/>
              </a:ext>
            </a:extLst>
          </p:cNvPr>
          <p:cNvSpPr/>
          <p:nvPr/>
        </p:nvSpPr>
        <p:spPr>
          <a:xfrm>
            <a:off x="7674223" y="819628"/>
            <a:ext cx="4608124" cy="1865790"/>
          </a:xfrm>
          <a:custGeom>
            <a:avLst/>
            <a:gdLst/>
            <a:ahLst/>
            <a:cxnLst/>
            <a:rect l="l" t="t" r="r" b="b"/>
            <a:pathLst>
              <a:path w="7315200" h="2961861">
                <a:moveTo>
                  <a:pt x="0" y="0"/>
                </a:moveTo>
                <a:lnTo>
                  <a:pt x="7315200" y="0"/>
                </a:lnTo>
                <a:lnTo>
                  <a:pt x="7315200" y="2961861"/>
                </a:lnTo>
                <a:lnTo>
                  <a:pt x="0" y="29618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10">
            <a:extLst>
              <a:ext uri="{FF2B5EF4-FFF2-40B4-BE49-F238E27FC236}">
                <a16:creationId xmlns:a16="http://schemas.microsoft.com/office/drawing/2014/main" id="{FA22953F-A43D-3887-5F79-4DEF14C603B6}"/>
              </a:ext>
            </a:extLst>
          </p:cNvPr>
          <p:cNvSpPr/>
          <p:nvPr/>
        </p:nvSpPr>
        <p:spPr>
          <a:xfrm>
            <a:off x="125214" y="4975326"/>
            <a:ext cx="1491147" cy="1881034"/>
          </a:xfrm>
          <a:custGeom>
            <a:avLst/>
            <a:gdLst/>
            <a:ahLst/>
            <a:cxnLst/>
            <a:rect l="l" t="t" r="r" b="b"/>
            <a:pathLst>
              <a:path w="2367132" h="2986061">
                <a:moveTo>
                  <a:pt x="0" y="0"/>
                </a:moveTo>
                <a:lnTo>
                  <a:pt x="2367132" y="0"/>
                </a:lnTo>
                <a:lnTo>
                  <a:pt x="2367132" y="2986060"/>
                </a:lnTo>
                <a:lnTo>
                  <a:pt x="0" y="29860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7" name="Group 6">
            <a:extLst>
              <a:ext uri="{FF2B5EF4-FFF2-40B4-BE49-F238E27FC236}">
                <a16:creationId xmlns:a16="http://schemas.microsoft.com/office/drawing/2014/main" id="{DEADEB43-4738-2B2F-B83E-FE8C2B2D9D77}"/>
              </a:ext>
            </a:extLst>
          </p:cNvPr>
          <p:cNvGrpSpPr/>
          <p:nvPr/>
        </p:nvGrpSpPr>
        <p:grpSpPr>
          <a:xfrm>
            <a:off x="774785" y="1917324"/>
            <a:ext cx="6502622" cy="2880078"/>
            <a:chOff x="945029" y="2552700"/>
            <a:chExt cx="10322634" cy="4572000"/>
          </a:xfrm>
        </p:grpSpPr>
        <p:sp>
          <p:nvSpPr>
            <p:cNvPr id="8" name="Rectangle 7">
              <a:extLst>
                <a:ext uri="{FF2B5EF4-FFF2-40B4-BE49-F238E27FC236}">
                  <a16:creationId xmlns:a16="http://schemas.microsoft.com/office/drawing/2014/main" id="{034B433A-47EA-FAED-946D-83807CA67AF7}"/>
                </a:ext>
              </a:extLst>
            </p:cNvPr>
            <p:cNvSpPr/>
            <p:nvPr/>
          </p:nvSpPr>
          <p:spPr>
            <a:xfrm>
              <a:off x="1097429" y="2705100"/>
              <a:ext cx="10170234" cy="4419600"/>
            </a:xfrm>
            <a:prstGeom prst="rect">
              <a:avLst/>
            </a:prstGeom>
            <a:solidFill>
              <a:schemeClr val="accent2">
                <a:lumMod val="60000"/>
                <a:lumOff val="4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9" name="Rectangle 8">
              <a:extLst>
                <a:ext uri="{FF2B5EF4-FFF2-40B4-BE49-F238E27FC236}">
                  <a16:creationId xmlns:a16="http://schemas.microsoft.com/office/drawing/2014/main" id="{63997E97-F3CA-5E2F-CA14-DCCC8A2D4D64}"/>
                </a:ext>
              </a:extLst>
            </p:cNvPr>
            <p:cNvSpPr/>
            <p:nvPr/>
          </p:nvSpPr>
          <p:spPr>
            <a:xfrm>
              <a:off x="945029" y="2552700"/>
              <a:ext cx="10170234" cy="4419600"/>
            </a:xfrm>
            <a:prstGeom prst="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12" name="TextBox 12">
              <a:extLst>
                <a:ext uri="{FF2B5EF4-FFF2-40B4-BE49-F238E27FC236}">
                  <a16:creationId xmlns:a16="http://schemas.microsoft.com/office/drawing/2014/main" id="{0BB87E6C-F87A-A3B7-AE0F-C89492A5941F}"/>
                </a:ext>
              </a:extLst>
            </p:cNvPr>
            <p:cNvSpPr txBox="1"/>
            <p:nvPr/>
          </p:nvSpPr>
          <p:spPr>
            <a:xfrm>
              <a:off x="1644198" y="3099485"/>
              <a:ext cx="8948326" cy="2741149"/>
            </a:xfrm>
            <a:prstGeom prst="rect">
              <a:avLst/>
            </a:prstGeom>
          </p:spPr>
          <p:txBody>
            <a:bodyPr wrap="square" lIns="0" tIns="0" rIns="0" bIns="0" rtlCol="0" anchor="t">
              <a:spAutoFit/>
            </a:bodyPr>
            <a:lstStyle/>
            <a:p>
              <a:pPr algn="ctr" defTabSz="575981">
                <a:lnSpc>
                  <a:spcPct val="150000"/>
                </a:lnSpc>
                <a:spcBef>
                  <a:spcPct val="0"/>
                </a:spcBef>
                <a:defRPr/>
              </a:pPr>
              <a:r>
                <a:rPr lang="vi-VN" sz="4000" b="1" dirty="0">
                  <a:solidFill>
                    <a:srgbClr val="C00000"/>
                  </a:solidFill>
                  <a:latin typeface="+mj-lt"/>
                  <a:cs typeface="Arial" panose="020B0604020202020204" pitchFamily="34" charset="0"/>
                </a:rPr>
                <a:t>HOẠT ĐỘNG </a:t>
              </a:r>
              <a:r>
                <a:rPr lang="en-US" sz="4000" b="1" dirty="0">
                  <a:solidFill>
                    <a:srgbClr val="C00000"/>
                  </a:solidFill>
                  <a:latin typeface="+mj-lt"/>
                  <a:cs typeface="Arial" panose="020B0604020202020204" pitchFamily="34" charset="0"/>
                </a:rPr>
                <a:t>3</a:t>
              </a:r>
              <a:r>
                <a:rPr lang="vi-VN" sz="4000" b="1" dirty="0">
                  <a:solidFill>
                    <a:srgbClr val="C00000"/>
                  </a:solidFill>
                  <a:latin typeface="+mj-lt"/>
                  <a:cs typeface="Arial" panose="020B0604020202020204" pitchFamily="34" charset="0"/>
                </a:rPr>
                <a:t>: </a:t>
              </a:r>
              <a:endParaRPr lang="en-US" sz="4000" b="1" dirty="0">
                <a:solidFill>
                  <a:srgbClr val="C00000"/>
                </a:solidFill>
                <a:latin typeface="+mj-lt"/>
                <a:cs typeface="Arial" panose="020B0604020202020204" pitchFamily="34" charset="0"/>
              </a:endParaRPr>
            </a:p>
            <a:p>
              <a:pPr algn="ctr" defTabSz="575981">
                <a:lnSpc>
                  <a:spcPct val="150000"/>
                </a:lnSpc>
                <a:spcBef>
                  <a:spcPct val="0"/>
                </a:spcBef>
                <a:defRPr/>
              </a:pPr>
              <a:r>
                <a:rPr lang="vi-VN" sz="4000" b="1" dirty="0">
                  <a:solidFill>
                    <a:prstClr val="black"/>
                  </a:solidFill>
                  <a:latin typeface="+mj-lt"/>
                  <a:cs typeface="Arial" panose="020B0604020202020204" pitchFamily="34" charset="0"/>
                </a:rPr>
                <a:t>ĐỌC</a:t>
              </a:r>
              <a:r>
                <a:rPr lang="en-US" sz="4000" b="1" dirty="0">
                  <a:solidFill>
                    <a:prstClr val="black"/>
                  </a:solidFill>
                  <a:latin typeface="+mj-lt"/>
                  <a:cs typeface="Arial" panose="020B0604020202020204" pitchFamily="34" charset="0"/>
                </a:rPr>
                <a:t> NÂNG CAO</a:t>
              </a:r>
              <a:endParaRPr lang="vi-VN" sz="4000" b="1" dirty="0">
                <a:solidFill>
                  <a:prstClr val="black"/>
                </a:solidFill>
                <a:latin typeface="+mj-lt"/>
                <a:cs typeface="Arial" panose="020B0604020202020204" pitchFamily="34" charset="0"/>
              </a:endParaRPr>
            </a:p>
          </p:txBody>
        </p:sp>
      </p:grpSp>
    </p:spTree>
    <p:extLst>
      <p:ext uri="{BB962C8B-B14F-4D97-AF65-F5344CB8AC3E}">
        <p14:creationId xmlns:p14="http://schemas.microsoft.com/office/powerpoint/2010/main" val="99154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0F4245-99B4-E457-6407-8245E12EC3D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AD2649A-8BAA-3FA6-C32F-95E82269BE51}"/>
              </a:ext>
            </a:extLst>
          </p:cNvPr>
          <p:cNvGrpSpPr/>
          <p:nvPr/>
        </p:nvGrpSpPr>
        <p:grpSpPr>
          <a:xfrm>
            <a:off x="2280859" y="2360162"/>
            <a:ext cx="7630281" cy="3996345"/>
            <a:chOff x="5500213" y="1450762"/>
            <a:chExt cx="12112744" cy="7121738"/>
          </a:xfrm>
        </p:grpSpPr>
        <p:sp>
          <p:nvSpPr>
            <p:cNvPr id="6" name="Freeform 3">
              <a:extLst>
                <a:ext uri="{FF2B5EF4-FFF2-40B4-BE49-F238E27FC236}">
                  <a16:creationId xmlns:a16="http://schemas.microsoft.com/office/drawing/2014/main" id="{28E6C8B4-3AFC-6B2A-0A57-71FFB4AA0B1C}"/>
                </a:ext>
              </a:extLst>
            </p:cNvPr>
            <p:cNvSpPr/>
            <p:nvPr/>
          </p:nvSpPr>
          <p:spPr>
            <a:xfrm>
              <a:off x="5500213" y="1450762"/>
              <a:ext cx="12112744" cy="7121738"/>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a:effectLst>
              <a:outerShdw blurRad="50800" dist="38100" dir="2700000" algn="tl" rotWithShape="0">
                <a:prstClr val="black">
                  <a:alpha val="40000"/>
                </a:prstClr>
              </a:outerShdw>
            </a:effectLst>
          </p:spPr>
          <p:txBody>
            <a:bodyPr/>
            <a:lstStyle/>
            <a:p>
              <a:endParaRPr lang="en-US" sz="2400" dirty="0">
                <a:solidFill>
                  <a:schemeClr val="tx1"/>
                </a:solidFill>
                <a:latin typeface="+mj-lt"/>
              </a:endParaRPr>
            </a:p>
          </p:txBody>
        </p:sp>
        <p:sp>
          <p:nvSpPr>
            <p:cNvPr id="7" name="TextBox 6">
              <a:extLst>
                <a:ext uri="{FF2B5EF4-FFF2-40B4-BE49-F238E27FC236}">
                  <a16:creationId xmlns:a16="http://schemas.microsoft.com/office/drawing/2014/main" id="{8F5A77F7-9450-859B-3D29-2D843B53E474}"/>
                </a:ext>
              </a:extLst>
            </p:cNvPr>
            <p:cNvSpPr txBox="1"/>
            <p:nvPr/>
          </p:nvSpPr>
          <p:spPr>
            <a:xfrm>
              <a:off x="5983357" y="2414124"/>
              <a:ext cx="11146452" cy="4960976"/>
            </a:xfrm>
            <a:prstGeom prst="rect">
              <a:avLst/>
            </a:prstGeom>
            <a:noFill/>
          </p:spPr>
          <p:txBody>
            <a:bodyPr wrap="square">
              <a:spAutoFit/>
            </a:bodyPr>
            <a:lstStyle/>
            <a:p>
              <a:pPr marL="359988" indent="-359988" algn="just">
                <a:lnSpc>
                  <a:spcPct val="150000"/>
                </a:lnSpc>
                <a:buFont typeface="Wingdings" panose="05000000000000000000" pitchFamily="2" charset="2"/>
                <a:buChar char="ü"/>
              </a:pPr>
              <a:r>
                <a:rPr lang="en-US" sz="2400" dirty="0" err="1">
                  <a:solidFill>
                    <a:schemeClr val="tx1"/>
                  </a:solidFill>
                  <a:latin typeface="+mj-lt"/>
                  <a:cs typeface="Arial" panose="020B0604020202020204" pitchFamily="34" charset="0"/>
                </a:rPr>
                <a:t>Sử</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dụng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giọng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kể</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chuyện</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tự</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nhiên</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chậm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rãi</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và</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rõ</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ràng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để</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người</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nghe</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có</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thể</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theo</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dõi</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từng</a:t>
              </a:r>
              <a:r>
                <a:rPr lang="en-US" sz="2400" dirty="0">
                  <a:solidFill>
                    <a:schemeClr val="tx1"/>
                  </a:solidFill>
                  <a:latin typeface="+mj-lt"/>
                  <a:cs typeface="Arial" panose="020B0604020202020204" pitchFamily="34" charset="0"/>
                </a:rPr>
                <a:t> chi </a:t>
              </a:r>
              <a:r>
                <a:rPr lang="en-US" sz="2400" dirty="0" err="1">
                  <a:solidFill>
                    <a:schemeClr val="tx1"/>
                  </a:solidFill>
                  <a:latin typeface="+mj-lt"/>
                  <a:cs typeface="Arial" panose="020B0604020202020204" pitchFamily="34" charset="0"/>
                </a:rPr>
                <a:t>tiết</a:t>
              </a:r>
              <a:r>
                <a:rPr lang="en-US" sz="2400" dirty="0">
                  <a:solidFill>
                    <a:schemeClr val="tx1"/>
                  </a:solidFill>
                  <a:latin typeface="+mj-lt"/>
                  <a:cs typeface="Arial" panose="020B0604020202020204" pitchFamily="34" charset="0"/>
                </a:rPr>
                <a:t>. </a:t>
              </a:r>
            </a:p>
            <a:p>
              <a:pPr marL="359988" indent="-359988" algn="just">
                <a:lnSpc>
                  <a:spcPct val="150000"/>
                </a:lnSpc>
                <a:buFont typeface="Wingdings" panose="05000000000000000000" pitchFamily="2" charset="2"/>
                <a:buChar char="ü"/>
              </a:pPr>
              <a:r>
                <a:rPr lang="en-US" sz="2400" dirty="0" err="1">
                  <a:solidFill>
                    <a:schemeClr val="tx1"/>
                  </a:solidFill>
                  <a:latin typeface="+mj-lt"/>
                  <a:cs typeface="Arial" panose="020B0604020202020204" pitchFamily="34" charset="0"/>
                </a:rPr>
                <a:t>Tăng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cường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sự</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diễn</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cảm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để</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làm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nổi</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bật</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các</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tình</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huống</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và</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cảm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xúc</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của</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nhân</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vật</a:t>
              </a:r>
              <a:r>
                <a:rPr lang="en-US" sz="2400" dirty="0">
                  <a:solidFill>
                    <a:schemeClr val="tx1"/>
                  </a:solidFill>
                  <a:latin typeface="+mj-lt"/>
                  <a:cs typeface="Arial" panose="020B0604020202020204" pitchFamily="34" charset="0"/>
                </a:rPr>
                <a:t>. </a:t>
              </a:r>
            </a:p>
          </p:txBody>
        </p:sp>
      </p:grpSp>
      <p:grpSp>
        <p:nvGrpSpPr>
          <p:cNvPr id="8" name="Group 7">
            <a:extLst>
              <a:ext uri="{FF2B5EF4-FFF2-40B4-BE49-F238E27FC236}">
                <a16:creationId xmlns:a16="http://schemas.microsoft.com/office/drawing/2014/main" id="{0DDCBC0A-0727-3E62-0566-2D32A8DFCD11}"/>
              </a:ext>
            </a:extLst>
          </p:cNvPr>
          <p:cNvGrpSpPr/>
          <p:nvPr/>
        </p:nvGrpSpPr>
        <p:grpSpPr>
          <a:xfrm>
            <a:off x="3051313" y="1557470"/>
            <a:ext cx="4979504" cy="1282089"/>
            <a:chOff x="1041118" y="956520"/>
            <a:chExt cx="5126189" cy="6590317"/>
          </a:xfrm>
        </p:grpSpPr>
        <p:sp>
          <p:nvSpPr>
            <p:cNvPr id="13" name="TextBox 8">
              <a:extLst>
                <a:ext uri="{FF2B5EF4-FFF2-40B4-BE49-F238E27FC236}">
                  <a16:creationId xmlns:a16="http://schemas.microsoft.com/office/drawing/2014/main" id="{ED242693-27DC-6F64-3233-2A19CF9325B8}"/>
                </a:ext>
              </a:extLst>
            </p:cNvPr>
            <p:cNvSpPr txBox="1"/>
            <p:nvPr/>
          </p:nvSpPr>
          <p:spPr>
            <a:xfrm>
              <a:off x="1041118" y="2618350"/>
              <a:ext cx="4584105" cy="4928487"/>
            </a:xfrm>
            <a:prstGeom prst="rect">
              <a:avLst/>
            </a:prstGeom>
          </p:spPr>
          <p:txBody>
            <a:bodyPr lIns="32001" tIns="32001" rIns="32001" bIns="32001" rtlCol="0" anchor="ctr"/>
            <a:lstStyle/>
            <a:p>
              <a:pPr algn="ctr">
                <a:lnSpc>
                  <a:spcPts val="1675"/>
                </a:lnSpc>
              </a:pPr>
              <a:endParaRPr sz="2400">
                <a:solidFill>
                  <a:schemeClr val="tx1"/>
                </a:solidFill>
                <a:latin typeface="+mj-lt"/>
              </a:endParaRPr>
            </a:p>
          </p:txBody>
        </p:sp>
        <p:sp>
          <p:nvSpPr>
            <p:cNvPr id="10" name="TextBox 9">
              <a:extLst>
                <a:ext uri="{FF2B5EF4-FFF2-40B4-BE49-F238E27FC236}">
                  <a16:creationId xmlns:a16="http://schemas.microsoft.com/office/drawing/2014/main" id="{CD0854B3-0842-4F4C-3D7F-F442AB7D2D32}"/>
                </a:ext>
              </a:extLst>
            </p:cNvPr>
            <p:cNvSpPr txBox="1"/>
            <p:nvPr/>
          </p:nvSpPr>
          <p:spPr>
            <a:xfrm>
              <a:off x="1756680" y="956520"/>
              <a:ext cx="4410627" cy="1791265"/>
            </a:xfrm>
            <a:prstGeom prst="rect">
              <a:avLst/>
            </a:prstGeom>
            <a:noFill/>
            <a:ln>
              <a:noFill/>
            </a:ln>
          </p:spPr>
          <p:txBody>
            <a:bodyPr wrap="square" rtlCol="0">
              <a:spAutoFit/>
            </a:bodyPr>
            <a:lstStyle/>
            <a:p>
              <a:pPr algn="ctr">
                <a:lnSpc>
                  <a:spcPct val="150000"/>
                </a:lnSpc>
              </a:pPr>
              <a:r>
                <a:rPr lang="en-US" sz="2400" b="1" dirty="0">
                  <a:solidFill>
                    <a:schemeClr val="tx1"/>
                  </a:solidFill>
                  <a:latin typeface="+mj-lt"/>
                  <a:cs typeface="Arial" panose="020B0604020202020204" pitchFamily="34" charset="0"/>
                </a:rPr>
                <a:t>GIỌNG ĐỌC TRONG BÀI</a:t>
              </a:r>
            </a:p>
          </p:txBody>
        </p:sp>
      </p:grpSp>
    </p:spTree>
    <p:extLst>
      <p:ext uri="{BB962C8B-B14F-4D97-AF65-F5344CB8AC3E}">
        <p14:creationId xmlns:p14="http://schemas.microsoft.com/office/powerpoint/2010/main" val="4119561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C801C4-C9E8-B156-0107-CB6EC27074E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6812EDA-49D5-3926-B856-D6EF365F1293}"/>
              </a:ext>
            </a:extLst>
          </p:cNvPr>
          <p:cNvGrpSpPr/>
          <p:nvPr/>
        </p:nvGrpSpPr>
        <p:grpSpPr>
          <a:xfrm>
            <a:off x="671853" y="2158966"/>
            <a:ext cx="10848293" cy="1296035"/>
            <a:chOff x="609600" y="2781300"/>
            <a:chExt cx="17221200" cy="2057400"/>
          </a:xfrm>
        </p:grpSpPr>
        <p:sp>
          <p:nvSpPr>
            <p:cNvPr id="6" name="Rectangle: Rounded Corners 1">
              <a:extLst>
                <a:ext uri="{FF2B5EF4-FFF2-40B4-BE49-F238E27FC236}">
                  <a16:creationId xmlns:a16="http://schemas.microsoft.com/office/drawing/2014/main" id="{E4151A66-DA3C-05FB-724F-1E5A9AFB2C5E}"/>
                </a:ext>
              </a:extLst>
            </p:cNvPr>
            <p:cNvSpPr/>
            <p:nvPr/>
          </p:nvSpPr>
          <p:spPr>
            <a:xfrm>
              <a:off x="2743200" y="2781300"/>
              <a:ext cx="15087600" cy="2057400"/>
            </a:xfrm>
            <a:prstGeom prst="roundRect">
              <a:avLst>
                <a:gd name="adj" fmla="val 9246"/>
              </a:avLst>
            </a:prstGeom>
            <a:solidFill>
              <a:schemeClr val="accent5">
                <a:lumMod val="20000"/>
                <a:lumOff val="80000"/>
              </a:schemeClr>
            </a:solidFill>
            <a:ln>
              <a:solidFill>
                <a:schemeClr val="accent5">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just">
                <a:lnSpc>
                  <a:spcPct val="150000"/>
                </a:lnSpc>
                <a:spcAft>
                  <a:spcPts val="630"/>
                </a:spcAft>
              </a:pPr>
              <a:r>
                <a:rPr lang="vi-VN" sz="2200" dirty="0">
                  <a:latin typeface="+mj-lt"/>
                  <a:ea typeface="Times New Roman" panose="02020603050405020304" pitchFamily="18" charset="0"/>
                  <a:cs typeface="Arial" panose="020B0604020202020204" pitchFamily="34" charset="0"/>
                </a:rPr>
                <a:t>Giọng điềm tĩnh, tự tin và công bằng. Khi ra lệnh hoặc giải thích, giọng cần chắc chắn và uy quyền nhưng không hống hách</a:t>
              </a:r>
              <a:r>
                <a:rPr lang="en-US" sz="2200" dirty="0">
                  <a:latin typeface="+mj-lt"/>
                  <a:ea typeface="Times New Roman" panose="02020603050405020304" pitchFamily="18" charset="0"/>
                  <a:cs typeface="Arial" panose="020B0604020202020204" pitchFamily="34" charset="0"/>
                </a:rPr>
                <a:t>.</a:t>
              </a:r>
            </a:p>
          </p:txBody>
        </p:sp>
        <p:sp>
          <p:nvSpPr>
            <p:cNvPr id="7" name="Rectangle: Rounded Corners 13">
              <a:extLst>
                <a:ext uri="{FF2B5EF4-FFF2-40B4-BE49-F238E27FC236}">
                  <a16:creationId xmlns:a16="http://schemas.microsoft.com/office/drawing/2014/main" id="{7604EA9E-F375-B501-2527-47EAB9893E00}"/>
                </a:ext>
              </a:extLst>
            </p:cNvPr>
            <p:cNvSpPr/>
            <p:nvPr/>
          </p:nvSpPr>
          <p:spPr>
            <a:xfrm>
              <a:off x="609600" y="2781300"/>
              <a:ext cx="1905000" cy="2057400"/>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b="1" dirty="0" err="1">
                  <a:solidFill>
                    <a:schemeClr val="tx1"/>
                  </a:solidFill>
                  <a:latin typeface="+mj-lt"/>
                  <a:cs typeface="Arial" panose="020B0604020202020204" pitchFamily="34" charset="0"/>
                </a:rPr>
                <a:t>Mồ</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Côi</a:t>
              </a:r>
              <a:endParaRPr lang="en-US" sz="2200" b="1" dirty="0">
                <a:solidFill>
                  <a:schemeClr val="tx1"/>
                </a:solidFill>
                <a:latin typeface="+mj-lt"/>
                <a:cs typeface="Arial" panose="020B0604020202020204" pitchFamily="34" charset="0"/>
              </a:endParaRPr>
            </a:p>
          </p:txBody>
        </p:sp>
      </p:grpSp>
      <p:grpSp>
        <p:nvGrpSpPr>
          <p:cNvPr id="8" name="Group 7">
            <a:extLst>
              <a:ext uri="{FF2B5EF4-FFF2-40B4-BE49-F238E27FC236}">
                <a16:creationId xmlns:a16="http://schemas.microsoft.com/office/drawing/2014/main" id="{47097373-953D-FEA5-42A9-B213D0B27CE4}"/>
              </a:ext>
            </a:extLst>
          </p:cNvPr>
          <p:cNvGrpSpPr/>
          <p:nvPr/>
        </p:nvGrpSpPr>
        <p:grpSpPr>
          <a:xfrm>
            <a:off x="671853" y="3620236"/>
            <a:ext cx="10848293" cy="1296035"/>
            <a:chOff x="609600" y="5101004"/>
            <a:chExt cx="17221200" cy="2057400"/>
          </a:xfrm>
        </p:grpSpPr>
        <p:sp>
          <p:nvSpPr>
            <p:cNvPr id="9" name="Rectangle: Rounded Corners 5">
              <a:extLst>
                <a:ext uri="{FF2B5EF4-FFF2-40B4-BE49-F238E27FC236}">
                  <a16:creationId xmlns:a16="http://schemas.microsoft.com/office/drawing/2014/main" id="{253EADAC-1073-C3BA-D418-D5A669B5EC3C}"/>
                </a:ext>
              </a:extLst>
            </p:cNvPr>
            <p:cNvSpPr/>
            <p:nvPr/>
          </p:nvSpPr>
          <p:spPr>
            <a:xfrm>
              <a:off x="2743200" y="5143500"/>
              <a:ext cx="15087600" cy="1972408"/>
            </a:xfrm>
            <a:prstGeom prst="roundRect">
              <a:avLst>
                <a:gd name="adj" fmla="val 9246"/>
              </a:avLst>
            </a:prstGeom>
            <a:solidFill>
              <a:schemeClr val="accent5">
                <a:lumMod val="20000"/>
                <a:lumOff val="80000"/>
              </a:schemeClr>
            </a:solidFill>
            <a:ln>
              <a:solidFill>
                <a:schemeClr val="accent5">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just">
                <a:lnSpc>
                  <a:spcPct val="150000"/>
                </a:lnSpc>
                <a:spcAft>
                  <a:spcPts val="630"/>
                </a:spcAft>
              </a:pPr>
              <a:r>
                <a:rPr lang="vi-VN" sz="2200" dirty="0">
                  <a:latin typeface="+mj-lt"/>
                  <a:ea typeface="Times New Roman" panose="02020603050405020304" pitchFamily="18" charset="0"/>
                  <a:cs typeface="Arial" panose="020B0604020202020204" pitchFamily="34" charset="0"/>
                </a:rPr>
                <a:t>Giọng bức xúc, nóng nảy nhưng cũng có phần tham lam. Khi thưa kiện, giọng nên cao lên để thể hiện sự bức xúc và bất bình. </a:t>
              </a:r>
              <a:endParaRPr lang="en-US" sz="2200" dirty="0">
                <a:latin typeface="+mj-lt"/>
                <a:ea typeface="Times New Roman" panose="02020603050405020304" pitchFamily="18" charset="0"/>
                <a:cs typeface="Arial" panose="020B0604020202020204" pitchFamily="34" charset="0"/>
              </a:endParaRPr>
            </a:p>
          </p:txBody>
        </p:sp>
        <p:sp>
          <p:nvSpPr>
            <p:cNvPr id="10" name="Rectangle: Rounded Corners 14">
              <a:extLst>
                <a:ext uri="{FF2B5EF4-FFF2-40B4-BE49-F238E27FC236}">
                  <a16:creationId xmlns:a16="http://schemas.microsoft.com/office/drawing/2014/main" id="{07546A56-80A6-B008-5693-08816F851640}"/>
                </a:ext>
              </a:extLst>
            </p:cNvPr>
            <p:cNvSpPr/>
            <p:nvPr/>
          </p:nvSpPr>
          <p:spPr>
            <a:xfrm>
              <a:off x="609600" y="5101004"/>
              <a:ext cx="1905000" cy="2057400"/>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b="1" dirty="0" err="1">
                  <a:solidFill>
                    <a:schemeClr val="tx1"/>
                  </a:solidFill>
                  <a:latin typeface="+mj-lt"/>
                  <a:cs typeface="Arial" panose="020B0604020202020204" pitchFamily="34" charset="0"/>
                </a:rPr>
                <a:t>Chủ</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quán</a:t>
              </a:r>
              <a:endParaRPr lang="en-US" sz="2200" b="1" dirty="0">
                <a:solidFill>
                  <a:schemeClr val="tx1"/>
                </a:solidFill>
                <a:latin typeface="+mj-lt"/>
                <a:cs typeface="Arial" panose="020B0604020202020204" pitchFamily="34" charset="0"/>
              </a:endParaRPr>
            </a:p>
          </p:txBody>
        </p:sp>
      </p:grpSp>
      <p:grpSp>
        <p:nvGrpSpPr>
          <p:cNvPr id="11" name="Group 10">
            <a:extLst>
              <a:ext uri="{FF2B5EF4-FFF2-40B4-BE49-F238E27FC236}">
                <a16:creationId xmlns:a16="http://schemas.microsoft.com/office/drawing/2014/main" id="{3149417E-AC64-C3DC-5C33-136C417B4D7A}"/>
              </a:ext>
            </a:extLst>
          </p:cNvPr>
          <p:cNvGrpSpPr/>
          <p:nvPr/>
        </p:nvGrpSpPr>
        <p:grpSpPr>
          <a:xfrm>
            <a:off x="671853" y="5081507"/>
            <a:ext cx="10848293" cy="1637582"/>
            <a:chOff x="609600" y="7420708"/>
            <a:chExt cx="17221200" cy="2599592"/>
          </a:xfrm>
        </p:grpSpPr>
        <p:sp>
          <p:nvSpPr>
            <p:cNvPr id="12" name="Rectangle: Rounded Corners 6">
              <a:extLst>
                <a:ext uri="{FF2B5EF4-FFF2-40B4-BE49-F238E27FC236}">
                  <a16:creationId xmlns:a16="http://schemas.microsoft.com/office/drawing/2014/main" id="{E5F863BD-2DC8-863B-7D4B-725315212768}"/>
                </a:ext>
              </a:extLst>
            </p:cNvPr>
            <p:cNvSpPr/>
            <p:nvPr/>
          </p:nvSpPr>
          <p:spPr>
            <a:xfrm>
              <a:off x="2743200" y="7420708"/>
              <a:ext cx="15087600" cy="2599592"/>
            </a:xfrm>
            <a:prstGeom prst="roundRect">
              <a:avLst>
                <a:gd name="adj" fmla="val 9246"/>
              </a:avLst>
            </a:prstGeom>
            <a:solidFill>
              <a:schemeClr val="accent5">
                <a:lumMod val="20000"/>
                <a:lumOff val="80000"/>
              </a:schemeClr>
            </a:solidFill>
            <a:ln>
              <a:solidFill>
                <a:schemeClr val="accent5">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just">
                <a:lnSpc>
                  <a:spcPct val="150000"/>
                </a:lnSpc>
                <a:spcAft>
                  <a:spcPts val="630"/>
                </a:spcAft>
              </a:pPr>
              <a:r>
                <a:rPr lang="vi-VN" sz="2200" dirty="0">
                  <a:latin typeface="+mj-lt"/>
                  <a:ea typeface="Times New Roman" panose="02020603050405020304" pitchFamily="18" charset="0"/>
                  <a:cs typeface="Arial" panose="020B0604020202020204" pitchFamily="34" charset="0"/>
                </a:rPr>
                <a:t>Giọng chân thật, chất phác, có chút bối rối và ngại ngùng khi bị cáo buộc.</a:t>
              </a:r>
              <a:endParaRPr lang="en-US" sz="2200" dirty="0">
                <a:latin typeface="+mj-lt"/>
                <a:ea typeface="Times New Roman" panose="02020603050405020304" pitchFamily="18" charset="0"/>
                <a:cs typeface="Arial" panose="020B0604020202020204" pitchFamily="34" charset="0"/>
              </a:endParaRPr>
            </a:p>
          </p:txBody>
        </p:sp>
        <p:sp>
          <p:nvSpPr>
            <p:cNvPr id="13" name="Rectangle: Rounded Corners 15">
              <a:extLst>
                <a:ext uri="{FF2B5EF4-FFF2-40B4-BE49-F238E27FC236}">
                  <a16:creationId xmlns:a16="http://schemas.microsoft.com/office/drawing/2014/main" id="{DBF351ED-F516-1E33-28EB-E4EA98976F41}"/>
                </a:ext>
              </a:extLst>
            </p:cNvPr>
            <p:cNvSpPr/>
            <p:nvPr/>
          </p:nvSpPr>
          <p:spPr>
            <a:xfrm>
              <a:off x="609600" y="7420708"/>
              <a:ext cx="1905000" cy="25995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b="1" dirty="0" err="1">
                  <a:solidFill>
                    <a:schemeClr val="tx1"/>
                  </a:solidFill>
                  <a:latin typeface="+mj-lt"/>
                  <a:cs typeface="Arial" panose="020B0604020202020204" pitchFamily="34" charset="0"/>
                </a:rPr>
                <a:t>Bác</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nông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dân</a:t>
              </a:r>
              <a:endParaRPr lang="en-US" sz="2200" b="1" dirty="0">
                <a:solidFill>
                  <a:schemeClr val="tx1"/>
                </a:solidFill>
                <a:latin typeface="+mj-lt"/>
                <a:cs typeface="Arial" panose="020B0604020202020204" pitchFamily="34" charset="0"/>
              </a:endParaRPr>
            </a:p>
          </p:txBody>
        </p:sp>
      </p:grpSp>
      <p:sp>
        <p:nvSpPr>
          <p:cNvPr id="15" name="TextBox 14">
            <a:extLst>
              <a:ext uri="{FF2B5EF4-FFF2-40B4-BE49-F238E27FC236}">
                <a16:creationId xmlns:a16="http://schemas.microsoft.com/office/drawing/2014/main" id="{3CA51EFB-6C4D-1884-0408-37EFBDFDF483}"/>
              </a:ext>
            </a:extLst>
          </p:cNvPr>
          <p:cNvSpPr txBox="1"/>
          <p:nvPr/>
        </p:nvSpPr>
        <p:spPr>
          <a:xfrm>
            <a:off x="3783427" y="1632076"/>
            <a:ext cx="4625145" cy="430887"/>
          </a:xfrm>
          <a:prstGeom prst="rect">
            <a:avLst/>
          </a:prstGeom>
          <a:noFill/>
        </p:spPr>
        <p:txBody>
          <a:bodyPr wrap="square">
            <a:spAutoFit/>
          </a:bodyPr>
          <a:lstStyle/>
          <a:p>
            <a:pPr algn="ctr"/>
            <a:r>
              <a:rPr lang="en-US" sz="2200" b="1" dirty="0" err="1">
                <a:solidFill>
                  <a:schemeClr val="tx1"/>
                </a:solidFill>
                <a:latin typeface="+mj-lt"/>
                <a:cs typeface="Arial" panose="020B0604020202020204" pitchFamily="34" charset="0"/>
              </a:rPr>
              <a:t>Giọng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đọc</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của</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các</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nhân</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vật</a:t>
            </a:r>
            <a:endParaRPr lang="en-US" sz="2200" b="1"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130158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8C15AA-8EEF-6BFF-84C6-426FFCD29A0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F9089E1-798D-65F6-D3E4-EFAA46928500}"/>
              </a:ext>
            </a:extLst>
          </p:cNvPr>
          <p:cNvSpPr txBox="1"/>
          <p:nvPr/>
        </p:nvSpPr>
        <p:spPr>
          <a:xfrm>
            <a:off x="845153" y="1611414"/>
            <a:ext cx="10355452" cy="5103705"/>
          </a:xfrm>
          <a:prstGeom prst="rect">
            <a:avLst/>
          </a:prstGeom>
          <a:noFill/>
        </p:spPr>
        <p:txBody>
          <a:bodyPr wrap="square">
            <a:spAutoFit/>
          </a:bodyPr>
          <a:lstStyle/>
          <a:p>
            <a:pPr indent="347663" algn="just">
              <a:lnSpc>
                <a:spcPct val="150000"/>
              </a:lnSpc>
            </a:pPr>
            <a:r>
              <a:rPr lang="en-US" sz="2200" dirty="0" err="1">
                <a:solidFill>
                  <a:schemeClr val="tx1"/>
                </a:solidFill>
                <a:latin typeface="+mj-lt"/>
                <a:ea typeface="Calibri" panose="020F0502020204030204" pitchFamily="34" charset="0"/>
                <a:cs typeface="Arial" panose="020B0604020202020204" pitchFamily="34" charset="0"/>
              </a:rPr>
              <a:t>Ngày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xưa</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ở </a:t>
            </a:r>
            <a:r>
              <a:rPr lang="en-US" sz="2200" dirty="0" err="1">
                <a:solidFill>
                  <a:schemeClr val="tx1"/>
                </a:solidFill>
                <a:latin typeface="+mj-lt"/>
                <a:ea typeface="Calibri" panose="020F0502020204030204" pitchFamily="34" charset="0"/>
                <a:cs typeface="Arial" panose="020B0604020202020204" pitchFamily="34" charset="0"/>
              </a:rPr>
              <a:t>một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vùng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quê</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nọ</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có</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chàng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Mồ</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Côi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rất</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nhanh</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nhẹn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công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tâm</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nên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được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người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dân</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a:solidFill>
                  <a:schemeClr val="tx1"/>
                </a:solidFill>
                <a:latin typeface="+mj-lt"/>
                <a:ea typeface="Calibri" panose="020F0502020204030204" pitchFamily="34" charset="0"/>
                <a:cs typeface="Arial" panose="020B0604020202020204" pitchFamily="34" charset="0"/>
              </a:rPr>
              <a:t>tin </a:t>
            </a:r>
            <a:r>
              <a:rPr lang="en-US" sz="2200" b="1" dirty="0" err="1">
                <a:solidFill>
                  <a:schemeClr val="tx1"/>
                </a:solidFill>
                <a:latin typeface="+mj-lt"/>
                <a:ea typeface="Calibri" panose="020F0502020204030204" pitchFamily="34" charset="0"/>
                <a:cs typeface="Arial" panose="020B0604020202020204" pitchFamily="34" charset="0"/>
              </a:rPr>
              <a:t>tưởng</a:t>
            </a:r>
            <a:r>
              <a:rPr lang="en-US" sz="2200" dirty="0">
                <a:solidFill>
                  <a:srgbClr val="C00000"/>
                </a:solidFill>
                <a:latin typeface="+mj-lt"/>
                <a:ea typeface="Calibri" panose="020F0502020204030204" pitchFamily="34" charset="0"/>
                <a:cs typeface="Arial" panose="020B0604020202020204" pitchFamily="34" charset="0"/>
              </a:rPr>
              <a:t>/</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giao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việc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xử</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kiện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a:p>
            <a:pPr indent="284163" algn="just">
              <a:lnSpc>
                <a:spcPct val="150000"/>
              </a:lnSpc>
            </a:pPr>
            <a:endParaRPr lang="en-US" sz="2200" dirty="0">
              <a:solidFill>
                <a:schemeClr val="tx1"/>
              </a:solidFill>
              <a:latin typeface="+mj-lt"/>
              <a:ea typeface="Calibri" panose="020F0502020204030204" pitchFamily="34" charset="0"/>
              <a:cs typeface="Arial" panose="020B0604020202020204" pitchFamily="34" charset="0"/>
            </a:endParaRPr>
          </a:p>
          <a:p>
            <a:pPr indent="284163" algn="just">
              <a:lnSpc>
                <a:spcPct val="150000"/>
              </a:lnSpc>
            </a:pP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này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vào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quán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của</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tôi</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hít</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mùi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thơm</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lợn</a:t>
            </a:r>
            <a:r>
              <a:rPr lang="en-US" sz="2200" dirty="0">
                <a:solidFill>
                  <a:schemeClr val="tx1"/>
                </a:solidFill>
                <a:latin typeface="+mj-lt"/>
                <a:ea typeface="Calibri" panose="020F0502020204030204" pitchFamily="34" charset="0"/>
                <a:cs typeface="Arial" panose="020B0604020202020204" pitchFamily="34" charset="0"/>
              </a:rPr>
              <a:t> quay,</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gà</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luộc</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vịt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rán</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mà</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không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trả</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tiền</a:t>
            </a:r>
            <a:r>
              <a:rPr lang="en-US" sz="2200" dirty="0">
                <a:solidFill>
                  <a:srgbClr val="C00000"/>
                </a:solidFill>
                <a:latin typeface="+mj-lt"/>
                <a:ea typeface="Calibri" panose="020F0502020204030204" pitchFamily="34" charset="0"/>
                <a:cs typeface="Arial" panose="020B0604020202020204" pitchFamily="34" charset="0"/>
              </a:rPr>
              <a:t>/</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nên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tôi</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kiện</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bác</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ấy</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a:p>
            <a:pPr indent="347663" algn="just">
              <a:lnSpc>
                <a:spcPct val="150000"/>
              </a:lnSpc>
            </a:pPr>
            <a:endParaRPr lang="en-US" sz="2200" dirty="0">
              <a:solidFill>
                <a:schemeClr val="tx1"/>
              </a:solidFill>
              <a:latin typeface="+mj-lt"/>
              <a:ea typeface="Calibri" panose="020F0502020204030204" pitchFamily="34" charset="0"/>
              <a:cs typeface="Arial" panose="020B0604020202020204" pitchFamily="34" charset="0"/>
            </a:endParaRPr>
          </a:p>
          <a:p>
            <a:pPr indent="347663" algn="just">
              <a:lnSpc>
                <a:spcPct val="150000"/>
              </a:lnSpc>
            </a:pPr>
            <a:r>
              <a:rPr lang="en-US" sz="2200" dirty="0" err="1">
                <a:solidFill>
                  <a:schemeClr val="tx1"/>
                </a:solidFill>
                <a:latin typeface="+mj-lt"/>
                <a:ea typeface="Calibri" panose="020F0502020204030204" pitchFamily="34" charset="0"/>
                <a:cs typeface="Arial" panose="020B0604020202020204" pitchFamily="34" charset="0"/>
              </a:rPr>
              <a:t>Mồ</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Côi</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thản</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nhiên</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cầm</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lấy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hai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đồng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bạc</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bỏ</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vào</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một</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cái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bát</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rồi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úp</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một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cái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bắt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khác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lên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đưa</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nông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dân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nói</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a:p>
            <a:pPr indent="347663" algn="just">
              <a:lnSpc>
                <a:spcPct val="150000"/>
              </a:lnSpc>
            </a:pP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hãy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xóc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lên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đủ</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mười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lần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Còn</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ông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chủ</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quán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ông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hãy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nghe</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nhé</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p:txBody>
      </p:sp>
      <p:sp>
        <p:nvSpPr>
          <p:cNvPr id="8" name="TextBox 7">
            <a:extLst>
              <a:ext uri="{FF2B5EF4-FFF2-40B4-BE49-F238E27FC236}">
                <a16:creationId xmlns:a16="http://schemas.microsoft.com/office/drawing/2014/main" id="{913EE298-B32B-FAD0-409F-A5C7E6F769F1}"/>
              </a:ext>
            </a:extLst>
          </p:cNvPr>
          <p:cNvSpPr txBox="1"/>
          <p:nvPr/>
        </p:nvSpPr>
        <p:spPr>
          <a:xfrm>
            <a:off x="4171884" y="1156326"/>
            <a:ext cx="6097656" cy="430887"/>
          </a:xfrm>
          <a:prstGeom prst="rect">
            <a:avLst/>
          </a:prstGeom>
          <a:noFill/>
        </p:spPr>
        <p:txBody>
          <a:bodyPr wrap="square">
            <a:spAutoFit/>
          </a:bodyPr>
          <a:lstStyle/>
          <a:p>
            <a:pPr algn="ctr"/>
            <a:r>
              <a:rPr lang="en-US" sz="2200" b="1" dirty="0" err="1">
                <a:solidFill>
                  <a:schemeClr val="tx1"/>
                </a:solidFill>
                <a:latin typeface="+mj-lt"/>
                <a:cs typeface="Arial" panose="020B0604020202020204" pitchFamily="34" charset="0"/>
              </a:rPr>
              <a:t>Cách</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ngắt</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giọng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ở</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những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câu</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dài</a:t>
            </a:r>
            <a:endParaRPr lang="en-US" sz="2200" b="1"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34319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904C09-0B73-18A1-7FC3-788D520A72D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73EE17C-36B0-2337-07C1-BD7FF955019E}"/>
              </a:ext>
            </a:extLst>
          </p:cNvPr>
          <p:cNvSpPr txBox="1"/>
          <p:nvPr/>
        </p:nvSpPr>
        <p:spPr>
          <a:xfrm>
            <a:off x="1072896" y="2271000"/>
            <a:ext cx="10207244" cy="4088042"/>
          </a:xfrm>
          <a:prstGeom prst="rect">
            <a:avLst/>
          </a:prstGeom>
          <a:noFill/>
        </p:spPr>
        <p:txBody>
          <a:bodyPr wrap="square">
            <a:spAutoFit/>
          </a:bodyPr>
          <a:lstStyle/>
          <a:p>
            <a:pPr indent="347663" algn="just">
              <a:lnSpc>
                <a:spcPct val="150000"/>
              </a:lnSpc>
            </a:pPr>
            <a:r>
              <a:rPr lang="en-US" sz="2200" dirty="0">
                <a:solidFill>
                  <a:schemeClr val="tx1"/>
                </a:solidFill>
                <a:latin typeface="+mj-lt"/>
                <a:ea typeface="Calibri" panose="020F0502020204030204" pitchFamily="34" charset="0"/>
                <a:cs typeface="Arial" panose="020B0604020202020204" pitchFamily="34" charset="0"/>
              </a:rPr>
              <a:t>Hai </a:t>
            </a:r>
            <a:r>
              <a:rPr lang="en-US" sz="2200" dirty="0" err="1">
                <a:solidFill>
                  <a:schemeClr val="tx1"/>
                </a:solidFill>
                <a:latin typeface="+mj-lt"/>
                <a:ea typeface="Calibri" panose="020F0502020204030204" pitchFamily="34" charset="0"/>
                <a:cs typeface="Arial" panose="020B0604020202020204" pitchFamily="34" charset="0"/>
              </a:rPr>
              <a:t>người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tuy</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chưa</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hiểu</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gì</a:t>
            </a:r>
            <a:r>
              <a:rPr lang="en-US" sz="2200" dirty="0">
                <a:solidFill>
                  <a:srgbClr val="C00000"/>
                </a:solidFill>
                <a:latin typeface="+mj-lt"/>
                <a:ea typeface="Calibri" panose="020F0502020204030204" pitchFamily="34" charset="0"/>
                <a:cs typeface="Arial" panose="020B0604020202020204" pitchFamily="34" charset="0"/>
              </a:rPr>
              <a:t>/</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nhưng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cũng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cứ</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làm</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theo.</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Khi </a:t>
            </a:r>
            <a:r>
              <a:rPr lang="en-US" sz="2200" dirty="0" err="1">
                <a:solidFill>
                  <a:schemeClr val="tx1"/>
                </a:solidFill>
                <a:latin typeface="+mj-lt"/>
                <a:ea typeface="Calibri" panose="020F0502020204030204" pitchFamily="34" charset="0"/>
                <a:cs typeface="Arial" panose="020B0604020202020204" pitchFamily="34" charset="0"/>
              </a:rPr>
              <a:t>đồng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trong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bát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úp</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kêu</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lạch</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cạch</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đến</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lần</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thứ</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mười</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Mồ</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Côi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phân</a:t>
            </a:r>
            <a:r>
              <a:rPr lang="en-US" sz="2200" dirty="0">
                <a:solidFill>
                  <a:srgbClr val="C00000"/>
                </a:solidFill>
                <a:latin typeface="+mj-lt"/>
                <a:ea typeface="Calibri" panose="020F0502020204030204" pitchFamily="34" charset="0"/>
                <a:cs typeface="Arial" panose="020B0604020202020204" pitchFamily="34" charset="0"/>
              </a:rPr>
              <a:t>://</a:t>
            </a:r>
          </a:p>
          <a:p>
            <a:pPr indent="347663" algn="just">
              <a:lnSpc>
                <a:spcPct val="150000"/>
              </a:lnSpc>
            </a:pPr>
            <a:r>
              <a:rPr lang="en-US" sz="2200" dirty="0">
                <a:solidFill>
                  <a:schemeClr val="tx1"/>
                </a:solidFill>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này</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đã</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bồi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thường</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cho</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chủ</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quán</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đủ</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số</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tiền</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Một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bên</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hít</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mùi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thịt</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một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bên</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nghe</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tiếng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bạc</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Thế</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là</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công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bằng</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a:p>
            <a:pPr indent="347663" algn="just">
              <a:lnSpc>
                <a:spcPct val="150000"/>
              </a:lnSpc>
            </a:pPr>
            <a:r>
              <a:rPr lang="en-US" sz="2200" dirty="0" err="1">
                <a:solidFill>
                  <a:schemeClr val="tx1"/>
                </a:solidFill>
                <a:latin typeface="+mj-lt"/>
                <a:ea typeface="Calibri" panose="020F0502020204030204" pitchFamily="34" charset="0"/>
                <a:cs typeface="Arial" panose="020B0604020202020204" pitchFamily="34" charset="0"/>
              </a:rPr>
              <a:t>Nói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xong</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Mồ</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Côi</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trả</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hai</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đồng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bạc</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cho</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bác</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nông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dân</a:t>
            </a:r>
            <a:r>
              <a:rPr lang="en-US" sz="2200" dirty="0">
                <a:solidFill>
                  <a:srgbClr val="C00000"/>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rồi</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tuyên</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bố</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kết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thúc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phiên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xử</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a:p>
            <a:pPr indent="347663" algn="just">
              <a:lnSpc>
                <a:spcPct val="150000"/>
              </a:lnSpc>
            </a:pPr>
            <a:r>
              <a:rPr lang="en-US" sz="2200" dirty="0" err="1">
                <a:solidFill>
                  <a:schemeClr val="tx1"/>
                </a:solidFill>
                <a:latin typeface="+mj-lt"/>
                <a:ea typeface="Calibri" panose="020F0502020204030204" pitchFamily="34" charset="0"/>
                <a:cs typeface="Arial" panose="020B0604020202020204" pitchFamily="34" charset="0"/>
              </a:rPr>
              <a:t>Bác</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nông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dân</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thở</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phào</a:t>
            </a:r>
            <a:r>
              <a:rPr lang="en-US" sz="2200" b="1"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nhẹ</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nhõm</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còn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ông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chủ</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quán</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đành</a:t>
            </a:r>
            <a:r>
              <a:rPr lang="en-US" sz="2200"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lẳng</a:t>
            </a:r>
            <a:r>
              <a:rPr lang="en-US" sz="2200" b="1" dirty="0">
                <a:solidFill>
                  <a:schemeClr val="tx1"/>
                </a:solidFill>
                <a:latin typeface="+mj-lt"/>
                <a:ea typeface="Calibri" panose="020F0502020204030204" pitchFamily="34" charset="0"/>
                <a:cs typeface="Arial" panose="020B0604020202020204" pitchFamily="34" charset="0"/>
              </a:rPr>
              <a:t> </a:t>
            </a:r>
            <a:r>
              <a:rPr lang="en-US" sz="2200" b="1" dirty="0" err="1">
                <a:solidFill>
                  <a:schemeClr val="tx1"/>
                </a:solidFill>
                <a:latin typeface="+mj-lt"/>
                <a:ea typeface="Calibri" panose="020F0502020204030204" pitchFamily="34" charset="0"/>
                <a:cs typeface="Arial" panose="020B0604020202020204" pitchFamily="34" charset="0"/>
              </a:rPr>
              <a:t>lặng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ra</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về</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không</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dám</a:t>
            </a:r>
            <a:r>
              <a:rPr lang="en-US" sz="2200" dirty="0">
                <a:solidFill>
                  <a:schemeClr val="tx1"/>
                </a:solidFill>
                <a:latin typeface="+mj-lt"/>
                <a:ea typeface="Calibri" panose="020F0502020204030204" pitchFamily="34" charset="0"/>
                <a:cs typeface="Arial" panose="020B0604020202020204" pitchFamily="34" charset="0"/>
              </a:rPr>
              <a:t> </a:t>
            </a:r>
            <a:r>
              <a:rPr lang="en-US" sz="2200" dirty="0" err="1">
                <a:solidFill>
                  <a:schemeClr val="tx1"/>
                </a:solidFill>
                <a:latin typeface="+mj-lt"/>
                <a:ea typeface="Calibri" panose="020F0502020204030204" pitchFamily="34" charset="0"/>
                <a:cs typeface="Arial" panose="020B0604020202020204" pitchFamily="34" charset="0"/>
              </a:rPr>
              <a:t>kêu</a:t>
            </a:r>
            <a:r>
              <a:rPr lang="en-US" sz="2200" dirty="0">
                <a:solidFill>
                  <a:schemeClr val="tx1"/>
                </a:solidFill>
                <a:latin typeface="+mj-lt"/>
                <a:ea typeface="Calibri" panose="020F0502020204030204" pitchFamily="34" charset="0"/>
                <a:cs typeface="Arial" panose="020B0604020202020204" pitchFamily="34" charset="0"/>
              </a:rPr>
              <a:t> ca </a:t>
            </a:r>
            <a:r>
              <a:rPr lang="en-US" sz="2200" dirty="0" err="1">
                <a:solidFill>
                  <a:schemeClr val="tx1"/>
                </a:solidFill>
                <a:latin typeface="+mj-lt"/>
                <a:ea typeface="Calibri" panose="020F0502020204030204" pitchFamily="34" charset="0"/>
                <a:cs typeface="Arial" panose="020B0604020202020204" pitchFamily="34" charset="0"/>
              </a:rPr>
              <a:t>gì</a:t>
            </a:r>
            <a:r>
              <a:rPr lang="en-US" sz="2200" dirty="0">
                <a:solidFill>
                  <a:schemeClr val="tx1"/>
                </a:solidFill>
                <a:latin typeface="+mj-lt"/>
                <a:ea typeface="Calibri" panose="020F0502020204030204" pitchFamily="34" charset="0"/>
                <a:cs typeface="Arial" panose="020B0604020202020204" pitchFamily="34" charset="0"/>
              </a:rPr>
              <a:t>.</a:t>
            </a:r>
            <a:r>
              <a:rPr lang="en-US" sz="2200" dirty="0">
                <a:solidFill>
                  <a:srgbClr val="C00000"/>
                </a:solidFill>
                <a:latin typeface="+mj-lt"/>
                <a:ea typeface="Calibri" panose="020F0502020204030204" pitchFamily="34" charset="0"/>
                <a:cs typeface="Arial" panose="020B0604020202020204" pitchFamily="34" charset="0"/>
              </a:rPr>
              <a:t>//</a:t>
            </a:r>
          </a:p>
        </p:txBody>
      </p:sp>
      <p:sp>
        <p:nvSpPr>
          <p:cNvPr id="3" name="TextBox 2">
            <a:extLst>
              <a:ext uri="{FF2B5EF4-FFF2-40B4-BE49-F238E27FC236}">
                <a16:creationId xmlns:a16="http://schemas.microsoft.com/office/drawing/2014/main" id="{8BB8E19C-B9CD-1EAE-7707-5AC5DA885E58}"/>
              </a:ext>
            </a:extLst>
          </p:cNvPr>
          <p:cNvSpPr txBox="1"/>
          <p:nvPr/>
        </p:nvSpPr>
        <p:spPr>
          <a:xfrm>
            <a:off x="3047172" y="1732398"/>
            <a:ext cx="6097656" cy="430887"/>
          </a:xfrm>
          <a:prstGeom prst="rect">
            <a:avLst/>
          </a:prstGeom>
          <a:noFill/>
        </p:spPr>
        <p:txBody>
          <a:bodyPr wrap="square">
            <a:spAutoFit/>
          </a:bodyPr>
          <a:lstStyle/>
          <a:p>
            <a:pPr algn="ctr"/>
            <a:r>
              <a:rPr lang="en-US" sz="2200" b="1" dirty="0" err="1">
                <a:solidFill>
                  <a:schemeClr val="tx1"/>
                </a:solidFill>
                <a:latin typeface="+mj-lt"/>
                <a:cs typeface="Arial" panose="020B0604020202020204" pitchFamily="34" charset="0"/>
              </a:rPr>
              <a:t>Cách</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ngắt</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giọng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ở</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những</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câu</a:t>
            </a:r>
            <a:r>
              <a:rPr lang="en-US" sz="2200" b="1" dirty="0">
                <a:solidFill>
                  <a:schemeClr val="tx1"/>
                </a:solidFill>
                <a:latin typeface="+mj-lt"/>
                <a:cs typeface="Arial" panose="020B0604020202020204" pitchFamily="34" charset="0"/>
              </a:rPr>
              <a:t> </a:t>
            </a:r>
            <a:r>
              <a:rPr lang="en-US" sz="2200" b="1" dirty="0" err="1">
                <a:solidFill>
                  <a:schemeClr val="tx1"/>
                </a:solidFill>
                <a:latin typeface="+mj-lt"/>
                <a:cs typeface="Arial" panose="020B0604020202020204" pitchFamily="34" charset="0"/>
              </a:rPr>
              <a:t>dài</a:t>
            </a:r>
            <a:endParaRPr lang="en-US" sz="2200" b="1"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43585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486BF76-51A4-3D97-81B4-C07AB5B9F07C}"/>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FDAB313B-F183-EE19-B9AD-C5C5CC900CD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068E127-FBC0-9FB5-FF87-033F01F0E18A}"/>
              </a:ext>
            </a:extLst>
          </p:cNvPr>
          <p:cNvSpPr txBox="1"/>
          <p:nvPr/>
        </p:nvSpPr>
        <p:spPr>
          <a:xfrm>
            <a:off x="8552329" y="1963271"/>
            <a:ext cx="184731" cy="307777"/>
          </a:xfrm>
          <a:prstGeom prst="rect">
            <a:avLst/>
          </a:prstGeom>
          <a:noFill/>
        </p:spPr>
        <p:txBody>
          <a:bodyPr wrap="none" rtlCol="0">
            <a:spAutoFit/>
          </a:bodyPr>
          <a:lstStyle/>
          <a:p>
            <a:endParaRPr lang="en-VN" dirty="0"/>
          </a:p>
        </p:txBody>
      </p:sp>
      <p:pic>
        <p:nvPicPr>
          <p:cNvPr id="12" name="Picture 11">
            <a:extLst>
              <a:ext uri="{FF2B5EF4-FFF2-40B4-BE49-F238E27FC236}">
                <a16:creationId xmlns:a16="http://schemas.microsoft.com/office/drawing/2014/main" id="{2F4119DD-5C4C-7DD8-AAEE-9642BCD222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13" name="Hexagon 12">
            <a:extLst>
              <a:ext uri="{FF2B5EF4-FFF2-40B4-BE49-F238E27FC236}">
                <a16:creationId xmlns:a16="http://schemas.microsoft.com/office/drawing/2014/main" id="{D8C3CC5E-64C3-671D-D64B-F502FCD1C3D8}"/>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n w="6600">
                  <a:solidFill>
                    <a:schemeClr val="accent2"/>
                  </a:solidFill>
                  <a:prstDash val="solid"/>
                </a:ln>
                <a:solidFill>
                  <a:srgbClr val="FFFFFF"/>
                </a:solidFill>
                <a:effectLst>
                  <a:outerShdw dist="38100" dir="2700000" algn="tl" rotWithShape="0">
                    <a:schemeClr val="accent2"/>
                  </a:outerShdw>
                </a:effectLst>
              </a:rPr>
              <a:t>Ong</a:t>
            </a:r>
            <a:endParaRPr lang="en-US" sz="6000" dirty="0"/>
          </a:p>
        </p:txBody>
      </p:sp>
      <p:sp>
        <p:nvSpPr>
          <p:cNvPr id="14" name="Hexagon 13">
            <a:extLst>
              <a:ext uri="{FF2B5EF4-FFF2-40B4-BE49-F238E27FC236}">
                <a16:creationId xmlns:a16="http://schemas.microsoft.com/office/drawing/2014/main" id="{22DFFF6A-8818-19F2-BCCB-CBA7DB6C14D7}"/>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rPr>
              <a:t>non</a:t>
            </a:r>
            <a:endParaRPr lang="en-US" sz="6000"/>
          </a:p>
        </p:txBody>
      </p:sp>
      <p:sp>
        <p:nvSpPr>
          <p:cNvPr id="15" name="Hexagon 14">
            <a:extLst>
              <a:ext uri="{FF2B5EF4-FFF2-40B4-BE49-F238E27FC236}">
                <a16:creationId xmlns:a16="http://schemas.microsoft.com/office/drawing/2014/main" id="{435DC1E3-6554-0C01-D991-29FF7D226CE9}"/>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rPr>
              <a:t>việc</a:t>
            </a:r>
          </a:p>
        </p:txBody>
      </p:sp>
      <p:sp>
        <p:nvSpPr>
          <p:cNvPr id="16" name="Hexagon 15">
            <a:extLst>
              <a:ext uri="{FF2B5EF4-FFF2-40B4-BE49-F238E27FC236}">
                <a16:creationId xmlns:a16="http://schemas.microsoft.com/office/drawing/2014/main" id="{7ED1814C-FC47-72B6-3F82-C4FB91324C27}"/>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rPr>
              <a:t>học</a:t>
            </a:r>
            <a:endParaRPr lang="en-US" sz="6000"/>
          </a:p>
        </p:txBody>
      </p:sp>
      <p:pic>
        <p:nvPicPr>
          <p:cNvPr id="17" name="Picture 16">
            <a:extLst>
              <a:ext uri="{FF2B5EF4-FFF2-40B4-BE49-F238E27FC236}">
                <a16:creationId xmlns:a16="http://schemas.microsoft.com/office/drawing/2014/main" id="{2A19A67D-32F0-17AF-6B13-22D0B60A6D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5952" y="3436622"/>
            <a:ext cx="2650039" cy="2661817"/>
          </a:xfrm>
          <a:prstGeom prst="rect">
            <a:avLst/>
          </a:prstGeom>
        </p:spPr>
      </p:pic>
      <p:pic>
        <p:nvPicPr>
          <p:cNvPr id="18" name="Picture 17" descr="Logo, company name&#10;&#10;Description automatically generated">
            <a:extLst>
              <a:ext uri="{FF2B5EF4-FFF2-40B4-BE49-F238E27FC236}">
                <a16:creationId xmlns:a16="http://schemas.microsoft.com/office/drawing/2014/main" id="{F1B6B8A6-BF85-861E-CC7A-F86BBE37F33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Tree>
    <p:extLst>
      <p:ext uri="{BB962C8B-B14F-4D97-AF65-F5344CB8AC3E}">
        <p14:creationId xmlns:p14="http://schemas.microsoft.com/office/powerpoint/2010/main" val="2516274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13"/>
                                        </p:tgtEl>
                                        <p:attrNameLst>
                                          <p:attrName>style.color</p:attrName>
                                        </p:attrNameLst>
                                      </p:cBhvr>
                                      <p:by>
                                        <p:hsl h="7200000" s="0" l="0"/>
                                      </p:by>
                                    </p:animClr>
                                    <p:animClr clrSpc="hsl" dir="cw">
                                      <p:cBhvr>
                                        <p:cTn id="27" dur="1000" fill="hold"/>
                                        <p:tgtEl>
                                          <p:spTgt spid="13"/>
                                        </p:tgtEl>
                                        <p:attrNameLst>
                                          <p:attrName>fillcolor</p:attrName>
                                        </p:attrNameLst>
                                      </p:cBhvr>
                                      <p:by>
                                        <p:hsl h="7200000" s="0" l="0"/>
                                      </p:by>
                                    </p:animClr>
                                    <p:animClr clrSpc="hsl" dir="cw">
                                      <p:cBhvr>
                                        <p:cTn id="28" dur="1000" fill="hold"/>
                                        <p:tgtEl>
                                          <p:spTgt spid="13"/>
                                        </p:tgtEl>
                                        <p:attrNameLst>
                                          <p:attrName>stroke.color</p:attrName>
                                        </p:attrNameLst>
                                      </p:cBhvr>
                                      <p:by>
                                        <p:hsl h="7200000" s="0" l="0"/>
                                      </p:by>
                                    </p:animClr>
                                    <p:set>
                                      <p:cBhvr>
                                        <p:cTn id="29" dur="1000" fill="hold"/>
                                        <p:tgtEl>
                                          <p:spTgt spid="13"/>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14"/>
                                        </p:tgtEl>
                                        <p:attrNameLst>
                                          <p:attrName>style.color</p:attrName>
                                        </p:attrNameLst>
                                      </p:cBhvr>
                                      <p:by>
                                        <p:hsl h="7200000" s="0" l="0"/>
                                      </p:by>
                                    </p:animClr>
                                    <p:animClr clrSpc="hsl" dir="cw">
                                      <p:cBhvr>
                                        <p:cTn id="32" dur="500" fill="hold"/>
                                        <p:tgtEl>
                                          <p:spTgt spid="14"/>
                                        </p:tgtEl>
                                        <p:attrNameLst>
                                          <p:attrName>fillcolor</p:attrName>
                                        </p:attrNameLst>
                                      </p:cBhvr>
                                      <p:by>
                                        <p:hsl h="7200000" s="0" l="0"/>
                                      </p:by>
                                    </p:animClr>
                                    <p:animClr clrSpc="hsl" dir="cw">
                                      <p:cBhvr>
                                        <p:cTn id="33" dur="500" fill="hold"/>
                                        <p:tgtEl>
                                          <p:spTgt spid="14"/>
                                        </p:tgtEl>
                                        <p:attrNameLst>
                                          <p:attrName>stroke.color</p:attrName>
                                        </p:attrNameLst>
                                      </p:cBhvr>
                                      <p:by>
                                        <p:hsl h="7200000" s="0" l="0"/>
                                      </p:by>
                                    </p:animClr>
                                    <p:set>
                                      <p:cBhvr>
                                        <p:cTn id="34" dur="500" fill="hold"/>
                                        <p:tgtEl>
                                          <p:spTgt spid="14"/>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6"/>
                                        </p:tgtEl>
                                        <p:attrNameLst>
                                          <p:attrName>style.color</p:attrName>
                                        </p:attrNameLst>
                                      </p:cBhvr>
                                      <p:by>
                                        <p:hsl h="7200000" s="0" l="0"/>
                                      </p:by>
                                    </p:animClr>
                                    <p:animClr clrSpc="hsl" dir="cw">
                                      <p:cBhvr>
                                        <p:cTn id="37" dur="750" fill="hold"/>
                                        <p:tgtEl>
                                          <p:spTgt spid="16"/>
                                        </p:tgtEl>
                                        <p:attrNameLst>
                                          <p:attrName>fillcolor</p:attrName>
                                        </p:attrNameLst>
                                      </p:cBhvr>
                                      <p:by>
                                        <p:hsl h="7200000" s="0" l="0"/>
                                      </p:by>
                                    </p:animClr>
                                    <p:animClr clrSpc="hsl" dir="cw">
                                      <p:cBhvr>
                                        <p:cTn id="38" dur="750" fill="hold"/>
                                        <p:tgtEl>
                                          <p:spTgt spid="16"/>
                                        </p:tgtEl>
                                        <p:attrNameLst>
                                          <p:attrName>stroke.color</p:attrName>
                                        </p:attrNameLst>
                                      </p:cBhvr>
                                      <p:by>
                                        <p:hsl h="7200000" s="0" l="0"/>
                                      </p:by>
                                    </p:animClr>
                                    <p:set>
                                      <p:cBhvr>
                                        <p:cTn id="39" dur="750" fill="hold"/>
                                        <p:tgtEl>
                                          <p:spTgt spid="16"/>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5"/>
                                        </p:tgtEl>
                                        <p:attrNameLst>
                                          <p:attrName>style.color</p:attrName>
                                        </p:attrNameLst>
                                      </p:cBhvr>
                                      <p:by>
                                        <p:hsl h="7200000" s="0" l="0"/>
                                      </p:by>
                                    </p:animClr>
                                    <p:animClr clrSpc="hsl" dir="cw">
                                      <p:cBhvr>
                                        <p:cTn id="42" dur="250" fill="hold"/>
                                        <p:tgtEl>
                                          <p:spTgt spid="15"/>
                                        </p:tgtEl>
                                        <p:attrNameLst>
                                          <p:attrName>fillcolor</p:attrName>
                                        </p:attrNameLst>
                                      </p:cBhvr>
                                      <p:by>
                                        <p:hsl h="7200000" s="0" l="0"/>
                                      </p:by>
                                    </p:animClr>
                                    <p:animClr clrSpc="hsl" dir="cw">
                                      <p:cBhvr>
                                        <p:cTn id="43" dur="250" fill="hold"/>
                                        <p:tgtEl>
                                          <p:spTgt spid="15"/>
                                        </p:tgtEl>
                                        <p:attrNameLst>
                                          <p:attrName>stroke.color</p:attrName>
                                        </p:attrNameLst>
                                      </p:cBhvr>
                                      <p:by>
                                        <p:hsl h="7200000" s="0" l="0"/>
                                      </p:by>
                                    </p:animClr>
                                    <p:set>
                                      <p:cBhvr>
                                        <p:cTn id="44" dur="250" fill="hold"/>
                                        <p:tgtEl>
                                          <p:spTgt spid="15"/>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1000" fill="hold"/>
                                        <p:tgtEl>
                                          <p:spTgt spid="17"/>
                                        </p:tgtEl>
                                        <p:attrNameLst>
                                          <p:attrName>ppt_x</p:attrName>
                                        </p:attrNameLst>
                                      </p:cBhvr>
                                      <p:tavLst>
                                        <p:tav tm="0">
                                          <p:val>
                                            <p:strVal val="0-#ppt_w/2"/>
                                          </p:val>
                                        </p:tav>
                                        <p:tav tm="100000">
                                          <p:val>
                                            <p:strVal val="#ppt_x"/>
                                          </p:val>
                                        </p:tav>
                                      </p:tavLst>
                                    </p:anim>
                                    <p:anim calcmode="lin" valueType="num">
                                      <p:cBhvr additive="base">
                                        <p:cTn id="48"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7000" r="-27000"/>
          </a:stretch>
        </a:blipFill>
        <a:effectLst/>
      </p:bgPr>
    </p:bg>
    <p:spTree>
      <p:nvGrpSpPr>
        <p:cNvPr id="1" name="">
          <a:extLst>
            <a:ext uri="{FF2B5EF4-FFF2-40B4-BE49-F238E27FC236}">
              <a16:creationId xmlns:a16="http://schemas.microsoft.com/office/drawing/2014/main" id="{19E6D606-70B2-0AA9-049E-7D932F48C477}"/>
            </a:ext>
          </a:extLst>
        </p:cNvPr>
        <p:cNvGrpSpPr/>
        <p:nvPr/>
      </p:nvGrpSpPr>
      <p:grpSpPr>
        <a:xfrm>
          <a:off x="0" y="0"/>
          <a:ext cx="0" cy="0"/>
          <a:chOff x="0" y="0"/>
          <a:chExt cx="0" cy="0"/>
        </a:xfrm>
      </p:grpSpPr>
      <p:sp>
        <p:nvSpPr>
          <p:cNvPr id="2" name="Rectangle: Rounded Corners 18">
            <a:extLst>
              <a:ext uri="{FF2B5EF4-FFF2-40B4-BE49-F238E27FC236}">
                <a16:creationId xmlns:a16="http://schemas.microsoft.com/office/drawing/2014/main" id="{23ECD1E3-3EBF-221F-31BF-3FAB6202DE0E}"/>
              </a:ext>
            </a:extLst>
          </p:cNvPr>
          <p:cNvSpPr/>
          <p:nvPr/>
        </p:nvSpPr>
        <p:spPr>
          <a:xfrm>
            <a:off x="6415625" y="2880969"/>
            <a:ext cx="4581890" cy="13261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B. Vì Mồ Côi được nhân dân tin cậy. </a:t>
            </a:r>
            <a:endParaRPr lang="en-US" sz="2400" noProof="1">
              <a:solidFill>
                <a:srgbClr val="000000"/>
              </a:solidFill>
              <a:cs typeface="Arial" panose="020B0604020202020204" pitchFamily="34" charset="0"/>
            </a:endParaRPr>
          </a:p>
        </p:txBody>
      </p:sp>
      <p:sp>
        <p:nvSpPr>
          <p:cNvPr id="3" name="Rectangle: Rounded Corners 20">
            <a:extLst>
              <a:ext uri="{FF2B5EF4-FFF2-40B4-BE49-F238E27FC236}">
                <a16:creationId xmlns:a16="http://schemas.microsoft.com/office/drawing/2014/main" id="{8FAF847F-052A-84DC-9312-4768B2F00F7A}"/>
              </a:ext>
            </a:extLst>
          </p:cNvPr>
          <p:cNvSpPr/>
          <p:nvPr/>
        </p:nvSpPr>
        <p:spPr>
          <a:xfrm>
            <a:off x="1240686" y="4456067"/>
            <a:ext cx="4581890" cy="13261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rPr>
              <a:t>C.</a:t>
            </a:r>
            <a:r>
              <a:rPr lang="en-US" sz="2400" dirty="0">
                <a:solidFill>
                  <a:srgbClr val="000000"/>
                </a:solidFill>
              </a:rPr>
              <a:t> </a:t>
            </a:r>
            <a:r>
              <a:rPr lang="vi-VN" sz="2400" dirty="0">
                <a:solidFill>
                  <a:srgbClr val="000000"/>
                </a:solidFill>
              </a:rPr>
              <a:t>Vì vùng đó không có người làm quan. </a:t>
            </a:r>
          </a:p>
        </p:txBody>
      </p:sp>
      <p:sp>
        <p:nvSpPr>
          <p:cNvPr id="4" name="Rectangle: Rounded Corners 22">
            <a:extLst>
              <a:ext uri="{FF2B5EF4-FFF2-40B4-BE49-F238E27FC236}">
                <a16:creationId xmlns:a16="http://schemas.microsoft.com/office/drawing/2014/main" id="{9DA11AD9-3411-1575-ADDF-6B31DC102E6C}"/>
              </a:ext>
            </a:extLst>
          </p:cNvPr>
          <p:cNvSpPr/>
          <p:nvPr/>
        </p:nvSpPr>
        <p:spPr>
          <a:xfrm>
            <a:off x="1240686" y="2916198"/>
            <a:ext cx="4581890" cy="13261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cs typeface="Arial" panose="020B0604020202020204" pitchFamily="34" charset="0"/>
              </a:rPr>
              <a:t>A. Vì Mồ Côi tài giỏi. </a:t>
            </a:r>
          </a:p>
        </p:txBody>
      </p:sp>
      <p:sp>
        <p:nvSpPr>
          <p:cNvPr id="5" name="Rectangle: Rounded Corners 24">
            <a:extLst>
              <a:ext uri="{FF2B5EF4-FFF2-40B4-BE49-F238E27FC236}">
                <a16:creationId xmlns:a16="http://schemas.microsoft.com/office/drawing/2014/main" id="{8EEF7C61-4E80-1290-20FC-61B1267D6F03}"/>
              </a:ext>
            </a:extLst>
          </p:cNvPr>
          <p:cNvSpPr/>
          <p:nvPr/>
        </p:nvSpPr>
        <p:spPr>
          <a:xfrm>
            <a:off x="6415625" y="4456068"/>
            <a:ext cx="4581890" cy="132616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noProof="1">
                <a:solidFill>
                  <a:srgbClr val="000000"/>
                </a:solidFill>
                <a:cs typeface="Arial" panose="020B0604020202020204" pitchFamily="34" charset="0"/>
              </a:rPr>
              <a:t>D. Vì Mồ Côi đã xử nhiều</a:t>
            </a:r>
          </a:p>
          <a:p>
            <a:pPr algn="ctr">
              <a:lnSpc>
                <a:spcPct val="150000"/>
              </a:lnSpc>
            </a:pPr>
            <a:r>
              <a:rPr lang="en-US" sz="2400" noProof="1">
                <a:solidFill>
                  <a:srgbClr val="000000"/>
                </a:solidFill>
                <a:cs typeface="Arial" panose="020B0604020202020204" pitchFamily="34" charset="0"/>
              </a:rPr>
              <a:t>vụ án. </a:t>
            </a:r>
          </a:p>
        </p:txBody>
      </p:sp>
      <p:sp>
        <p:nvSpPr>
          <p:cNvPr id="6" name="Speech Bubble: Rectangle with Corners Rounded 7">
            <a:extLst>
              <a:ext uri="{FF2B5EF4-FFF2-40B4-BE49-F238E27FC236}">
                <a16:creationId xmlns:a16="http://schemas.microsoft.com/office/drawing/2014/main" id="{5F38FD5E-B78B-C2FE-1C13-AEC5BB950A49}"/>
              </a:ext>
            </a:extLst>
          </p:cNvPr>
          <p:cNvSpPr/>
          <p:nvPr/>
        </p:nvSpPr>
        <p:spPr>
          <a:xfrm>
            <a:off x="1240686" y="642557"/>
            <a:ext cx="8093814" cy="1607821"/>
          </a:xfrm>
          <a:prstGeom prst="wedgeRoundRectCallout">
            <a:avLst>
              <a:gd name="adj1" fmla="val 62786"/>
              <a:gd name="adj2" fmla="val 8254"/>
              <a:gd name="adj3" fmla="val 16667"/>
            </a:avLst>
          </a:prstGeom>
          <a:solidFill>
            <a:srgbClr val="77C3AC">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800" b="1" dirty="0">
                <a:solidFill>
                  <a:srgbClr val="000000"/>
                </a:solidFill>
              </a:rPr>
              <a:t>Câu 1: </a:t>
            </a:r>
            <a:r>
              <a:rPr lang="vi-VN" sz="2800" dirty="0">
                <a:solidFill>
                  <a:srgbClr val="000000"/>
                </a:solidFill>
              </a:rPr>
              <a:t>Vì sao Mồ Côi lại được giao cho việc xử kiện?</a:t>
            </a:r>
          </a:p>
        </p:txBody>
      </p:sp>
      <p:pic>
        <p:nvPicPr>
          <p:cNvPr id="7" name="Picture 6">
            <a:extLst>
              <a:ext uri="{FF2B5EF4-FFF2-40B4-BE49-F238E27FC236}">
                <a16:creationId xmlns:a16="http://schemas.microsoft.com/office/drawing/2014/main" id="{E7E83FDC-CA4F-5096-A062-7A5F6B5199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45385" y="1003135"/>
            <a:ext cx="1600706" cy="1607820"/>
          </a:xfrm>
          <a:prstGeom prst="rect">
            <a:avLst/>
          </a:prstGeom>
        </p:spPr>
      </p:pic>
      <p:pic>
        <p:nvPicPr>
          <p:cNvPr id="8" name="Picture 7" descr="Logo, company name&#10;&#10;Description automatically generated">
            <a:extLst>
              <a:ext uri="{FF2B5EF4-FFF2-40B4-BE49-F238E27FC236}">
                <a16:creationId xmlns:a16="http://schemas.microsoft.com/office/drawing/2014/main" id="{B5019F4A-2DB1-7D6F-C1B9-5138816DF716}"/>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Tree>
    <p:extLst>
      <p:ext uri="{BB962C8B-B14F-4D97-AF65-F5344CB8AC3E}">
        <p14:creationId xmlns:p14="http://schemas.microsoft.com/office/powerpoint/2010/main" val="91460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3"/>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ppt_w+.3"/>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animEffect transition="in" filter="fade">
                                      <p:cBhvr>
                                        <p:cTn id="20" dur="500"/>
                                        <p:tgtEl>
                                          <p:spTgt spid="4"/>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ppt_w+.3"/>
                                          </p:val>
                                        </p:tav>
                                        <p:tav tm="100000">
                                          <p:val>
                                            <p:strVal val="#ppt_w"/>
                                          </p:val>
                                        </p:tav>
                                      </p:tavLst>
                                    </p:anim>
                                    <p:anim calcmode="lin" valueType="num">
                                      <p:cBhvr>
                                        <p:cTn id="25" dur="500" fill="hold"/>
                                        <p:tgtEl>
                                          <p:spTgt spid="2"/>
                                        </p:tgtEl>
                                        <p:attrNameLst>
                                          <p:attrName>ppt_h</p:attrName>
                                        </p:attrNameLst>
                                      </p:cBhvr>
                                      <p:tavLst>
                                        <p:tav tm="0">
                                          <p:val>
                                            <p:strVal val="#ppt_h"/>
                                          </p:val>
                                        </p:tav>
                                        <p:tav tm="100000">
                                          <p:val>
                                            <p:strVal val="#ppt_h"/>
                                          </p:val>
                                        </p:tav>
                                      </p:tavLst>
                                    </p:anim>
                                    <p:animEffect transition="in" filter="fade">
                                      <p:cBhvr>
                                        <p:cTn id="26" dur="500"/>
                                        <p:tgtEl>
                                          <p:spTgt spid="2"/>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strVal val="#ppt_w+.3"/>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animEffect transition="in" filter="fade">
                                      <p:cBhvr>
                                        <p:cTn id="32" dur="500"/>
                                        <p:tgtEl>
                                          <p:spTgt spid="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strVal val="#ppt_w+.3"/>
                                          </p:val>
                                        </p:tav>
                                        <p:tav tm="100000">
                                          <p:val>
                                            <p:strVal val="#ppt_w"/>
                                          </p:val>
                                        </p:tav>
                                      </p:tavLst>
                                    </p:anim>
                                    <p:anim calcmode="lin" valueType="num">
                                      <p:cBhvr>
                                        <p:cTn id="37" dur="500" fill="hold"/>
                                        <p:tgtEl>
                                          <p:spTgt spid="5"/>
                                        </p:tgtEl>
                                        <p:attrNameLst>
                                          <p:attrName>ppt_h</p:attrName>
                                        </p:attrNameLst>
                                      </p:cBhvr>
                                      <p:tavLst>
                                        <p:tav tm="0">
                                          <p:val>
                                            <p:strVal val="#ppt_h"/>
                                          </p:val>
                                        </p:tav>
                                        <p:tav tm="100000">
                                          <p:val>
                                            <p:strVal val="#ppt_h"/>
                                          </p:val>
                                        </p:tav>
                                      </p:tavLst>
                                    </p:anim>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2"/>
                                        </p:tgtEl>
                                        <p:attrNameLst>
                                          <p:attrName>fillcolor</p:attrName>
                                        </p:attrNameLst>
                                      </p:cBhvr>
                                      <p:to>
                                        <a:srgbClr val="00B050"/>
                                      </p:to>
                                    </p:animClr>
                                    <p:set>
                                      <p:cBhvr>
                                        <p:cTn id="44" dur="500" fill="hold"/>
                                        <p:tgtEl>
                                          <p:spTgt spid="2"/>
                                        </p:tgtEl>
                                        <p:attrNameLst>
                                          <p:attrName>fill.type</p:attrName>
                                        </p:attrNameLst>
                                      </p:cBhvr>
                                      <p:to>
                                        <p:strVal val="solid"/>
                                      </p:to>
                                    </p:set>
                                    <p:set>
                                      <p:cBhvr>
                                        <p:cTn id="45" dur="500" fill="hold"/>
                                        <p:tgtEl>
                                          <p:spTgt spid="2"/>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3"/>
                                        </p:tgtEl>
                                        <p:attrNameLst>
                                          <p:attrName>fillcolor</p:attrName>
                                        </p:attrNameLst>
                                      </p:cBhvr>
                                      <p:to>
                                        <a:srgbClr val="FF0000"/>
                                      </p:to>
                                    </p:animClr>
                                    <p:set>
                                      <p:cBhvr>
                                        <p:cTn id="51" dur="500" fill="hold"/>
                                        <p:tgtEl>
                                          <p:spTgt spid="3"/>
                                        </p:tgtEl>
                                        <p:attrNameLst>
                                          <p:attrName>fill.type</p:attrName>
                                        </p:attrNameLst>
                                      </p:cBhvr>
                                      <p:to>
                                        <p:strVal val="solid"/>
                                      </p:to>
                                    </p:set>
                                    <p:set>
                                      <p:cBhvr>
                                        <p:cTn id="52" dur="500" fill="hold"/>
                                        <p:tgtEl>
                                          <p:spTgt spid="3"/>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3"/>
                  </p:tgtEl>
                </p:cond>
              </p:nextCondLst>
            </p:seq>
            <p:seq concurrent="1" nextAc="seek">
              <p:cTn id="53" restart="whenNotActive" fill="hold" evtFilter="cancelBubble" nodeType="interactiveSeq">
                <p:stCondLst>
                  <p:cond evt="onClick" delay="0">
                    <p:tgtEl>
                      <p:spTgt spid="4"/>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clickEffect">
                                  <p:stCondLst>
                                    <p:cond delay="0"/>
                                  </p:stCondLst>
                                  <p:childTnLst>
                                    <p:animClr clrSpc="rgb" dir="cw">
                                      <p:cBhvr>
                                        <p:cTn id="57" dur="500" fill="hold"/>
                                        <p:tgtEl>
                                          <p:spTgt spid="4"/>
                                        </p:tgtEl>
                                        <p:attrNameLst>
                                          <p:attrName>fillcolor</p:attrName>
                                        </p:attrNameLst>
                                      </p:cBhvr>
                                      <p:to>
                                        <a:srgbClr val="FF0000"/>
                                      </p:to>
                                    </p:animClr>
                                    <p:set>
                                      <p:cBhvr>
                                        <p:cTn id="58" dur="500" fill="hold"/>
                                        <p:tgtEl>
                                          <p:spTgt spid="4"/>
                                        </p:tgtEl>
                                        <p:attrNameLst>
                                          <p:attrName>fill.type</p:attrName>
                                        </p:attrNameLst>
                                      </p:cBhvr>
                                      <p:to>
                                        <p:strVal val="solid"/>
                                      </p:to>
                                    </p:set>
                                    <p:set>
                                      <p:cBhvr>
                                        <p:cTn id="59" dur="500" fill="hold"/>
                                        <p:tgtEl>
                                          <p:spTgt spid="4"/>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4"/>
                  </p:tgtEl>
                </p:cond>
              </p:nextCondLst>
            </p:seq>
            <p:seq concurrent="1" nextAc="seek">
              <p:cTn id="60" restart="whenNotActive" fill="hold" evtFilter="cancelBubble" nodeType="interactiveSeq">
                <p:stCondLst>
                  <p:cond evt="onClick" delay="0">
                    <p:tgtEl>
                      <p:spTgt spid="5"/>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500" fill="hold"/>
                                        <p:tgtEl>
                                          <p:spTgt spid="5"/>
                                        </p:tgtEl>
                                        <p:attrNameLst>
                                          <p:attrName>fillcolor</p:attrName>
                                        </p:attrNameLst>
                                      </p:cBhvr>
                                      <p:to>
                                        <a:srgbClr val="FF0000"/>
                                      </p:to>
                                    </p:animClr>
                                    <p:set>
                                      <p:cBhvr>
                                        <p:cTn id="65" dur="500" fill="hold"/>
                                        <p:tgtEl>
                                          <p:spTgt spid="5"/>
                                        </p:tgtEl>
                                        <p:attrNameLst>
                                          <p:attrName>fill.type</p:attrName>
                                        </p:attrNameLst>
                                      </p:cBhvr>
                                      <p:to>
                                        <p:strVal val="solid"/>
                                      </p:to>
                                    </p:set>
                                    <p:set>
                                      <p:cBhvr>
                                        <p:cTn id="66" dur="500" fill="hold"/>
                                        <p:tgtEl>
                                          <p:spTgt spid="5"/>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5"/>
                  </p:tgtEl>
                </p:cond>
              </p:nextCondLst>
            </p:seq>
          </p:childTnLst>
        </p:cTn>
      </p:par>
    </p:tnLst>
    <p:bldLst>
      <p:bldP spid="2" grpId="0" animBg="1"/>
      <p:bldP spid="3" grpId="0" animBg="1"/>
      <p:bldP spid="4" grpId="0" animBg="1"/>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B327A6FB-8B65-FAAC-ED95-A0CA9F45A321}"/>
            </a:ext>
          </a:extLst>
        </p:cNvPr>
        <p:cNvGrpSpPr/>
        <p:nvPr/>
      </p:nvGrpSpPr>
      <p:grpSpPr>
        <a:xfrm>
          <a:off x="0" y="0"/>
          <a:ext cx="0" cy="0"/>
          <a:chOff x="0" y="0"/>
          <a:chExt cx="0" cy="0"/>
        </a:xfrm>
      </p:grpSpPr>
      <p:sp>
        <p:nvSpPr>
          <p:cNvPr id="2" name="Speech Bubble: Rectangle with Corners Rounded 7">
            <a:extLst>
              <a:ext uri="{FF2B5EF4-FFF2-40B4-BE49-F238E27FC236}">
                <a16:creationId xmlns:a16="http://schemas.microsoft.com/office/drawing/2014/main" id="{B7B830F2-F044-A5EC-B62C-6C1793BBE471}"/>
              </a:ext>
            </a:extLst>
          </p:cNvPr>
          <p:cNvSpPr/>
          <p:nvPr/>
        </p:nvSpPr>
        <p:spPr>
          <a:xfrm>
            <a:off x="1227239" y="834451"/>
            <a:ext cx="8093814" cy="1607821"/>
          </a:xfrm>
          <a:prstGeom prst="wedgeRoundRectCallout">
            <a:avLst>
              <a:gd name="adj1" fmla="val 62786"/>
              <a:gd name="adj2" fmla="val 8254"/>
              <a:gd name="adj3" fmla="val 16667"/>
            </a:avLst>
          </a:prstGeom>
          <a:solidFill>
            <a:srgbClr val="77C3AC">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800" b="1" dirty="0">
                <a:solidFill>
                  <a:prstClr val="black"/>
                </a:solidFill>
              </a:rPr>
              <a:t>Câu 2: </a:t>
            </a:r>
            <a:r>
              <a:rPr lang="vi-VN" sz="2800" dirty="0">
                <a:solidFill>
                  <a:prstClr val="black"/>
                </a:solidFill>
              </a:rPr>
              <a:t>Người chủ quán đã kiện bác nông dân vì chuyện gì?</a:t>
            </a:r>
          </a:p>
          <a:p>
            <a:pPr algn="ctr">
              <a:lnSpc>
                <a:spcPct val="150000"/>
              </a:lnSpc>
            </a:pPr>
            <a:endParaRPr lang="en-US" sz="2800" dirty="0">
              <a:solidFill>
                <a:schemeClr val="tx1"/>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173969C8-B8AF-BF57-4613-1B8288B4C5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5385" y="1003135"/>
            <a:ext cx="1600706" cy="1607820"/>
          </a:xfrm>
          <a:prstGeom prst="rect">
            <a:avLst/>
          </a:prstGeom>
        </p:spPr>
      </p:pic>
      <p:pic>
        <p:nvPicPr>
          <p:cNvPr id="4" name="Picture 3" descr="Logo, company name&#10;&#10;Description automatically generated">
            <a:extLst>
              <a:ext uri="{FF2B5EF4-FFF2-40B4-BE49-F238E27FC236}">
                <a16:creationId xmlns:a16="http://schemas.microsoft.com/office/drawing/2014/main" id="{8D868019-8A58-18AF-4F6A-E4B099A3615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
        <p:nvSpPr>
          <p:cNvPr id="5" name="Rectangle: Rounded Corners 18">
            <a:extLst>
              <a:ext uri="{FF2B5EF4-FFF2-40B4-BE49-F238E27FC236}">
                <a16:creationId xmlns:a16="http://schemas.microsoft.com/office/drawing/2014/main" id="{23822A69-70EB-F096-6164-4C81C2A5292C}"/>
              </a:ext>
            </a:extLst>
          </p:cNvPr>
          <p:cNvSpPr/>
          <p:nvPr/>
        </p:nvSpPr>
        <p:spPr>
          <a:xfrm>
            <a:off x="675909" y="4415728"/>
            <a:ext cx="5146667" cy="1299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dirty="0">
                <a:solidFill>
                  <a:srgbClr val="000000"/>
                </a:solidFill>
                <a:ea typeface="Times New Roman" panose="02020603050405020304" pitchFamily="18" charset="0"/>
                <a:cs typeface="Arial" panose="020B0604020202020204" pitchFamily="34" charset="0"/>
              </a:rPr>
              <a:t>C. Bác nông dân hít mùi thơm thức ăn trong quán mà không trả tiền.</a:t>
            </a:r>
          </a:p>
        </p:txBody>
      </p:sp>
      <p:sp>
        <p:nvSpPr>
          <p:cNvPr id="6" name="Rectangle: Rounded Corners 20">
            <a:extLst>
              <a:ext uri="{FF2B5EF4-FFF2-40B4-BE49-F238E27FC236}">
                <a16:creationId xmlns:a16="http://schemas.microsoft.com/office/drawing/2014/main" id="{B9F75375-32D4-E814-0C7A-2D28FD248D44}"/>
              </a:ext>
            </a:extLst>
          </p:cNvPr>
          <p:cNvSpPr/>
          <p:nvPr/>
        </p:nvSpPr>
        <p:spPr>
          <a:xfrm>
            <a:off x="6369424" y="2929645"/>
            <a:ext cx="5146666" cy="1299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ea typeface="Times New Roman" panose="02020603050405020304" pitchFamily="18" charset="0"/>
                <a:cs typeface="Arial" panose="020B0604020202020204" pitchFamily="34" charset="0"/>
              </a:rPr>
              <a:t>B. </a:t>
            </a:r>
            <a:r>
              <a:rPr lang="en-US" sz="2000" dirty="0" err="1">
                <a:solidFill>
                  <a:schemeClr val="tx1"/>
                </a:solidFill>
                <a:cs typeface="Arial" panose="020B0604020202020204" pitchFamily="34" charset="0"/>
              </a:rPr>
              <a:t>Bác</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nông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dân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vào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quán</a:t>
            </a:r>
            <a:r>
              <a:rPr lang="en-US" sz="2000" dirty="0">
                <a:solidFill>
                  <a:schemeClr val="tx1"/>
                </a:solidFill>
                <a:cs typeface="Arial" panose="020B0604020202020204" pitchFamily="34" charset="0"/>
              </a:rPr>
              <a:t> </a:t>
            </a:r>
          </a:p>
          <a:p>
            <a:pPr algn="ctr">
              <a:lnSpc>
                <a:spcPct val="150000"/>
              </a:lnSpc>
            </a:pPr>
            <a:r>
              <a:rPr lang="en-US" sz="2000" dirty="0" err="1">
                <a:solidFill>
                  <a:schemeClr val="tx1"/>
                </a:solidFill>
                <a:cs typeface="Arial" panose="020B0604020202020204" pitchFamily="34" charset="0"/>
              </a:rPr>
              <a:t>mà</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không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mua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gì</a:t>
            </a:r>
            <a:r>
              <a:rPr lang="en-US" sz="2000" dirty="0">
                <a:solidFill>
                  <a:schemeClr val="tx1"/>
                </a:solidFill>
                <a:cs typeface="Arial" panose="020B0604020202020204" pitchFamily="34" charset="0"/>
              </a:rPr>
              <a:t>.</a:t>
            </a:r>
            <a:endParaRPr lang="vi-VN" sz="2000" dirty="0">
              <a:solidFill>
                <a:schemeClr val="tx1"/>
              </a:solidFill>
              <a:ea typeface="Times New Roman" panose="02020603050405020304" pitchFamily="18" charset="0"/>
              <a:cs typeface="Arial" panose="020B0604020202020204" pitchFamily="34" charset="0"/>
            </a:endParaRPr>
          </a:p>
        </p:txBody>
      </p:sp>
      <p:sp>
        <p:nvSpPr>
          <p:cNvPr id="7" name="Rectangle: Rounded Corners 22">
            <a:extLst>
              <a:ext uri="{FF2B5EF4-FFF2-40B4-BE49-F238E27FC236}">
                <a16:creationId xmlns:a16="http://schemas.microsoft.com/office/drawing/2014/main" id="{F794C7DB-02EA-CD8B-C221-4B1D46AD52AB}"/>
              </a:ext>
            </a:extLst>
          </p:cNvPr>
          <p:cNvSpPr/>
          <p:nvPr/>
        </p:nvSpPr>
        <p:spPr>
          <a:xfrm>
            <a:off x="675910" y="2929645"/>
            <a:ext cx="5146666" cy="1299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000" noProof="1">
                <a:solidFill>
                  <a:srgbClr val="000000"/>
                </a:solidFill>
                <a:cs typeface="Arial" panose="020B0604020202020204" pitchFamily="34" charset="0"/>
              </a:rPr>
              <a:t>A. Bác nông dân ăn thức ăn trong quán mà không trả tiền.</a:t>
            </a:r>
          </a:p>
        </p:txBody>
      </p:sp>
      <p:sp>
        <p:nvSpPr>
          <p:cNvPr id="8" name="Rectangle: Rounded Corners 24">
            <a:extLst>
              <a:ext uri="{FF2B5EF4-FFF2-40B4-BE49-F238E27FC236}">
                <a16:creationId xmlns:a16="http://schemas.microsoft.com/office/drawing/2014/main" id="{BD4A68B8-1337-03EA-A182-994C434ED14A}"/>
              </a:ext>
            </a:extLst>
          </p:cNvPr>
          <p:cNvSpPr/>
          <p:nvPr/>
        </p:nvSpPr>
        <p:spPr>
          <a:xfrm>
            <a:off x="6369424" y="4415728"/>
            <a:ext cx="5146667" cy="1299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rgbClr val="000000"/>
                </a:solidFill>
                <a:ea typeface="Times New Roman" panose="02020603050405020304" pitchFamily="18" charset="0"/>
                <a:cs typeface="Arial" panose="020B0604020202020204" pitchFamily="34" charset="0"/>
              </a:rPr>
              <a:t>D. </a:t>
            </a:r>
            <a:r>
              <a:rPr lang="en-US" sz="2000" dirty="0" err="1">
                <a:solidFill>
                  <a:srgbClr val="000000"/>
                </a:solidFill>
                <a:ea typeface="Times New Roman" panose="02020603050405020304" pitchFamily="18" charset="0"/>
                <a:cs typeface="Arial" panose="020B0604020202020204" pitchFamily="34" charset="0"/>
              </a:rPr>
              <a:t>Bác</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nông</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dân</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đã</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ăn</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quỵt</a:t>
            </a:r>
            <a:r>
              <a:rPr lang="en-US" sz="2000" dirty="0">
                <a:solidFill>
                  <a:srgbClr val="000000"/>
                </a:solidFill>
                <a:ea typeface="Times New Roman" panose="02020603050405020304" pitchFamily="18" charset="0"/>
                <a:cs typeface="Arial" panose="020B0604020202020204" pitchFamily="34" charset="0"/>
              </a:rPr>
              <a:t> </a:t>
            </a:r>
          </a:p>
          <a:p>
            <a:pPr algn="ctr">
              <a:lnSpc>
                <a:spcPct val="150000"/>
              </a:lnSpc>
            </a:pPr>
            <a:r>
              <a:rPr lang="en-US" sz="2000" dirty="0" err="1">
                <a:solidFill>
                  <a:srgbClr val="000000"/>
                </a:solidFill>
                <a:ea typeface="Times New Roman" panose="02020603050405020304" pitchFamily="18" charset="0"/>
                <a:cs typeface="Arial" panose="020B0604020202020204" pitchFamily="34" charset="0"/>
              </a:rPr>
              <a:t>nhiều</a:t>
            </a:r>
            <a:r>
              <a:rPr lang="en-US" sz="2000" dirty="0">
                <a:solidFill>
                  <a:srgbClr val="000000"/>
                </a:solidFill>
                <a:ea typeface="Times New Roman" panose="02020603050405020304" pitchFamily="18" charset="0"/>
                <a:cs typeface="Arial" panose="020B0604020202020204" pitchFamily="34" charset="0"/>
              </a:rPr>
              <a:t> </a:t>
            </a:r>
            <a:r>
              <a:rPr lang="en-US" sz="2000" dirty="0" err="1">
                <a:solidFill>
                  <a:srgbClr val="000000"/>
                </a:solidFill>
                <a:ea typeface="Times New Roman" panose="02020603050405020304" pitchFamily="18" charset="0"/>
                <a:cs typeface="Arial" panose="020B0604020202020204" pitchFamily="34" charset="0"/>
              </a:rPr>
              <a:t>lần</a:t>
            </a:r>
            <a:r>
              <a:rPr lang="en-US" sz="2000" dirty="0">
                <a:solidFill>
                  <a:srgbClr val="000000"/>
                </a:solidFill>
                <a:ea typeface="Times New Roman" panose="02020603050405020304" pitchFamily="18" charset="0"/>
                <a:cs typeface="Arial" panose="020B0604020202020204" pitchFamily="34" charset="0"/>
              </a:rPr>
              <a:t>.</a:t>
            </a:r>
            <a:endParaRPr lang="vi-VN" sz="2000" dirty="0">
              <a:solidFill>
                <a:srgbClr val="000000"/>
              </a:solidFill>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2418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3"/>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strVal val="#ppt_w+.3"/>
                                          </p:val>
                                        </p:tav>
                                        <p:tav tm="100000">
                                          <p:val>
                                            <p:strVal val="#ppt_w"/>
                                          </p:val>
                                        </p:tav>
                                      </p:tavLst>
                                    </p:anim>
                                    <p:anim calcmode="lin" valueType="num">
                                      <p:cBhvr>
                                        <p:cTn id="19" dur="500" fill="hold"/>
                                        <p:tgtEl>
                                          <p:spTgt spid="7"/>
                                        </p:tgtEl>
                                        <p:attrNameLst>
                                          <p:attrName>ppt_h</p:attrName>
                                        </p:attrNameLst>
                                      </p:cBhvr>
                                      <p:tavLst>
                                        <p:tav tm="0">
                                          <p:val>
                                            <p:strVal val="#ppt_h"/>
                                          </p:val>
                                        </p:tav>
                                        <p:tav tm="100000">
                                          <p:val>
                                            <p:strVal val="#ppt_h"/>
                                          </p:val>
                                        </p:tav>
                                      </p:tavLst>
                                    </p:anim>
                                    <p:animEffect transition="in" filter="fade">
                                      <p:cBhvr>
                                        <p:cTn id="20" dur="500"/>
                                        <p:tgtEl>
                                          <p:spTgt spid="7"/>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strVal val="#ppt_w+.3"/>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animEffect transition="in" filter="fade">
                                      <p:cBhvr>
                                        <p:cTn id="26" dur="500"/>
                                        <p:tgtEl>
                                          <p:spTgt spid="6"/>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strVal val="#ppt_w+.3"/>
                                          </p:val>
                                        </p:tav>
                                        <p:tav tm="100000">
                                          <p:val>
                                            <p:strVal val="#ppt_w"/>
                                          </p:val>
                                        </p:tav>
                                      </p:tavLst>
                                    </p:anim>
                                    <p:anim calcmode="lin" valueType="num">
                                      <p:cBhvr>
                                        <p:cTn id="31" dur="500" fill="hold"/>
                                        <p:tgtEl>
                                          <p:spTgt spid="5"/>
                                        </p:tgtEl>
                                        <p:attrNameLst>
                                          <p:attrName>ppt_h</p:attrName>
                                        </p:attrNameLst>
                                      </p:cBhvr>
                                      <p:tavLst>
                                        <p:tav tm="0">
                                          <p:val>
                                            <p:strVal val="#ppt_h"/>
                                          </p:val>
                                        </p:tav>
                                        <p:tav tm="100000">
                                          <p:val>
                                            <p:strVal val="#ppt_h"/>
                                          </p:val>
                                        </p:tav>
                                      </p:tavLst>
                                    </p:anim>
                                    <p:animEffect transition="in" filter="fade">
                                      <p:cBhvr>
                                        <p:cTn id="32" dur="500"/>
                                        <p:tgtEl>
                                          <p:spTgt spid="5"/>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ppt_w+.3"/>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5"/>
                                        </p:tgtEl>
                                        <p:attrNameLst>
                                          <p:attrName>fillcolor</p:attrName>
                                        </p:attrNameLst>
                                      </p:cBhvr>
                                      <p:to>
                                        <a:srgbClr val="00B050"/>
                                      </p:to>
                                    </p:animClr>
                                    <p:set>
                                      <p:cBhvr>
                                        <p:cTn id="44" dur="500" fill="hold"/>
                                        <p:tgtEl>
                                          <p:spTgt spid="5"/>
                                        </p:tgtEl>
                                        <p:attrNameLst>
                                          <p:attrName>fill.type</p:attrName>
                                        </p:attrNameLst>
                                      </p:cBhvr>
                                      <p:to>
                                        <p:strVal val="solid"/>
                                      </p:to>
                                    </p:set>
                                    <p:set>
                                      <p:cBhvr>
                                        <p:cTn id="45" dur="500" fill="hold"/>
                                        <p:tgtEl>
                                          <p:spTgt spid="5"/>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
                  </p:tgtEl>
                </p:cond>
              </p:nextCondLst>
            </p:seq>
            <p:seq concurrent="1" nextAc="seek">
              <p:cTn id="46" restart="whenNotActive" fill="hold" evtFilter="cancelBubble" nodeType="interactiveSeq">
                <p:stCondLst>
                  <p:cond evt="onClick" delay="0">
                    <p:tgtEl>
                      <p:spTgt spid="6"/>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6"/>
                                        </p:tgtEl>
                                        <p:attrNameLst>
                                          <p:attrName>fillcolor</p:attrName>
                                        </p:attrNameLst>
                                      </p:cBhvr>
                                      <p:to>
                                        <a:srgbClr val="FF0000"/>
                                      </p:to>
                                    </p:animClr>
                                    <p:set>
                                      <p:cBhvr>
                                        <p:cTn id="51" dur="500" fill="hold"/>
                                        <p:tgtEl>
                                          <p:spTgt spid="6"/>
                                        </p:tgtEl>
                                        <p:attrNameLst>
                                          <p:attrName>fill.type</p:attrName>
                                        </p:attrNameLst>
                                      </p:cBhvr>
                                      <p:to>
                                        <p:strVal val="solid"/>
                                      </p:to>
                                    </p:set>
                                    <p:set>
                                      <p:cBhvr>
                                        <p:cTn id="52" dur="500" fill="hold"/>
                                        <p:tgtEl>
                                          <p:spTgt spid="6"/>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6"/>
                  </p:tgtEl>
                </p:cond>
              </p:nextCondLst>
            </p:seq>
            <p:seq concurrent="1" nextAc="seek">
              <p:cTn id="53" restart="whenNotActive" fill="hold" evtFilter="cancelBubble" nodeType="interactiveSeq">
                <p:stCondLst>
                  <p:cond evt="onClick" delay="0">
                    <p:tgtEl>
                      <p:spTgt spid="7"/>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clickEffect">
                                  <p:stCondLst>
                                    <p:cond delay="0"/>
                                  </p:stCondLst>
                                  <p:childTnLst>
                                    <p:animClr clrSpc="rgb" dir="cw">
                                      <p:cBhvr>
                                        <p:cTn id="57" dur="500" fill="hold"/>
                                        <p:tgtEl>
                                          <p:spTgt spid="7"/>
                                        </p:tgtEl>
                                        <p:attrNameLst>
                                          <p:attrName>fillcolor</p:attrName>
                                        </p:attrNameLst>
                                      </p:cBhvr>
                                      <p:to>
                                        <a:srgbClr val="FF0000"/>
                                      </p:to>
                                    </p:animClr>
                                    <p:set>
                                      <p:cBhvr>
                                        <p:cTn id="58" dur="500" fill="hold"/>
                                        <p:tgtEl>
                                          <p:spTgt spid="7"/>
                                        </p:tgtEl>
                                        <p:attrNameLst>
                                          <p:attrName>fill.type</p:attrName>
                                        </p:attrNameLst>
                                      </p:cBhvr>
                                      <p:to>
                                        <p:strVal val="solid"/>
                                      </p:to>
                                    </p:set>
                                    <p:set>
                                      <p:cBhvr>
                                        <p:cTn id="59" dur="500" fill="hold"/>
                                        <p:tgtEl>
                                          <p:spTgt spid="7"/>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7"/>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500" fill="hold"/>
                                        <p:tgtEl>
                                          <p:spTgt spid="8"/>
                                        </p:tgtEl>
                                        <p:attrNameLst>
                                          <p:attrName>fillcolor</p:attrName>
                                        </p:attrNameLst>
                                      </p:cBhvr>
                                      <p:to>
                                        <a:srgbClr val="FF0000"/>
                                      </p:to>
                                    </p:animClr>
                                    <p:set>
                                      <p:cBhvr>
                                        <p:cTn id="65" dur="500" fill="hold"/>
                                        <p:tgtEl>
                                          <p:spTgt spid="8"/>
                                        </p:tgtEl>
                                        <p:attrNameLst>
                                          <p:attrName>fill.type</p:attrName>
                                        </p:attrNameLst>
                                      </p:cBhvr>
                                      <p:to>
                                        <p:strVal val="solid"/>
                                      </p:to>
                                    </p:set>
                                    <p:set>
                                      <p:cBhvr>
                                        <p:cTn id="66" dur="500" fill="hold"/>
                                        <p:tgtEl>
                                          <p:spTgt spid="8"/>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childTnLst>
        </p:cTn>
      </p:par>
    </p:tnLst>
    <p:bldLst>
      <p:bldP spid="2" grpId="0" animBg="1"/>
      <p:bldP spid="5" grpId="0" animBg="1"/>
      <p:bldP spid="6"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41861A91-B33F-DC23-ADE2-80B6276E7CFC}"/>
            </a:ext>
          </a:extLst>
        </p:cNvPr>
        <p:cNvGrpSpPr/>
        <p:nvPr/>
      </p:nvGrpSpPr>
      <p:grpSpPr>
        <a:xfrm>
          <a:off x="0" y="0"/>
          <a:ext cx="0" cy="0"/>
          <a:chOff x="0" y="0"/>
          <a:chExt cx="0" cy="0"/>
        </a:xfrm>
      </p:grpSpPr>
      <p:sp>
        <p:nvSpPr>
          <p:cNvPr id="2" name="Speech Bubble: Rectangle with Corners Rounded 7">
            <a:extLst>
              <a:ext uri="{FF2B5EF4-FFF2-40B4-BE49-F238E27FC236}">
                <a16:creationId xmlns:a16="http://schemas.microsoft.com/office/drawing/2014/main" id="{C687260E-9E51-48E7-23BF-166356FB1360}"/>
              </a:ext>
            </a:extLst>
          </p:cNvPr>
          <p:cNvSpPr/>
          <p:nvPr/>
        </p:nvSpPr>
        <p:spPr>
          <a:xfrm>
            <a:off x="1240685" y="644784"/>
            <a:ext cx="8093815" cy="1509761"/>
          </a:xfrm>
          <a:prstGeom prst="wedgeRoundRectCallout">
            <a:avLst>
              <a:gd name="adj1" fmla="val 62786"/>
              <a:gd name="adj2" fmla="val 8254"/>
              <a:gd name="adj3" fmla="val 16667"/>
            </a:avLst>
          </a:prstGeom>
          <a:solidFill>
            <a:srgbClr val="77C3AC">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dirty="0">
                <a:solidFill>
                  <a:prstClr val="black"/>
                </a:solidFill>
              </a:rPr>
              <a:t>Câu </a:t>
            </a:r>
            <a:r>
              <a:rPr lang="en-US" sz="2800" b="1" dirty="0">
                <a:solidFill>
                  <a:prstClr val="black"/>
                </a:solidFill>
              </a:rPr>
              <a:t>3</a:t>
            </a:r>
            <a:r>
              <a:rPr lang="vi-VN" sz="2800" b="1" dirty="0">
                <a:solidFill>
                  <a:prstClr val="black"/>
                </a:solidFill>
              </a:rPr>
              <a:t>: </a:t>
            </a:r>
            <a:r>
              <a:rPr lang="vi-VN" sz="2800" dirty="0">
                <a:solidFill>
                  <a:prstClr val="black"/>
                </a:solidFill>
              </a:rPr>
              <a:t>Bác nông dân dùng lí lẽ gì để đáp lại lời buộc tội của người chủ quán?</a:t>
            </a:r>
          </a:p>
        </p:txBody>
      </p:sp>
      <p:pic>
        <p:nvPicPr>
          <p:cNvPr id="3" name="Picture 2">
            <a:extLst>
              <a:ext uri="{FF2B5EF4-FFF2-40B4-BE49-F238E27FC236}">
                <a16:creationId xmlns:a16="http://schemas.microsoft.com/office/drawing/2014/main" id="{E69517CE-DFBC-5ABD-BA1F-0330FABB25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5385" y="644784"/>
            <a:ext cx="1600706" cy="1607820"/>
          </a:xfrm>
          <a:prstGeom prst="rect">
            <a:avLst/>
          </a:prstGeom>
        </p:spPr>
      </p:pic>
      <p:sp>
        <p:nvSpPr>
          <p:cNvPr id="4" name="Rectangle: Rounded Corners 18">
            <a:extLst>
              <a:ext uri="{FF2B5EF4-FFF2-40B4-BE49-F238E27FC236}">
                <a16:creationId xmlns:a16="http://schemas.microsoft.com/office/drawing/2014/main" id="{B65B1167-1DB9-7843-D78F-38817CE98929}"/>
              </a:ext>
            </a:extLst>
          </p:cNvPr>
          <p:cNvSpPr/>
          <p:nvPr/>
        </p:nvSpPr>
        <p:spPr>
          <a:xfrm>
            <a:off x="1240685" y="2605124"/>
            <a:ext cx="4725328" cy="16078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dirty="0">
                <a:solidFill>
                  <a:schemeClr val="tx1"/>
                </a:solidFill>
                <a:latin typeface="UTM Avo" panose="02040603050506020204" pitchFamily="18"/>
                <a:ea typeface="Times New Roman" panose="02020603050405020304" pitchFamily="18" charset="0"/>
                <a:cs typeface="Arial" panose="020B0604020202020204" pitchFamily="34" charset="0"/>
              </a:rPr>
              <a:t>A. </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Bác nói chỉ ngồi nhờ ăn miếng cơm nắm mà không mua gì cả</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5" name="Rectangle: Rounded Corners 20">
            <a:extLst>
              <a:ext uri="{FF2B5EF4-FFF2-40B4-BE49-F238E27FC236}">
                <a16:creationId xmlns:a16="http://schemas.microsoft.com/office/drawing/2014/main" id="{61F5796C-6980-8ADA-4908-F7F21DFF8158}"/>
              </a:ext>
            </a:extLst>
          </p:cNvPr>
          <p:cNvSpPr/>
          <p:nvPr/>
        </p:nvSpPr>
        <p:spPr>
          <a:xfrm>
            <a:off x="6225988" y="2614194"/>
            <a:ext cx="4771527" cy="16078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a:solidFill>
                  <a:schemeClr val="tx1"/>
                </a:solidFill>
                <a:latin typeface="UTM Avo" panose="02040603050506020204" pitchFamily="18"/>
                <a:ea typeface="Times New Roman" panose="02020603050405020304" pitchFamily="18" charset="0"/>
                <a:cs typeface="Arial" panose="020B0604020202020204" pitchFamily="34" charset="0"/>
              </a:rPr>
              <a:t>B. </a:t>
            </a:r>
            <a:r>
              <a:rPr lang="en-US" sz="2200" dirty="0" err="1">
                <a:solidFill>
                  <a:schemeClr val="tx1"/>
                </a:solidFill>
                <a:latin typeface="UTM Avo" panose="02040603050506020204" pitchFamily="18"/>
                <a:cs typeface="Arial" panose="020B0604020202020204" pitchFamily="34" charset="0"/>
              </a:rPr>
              <a:t>Bác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hoảng</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hốt</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không</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nói</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được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gì</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trước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lời</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buộc</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tội</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của</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chủ</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quán</a:t>
            </a:r>
            <a:r>
              <a:rPr lang="en-US" sz="2200" dirty="0">
                <a:solidFill>
                  <a:schemeClr val="tx1"/>
                </a:solidFill>
                <a:latin typeface="UTM Avo" panose="02040603050506020204" pitchFamily="18"/>
                <a:cs typeface="Arial" panose="020B0604020202020204" pitchFamily="34" charset="0"/>
              </a:rPr>
              <a:t>.</a:t>
            </a:r>
            <a:endParaRPr lang="vi-VN" sz="2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22">
            <a:extLst>
              <a:ext uri="{FF2B5EF4-FFF2-40B4-BE49-F238E27FC236}">
                <a16:creationId xmlns:a16="http://schemas.microsoft.com/office/drawing/2014/main" id="{F254E132-D437-9C33-2B7D-9EC40618B74E}"/>
              </a:ext>
            </a:extLst>
          </p:cNvPr>
          <p:cNvSpPr/>
          <p:nvPr/>
        </p:nvSpPr>
        <p:spPr>
          <a:xfrm>
            <a:off x="1240685" y="4481505"/>
            <a:ext cx="4725328" cy="16078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Bác</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 nông dân nói rằng mình không có tiền để trả.</a:t>
            </a:r>
          </a:p>
        </p:txBody>
      </p:sp>
      <p:sp>
        <p:nvSpPr>
          <p:cNvPr id="8" name="Rectangle: Rounded Corners 24">
            <a:extLst>
              <a:ext uri="{FF2B5EF4-FFF2-40B4-BE49-F238E27FC236}">
                <a16:creationId xmlns:a16="http://schemas.microsoft.com/office/drawing/2014/main" id="{220FF2FF-1996-88E8-6D26-E8970C441A77}"/>
              </a:ext>
            </a:extLst>
          </p:cNvPr>
          <p:cNvSpPr/>
          <p:nvPr/>
        </p:nvSpPr>
        <p:spPr>
          <a:xfrm>
            <a:off x="6225988" y="4481505"/>
            <a:ext cx="4771527" cy="16078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D. Bác nói rằng mình sẽ trả tiền và không bao giờ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 thói ăn quỵt tiền người khác.</a:t>
            </a:r>
          </a:p>
        </p:txBody>
      </p:sp>
      <p:pic>
        <p:nvPicPr>
          <p:cNvPr id="9" name="Picture 8" descr="Logo, company name&#10;&#10;Description automatically generated">
            <a:extLst>
              <a:ext uri="{FF2B5EF4-FFF2-40B4-BE49-F238E27FC236}">
                <a16:creationId xmlns:a16="http://schemas.microsoft.com/office/drawing/2014/main" id="{C7BD3CD5-95CB-68FD-E1BD-9BF1875DB35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Tree>
    <p:extLst>
      <p:ext uri="{BB962C8B-B14F-4D97-AF65-F5344CB8AC3E}">
        <p14:creationId xmlns:p14="http://schemas.microsoft.com/office/powerpoint/2010/main" val="265814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3"/>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ppt_w+.3"/>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animEffect transition="in" filter="fade">
                                      <p:cBhvr>
                                        <p:cTn id="20" dur="500"/>
                                        <p:tgtEl>
                                          <p:spTgt spid="4"/>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strVal val="#ppt_w+.3"/>
                                          </p:val>
                                        </p:tav>
                                        <p:tav tm="100000">
                                          <p:val>
                                            <p:strVal val="#ppt_w"/>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animEffect transition="in" filter="fade">
                                      <p:cBhvr>
                                        <p:cTn id="26" dur="500"/>
                                        <p:tgtEl>
                                          <p:spTgt spid="5"/>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strVal val="#ppt_w+.3"/>
                                          </p:val>
                                        </p:tav>
                                        <p:tav tm="100000">
                                          <p:val>
                                            <p:strVal val="#ppt_w"/>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animEffect transition="in" filter="fade">
                                      <p:cBhvr>
                                        <p:cTn id="32" dur="500"/>
                                        <p:tgtEl>
                                          <p:spTgt spid="6"/>
                                        </p:tgtEl>
                                      </p:cBhvr>
                                    </p:animEffect>
                                  </p:childTnLst>
                                </p:cTn>
                              </p:par>
                              <p:par>
                                <p:cTn id="33" presetID="50" presetClass="entr" presetSubtype="0" decel="100000" fill="hold" grpId="0" nodeType="withEffect">
                                  <p:stCondLst>
                                    <p:cond delay="5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strVal val="#ppt_w+.3"/>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
                                        </p:tgtEl>
                                        <p:attrNameLst>
                                          <p:attrName>fillcolor</p:attrName>
                                        </p:attrNameLst>
                                      </p:cBhvr>
                                      <p:to>
                                        <a:srgbClr val="00B050"/>
                                      </p:to>
                                    </p:animClr>
                                    <p:set>
                                      <p:cBhvr>
                                        <p:cTn id="43" dur="500" fill="hold"/>
                                        <p:tgtEl>
                                          <p:spTgt spid="4"/>
                                        </p:tgtEl>
                                        <p:attrNameLst>
                                          <p:attrName>fill.type</p:attrName>
                                        </p:attrNameLst>
                                      </p:cBhvr>
                                      <p:to>
                                        <p:strVal val="solid"/>
                                      </p:to>
                                    </p:set>
                                    <p:set>
                                      <p:cBhvr>
                                        <p:cTn id="44" dur="500" fill="hold"/>
                                        <p:tgtEl>
                                          <p:spTgt spid="4"/>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4"/>
                  </p:tgtEl>
                </p:cond>
              </p:nextCondLst>
            </p:seq>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5"/>
                                        </p:tgtEl>
                                        <p:attrNameLst>
                                          <p:attrName>fillcolor</p:attrName>
                                        </p:attrNameLst>
                                      </p:cBhvr>
                                      <p:to>
                                        <a:srgbClr val="FF0000"/>
                                      </p:to>
                                    </p:animClr>
                                    <p:set>
                                      <p:cBhvr>
                                        <p:cTn id="50" dur="500" fill="hold"/>
                                        <p:tgtEl>
                                          <p:spTgt spid="5"/>
                                        </p:tgtEl>
                                        <p:attrNameLst>
                                          <p:attrName>fill.type</p:attrName>
                                        </p:attrNameLst>
                                      </p:cBhvr>
                                      <p:to>
                                        <p:strVal val="solid"/>
                                      </p:to>
                                    </p:set>
                                    <p:set>
                                      <p:cBhvr>
                                        <p:cTn id="51" dur="500" fill="hold"/>
                                        <p:tgtEl>
                                          <p:spTgt spid="5"/>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6"/>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6"/>
                                        </p:tgtEl>
                                        <p:attrNameLst>
                                          <p:attrName>fillcolor</p:attrName>
                                        </p:attrNameLst>
                                      </p:cBhvr>
                                      <p:to>
                                        <a:srgbClr val="FF0000"/>
                                      </p:to>
                                    </p:animClr>
                                    <p:set>
                                      <p:cBhvr>
                                        <p:cTn id="57" dur="500" fill="hold"/>
                                        <p:tgtEl>
                                          <p:spTgt spid="6"/>
                                        </p:tgtEl>
                                        <p:attrNameLst>
                                          <p:attrName>fill.type</p:attrName>
                                        </p:attrNameLst>
                                      </p:cBhvr>
                                      <p:to>
                                        <p:strVal val="solid"/>
                                      </p:to>
                                    </p:set>
                                    <p:set>
                                      <p:cBhvr>
                                        <p:cTn id="58" dur="500" fill="hold"/>
                                        <p:tgtEl>
                                          <p:spTgt spid="6"/>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8"/>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500" fill="hold"/>
                                        <p:tgtEl>
                                          <p:spTgt spid="8"/>
                                        </p:tgtEl>
                                        <p:attrNameLst>
                                          <p:attrName>fillcolor</p:attrName>
                                        </p:attrNameLst>
                                      </p:cBhvr>
                                      <p:to>
                                        <a:srgbClr val="FF0000"/>
                                      </p:to>
                                    </p:animClr>
                                    <p:set>
                                      <p:cBhvr>
                                        <p:cTn id="64" dur="500" fill="hold"/>
                                        <p:tgtEl>
                                          <p:spTgt spid="8"/>
                                        </p:tgtEl>
                                        <p:attrNameLst>
                                          <p:attrName>fill.type</p:attrName>
                                        </p:attrNameLst>
                                      </p:cBhvr>
                                      <p:to>
                                        <p:strVal val="solid"/>
                                      </p:to>
                                    </p:set>
                                    <p:set>
                                      <p:cBhvr>
                                        <p:cTn id="65" dur="500" fill="hold"/>
                                        <p:tgtEl>
                                          <p:spTgt spid="8"/>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childTnLst>
        </p:cTn>
      </p:par>
    </p:tnLst>
    <p:bldLst>
      <p:bldP spid="2" grpId="0" animBg="1"/>
      <p:bldP spid="4" grpId="0" animBg="1"/>
      <p:bldP spid="5" grpId="0" animBg="1"/>
      <p:bldP spid="6"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A8010B3E-489F-19B2-C23A-B859D1D14FDC}"/>
            </a:ext>
          </a:extLst>
        </p:cNvPr>
        <p:cNvGrpSpPr/>
        <p:nvPr/>
      </p:nvGrpSpPr>
      <p:grpSpPr>
        <a:xfrm>
          <a:off x="0" y="0"/>
          <a:ext cx="0" cy="0"/>
          <a:chOff x="0" y="0"/>
          <a:chExt cx="0" cy="0"/>
        </a:xfrm>
      </p:grpSpPr>
      <p:sp>
        <p:nvSpPr>
          <p:cNvPr id="3" name="Speech Bubble: Rectangle with Corners Rounded 7">
            <a:extLst>
              <a:ext uri="{FF2B5EF4-FFF2-40B4-BE49-F238E27FC236}">
                <a16:creationId xmlns:a16="http://schemas.microsoft.com/office/drawing/2014/main" id="{B3AC5514-0830-233F-622C-91252A6A18BA}"/>
              </a:ext>
            </a:extLst>
          </p:cNvPr>
          <p:cNvSpPr/>
          <p:nvPr/>
        </p:nvSpPr>
        <p:spPr>
          <a:xfrm>
            <a:off x="976184" y="642557"/>
            <a:ext cx="8358316" cy="1607821"/>
          </a:xfrm>
          <a:prstGeom prst="wedgeRoundRectCallout">
            <a:avLst>
              <a:gd name="adj1" fmla="val 62786"/>
              <a:gd name="adj2" fmla="val 8254"/>
              <a:gd name="adj3" fmla="val 16667"/>
            </a:avLst>
          </a:prstGeom>
          <a:solidFill>
            <a:srgbClr val="77C3AC">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800" b="1" dirty="0">
                <a:solidFill>
                  <a:srgbClr val="000000"/>
                </a:solidFill>
              </a:rPr>
              <a:t>Câu </a:t>
            </a:r>
            <a:r>
              <a:rPr lang="en-US" sz="2800" b="1" dirty="0">
                <a:solidFill>
                  <a:srgbClr val="000000"/>
                </a:solidFill>
              </a:rPr>
              <a:t>4</a:t>
            </a:r>
            <a:r>
              <a:rPr lang="vi-VN" sz="2800" b="1" dirty="0">
                <a:solidFill>
                  <a:srgbClr val="000000"/>
                </a:solidFill>
              </a:rPr>
              <a:t>: </a:t>
            </a:r>
            <a:r>
              <a:rPr lang="vi-VN" sz="2800" dirty="0">
                <a:solidFill>
                  <a:srgbClr val="000000"/>
                </a:solidFill>
              </a:rPr>
              <a:t>Mồ Côi đã làm gì với hai đồng tiền của bác nông dân?</a:t>
            </a:r>
          </a:p>
        </p:txBody>
      </p:sp>
      <p:pic>
        <p:nvPicPr>
          <p:cNvPr id="4" name="Picture 3">
            <a:extLst>
              <a:ext uri="{FF2B5EF4-FFF2-40B4-BE49-F238E27FC236}">
                <a16:creationId xmlns:a16="http://schemas.microsoft.com/office/drawing/2014/main" id="{F032C350-0469-1732-C10A-3563B1D8E6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5385" y="1003135"/>
            <a:ext cx="1600706" cy="1607820"/>
          </a:xfrm>
          <a:prstGeom prst="rect">
            <a:avLst/>
          </a:prstGeom>
        </p:spPr>
      </p:pic>
      <p:pic>
        <p:nvPicPr>
          <p:cNvPr id="5" name="Picture 4" descr="Logo, company name&#10;&#10;Description automatically generated">
            <a:extLst>
              <a:ext uri="{FF2B5EF4-FFF2-40B4-BE49-F238E27FC236}">
                <a16:creationId xmlns:a16="http://schemas.microsoft.com/office/drawing/2014/main" id="{6E7DBFCE-463B-9C1D-D4C0-B35D2586C96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
        <p:nvSpPr>
          <p:cNvPr id="6" name="Rectangle: Rounded Corners 18">
            <a:extLst>
              <a:ext uri="{FF2B5EF4-FFF2-40B4-BE49-F238E27FC236}">
                <a16:creationId xmlns:a16="http://schemas.microsoft.com/office/drawing/2014/main" id="{AB220080-046F-4F86-E29F-6A1E554CABB4}"/>
              </a:ext>
            </a:extLst>
          </p:cNvPr>
          <p:cNvSpPr/>
          <p:nvPr/>
        </p:nvSpPr>
        <p:spPr>
          <a:xfrm>
            <a:off x="6212541" y="4361937"/>
            <a:ext cx="4784974" cy="1372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prstClr val="black"/>
                </a:solidFill>
              </a:rPr>
              <a:t>D. Cho tiền vào bát, úp lại và đưa cho bác nông dân xóc.</a:t>
            </a:r>
          </a:p>
        </p:txBody>
      </p:sp>
      <p:sp>
        <p:nvSpPr>
          <p:cNvPr id="7" name="Rectangle: Rounded Corners 20">
            <a:extLst>
              <a:ext uri="{FF2B5EF4-FFF2-40B4-BE49-F238E27FC236}">
                <a16:creationId xmlns:a16="http://schemas.microsoft.com/office/drawing/2014/main" id="{6E75D40E-795D-DEAF-1F4E-0C966AD13710}"/>
              </a:ext>
            </a:extLst>
          </p:cNvPr>
          <p:cNvSpPr/>
          <p:nvPr/>
        </p:nvSpPr>
        <p:spPr>
          <a:xfrm>
            <a:off x="6212541" y="2729754"/>
            <a:ext cx="4784974" cy="1372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prstClr val="black"/>
                </a:solidFill>
              </a:rPr>
              <a:t>B. Xem như đó là tiền công xử kiện của mình.</a:t>
            </a:r>
          </a:p>
        </p:txBody>
      </p:sp>
      <p:sp>
        <p:nvSpPr>
          <p:cNvPr id="8" name="Rectangle: Rounded Corners 22">
            <a:extLst>
              <a:ext uri="{FF2B5EF4-FFF2-40B4-BE49-F238E27FC236}">
                <a16:creationId xmlns:a16="http://schemas.microsoft.com/office/drawing/2014/main" id="{CB3BD13F-7473-A4ED-55D1-3455A7BE0E17}"/>
              </a:ext>
            </a:extLst>
          </p:cNvPr>
          <p:cNvSpPr/>
          <p:nvPr/>
        </p:nvSpPr>
        <p:spPr>
          <a:xfrm>
            <a:off x="1240686" y="2729754"/>
            <a:ext cx="4738774" cy="1372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prstClr val="black"/>
                </a:solidFill>
              </a:rPr>
              <a:t>A. Đưa thẳng cho chủ quán.</a:t>
            </a:r>
          </a:p>
        </p:txBody>
      </p:sp>
      <p:sp>
        <p:nvSpPr>
          <p:cNvPr id="9" name="Rectangle: Rounded Corners 24">
            <a:extLst>
              <a:ext uri="{FF2B5EF4-FFF2-40B4-BE49-F238E27FC236}">
                <a16:creationId xmlns:a16="http://schemas.microsoft.com/office/drawing/2014/main" id="{96FC2154-90E8-D0C9-EFF5-BAC86782DD25}"/>
              </a:ext>
            </a:extLst>
          </p:cNvPr>
          <p:cNvSpPr/>
          <p:nvPr/>
        </p:nvSpPr>
        <p:spPr>
          <a:xfrm>
            <a:off x="1240686" y="4361938"/>
            <a:ext cx="4738774" cy="1372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prstClr val="black"/>
                </a:solidFill>
              </a:rPr>
              <a:t>C. Chia cho hai bên</a:t>
            </a:r>
            <a:r>
              <a:rPr lang="en-US" sz="2400" dirty="0">
                <a:solidFill>
                  <a:prstClr val="black"/>
                </a:solidFill>
              </a:rPr>
              <a:t>.</a:t>
            </a:r>
            <a:endParaRPr lang="vi-VN" sz="2400" dirty="0">
              <a:solidFill>
                <a:prstClr val="black"/>
              </a:solidFill>
            </a:endParaRPr>
          </a:p>
        </p:txBody>
      </p:sp>
    </p:spTree>
    <p:extLst>
      <p:ext uri="{BB962C8B-B14F-4D97-AF65-F5344CB8AC3E}">
        <p14:creationId xmlns:p14="http://schemas.microsoft.com/office/powerpoint/2010/main" val="190746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3"/>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strVal val="#ppt_w+.3"/>
                                          </p:val>
                                        </p:tav>
                                        <p:tav tm="100000">
                                          <p:val>
                                            <p:strVal val="#ppt_w"/>
                                          </p:val>
                                        </p:tav>
                                      </p:tavLst>
                                    </p:anim>
                                    <p:anim calcmode="lin" valueType="num">
                                      <p:cBhvr>
                                        <p:cTn id="19" dur="500" fill="hold"/>
                                        <p:tgtEl>
                                          <p:spTgt spid="8"/>
                                        </p:tgtEl>
                                        <p:attrNameLst>
                                          <p:attrName>ppt_h</p:attrName>
                                        </p:attrNameLst>
                                      </p:cBhvr>
                                      <p:tavLst>
                                        <p:tav tm="0">
                                          <p:val>
                                            <p:strVal val="#ppt_h"/>
                                          </p:val>
                                        </p:tav>
                                        <p:tav tm="100000">
                                          <p:val>
                                            <p:strVal val="#ppt_h"/>
                                          </p:val>
                                        </p:tav>
                                      </p:tavLst>
                                    </p:anim>
                                    <p:animEffect transition="in" filter="fade">
                                      <p:cBhvr>
                                        <p:cTn id="20" dur="500"/>
                                        <p:tgtEl>
                                          <p:spTgt spid="8"/>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strVal val="#ppt_w+.3"/>
                                          </p:val>
                                        </p:tav>
                                        <p:tav tm="100000">
                                          <p:val>
                                            <p:strVal val="#ppt_w"/>
                                          </p:val>
                                        </p:tav>
                                      </p:tavLst>
                                    </p:anim>
                                    <p:anim calcmode="lin" valueType="num">
                                      <p:cBhvr>
                                        <p:cTn id="25" dur="500" fill="hold"/>
                                        <p:tgtEl>
                                          <p:spTgt spid="7"/>
                                        </p:tgtEl>
                                        <p:attrNameLst>
                                          <p:attrName>ppt_h</p:attrName>
                                        </p:attrNameLst>
                                      </p:cBhvr>
                                      <p:tavLst>
                                        <p:tav tm="0">
                                          <p:val>
                                            <p:strVal val="#ppt_h"/>
                                          </p:val>
                                        </p:tav>
                                        <p:tav tm="100000">
                                          <p:val>
                                            <p:strVal val="#ppt_h"/>
                                          </p:val>
                                        </p:tav>
                                      </p:tavLst>
                                    </p:anim>
                                    <p:animEffect transition="in" filter="fade">
                                      <p:cBhvr>
                                        <p:cTn id="26" dur="500"/>
                                        <p:tgtEl>
                                          <p:spTgt spid="7"/>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strVal val="#ppt_w+.3"/>
                                          </p:val>
                                        </p:tav>
                                        <p:tav tm="100000">
                                          <p:val>
                                            <p:strVal val="#ppt_w"/>
                                          </p:val>
                                        </p:tav>
                                      </p:tavLst>
                                    </p:anim>
                                    <p:anim calcmode="lin" valueType="num">
                                      <p:cBhvr>
                                        <p:cTn id="31" dur="500" fill="hold"/>
                                        <p:tgtEl>
                                          <p:spTgt spid="9"/>
                                        </p:tgtEl>
                                        <p:attrNameLst>
                                          <p:attrName>ppt_h</p:attrName>
                                        </p:attrNameLst>
                                      </p:cBhvr>
                                      <p:tavLst>
                                        <p:tav tm="0">
                                          <p:val>
                                            <p:strVal val="#ppt_h"/>
                                          </p:val>
                                        </p:tav>
                                        <p:tav tm="100000">
                                          <p:val>
                                            <p:strVal val="#ppt_h"/>
                                          </p:val>
                                        </p:tav>
                                      </p:tavLst>
                                    </p:anim>
                                    <p:animEffect transition="in" filter="fade">
                                      <p:cBhvr>
                                        <p:cTn id="32" dur="500"/>
                                        <p:tgtEl>
                                          <p:spTgt spid="9"/>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strVal val="#ppt_w+.3"/>
                                          </p:val>
                                        </p:tav>
                                        <p:tav tm="100000">
                                          <p:val>
                                            <p:strVal val="#ppt_w"/>
                                          </p:val>
                                        </p:tav>
                                      </p:tavLst>
                                    </p:anim>
                                    <p:anim calcmode="lin" valueType="num">
                                      <p:cBhvr>
                                        <p:cTn id="37" dur="500" fill="hold"/>
                                        <p:tgtEl>
                                          <p:spTgt spid="6"/>
                                        </p:tgtEl>
                                        <p:attrNameLst>
                                          <p:attrName>ppt_h</p:attrName>
                                        </p:attrNameLst>
                                      </p:cBhvr>
                                      <p:tavLst>
                                        <p:tav tm="0">
                                          <p:val>
                                            <p:strVal val="#ppt_h"/>
                                          </p:val>
                                        </p:tav>
                                        <p:tav tm="100000">
                                          <p:val>
                                            <p:strVal val="#ppt_h"/>
                                          </p:val>
                                        </p:tav>
                                      </p:tavLst>
                                    </p:anim>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6"/>
                                        </p:tgtEl>
                                        <p:attrNameLst>
                                          <p:attrName>fillcolor</p:attrName>
                                        </p:attrNameLst>
                                      </p:cBhvr>
                                      <p:to>
                                        <a:srgbClr val="00B050"/>
                                      </p:to>
                                    </p:animClr>
                                    <p:set>
                                      <p:cBhvr>
                                        <p:cTn id="44" dur="500" fill="hold"/>
                                        <p:tgtEl>
                                          <p:spTgt spid="6"/>
                                        </p:tgtEl>
                                        <p:attrNameLst>
                                          <p:attrName>fill.type</p:attrName>
                                        </p:attrNameLst>
                                      </p:cBhvr>
                                      <p:to>
                                        <p:strVal val="solid"/>
                                      </p:to>
                                    </p:set>
                                    <p:set>
                                      <p:cBhvr>
                                        <p:cTn id="45" dur="500" fill="hold"/>
                                        <p:tgtEl>
                                          <p:spTgt spid="6"/>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46" restart="whenNotActive" fill="hold" evtFilter="cancelBubble" nodeType="interactiveSeq">
                <p:stCondLst>
                  <p:cond evt="onClick" delay="0">
                    <p:tgtEl>
                      <p:spTgt spid="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7"/>
                                        </p:tgtEl>
                                        <p:attrNameLst>
                                          <p:attrName>fillcolor</p:attrName>
                                        </p:attrNameLst>
                                      </p:cBhvr>
                                      <p:to>
                                        <a:srgbClr val="FF0000"/>
                                      </p:to>
                                    </p:animClr>
                                    <p:set>
                                      <p:cBhvr>
                                        <p:cTn id="51" dur="500" fill="hold"/>
                                        <p:tgtEl>
                                          <p:spTgt spid="7"/>
                                        </p:tgtEl>
                                        <p:attrNameLst>
                                          <p:attrName>fill.type</p:attrName>
                                        </p:attrNameLst>
                                      </p:cBhvr>
                                      <p:to>
                                        <p:strVal val="solid"/>
                                      </p:to>
                                    </p:set>
                                    <p:set>
                                      <p:cBhvr>
                                        <p:cTn id="52" dur="500" fill="hold"/>
                                        <p:tgtEl>
                                          <p:spTgt spid="7"/>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7"/>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clickEffect">
                                  <p:stCondLst>
                                    <p:cond delay="0"/>
                                  </p:stCondLst>
                                  <p:childTnLst>
                                    <p:animClr clrSpc="rgb" dir="cw">
                                      <p:cBhvr>
                                        <p:cTn id="57" dur="500" fill="hold"/>
                                        <p:tgtEl>
                                          <p:spTgt spid="8"/>
                                        </p:tgtEl>
                                        <p:attrNameLst>
                                          <p:attrName>fillcolor</p:attrName>
                                        </p:attrNameLst>
                                      </p:cBhvr>
                                      <p:to>
                                        <a:srgbClr val="FF0000"/>
                                      </p:to>
                                    </p:animClr>
                                    <p:set>
                                      <p:cBhvr>
                                        <p:cTn id="58" dur="500" fill="hold"/>
                                        <p:tgtEl>
                                          <p:spTgt spid="8"/>
                                        </p:tgtEl>
                                        <p:attrNameLst>
                                          <p:attrName>fill.type</p:attrName>
                                        </p:attrNameLst>
                                      </p:cBhvr>
                                      <p:to>
                                        <p:strVal val="solid"/>
                                      </p:to>
                                    </p:set>
                                    <p:set>
                                      <p:cBhvr>
                                        <p:cTn id="59" dur="500" fill="hold"/>
                                        <p:tgtEl>
                                          <p:spTgt spid="8"/>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seq concurrent="1" nextAc="seek">
              <p:cTn id="60" restart="whenNotActive" fill="hold" evtFilter="cancelBubble" nodeType="interactiveSeq">
                <p:stCondLst>
                  <p:cond evt="onClick" delay="0">
                    <p:tgtEl>
                      <p:spTgt spid="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500" fill="hold"/>
                                        <p:tgtEl>
                                          <p:spTgt spid="9"/>
                                        </p:tgtEl>
                                        <p:attrNameLst>
                                          <p:attrName>fillcolor</p:attrName>
                                        </p:attrNameLst>
                                      </p:cBhvr>
                                      <p:to>
                                        <a:srgbClr val="FF0000"/>
                                      </p:to>
                                    </p:animClr>
                                    <p:set>
                                      <p:cBhvr>
                                        <p:cTn id="65" dur="500" fill="hold"/>
                                        <p:tgtEl>
                                          <p:spTgt spid="9"/>
                                        </p:tgtEl>
                                        <p:attrNameLst>
                                          <p:attrName>fill.type</p:attrName>
                                        </p:attrNameLst>
                                      </p:cBhvr>
                                      <p:to>
                                        <p:strVal val="solid"/>
                                      </p:to>
                                    </p:set>
                                    <p:set>
                                      <p:cBhvr>
                                        <p:cTn id="66" dur="500" fill="hold"/>
                                        <p:tgtEl>
                                          <p:spTgt spid="9"/>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9"/>
                  </p:tgtEl>
                </p:cond>
              </p:nextCondLst>
            </p:seq>
          </p:childTnLst>
        </p:cTn>
      </p:par>
    </p:tnLst>
    <p:bldLst>
      <p:bldP spid="3" grpId="0" animBg="1"/>
      <p:bldP spid="6" grpId="0" animBg="1"/>
      <p:bldP spid="7" grpId="0" animBg="1"/>
      <p:bldP spid="8"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8A002D73-8E24-C19E-5A1C-5BC0FD5AD4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C278AF5-C889-0635-50A1-7FA6B3A70E2D}"/>
              </a:ext>
            </a:extLst>
          </p:cNvPr>
          <p:cNvSpPr txBox="1"/>
          <p:nvPr/>
        </p:nvSpPr>
        <p:spPr>
          <a:xfrm>
            <a:off x="2700670" y="425302"/>
            <a:ext cx="184731" cy="307777"/>
          </a:xfrm>
          <a:prstGeom prst="rect">
            <a:avLst/>
          </a:prstGeom>
          <a:noFill/>
        </p:spPr>
        <p:txBody>
          <a:bodyPr wrap="none" rtlCol="0">
            <a:spAutoFit/>
          </a:bodyPr>
          <a:lstStyle/>
          <a:p>
            <a:endParaRPr lang="en-VN" dirty="0"/>
          </a:p>
        </p:txBody>
      </p:sp>
      <p:sp>
        <p:nvSpPr>
          <p:cNvPr id="3" name="Rectangle: Rounded Corners 18">
            <a:extLst>
              <a:ext uri="{FF2B5EF4-FFF2-40B4-BE49-F238E27FC236}">
                <a16:creationId xmlns:a16="http://schemas.microsoft.com/office/drawing/2014/main" id="{DCF6BCAC-F83F-6F49-6348-5A937DB7F24C}"/>
              </a:ext>
            </a:extLst>
          </p:cNvPr>
          <p:cNvSpPr/>
          <p:nvPr/>
        </p:nvSpPr>
        <p:spPr>
          <a:xfrm>
            <a:off x="6369426" y="2612029"/>
            <a:ext cx="4628089" cy="15951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200" noProof="1">
                <a:solidFill>
                  <a:srgbClr val="000000"/>
                </a:solidFill>
                <a:cs typeface="Arial" panose="020B0604020202020204" pitchFamily="34" charset="0"/>
              </a:rPr>
              <a:t>B. </a:t>
            </a:r>
            <a:r>
              <a:rPr lang="vi-VN" sz="2200" noProof="1">
                <a:solidFill>
                  <a:srgbClr val="000000"/>
                </a:solidFill>
                <a:cs typeface="Arial" panose="020B0604020202020204" pitchFamily="34" charset="0"/>
              </a:rPr>
              <a:t>Để cả hai bên được đền bù giống nhau, thay vào đó bác nông dân không bị mất tiền.</a:t>
            </a:r>
            <a:endParaRPr lang="en-US" sz="2200" noProof="1">
              <a:solidFill>
                <a:srgbClr val="000000"/>
              </a:solidFill>
              <a:cs typeface="Arial" panose="020B0604020202020204" pitchFamily="34" charset="0"/>
            </a:endParaRPr>
          </a:p>
        </p:txBody>
      </p:sp>
      <p:sp>
        <p:nvSpPr>
          <p:cNvPr id="4" name="Rectangle: Rounded Corners 20">
            <a:extLst>
              <a:ext uri="{FF2B5EF4-FFF2-40B4-BE49-F238E27FC236}">
                <a16:creationId xmlns:a16="http://schemas.microsoft.com/office/drawing/2014/main" id="{DEDF0025-D679-5C01-6840-2811ABE65DD1}"/>
              </a:ext>
            </a:extLst>
          </p:cNvPr>
          <p:cNvSpPr/>
          <p:nvPr/>
        </p:nvSpPr>
        <p:spPr>
          <a:xfrm>
            <a:off x="1240685" y="4456067"/>
            <a:ext cx="4628089" cy="15951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200" dirty="0">
                <a:solidFill>
                  <a:srgbClr val="000000"/>
                </a:solidFill>
              </a:rPr>
              <a:t>C. Để Mồ Côi được nghe tiếng xóc tiền.</a:t>
            </a:r>
          </a:p>
        </p:txBody>
      </p:sp>
      <p:sp>
        <p:nvSpPr>
          <p:cNvPr id="5" name="Rectangle: Rounded Corners 22">
            <a:extLst>
              <a:ext uri="{FF2B5EF4-FFF2-40B4-BE49-F238E27FC236}">
                <a16:creationId xmlns:a16="http://schemas.microsoft.com/office/drawing/2014/main" id="{E2E4D74E-67D7-3452-DB84-CC7CA2D9ADB7}"/>
              </a:ext>
            </a:extLst>
          </p:cNvPr>
          <p:cNvSpPr/>
          <p:nvPr/>
        </p:nvSpPr>
        <p:spPr>
          <a:xfrm>
            <a:off x="1240685" y="2647258"/>
            <a:ext cx="4628089" cy="15951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200" dirty="0">
                <a:solidFill>
                  <a:prstClr val="black"/>
                </a:solidFill>
                <a:cs typeface="Arial" panose="020B0604020202020204" pitchFamily="34" charset="0"/>
              </a:rPr>
              <a:t>A. </a:t>
            </a:r>
            <a:r>
              <a:rPr lang="en-US" sz="2200" dirty="0" err="1">
                <a:solidFill>
                  <a:prstClr val="black"/>
                </a:solidFill>
                <a:cs typeface="Arial" panose="020B0604020202020204" pitchFamily="34" charset="0"/>
              </a:rPr>
              <a:t>Để</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tất</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cả</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mọi</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người</a:t>
            </a:r>
            <a:r>
              <a:rPr lang="en-US" sz="2200" dirty="0">
                <a:solidFill>
                  <a:prstClr val="black"/>
                </a:solidFill>
                <a:cs typeface="Arial" panose="020B0604020202020204" pitchFamily="34" charset="0"/>
              </a:rPr>
              <a:t> ở </a:t>
            </a:r>
            <a:r>
              <a:rPr lang="en-US" sz="2200" dirty="0" err="1">
                <a:solidFill>
                  <a:prstClr val="black"/>
                </a:solidFill>
                <a:cs typeface="Arial" panose="020B0604020202020204" pitchFamily="34" charset="0"/>
              </a:rPr>
              <a:t>công</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đường</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được</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nghe</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tiếng</a:t>
            </a:r>
            <a:r>
              <a:rPr lang="en-US" sz="2200" dirty="0">
                <a:solidFill>
                  <a:prstClr val="black"/>
                </a:solidFill>
                <a:cs typeface="Arial" panose="020B0604020202020204" pitchFamily="34" charset="0"/>
              </a:rPr>
              <a:t> </a:t>
            </a:r>
          </a:p>
          <a:p>
            <a:pPr lvl="0" algn="ctr">
              <a:lnSpc>
                <a:spcPct val="150000"/>
              </a:lnSpc>
            </a:pPr>
            <a:r>
              <a:rPr lang="en-US" sz="2200" dirty="0" err="1">
                <a:solidFill>
                  <a:prstClr val="black"/>
                </a:solidFill>
                <a:cs typeface="Arial" panose="020B0604020202020204" pitchFamily="34" charset="0"/>
              </a:rPr>
              <a:t>xóc</a:t>
            </a:r>
            <a:r>
              <a:rPr lang="en-US" sz="2200" dirty="0">
                <a:solidFill>
                  <a:prstClr val="black"/>
                </a:solidFill>
                <a:cs typeface="Arial" panose="020B0604020202020204" pitchFamily="34" charset="0"/>
              </a:rPr>
              <a:t> </a:t>
            </a:r>
            <a:r>
              <a:rPr lang="en-US" sz="2200" dirty="0" err="1">
                <a:solidFill>
                  <a:prstClr val="black"/>
                </a:solidFill>
                <a:cs typeface="Arial" panose="020B0604020202020204" pitchFamily="34" charset="0"/>
              </a:rPr>
              <a:t>tiền</a:t>
            </a:r>
            <a:r>
              <a:rPr lang="vi-VN" sz="2200" dirty="0">
                <a:solidFill>
                  <a:prstClr val="black"/>
                </a:solidFill>
                <a:cs typeface="Arial" panose="020B0604020202020204" pitchFamily="34" charset="0"/>
              </a:rPr>
              <a:t>.</a:t>
            </a:r>
          </a:p>
        </p:txBody>
      </p:sp>
      <p:sp>
        <p:nvSpPr>
          <p:cNvPr id="6" name="Rectangle: Rounded Corners 24">
            <a:extLst>
              <a:ext uri="{FF2B5EF4-FFF2-40B4-BE49-F238E27FC236}">
                <a16:creationId xmlns:a16="http://schemas.microsoft.com/office/drawing/2014/main" id="{12857DC2-C056-4E09-24CF-AE23A9D60FEF}"/>
              </a:ext>
            </a:extLst>
          </p:cNvPr>
          <p:cNvSpPr/>
          <p:nvPr/>
        </p:nvSpPr>
        <p:spPr>
          <a:xfrm>
            <a:off x="6369426" y="4456068"/>
            <a:ext cx="4628089" cy="15951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200" noProof="1">
                <a:solidFill>
                  <a:srgbClr val="000000"/>
                </a:solidFill>
                <a:cs typeface="Arial" panose="020B0604020202020204" pitchFamily="34" charset="0"/>
              </a:rPr>
              <a:t>D. </a:t>
            </a:r>
            <a:r>
              <a:rPr lang="vi-VN" sz="2200" noProof="1">
                <a:solidFill>
                  <a:srgbClr val="000000"/>
                </a:solidFill>
                <a:cs typeface="Arial" panose="020B0604020202020204" pitchFamily="34" charset="0"/>
              </a:rPr>
              <a:t>Để </a:t>
            </a:r>
            <a:r>
              <a:rPr lang="en-US" sz="2200" noProof="1">
                <a:solidFill>
                  <a:srgbClr val="000000"/>
                </a:solidFill>
                <a:cs typeface="Arial" panose="020B0604020202020204" pitchFamily="34" charset="0"/>
              </a:rPr>
              <a:t>bác nông dân</a:t>
            </a:r>
            <a:r>
              <a:rPr lang="vi-VN" sz="2200" noProof="1">
                <a:solidFill>
                  <a:srgbClr val="000000"/>
                </a:solidFill>
                <a:cs typeface="Arial" panose="020B0604020202020204" pitchFamily="34" charset="0"/>
              </a:rPr>
              <a:t> được nghe tiếng xóc tiền</a:t>
            </a:r>
            <a:r>
              <a:rPr lang="en-US" sz="2200" noProof="1">
                <a:solidFill>
                  <a:srgbClr val="000000"/>
                </a:solidFill>
                <a:cs typeface="Arial" panose="020B0604020202020204" pitchFamily="34" charset="0"/>
              </a:rPr>
              <a:t>.</a:t>
            </a:r>
          </a:p>
        </p:txBody>
      </p:sp>
      <p:sp>
        <p:nvSpPr>
          <p:cNvPr id="7" name="Speech Bubble: Rectangle with Corners Rounded 7">
            <a:extLst>
              <a:ext uri="{FF2B5EF4-FFF2-40B4-BE49-F238E27FC236}">
                <a16:creationId xmlns:a16="http://schemas.microsoft.com/office/drawing/2014/main" id="{5BAE77C8-E2A7-F076-6D89-69C0F3C0CB9E}"/>
              </a:ext>
            </a:extLst>
          </p:cNvPr>
          <p:cNvSpPr/>
          <p:nvPr/>
        </p:nvSpPr>
        <p:spPr>
          <a:xfrm>
            <a:off x="1240686" y="642557"/>
            <a:ext cx="8093814" cy="1607821"/>
          </a:xfrm>
          <a:prstGeom prst="wedgeRoundRectCallout">
            <a:avLst>
              <a:gd name="adj1" fmla="val 62786"/>
              <a:gd name="adj2" fmla="val 8254"/>
              <a:gd name="adj3" fmla="val 16667"/>
            </a:avLst>
          </a:prstGeom>
          <a:solidFill>
            <a:srgbClr val="77C3AC">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800" b="1" dirty="0">
                <a:solidFill>
                  <a:srgbClr val="000000"/>
                </a:solidFill>
              </a:rPr>
              <a:t>Câu </a:t>
            </a:r>
            <a:r>
              <a:rPr lang="en-US" sz="2800" b="1" dirty="0">
                <a:solidFill>
                  <a:srgbClr val="000000"/>
                </a:solidFill>
              </a:rPr>
              <a:t>5</a:t>
            </a:r>
            <a:r>
              <a:rPr lang="vi-VN" sz="2800" b="1" dirty="0">
                <a:solidFill>
                  <a:srgbClr val="000000"/>
                </a:solidFill>
              </a:rPr>
              <a:t>: </a:t>
            </a:r>
            <a:r>
              <a:rPr lang="vi-VN" sz="2800" dirty="0">
                <a:solidFill>
                  <a:srgbClr val="000000"/>
                </a:solidFill>
              </a:rPr>
              <a:t>Mồ Côi bảo bác nông dân xóc đồng bạc đủ mười lần để làm gì?</a:t>
            </a:r>
          </a:p>
        </p:txBody>
      </p:sp>
      <p:pic>
        <p:nvPicPr>
          <p:cNvPr id="8" name="Picture 7">
            <a:extLst>
              <a:ext uri="{FF2B5EF4-FFF2-40B4-BE49-F238E27FC236}">
                <a16:creationId xmlns:a16="http://schemas.microsoft.com/office/drawing/2014/main" id="{00E5E6B6-5B3E-7F6D-0B9E-F188CF1D12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5385" y="1003135"/>
            <a:ext cx="1600706" cy="1607820"/>
          </a:xfrm>
          <a:prstGeom prst="rect">
            <a:avLst/>
          </a:prstGeom>
        </p:spPr>
      </p:pic>
      <p:pic>
        <p:nvPicPr>
          <p:cNvPr id="9" name="Picture 8" descr="Logo, company name&#10;&#10;Description automatically generated">
            <a:extLst>
              <a:ext uri="{FF2B5EF4-FFF2-40B4-BE49-F238E27FC236}">
                <a16:creationId xmlns:a16="http://schemas.microsoft.com/office/drawing/2014/main" id="{C5269CF9-77CB-3B4C-FD92-3D377A2FD4F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0"/>
            <a:ext cx="570902" cy="637101"/>
          </a:xfrm>
          <a:prstGeom prst="rect">
            <a:avLst/>
          </a:prstGeom>
        </p:spPr>
      </p:pic>
    </p:spTree>
    <p:extLst>
      <p:ext uri="{BB962C8B-B14F-4D97-AF65-F5344CB8AC3E}">
        <p14:creationId xmlns:p14="http://schemas.microsoft.com/office/powerpoint/2010/main" val="315730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3"/>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strVal val="#ppt_w+.3"/>
                                          </p:val>
                                        </p:tav>
                                        <p:tav tm="100000">
                                          <p:val>
                                            <p:strVal val="#ppt_w"/>
                                          </p:val>
                                        </p:tav>
                                      </p:tavLst>
                                    </p:anim>
                                    <p:anim calcmode="lin" valueType="num">
                                      <p:cBhvr>
                                        <p:cTn id="19" dur="500" fill="hold"/>
                                        <p:tgtEl>
                                          <p:spTgt spid="5"/>
                                        </p:tgtEl>
                                        <p:attrNameLst>
                                          <p:attrName>ppt_h</p:attrName>
                                        </p:attrNameLst>
                                      </p:cBhvr>
                                      <p:tavLst>
                                        <p:tav tm="0">
                                          <p:val>
                                            <p:strVal val="#ppt_h"/>
                                          </p:val>
                                        </p:tav>
                                        <p:tav tm="100000">
                                          <p:val>
                                            <p:strVal val="#ppt_h"/>
                                          </p:val>
                                        </p:tav>
                                      </p:tavLst>
                                    </p:anim>
                                    <p:animEffect transition="in" filter="fade">
                                      <p:cBhvr>
                                        <p:cTn id="20" dur="500"/>
                                        <p:tgtEl>
                                          <p:spTgt spid="5"/>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strVal val="#ppt_w+.3"/>
                                          </p:val>
                                        </p:tav>
                                        <p:tav tm="100000">
                                          <p:val>
                                            <p:strVal val="#ppt_w"/>
                                          </p:val>
                                        </p:tav>
                                      </p:tavLst>
                                    </p:anim>
                                    <p:anim calcmode="lin" valueType="num">
                                      <p:cBhvr>
                                        <p:cTn id="25" dur="500" fill="hold"/>
                                        <p:tgtEl>
                                          <p:spTgt spid="3"/>
                                        </p:tgtEl>
                                        <p:attrNameLst>
                                          <p:attrName>ppt_h</p:attrName>
                                        </p:attrNameLst>
                                      </p:cBhvr>
                                      <p:tavLst>
                                        <p:tav tm="0">
                                          <p:val>
                                            <p:strVal val="#ppt_h"/>
                                          </p:val>
                                        </p:tav>
                                        <p:tav tm="100000">
                                          <p:val>
                                            <p:strVal val="#ppt_h"/>
                                          </p:val>
                                        </p:tav>
                                      </p:tavLst>
                                    </p:anim>
                                    <p:animEffect transition="in" filter="fade">
                                      <p:cBhvr>
                                        <p:cTn id="26" dur="500"/>
                                        <p:tgtEl>
                                          <p:spTgt spid="3"/>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strVal val="#ppt_w+.3"/>
                                          </p:val>
                                        </p:tav>
                                        <p:tav tm="100000">
                                          <p:val>
                                            <p:strVal val="#ppt_w"/>
                                          </p:val>
                                        </p:tav>
                                      </p:tavLst>
                                    </p:anim>
                                    <p:anim calcmode="lin" valueType="num">
                                      <p:cBhvr>
                                        <p:cTn id="31" dur="500" fill="hold"/>
                                        <p:tgtEl>
                                          <p:spTgt spid="4"/>
                                        </p:tgtEl>
                                        <p:attrNameLst>
                                          <p:attrName>ppt_h</p:attrName>
                                        </p:attrNameLst>
                                      </p:cBhvr>
                                      <p:tavLst>
                                        <p:tav tm="0">
                                          <p:val>
                                            <p:strVal val="#ppt_h"/>
                                          </p:val>
                                        </p:tav>
                                        <p:tav tm="100000">
                                          <p:val>
                                            <p:strVal val="#ppt_h"/>
                                          </p:val>
                                        </p:tav>
                                      </p:tavLst>
                                    </p:anim>
                                    <p:animEffect transition="in" filter="fade">
                                      <p:cBhvr>
                                        <p:cTn id="32" dur="500"/>
                                        <p:tgtEl>
                                          <p:spTgt spid="4"/>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strVal val="#ppt_w+.3"/>
                                          </p:val>
                                        </p:tav>
                                        <p:tav tm="100000">
                                          <p:val>
                                            <p:strVal val="#ppt_w"/>
                                          </p:val>
                                        </p:tav>
                                      </p:tavLst>
                                    </p:anim>
                                    <p:anim calcmode="lin" valueType="num">
                                      <p:cBhvr>
                                        <p:cTn id="37" dur="500" fill="hold"/>
                                        <p:tgtEl>
                                          <p:spTgt spid="6"/>
                                        </p:tgtEl>
                                        <p:attrNameLst>
                                          <p:attrName>ppt_h</p:attrName>
                                        </p:attrNameLst>
                                      </p:cBhvr>
                                      <p:tavLst>
                                        <p:tav tm="0">
                                          <p:val>
                                            <p:strVal val="#ppt_h"/>
                                          </p:val>
                                        </p:tav>
                                        <p:tav tm="100000">
                                          <p:val>
                                            <p:strVal val="#ppt_h"/>
                                          </p:val>
                                        </p:tav>
                                      </p:tavLst>
                                    </p:anim>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3"/>
                                        </p:tgtEl>
                                        <p:attrNameLst>
                                          <p:attrName>fillcolor</p:attrName>
                                        </p:attrNameLst>
                                      </p:cBhvr>
                                      <p:to>
                                        <a:srgbClr val="00B050"/>
                                      </p:to>
                                    </p:animClr>
                                    <p:set>
                                      <p:cBhvr>
                                        <p:cTn id="44" dur="500" fill="hold"/>
                                        <p:tgtEl>
                                          <p:spTgt spid="3"/>
                                        </p:tgtEl>
                                        <p:attrNameLst>
                                          <p:attrName>fill.type</p:attrName>
                                        </p:attrNameLst>
                                      </p:cBhvr>
                                      <p:to>
                                        <p:strVal val="solid"/>
                                      </p:to>
                                    </p:set>
                                    <p:set>
                                      <p:cBhvr>
                                        <p:cTn id="45" dur="500" fill="hold"/>
                                        <p:tgtEl>
                                          <p:spTgt spid="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seq concurrent="1" nextAc="seek">
              <p:cTn id="46" restart="whenNotActive" fill="hold" evtFilter="cancelBubble" nodeType="interactiveSeq">
                <p:stCondLst>
                  <p:cond evt="onClick" delay="0">
                    <p:tgtEl>
                      <p:spTgt spid="4"/>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4"/>
                                        </p:tgtEl>
                                        <p:attrNameLst>
                                          <p:attrName>fillcolor</p:attrName>
                                        </p:attrNameLst>
                                      </p:cBhvr>
                                      <p:to>
                                        <a:srgbClr val="FF0000"/>
                                      </p:to>
                                    </p:animClr>
                                    <p:set>
                                      <p:cBhvr>
                                        <p:cTn id="51" dur="500" fill="hold"/>
                                        <p:tgtEl>
                                          <p:spTgt spid="4"/>
                                        </p:tgtEl>
                                        <p:attrNameLst>
                                          <p:attrName>fill.type</p:attrName>
                                        </p:attrNameLst>
                                      </p:cBhvr>
                                      <p:to>
                                        <p:strVal val="solid"/>
                                      </p:to>
                                    </p:set>
                                    <p:set>
                                      <p:cBhvr>
                                        <p:cTn id="52" dur="500" fill="hold"/>
                                        <p:tgtEl>
                                          <p:spTgt spid="4"/>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4"/>
                  </p:tgtEl>
                </p:cond>
              </p:nextCondLst>
            </p:seq>
            <p:seq concurrent="1" nextAc="seek">
              <p:cTn id="53" restart="whenNotActive" fill="hold" evtFilter="cancelBubble" nodeType="interactiveSeq">
                <p:stCondLst>
                  <p:cond evt="onClick" delay="0">
                    <p:tgtEl>
                      <p:spTgt spid="5"/>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clickEffect">
                                  <p:stCondLst>
                                    <p:cond delay="0"/>
                                  </p:stCondLst>
                                  <p:childTnLst>
                                    <p:animClr clrSpc="rgb" dir="cw">
                                      <p:cBhvr>
                                        <p:cTn id="57" dur="500" fill="hold"/>
                                        <p:tgtEl>
                                          <p:spTgt spid="5"/>
                                        </p:tgtEl>
                                        <p:attrNameLst>
                                          <p:attrName>fillcolor</p:attrName>
                                        </p:attrNameLst>
                                      </p:cBhvr>
                                      <p:to>
                                        <a:srgbClr val="FF0000"/>
                                      </p:to>
                                    </p:animClr>
                                    <p:set>
                                      <p:cBhvr>
                                        <p:cTn id="58" dur="500" fill="hold"/>
                                        <p:tgtEl>
                                          <p:spTgt spid="5"/>
                                        </p:tgtEl>
                                        <p:attrNameLst>
                                          <p:attrName>fill.type</p:attrName>
                                        </p:attrNameLst>
                                      </p:cBhvr>
                                      <p:to>
                                        <p:strVal val="solid"/>
                                      </p:to>
                                    </p:set>
                                    <p:set>
                                      <p:cBhvr>
                                        <p:cTn id="59" dur="500" fill="hold"/>
                                        <p:tgtEl>
                                          <p:spTgt spid="5"/>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60" restart="whenNotActive" fill="hold" evtFilter="cancelBubble" nodeType="interactiveSeq">
                <p:stCondLst>
                  <p:cond evt="onClick" delay="0">
                    <p:tgtEl>
                      <p:spTgt spid="6"/>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500" fill="hold"/>
                                        <p:tgtEl>
                                          <p:spTgt spid="6"/>
                                        </p:tgtEl>
                                        <p:attrNameLst>
                                          <p:attrName>fillcolor</p:attrName>
                                        </p:attrNameLst>
                                      </p:cBhvr>
                                      <p:to>
                                        <a:srgbClr val="FF0000"/>
                                      </p:to>
                                    </p:animClr>
                                    <p:set>
                                      <p:cBhvr>
                                        <p:cTn id="65" dur="500" fill="hold"/>
                                        <p:tgtEl>
                                          <p:spTgt spid="6"/>
                                        </p:tgtEl>
                                        <p:attrNameLst>
                                          <p:attrName>fill.type</p:attrName>
                                        </p:attrNameLst>
                                      </p:cBhvr>
                                      <p:to>
                                        <p:strVal val="solid"/>
                                      </p:to>
                                    </p:set>
                                    <p:set>
                                      <p:cBhvr>
                                        <p:cTn id="66" dur="500" fill="hold"/>
                                        <p:tgtEl>
                                          <p:spTgt spid="6"/>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6"/>
                  </p:tgtEl>
                </p:cond>
              </p:nextCondLst>
            </p:seq>
          </p:childTnLst>
        </p:cTn>
      </p:par>
    </p:tnLst>
    <p:bldLst>
      <p:bldP spid="3" grpId="0" animBg="1"/>
      <p:bldP spid="4" grpId="0" animBg="1"/>
      <p:bldP spid="5" grpId="0" animBg="1"/>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6EC1132-9A07-7390-CF5A-FFFF427CDCF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37E651-3475-1546-9028-1B890512DBAA}"/>
            </a:ext>
          </a:extLst>
        </p:cNvPr>
        <p:cNvGrpSpPr/>
        <p:nvPr/>
      </p:nvGrpSpPr>
      <p:grpSpPr>
        <a:xfrm>
          <a:off x="0" y="0"/>
          <a:ext cx="0" cy="0"/>
          <a:chOff x="0" y="0"/>
          <a:chExt cx="0" cy="0"/>
        </a:xfrm>
      </p:grpSpPr>
      <p:sp>
        <p:nvSpPr>
          <p:cNvPr id="31" name="Rectangle: Rounded Corners 30">
            <a:extLst>
              <a:ext uri="{FF2B5EF4-FFF2-40B4-BE49-F238E27FC236}">
                <a16:creationId xmlns:a16="http://schemas.microsoft.com/office/drawing/2014/main" id="{0863DB7A-E730-59B6-CC13-28C1F362D2B7}"/>
              </a:ext>
            </a:extLst>
          </p:cNvPr>
          <p:cNvSpPr/>
          <p:nvPr/>
        </p:nvSpPr>
        <p:spPr>
          <a:xfrm>
            <a:off x="6262365" y="1776902"/>
            <a:ext cx="5302593" cy="1504183"/>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25" name="Rectangle: Rounded Corners 24">
            <a:extLst>
              <a:ext uri="{FF2B5EF4-FFF2-40B4-BE49-F238E27FC236}">
                <a16:creationId xmlns:a16="http://schemas.microsoft.com/office/drawing/2014/main" id="{8B1A922E-75E5-B7D9-65D6-C81C7BFD9568}"/>
              </a:ext>
            </a:extLst>
          </p:cNvPr>
          <p:cNvSpPr/>
          <p:nvPr/>
        </p:nvSpPr>
        <p:spPr>
          <a:xfrm>
            <a:off x="629501" y="1776902"/>
            <a:ext cx="5020802" cy="1504183"/>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26" name="Rectangle: Rounded Corners 25">
            <a:extLst>
              <a:ext uri="{FF2B5EF4-FFF2-40B4-BE49-F238E27FC236}">
                <a16:creationId xmlns:a16="http://schemas.microsoft.com/office/drawing/2014/main" id="{C87E47D0-F605-0D1A-5B4B-0367B1B62385}"/>
              </a:ext>
            </a:extLst>
          </p:cNvPr>
          <p:cNvSpPr/>
          <p:nvPr/>
        </p:nvSpPr>
        <p:spPr>
          <a:xfrm>
            <a:off x="609195" y="3627782"/>
            <a:ext cx="5041108" cy="2940812"/>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27" name="TextBox 26">
            <a:extLst>
              <a:ext uri="{FF2B5EF4-FFF2-40B4-BE49-F238E27FC236}">
                <a16:creationId xmlns:a16="http://schemas.microsoft.com/office/drawing/2014/main" id="{D4DE5809-80F4-76AE-F636-D45635CD77A4}"/>
              </a:ext>
            </a:extLst>
          </p:cNvPr>
          <p:cNvSpPr txBox="1"/>
          <p:nvPr/>
        </p:nvSpPr>
        <p:spPr>
          <a:xfrm>
            <a:off x="1014397" y="1963069"/>
            <a:ext cx="4067230" cy="1131848"/>
          </a:xfrm>
          <a:prstGeom prst="rect">
            <a:avLst/>
          </a:prstGeom>
          <a:noFill/>
        </p:spPr>
        <p:txBody>
          <a:bodyPr wrap="square">
            <a:spAutoFit/>
          </a:bodyPr>
          <a:lstStyle/>
          <a:p>
            <a:pPr algn="ctr" defTabSz="1151961">
              <a:lnSpc>
                <a:spcPct val="150000"/>
              </a:lnSpc>
              <a:defRPr/>
            </a:pPr>
            <a:r>
              <a:rPr lang="en-US" sz="2400" kern="0" dirty="0" err="1">
                <a:solidFill>
                  <a:sysClr val="windowText" lastClr="000000"/>
                </a:solidFill>
                <a:latin typeface="+mj-lt"/>
                <a:cs typeface="Arial" panose="020B0604020202020204" pitchFamily="34" charset="0"/>
                <a:sym typeface="Arial"/>
              </a:rPr>
              <a:t>Lắng</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nghe</a:t>
            </a:r>
            <a:r>
              <a:rPr lang="en-US" sz="2400" kern="0" dirty="0">
                <a:solidFill>
                  <a:sysClr val="windowText" lastClr="000000"/>
                </a:solidFill>
                <a:latin typeface="+mj-lt"/>
                <a:cs typeface="Arial" panose="020B0604020202020204" pitchFamily="34" charset="0"/>
                <a:sym typeface="Arial"/>
              </a:rPr>
              <a:t> GV </a:t>
            </a:r>
            <a:r>
              <a:rPr lang="en-US" sz="2400" kern="0" dirty="0" err="1">
                <a:solidFill>
                  <a:sysClr val="windowText" lastClr="000000"/>
                </a:solidFill>
                <a:latin typeface="+mj-lt"/>
                <a:cs typeface="Arial" panose="020B0604020202020204" pitchFamily="34" charset="0"/>
                <a:sym typeface="Arial"/>
              </a:rPr>
              <a:t>nhận</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xét</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về</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tiết</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học</a:t>
            </a:r>
            <a:r>
              <a:rPr lang="en-US" sz="2400" kern="0" dirty="0">
                <a:solidFill>
                  <a:sysClr val="windowText" lastClr="000000"/>
                </a:solidFill>
                <a:latin typeface="+mj-lt"/>
                <a:cs typeface="Arial" panose="020B0604020202020204" pitchFamily="34" charset="0"/>
                <a:sym typeface="Arial"/>
              </a:rPr>
              <a:t>.</a:t>
            </a:r>
          </a:p>
        </p:txBody>
      </p:sp>
      <p:sp>
        <p:nvSpPr>
          <p:cNvPr id="28" name="TextBox 27">
            <a:extLst>
              <a:ext uri="{FF2B5EF4-FFF2-40B4-BE49-F238E27FC236}">
                <a16:creationId xmlns:a16="http://schemas.microsoft.com/office/drawing/2014/main" id="{EC427A5D-83B4-16C4-0557-0025F76C3643}"/>
              </a:ext>
            </a:extLst>
          </p:cNvPr>
          <p:cNvSpPr txBox="1"/>
          <p:nvPr/>
        </p:nvSpPr>
        <p:spPr>
          <a:xfrm>
            <a:off x="6537446" y="2240068"/>
            <a:ext cx="4662489" cy="577850"/>
          </a:xfrm>
          <a:prstGeom prst="rect">
            <a:avLst/>
          </a:prstGeom>
          <a:noFill/>
        </p:spPr>
        <p:txBody>
          <a:bodyPr wrap="square">
            <a:spAutoFit/>
          </a:bodyPr>
          <a:lstStyle/>
          <a:p>
            <a:pPr algn="ctr" defTabSz="1151961">
              <a:lnSpc>
                <a:spcPct val="150000"/>
              </a:lnSpc>
              <a:defRPr/>
            </a:pPr>
            <a:r>
              <a:rPr lang="vi-VN" sz="2400" kern="0" dirty="0">
                <a:solidFill>
                  <a:srgbClr val="000000"/>
                </a:solidFill>
                <a:latin typeface="+mj-lt"/>
                <a:ea typeface="Calibri" panose="020F0502020204030204" pitchFamily="34" charset="0"/>
                <a:cs typeface="Arial" panose="020B0604020202020204" pitchFamily="34" charset="0"/>
              </a:rPr>
              <a:t>Chuẩn bị cho Bài viết </a:t>
            </a:r>
            <a:r>
              <a:rPr lang="en-US" sz="2400" kern="0" dirty="0">
                <a:solidFill>
                  <a:srgbClr val="000000"/>
                </a:solidFill>
                <a:latin typeface="+mj-lt"/>
                <a:ea typeface="Calibri" panose="020F0502020204030204" pitchFamily="34" charset="0"/>
                <a:cs typeface="Arial" panose="020B0604020202020204" pitchFamily="34" charset="0"/>
              </a:rPr>
              <a:t>1.</a:t>
            </a:r>
            <a:endParaRPr lang="en-US" sz="2400" kern="0" dirty="0">
              <a:solidFill>
                <a:sysClr val="windowText" lastClr="000000"/>
              </a:solidFill>
              <a:latin typeface="+mj-lt"/>
              <a:cs typeface="Arial" panose="020B0604020202020204" pitchFamily="34" charset="0"/>
              <a:sym typeface="Arial"/>
            </a:endParaRPr>
          </a:p>
        </p:txBody>
      </p:sp>
      <p:sp>
        <p:nvSpPr>
          <p:cNvPr id="32" name="Rectangle: Rounded Corners 31">
            <a:extLst>
              <a:ext uri="{FF2B5EF4-FFF2-40B4-BE49-F238E27FC236}">
                <a16:creationId xmlns:a16="http://schemas.microsoft.com/office/drawing/2014/main" id="{BF81E16B-F8EE-4C5D-9696-934453850CD5}"/>
              </a:ext>
            </a:extLst>
          </p:cNvPr>
          <p:cNvSpPr/>
          <p:nvPr/>
        </p:nvSpPr>
        <p:spPr>
          <a:xfrm>
            <a:off x="6262365" y="3607481"/>
            <a:ext cx="5302593" cy="2961113"/>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33" name="TextBox 32">
            <a:extLst>
              <a:ext uri="{FF2B5EF4-FFF2-40B4-BE49-F238E27FC236}">
                <a16:creationId xmlns:a16="http://schemas.microsoft.com/office/drawing/2014/main" id="{3AD6B98F-59BA-B501-ADE8-BC1F2897666E}"/>
              </a:ext>
            </a:extLst>
          </p:cNvPr>
          <p:cNvSpPr txBox="1"/>
          <p:nvPr/>
        </p:nvSpPr>
        <p:spPr>
          <a:xfrm>
            <a:off x="870785" y="4534895"/>
            <a:ext cx="4517927" cy="1131848"/>
          </a:xfrm>
          <a:prstGeom prst="rect">
            <a:avLst/>
          </a:prstGeom>
          <a:noFill/>
        </p:spPr>
        <p:txBody>
          <a:bodyPr wrap="square">
            <a:spAutoFit/>
          </a:bodyPr>
          <a:lstStyle/>
          <a:p>
            <a:pPr algn="ctr" defTabSz="1151961">
              <a:lnSpc>
                <a:spcPct val="150000"/>
              </a:lnSpc>
              <a:defRPr/>
            </a:pPr>
            <a:r>
              <a:rPr lang="vi-VN" sz="2400" kern="0" dirty="0">
                <a:solidFill>
                  <a:sysClr val="windowText" lastClr="000000"/>
                </a:solidFill>
                <a:latin typeface="+mj-lt"/>
                <a:cs typeface="Arial" panose="020B0604020202020204" pitchFamily="34" charset="0"/>
                <a:sym typeface="Arial"/>
              </a:rPr>
              <a:t>Nhắc lại ý nghĩa của bài đọc</a:t>
            </a:r>
            <a:r>
              <a:rPr lang="en-US" sz="2400" kern="0" dirty="0">
                <a:solidFill>
                  <a:sysClr val="windowText" lastClr="000000"/>
                </a:solidFill>
                <a:latin typeface="+mj-lt"/>
                <a:cs typeface="Arial" panose="020B0604020202020204" pitchFamily="34" charset="0"/>
                <a:sym typeface="Arial"/>
              </a:rPr>
              <a:t> </a:t>
            </a:r>
            <a:r>
              <a:rPr lang="en-US" sz="2400" i="1" kern="0" dirty="0" err="1">
                <a:solidFill>
                  <a:sysClr val="windowText" lastClr="000000"/>
                </a:solidFill>
                <a:latin typeface="+mj-lt"/>
                <a:cs typeface="Arial" panose="020B0604020202020204" pitchFamily="34" charset="0"/>
                <a:sym typeface="Arial"/>
              </a:rPr>
              <a:t>Mồ</a:t>
            </a:r>
            <a:r>
              <a:rPr lang="en-US" sz="2400" i="1" kern="0" dirty="0">
                <a:solidFill>
                  <a:sysClr val="windowText" lastClr="000000"/>
                </a:solidFill>
                <a:latin typeface="+mj-lt"/>
                <a:cs typeface="Arial" panose="020B0604020202020204" pitchFamily="34" charset="0"/>
                <a:sym typeface="Arial"/>
              </a:rPr>
              <a:t> </a:t>
            </a:r>
            <a:r>
              <a:rPr lang="en-US" sz="2400" i="1" kern="0" dirty="0" err="1">
                <a:solidFill>
                  <a:sysClr val="windowText" lastClr="000000"/>
                </a:solidFill>
                <a:latin typeface="+mj-lt"/>
                <a:cs typeface="Arial" panose="020B0604020202020204" pitchFamily="34" charset="0"/>
                <a:sym typeface="Arial"/>
              </a:rPr>
              <a:t>côi</a:t>
            </a:r>
            <a:r>
              <a:rPr lang="en-US" sz="2400" i="1" kern="0" dirty="0">
                <a:solidFill>
                  <a:sysClr val="windowText" lastClr="000000"/>
                </a:solidFill>
                <a:latin typeface="+mj-lt"/>
                <a:cs typeface="Arial" panose="020B0604020202020204" pitchFamily="34" charset="0"/>
                <a:sym typeface="Arial"/>
              </a:rPr>
              <a:t> </a:t>
            </a:r>
            <a:r>
              <a:rPr lang="en-US" sz="2400" i="1" kern="0" dirty="0" err="1">
                <a:solidFill>
                  <a:sysClr val="windowText" lastClr="000000"/>
                </a:solidFill>
                <a:latin typeface="+mj-lt"/>
                <a:cs typeface="Arial" panose="020B0604020202020204" pitchFamily="34" charset="0"/>
                <a:sym typeface="Arial"/>
              </a:rPr>
              <a:t>xử</a:t>
            </a:r>
            <a:r>
              <a:rPr lang="en-US" sz="2400" i="1" kern="0" dirty="0">
                <a:solidFill>
                  <a:sysClr val="windowText" lastClr="000000"/>
                </a:solidFill>
                <a:latin typeface="+mj-lt"/>
                <a:cs typeface="Arial" panose="020B0604020202020204" pitchFamily="34" charset="0"/>
                <a:sym typeface="Arial"/>
              </a:rPr>
              <a:t> </a:t>
            </a:r>
            <a:r>
              <a:rPr lang="en-US" sz="2400" i="1" kern="0" dirty="0" err="1">
                <a:solidFill>
                  <a:sysClr val="windowText" lastClr="000000"/>
                </a:solidFill>
                <a:latin typeface="+mj-lt"/>
                <a:cs typeface="Arial" panose="020B0604020202020204" pitchFamily="34" charset="0"/>
                <a:sym typeface="Arial"/>
              </a:rPr>
              <a:t>kiện</a:t>
            </a:r>
            <a:r>
              <a:rPr lang="en-US" sz="2400" kern="0" dirty="0">
                <a:solidFill>
                  <a:sysClr val="windowText" lastClr="000000"/>
                </a:solidFill>
                <a:latin typeface="+mj-lt"/>
                <a:cs typeface="Arial" panose="020B0604020202020204" pitchFamily="34" charset="0"/>
                <a:sym typeface="Arial"/>
              </a:rPr>
              <a:t>.</a:t>
            </a:r>
          </a:p>
        </p:txBody>
      </p:sp>
      <p:sp>
        <p:nvSpPr>
          <p:cNvPr id="34" name="TextBox 33">
            <a:extLst>
              <a:ext uri="{FF2B5EF4-FFF2-40B4-BE49-F238E27FC236}">
                <a16:creationId xmlns:a16="http://schemas.microsoft.com/office/drawing/2014/main" id="{5E80D6BE-C9C3-04B0-997D-242C01DFD3FE}"/>
              </a:ext>
            </a:extLst>
          </p:cNvPr>
          <p:cNvSpPr txBox="1"/>
          <p:nvPr/>
        </p:nvSpPr>
        <p:spPr>
          <a:xfrm>
            <a:off x="6627386" y="3703575"/>
            <a:ext cx="4572549" cy="2789225"/>
          </a:xfrm>
          <a:prstGeom prst="rect">
            <a:avLst/>
          </a:prstGeom>
          <a:noFill/>
        </p:spPr>
        <p:txBody>
          <a:bodyPr wrap="square">
            <a:spAutoFit/>
          </a:bodyPr>
          <a:lstStyle/>
          <a:p>
            <a:pPr algn="just" defTabSz="1151961">
              <a:lnSpc>
                <a:spcPct val="150000"/>
              </a:lnSpc>
              <a:defRPr/>
            </a:pPr>
            <a:r>
              <a:rPr lang="vi-VN" sz="2400" kern="0">
                <a:solidFill>
                  <a:sysClr val="windowText" lastClr="000000"/>
                </a:solidFill>
                <a:latin typeface="+mj-lt"/>
                <a:cs typeface="Arial" panose="020B0604020202020204" pitchFamily="34" charset="0"/>
                <a:sym typeface="Arial"/>
              </a:rPr>
              <a:t>Tìm đọc một số câu chuyện, bài văn, bài thơ về bình đẳng giới; ghi chép vào phiếu bài tập đọc sách theo yêu cầu trong SGK. </a:t>
            </a:r>
            <a:endParaRPr lang="en-US" sz="2400" b="1" kern="0" dirty="0">
              <a:solidFill>
                <a:sysClr val="windowText" lastClr="000000"/>
              </a:solidFill>
              <a:latin typeface="+mj-lt"/>
              <a:cs typeface="Arial" panose="020B0604020202020204" pitchFamily="34" charset="0"/>
              <a:sym typeface="Arial"/>
            </a:endParaRPr>
          </a:p>
        </p:txBody>
      </p:sp>
    </p:spTree>
    <p:extLst>
      <p:ext uri="{BB962C8B-B14F-4D97-AF65-F5344CB8AC3E}">
        <p14:creationId xmlns:p14="http://schemas.microsoft.com/office/powerpoint/2010/main" val="18475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5" grpId="0" animBg="1"/>
      <p:bldP spid="26" grpId="0" animBg="1"/>
      <p:bldP spid="27" grpId="0"/>
      <p:bldP spid="28" grpId="0"/>
      <p:bldP spid="32" grpId="0" animBg="1"/>
      <p:bldP spid="33" grpId="0"/>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B385B1-B8F8-EFF1-7D63-097720564B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BD5432-C8A4-A6FC-2E40-9E55A538B764}"/>
              </a:ext>
            </a:extLst>
          </p:cNvPr>
          <p:cNvSpPr/>
          <p:nvPr/>
        </p:nvSpPr>
        <p:spPr>
          <a:xfrm>
            <a:off x="7181405" y="3549368"/>
            <a:ext cx="8156259" cy="3306992"/>
          </a:xfrm>
          <a:custGeom>
            <a:avLst/>
            <a:gdLst/>
            <a:ahLst/>
            <a:cxnLst/>
            <a:rect l="l" t="t" r="r" b="b"/>
            <a:pathLst>
              <a:path w="12947711" h="5249708">
                <a:moveTo>
                  <a:pt x="0" y="0"/>
                </a:moveTo>
                <a:lnTo>
                  <a:pt x="12947711" y="0"/>
                </a:lnTo>
                <a:lnTo>
                  <a:pt x="12947711" y="5249708"/>
                </a:lnTo>
                <a:lnTo>
                  <a:pt x="0" y="5249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2A0D3829-ADC6-9257-9742-2A007BE45E86}"/>
              </a:ext>
            </a:extLst>
          </p:cNvPr>
          <p:cNvSpPr/>
          <p:nvPr/>
        </p:nvSpPr>
        <p:spPr>
          <a:xfrm>
            <a:off x="7674223" y="4264290"/>
            <a:ext cx="2210329" cy="2592070"/>
          </a:xfrm>
          <a:custGeom>
            <a:avLst/>
            <a:gdLst/>
            <a:ahLst/>
            <a:cxnLst/>
            <a:rect l="l" t="t" r="r" b="b"/>
            <a:pathLst>
              <a:path w="3508802" h="4114800">
                <a:moveTo>
                  <a:pt x="0" y="0"/>
                </a:moveTo>
                <a:lnTo>
                  <a:pt x="3508802" y="0"/>
                </a:lnTo>
                <a:lnTo>
                  <a:pt x="350880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a:extLst>
              <a:ext uri="{FF2B5EF4-FFF2-40B4-BE49-F238E27FC236}">
                <a16:creationId xmlns:a16="http://schemas.microsoft.com/office/drawing/2014/main" id="{502ABF18-B011-30FB-D748-7FAC30597F13}"/>
              </a:ext>
            </a:extLst>
          </p:cNvPr>
          <p:cNvSpPr/>
          <p:nvPr/>
        </p:nvSpPr>
        <p:spPr>
          <a:xfrm>
            <a:off x="9913615" y="2830395"/>
            <a:ext cx="2276309" cy="2592070"/>
          </a:xfrm>
          <a:custGeom>
            <a:avLst/>
            <a:gdLst/>
            <a:ahLst/>
            <a:cxnLst/>
            <a:rect l="l" t="t" r="r" b="b"/>
            <a:pathLst>
              <a:path w="3613543" h="4114800">
                <a:moveTo>
                  <a:pt x="0" y="0"/>
                </a:moveTo>
                <a:lnTo>
                  <a:pt x="3613542" y="0"/>
                </a:lnTo>
                <a:lnTo>
                  <a:pt x="3613542"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a:extLst>
              <a:ext uri="{FF2B5EF4-FFF2-40B4-BE49-F238E27FC236}">
                <a16:creationId xmlns:a16="http://schemas.microsoft.com/office/drawing/2014/main" id="{A3DCBDC6-46D1-89E2-A6C1-5FAC26390F35}"/>
              </a:ext>
            </a:extLst>
          </p:cNvPr>
          <p:cNvSpPr/>
          <p:nvPr/>
        </p:nvSpPr>
        <p:spPr>
          <a:xfrm>
            <a:off x="7674223" y="819628"/>
            <a:ext cx="4608124" cy="1865790"/>
          </a:xfrm>
          <a:custGeom>
            <a:avLst/>
            <a:gdLst/>
            <a:ahLst/>
            <a:cxnLst/>
            <a:rect l="l" t="t" r="r" b="b"/>
            <a:pathLst>
              <a:path w="7315200" h="2961861">
                <a:moveTo>
                  <a:pt x="0" y="0"/>
                </a:moveTo>
                <a:lnTo>
                  <a:pt x="7315200" y="0"/>
                </a:lnTo>
                <a:lnTo>
                  <a:pt x="7315200" y="2961861"/>
                </a:lnTo>
                <a:lnTo>
                  <a:pt x="0" y="29618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10">
            <a:extLst>
              <a:ext uri="{FF2B5EF4-FFF2-40B4-BE49-F238E27FC236}">
                <a16:creationId xmlns:a16="http://schemas.microsoft.com/office/drawing/2014/main" id="{85DAE5D0-3486-BC73-3158-B19642BAEA8B}"/>
              </a:ext>
            </a:extLst>
          </p:cNvPr>
          <p:cNvSpPr/>
          <p:nvPr/>
        </p:nvSpPr>
        <p:spPr>
          <a:xfrm>
            <a:off x="125214" y="4975326"/>
            <a:ext cx="1491147" cy="1881034"/>
          </a:xfrm>
          <a:custGeom>
            <a:avLst/>
            <a:gdLst/>
            <a:ahLst/>
            <a:cxnLst/>
            <a:rect l="l" t="t" r="r" b="b"/>
            <a:pathLst>
              <a:path w="2367132" h="2986061">
                <a:moveTo>
                  <a:pt x="0" y="0"/>
                </a:moveTo>
                <a:lnTo>
                  <a:pt x="2367132" y="0"/>
                </a:lnTo>
                <a:lnTo>
                  <a:pt x="2367132" y="2986060"/>
                </a:lnTo>
                <a:lnTo>
                  <a:pt x="0" y="29860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7" name="Group 6">
            <a:extLst>
              <a:ext uri="{FF2B5EF4-FFF2-40B4-BE49-F238E27FC236}">
                <a16:creationId xmlns:a16="http://schemas.microsoft.com/office/drawing/2014/main" id="{B2D53D75-ACFA-4CA1-910B-372ED588B2D0}"/>
              </a:ext>
            </a:extLst>
          </p:cNvPr>
          <p:cNvGrpSpPr/>
          <p:nvPr/>
        </p:nvGrpSpPr>
        <p:grpSpPr>
          <a:xfrm>
            <a:off x="774785" y="1917324"/>
            <a:ext cx="6502622" cy="2880078"/>
            <a:chOff x="945029" y="2552700"/>
            <a:chExt cx="10322634" cy="4572000"/>
          </a:xfrm>
        </p:grpSpPr>
        <p:sp>
          <p:nvSpPr>
            <p:cNvPr id="8" name="Rectangle 7">
              <a:extLst>
                <a:ext uri="{FF2B5EF4-FFF2-40B4-BE49-F238E27FC236}">
                  <a16:creationId xmlns:a16="http://schemas.microsoft.com/office/drawing/2014/main" id="{33A38B49-AD26-B583-9B79-1225883635AE}"/>
                </a:ext>
              </a:extLst>
            </p:cNvPr>
            <p:cNvSpPr/>
            <p:nvPr/>
          </p:nvSpPr>
          <p:spPr>
            <a:xfrm>
              <a:off x="1097429" y="2705100"/>
              <a:ext cx="10170234" cy="4419600"/>
            </a:xfrm>
            <a:prstGeom prst="rect">
              <a:avLst/>
            </a:prstGeom>
            <a:solidFill>
              <a:schemeClr val="accent2">
                <a:lumMod val="60000"/>
                <a:lumOff val="4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9" name="Rectangle 8">
              <a:extLst>
                <a:ext uri="{FF2B5EF4-FFF2-40B4-BE49-F238E27FC236}">
                  <a16:creationId xmlns:a16="http://schemas.microsoft.com/office/drawing/2014/main" id="{BDAC9D19-4E5E-3DD5-14B2-03661D752AFA}"/>
                </a:ext>
              </a:extLst>
            </p:cNvPr>
            <p:cNvSpPr/>
            <p:nvPr/>
          </p:nvSpPr>
          <p:spPr>
            <a:xfrm>
              <a:off x="945029" y="2552700"/>
              <a:ext cx="10170234" cy="4419600"/>
            </a:xfrm>
            <a:prstGeom prst="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9">
                <a:latin typeface="UTM Avo" panose="02040603050506020204" pitchFamily="18"/>
              </a:endParaRPr>
            </a:p>
          </p:txBody>
        </p:sp>
        <p:sp>
          <p:nvSpPr>
            <p:cNvPr id="12" name="TextBox 12">
              <a:extLst>
                <a:ext uri="{FF2B5EF4-FFF2-40B4-BE49-F238E27FC236}">
                  <a16:creationId xmlns:a16="http://schemas.microsoft.com/office/drawing/2014/main" id="{099E90F6-B891-F99C-FD15-6812384C501C}"/>
                </a:ext>
              </a:extLst>
            </p:cNvPr>
            <p:cNvSpPr txBox="1"/>
            <p:nvPr/>
          </p:nvSpPr>
          <p:spPr>
            <a:xfrm>
              <a:off x="1644198" y="3099485"/>
              <a:ext cx="8948326" cy="2741149"/>
            </a:xfrm>
            <a:prstGeom prst="rect">
              <a:avLst/>
            </a:prstGeom>
          </p:spPr>
          <p:txBody>
            <a:bodyPr wrap="square" lIns="0" tIns="0" rIns="0" bIns="0" rtlCol="0" anchor="t">
              <a:spAutoFit/>
            </a:bodyPr>
            <a:lstStyle/>
            <a:p>
              <a:pPr algn="ctr" defTabSz="575981">
                <a:lnSpc>
                  <a:spcPct val="150000"/>
                </a:lnSpc>
                <a:buClr>
                  <a:srgbClr val="000000"/>
                </a:buClr>
                <a:defRPr/>
              </a:pPr>
              <a:r>
                <a:rPr lang="en-US" sz="4000" b="1" kern="0" dirty="0">
                  <a:solidFill>
                    <a:schemeClr val="tx1"/>
                  </a:solidFill>
                  <a:latin typeface="+mj-lt"/>
                  <a:cs typeface="Arial" panose="020B0604020202020204" pitchFamily="34" charset="0"/>
                  <a:sym typeface="Arial"/>
                </a:rPr>
                <a:t>TỰ ĐỌC SÁCH BÁO</a:t>
              </a:r>
            </a:p>
            <a:p>
              <a:pPr lvl="0" algn="ctr">
                <a:lnSpc>
                  <a:spcPct val="150000"/>
                </a:lnSpc>
              </a:pPr>
              <a:r>
                <a:rPr lang="en-US" sz="4000" b="1" dirty="0">
                  <a:solidFill>
                    <a:schemeClr val="tx1"/>
                  </a:solidFill>
                  <a:latin typeface="+mj-lt"/>
                  <a:cs typeface="Arial" panose="020B0604020202020204" pitchFamily="34" charset="0"/>
                </a:rPr>
                <a:t>(</a:t>
              </a:r>
              <a:r>
                <a:rPr lang="en-US" sz="4000" b="1" dirty="0" err="1">
                  <a:solidFill>
                    <a:schemeClr val="tx1"/>
                  </a:solidFill>
                  <a:latin typeface="+mj-lt"/>
                  <a:cs typeface="Arial" panose="020B0604020202020204" pitchFamily="34" charset="0"/>
                </a:rPr>
                <a:t>Thực</a:t>
              </a:r>
              <a:r>
                <a:rPr lang="en-US" sz="4000" b="1" dirty="0">
                  <a:solidFill>
                    <a:schemeClr val="tx1"/>
                  </a:solidFill>
                  <a:latin typeface="+mj-lt"/>
                  <a:cs typeface="Arial" panose="020B0604020202020204" pitchFamily="34" charset="0"/>
                </a:rPr>
                <a:t> </a:t>
              </a:r>
              <a:r>
                <a:rPr lang="en-US" sz="4000" b="1" dirty="0" err="1">
                  <a:solidFill>
                    <a:schemeClr val="tx1"/>
                  </a:solidFill>
                  <a:latin typeface="+mj-lt"/>
                  <a:cs typeface="Arial" panose="020B0604020202020204" pitchFamily="34" charset="0"/>
                </a:rPr>
                <a:t>hiện</a:t>
              </a:r>
              <a:r>
                <a:rPr lang="en-US" sz="4000" b="1" dirty="0">
                  <a:solidFill>
                    <a:schemeClr val="tx1"/>
                  </a:solidFill>
                  <a:latin typeface="+mj-lt"/>
                  <a:cs typeface="Arial" panose="020B0604020202020204" pitchFamily="34" charset="0"/>
                </a:rPr>
                <a:t> </a:t>
              </a:r>
              <a:r>
                <a:rPr lang="en-US" sz="4000" b="1" dirty="0" err="1">
                  <a:solidFill>
                    <a:schemeClr val="tx1"/>
                  </a:solidFill>
                  <a:latin typeface="+mj-lt"/>
                  <a:cs typeface="Arial" panose="020B0604020202020204" pitchFamily="34" charset="0"/>
                </a:rPr>
                <a:t>ở</a:t>
              </a:r>
              <a:r>
                <a:rPr lang="en-US" sz="4000" b="1" dirty="0">
                  <a:solidFill>
                    <a:schemeClr val="tx1"/>
                  </a:solidFill>
                  <a:latin typeface="+mj-lt"/>
                  <a:cs typeface="Arial" panose="020B0604020202020204" pitchFamily="34" charset="0"/>
                </a:rPr>
                <a:t> </a:t>
              </a:r>
              <a:r>
                <a:rPr lang="en-US" sz="4000" b="1" dirty="0" err="1">
                  <a:solidFill>
                    <a:schemeClr val="tx1"/>
                  </a:solidFill>
                  <a:latin typeface="+mj-lt"/>
                  <a:cs typeface="Arial" panose="020B0604020202020204" pitchFamily="34" charset="0"/>
                </a:rPr>
                <a:t>nhà</a:t>
              </a:r>
              <a:r>
                <a:rPr lang="en-US" sz="4000" b="1" dirty="0">
                  <a:solidFill>
                    <a:schemeClr val="tx1"/>
                  </a:solidFill>
                  <a:latin typeface="+mj-lt"/>
                  <a:cs typeface="Arial" panose="020B0604020202020204" pitchFamily="34" charset="0"/>
                </a:rPr>
                <a:t>)</a:t>
              </a:r>
              <a:endParaRPr lang="en-US" sz="4000" b="1" kern="0" dirty="0">
                <a:solidFill>
                  <a:schemeClr val="tx1"/>
                </a:solidFill>
                <a:latin typeface="+mj-lt"/>
                <a:cs typeface="Arial" panose="020B0604020202020204" pitchFamily="34" charset="0"/>
                <a:sym typeface="Arial"/>
              </a:endParaRPr>
            </a:p>
          </p:txBody>
        </p:sp>
      </p:grpSp>
    </p:spTree>
    <p:extLst>
      <p:ext uri="{BB962C8B-B14F-4D97-AF65-F5344CB8AC3E}">
        <p14:creationId xmlns:p14="http://schemas.microsoft.com/office/powerpoint/2010/main" val="267620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70F1A93-3283-35A5-8FB4-D2CC3A3F8E62}"/>
              </a:ext>
            </a:extLst>
          </p:cNvPr>
          <p:cNvGrpSpPr/>
          <p:nvPr/>
        </p:nvGrpSpPr>
        <p:grpSpPr>
          <a:xfrm>
            <a:off x="829071" y="1654931"/>
            <a:ext cx="10519683" cy="1121846"/>
            <a:chOff x="579725" y="1627215"/>
            <a:chExt cx="8105302" cy="890442"/>
          </a:xfrm>
        </p:grpSpPr>
        <p:sp>
          <p:nvSpPr>
            <p:cNvPr id="3" name="TextBox 2">
              <a:extLst>
                <a:ext uri="{FF2B5EF4-FFF2-40B4-BE49-F238E27FC236}">
                  <a16:creationId xmlns:a16="http://schemas.microsoft.com/office/drawing/2014/main" id="{72806E66-C14F-C9D6-17B8-C28F59E20719}"/>
                </a:ext>
              </a:extLst>
            </p:cNvPr>
            <p:cNvSpPr txBox="1"/>
            <p:nvPr/>
          </p:nvSpPr>
          <p:spPr>
            <a:xfrm>
              <a:off x="1143735" y="1627215"/>
              <a:ext cx="7541292" cy="890442"/>
            </a:xfrm>
            <a:prstGeom prst="rect">
              <a:avLst/>
            </a:prstGeom>
            <a:noFill/>
          </p:spPr>
          <p:txBody>
            <a:bodyPr wrap="square">
              <a:spAutoFit/>
            </a:bodyPr>
            <a:lstStyle/>
            <a:p>
              <a:pPr algn="just" defTabSz="1151961">
                <a:lnSpc>
                  <a:spcPct val="150000"/>
                </a:lnSpc>
                <a:defRPr/>
              </a:pPr>
              <a:r>
                <a:rPr lang="en-US" sz="2400" b="1" kern="0" dirty="0">
                  <a:solidFill>
                    <a:sysClr val="windowText" lastClr="000000"/>
                  </a:solidFill>
                  <a:latin typeface="+mj-lt"/>
                  <a:cs typeface="Arial"/>
                  <a:sym typeface="Arial"/>
                </a:rPr>
                <a:t>NHIỆM VỤ: </a:t>
              </a:r>
              <a:r>
                <a:rPr lang="en-US" sz="2400" kern="0" dirty="0" err="1">
                  <a:solidFill>
                    <a:sysClr val="windowText" lastClr="000000"/>
                  </a:solidFill>
                  <a:latin typeface="+mj-lt"/>
                  <a:cs typeface="Arial"/>
                  <a:sym typeface="Arial"/>
                </a:rPr>
                <a:t>Các</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em</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hãy</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tự</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đọc</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sách</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báo</a:t>
              </a:r>
              <a:r>
                <a:rPr lang="en-US" sz="2400" kern="0" dirty="0">
                  <a:solidFill>
                    <a:sysClr val="windowText" lastClr="000000"/>
                  </a:solidFill>
                  <a:latin typeface="+mj-lt"/>
                  <a:cs typeface="Arial"/>
                  <a:sym typeface="Arial"/>
                </a:rPr>
                <a:t> ở </a:t>
              </a:r>
              <a:r>
                <a:rPr lang="en-US" sz="2400" kern="0" dirty="0" err="1">
                  <a:solidFill>
                    <a:sysClr val="windowText" lastClr="000000"/>
                  </a:solidFill>
                  <a:latin typeface="+mj-lt"/>
                  <a:cs typeface="Arial"/>
                  <a:sym typeface="Arial"/>
                </a:rPr>
                <a:t>nhà</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theo</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những</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yêu</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cầu</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cho</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sẵn</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dưới</a:t>
              </a:r>
              <a:r>
                <a:rPr lang="en-US" sz="2400" kern="0" dirty="0">
                  <a:solidFill>
                    <a:sysClr val="windowText" lastClr="000000"/>
                  </a:solidFill>
                  <a:latin typeface="+mj-lt"/>
                  <a:cs typeface="Arial"/>
                  <a:sym typeface="Arial"/>
                </a:rPr>
                <a:t> </a:t>
              </a:r>
              <a:r>
                <a:rPr lang="en-US" sz="2400" kern="0" dirty="0" err="1">
                  <a:solidFill>
                    <a:sysClr val="windowText" lastClr="000000"/>
                  </a:solidFill>
                  <a:latin typeface="+mj-lt"/>
                  <a:cs typeface="Arial"/>
                  <a:sym typeface="Arial"/>
                </a:rPr>
                <a:t>đây</a:t>
              </a:r>
              <a:r>
                <a:rPr lang="en-US" sz="2400" kern="0" dirty="0">
                  <a:solidFill>
                    <a:sysClr val="windowText" lastClr="000000"/>
                  </a:solidFill>
                  <a:latin typeface="+mj-lt"/>
                  <a:cs typeface="Arial"/>
                  <a:sym typeface="Arial"/>
                </a:rPr>
                <a:t>:</a:t>
              </a:r>
              <a:endParaRPr lang="en-US" sz="2400" kern="0" dirty="0">
                <a:solidFill>
                  <a:srgbClr val="C00000"/>
                </a:solidFill>
                <a:latin typeface="+mj-lt"/>
                <a:cs typeface="Arial"/>
                <a:sym typeface="Arial"/>
              </a:endParaRPr>
            </a:p>
          </p:txBody>
        </p:sp>
        <p:pic>
          <p:nvPicPr>
            <p:cNvPr id="4" name="Picture 3">
              <a:extLst>
                <a:ext uri="{FF2B5EF4-FFF2-40B4-BE49-F238E27FC236}">
                  <a16:creationId xmlns:a16="http://schemas.microsoft.com/office/drawing/2014/main" id="{45EC6E3B-6D02-E3F3-8236-B6EA43C196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725" y="1817664"/>
              <a:ext cx="553192" cy="558758"/>
            </a:xfrm>
            <a:prstGeom prst="rect">
              <a:avLst/>
            </a:prstGeom>
          </p:spPr>
        </p:pic>
      </p:grpSp>
      <p:grpSp>
        <p:nvGrpSpPr>
          <p:cNvPr id="6" name="Group 5">
            <a:extLst>
              <a:ext uri="{FF2B5EF4-FFF2-40B4-BE49-F238E27FC236}">
                <a16:creationId xmlns:a16="http://schemas.microsoft.com/office/drawing/2014/main" id="{DCBE1EA8-425E-B935-6CBD-CC394E9425A9}"/>
              </a:ext>
            </a:extLst>
          </p:cNvPr>
          <p:cNvGrpSpPr/>
          <p:nvPr/>
        </p:nvGrpSpPr>
        <p:grpSpPr>
          <a:xfrm>
            <a:off x="721300" y="3273701"/>
            <a:ext cx="5040041" cy="2958133"/>
            <a:chOff x="546976" y="1988771"/>
            <a:chExt cx="4000424" cy="1874021"/>
          </a:xfrm>
        </p:grpSpPr>
        <p:sp>
          <p:nvSpPr>
            <p:cNvPr id="8" name="Rounded Rectangle 151">
              <a:extLst>
                <a:ext uri="{FF2B5EF4-FFF2-40B4-BE49-F238E27FC236}">
                  <a16:creationId xmlns:a16="http://schemas.microsoft.com/office/drawing/2014/main" id="{287C5CA6-1DC4-98DB-CC8C-D8F3795C8C98}"/>
                </a:ext>
              </a:extLst>
            </p:cNvPr>
            <p:cNvSpPr/>
            <p:nvPr/>
          </p:nvSpPr>
          <p:spPr>
            <a:xfrm>
              <a:off x="546976" y="1988771"/>
              <a:ext cx="4000424" cy="1874021"/>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400" kern="0">
                <a:solidFill>
                  <a:srgbClr val="FFFFFF"/>
                </a:solidFill>
                <a:latin typeface="+mj-lt"/>
                <a:cs typeface="Arial"/>
                <a:sym typeface="Arial"/>
              </a:endParaRPr>
            </a:p>
          </p:txBody>
        </p:sp>
        <p:sp>
          <p:nvSpPr>
            <p:cNvPr id="9" name="TextBox 8">
              <a:extLst>
                <a:ext uri="{FF2B5EF4-FFF2-40B4-BE49-F238E27FC236}">
                  <a16:creationId xmlns:a16="http://schemas.microsoft.com/office/drawing/2014/main" id="{26F635B2-2314-27A5-5958-323DEF877FE3}"/>
                </a:ext>
              </a:extLst>
            </p:cNvPr>
            <p:cNvSpPr txBox="1"/>
            <p:nvPr/>
          </p:nvSpPr>
          <p:spPr>
            <a:xfrm>
              <a:off x="860015" y="2382834"/>
              <a:ext cx="3374346" cy="1061671"/>
            </a:xfrm>
            <a:prstGeom prst="rect">
              <a:avLst/>
            </a:prstGeom>
            <a:noFill/>
          </p:spPr>
          <p:txBody>
            <a:bodyPr wrap="square" rtlCol="0">
              <a:spAutoFit/>
            </a:bodyPr>
            <a:lstStyle/>
            <a:p>
              <a:pPr algn="just" defTabSz="1151961">
                <a:lnSpc>
                  <a:spcPct val="150000"/>
                </a:lnSpc>
                <a:defRPr/>
              </a:pPr>
              <a:r>
                <a:rPr lang="en-US" sz="2400" kern="0" dirty="0">
                  <a:solidFill>
                    <a:srgbClr val="000000"/>
                  </a:solidFill>
                  <a:latin typeface="+mj-lt"/>
                  <a:ea typeface="Times New Roman" panose="02020603050405020304" pitchFamily="18" charset="0"/>
                  <a:cs typeface="Arial" panose="020B0604020202020204" pitchFamily="34" charset="0"/>
                </a:rPr>
                <a:t>2 </a:t>
              </a:r>
              <a:r>
                <a:rPr lang="en-US" sz="2400" kern="0" dirty="0" err="1">
                  <a:solidFill>
                    <a:srgbClr val="000000"/>
                  </a:solidFill>
                  <a:latin typeface="+mj-lt"/>
                  <a:ea typeface="Times New Roman" panose="02020603050405020304" pitchFamily="18" charset="0"/>
                  <a:cs typeface="Arial" panose="020B0604020202020204" pitchFamily="34" charset="0"/>
                </a:rPr>
                <a:t>câu</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chuyện</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hoặc</a:t>
              </a:r>
              <a:r>
                <a:rPr lang="en-US" sz="2400" kern="0" dirty="0">
                  <a:solidFill>
                    <a:srgbClr val="000000"/>
                  </a:solidFill>
                  <a:latin typeface="+mj-lt"/>
                  <a:ea typeface="Times New Roman" panose="02020603050405020304" pitchFamily="18" charset="0"/>
                  <a:cs typeface="Arial" panose="020B0604020202020204" pitchFamily="34" charset="0"/>
                </a:rPr>
                <a:t> 1 </a:t>
              </a:r>
              <a:r>
                <a:rPr lang="en-US" sz="2400" kern="0" dirty="0" err="1">
                  <a:solidFill>
                    <a:srgbClr val="000000"/>
                  </a:solidFill>
                  <a:latin typeface="+mj-lt"/>
                  <a:ea typeface="Times New Roman" panose="02020603050405020304" pitchFamily="18" charset="0"/>
                  <a:cs typeface="Arial" panose="020B0604020202020204" pitchFamily="34" charset="0"/>
                </a:rPr>
                <a:t>bài</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thơ</a:t>
              </a:r>
              <a:r>
                <a:rPr lang="en-US" sz="2400" kern="0" dirty="0">
                  <a:solidFill>
                    <a:srgbClr val="000000"/>
                  </a:solidFill>
                  <a:latin typeface="+mj-lt"/>
                  <a:ea typeface="Times New Roman" panose="02020603050405020304" pitchFamily="18" charset="0"/>
                  <a:cs typeface="Arial" panose="020B0604020202020204" pitchFamily="34" charset="0"/>
                </a:rPr>
                <a:t>, 1 </a:t>
              </a:r>
              <a:r>
                <a:rPr lang="en-US" sz="2400" kern="0" dirty="0" err="1">
                  <a:solidFill>
                    <a:srgbClr val="000000"/>
                  </a:solidFill>
                  <a:latin typeface="+mj-lt"/>
                  <a:ea typeface="Times New Roman" panose="02020603050405020304" pitchFamily="18" charset="0"/>
                  <a:cs typeface="Arial" panose="020B0604020202020204" pitchFamily="34" charset="0"/>
                </a:rPr>
                <a:t>câu</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chuyện</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về</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việc</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hòa</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giải</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phân</a:t>
              </a:r>
              <a:r>
                <a:rPr lang="en-US" sz="2400" kern="0" dirty="0">
                  <a:solidFill>
                    <a:srgbClr val="000000"/>
                  </a:solidFill>
                  <a:latin typeface="+mj-lt"/>
                  <a:ea typeface="Times New Roman" panose="02020603050405020304" pitchFamily="18" charset="0"/>
                  <a:cs typeface="Arial" panose="020B0604020202020204" pitchFamily="34" charset="0"/>
                </a:rPr>
                <a:t> </a:t>
              </a:r>
              <a:r>
                <a:rPr lang="en-US" sz="2400" kern="0" dirty="0" err="1">
                  <a:solidFill>
                    <a:srgbClr val="000000"/>
                  </a:solidFill>
                  <a:latin typeface="+mj-lt"/>
                  <a:ea typeface="Times New Roman" panose="02020603050405020304" pitchFamily="18" charset="0"/>
                  <a:cs typeface="Arial" panose="020B0604020202020204" pitchFamily="34" charset="0"/>
                </a:rPr>
                <a:t>xử</a:t>
              </a:r>
              <a:r>
                <a:rPr lang="en-US" sz="2400" kern="0" dirty="0">
                  <a:solidFill>
                    <a:srgbClr val="000000"/>
                  </a:solidFill>
                  <a:latin typeface="+mj-lt"/>
                  <a:ea typeface="Times New Roman" panose="02020603050405020304" pitchFamily="18" charset="0"/>
                  <a:cs typeface="Arial" panose="020B0604020202020204" pitchFamily="34" charset="0"/>
                </a:rPr>
                <a:t>.</a:t>
              </a:r>
              <a:endParaRPr lang="en-US" sz="2400" kern="0" dirty="0">
                <a:solidFill>
                  <a:sysClr val="windowText" lastClr="000000"/>
                </a:solidFill>
                <a:latin typeface="+mj-lt"/>
                <a:cs typeface="Arial" panose="020B0604020202020204" pitchFamily="34" charset="0"/>
                <a:sym typeface="Arial"/>
              </a:endParaRPr>
            </a:p>
          </p:txBody>
        </p:sp>
      </p:grpSp>
      <p:grpSp>
        <p:nvGrpSpPr>
          <p:cNvPr id="11" name="Group 10">
            <a:extLst>
              <a:ext uri="{FF2B5EF4-FFF2-40B4-BE49-F238E27FC236}">
                <a16:creationId xmlns:a16="http://schemas.microsoft.com/office/drawing/2014/main" id="{94245676-242E-DC05-8473-E4EB30109106}"/>
              </a:ext>
            </a:extLst>
          </p:cNvPr>
          <p:cNvGrpSpPr/>
          <p:nvPr/>
        </p:nvGrpSpPr>
        <p:grpSpPr>
          <a:xfrm>
            <a:off x="6308712" y="3273699"/>
            <a:ext cx="5040041" cy="2958135"/>
            <a:chOff x="546976" y="1988770"/>
            <a:chExt cx="4000424" cy="2347956"/>
          </a:xfrm>
        </p:grpSpPr>
        <p:sp>
          <p:nvSpPr>
            <p:cNvPr id="13" name="Rounded Rectangle 151">
              <a:extLst>
                <a:ext uri="{FF2B5EF4-FFF2-40B4-BE49-F238E27FC236}">
                  <a16:creationId xmlns:a16="http://schemas.microsoft.com/office/drawing/2014/main" id="{367E1903-1E6C-CD6B-A9D3-1D839ADEE710}"/>
                </a:ext>
              </a:extLst>
            </p:cNvPr>
            <p:cNvSpPr/>
            <p:nvPr/>
          </p:nvSpPr>
          <p:spPr>
            <a:xfrm>
              <a:off x="546976" y="1988770"/>
              <a:ext cx="4000424" cy="2347956"/>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just" defTabSz="1151961">
                <a:defRPr/>
              </a:pPr>
              <a:endParaRPr lang="en-US" sz="2400" kern="0">
                <a:solidFill>
                  <a:srgbClr val="FFFFFF"/>
                </a:solidFill>
                <a:latin typeface="+mj-lt"/>
                <a:cs typeface="Arial"/>
                <a:sym typeface="Arial"/>
              </a:endParaRPr>
            </a:p>
          </p:txBody>
        </p:sp>
        <p:sp>
          <p:nvSpPr>
            <p:cNvPr id="14" name="TextBox 13">
              <a:extLst>
                <a:ext uri="{FF2B5EF4-FFF2-40B4-BE49-F238E27FC236}">
                  <a16:creationId xmlns:a16="http://schemas.microsoft.com/office/drawing/2014/main" id="{BA94BA29-FA09-CF41-9DDF-3AB9B2FCAF4F}"/>
                </a:ext>
              </a:extLst>
            </p:cNvPr>
            <p:cNvSpPr txBox="1"/>
            <p:nvPr/>
          </p:nvSpPr>
          <p:spPr>
            <a:xfrm>
              <a:off x="860015" y="2277803"/>
              <a:ext cx="3374346" cy="1769888"/>
            </a:xfrm>
            <a:prstGeom prst="rect">
              <a:avLst/>
            </a:prstGeom>
            <a:noFill/>
          </p:spPr>
          <p:txBody>
            <a:bodyPr wrap="square" rtlCol="0">
              <a:spAutoFit/>
            </a:bodyPr>
            <a:lstStyle/>
            <a:p>
              <a:pPr lvl="0" algn="just">
                <a:lnSpc>
                  <a:spcPct val="150000"/>
                </a:lnSpc>
              </a:pPr>
              <a:r>
                <a:rPr lang="en-US" sz="2400" dirty="0">
                  <a:latin typeface="+mj-lt"/>
                  <a:ea typeface="Times New Roman" panose="02020603050405020304" pitchFamily="18" charset="0"/>
                  <a:cs typeface="Arial" panose="020B0604020202020204" pitchFamily="34" charset="0"/>
                </a:rPr>
                <a:t>1 </a:t>
              </a:r>
              <a:r>
                <a:rPr lang="en-US" sz="2400" dirty="0" err="1">
                  <a:latin typeface="+mj-lt"/>
                  <a:ea typeface="Times New Roman" panose="02020603050405020304" pitchFamily="18" charset="0"/>
                  <a:cs typeface="Arial" panose="020B0604020202020204" pitchFamily="34" charset="0"/>
                </a:rPr>
                <a:t>bài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văn</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tả</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người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hoặc</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bài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báo</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miêu</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tả</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hoặc</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cung</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cấp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thông</a:t>
              </a:r>
              <a:r>
                <a:rPr lang="en-US" sz="2400" dirty="0">
                  <a:latin typeface="+mj-lt"/>
                  <a:ea typeface="Times New Roman" panose="02020603050405020304" pitchFamily="18" charset="0"/>
                  <a:cs typeface="Arial" panose="020B0604020202020204" pitchFamily="34" charset="0"/>
                </a:rPr>
                <a:t> tin </a:t>
              </a:r>
              <a:r>
                <a:rPr lang="en-US" sz="2400" dirty="0" err="1">
                  <a:latin typeface="+mj-lt"/>
                  <a:ea typeface="Times New Roman" panose="02020603050405020304" pitchFamily="18" charset="0"/>
                  <a:cs typeface="Arial" panose="020B0604020202020204" pitchFamily="34" charset="0"/>
                </a:rPr>
                <a:t>về</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nội</a:t>
              </a:r>
              <a:r>
                <a:rPr lang="en-US" sz="2400" dirty="0">
                  <a:latin typeface="+mj-lt"/>
                  <a:ea typeface="Times New Roman" panose="02020603050405020304" pitchFamily="18" charset="0"/>
                  <a:cs typeface="Arial" panose="020B0604020202020204" pitchFamily="34" charset="0"/>
                </a:rPr>
                <a:t> dung </a:t>
              </a:r>
              <a:r>
                <a:rPr lang="en-US" sz="2400" dirty="0" err="1">
                  <a:latin typeface="+mj-lt"/>
                  <a:ea typeface="Times New Roman" panose="02020603050405020304" pitchFamily="18" charset="0"/>
                  <a:cs typeface="Arial" panose="020B0604020202020204" pitchFamily="34" charset="0"/>
                </a:rPr>
                <a:t>trên</a:t>
              </a:r>
              <a:r>
                <a:rPr lang="en-US" sz="2400" dirty="0">
                  <a:latin typeface="+mj-lt"/>
                  <a:ea typeface="Times New Roman" panose="02020603050405020304" pitchFamily="18" charset="0"/>
                  <a:cs typeface="Arial" panose="020B0604020202020204" pitchFamily="34" charset="0"/>
                </a:rPr>
                <a:t>. </a:t>
              </a:r>
              <a:endParaRPr lang="en-US" sz="2400" dirty="0">
                <a:latin typeface="+mj-lt"/>
                <a:ea typeface="Noto Sans Symbols"/>
                <a:cs typeface="Arial" panose="020B0604020202020204" pitchFamily="34" charset="0"/>
              </a:endParaRPr>
            </a:p>
          </p:txBody>
        </p:sp>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D97E06-96CD-285D-4014-7BD92EA6D6A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B1549C0-0B7F-D0DC-13D0-E8C498F23B7C}"/>
              </a:ext>
            </a:extLst>
          </p:cNvPr>
          <p:cNvGrpSpPr/>
          <p:nvPr/>
        </p:nvGrpSpPr>
        <p:grpSpPr>
          <a:xfrm>
            <a:off x="714130" y="1542044"/>
            <a:ext cx="10505642" cy="1121846"/>
            <a:chOff x="502345" y="1487791"/>
            <a:chExt cx="8094484" cy="890442"/>
          </a:xfrm>
        </p:grpSpPr>
        <p:sp>
          <p:nvSpPr>
            <p:cNvPr id="3" name="TextBox 2">
              <a:extLst>
                <a:ext uri="{FF2B5EF4-FFF2-40B4-BE49-F238E27FC236}">
                  <a16:creationId xmlns:a16="http://schemas.microsoft.com/office/drawing/2014/main" id="{46634D25-D519-EA40-FDF8-A63C81C22667}"/>
                </a:ext>
              </a:extLst>
            </p:cNvPr>
            <p:cNvSpPr txBox="1"/>
            <p:nvPr/>
          </p:nvSpPr>
          <p:spPr>
            <a:xfrm>
              <a:off x="1055537" y="1487791"/>
              <a:ext cx="7541292" cy="890442"/>
            </a:xfrm>
            <a:prstGeom prst="rect">
              <a:avLst/>
            </a:prstGeom>
            <a:noFill/>
          </p:spPr>
          <p:txBody>
            <a:bodyPr wrap="square">
              <a:spAutoFit/>
            </a:bodyPr>
            <a:lstStyle/>
            <a:p>
              <a:pPr algn="just" defTabSz="1151961">
                <a:lnSpc>
                  <a:spcPct val="150000"/>
                </a:lnSpc>
                <a:defRPr/>
              </a:pPr>
              <a:r>
                <a:rPr lang="en-US" sz="2400" b="1" kern="0" dirty="0">
                  <a:solidFill>
                    <a:sysClr val="windowText" lastClr="000000"/>
                  </a:solidFill>
                  <a:latin typeface="+mj-lt"/>
                  <a:cs typeface="Arial" panose="020B0604020202020204" pitchFamily="34" charset="0"/>
                  <a:sym typeface="Arial"/>
                </a:rPr>
                <a:t>NHIỆM VỤ: </a:t>
              </a:r>
              <a:r>
                <a:rPr lang="en-US" sz="2400" kern="0" dirty="0" err="1">
                  <a:solidFill>
                    <a:sysClr val="windowText" lastClr="000000"/>
                  </a:solidFill>
                  <a:latin typeface="+mj-lt"/>
                  <a:cs typeface="Arial" panose="020B0604020202020204" pitchFamily="34" charset="0"/>
                  <a:sym typeface="Arial"/>
                </a:rPr>
                <a:t>Các</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em</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hãy</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v</a:t>
              </a:r>
              <a:r>
                <a:rPr lang="en-US" sz="2400" kern="0" dirty="0" err="1">
                  <a:latin typeface="+mj-lt"/>
                  <a:ea typeface="Times New Roman" panose="02020603050405020304" pitchFamily="18" charset="0"/>
                  <a:cs typeface="Arial" panose="020B0604020202020204" pitchFamily="34" charset="0"/>
                </a:rPr>
                <a:t>iết</a:t>
              </a:r>
              <a:r>
                <a:rPr lang="en-US" sz="2400" kern="0" dirty="0">
                  <a:latin typeface="+mj-lt"/>
                  <a:ea typeface="Times New Roman" panose="02020603050405020304" pitchFamily="18" charset="0"/>
                  <a:cs typeface="Arial" panose="020B0604020202020204" pitchFamily="34" charset="0"/>
                </a:rPr>
                <a:t> </a:t>
              </a:r>
              <a:r>
                <a:rPr lang="en-US" sz="2400" kern="0" dirty="0" err="1">
                  <a:latin typeface="+mj-lt"/>
                  <a:ea typeface="Times New Roman" panose="02020603050405020304" pitchFamily="18" charset="0"/>
                  <a:cs typeface="Arial" panose="020B0604020202020204" pitchFamily="34" charset="0"/>
                </a:rPr>
                <a:t>vào</a:t>
              </a:r>
              <a:r>
                <a:rPr lang="en-US" sz="2400" kern="0" dirty="0">
                  <a:latin typeface="+mj-lt"/>
                  <a:ea typeface="Times New Roman" panose="02020603050405020304" pitchFamily="18" charset="0"/>
                  <a:cs typeface="Arial" panose="020B0604020202020204" pitchFamily="34" charset="0"/>
                </a:rPr>
                <a:t> </a:t>
              </a:r>
              <a:r>
                <a:rPr lang="en-US" sz="2400" kern="0" dirty="0" err="1">
                  <a:latin typeface="+mj-lt"/>
                  <a:ea typeface="Times New Roman" panose="02020603050405020304" pitchFamily="18" charset="0"/>
                  <a:cs typeface="Arial" panose="020B0604020202020204" pitchFamily="34" charset="0"/>
                </a:rPr>
                <a:t>Phiếu</a:t>
              </a:r>
              <a:r>
                <a:rPr lang="en-US" sz="2400" kern="0" dirty="0">
                  <a:latin typeface="+mj-lt"/>
                  <a:ea typeface="Times New Roman" panose="02020603050405020304" pitchFamily="18" charset="0"/>
                  <a:cs typeface="Arial" panose="020B0604020202020204" pitchFamily="34" charset="0"/>
                </a:rPr>
                <a:t> </a:t>
              </a:r>
              <a:r>
                <a:rPr lang="en-US" sz="2400" kern="0" dirty="0" err="1">
                  <a:latin typeface="+mj-lt"/>
                  <a:ea typeface="Times New Roman" panose="02020603050405020304" pitchFamily="18" charset="0"/>
                  <a:cs typeface="Arial" panose="020B0604020202020204" pitchFamily="34" charset="0"/>
                </a:rPr>
                <a:t>đọc</a:t>
              </a:r>
              <a:r>
                <a:rPr lang="en-US" sz="2400" kern="0" dirty="0">
                  <a:latin typeface="+mj-lt"/>
                  <a:ea typeface="Times New Roman" panose="02020603050405020304" pitchFamily="18" charset="0"/>
                  <a:cs typeface="Arial" panose="020B0604020202020204" pitchFamily="34" charset="0"/>
                </a:rPr>
                <a:t> </a:t>
              </a:r>
              <a:r>
                <a:rPr lang="en-US" sz="2400" kern="0" dirty="0" err="1">
                  <a:latin typeface="+mj-lt"/>
                  <a:ea typeface="Times New Roman" panose="02020603050405020304" pitchFamily="18" charset="0"/>
                  <a:cs typeface="Arial" panose="020B0604020202020204" pitchFamily="34" charset="0"/>
                </a:rPr>
                <a:t>sách</a:t>
              </a:r>
              <a:r>
                <a:rPr lang="en-US" sz="2400" kern="0" dirty="0">
                  <a:latin typeface="+mj-lt"/>
                  <a:ea typeface="Times New Roman" panose="02020603050405020304" pitchFamily="18" charset="0"/>
                  <a:cs typeface="Arial" panose="020B0604020202020204" pitchFamily="34" charset="0"/>
                </a:rPr>
                <a:t> </a:t>
              </a:r>
              <a:r>
                <a:rPr lang="en-US" sz="2400" kern="0" dirty="0">
                  <a:solidFill>
                    <a:sysClr val="windowText" lastClr="000000"/>
                  </a:solidFill>
                  <a:latin typeface="+mj-lt"/>
                  <a:cs typeface="Arial" panose="020B0604020202020204" pitchFamily="34" charset="0"/>
                  <a:sym typeface="Arial"/>
                </a:rPr>
                <a:t>ở </a:t>
              </a:r>
              <a:r>
                <a:rPr lang="en-US" sz="2400" kern="0" dirty="0" err="1">
                  <a:solidFill>
                    <a:sysClr val="windowText" lastClr="000000"/>
                  </a:solidFill>
                  <a:latin typeface="+mj-lt"/>
                  <a:cs typeface="Arial" panose="020B0604020202020204" pitchFamily="34" charset="0"/>
                  <a:sym typeface="Arial"/>
                </a:rPr>
                <a:t>nhà</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theo</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những</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yêu</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cầu</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cho</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sẵn</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dưới</a:t>
              </a:r>
              <a:r>
                <a:rPr lang="en-US" sz="2400" kern="0" dirty="0">
                  <a:solidFill>
                    <a:sysClr val="windowText" lastClr="000000"/>
                  </a:solidFill>
                  <a:latin typeface="+mj-lt"/>
                  <a:cs typeface="Arial" panose="020B0604020202020204" pitchFamily="34" charset="0"/>
                  <a:sym typeface="Arial"/>
                </a:rPr>
                <a:t> </a:t>
              </a:r>
              <a:r>
                <a:rPr lang="en-US" sz="2400" kern="0" dirty="0" err="1">
                  <a:solidFill>
                    <a:sysClr val="windowText" lastClr="000000"/>
                  </a:solidFill>
                  <a:latin typeface="+mj-lt"/>
                  <a:cs typeface="Arial" panose="020B0604020202020204" pitchFamily="34" charset="0"/>
                  <a:sym typeface="Arial"/>
                </a:rPr>
                <a:t>đây</a:t>
              </a:r>
              <a:r>
                <a:rPr lang="en-US" sz="2400" kern="0" dirty="0">
                  <a:solidFill>
                    <a:sysClr val="windowText" lastClr="000000"/>
                  </a:solidFill>
                  <a:latin typeface="+mj-lt"/>
                  <a:cs typeface="Arial" panose="020B0604020202020204" pitchFamily="34" charset="0"/>
                  <a:sym typeface="Arial"/>
                </a:rPr>
                <a:t>:</a:t>
              </a:r>
              <a:endParaRPr lang="en-US" sz="2400" kern="0" dirty="0">
                <a:solidFill>
                  <a:srgbClr val="C00000"/>
                </a:solidFill>
                <a:latin typeface="+mj-lt"/>
                <a:cs typeface="Arial" panose="020B0604020202020204" pitchFamily="34" charset="0"/>
                <a:sym typeface="Arial"/>
              </a:endParaRPr>
            </a:p>
          </p:txBody>
        </p:sp>
        <p:pic>
          <p:nvPicPr>
            <p:cNvPr id="4" name="Picture 3">
              <a:extLst>
                <a:ext uri="{FF2B5EF4-FFF2-40B4-BE49-F238E27FC236}">
                  <a16:creationId xmlns:a16="http://schemas.microsoft.com/office/drawing/2014/main" id="{A5597063-4F99-B90B-3F3B-69641AC194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345" y="1653633"/>
              <a:ext cx="553192" cy="558758"/>
            </a:xfrm>
            <a:prstGeom prst="rect">
              <a:avLst/>
            </a:prstGeom>
          </p:spPr>
        </p:pic>
      </p:grpSp>
      <p:grpSp>
        <p:nvGrpSpPr>
          <p:cNvPr id="6" name="Group 5">
            <a:extLst>
              <a:ext uri="{FF2B5EF4-FFF2-40B4-BE49-F238E27FC236}">
                <a16:creationId xmlns:a16="http://schemas.microsoft.com/office/drawing/2014/main" id="{EF44036F-541B-3B66-2CA5-C13326E63EF1}"/>
              </a:ext>
            </a:extLst>
          </p:cNvPr>
          <p:cNvGrpSpPr/>
          <p:nvPr/>
        </p:nvGrpSpPr>
        <p:grpSpPr>
          <a:xfrm>
            <a:off x="3355215" y="2872408"/>
            <a:ext cx="7864557" cy="1922359"/>
            <a:chOff x="546976" y="1988771"/>
            <a:chExt cx="6242323" cy="1611568"/>
          </a:xfrm>
        </p:grpSpPr>
        <p:sp>
          <p:nvSpPr>
            <p:cNvPr id="8" name="Rounded Rectangle 151">
              <a:extLst>
                <a:ext uri="{FF2B5EF4-FFF2-40B4-BE49-F238E27FC236}">
                  <a16:creationId xmlns:a16="http://schemas.microsoft.com/office/drawing/2014/main" id="{F6FFBEED-0F10-12F4-373E-807C91899723}"/>
                </a:ext>
              </a:extLst>
            </p:cNvPr>
            <p:cNvSpPr/>
            <p:nvPr/>
          </p:nvSpPr>
          <p:spPr>
            <a:xfrm>
              <a:off x="546976" y="1988771"/>
              <a:ext cx="6242323" cy="1611568"/>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400" kern="0">
                <a:solidFill>
                  <a:srgbClr val="FFFFFF"/>
                </a:solidFill>
                <a:latin typeface="+mj-lt"/>
                <a:cs typeface="Arial"/>
                <a:sym typeface="Arial"/>
              </a:endParaRPr>
            </a:p>
          </p:txBody>
        </p:sp>
        <p:sp>
          <p:nvSpPr>
            <p:cNvPr id="9" name="TextBox 8">
              <a:extLst>
                <a:ext uri="{FF2B5EF4-FFF2-40B4-BE49-F238E27FC236}">
                  <a16:creationId xmlns:a16="http://schemas.microsoft.com/office/drawing/2014/main" id="{18870122-21E1-BE08-35C0-835407485C9C}"/>
                </a:ext>
              </a:extLst>
            </p:cNvPr>
            <p:cNvSpPr txBox="1"/>
            <p:nvPr/>
          </p:nvSpPr>
          <p:spPr>
            <a:xfrm>
              <a:off x="792900" y="2046768"/>
              <a:ext cx="5750473" cy="1330165"/>
            </a:xfrm>
            <a:prstGeom prst="rect">
              <a:avLst/>
            </a:prstGeom>
            <a:noFill/>
          </p:spPr>
          <p:txBody>
            <a:bodyPr wrap="square" rtlCol="0">
              <a:spAutoFit/>
            </a:bodyPr>
            <a:lstStyle/>
            <a:p>
              <a:pPr algn="just" defTabSz="1151961">
                <a:lnSpc>
                  <a:spcPct val="150000"/>
                </a:lnSpc>
                <a:defRPr/>
              </a:pPr>
              <a:r>
                <a:rPr lang="vi-VN" sz="2400" kern="0" dirty="0">
                  <a:solidFill>
                    <a:srgbClr val="000000"/>
                  </a:solidFill>
                  <a:latin typeface="+mj-lt"/>
                  <a:ea typeface="Times New Roman" panose="02020603050405020304" pitchFamily="18" charset="0"/>
                  <a:cs typeface="Arial" panose="020B0604020202020204" pitchFamily="34" charset="0"/>
                </a:rPr>
                <a:t>Tên bài đọc, tác giả bài đọc và tình cảm, cảm xúc của em về bài đọc (hoặc sự việc, nhân vật, hình ảnh, câu văn, câu thơ trong bài đọc).</a:t>
              </a:r>
              <a:endParaRPr lang="en-US" sz="2400" kern="0" dirty="0">
                <a:solidFill>
                  <a:sysClr val="windowText" lastClr="000000"/>
                </a:solidFill>
                <a:latin typeface="+mj-lt"/>
                <a:cs typeface="Arial" panose="020B0604020202020204" pitchFamily="34" charset="0"/>
                <a:sym typeface="Arial"/>
              </a:endParaRPr>
            </a:p>
          </p:txBody>
        </p:sp>
      </p:grpSp>
      <p:grpSp>
        <p:nvGrpSpPr>
          <p:cNvPr id="11" name="Group 10">
            <a:extLst>
              <a:ext uri="{FF2B5EF4-FFF2-40B4-BE49-F238E27FC236}">
                <a16:creationId xmlns:a16="http://schemas.microsoft.com/office/drawing/2014/main" id="{EE0F0180-6332-06D0-DFA8-40E4591106C8}"/>
              </a:ext>
            </a:extLst>
          </p:cNvPr>
          <p:cNvGrpSpPr/>
          <p:nvPr/>
        </p:nvGrpSpPr>
        <p:grpSpPr>
          <a:xfrm>
            <a:off x="3355216" y="4936297"/>
            <a:ext cx="7864557" cy="1522739"/>
            <a:chOff x="546976" y="1988771"/>
            <a:chExt cx="6242323" cy="1208642"/>
          </a:xfrm>
        </p:grpSpPr>
        <p:sp>
          <p:nvSpPr>
            <p:cNvPr id="13" name="Rounded Rectangle 151">
              <a:extLst>
                <a:ext uri="{FF2B5EF4-FFF2-40B4-BE49-F238E27FC236}">
                  <a16:creationId xmlns:a16="http://schemas.microsoft.com/office/drawing/2014/main" id="{9A589BFA-96E7-F5D7-A7BE-B45CC177BB6D}"/>
                </a:ext>
              </a:extLst>
            </p:cNvPr>
            <p:cNvSpPr/>
            <p:nvPr/>
          </p:nvSpPr>
          <p:spPr>
            <a:xfrm>
              <a:off x="546976" y="1988771"/>
              <a:ext cx="6242323" cy="1208642"/>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400" kern="0">
                <a:solidFill>
                  <a:srgbClr val="FFFFFF"/>
                </a:solidFill>
                <a:latin typeface="+mj-lt"/>
                <a:cs typeface="Arial"/>
                <a:sym typeface="Arial"/>
              </a:endParaRPr>
            </a:p>
          </p:txBody>
        </p:sp>
        <p:sp>
          <p:nvSpPr>
            <p:cNvPr id="14" name="TextBox 13">
              <a:extLst>
                <a:ext uri="{FF2B5EF4-FFF2-40B4-BE49-F238E27FC236}">
                  <a16:creationId xmlns:a16="http://schemas.microsoft.com/office/drawing/2014/main" id="{7CF1814E-1DD8-0C1B-7EBA-7F12147CF499}"/>
                </a:ext>
              </a:extLst>
            </p:cNvPr>
            <p:cNvSpPr txBox="1"/>
            <p:nvPr/>
          </p:nvSpPr>
          <p:spPr>
            <a:xfrm>
              <a:off x="792899" y="2147871"/>
              <a:ext cx="5734525" cy="890442"/>
            </a:xfrm>
            <a:prstGeom prst="rect">
              <a:avLst/>
            </a:prstGeom>
            <a:noFill/>
          </p:spPr>
          <p:txBody>
            <a:bodyPr wrap="square" rtlCol="0">
              <a:spAutoFit/>
            </a:bodyPr>
            <a:lstStyle/>
            <a:p>
              <a:pPr algn="just" defTabSz="1151961">
                <a:lnSpc>
                  <a:spcPct val="150000"/>
                </a:lnSpc>
                <a:defRPr/>
              </a:pPr>
              <a:r>
                <a:rPr lang="vi-VN" sz="2400" kern="0" dirty="0">
                  <a:solidFill>
                    <a:srgbClr val="000000"/>
                  </a:solidFill>
                  <a:latin typeface="+mj-lt"/>
                  <a:ea typeface="Times New Roman" panose="02020603050405020304" pitchFamily="18" charset="0"/>
                  <a:cs typeface="Arial" panose="020B0604020202020204" pitchFamily="34" charset="0"/>
                </a:rPr>
                <a:t>Chuẩn bị nội dung để giới thiệu bài em đã đọc cho các bạn trong lớp</a:t>
              </a:r>
              <a:r>
                <a:rPr lang="en-US" sz="2400" kern="0" dirty="0">
                  <a:solidFill>
                    <a:srgbClr val="000000"/>
                  </a:solidFill>
                  <a:latin typeface="+mj-lt"/>
                  <a:ea typeface="Times New Roman" panose="02020603050405020304" pitchFamily="18" charset="0"/>
                  <a:cs typeface="Arial" panose="020B0604020202020204" pitchFamily="34" charset="0"/>
                </a:rPr>
                <a:t>.</a:t>
              </a:r>
              <a:endParaRPr lang="en-US" sz="2400" kern="0" dirty="0">
                <a:solidFill>
                  <a:sysClr val="windowText" lastClr="000000"/>
                </a:solidFill>
                <a:latin typeface="+mj-lt"/>
                <a:cs typeface="Arial" panose="020B0604020202020204" pitchFamily="34" charset="0"/>
                <a:sym typeface="Arial"/>
              </a:endParaRPr>
            </a:p>
          </p:txBody>
        </p:sp>
      </p:grpSp>
      <p:pic>
        <p:nvPicPr>
          <p:cNvPr id="15" name="Picture 14">
            <a:extLst>
              <a:ext uri="{FF2B5EF4-FFF2-40B4-BE49-F238E27FC236}">
                <a16:creationId xmlns:a16="http://schemas.microsoft.com/office/drawing/2014/main" id="{643043F2-D6AA-D7D7-3714-EB8A9AA3E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4130" y="3285866"/>
            <a:ext cx="2311943" cy="3164519"/>
          </a:xfrm>
          <a:prstGeom prst="rect">
            <a:avLst/>
          </a:prstGeom>
        </p:spPr>
      </p:pic>
    </p:spTree>
    <p:extLst>
      <p:ext uri="{BB962C8B-B14F-4D97-AF65-F5344CB8AC3E}">
        <p14:creationId xmlns:p14="http://schemas.microsoft.com/office/powerpoint/2010/main" val="119872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538</TotalTime>
  <Words>2032</Words>
  <Application>Microsoft Office PowerPoint</Application>
  <PresentationFormat>Widescreen</PresentationFormat>
  <Paragraphs>155</Paragraphs>
  <Slides>47</Slides>
  <Notes>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Wingdings</vt:lpstr>
      <vt:lpstr>Times New Roman</vt:lpstr>
      <vt:lpstr>UTM Avo</vt:lpstr>
      <vt:lpstr>Calibri</vt:lpstr>
      <vt:lpstr>Arial</vt:lpstr>
      <vt:lpstr>2_Office Theme</vt:lpstr>
      <vt:lpstr>Tuần 14  Bài đọc 1: Mồ Côi xử kiện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137</cp:revision>
  <dcterms:created xsi:type="dcterms:W3CDTF">2023-10-19T01:39:18Z</dcterms:created>
  <dcterms:modified xsi:type="dcterms:W3CDTF">2024-12-16T03:56:52Z</dcterms:modified>
</cp:coreProperties>
</file>