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15"/>
  </p:notesMasterIdLst>
  <p:sldIdLst>
    <p:sldId id="256" r:id="rId2"/>
    <p:sldId id="281" r:id="rId3"/>
    <p:sldId id="353" r:id="rId4"/>
    <p:sldId id="341" r:id="rId5"/>
    <p:sldId id="355" r:id="rId6"/>
    <p:sldId id="356" r:id="rId7"/>
    <p:sldId id="360" r:id="rId8"/>
    <p:sldId id="358" r:id="rId9"/>
    <p:sldId id="359" r:id="rId10"/>
    <p:sldId id="348" r:id="rId11"/>
    <p:sldId id="352" r:id="rId12"/>
    <p:sldId id="276" r:id="rId13"/>
    <p:sldId id="275" r:id="rId14"/>
  </p:sldIdLst>
  <p:sldSz cx="12192000" cy="6858000"/>
  <p:notesSz cx="6858000" cy="9144000"/>
  <p:embeddedFontLst>
    <p:embeddedFont>
      <p:font typeface="UTM Avo" panose="02040603050506020204" pitchFamily="18"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C00"/>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46"/>
    <p:restoredTop sz="94578"/>
  </p:normalViewPr>
  <p:slideViewPr>
    <p:cSldViewPr snapToGrid="0">
      <p:cViewPr varScale="1">
        <p:scale>
          <a:sx n="36" d="100"/>
          <a:sy n="36" d="100"/>
        </p:scale>
        <p:origin x="60" y="5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42"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font" Target="fonts/font4.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115/"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1/1/678/115/"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sv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0.png"/><Relationship Id="rId7" Type="http://schemas.openxmlformats.org/officeDocument/2006/relationships/image" Target="../media/image23.svg"/><Relationship Id="rId12" Type="http://schemas.openxmlformats.org/officeDocument/2006/relationships/image" Target="../media/image28.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sv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sv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0.svg"/></Relationships>
</file>

<file path=ppt/slides/_rels/slide10.xml.rels><?xml version="1.0" encoding="UTF-8" standalone="yes"?>
<Relationships xmlns="http://schemas.openxmlformats.org/package/2006/relationships"><Relationship Id="rId3" Type="http://schemas.openxmlformats.org/officeDocument/2006/relationships/hyperlink" Target="https://www.hoc10.vn/doc-sach/tieng-viet-5-tap-1/1/678/115/" TargetMode="External"/><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37.png"/><Relationship Id="rId7" Type="http://schemas.openxmlformats.org/officeDocument/2006/relationships/image" Target="../media/image13.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38.svg"/></Relationships>
</file>

<file path=ppt/slides/_rels/slide1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0.jpg"/><Relationship Id="rId4" Type="http://schemas.openxmlformats.org/officeDocument/2006/relationships/hyperlink" Target="https://www.youtube.com/@hoc1biet1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524000" y="2137178"/>
            <a:ext cx="9144000" cy="2055249"/>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800" b="1" dirty="0" err="1">
                <a:solidFill>
                  <a:srgbClr val="002060"/>
                </a:solidFill>
                <a:latin typeface="UTM Avo" panose="02040603050506020204" pitchFamily="18"/>
                <a:ea typeface="Arial"/>
                <a:cs typeface="Arial"/>
                <a:sym typeface="Arial"/>
              </a:rPr>
              <a:t>Tuần</a:t>
            </a:r>
            <a:r>
              <a:rPr lang="en-US" sz="4800" b="1">
                <a:solidFill>
                  <a:srgbClr val="002060"/>
                </a:solidFill>
                <a:latin typeface="UTM Avo" panose="02040603050506020204" pitchFamily="18"/>
                <a:ea typeface="Arial"/>
                <a:cs typeface="Arial"/>
                <a:sym typeface="Arial"/>
              </a:rPr>
              <a:t> 15 </a:t>
            </a:r>
            <a:br>
              <a:rPr lang="en-US" sz="4800" b="1" dirty="0">
                <a:solidFill>
                  <a:srgbClr val="002060"/>
                </a:solidFill>
                <a:latin typeface="UTM Avo" panose="02040603050506020204" pitchFamily="18"/>
                <a:ea typeface="Arial"/>
                <a:cs typeface="Arial"/>
                <a:sym typeface="Arial"/>
              </a:rPr>
            </a:br>
            <a:r>
              <a:rPr lang="en-US" sz="4800" b="1" dirty="0">
                <a:solidFill>
                  <a:srgbClr val="FF0000"/>
                </a:solidFill>
                <a:latin typeface="UTM Avo" panose="02040603050506020204" pitchFamily="18"/>
                <a:ea typeface="Arial"/>
                <a:cs typeface="Arial"/>
                <a:sym typeface="Arial"/>
              </a:rPr>
              <a:t>Trao </a:t>
            </a:r>
            <a:r>
              <a:rPr lang="en-US" sz="4800" b="1" dirty="0" err="1">
                <a:solidFill>
                  <a:srgbClr val="FF0000"/>
                </a:solidFill>
                <a:latin typeface="UTM Avo" panose="02040603050506020204" pitchFamily="18"/>
                <a:ea typeface="Arial"/>
                <a:cs typeface="Arial"/>
                <a:sym typeface="Arial"/>
              </a:rPr>
              <a:t>đổi</a:t>
            </a:r>
            <a:r>
              <a:rPr lang="en-US" sz="4800" b="1" dirty="0">
                <a:solidFill>
                  <a:srgbClr val="FF0000"/>
                </a:solidFill>
                <a:latin typeface="UTM Avo" panose="02040603050506020204" pitchFamily="18"/>
                <a:ea typeface="Arial"/>
                <a:cs typeface="Arial"/>
                <a:sym typeface="Arial"/>
              </a:rPr>
              <a:t>: Em </a:t>
            </a:r>
            <a:r>
              <a:rPr lang="en-US" sz="4800" b="1" dirty="0" err="1">
                <a:solidFill>
                  <a:srgbClr val="FF0000"/>
                </a:solidFill>
                <a:latin typeface="UTM Avo" panose="02040603050506020204" pitchFamily="18"/>
                <a:ea typeface="Arial"/>
                <a:cs typeface="Arial"/>
                <a:sym typeface="Arial"/>
              </a:rPr>
              <a:t>đọc</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sách</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báo</a:t>
            </a:r>
            <a:endParaRPr sz="48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240FA9B-636E-5543-3599-ECE7FBC9A284}"/>
              </a:ext>
            </a:extLst>
          </p:cNvPr>
          <p:cNvGrpSpPr/>
          <p:nvPr/>
        </p:nvGrpSpPr>
        <p:grpSpPr>
          <a:xfrm>
            <a:off x="1172190" y="1607105"/>
            <a:ext cx="9847620" cy="1121846"/>
            <a:chOff x="471129" y="1179260"/>
            <a:chExt cx="7816337" cy="890441"/>
          </a:xfrm>
        </p:grpSpPr>
        <p:sp>
          <p:nvSpPr>
            <p:cNvPr id="3" name="TextBox 2">
              <a:extLst>
                <a:ext uri="{FF2B5EF4-FFF2-40B4-BE49-F238E27FC236}">
                  <a16:creationId xmlns:a16="http://schemas.microsoft.com/office/drawing/2014/main" id="{C7326150-50FB-1E63-6AD9-E03116ED2FBC}"/>
                </a:ext>
              </a:extLst>
            </p:cNvPr>
            <p:cNvSpPr txBox="1"/>
            <p:nvPr/>
          </p:nvSpPr>
          <p:spPr>
            <a:xfrm>
              <a:off x="1222606" y="1179260"/>
              <a:ext cx="7064860" cy="890441"/>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1151961">
                <a:lnSpc>
                  <a:spcPct val="150000"/>
                </a:lnSpc>
                <a:defRPr/>
              </a:pPr>
              <a:r>
                <a:rPr lang="en-US" sz="2400" b="1" kern="0" dirty="0" err="1">
                  <a:latin typeface="UTM Avo" panose="02040603050506020204" pitchFamily="18"/>
                  <a:ea typeface="Calibri" panose="020F0502020204030204" pitchFamily="34" charset="0"/>
                  <a:cs typeface="Arial" panose="020B0604020202020204" pitchFamily="34" charset="0"/>
                </a:rPr>
                <a:t>Xem</a:t>
              </a:r>
              <a:r>
                <a:rPr lang="en-US" sz="2400" b="1" kern="0" dirty="0">
                  <a:latin typeface="UTM Avo" panose="02040603050506020204" pitchFamily="18"/>
                  <a:ea typeface="Calibri" panose="020F0502020204030204" pitchFamily="34" charset="0"/>
                  <a:cs typeface="Arial" panose="020B0604020202020204" pitchFamily="34" charset="0"/>
                </a:rPr>
                <a:t> video </a:t>
              </a:r>
              <a:r>
                <a:rPr lang="en-US" sz="2400" kern="0" dirty="0" err="1">
                  <a:latin typeface="UTM Avo" panose="02040603050506020204" pitchFamily="18"/>
                  <a:ea typeface="Calibri" panose="020F0502020204030204" pitchFamily="34" charset="0"/>
                  <a:cs typeface="Arial" panose="020B0604020202020204" pitchFamily="34" charset="0"/>
                </a:rPr>
                <a:t>hoạt</a:t>
              </a:r>
              <a:r>
                <a:rPr lang="en-US" sz="2400" kern="0" dirty="0">
                  <a:latin typeface="UTM Avo" panose="02040603050506020204" pitchFamily="18"/>
                  <a:ea typeface="Calibri" panose="020F0502020204030204" pitchFamily="34" charset="0"/>
                  <a:cs typeface="Arial" panose="020B0604020202020204" pitchFamily="34" charset="0"/>
                </a:rPr>
                <a:t> </a:t>
              </a:r>
              <a:r>
                <a:rPr lang="en-US" sz="2400" kern="0" dirty="0" err="1">
                  <a:latin typeface="UTM Avo" panose="02040603050506020204" pitchFamily="18"/>
                  <a:ea typeface="Calibri" panose="020F0502020204030204" pitchFamily="34" charset="0"/>
                  <a:cs typeface="Arial" panose="020B0604020202020204" pitchFamily="34" charset="0"/>
                </a:rPr>
                <a:t>hình</a:t>
              </a:r>
              <a:r>
                <a:rPr lang="en-US" sz="2400" kern="0" dirty="0">
                  <a:latin typeface="UTM Avo" panose="02040603050506020204" pitchFamily="18"/>
                  <a:ea typeface="Calibri" panose="020F0502020204030204" pitchFamily="34" charset="0"/>
                  <a:cs typeface="Arial" panose="020B0604020202020204" pitchFamily="34" charset="0"/>
                </a:rPr>
                <a:t> </a:t>
              </a:r>
              <a:r>
                <a:rPr lang="en-US" sz="2400" i="1" kern="0" dirty="0" err="1">
                  <a:latin typeface="UTM Avo" panose="02040603050506020204" pitchFamily="18"/>
                  <a:ea typeface="Calibri" panose="020F0502020204030204" pitchFamily="34" charset="0"/>
                  <a:cs typeface="Arial" panose="020B0604020202020204" pitchFamily="34" charset="0"/>
                </a:rPr>
                <a:t>Phân</a:t>
              </a:r>
              <a:r>
                <a:rPr lang="en-US" sz="2400" i="1" kern="0" dirty="0">
                  <a:latin typeface="UTM Avo" panose="02040603050506020204" pitchFamily="18"/>
                  <a:ea typeface="Calibri" panose="020F0502020204030204" pitchFamily="34" charset="0"/>
                  <a:cs typeface="Arial" panose="020B0604020202020204" pitchFamily="34" charset="0"/>
                </a:rPr>
                <a:t> </a:t>
              </a:r>
              <a:r>
                <a:rPr lang="en-US" sz="2400" i="1" kern="0" dirty="0" err="1">
                  <a:latin typeface="UTM Avo" panose="02040603050506020204" pitchFamily="18"/>
                  <a:ea typeface="Calibri" panose="020F0502020204030204" pitchFamily="34" charset="0"/>
                  <a:cs typeface="Arial" panose="020B0604020202020204" pitchFamily="34" charset="0"/>
                </a:rPr>
                <a:t>xử</a:t>
              </a:r>
              <a:r>
                <a:rPr lang="en-US" sz="2400" i="1" kern="0" dirty="0">
                  <a:latin typeface="UTM Avo" panose="02040603050506020204" pitchFamily="18"/>
                  <a:ea typeface="Calibri" panose="020F0502020204030204" pitchFamily="34" charset="0"/>
                  <a:cs typeface="Arial" panose="020B0604020202020204" pitchFamily="34" charset="0"/>
                </a:rPr>
                <a:t> </a:t>
              </a:r>
              <a:r>
                <a:rPr lang="en-US" sz="2400" i="1" kern="0" dirty="0" err="1">
                  <a:latin typeface="UTM Avo" panose="02040603050506020204" pitchFamily="18"/>
                  <a:ea typeface="Calibri" panose="020F0502020204030204" pitchFamily="34" charset="0"/>
                  <a:cs typeface="Arial" panose="020B0604020202020204" pitchFamily="34" charset="0"/>
                </a:rPr>
                <a:t>tài</a:t>
              </a:r>
              <a:r>
                <a:rPr lang="en-US" sz="2400" i="1" kern="0" dirty="0">
                  <a:latin typeface="UTM Avo" panose="02040603050506020204" pitchFamily="18"/>
                  <a:ea typeface="Calibri" panose="020F0502020204030204" pitchFamily="34" charset="0"/>
                  <a:cs typeface="Arial" panose="020B0604020202020204" pitchFamily="34" charset="0"/>
                </a:rPr>
                <a:t> </a:t>
              </a:r>
              <a:r>
                <a:rPr lang="en-US" sz="2400" i="1" kern="0" dirty="0" err="1">
                  <a:latin typeface="UTM Avo" panose="02040603050506020204" pitchFamily="18"/>
                  <a:ea typeface="Calibri" panose="020F0502020204030204" pitchFamily="34" charset="0"/>
                  <a:cs typeface="Arial" panose="020B0604020202020204" pitchFamily="34" charset="0"/>
                </a:rPr>
                <a:t>tình</a:t>
              </a:r>
              <a:r>
                <a:rPr lang="en-US" sz="2400" i="1" kern="0" dirty="0">
                  <a:latin typeface="UTM Avo" panose="02040603050506020204" pitchFamily="18"/>
                  <a:ea typeface="Calibri" panose="020F0502020204030204" pitchFamily="34" charset="0"/>
                  <a:cs typeface="Arial" panose="020B0604020202020204" pitchFamily="34" charset="0"/>
                </a:rPr>
                <a:t> </a:t>
              </a:r>
              <a:r>
                <a:rPr lang="en-US" sz="2400" kern="0" dirty="0" err="1">
                  <a:latin typeface="UTM Avo" panose="02040603050506020204" pitchFamily="18"/>
                  <a:ea typeface="Calibri" panose="020F0502020204030204" pitchFamily="34" charset="0"/>
                  <a:cs typeface="Arial" panose="020B0604020202020204" pitchFamily="34" charset="0"/>
                </a:rPr>
                <a:t>và</a:t>
              </a:r>
              <a:r>
                <a:rPr lang="en-US" sz="2400" kern="0" dirty="0">
                  <a:latin typeface="UTM Avo" panose="02040603050506020204" pitchFamily="18"/>
                  <a:ea typeface="Calibri" panose="020F0502020204030204" pitchFamily="34" charset="0"/>
                  <a:cs typeface="Arial" panose="020B0604020202020204" pitchFamily="34" charset="0"/>
                </a:rPr>
                <a:t> </a:t>
              </a:r>
              <a:r>
                <a:rPr lang="en-US" sz="2400" kern="0" dirty="0" err="1">
                  <a:latin typeface="UTM Avo" panose="02040603050506020204" pitchFamily="18"/>
                  <a:ea typeface="Calibri" panose="020F0502020204030204" pitchFamily="34" charset="0"/>
                  <a:cs typeface="Arial" panose="020B0604020202020204" pitchFamily="34" charset="0"/>
                </a:rPr>
                <a:t>nêu</a:t>
              </a:r>
              <a:r>
                <a:rPr lang="en-US" sz="2400" kern="0" dirty="0">
                  <a:latin typeface="UTM Avo" panose="02040603050506020204" pitchFamily="18"/>
                  <a:ea typeface="Calibri" panose="020F0502020204030204" pitchFamily="34" charset="0"/>
                  <a:cs typeface="Arial" panose="020B0604020202020204" pitchFamily="34" charset="0"/>
                </a:rPr>
                <a:t> </a:t>
              </a:r>
              <a:r>
                <a:rPr lang="en-US" sz="2400" kern="0" dirty="0" err="1">
                  <a:latin typeface="UTM Avo" panose="02040603050506020204" pitchFamily="18"/>
                  <a:ea typeface="Calibri" panose="020F0502020204030204" pitchFamily="34" charset="0"/>
                  <a:cs typeface="Arial" panose="020B0604020202020204" pitchFamily="34" charset="0"/>
                </a:rPr>
                <a:t>nhận</a:t>
              </a:r>
              <a:r>
                <a:rPr lang="en-US" sz="2400" kern="0" dirty="0">
                  <a:latin typeface="UTM Avo" panose="02040603050506020204" pitchFamily="18"/>
                  <a:ea typeface="Calibri" panose="020F0502020204030204" pitchFamily="34" charset="0"/>
                  <a:cs typeface="Arial" panose="020B0604020202020204" pitchFamily="34" charset="0"/>
                </a:rPr>
                <a:t> </a:t>
              </a:r>
              <a:r>
                <a:rPr lang="en-US" sz="2400" kern="0" dirty="0" err="1">
                  <a:latin typeface="UTM Avo" panose="02040603050506020204" pitchFamily="18"/>
                  <a:ea typeface="Calibri" panose="020F0502020204030204" pitchFamily="34" charset="0"/>
                  <a:cs typeface="Arial" panose="020B0604020202020204" pitchFamily="34" charset="0"/>
                </a:rPr>
                <a:t>xét</a:t>
              </a:r>
              <a:r>
                <a:rPr lang="en-US" sz="2400" kern="0" dirty="0">
                  <a:latin typeface="UTM Avo" panose="02040603050506020204" pitchFamily="18"/>
                  <a:ea typeface="Calibri" panose="020F0502020204030204" pitchFamily="34" charset="0"/>
                  <a:cs typeface="Arial" panose="020B0604020202020204" pitchFamily="34" charset="0"/>
                </a:rPr>
                <a:t> </a:t>
              </a:r>
              <a:r>
                <a:rPr lang="en-US" sz="2400" kern="0" dirty="0" err="1">
                  <a:latin typeface="UTM Avo" panose="02040603050506020204" pitchFamily="18"/>
                  <a:ea typeface="Calibri" panose="020F0502020204030204" pitchFamily="34" charset="0"/>
                  <a:cs typeface="Arial" panose="020B0604020202020204" pitchFamily="34" charset="0"/>
                </a:rPr>
                <a:t>về</a:t>
              </a:r>
              <a:r>
                <a:rPr lang="en-US" sz="2400" kern="0" dirty="0">
                  <a:latin typeface="UTM Avo" panose="02040603050506020204" pitchFamily="18"/>
                  <a:ea typeface="Calibri" panose="020F0502020204030204" pitchFamily="34" charset="0"/>
                  <a:cs typeface="Arial" panose="020B0604020202020204" pitchFamily="34" charset="0"/>
                </a:rPr>
                <a:t> </a:t>
              </a:r>
              <a:r>
                <a:rPr lang="en-US" sz="2400" kern="0" dirty="0" err="1">
                  <a:latin typeface="UTM Avo" panose="02040603050506020204" pitchFamily="18"/>
                  <a:ea typeface="Calibri" panose="020F0502020204030204" pitchFamily="34" charset="0"/>
                  <a:cs typeface="Arial" panose="020B0604020202020204" pitchFamily="34" charset="0"/>
                </a:rPr>
                <a:t>cách</a:t>
              </a:r>
              <a:r>
                <a:rPr lang="en-US" sz="2400" kern="0" dirty="0">
                  <a:latin typeface="UTM Avo" panose="02040603050506020204" pitchFamily="18"/>
                  <a:ea typeface="Calibri" panose="020F0502020204030204" pitchFamily="34" charset="0"/>
                  <a:cs typeface="Arial" panose="020B0604020202020204" pitchFamily="34" charset="0"/>
                </a:rPr>
                <a:t> </a:t>
              </a:r>
              <a:r>
                <a:rPr lang="en-US" sz="2400" kern="0" dirty="0" err="1">
                  <a:latin typeface="UTM Avo" panose="02040603050506020204" pitchFamily="18"/>
                  <a:ea typeface="Calibri" panose="020F0502020204030204" pitchFamily="34" charset="0"/>
                  <a:cs typeface="Arial" panose="020B0604020202020204" pitchFamily="34" charset="0"/>
                </a:rPr>
                <a:t>phán</a:t>
              </a:r>
              <a:r>
                <a:rPr lang="en-US" sz="2400" kern="0" dirty="0">
                  <a:latin typeface="UTM Avo" panose="02040603050506020204" pitchFamily="18"/>
                  <a:ea typeface="Calibri" panose="020F0502020204030204" pitchFamily="34" charset="0"/>
                  <a:cs typeface="Arial" panose="020B0604020202020204" pitchFamily="34" charset="0"/>
                </a:rPr>
                <a:t> </a:t>
              </a:r>
              <a:r>
                <a:rPr lang="en-US" sz="2400" kern="0" dirty="0" err="1">
                  <a:latin typeface="UTM Avo" panose="02040603050506020204" pitchFamily="18"/>
                  <a:ea typeface="Calibri" panose="020F0502020204030204" pitchFamily="34" charset="0"/>
                  <a:cs typeface="Arial" panose="020B0604020202020204" pitchFamily="34" charset="0"/>
                </a:rPr>
                <a:t>xử</a:t>
              </a:r>
              <a:r>
                <a:rPr lang="en-US" sz="2400" kern="0" dirty="0">
                  <a:latin typeface="UTM Avo" panose="02040603050506020204" pitchFamily="18"/>
                  <a:ea typeface="Calibri" panose="020F0502020204030204" pitchFamily="34" charset="0"/>
                  <a:cs typeface="Arial" panose="020B0604020202020204" pitchFamily="34" charset="0"/>
                </a:rPr>
                <a:t> </a:t>
              </a:r>
              <a:r>
                <a:rPr lang="en-US" sz="2400" kern="0" dirty="0" err="1">
                  <a:latin typeface="UTM Avo" panose="02040603050506020204" pitchFamily="18"/>
                  <a:ea typeface="Calibri" panose="020F0502020204030204" pitchFamily="34" charset="0"/>
                  <a:cs typeface="Arial" panose="020B0604020202020204" pitchFamily="34" charset="0"/>
                </a:rPr>
                <a:t>của</a:t>
              </a:r>
              <a:r>
                <a:rPr lang="en-US" sz="2400" kern="0" dirty="0">
                  <a:latin typeface="UTM Avo" panose="02040603050506020204" pitchFamily="18"/>
                  <a:ea typeface="Calibri" panose="020F0502020204030204" pitchFamily="34" charset="0"/>
                  <a:cs typeface="Arial" panose="020B0604020202020204" pitchFamily="34" charset="0"/>
                </a:rPr>
                <a:t> </a:t>
              </a:r>
              <a:r>
                <a:rPr lang="en-US" sz="2400" kern="0" dirty="0" err="1">
                  <a:latin typeface="UTM Avo" panose="02040603050506020204" pitchFamily="18"/>
                  <a:ea typeface="Calibri" panose="020F0502020204030204" pitchFamily="34" charset="0"/>
                  <a:cs typeface="Arial" panose="020B0604020202020204" pitchFamily="34" charset="0"/>
                </a:rPr>
                <a:t>vịên</a:t>
              </a:r>
              <a:r>
                <a:rPr lang="en-US" sz="2400" kern="0" dirty="0">
                  <a:latin typeface="UTM Avo" panose="02040603050506020204" pitchFamily="18"/>
                  <a:ea typeface="Calibri" panose="020F0502020204030204" pitchFamily="34" charset="0"/>
                  <a:cs typeface="Arial" panose="020B0604020202020204" pitchFamily="34" charset="0"/>
                </a:rPr>
                <a:t> </a:t>
              </a:r>
              <a:r>
                <a:rPr lang="en-US" sz="2400" kern="0" dirty="0" err="1">
                  <a:latin typeface="UTM Avo" panose="02040603050506020204" pitchFamily="18"/>
                  <a:ea typeface="Calibri" panose="020F0502020204030204" pitchFamily="34" charset="0"/>
                  <a:cs typeface="Arial" panose="020B0604020202020204" pitchFamily="34" charset="0"/>
                </a:rPr>
                <a:t>quan</a:t>
              </a:r>
              <a:r>
                <a:rPr lang="en-US" sz="2400" kern="0" dirty="0">
                  <a:latin typeface="UTM Avo" panose="02040603050506020204" pitchFamily="18"/>
                  <a:ea typeface="Calibri" panose="020F0502020204030204" pitchFamily="34" charset="0"/>
                  <a:cs typeface="Arial" panose="020B0604020202020204" pitchFamily="34" charset="0"/>
                </a:rPr>
                <a:t> </a:t>
              </a:r>
              <a:r>
                <a:rPr lang="en-US" sz="2400" kern="0" dirty="0" err="1">
                  <a:latin typeface="UTM Avo" panose="02040603050506020204" pitchFamily="18"/>
                  <a:ea typeface="Calibri" panose="020F0502020204030204" pitchFamily="34" charset="0"/>
                  <a:cs typeface="Arial" panose="020B0604020202020204" pitchFamily="34" charset="0"/>
                </a:rPr>
                <a:t>trong</a:t>
              </a:r>
              <a:r>
                <a:rPr lang="en-US" sz="2400" kern="0" dirty="0">
                  <a:latin typeface="UTM Avo" panose="02040603050506020204" pitchFamily="18"/>
                  <a:ea typeface="Calibri" panose="020F0502020204030204" pitchFamily="34" charset="0"/>
                  <a:cs typeface="Arial" panose="020B0604020202020204" pitchFamily="34" charset="0"/>
                </a:rPr>
                <a:t> video.</a:t>
              </a:r>
              <a:endParaRPr lang="en-US" sz="2400" kern="0" dirty="0">
                <a:solidFill>
                  <a:srgbClr val="FF0000"/>
                </a:solidFill>
                <a:latin typeface="UTM Avo" panose="02040603050506020204" pitchFamily="18"/>
                <a:cs typeface="Arial" panose="020B0604020202020204" pitchFamily="34" charset="0"/>
                <a:sym typeface="Arial"/>
              </a:endParaRPr>
            </a:p>
          </p:txBody>
        </p:sp>
        <p:sp>
          <p:nvSpPr>
            <p:cNvPr id="4" name="Freeform 2">
              <a:extLst>
                <a:ext uri="{FF2B5EF4-FFF2-40B4-BE49-F238E27FC236}">
                  <a16:creationId xmlns:a16="http://schemas.microsoft.com/office/drawing/2014/main" id="{8943A649-AD61-A9BE-A128-5A47D859CF1B}"/>
                </a:ext>
              </a:extLst>
            </p:cNvPr>
            <p:cNvSpPr/>
            <p:nvPr/>
          </p:nvSpPr>
          <p:spPr>
            <a:xfrm>
              <a:off x="471129" y="1348953"/>
              <a:ext cx="672094" cy="573077"/>
            </a:xfrm>
            <a:custGeom>
              <a:avLst/>
              <a:gdLst/>
              <a:ahLst/>
              <a:cxnLst/>
              <a:rect l="l" t="t" r="r" b="b"/>
              <a:pathLst>
                <a:path w="4812632" h="4114800">
                  <a:moveTo>
                    <a:pt x="0" y="0"/>
                  </a:moveTo>
                  <a:lnTo>
                    <a:pt x="4812632" y="0"/>
                  </a:lnTo>
                  <a:lnTo>
                    <a:pt x="4812632"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151961">
                <a:defRPr/>
              </a:pPr>
              <a:endParaRPr lang="en-US" sz="2268" kern="0">
                <a:solidFill>
                  <a:sysClr val="windowText" lastClr="000000"/>
                </a:solidFill>
                <a:latin typeface="Arial" panose="020B0604020202020204" pitchFamily="34" charset="0"/>
                <a:cs typeface="Arial" panose="020B0604020202020204" pitchFamily="34" charset="0"/>
                <a:sym typeface="Arial"/>
              </a:endParaRPr>
            </a:p>
          </p:txBody>
        </p:sp>
      </p:grpSp>
      <p:pic>
        <p:nvPicPr>
          <p:cNvPr id="5" name="Media1 (online-video-cutter.com)">
            <a:hlinkClick r:id="" action="ppaction://media"/>
            <a:extLst>
              <a:ext uri="{FF2B5EF4-FFF2-40B4-BE49-F238E27FC236}">
                <a16:creationId xmlns:a16="http://schemas.microsoft.com/office/drawing/2014/main" id="{FBBBBB3A-06EB-556B-9722-36458FE9B0C3}"/>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862072" y="2924365"/>
            <a:ext cx="6684264" cy="3759899"/>
          </a:xfrm>
          <a:prstGeom prst="rect">
            <a:avLst/>
          </a:prstGeom>
        </p:spPr>
      </p:pic>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246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6343085-621E-622F-E605-2FF84B269B32}"/>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888220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F2D3BB1-CA77-CC1B-4766-3D697CE9352C}"/>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11DB3490-A409-6691-4DA9-C9A8B470D6F4}"/>
              </a:ext>
            </a:extLst>
          </p:cNvPr>
          <p:cNvSpPr/>
          <p:nvPr/>
        </p:nvSpPr>
        <p:spPr>
          <a:xfrm rot="2094978">
            <a:off x="-3283523" y="4875940"/>
            <a:ext cx="7570855" cy="928256"/>
          </a:xfrm>
          <a:custGeom>
            <a:avLst/>
            <a:gdLst/>
            <a:ahLst/>
            <a:cxnLst/>
            <a:rect l="l" t="t" r="r" b="b"/>
            <a:pathLst>
              <a:path w="12018408" h="1473566">
                <a:moveTo>
                  <a:pt x="0" y="0"/>
                </a:moveTo>
                <a:lnTo>
                  <a:pt x="12018408" y="0"/>
                </a:lnTo>
                <a:lnTo>
                  <a:pt x="12018408" y="1473566"/>
                </a:lnTo>
                <a:lnTo>
                  <a:pt x="0" y="1473566"/>
                </a:lnTo>
                <a:lnTo>
                  <a:pt x="0" y="0"/>
                </a:lnTo>
                <a:close/>
              </a:path>
            </a:pathLst>
          </a:custGeom>
          <a:blipFill>
            <a:blip r:embed="rId3"/>
            <a:stretch>
              <a:fillRect b="-144679"/>
            </a:stretch>
          </a:blipFill>
        </p:spPr>
      </p:sp>
      <p:grpSp>
        <p:nvGrpSpPr>
          <p:cNvPr id="14" name="Group 13">
            <a:extLst>
              <a:ext uri="{FF2B5EF4-FFF2-40B4-BE49-F238E27FC236}">
                <a16:creationId xmlns:a16="http://schemas.microsoft.com/office/drawing/2014/main" id="{0A7921F9-5571-A7A4-158A-5F41442E53B5}"/>
              </a:ext>
            </a:extLst>
          </p:cNvPr>
          <p:cNvGrpSpPr/>
          <p:nvPr/>
        </p:nvGrpSpPr>
        <p:grpSpPr>
          <a:xfrm>
            <a:off x="5495862" y="1398791"/>
            <a:ext cx="5649138" cy="5209062"/>
            <a:chOff x="5794421" y="1354413"/>
            <a:chExt cx="5649138" cy="5209062"/>
          </a:xfrm>
        </p:grpSpPr>
        <p:grpSp>
          <p:nvGrpSpPr>
            <p:cNvPr id="5" name="Group 11">
              <a:extLst>
                <a:ext uri="{FF2B5EF4-FFF2-40B4-BE49-F238E27FC236}">
                  <a16:creationId xmlns:a16="http://schemas.microsoft.com/office/drawing/2014/main" id="{5E74B8BA-AFE6-E16F-1E01-FBEF482AA144}"/>
                </a:ext>
              </a:extLst>
            </p:cNvPr>
            <p:cNvGrpSpPr/>
            <p:nvPr/>
          </p:nvGrpSpPr>
          <p:grpSpPr>
            <a:xfrm>
              <a:off x="6076535" y="1858321"/>
              <a:ext cx="4894981" cy="4375836"/>
              <a:chOff x="0" y="0"/>
              <a:chExt cx="1197954" cy="1602474"/>
            </a:xfrm>
          </p:grpSpPr>
          <p:sp>
            <p:nvSpPr>
              <p:cNvPr id="6" name="Freeform 12">
                <a:extLst>
                  <a:ext uri="{FF2B5EF4-FFF2-40B4-BE49-F238E27FC236}">
                    <a16:creationId xmlns:a16="http://schemas.microsoft.com/office/drawing/2014/main" id="{D2640DF5-1978-B69E-376C-DEE6665D9D4C}"/>
                  </a:ext>
                </a:extLst>
              </p:cNvPr>
              <p:cNvSpPr/>
              <p:nvPr/>
            </p:nvSpPr>
            <p:spPr>
              <a:xfrm>
                <a:off x="0" y="0"/>
                <a:ext cx="1197954" cy="1602474"/>
              </a:xfrm>
              <a:custGeom>
                <a:avLst/>
                <a:gdLst/>
                <a:ahLst/>
                <a:cxnLst/>
                <a:rect l="l" t="t" r="r" b="b"/>
                <a:pathLst>
                  <a:path w="1197954" h="1602474">
                    <a:moveTo>
                      <a:pt x="86807" y="0"/>
                    </a:moveTo>
                    <a:lnTo>
                      <a:pt x="1111147" y="0"/>
                    </a:lnTo>
                    <a:cubicBezTo>
                      <a:pt x="1159089" y="0"/>
                      <a:pt x="1197954" y="38865"/>
                      <a:pt x="1197954" y="86807"/>
                    </a:cubicBezTo>
                    <a:lnTo>
                      <a:pt x="1197954" y="1515667"/>
                    </a:lnTo>
                    <a:cubicBezTo>
                      <a:pt x="1197954" y="1563609"/>
                      <a:pt x="1159089" y="1602474"/>
                      <a:pt x="1111147" y="1602474"/>
                    </a:cubicBezTo>
                    <a:lnTo>
                      <a:pt x="86807" y="1602474"/>
                    </a:lnTo>
                    <a:cubicBezTo>
                      <a:pt x="38865" y="1602474"/>
                      <a:pt x="0" y="1563609"/>
                      <a:pt x="0" y="1515667"/>
                    </a:cubicBezTo>
                    <a:lnTo>
                      <a:pt x="0" y="86807"/>
                    </a:lnTo>
                    <a:cubicBezTo>
                      <a:pt x="0" y="38865"/>
                      <a:pt x="38865" y="0"/>
                      <a:pt x="86807" y="0"/>
                    </a:cubicBezTo>
                    <a:close/>
                  </a:path>
                </a:pathLst>
              </a:custGeom>
              <a:solidFill>
                <a:schemeClr val="accent6">
                  <a:lumMod val="20000"/>
                  <a:lumOff val="80000"/>
                </a:schemeClr>
              </a:solidFill>
            </p:spPr>
          </p:sp>
          <p:sp>
            <p:nvSpPr>
              <p:cNvPr id="7" name="TextBox 13">
                <a:extLst>
                  <a:ext uri="{FF2B5EF4-FFF2-40B4-BE49-F238E27FC236}">
                    <a16:creationId xmlns:a16="http://schemas.microsoft.com/office/drawing/2014/main" id="{74012ED1-8DBF-E6ED-EED2-A8C95A5B34CD}"/>
                  </a:ext>
                </a:extLst>
              </p:cNvPr>
              <p:cNvSpPr txBox="1"/>
              <p:nvPr/>
            </p:nvSpPr>
            <p:spPr>
              <a:xfrm>
                <a:off x="0" y="-47625"/>
                <a:ext cx="1197954" cy="1650099"/>
              </a:xfrm>
              <a:prstGeom prst="rect">
                <a:avLst/>
              </a:prstGeom>
            </p:spPr>
            <p:txBody>
              <a:bodyPr lIns="32001" tIns="32001" rIns="32001" bIns="32001" rtlCol="0" anchor="ctr"/>
              <a:lstStyle/>
              <a:p>
                <a:pPr algn="ctr">
                  <a:lnSpc>
                    <a:spcPts val="1675"/>
                  </a:lnSpc>
                </a:pPr>
                <a:endParaRPr sz="729">
                  <a:latin typeface="Arial" panose="020B0604020202020204" pitchFamily="34" charset="0"/>
                  <a:cs typeface="Arial" panose="020B0604020202020204" pitchFamily="34" charset="0"/>
                </a:endParaRPr>
              </a:p>
            </p:txBody>
          </p:sp>
        </p:grpSp>
        <p:sp>
          <p:nvSpPr>
            <p:cNvPr id="8" name="Freeform 14">
              <a:extLst>
                <a:ext uri="{FF2B5EF4-FFF2-40B4-BE49-F238E27FC236}">
                  <a16:creationId xmlns:a16="http://schemas.microsoft.com/office/drawing/2014/main" id="{E29842E6-32B1-13FD-7769-5563F32ED51A}"/>
                </a:ext>
              </a:extLst>
            </p:cNvPr>
            <p:cNvSpPr/>
            <p:nvPr/>
          </p:nvSpPr>
          <p:spPr>
            <a:xfrm>
              <a:off x="5794421" y="5466835"/>
              <a:ext cx="848068" cy="1096640"/>
            </a:xfrm>
            <a:custGeom>
              <a:avLst/>
              <a:gdLst/>
              <a:ahLst/>
              <a:cxnLst/>
              <a:rect l="l" t="t" r="r" b="b"/>
              <a:pathLst>
                <a:path w="1346272" h="1740869">
                  <a:moveTo>
                    <a:pt x="0" y="0"/>
                  </a:moveTo>
                  <a:lnTo>
                    <a:pt x="1346272" y="0"/>
                  </a:lnTo>
                  <a:lnTo>
                    <a:pt x="1346272" y="1740869"/>
                  </a:lnTo>
                  <a:lnTo>
                    <a:pt x="0" y="174086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15">
              <a:extLst>
                <a:ext uri="{FF2B5EF4-FFF2-40B4-BE49-F238E27FC236}">
                  <a16:creationId xmlns:a16="http://schemas.microsoft.com/office/drawing/2014/main" id="{E87DE771-7AAB-A588-DFC4-7560D2E3ED1A}"/>
                </a:ext>
              </a:extLst>
            </p:cNvPr>
            <p:cNvSpPr/>
            <p:nvPr/>
          </p:nvSpPr>
          <p:spPr>
            <a:xfrm>
              <a:off x="5967149" y="1354413"/>
              <a:ext cx="705328" cy="1046222"/>
            </a:xfrm>
            <a:custGeom>
              <a:avLst/>
              <a:gdLst/>
              <a:ahLst/>
              <a:cxnLst/>
              <a:rect l="l" t="t" r="r" b="b"/>
              <a:pathLst>
                <a:path w="1119678" h="1660833">
                  <a:moveTo>
                    <a:pt x="0" y="0"/>
                  </a:moveTo>
                  <a:lnTo>
                    <a:pt x="1119679" y="0"/>
                  </a:lnTo>
                  <a:lnTo>
                    <a:pt x="1119679" y="1660833"/>
                  </a:lnTo>
                  <a:lnTo>
                    <a:pt x="0" y="166083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16">
              <a:extLst>
                <a:ext uri="{FF2B5EF4-FFF2-40B4-BE49-F238E27FC236}">
                  <a16:creationId xmlns:a16="http://schemas.microsoft.com/office/drawing/2014/main" id="{847A1F83-7A8B-0C20-D630-49FEFC68D9E6}"/>
                </a:ext>
              </a:extLst>
            </p:cNvPr>
            <p:cNvSpPr/>
            <p:nvPr/>
          </p:nvSpPr>
          <p:spPr>
            <a:xfrm rot="520285">
              <a:off x="10499472" y="5326243"/>
              <a:ext cx="944087" cy="1119471"/>
            </a:xfrm>
            <a:custGeom>
              <a:avLst/>
              <a:gdLst/>
              <a:ahLst/>
              <a:cxnLst/>
              <a:rect l="l" t="t" r="r" b="b"/>
              <a:pathLst>
                <a:path w="1498698" h="1777113">
                  <a:moveTo>
                    <a:pt x="0" y="0"/>
                  </a:moveTo>
                  <a:lnTo>
                    <a:pt x="1498699" y="0"/>
                  </a:lnTo>
                  <a:lnTo>
                    <a:pt x="1498699" y="1777112"/>
                  </a:lnTo>
                  <a:lnTo>
                    <a:pt x="0" y="177711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7">
              <a:extLst>
                <a:ext uri="{FF2B5EF4-FFF2-40B4-BE49-F238E27FC236}">
                  <a16:creationId xmlns:a16="http://schemas.microsoft.com/office/drawing/2014/main" id="{11295AAF-0CDB-8745-9374-63F38478012C}"/>
                </a:ext>
              </a:extLst>
            </p:cNvPr>
            <p:cNvSpPr/>
            <p:nvPr/>
          </p:nvSpPr>
          <p:spPr>
            <a:xfrm rot="-835203">
              <a:off x="10490364" y="1635137"/>
              <a:ext cx="881552" cy="707445"/>
            </a:xfrm>
            <a:custGeom>
              <a:avLst/>
              <a:gdLst/>
              <a:ahLst/>
              <a:cxnLst/>
              <a:rect l="l" t="t" r="r" b="b"/>
              <a:pathLst>
                <a:path w="1399426" h="1123039">
                  <a:moveTo>
                    <a:pt x="0" y="0"/>
                  </a:moveTo>
                  <a:lnTo>
                    <a:pt x="1399426" y="0"/>
                  </a:lnTo>
                  <a:lnTo>
                    <a:pt x="1399426" y="1123039"/>
                  </a:lnTo>
                  <a:lnTo>
                    <a:pt x="0" y="112303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2" name="TextBox 11">
              <a:extLst>
                <a:ext uri="{FF2B5EF4-FFF2-40B4-BE49-F238E27FC236}">
                  <a16:creationId xmlns:a16="http://schemas.microsoft.com/office/drawing/2014/main" id="{6C75C3F9-1706-AD23-0D5A-6EB47E4C2B12}"/>
                </a:ext>
              </a:extLst>
            </p:cNvPr>
            <p:cNvSpPr txBox="1"/>
            <p:nvPr/>
          </p:nvSpPr>
          <p:spPr>
            <a:xfrm>
              <a:off x="6241738" y="3031415"/>
              <a:ext cx="4564573" cy="1886991"/>
            </a:xfrm>
            <a:prstGeom prst="rect">
              <a:avLst/>
            </a:prstGeom>
            <a:noFill/>
          </p:spPr>
          <p:txBody>
            <a:bodyPr wrap="square" rtlCol="0">
              <a:spAutoFit/>
            </a:bodyPr>
            <a:lstStyle/>
            <a:p>
              <a:pPr algn="ctr">
                <a:lnSpc>
                  <a:spcPct val="150000"/>
                </a:lnSpc>
              </a:pPr>
              <a:r>
                <a:rPr lang="en-US" sz="4157" b="1" dirty="0">
                  <a:solidFill>
                    <a:schemeClr val="tx1"/>
                  </a:solidFill>
                  <a:latin typeface="UTM Avo" panose="02040603050506020204" pitchFamily="18"/>
                  <a:cs typeface="Arial" panose="020B0604020202020204" pitchFamily="34" charset="0"/>
                </a:rPr>
                <a:t>HOẠT ĐỘNG 1:</a:t>
              </a:r>
            </a:p>
            <a:p>
              <a:pPr algn="ctr">
                <a:lnSpc>
                  <a:spcPct val="150000"/>
                </a:lnSpc>
              </a:pPr>
              <a:r>
                <a:rPr lang="en-US" sz="4157" b="1" dirty="0">
                  <a:solidFill>
                    <a:schemeClr val="tx1"/>
                  </a:solidFill>
                  <a:latin typeface="UTM Avo" panose="02040603050506020204" pitchFamily="18"/>
                  <a:cs typeface="Arial" panose="020B0604020202020204" pitchFamily="34" charset="0"/>
                </a:rPr>
                <a:t>CHUẨN BỊ</a:t>
              </a:r>
            </a:p>
          </p:txBody>
        </p:sp>
      </p:grpSp>
      <p:sp>
        <p:nvSpPr>
          <p:cNvPr id="13" name="Freeform 6">
            <a:extLst>
              <a:ext uri="{FF2B5EF4-FFF2-40B4-BE49-F238E27FC236}">
                <a16:creationId xmlns:a16="http://schemas.microsoft.com/office/drawing/2014/main" id="{4DA5241F-E7AE-8EFB-0916-D7A6936B45C0}"/>
              </a:ext>
            </a:extLst>
          </p:cNvPr>
          <p:cNvSpPr/>
          <p:nvPr/>
        </p:nvSpPr>
        <p:spPr>
          <a:xfrm flipH="1">
            <a:off x="1518536" y="1815568"/>
            <a:ext cx="2817269" cy="4550098"/>
          </a:xfrm>
          <a:custGeom>
            <a:avLst/>
            <a:gdLst/>
            <a:ahLst/>
            <a:cxnLst/>
            <a:rect l="l" t="t" r="r" b="b"/>
            <a:pathLst>
              <a:path w="4472294" h="7223086">
                <a:moveTo>
                  <a:pt x="4472294" y="0"/>
                </a:moveTo>
                <a:lnTo>
                  <a:pt x="0" y="0"/>
                </a:lnTo>
                <a:lnTo>
                  <a:pt x="0" y="7223086"/>
                </a:lnTo>
                <a:lnTo>
                  <a:pt x="4472294" y="7223086"/>
                </a:lnTo>
                <a:lnTo>
                  <a:pt x="4472294" y="0"/>
                </a:lnTo>
                <a:close/>
              </a:path>
            </a:pathLst>
          </a:custGeom>
          <a:blipFill>
            <a:blip r:embed="rId12"/>
            <a:stretch>
              <a:fillRect/>
            </a:stretch>
          </a:blipFill>
        </p:spPr>
      </p:sp>
    </p:spTree>
    <p:extLst>
      <p:ext uri="{BB962C8B-B14F-4D97-AF65-F5344CB8AC3E}">
        <p14:creationId xmlns:p14="http://schemas.microsoft.com/office/powerpoint/2010/main" val="727743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98589D-DEA8-679A-F289-AAEFBFEF6B1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16848A2-322A-3B5C-F21A-79948C460D0A}"/>
              </a:ext>
            </a:extLst>
          </p:cNvPr>
          <p:cNvGrpSpPr/>
          <p:nvPr/>
        </p:nvGrpSpPr>
        <p:grpSpPr>
          <a:xfrm>
            <a:off x="1349529" y="1894739"/>
            <a:ext cx="6144166" cy="4186659"/>
            <a:chOff x="1295400" y="2154959"/>
            <a:chExt cx="9753600" cy="6646141"/>
          </a:xfrm>
        </p:grpSpPr>
        <p:grpSp>
          <p:nvGrpSpPr>
            <p:cNvPr id="3" name="Group 2">
              <a:extLst>
                <a:ext uri="{FF2B5EF4-FFF2-40B4-BE49-F238E27FC236}">
                  <a16:creationId xmlns:a16="http://schemas.microsoft.com/office/drawing/2014/main" id="{3491F603-99A0-E884-B8BD-ADEF4FE5DF71}"/>
                </a:ext>
              </a:extLst>
            </p:cNvPr>
            <p:cNvGrpSpPr/>
            <p:nvPr/>
          </p:nvGrpSpPr>
          <p:grpSpPr>
            <a:xfrm>
              <a:off x="1295400" y="2154959"/>
              <a:ext cx="9753600" cy="6646141"/>
              <a:chOff x="1295400" y="2154959"/>
              <a:chExt cx="9753600" cy="6646141"/>
            </a:xfrm>
          </p:grpSpPr>
          <p:grpSp>
            <p:nvGrpSpPr>
              <p:cNvPr id="5" name="Group 13">
                <a:extLst>
                  <a:ext uri="{FF2B5EF4-FFF2-40B4-BE49-F238E27FC236}">
                    <a16:creationId xmlns:a16="http://schemas.microsoft.com/office/drawing/2014/main" id="{C02D93A4-7398-205F-BBA5-04BC16E67676}"/>
                  </a:ext>
                </a:extLst>
              </p:cNvPr>
              <p:cNvGrpSpPr/>
              <p:nvPr/>
            </p:nvGrpSpPr>
            <p:grpSpPr>
              <a:xfrm>
                <a:off x="1295400" y="2705100"/>
                <a:ext cx="9753600" cy="6096000"/>
                <a:chOff x="0" y="0"/>
                <a:chExt cx="2306332" cy="527724"/>
              </a:xfrm>
            </p:grpSpPr>
            <p:sp>
              <p:nvSpPr>
                <p:cNvPr id="7" name="Freeform 14">
                  <a:extLst>
                    <a:ext uri="{FF2B5EF4-FFF2-40B4-BE49-F238E27FC236}">
                      <a16:creationId xmlns:a16="http://schemas.microsoft.com/office/drawing/2014/main" id="{47C795B9-FE85-F0EE-E9AA-A0EC17FADC5A}"/>
                    </a:ext>
                  </a:extLst>
                </p:cNvPr>
                <p:cNvSpPr/>
                <p:nvPr/>
              </p:nvSpPr>
              <p:spPr>
                <a:xfrm>
                  <a:off x="0" y="0"/>
                  <a:ext cx="2306332" cy="527724"/>
                </a:xfrm>
                <a:custGeom>
                  <a:avLst/>
                  <a:gdLst/>
                  <a:ahLst/>
                  <a:cxnLst/>
                  <a:rect l="l" t="t" r="r" b="b"/>
                  <a:pathLst>
                    <a:path w="2306332" h="527724">
                      <a:moveTo>
                        <a:pt x="45089" y="0"/>
                      </a:moveTo>
                      <a:lnTo>
                        <a:pt x="2261243" y="0"/>
                      </a:lnTo>
                      <a:cubicBezTo>
                        <a:pt x="2273201" y="0"/>
                        <a:pt x="2284670" y="4750"/>
                        <a:pt x="2293126" y="13206"/>
                      </a:cubicBezTo>
                      <a:cubicBezTo>
                        <a:pt x="2301582" y="21662"/>
                        <a:pt x="2306332" y="33131"/>
                        <a:pt x="2306332" y="45089"/>
                      </a:cubicBezTo>
                      <a:lnTo>
                        <a:pt x="2306332" y="482635"/>
                      </a:lnTo>
                      <a:cubicBezTo>
                        <a:pt x="2306332" y="494594"/>
                        <a:pt x="2301582" y="506062"/>
                        <a:pt x="2293126" y="514518"/>
                      </a:cubicBezTo>
                      <a:cubicBezTo>
                        <a:pt x="2284670" y="522974"/>
                        <a:pt x="2273201" y="527724"/>
                        <a:pt x="2261243" y="527724"/>
                      </a:cubicBezTo>
                      <a:lnTo>
                        <a:pt x="45089" y="527724"/>
                      </a:lnTo>
                      <a:cubicBezTo>
                        <a:pt x="33131" y="527724"/>
                        <a:pt x="21662" y="522974"/>
                        <a:pt x="13206" y="514518"/>
                      </a:cubicBezTo>
                      <a:cubicBezTo>
                        <a:pt x="4750" y="506062"/>
                        <a:pt x="0" y="494594"/>
                        <a:pt x="0" y="482635"/>
                      </a:cubicBezTo>
                      <a:lnTo>
                        <a:pt x="0" y="45089"/>
                      </a:lnTo>
                      <a:cubicBezTo>
                        <a:pt x="0" y="33131"/>
                        <a:pt x="4750" y="21662"/>
                        <a:pt x="13206" y="13206"/>
                      </a:cubicBezTo>
                      <a:cubicBezTo>
                        <a:pt x="21662" y="4750"/>
                        <a:pt x="33131" y="0"/>
                        <a:pt x="45089" y="0"/>
                      </a:cubicBezTo>
                      <a:close/>
                    </a:path>
                  </a:pathLst>
                </a:custGeom>
                <a:solidFill>
                  <a:schemeClr val="accent6">
                    <a:lumMod val="20000"/>
                    <a:lumOff val="80000"/>
                  </a:schemeClr>
                </a:solidFill>
                <a:ln w="95250" cap="rnd">
                  <a:solidFill>
                    <a:srgbClr val="F79F48"/>
                  </a:solidFill>
                  <a:prstDash val="solid"/>
                  <a:round/>
                </a:ln>
              </p:spPr>
              <p:txBody>
                <a:bodyPr/>
                <a:lstStyle/>
                <a:p>
                  <a:endParaRPr lang="en-US" sz="600" dirty="0">
                    <a:latin typeface="UTM Avo" panose="02040603050506020204" pitchFamily="18"/>
                  </a:endParaRPr>
                </a:p>
              </p:txBody>
            </p:sp>
            <p:sp>
              <p:nvSpPr>
                <p:cNvPr id="8" name="TextBox 15">
                  <a:extLst>
                    <a:ext uri="{FF2B5EF4-FFF2-40B4-BE49-F238E27FC236}">
                      <a16:creationId xmlns:a16="http://schemas.microsoft.com/office/drawing/2014/main" id="{33033C9D-671C-49E6-0909-759FE5C84F7F}"/>
                    </a:ext>
                  </a:extLst>
                </p:cNvPr>
                <p:cNvSpPr txBox="1"/>
                <p:nvPr/>
              </p:nvSpPr>
              <p:spPr>
                <a:xfrm>
                  <a:off x="0" y="-47625"/>
                  <a:ext cx="2306332" cy="575349"/>
                </a:xfrm>
                <a:prstGeom prst="rect">
                  <a:avLst/>
                </a:prstGeom>
              </p:spPr>
              <p:txBody>
                <a:bodyPr lIns="32001" tIns="32001" rIns="32001" bIns="32001" rtlCol="0" anchor="ctr"/>
                <a:lstStyle/>
                <a:p>
                  <a:pPr algn="ctr">
                    <a:lnSpc>
                      <a:spcPts val="1675"/>
                    </a:lnSpc>
                  </a:pPr>
                  <a:endParaRPr sz="600">
                    <a:latin typeface="UTM Avo" panose="02040603050506020204" pitchFamily="18"/>
                  </a:endParaRPr>
                </a:p>
              </p:txBody>
            </p:sp>
          </p:grpSp>
          <p:sp>
            <p:nvSpPr>
              <p:cNvPr id="6" name="Freeform 14">
                <a:extLst>
                  <a:ext uri="{FF2B5EF4-FFF2-40B4-BE49-F238E27FC236}">
                    <a16:creationId xmlns:a16="http://schemas.microsoft.com/office/drawing/2014/main" id="{F3982E6E-F756-D14E-863C-A39E9C00BCBC}"/>
                  </a:ext>
                </a:extLst>
              </p:cNvPr>
              <p:cNvSpPr/>
              <p:nvPr/>
            </p:nvSpPr>
            <p:spPr>
              <a:xfrm>
                <a:off x="3124200" y="2154959"/>
                <a:ext cx="6476999" cy="1235941"/>
              </a:xfrm>
              <a:custGeom>
                <a:avLst/>
                <a:gdLst/>
                <a:ahLst/>
                <a:cxnLst/>
                <a:rect l="l" t="t" r="r" b="b"/>
                <a:pathLst>
                  <a:path w="2306332" h="527724">
                    <a:moveTo>
                      <a:pt x="45089" y="0"/>
                    </a:moveTo>
                    <a:lnTo>
                      <a:pt x="2261243" y="0"/>
                    </a:lnTo>
                    <a:cubicBezTo>
                      <a:pt x="2273201" y="0"/>
                      <a:pt x="2284670" y="4750"/>
                      <a:pt x="2293126" y="13206"/>
                    </a:cubicBezTo>
                    <a:cubicBezTo>
                      <a:pt x="2301582" y="21662"/>
                      <a:pt x="2306332" y="33131"/>
                      <a:pt x="2306332" y="45089"/>
                    </a:cubicBezTo>
                    <a:lnTo>
                      <a:pt x="2306332" y="482635"/>
                    </a:lnTo>
                    <a:cubicBezTo>
                      <a:pt x="2306332" y="494594"/>
                      <a:pt x="2301582" y="506062"/>
                      <a:pt x="2293126" y="514518"/>
                    </a:cubicBezTo>
                    <a:cubicBezTo>
                      <a:pt x="2284670" y="522974"/>
                      <a:pt x="2273201" y="527724"/>
                      <a:pt x="2261243" y="527724"/>
                    </a:cubicBezTo>
                    <a:lnTo>
                      <a:pt x="45089" y="527724"/>
                    </a:lnTo>
                    <a:cubicBezTo>
                      <a:pt x="33131" y="527724"/>
                      <a:pt x="21662" y="522974"/>
                      <a:pt x="13206" y="514518"/>
                    </a:cubicBezTo>
                    <a:cubicBezTo>
                      <a:pt x="4750" y="506062"/>
                      <a:pt x="0" y="494594"/>
                      <a:pt x="0" y="482635"/>
                    </a:cubicBezTo>
                    <a:lnTo>
                      <a:pt x="0" y="45089"/>
                    </a:lnTo>
                    <a:cubicBezTo>
                      <a:pt x="0" y="33131"/>
                      <a:pt x="4750" y="21662"/>
                      <a:pt x="13206" y="13206"/>
                    </a:cubicBezTo>
                    <a:cubicBezTo>
                      <a:pt x="21662" y="4750"/>
                      <a:pt x="33131" y="0"/>
                      <a:pt x="45089" y="0"/>
                    </a:cubicBezTo>
                    <a:close/>
                  </a:path>
                </a:pathLst>
              </a:custGeom>
              <a:solidFill>
                <a:srgbClr val="F79F48"/>
              </a:solidFill>
              <a:ln w="95250" cap="rnd">
                <a:solidFill>
                  <a:srgbClr val="F79F48"/>
                </a:solidFill>
                <a:prstDash val="solid"/>
                <a:round/>
              </a:ln>
            </p:spPr>
          </p:sp>
        </p:grpSp>
        <p:sp>
          <p:nvSpPr>
            <p:cNvPr id="4" name="TextBox 3">
              <a:extLst>
                <a:ext uri="{FF2B5EF4-FFF2-40B4-BE49-F238E27FC236}">
                  <a16:creationId xmlns:a16="http://schemas.microsoft.com/office/drawing/2014/main" id="{251BDFB9-C3FC-67F9-CBE5-D7B36D1528DA}"/>
                </a:ext>
              </a:extLst>
            </p:cNvPr>
            <p:cNvSpPr txBox="1"/>
            <p:nvPr/>
          </p:nvSpPr>
          <p:spPr>
            <a:xfrm>
              <a:off x="3124198" y="2289601"/>
              <a:ext cx="6477000" cy="830589"/>
            </a:xfrm>
            <a:prstGeom prst="rect">
              <a:avLst/>
            </a:prstGeom>
            <a:noFill/>
          </p:spPr>
          <p:txBody>
            <a:bodyPr wrap="square" rtlCol="0">
              <a:spAutoFit/>
            </a:bodyPr>
            <a:lstStyle/>
            <a:p>
              <a:pPr algn="ctr"/>
              <a:r>
                <a:rPr lang="en-US" sz="2800" b="1" dirty="0" err="1">
                  <a:solidFill>
                    <a:schemeClr val="bg1"/>
                  </a:solidFill>
                  <a:latin typeface="UTM Avo" panose="02040603050506020204" pitchFamily="18"/>
                  <a:cs typeface="Arial" panose="020B0604020202020204" pitchFamily="34" charset="0"/>
                </a:rPr>
                <a:t>Bài</a:t>
              </a:r>
              <a:r>
                <a:rPr lang="en-US" sz="2800" b="1" dirty="0">
                  <a:solidFill>
                    <a:schemeClr val="bg1"/>
                  </a:solidFill>
                  <a:latin typeface="UTM Avo" panose="02040603050506020204" pitchFamily="18"/>
                  <a:cs typeface="Arial" panose="020B0604020202020204" pitchFamily="34" charset="0"/>
                </a:rPr>
                <a:t> </a:t>
              </a:r>
              <a:r>
                <a:rPr lang="en-US" sz="2800" b="1" dirty="0" err="1">
                  <a:solidFill>
                    <a:schemeClr val="bg1"/>
                  </a:solidFill>
                  <a:latin typeface="UTM Avo" panose="02040603050506020204" pitchFamily="18"/>
                  <a:cs typeface="Arial" panose="020B0604020202020204" pitchFamily="34" charset="0"/>
                </a:rPr>
                <a:t>tập</a:t>
              </a:r>
              <a:endParaRPr lang="en-US" sz="2800" b="1" dirty="0">
                <a:solidFill>
                  <a:schemeClr val="bg1"/>
                </a:solidFill>
                <a:latin typeface="UTM Avo" panose="02040603050506020204" pitchFamily="18"/>
                <a:cs typeface="Arial" panose="020B0604020202020204" pitchFamily="34" charset="0"/>
              </a:endParaRPr>
            </a:p>
          </p:txBody>
        </p:sp>
      </p:grpSp>
      <p:sp>
        <p:nvSpPr>
          <p:cNvPr id="9" name="Freeform 3">
            <a:extLst>
              <a:ext uri="{FF2B5EF4-FFF2-40B4-BE49-F238E27FC236}">
                <a16:creationId xmlns:a16="http://schemas.microsoft.com/office/drawing/2014/main" id="{C26C6051-25AB-D2D4-FE07-B25BCFC243D5}"/>
              </a:ext>
            </a:extLst>
          </p:cNvPr>
          <p:cNvSpPr/>
          <p:nvPr/>
        </p:nvSpPr>
        <p:spPr>
          <a:xfrm rot="-7660669">
            <a:off x="-1863843" y="6705509"/>
            <a:ext cx="7570855" cy="928256"/>
          </a:xfrm>
          <a:custGeom>
            <a:avLst/>
            <a:gdLst/>
            <a:ahLst/>
            <a:cxnLst/>
            <a:rect l="l" t="t" r="r" b="b"/>
            <a:pathLst>
              <a:path w="12018408" h="1473566">
                <a:moveTo>
                  <a:pt x="0" y="0"/>
                </a:moveTo>
                <a:lnTo>
                  <a:pt x="12018408" y="0"/>
                </a:lnTo>
                <a:lnTo>
                  <a:pt x="12018408" y="1473566"/>
                </a:lnTo>
                <a:lnTo>
                  <a:pt x="0" y="1473566"/>
                </a:lnTo>
                <a:lnTo>
                  <a:pt x="0" y="0"/>
                </a:lnTo>
                <a:close/>
              </a:path>
            </a:pathLst>
          </a:custGeom>
          <a:blipFill>
            <a:blip r:embed="rId3"/>
            <a:stretch>
              <a:fillRect b="-144679"/>
            </a:stretch>
          </a:blipFill>
        </p:spPr>
      </p:sp>
      <p:sp>
        <p:nvSpPr>
          <p:cNvPr id="11" name="Freeform 6">
            <a:extLst>
              <a:ext uri="{FF2B5EF4-FFF2-40B4-BE49-F238E27FC236}">
                <a16:creationId xmlns:a16="http://schemas.microsoft.com/office/drawing/2014/main" id="{BA18A894-374E-D40F-6E53-B9089BCD337D}"/>
              </a:ext>
            </a:extLst>
          </p:cNvPr>
          <p:cNvSpPr/>
          <p:nvPr/>
        </p:nvSpPr>
        <p:spPr>
          <a:xfrm rot="719163">
            <a:off x="9093875" y="1981867"/>
            <a:ext cx="1130117" cy="1082558"/>
          </a:xfrm>
          <a:custGeom>
            <a:avLst/>
            <a:gdLst/>
            <a:ahLst/>
            <a:cxnLst/>
            <a:rect l="l" t="t" r="r" b="b"/>
            <a:pathLst>
              <a:path w="1794013" h="1718515">
                <a:moveTo>
                  <a:pt x="0" y="0"/>
                </a:moveTo>
                <a:lnTo>
                  <a:pt x="1794013" y="0"/>
                </a:lnTo>
                <a:lnTo>
                  <a:pt x="1794013" y="1718515"/>
                </a:lnTo>
                <a:lnTo>
                  <a:pt x="0" y="17185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7">
            <a:extLst>
              <a:ext uri="{FF2B5EF4-FFF2-40B4-BE49-F238E27FC236}">
                <a16:creationId xmlns:a16="http://schemas.microsoft.com/office/drawing/2014/main" id="{E15E875C-555A-C3ED-E2FB-B3D5D1547E2A}"/>
              </a:ext>
            </a:extLst>
          </p:cNvPr>
          <p:cNvSpPr/>
          <p:nvPr/>
        </p:nvSpPr>
        <p:spPr>
          <a:xfrm rot="-843496">
            <a:off x="1612120" y="6122565"/>
            <a:ext cx="1604169" cy="1296035"/>
          </a:xfrm>
          <a:custGeom>
            <a:avLst/>
            <a:gdLst/>
            <a:ahLst/>
            <a:cxnLst/>
            <a:rect l="l" t="t" r="r" b="b"/>
            <a:pathLst>
              <a:path w="2546550" h="2057400">
                <a:moveTo>
                  <a:pt x="0" y="0"/>
                </a:moveTo>
                <a:lnTo>
                  <a:pt x="2546550" y="0"/>
                </a:lnTo>
                <a:lnTo>
                  <a:pt x="2546550" y="2057400"/>
                </a:lnTo>
                <a:lnTo>
                  <a:pt x="0" y="20574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8">
            <a:extLst>
              <a:ext uri="{FF2B5EF4-FFF2-40B4-BE49-F238E27FC236}">
                <a16:creationId xmlns:a16="http://schemas.microsoft.com/office/drawing/2014/main" id="{30E5A8A4-7BD0-BB74-DB44-94F046BCC718}"/>
              </a:ext>
            </a:extLst>
          </p:cNvPr>
          <p:cNvSpPr/>
          <p:nvPr/>
        </p:nvSpPr>
        <p:spPr>
          <a:xfrm rot="931495">
            <a:off x="449157" y="4999611"/>
            <a:ext cx="1199541" cy="1173051"/>
          </a:xfrm>
          <a:custGeom>
            <a:avLst/>
            <a:gdLst/>
            <a:ahLst/>
            <a:cxnLst/>
            <a:rect l="l" t="t" r="r" b="b"/>
            <a:pathLst>
              <a:path w="1904220" h="1862168">
                <a:moveTo>
                  <a:pt x="0" y="0"/>
                </a:moveTo>
                <a:lnTo>
                  <a:pt x="1904220" y="0"/>
                </a:lnTo>
                <a:lnTo>
                  <a:pt x="1904220" y="1862168"/>
                </a:lnTo>
                <a:lnTo>
                  <a:pt x="0" y="186216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9">
            <a:extLst>
              <a:ext uri="{FF2B5EF4-FFF2-40B4-BE49-F238E27FC236}">
                <a16:creationId xmlns:a16="http://schemas.microsoft.com/office/drawing/2014/main" id="{989EF6AA-ED7E-ECF1-54F9-C98CA9E83B06}"/>
              </a:ext>
            </a:extLst>
          </p:cNvPr>
          <p:cNvSpPr/>
          <p:nvPr/>
        </p:nvSpPr>
        <p:spPr>
          <a:xfrm rot="915002">
            <a:off x="10219524" y="3033534"/>
            <a:ext cx="1002908" cy="935630"/>
          </a:xfrm>
          <a:custGeom>
            <a:avLst/>
            <a:gdLst/>
            <a:ahLst/>
            <a:cxnLst/>
            <a:rect l="l" t="t" r="r" b="b"/>
            <a:pathLst>
              <a:path w="1592074" h="1485272">
                <a:moveTo>
                  <a:pt x="0" y="0"/>
                </a:moveTo>
                <a:lnTo>
                  <a:pt x="1592074" y="0"/>
                </a:lnTo>
                <a:lnTo>
                  <a:pt x="1592074" y="1485272"/>
                </a:lnTo>
                <a:lnTo>
                  <a:pt x="0" y="148527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TextBox 14">
            <a:extLst>
              <a:ext uri="{FF2B5EF4-FFF2-40B4-BE49-F238E27FC236}">
                <a16:creationId xmlns:a16="http://schemas.microsoft.com/office/drawing/2014/main" id="{070F69BB-3481-8BF9-3D47-1881A1E9347C}"/>
              </a:ext>
            </a:extLst>
          </p:cNvPr>
          <p:cNvSpPr txBox="1"/>
          <p:nvPr/>
        </p:nvSpPr>
        <p:spPr>
          <a:xfrm>
            <a:off x="1606976" y="2932903"/>
            <a:ext cx="5629272" cy="2783839"/>
          </a:xfrm>
          <a:prstGeom prst="rect">
            <a:avLst/>
          </a:prstGeom>
          <a:noFill/>
        </p:spPr>
        <p:txBody>
          <a:bodyPr wrap="square">
            <a:spAutoFit/>
          </a:bodyPr>
          <a:lstStyle/>
          <a:p>
            <a:pPr algn="just">
              <a:lnSpc>
                <a:spcPct val="150000"/>
              </a:lnSpc>
            </a:pPr>
            <a:r>
              <a:rPr lang="en-US" sz="2400" dirty="0">
                <a:latin typeface="UTM Avo" panose="02040603050506020204" pitchFamily="18"/>
                <a:cs typeface="Arial" panose="020B0604020202020204" pitchFamily="34" charset="0"/>
              </a:rPr>
              <a:t>G</a:t>
            </a:r>
            <a:r>
              <a:rPr lang="vi-VN" sz="2400" dirty="0">
                <a:latin typeface="UTM Avo" panose="02040603050506020204" pitchFamily="18"/>
                <a:cs typeface="Arial" panose="020B0604020202020204" pitchFamily="34" charset="0"/>
              </a:rPr>
              <a:t>iới thiệu tác phẩm (câu chuyện hoặc bài thơ, bài văn, bài báo, vở kịch) mà em đã đọc về phân xử, giải quyết các tình huống bất đồng trong cuộc sống.</a:t>
            </a:r>
            <a:endParaRPr lang="en-US" sz="2400" dirty="0">
              <a:latin typeface="UTM Avo" panose="02040603050506020204" pitchFamily="18"/>
              <a:cs typeface="Arial" panose="020B0604020202020204" pitchFamily="34" charset="0"/>
            </a:endParaRPr>
          </a:p>
        </p:txBody>
      </p:sp>
      <p:sp>
        <p:nvSpPr>
          <p:cNvPr id="16" name="Freeform 5">
            <a:extLst>
              <a:ext uri="{FF2B5EF4-FFF2-40B4-BE49-F238E27FC236}">
                <a16:creationId xmlns:a16="http://schemas.microsoft.com/office/drawing/2014/main" id="{0EB673D1-9376-AE7D-F1CE-7E967F4C3AC4}"/>
              </a:ext>
            </a:extLst>
          </p:cNvPr>
          <p:cNvSpPr/>
          <p:nvPr/>
        </p:nvSpPr>
        <p:spPr>
          <a:xfrm>
            <a:off x="8151516" y="3688029"/>
            <a:ext cx="2494572" cy="2465867"/>
          </a:xfrm>
          <a:custGeom>
            <a:avLst/>
            <a:gdLst/>
            <a:ahLst/>
            <a:cxnLst/>
            <a:rect l="l" t="t" r="r" b="b"/>
            <a:pathLst>
              <a:path w="2475666" h="2453561">
                <a:moveTo>
                  <a:pt x="0" y="0"/>
                </a:moveTo>
                <a:lnTo>
                  <a:pt x="2475665" y="0"/>
                </a:lnTo>
                <a:lnTo>
                  <a:pt x="2475665" y="2453561"/>
                </a:lnTo>
                <a:lnTo>
                  <a:pt x="0" y="2453561"/>
                </a:lnTo>
                <a:lnTo>
                  <a:pt x="0" y="0"/>
                </a:lnTo>
                <a:close/>
              </a:path>
            </a:pathLst>
          </a:custGeom>
          <a:blipFill>
            <a:blip r:embed="rId12"/>
            <a:stretch>
              <a:fillRect/>
            </a:stretch>
          </a:blipFill>
        </p:spPr>
      </p:sp>
    </p:spTree>
    <p:extLst>
      <p:ext uri="{BB962C8B-B14F-4D97-AF65-F5344CB8AC3E}">
        <p14:creationId xmlns:p14="http://schemas.microsoft.com/office/powerpoint/2010/main" val="899840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C542945-6064-87AC-1EC9-61D4F7EB04B2}"/>
            </a:ext>
          </a:extLst>
        </p:cNvPr>
        <p:cNvGrpSpPr/>
        <p:nvPr/>
      </p:nvGrpSpPr>
      <p:grpSpPr>
        <a:xfrm>
          <a:off x="0" y="0"/>
          <a:ext cx="0" cy="0"/>
          <a:chOff x="0" y="0"/>
          <a:chExt cx="0" cy="0"/>
        </a:xfrm>
      </p:grpSpPr>
      <p:sp>
        <p:nvSpPr>
          <p:cNvPr id="13" name="Freeform 4">
            <a:extLst>
              <a:ext uri="{FF2B5EF4-FFF2-40B4-BE49-F238E27FC236}">
                <a16:creationId xmlns:a16="http://schemas.microsoft.com/office/drawing/2014/main" id="{4D53294E-13A8-A005-F2A3-B5B2721CCAC2}"/>
              </a:ext>
            </a:extLst>
          </p:cNvPr>
          <p:cNvSpPr/>
          <p:nvPr/>
        </p:nvSpPr>
        <p:spPr>
          <a:xfrm rot="2094978">
            <a:off x="-3283523" y="4875940"/>
            <a:ext cx="7570855" cy="928256"/>
          </a:xfrm>
          <a:custGeom>
            <a:avLst/>
            <a:gdLst/>
            <a:ahLst/>
            <a:cxnLst/>
            <a:rect l="l" t="t" r="r" b="b"/>
            <a:pathLst>
              <a:path w="12018408" h="1473566">
                <a:moveTo>
                  <a:pt x="0" y="0"/>
                </a:moveTo>
                <a:lnTo>
                  <a:pt x="12018408" y="0"/>
                </a:lnTo>
                <a:lnTo>
                  <a:pt x="12018408" y="1473566"/>
                </a:lnTo>
                <a:lnTo>
                  <a:pt x="0" y="1473566"/>
                </a:lnTo>
                <a:lnTo>
                  <a:pt x="0" y="0"/>
                </a:lnTo>
                <a:close/>
              </a:path>
            </a:pathLst>
          </a:custGeom>
          <a:blipFill>
            <a:blip r:embed="rId3"/>
            <a:stretch>
              <a:fillRect b="-144679"/>
            </a:stretch>
          </a:blipFill>
        </p:spPr>
      </p:sp>
      <p:grpSp>
        <p:nvGrpSpPr>
          <p:cNvPr id="14" name="Group 13">
            <a:extLst>
              <a:ext uri="{FF2B5EF4-FFF2-40B4-BE49-F238E27FC236}">
                <a16:creationId xmlns:a16="http://schemas.microsoft.com/office/drawing/2014/main" id="{83C527D7-B9B3-BE12-A83C-354929381022}"/>
              </a:ext>
            </a:extLst>
          </p:cNvPr>
          <p:cNvGrpSpPr/>
          <p:nvPr/>
        </p:nvGrpSpPr>
        <p:grpSpPr>
          <a:xfrm>
            <a:off x="5495862" y="1398791"/>
            <a:ext cx="5649138" cy="5209062"/>
            <a:chOff x="5794421" y="1354413"/>
            <a:chExt cx="5649138" cy="5209062"/>
          </a:xfrm>
        </p:grpSpPr>
        <p:grpSp>
          <p:nvGrpSpPr>
            <p:cNvPr id="15" name="Group 11">
              <a:extLst>
                <a:ext uri="{FF2B5EF4-FFF2-40B4-BE49-F238E27FC236}">
                  <a16:creationId xmlns:a16="http://schemas.microsoft.com/office/drawing/2014/main" id="{82C39910-5A38-1FC5-2A38-6BCAD7FA54C1}"/>
                </a:ext>
              </a:extLst>
            </p:cNvPr>
            <p:cNvGrpSpPr/>
            <p:nvPr/>
          </p:nvGrpSpPr>
          <p:grpSpPr>
            <a:xfrm>
              <a:off x="6076535" y="1858321"/>
              <a:ext cx="4894981" cy="4375836"/>
              <a:chOff x="0" y="0"/>
              <a:chExt cx="1197954" cy="1602474"/>
            </a:xfrm>
          </p:grpSpPr>
          <p:sp>
            <p:nvSpPr>
              <p:cNvPr id="21" name="Freeform 12">
                <a:extLst>
                  <a:ext uri="{FF2B5EF4-FFF2-40B4-BE49-F238E27FC236}">
                    <a16:creationId xmlns:a16="http://schemas.microsoft.com/office/drawing/2014/main" id="{F001636E-2B63-5CC5-59D0-A78211BFCA73}"/>
                  </a:ext>
                </a:extLst>
              </p:cNvPr>
              <p:cNvSpPr/>
              <p:nvPr/>
            </p:nvSpPr>
            <p:spPr>
              <a:xfrm>
                <a:off x="0" y="0"/>
                <a:ext cx="1197954" cy="1602474"/>
              </a:xfrm>
              <a:custGeom>
                <a:avLst/>
                <a:gdLst/>
                <a:ahLst/>
                <a:cxnLst/>
                <a:rect l="l" t="t" r="r" b="b"/>
                <a:pathLst>
                  <a:path w="1197954" h="1602474">
                    <a:moveTo>
                      <a:pt x="86807" y="0"/>
                    </a:moveTo>
                    <a:lnTo>
                      <a:pt x="1111147" y="0"/>
                    </a:lnTo>
                    <a:cubicBezTo>
                      <a:pt x="1159089" y="0"/>
                      <a:pt x="1197954" y="38865"/>
                      <a:pt x="1197954" y="86807"/>
                    </a:cubicBezTo>
                    <a:lnTo>
                      <a:pt x="1197954" y="1515667"/>
                    </a:lnTo>
                    <a:cubicBezTo>
                      <a:pt x="1197954" y="1563609"/>
                      <a:pt x="1159089" y="1602474"/>
                      <a:pt x="1111147" y="1602474"/>
                    </a:cubicBezTo>
                    <a:lnTo>
                      <a:pt x="86807" y="1602474"/>
                    </a:lnTo>
                    <a:cubicBezTo>
                      <a:pt x="38865" y="1602474"/>
                      <a:pt x="0" y="1563609"/>
                      <a:pt x="0" y="1515667"/>
                    </a:cubicBezTo>
                    <a:lnTo>
                      <a:pt x="0" y="86807"/>
                    </a:lnTo>
                    <a:cubicBezTo>
                      <a:pt x="0" y="38865"/>
                      <a:pt x="38865" y="0"/>
                      <a:pt x="86807" y="0"/>
                    </a:cubicBezTo>
                    <a:close/>
                  </a:path>
                </a:pathLst>
              </a:custGeom>
              <a:solidFill>
                <a:schemeClr val="accent1">
                  <a:lumMod val="20000"/>
                  <a:lumOff val="80000"/>
                </a:schemeClr>
              </a:solidFill>
            </p:spPr>
          </p:sp>
          <p:sp>
            <p:nvSpPr>
              <p:cNvPr id="22" name="TextBox 13">
                <a:extLst>
                  <a:ext uri="{FF2B5EF4-FFF2-40B4-BE49-F238E27FC236}">
                    <a16:creationId xmlns:a16="http://schemas.microsoft.com/office/drawing/2014/main" id="{162EEB2E-EB70-F2D1-835C-1577AB5A8AF5}"/>
                  </a:ext>
                </a:extLst>
              </p:cNvPr>
              <p:cNvSpPr txBox="1"/>
              <p:nvPr/>
            </p:nvSpPr>
            <p:spPr>
              <a:xfrm>
                <a:off x="0" y="-47625"/>
                <a:ext cx="1197954" cy="1650099"/>
              </a:xfrm>
              <a:prstGeom prst="rect">
                <a:avLst/>
              </a:prstGeom>
            </p:spPr>
            <p:txBody>
              <a:bodyPr lIns="32001" tIns="32001" rIns="32001" bIns="32001" rtlCol="0" anchor="ctr"/>
              <a:lstStyle/>
              <a:p>
                <a:pPr algn="ctr">
                  <a:lnSpc>
                    <a:spcPts val="1675"/>
                  </a:lnSpc>
                </a:pPr>
                <a:endParaRPr sz="729">
                  <a:latin typeface="Arial" panose="020B0604020202020204" pitchFamily="34" charset="0"/>
                  <a:cs typeface="Arial" panose="020B0604020202020204" pitchFamily="34" charset="0"/>
                </a:endParaRPr>
              </a:p>
            </p:txBody>
          </p:sp>
        </p:grpSp>
        <p:sp>
          <p:nvSpPr>
            <p:cNvPr id="16" name="Freeform 14">
              <a:extLst>
                <a:ext uri="{FF2B5EF4-FFF2-40B4-BE49-F238E27FC236}">
                  <a16:creationId xmlns:a16="http://schemas.microsoft.com/office/drawing/2014/main" id="{E53E945B-0C6D-0594-93BA-1A5E9326B04E}"/>
                </a:ext>
              </a:extLst>
            </p:cNvPr>
            <p:cNvSpPr/>
            <p:nvPr/>
          </p:nvSpPr>
          <p:spPr>
            <a:xfrm>
              <a:off x="5794421" y="5466835"/>
              <a:ext cx="848068" cy="1096640"/>
            </a:xfrm>
            <a:custGeom>
              <a:avLst/>
              <a:gdLst/>
              <a:ahLst/>
              <a:cxnLst/>
              <a:rect l="l" t="t" r="r" b="b"/>
              <a:pathLst>
                <a:path w="1346272" h="1740869">
                  <a:moveTo>
                    <a:pt x="0" y="0"/>
                  </a:moveTo>
                  <a:lnTo>
                    <a:pt x="1346272" y="0"/>
                  </a:lnTo>
                  <a:lnTo>
                    <a:pt x="1346272" y="1740869"/>
                  </a:lnTo>
                  <a:lnTo>
                    <a:pt x="0" y="174086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7" name="Freeform 15">
              <a:extLst>
                <a:ext uri="{FF2B5EF4-FFF2-40B4-BE49-F238E27FC236}">
                  <a16:creationId xmlns:a16="http://schemas.microsoft.com/office/drawing/2014/main" id="{A704B0D2-463B-7D76-4E9B-E72C23CE0951}"/>
                </a:ext>
              </a:extLst>
            </p:cNvPr>
            <p:cNvSpPr/>
            <p:nvPr/>
          </p:nvSpPr>
          <p:spPr>
            <a:xfrm>
              <a:off x="5967149" y="1354413"/>
              <a:ext cx="705328" cy="1046222"/>
            </a:xfrm>
            <a:custGeom>
              <a:avLst/>
              <a:gdLst/>
              <a:ahLst/>
              <a:cxnLst/>
              <a:rect l="l" t="t" r="r" b="b"/>
              <a:pathLst>
                <a:path w="1119678" h="1660833">
                  <a:moveTo>
                    <a:pt x="0" y="0"/>
                  </a:moveTo>
                  <a:lnTo>
                    <a:pt x="1119679" y="0"/>
                  </a:lnTo>
                  <a:lnTo>
                    <a:pt x="1119679" y="1660833"/>
                  </a:lnTo>
                  <a:lnTo>
                    <a:pt x="0" y="166083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8" name="Freeform 16">
              <a:extLst>
                <a:ext uri="{FF2B5EF4-FFF2-40B4-BE49-F238E27FC236}">
                  <a16:creationId xmlns:a16="http://schemas.microsoft.com/office/drawing/2014/main" id="{136EB4FE-1ECA-D0B5-A4CA-BE26637EB608}"/>
                </a:ext>
              </a:extLst>
            </p:cNvPr>
            <p:cNvSpPr/>
            <p:nvPr/>
          </p:nvSpPr>
          <p:spPr>
            <a:xfrm rot="520285">
              <a:off x="10499472" y="5326243"/>
              <a:ext cx="944087" cy="1119471"/>
            </a:xfrm>
            <a:custGeom>
              <a:avLst/>
              <a:gdLst/>
              <a:ahLst/>
              <a:cxnLst/>
              <a:rect l="l" t="t" r="r" b="b"/>
              <a:pathLst>
                <a:path w="1498698" h="1777113">
                  <a:moveTo>
                    <a:pt x="0" y="0"/>
                  </a:moveTo>
                  <a:lnTo>
                    <a:pt x="1498699" y="0"/>
                  </a:lnTo>
                  <a:lnTo>
                    <a:pt x="1498699" y="1777112"/>
                  </a:lnTo>
                  <a:lnTo>
                    <a:pt x="0" y="177711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9" name="Freeform 17">
              <a:extLst>
                <a:ext uri="{FF2B5EF4-FFF2-40B4-BE49-F238E27FC236}">
                  <a16:creationId xmlns:a16="http://schemas.microsoft.com/office/drawing/2014/main" id="{20C457F7-BD03-E2C6-5708-3F64801F1D9F}"/>
                </a:ext>
              </a:extLst>
            </p:cNvPr>
            <p:cNvSpPr/>
            <p:nvPr/>
          </p:nvSpPr>
          <p:spPr>
            <a:xfrm rot="-835203">
              <a:off x="10490364" y="1635137"/>
              <a:ext cx="881552" cy="707445"/>
            </a:xfrm>
            <a:custGeom>
              <a:avLst/>
              <a:gdLst/>
              <a:ahLst/>
              <a:cxnLst/>
              <a:rect l="l" t="t" r="r" b="b"/>
              <a:pathLst>
                <a:path w="1399426" h="1123039">
                  <a:moveTo>
                    <a:pt x="0" y="0"/>
                  </a:moveTo>
                  <a:lnTo>
                    <a:pt x="1399426" y="0"/>
                  </a:lnTo>
                  <a:lnTo>
                    <a:pt x="1399426" y="1123039"/>
                  </a:lnTo>
                  <a:lnTo>
                    <a:pt x="0" y="112303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TextBox 19">
              <a:extLst>
                <a:ext uri="{FF2B5EF4-FFF2-40B4-BE49-F238E27FC236}">
                  <a16:creationId xmlns:a16="http://schemas.microsoft.com/office/drawing/2014/main" id="{D2D3334B-4C41-9BFC-AE0E-E0FBC72B4E08}"/>
                </a:ext>
              </a:extLst>
            </p:cNvPr>
            <p:cNvSpPr txBox="1"/>
            <p:nvPr/>
          </p:nvSpPr>
          <p:spPr>
            <a:xfrm>
              <a:off x="6241738" y="2627016"/>
              <a:ext cx="4564573" cy="2742417"/>
            </a:xfrm>
            <a:prstGeom prst="rect">
              <a:avLst/>
            </a:prstGeom>
            <a:noFill/>
          </p:spPr>
          <p:txBody>
            <a:bodyPr wrap="square" rtlCol="0">
              <a:spAutoFit/>
            </a:bodyPr>
            <a:lstStyle/>
            <a:p>
              <a:pPr algn="ctr">
                <a:lnSpc>
                  <a:spcPct val="150000"/>
                </a:lnSpc>
              </a:pPr>
              <a:r>
                <a:rPr lang="en-US" sz="4000" b="1" dirty="0">
                  <a:solidFill>
                    <a:schemeClr val="tx1"/>
                  </a:solidFill>
                  <a:latin typeface="UTM Avo" panose="02040603050506020204" pitchFamily="18"/>
                  <a:cs typeface="Arial" panose="020B0604020202020204" pitchFamily="34" charset="0"/>
                </a:rPr>
                <a:t>HOẠT ĐỘNG 2:</a:t>
              </a:r>
            </a:p>
            <a:p>
              <a:pPr algn="ctr">
                <a:lnSpc>
                  <a:spcPct val="150000"/>
                </a:lnSpc>
              </a:pPr>
              <a:r>
                <a:rPr lang="en-US" sz="4000" b="1" dirty="0">
                  <a:solidFill>
                    <a:schemeClr val="tx1"/>
                  </a:solidFill>
                  <a:latin typeface="UTM Avo" panose="02040603050506020204" pitchFamily="18"/>
                  <a:cs typeface="Arial" panose="020B0604020202020204" pitchFamily="34" charset="0"/>
                </a:rPr>
                <a:t>GIỚI THIỆU VÀ TRAO ĐỔI</a:t>
              </a:r>
            </a:p>
          </p:txBody>
        </p:sp>
      </p:grpSp>
      <p:sp>
        <p:nvSpPr>
          <p:cNvPr id="23" name="Freeform 6">
            <a:extLst>
              <a:ext uri="{FF2B5EF4-FFF2-40B4-BE49-F238E27FC236}">
                <a16:creationId xmlns:a16="http://schemas.microsoft.com/office/drawing/2014/main" id="{5C683872-8621-ED7E-0C0E-DBB037008F89}"/>
              </a:ext>
            </a:extLst>
          </p:cNvPr>
          <p:cNvSpPr/>
          <p:nvPr/>
        </p:nvSpPr>
        <p:spPr>
          <a:xfrm flipH="1">
            <a:off x="1518536" y="1815568"/>
            <a:ext cx="2817269" cy="4550098"/>
          </a:xfrm>
          <a:custGeom>
            <a:avLst/>
            <a:gdLst/>
            <a:ahLst/>
            <a:cxnLst/>
            <a:rect l="l" t="t" r="r" b="b"/>
            <a:pathLst>
              <a:path w="4472294" h="7223086">
                <a:moveTo>
                  <a:pt x="4472294" y="0"/>
                </a:moveTo>
                <a:lnTo>
                  <a:pt x="0" y="0"/>
                </a:lnTo>
                <a:lnTo>
                  <a:pt x="0" y="7223086"/>
                </a:lnTo>
                <a:lnTo>
                  <a:pt x="4472294" y="7223086"/>
                </a:lnTo>
                <a:lnTo>
                  <a:pt x="4472294" y="0"/>
                </a:lnTo>
                <a:close/>
              </a:path>
            </a:pathLst>
          </a:custGeom>
          <a:blipFill>
            <a:blip r:embed="rId12"/>
            <a:stretch>
              <a:fillRect/>
            </a:stretch>
          </a:blipFill>
        </p:spPr>
      </p:sp>
    </p:spTree>
    <p:extLst>
      <p:ext uri="{BB962C8B-B14F-4D97-AF65-F5344CB8AC3E}">
        <p14:creationId xmlns:p14="http://schemas.microsoft.com/office/powerpoint/2010/main" val="3311440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8F569B2-F544-1105-7232-750C3289710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5D9EF58-A391-FCF0-07A2-87A547EF8CAA}"/>
              </a:ext>
            </a:extLst>
          </p:cNvPr>
          <p:cNvGrpSpPr/>
          <p:nvPr/>
        </p:nvGrpSpPr>
        <p:grpSpPr>
          <a:xfrm>
            <a:off x="829093" y="1665012"/>
            <a:ext cx="10609979" cy="1051118"/>
            <a:chOff x="506986" y="484192"/>
            <a:chExt cx="16842887" cy="1668604"/>
          </a:xfrm>
        </p:grpSpPr>
        <p:sp>
          <p:nvSpPr>
            <p:cNvPr id="3" name="Rectangle: Rounded Corners 13">
              <a:extLst>
                <a:ext uri="{FF2B5EF4-FFF2-40B4-BE49-F238E27FC236}">
                  <a16:creationId xmlns:a16="http://schemas.microsoft.com/office/drawing/2014/main" id="{38C5BDB1-84EB-EE7E-B568-B478D17318FF}"/>
                </a:ext>
              </a:extLst>
            </p:cNvPr>
            <p:cNvSpPr/>
            <p:nvPr/>
          </p:nvSpPr>
          <p:spPr>
            <a:xfrm>
              <a:off x="1600200" y="800100"/>
              <a:ext cx="15139718" cy="1219200"/>
            </a:xfrm>
            <a:prstGeom prst="roundRect">
              <a:avLst/>
            </a:prstGeom>
            <a:solidFill>
              <a:schemeClr val="bg1"/>
            </a:solidFill>
            <a:ln>
              <a:solidFill>
                <a:schemeClr val="accent2">
                  <a:lumMod val="40000"/>
                  <a:lumOff val="6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Nhiệm</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vụ</a:t>
              </a:r>
              <a:r>
                <a:rPr lang="en-US" sz="2400" b="1" dirty="0">
                  <a:solidFill>
                    <a:schemeClr val="tx1"/>
                  </a:solidFill>
                  <a:latin typeface="UTM Avo" panose="02040603050506020204" pitchFamily="18"/>
                  <a:cs typeface="Arial" panose="020B0604020202020204" pitchFamily="34" charset="0"/>
                </a:rPr>
                <a:t> 1: </a:t>
              </a:r>
              <a:r>
                <a:rPr lang="en-US" sz="2400" dirty="0" err="1">
                  <a:solidFill>
                    <a:schemeClr val="tx1"/>
                  </a:solidFill>
                  <a:latin typeface="UTM Avo" panose="02040603050506020204" pitchFamily="18"/>
                  <a:cs typeface="Arial" panose="020B0604020202020204" pitchFamily="34" charset="0"/>
                </a:rPr>
                <a:t>Giới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thiệu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trao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đổi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trong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nhóm</a:t>
              </a:r>
              <a:endParaRPr lang="en-US" sz="2400" dirty="0">
                <a:solidFill>
                  <a:schemeClr val="tx1"/>
                </a:solidFill>
                <a:latin typeface="UTM Avo" panose="02040603050506020204" pitchFamily="18"/>
                <a:cs typeface="Arial" panose="020B0604020202020204" pitchFamily="34" charset="0"/>
              </a:endParaRPr>
            </a:p>
          </p:txBody>
        </p:sp>
        <p:sp>
          <p:nvSpPr>
            <p:cNvPr id="4" name="Freeform 11">
              <a:extLst>
                <a:ext uri="{FF2B5EF4-FFF2-40B4-BE49-F238E27FC236}">
                  <a16:creationId xmlns:a16="http://schemas.microsoft.com/office/drawing/2014/main" id="{65D0CE39-C8BF-C668-A3C0-B2D678170837}"/>
                </a:ext>
              </a:extLst>
            </p:cNvPr>
            <p:cNvSpPr/>
            <p:nvPr/>
          </p:nvSpPr>
          <p:spPr>
            <a:xfrm rot="-563008">
              <a:off x="506986" y="484192"/>
              <a:ext cx="1500628" cy="1668604"/>
            </a:xfrm>
            <a:custGeom>
              <a:avLst/>
              <a:gdLst/>
              <a:ahLst/>
              <a:cxnLst/>
              <a:rect l="l" t="t" r="r" b="b"/>
              <a:pathLst>
                <a:path w="1383515" h="1443668">
                  <a:moveTo>
                    <a:pt x="0" y="0"/>
                  </a:moveTo>
                  <a:lnTo>
                    <a:pt x="1383515" y="0"/>
                  </a:lnTo>
                  <a:lnTo>
                    <a:pt x="1383515" y="1443668"/>
                  </a:lnTo>
                  <a:lnTo>
                    <a:pt x="0" y="14436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11">
              <a:extLst>
                <a:ext uri="{FF2B5EF4-FFF2-40B4-BE49-F238E27FC236}">
                  <a16:creationId xmlns:a16="http://schemas.microsoft.com/office/drawing/2014/main" id="{5CAB0E80-9C90-7339-FB0B-1F0A7CF5BCB8}"/>
                </a:ext>
              </a:extLst>
            </p:cNvPr>
            <p:cNvSpPr/>
            <p:nvPr/>
          </p:nvSpPr>
          <p:spPr>
            <a:xfrm rot="563008" flipH="1">
              <a:off x="15849245" y="484192"/>
              <a:ext cx="1500628" cy="1668604"/>
            </a:xfrm>
            <a:custGeom>
              <a:avLst/>
              <a:gdLst/>
              <a:ahLst/>
              <a:cxnLst/>
              <a:rect l="l" t="t" r="r" b="b"/>
              <a:pathLst>
                <a:path w="1383515" h="1443668">
                  <a:moveTo>
                    <a:pt x="0" y="0"/>
                  </a:moveTo>
                  <a:lnTo>
                    <a:pt x="1383515" y="0"/>
                  </a:lnTo>
                  <a:lnTo>
                    <a:pt x="1383515" y="1443668"/>
                  </a:lnTo>
                  <a:lnTo>
                    <a:pt x="0" y="14436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grpSp>
        <p:nvGrpSpPr>
          <p:cNvPr id="6" name="Group 5">
            <a:extLst>
              <a:ext uri="{FF2B5EF4-FFF2-40B4-BE49-F238E27FC236}">
                <a16:creationId xmlns:a16="http://schemas.microsoft.com/office/drawing/2014/main" id="{116D4561-6A80-4233-FE27-503BA6894917}"/>
              </a:ext>
            </a:extLst>
          </p:cNvPr>
          <p:cNvGrpSpPr/>
          <p:nvPr/>
        </p:nvGrpSpPr>
        <p:grpSpPr>
          <a:xfrm>
            <a:off x="940232" y="2782475"/>
            <a:ext cx="10311536" cy="1684686"/>
            <a:chOff x="-1000508" y="2024671"/>
            <a:chExt cx="16369121" cy="2674367"/>
          </a:xfrm>
        </p:grpSpPr>
        <p:sp>
          <p:nvSpPr>
            <p:cNvPr id="7" name="Speech Bubble: Rectangle with Corners Rounded 17">
              <a:extLst>
                <a:ext uri="{FF2B5EF4-FFF2-40B4-BE49-F238E27FC236}">
                  <a16:creationId xmlns:a16="http://schemas.microsoft.com/office/drawing/2014/main" id="{2FD85589-9067-626E-8EF5-1D229B6D8D46}"/>
                </a:ext>
              </a:extLst>
            </p:cNvPr>
            <p:cNvSpPr/>
            <p:nvPr/>
          </p:nvSpPr>
          <p:spPr>
            <a:xfrm>
              <a:off x="-613830" y="2292305"/>
              <a:ext cx="15982443" cy="2406733"/>
            </a:xfrm>
            <a:prstGeom prst="wedgeRoundRectCallout">
              <a:avLst>
                <a:gd name="adj1" fmla="val -26405"/>
                <a:gd name="adj2" fmla="val 46900"/>
                <a:gd name="adj3" fmla="val 16667"/>
              </a:avLst>
            </a:prstGeom>
            <a:solidFill>
              <a:srgbClr val="7CAB57">
                <a:lumMod val="20000"/>
                <a:lumOff val="80000"/>
              </a:srgbClr>
            </a:solidFill>
            <a:ln w="38100" cap="flat" cmpd="sng" algn="ctr">
              <a:solidFill>
                <a:schemeClr val="accent3">
                  <a:lumMod val="50000"/>
                </a:schemeClr>
              </a:solid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575981">
                <a:lnSpc>
                  <a:spcPct val="150000"/>
                </a:lnSpc>
                <a:defRPr/>
              </a:pPr>
              <a:r>
                <a:rPr lang="en-US" sz="2400" b="1" kern="0" spc="-90" dirty="0" err="1">
                  <a:solidFill>
                    <a:srgbClr val="004C00"/>
                  </a:solidFill>
                  <a:latin typeface="UTM Avo" panose="02040603050506020204" pitchFamily="18"/>
                  <a:ea typeface="Calibri" panose="020F0502020204030204" pitchFamily="34" charset="0"/>
                  <a:cs typeface="Arial" panose="020B0604020202020204" pitchFamily="34" charset="0"/>
                  <a:sym typeface="Arial"/>
                </a:rPr>
                <a:t>Làm</a:t>
              </a:r>
              <a:r>
                <a:rPr lang="en-US" sz="2400" b="1" kern="0" spc="-90" dirty="0">
                  <a:solidFill>
                    <a:srgbClr val="004C00"/>
                  </a:solidFill>
                  <a:latin typeface="UTM Avo" panose="02040603050506020204" pitchFamily="18"/>
                  <a:ea typeface="Calibri" panose="020F0502020204030204" pitchFamily="34" charset="0"/>
                  <a:cs typeface="Arial" panose="020B0604020202020204" pitchFamily="34" charset="0"/>
                  <a:sym typeface="Arial"/>
                </a:rPr>
                <a:t> </a:t>
              </a:r>
              <a:r>
                <a:rPr lang="en-US" sz="2400" b="1" kern="0" spc="-90" dirty="0" err="1">
                  <a:solidFill>
                    <a:srgbClr val="004C00"/>
                  </a:solidFill>
                  <a:latin typeface="UTM Avo" panose="02040603050506020204" pitchFamily="18"/>
                  <a:ea typeface="Calibri" panose="020F0502020204030204" pitchFamily="34" charset="0"/>
                  <a:cs typeface="Arial" panose="020B0604020202020204" pitchFamily="34" charset="0"/>
                  <a:sym typeface="Arial"/>
                </a:rPr>
                <a:t>việc</a:t>
              </a:r>
              <a:r>
                <a:rPr lang="en-US" sz="2400" b="1" kern="0" spc="-90" dirty="0">
                  <a:solidFill>
                    <a:srgbClr val="004C00"/>
                  </a:solidFill>
                  <a:latin typeface="UTM Avo" panose="02040603050506020204" pitchFamily="18"/>
                  <a:ea typeface="Calibri" panose="020F0502020204030204" pitchFamily="34" charset="0"/>
                  <a:cs typeface="Arial" panose="020B0604020202020204" pitchFamily="34" charset="0"/>
                  <a:sym typeface="Arial"/>
                </a:rPr>
                <a:t> </a:t>
              </a:r>
              <a:r>
                <a:rPr lang="en-US" sz="2400" b="1" kern="0" spc="-90" dirty="0" err="1">
                  <a:solidFill>
                    <a:srgbClr val="004C00"/>
                  </a:solidFill>
                  <a:latin typeface="UTM Avo" panose="02040603050506020204" pitchFamily="18"/>
                  <a:ea typeface="Calibri" panose="020F0502020204030204" pitchFamily="34" charset="0"/>
                  <a:cs typeface="Arial" panose="020B0604020202020204" pitchFamily="34" charset="0"/>
                  <a:sym typeface="Arial"/>
                </a:rPr>
                <a:t>nhóm</a:t>
              </a:r>
              <a:r>
                <a:rPr lang="en-US" sz="2400" b="1" kern="0" spc="-90" dirty="0">
                  <a:solidFill>
                    <a:srgbClr val="004C00"/>
                  </a:solidFill>
                  <a:latin typeface="UTM Avo" panose="02040603050506020204" pitchFamily="18"/>
                  <a:ea typeface="Calibri" panose="020F0502020204030204" pitchFamily="34" charset="0"/>
                  <a:cs typeface="Arial" panose="020B0604020202020204" pitchFamily="34" charset="0"/>
                  <a:sym typeface="Arial"/>
                </a:rPr>
                <a:t> </a:t>
              </a:r>
              <a:r>
                <a:rPr lang="en-US" sz="2400" b="1" kern="0" spc="-90" dirty="0" err="1">
                  <a:solidFill>
                    <a:srgbClr val="004C00"/>
                  </a:solidFill>
                  <a:latin typeface="UTM Avo" panose="02040603050506020204" pitchFamily="18"/>
                  <a:ea typeface="Calibri" panose="020F0502020204030204" pitchFamily="34" charset="0"/>
                  <a:cs typeface="Arial" panose="020B0604020202020204" pitchFamily="34" charset="0"/>
                  <a:sym typeface="Arial"/>
                </a:rPr>
                <a:t>đôi</a:t>
              </a:r>
              <a:r>
                <a:rPr lang="en-US" sz="2400" b="1" kern="0" spc="-90" dirty="0">
                  <a:solidFill>
                    <a:srgbClr val="004C00"/>
                  </a:solidFill>
                  <a:latin typeface="UTM Avo" panose="02040603050506020204" pitchFamily="18"/>
                  <a:ea typeface="Calibri" panose="020F0502020204030204" pitchFamily="34" charset="0"/>
                  <a:cs typeface="Arial" panose="020B0604020202020204" pitchFamily="34" charset="0"/>
                  <a:sym typeface="Arial"/>
                </a:rPr>
                <a:t>: </a:t>
              </a:r>
              <a:r>
                <a:rPr lang="en-US" sz="2400" kern="0" spc="-90" dirty="0" err="1">
                  <a:solidFill>
                    <a:srgbClr val="000000"/>
                  </a:solidFill>
                  <a:latin typeface="UTM Avo" panose="02040603050506020204" pitchFamily="18"/>
                  <a:ea typeface="Calibri" panose="020F0502020204030204" pitchFamily="34" charset="0"/>
                  <a:cs typeface="Arial" panose="020B0604020202020204" pitchFamily="34" charset="0"/>
                  <a:sym typeface="Arial"/>
                </a:rPr>
                <a:t>Các</a:t>
              </a:r>
              <a:r>
                <a:rPr lang="en-US" sz="2400" kern="0" spc="-90" dirty="0">
                  <a:solidFill>
                    <a:srgbClr val="000000"/>
                  </a:solidFill>
                  <a:latin typeface="UTM Avo" panose="02040603050506020204" pitchFamily="18"/>
                  <a:ea typeface="Calibri" panose="020F0502020204030204" pitchFamily="34" charset="0"/>
                  <a:cs typeface="Arial" panose="020B0604020202020204" pitchFamily="34" charset="0"/>
                  <a:sym typeface="Arial"/>
                </a:rPr>
                <a:t> </a:t>
              </a:r>
              <a:r>
                <a:rPr lang="en-US" sz="2400" kern="0" spc="-90" dirty="0" err="1">
                  <a:solidFill>
                    <a:srgbClr val="000000"/>
                  </a:solidFill>
                  <a:latin typeface="UTM Avo" panose="02040603050506020204" pitchFamily="18"/>
                  <a:ea typeface="Calibri" panose="020F0502020204030204" pitchFamily="34" charset="0"/>
                  <a:cs typeface="Arial" panose="020B0604020202020204" pitchFamily="34" charset="0"/>
                  <a:sym typeface="Arial"/>
                </a:rPr>
                <a:t>nhóm</a:t>
              </a:r>
              <a:r>
                <a:rPr lang="en-US" sz="2400" kern="0" spc="-90" dirty="0">
                  <a:solidFill>
                    <a:srgbClr val="000000"/>
                  </a:solidFill>
                  <a:latin typeface="UTM Avo" panose="02040603050506020204" pitchFamily="18"/>
                  <a:ea typeface="Calibri" panose="020F0502020204030204" pitchFamily="34" charset="0"/>
                  <a:cs typeface="Arial" panose="020B0604020202020204" pitchFamily="34" charset="0"/>
                  <a:sym typeface="Arial"/>
                </a:rPr>
                <a:t> </a:t>
              </a:r>
              <a:r>
                <a:rPr lang="en-US" sz="2400" kern="0" spc="-90" dirty="0" err="1">
                  <a:solidFill>
                    <a:srgbClr val="000000"/>
                  </a:solidFill>
                  <a:latin typeface="UTM Avo" panose="02040603050506020204" pitchFamily="18"/>
                  <a:ea typeface="Calibri" panose="020F0502020204030204" pitchFamily="34" charset="0"/>
                  <a:cs typeface="Arial" panose="020B0604020202020204" pitchFamily="34" charset="0"/>
                  <a:sym typeface="Arial"/>
                </a:rPr>
                <a:t>hãy</a:t>
              </a:r>
              <a:r>
                <a:rPr lang="en-US" sz="2400" kern="0" spc="-90" dirty="0">
                  <a:solidFill>
                    <a:srgbClr val="000000"/>
                  </a:solidFill>
                  <a:latin typeface="UTM Avo" panose="02040603050506020204" pitchFamily="18"/>
                  <a:ea typeface="Calibri" panose="020F0502020204030204" pitchFamily="34" charset="0"/>
                  <a:cs typeface="Arial" panose="020B0604020202020204" pitchFamily="34" charset="0"/>
                  <a:sym typeface="Arial"/>
                </a:rPr>
                <a:t> </a:t>
              </a:r>
              <a:r>
                <a:rPr lang="en-US" sz="2400" kern="0" spc="-90" dirty="0" err="1">
                  <a:solidFill>
                    <a:srgbClr val="000000"/>
                  </a:solidFill>
                  <a:latin typeface="UTM Avo" panose="02040603050506020204" pitchFamily="18"/>
                  <a:ea typeface="Calibri" panose="020F0502020204030204" pitchFamily="34" charset="0"/>
                  <a:cs typeface="Arial" panose="020B0604020202020204" pitchFamily="34" charset="0"/>
                  <a:sym typeface="Arial"/>
                </a:rPr>
                <a:t>giới</a:t>
              </a:r>
              <a:r>
                <a:rPr lang="en-US" sz="2400" kern="0" spc="-90" dirty="0">
                  <a:solidFill>
                    <a:srgbClr val="000000"/>
                  </a:solidFill>
                  <a:latin typeface="UTM Avo" panose="02040603050506020204" pitchFamily="18"/>
                  <a:ea typeface="Calibri" panose="020F0502020204030204" pitchFamily="34" charset="0"/>
                  <a:cs typeface="Arial" panose="020B0604020202020204" pitchFamily="34" charset="0"/>
                  <a:sym typeface="Arial"/>
                </a:rPr>
                <a:t> </a:t>
              </a:r>
              <a:r>
                <a:rPr lang="en-US" sz="2400" kern="0" spc="-90" dirty="0" err="1">
                  <a:solidFill>
                    <a:srgbClr val="000000"/>
                  </a:solidFill>
                  <a:latin typeface="UTM Avo" panose="02040603050506020204" pitchFamily="18"/>
                  <a:ea typeface="Calibri" panose="020F0502020204030204" pitchFamily="34" charset="0"/>
                  <a:cs typeface="Arial" panose="020B0604020202020204" pitchFamily="34" charset="0"/>
                  <a:sym typeface="Arial"/>
                </a:rPr>
                <a:t>thiệu</a:t>
              </a:r>
              <a:r>
                <a:rPr lang="en-US" sz="2400" kern="0" spc="-90" dirty="0">
                  <a:solidFill>
                    <a:srgbClr val="000000"/>
                  </a:solidFill>
                  <a:latin typeface="UTM Avo" panose="02040603050506020204" pitchFamily="18"/>
                  <a:ea typeface="Calibri" panose="020F0502020204030204" pitchFamily="34" charset="0"/>
                  <a:cs typeface="Arial" panose="020B0604020202020204" pitchFamily="34" charset="0"/>
                  <a:sym typeface="Arial"/>
                </a:rPr>
                <a:t> </a:t>
              </a:r>
              <a:r>
                <a:rPr lang="en-US" sz="2400" kern="0" spc="-90" dirty="0" err="1">
                  <a:solidFill>
                    <a:srgbClr val="000000"/>
                  </a:solidFill>
                  <a:latin typeface="UTM Avo" panose="02040603050506020204" pitchFamily="18"/>
                  <a:ea typeface="Calibri" panose="020F0502020204030204" pitchFamily="34" charset="0"/>
                  <a:cs typeface="Arial" panose="020B0604020202020204" pitchFamily="34" charset="0"/>
                  <a:sym typeface="Arial"/>
                </a:rPr>
                <a:t>tác</a:t>
              </a:r>
              <a:r>
                <a:rPr lang="en-US" sz="2400" kern="0" spc="-90" dirty="0">
                  <a:solidFill>
                    <a:srgbClr val="000000"/>
                  </a:solidFill>
                  <a:latin typeface="UTM Avo" panose="02040603050506020204" pitchFamily="18"/>
                  <a:ea typeface="Calibri" panose="020F0502020204030204" pitchFamily="34" charset="0"/>
                  <a:cs typeface="Arial" panose="020B0604020202020204" pitchFamily="34" charset="0"/>
                  <a:sym typeface="Arial"/>
                </a:rPr>
                <a:t> </a:t>
              </a:r>
              <a:r>
                <a:rPr lang="en-US" sz="2400" kern="0" spc="-90" dirty="0" err="1">
                  <a:solidFill>
                    <a:srgbClr val="000000"/>
                  </a:solidFill>
                  <a:latin typeface="UTM Avo" panose="02040603050506020204" pitchFamily="18"/>
                  <a:ea typeface="Calibri" panose="020F0502020204030204" pitchFamily="34" charset="0"/>
                  <a:cs typeface="Arial" panose="020B0604020202020204" pitchFamily="34" charset="0"/>
                  <a:sym typeface="Arial"/>
                </a:rPr>
                <a:t>phẩm</a:t>
              </a:r>
              <a:r>
                <a:rPr lang="en-US" sz="2400" kern="0" spc="-90" dirty="0">
                  <a:solidFill>
                    <a:srgbClr val="000000"/>
                  </a:solidFill>
                  <a:latin typeface="UTM Avo" panose="02040603050506020204" pitchFamily="18"/>
                  <a:ea typeface="Calibri" panose="020F0502020204030204" pitchFamily="34" charset="0"/>
                  <a:cs typeface="Arial" panose="020B0604020202020204" pitchFamily="34" charset="0"/>
                  <a:sym typeface="Arial"/>
                </a:rPr>
                <a:t> (</a:t>
              </a:r>
              <a:r>
                <a:rPr lang="en-US" sz="2400" kern="0" spc="-90" dirty="0" err="1">
                  <a:solidFill>
                    <a:srgbClr val="000000"/>
                  </a:solidFill>
                  <a:latin typeface="UTM Avo" panose="02040603050506020204" pitchFamily="18"/>
                  <a:ea typeface="Calibri" panose="020F0502020204030204" pitchFamily="34" charset="0"/>
                  <a:cs typeface="Arial" panose="020B0604020202020204" pitchFamily="34" charset="0"/>
                  <a:sym typeface="Arial"/>
                </a:rPr>
                <a:t>câu</a:t>
              </a:r>
              <a:r>
                <a:rPr lang="en-US" sz="2400" kern="0" spc="-90" dirty="0">
                  <a:solidFill>
                    <a:srgbClr val="000000"/>
                  </a:solidFill>
                  <a:latin typeface="UTM Avo" panose="02040603050506020204" pitchFamily="18"/>
                  <a:ea typeface="Calibri" panose="020F0502020204030204" pitchFamily="34" charset="0"/>
                  <a:cs typeface="Arial" panose="020B0604020202020204" pitchFamily="34" charset="0"/>
                  <a:sym typeface="Arial"/>
                </a:rPr>
                <a:t> </a:t>
              </a:r>
              <a:r>
                <a:rPr lang="en-US" sz="2400" kern="0" spc="-90" dirty="0" err="1">
                  <a:solidFill>
                    <a:srgbClr val="000000"/>
                  </a:solidFill>
                  <a:latin typeface="UTM Avo" panose="02040603050506020204" pitchFamily="18"/>
                  <a:ea typeface="Calibri" panose="020F0502020204030204" pitchFamily="34" charset="0"/>
                  <a:cs typeface="Arial" panose="020B0604020202020204" pitchFamily="34" charset="0"/>
                  <a:sym typeface="Arial"/>
                </a:rPr>
                <a:t>chuyện</a:t>
              </a:r>
              <a:r>
                <a:rPr lang="en-US" sz="2400" kern="0" spc="-90" dirty="0">
                  <a:solidFill>
                    <a:srgbClr val="000000"/>
                  </a:solidFill>
                  <a:latin typeface="UTM Avo" panose="02040603050506020204" pitchFamily="18"/>
                  <a:ea typeface="Calibri" panose="020F0502020204030204" pitchFamily="34" charset="0"/>
                  <a:cs typeface="Arial" panose="020B0604020202020204" pitchFamily="34" charset="0"/>
                  <a:sym typeface="Arial"/>
                </a:rPr>
                <a:t> </a:t>
              </a:r>
              <a:r>
                <a:rPr lang="en-US" sz="2400" kern="0" spc="-90" dirty="0" err="1">
                  <a:solidFill>
                    <a:srgbClr val="000000"/>
                  </a:solidFill>
                  <a:latin typeface="UTM Avo" panose="02040603050506020204" pitchFamily="18"/>
                  <a:ea typeface="Calibri" panose="020F0502020204030204" pitchFamily="34" charset="0"/>
                  <a:cs typeface="Arial" panose="020B0604020202020204" pitchFamily="34" charset="0"/>
                  <a:sym typeface="Arial"/>
                </a:rPr>
                <a:t>hoặc</a:t>
              </a:r>
              <a:r>
                <a:rPr lang="en-US" sz="2400" kern="0" spc="-90" dirty="0">
                  <a:solidFill>
                    <a:srgbClr val="000000"/>
                  </a:solidFill>
                  <a:latin typeface="UTM Avo" panose="02040603050506020204" pitchFamily="18"/>
                  <a:ea typeface="Calibri" panose="020F0502020204030204" pitchFamily="34" charset="0"/>
                  <a:cs typeface="Arial" panose="020B0604020202020204" pitchFamily="34" charset="0"/>
                  <a:sym typeface="Arial"/>
                </a:rPr>
                <a:t> </a:t>
              </a:r>
              <a:r>
                <a:rPr lang="en-US" sz="2400" kern="0" spc="-90" dirty="0" err="1">
                  <a:solidFill>
                    <a:srgbClr val="000000"/>
                  </a:solidFill>
                  <a:latin typeface="UTM Avo" panose="02040603050506020204" pitchFamily="18"/>
                  <a:ea typeface="Calibri" panose="020F0502020204030204" pitchFamily="34" charset="0"/>
                  <a:cs typeface="Arial" panose="020B0604020202020204" pitchFamily="34" charset="0"/>
                  <a:sym typeface="Arial"/>
                </a:rPr>
                <a:t>bài</a:t>
              </a:r>
              <a:r>
                <a:rPr lang="en-US" sz="2400" kern="0" spc="-90" dirty="0">
                  <a:solidFill>
                    <a:srgbClr val="000000"/>
                  </a:solidFill>
                  <a:latin typeface="UTM Avo" panose="02040603050506020204" pitchFamily="18"/>
                  <a:ea typeface="Calibri" panose="020F0502020204030204" pitchFamily="34" charset="0"/>
                  <a:cs typeface="Arial" panose="020B0604020202020204" pitchFamily="34" charset="0"/>
                  <a:sym typeface="Arial"/>
                </a:rPr>
                <a:t> </a:t>
              </a:r>
              <a:r>
                <a:rPr lang="en-US" sz="2400" kern="0" spc="-90" dirty="0" err="1">
                  <a:solidFill>
                    <a:srgbClr val="000000"/>
                  </a:solidFill>
                  <a:latin typeface="UTM Avo" panose="02040603050506020204" pitchFamily="18"/>
                  <a:ea typeface="Calibri" panose="020F0502020204030204" pitchFamily="34" charset="0"/>
                  <a:cs typeface="Arial" panose="020B0604020202020204" pitchFamily="34" charset="0"/>
                  <a:sym typeface="Arial"/>
                </a:rPr>
                <a:t>thơ</a:t>
              </a:r>
              <a:r>
                <a:rPr lang="en-US" sz="2400" kern="0" spc="-90" dirty="0">
                  <a:solidFill>
                    <a:srgbClr val="000000"/>
                  </a:solidFill>
                  <a:latin typeface="UTM Avo" panose="02040603050506020204" pitchFamily="18"/>
                  <a:ea typeface="Calibri" panose="020F0502020204030204" pitchFamily="34" charset="0"/>
                  <a:cs typeface="Arial" panose="020B0604020202020204" pitchFamily="34" charset="0"/>
                  <a:sym typeface="Arial"/>
                </a:rPr>
                <a:t>, </a:t>
              </a:r>
              <a:r>
                <a:rPr lang="en-US" sz="2400" kern="0" spc="-90" dirty="0" err="1">
                  <a:solidFill>
                    <a:srgbClr val="000000"/>
                  </a:solidFill>
                  <a:latin typeface="UTM Avo" panose="02040603050506020204" pitchFamily="18"/>
                  <a:ea typeface="Calibri" panose="020F0502020204030204" pitchFamily="34" charset="0"/>
                  <a:cs typeface="Arial" panose="020B0604020202020204" pitchFamily="34" charset="0"/>
                  <a:sym typeface="Arial"/>
                </a:rPr>
                <a:t>bài</a:t>
              </a:r>
              <a:r>
                <a:rPr lang="en-US" sz="2400" kern="0" spc="-90" dirty="0">
                  <a:solidFill>
                    <a:srgbClr val="000000"/>
                  </a:solidFill>
                  <a:latin typeface="UTM Avo" panose="02040603050506020204" pitchFamily="18"/>
                  <a:ea typeface="Calibri" panose="020F0502020204030204" pitchFamily="34" charset="0"/>
                  <a:cs typeface="Arial" panose="020B0604020202020204" pitchFamily="34" charset="0"/>
                  <a:sym typeface="Arial"/>
                </a:rPr>
                <a:t> </a:t>
              </a:r>
              <a:r>
                <a:rPr lang="en-US" sz="2400" kern="0" spc="-90" dirty="0" err="1">
                  <a:solidFill>
                    <a:srgbClr val="000000"/>
                  </a:solidFill>
                  <a:latin typeface="UTM Avo" panose="02040603050506020204" pitchFamily="18"/>
                  <a:ea typeface="Calibri" panose="020F0502020204030204" pitchFamily="34" charset="0"/>
                  <a:cs typeface="Arial" panose="020B0604020202020204" pitchFamily="34" charset="0"/>
                  <a:sym typeface="Arial"/>
                </a:rPr>
                <a:t>văn</a:t>
              </a:r>
              <a:r>
                <a:rPr lang="en-US" sz="2400" kern="0" spc="-90" dirty="0">
                  <a:solidFill>
                    <a:srgbClr val="000000"/>
                  </a:solidFill>
                  <a:latin typeface="UTM Avo" panose="02040603050506020204" pitchFamily="18"/>
                  <a:ea typeface="Calibri" panose="020F0502020204030204" pitchFamily="34" charset="0"/>
                  <a:cs typeface="Arial" panose="020B0604020202020204" pitchFamily="34" charset="0"/>
                  <a:sym typeface="Arial"/>
                </a:rPr>
                <a:t>, </a:t>
              </a:r>
              <a:r>
                <a:rPr lang="en-US" sz="2400" kern="0" spc="-90" dirty="0" err="1">
                  <a:solidFill>
                    <a:srgbClr val="000000"/>
                  </a:solidFill>
                  <a:latin typeface="UTM Avo" panose="02040603050506020204" pitchFamily="18"/>
                  <a:ea typeface="Calibri" panose="020F0502020204030204" pitchFamily="34" charset="0"/>
                  <a:cs typeface="Arial" panose="020B0604020202020204" pitchFamily="34" charset="0"/>
                  <a:sym typeface="Arial"/>
                </a:rPr>
                <a:t>bài</a:t>
              </a:r>
              <a:r>
                <a:rPr lang="en-US" sz="2400" kern="0" spc="-90" dirty="0">
                  <a:solidFill>
                    <a:srgbClr val="000000"/>
                  </a:solidFill>
                  <a:latin typeface="UTM Avo" panose="02040603050506020204" pitchFamily="18"/>
                  <a:ea typeface="Calibri" panose="020F0502020204030204" pitchFamily="34" charset="0"/>
                  <a:cs typeface="Arial" panose="020B0604020202020204" pitchFamily="34" charset="0"/>
                  <a:sym typeface="Arial"/>
                </a:rPr>
                <a:t> </a:t>
              </a:r>
              <a:r>
                <a:rPr lang="en-US" sz="2400" kern="0" spc="-90" dirty="0" err="1">
                  <a:solidFill>
                    <a:srgbClr val="000000"/>
                  </a:solidFill>
                  <a:latin typeface="UTM Avo" panose="02040603050506020204" pitchFamily="18"/>
                  <a:ea typeface="Calibri" panose="020F0502020204030204" pitchFamily="34" charset="0"/>
                  <a:cs typeface="Arial" panose="020B0604020202020204" pitchFamily="34" charset="0"/>
                  <a:sym typeface="Arial"/>
                </a:rPr>
                <a:t>báo</a:t>
              </a:r>
              <a:r>
                <a:rPr lang="en-US" sz="2400" kern="0" spc="-90" dirty="0">
                  <a:solidFill>
                    <a:srgbClr val="000000"/>
                  </a:solidFill>
                  <a:latin typeface="UTM Avo" panose="02040603050506020204" pitchFamily="18"/>
                  <a:ea typeface="Calibri" panose="020F0502020204030204" pitchFamily="34" charset="0"/>
                  <a:cs typeface="Arial" panose="020B0604020202020204" pitchFamily="34" charset="0"/>
                  <a:sym typeface="Arial"/>
                </a:rPr>
                <a:t>, </a:t>
              </a:r>
              <a:r>
                <a:rPr lang="en-US" sz="2400" kern="0" spc="-90" dirty="0" err="1">
                  <a:solidFill>
                    <a:srgbClr val="000000"/>
                  </a:solidFill>
                  <a:latin typeface="UTM Avo" panose="02040603050506020204" pitchFamily="18"/>
                  <a:ea typeface="Calibri" panose="020F0502020204030204" pitchFamily="34" charset="0"/>
                  <a:cs typeface="Arial" panose="020B0604020202020204" pitchFamily="34" charset="0"/>
                  <a:sym typeface="Arial"/>
                </a:rPr>
                <a:t>vở</a:t>
              </a:r>
              <a:r>
                <a:rPr lang="en-US" sz="2400" kern="0" spc="-90" dirty="0">
                  <a:solidFill>
                    <a:srgbClr val="000000"/>
                  </a:solidFill>
                  <a:latin typeface="UTM Avo" panose="02040603050506020204" pitchFamily="18"/>
                  <a:ea typeface="Calibri" panose="020F0502020204030204" pitchFamily="34" charset="0"/>
                  <a:cs typeface="Arial" panose="020B0604020202020204" pitchFamily="34" charset="0"/>
                  <a:sym typeface="Arial"/>
                </a:rPr>
                <a:t> </a:t>
              </a:r>
              <a:r>
                <a:rPr lang="en-US" sz="2400" kern="0" spc="-90" dirty="0" err="1">
                  <a:solidFill>
                    <a:srgbClr val="000000"/>
                  </a:solidFill>
                  <a:latin typeface="UTM Avo" panose="02040603050506020204" pitchFamily="18"/>
                  <a:ea typeface="Calibri" panose="020F0502020204030204" pitchFamily="34" charset="0"/>
                  <a:cs typeface="Arial" panose="020B0604020202020204" pitchFamily="34" charset="0"/>
                  <a:sym typeface="Arial"/>
                </a:rPr>
                <a:t>kịch</a:t>
              </a:r>
              <a:r>
                <a:rPr lang="en-US" sz="2400" kern="0" spc="-90" dirty="0">
                  <a:solidFill>
                    <a:srgbClr val="000000"/>
                  </a:solidFill>
                  <a:latin typeface="UTM Avo" panose="02040603050506020204" pitchFamily="18"/>
                  <a:ea typeface="Calibri" panose="020F0502020204030204" pitchFamily="34" charset="0"/>
                  <a:cs typeface="Arial" panose="020B0604020202020204" pitchFamily="34" charset="0"/>
                  <a:sym typeface="Arial"/>
                </a:rPr>
                <a:t>).</a:t>
              </a:r>
              <a:endParaRPr lang="en-US" sz="2400" kern="0" spc="-90" dirty="0">
                <a:solidFill>
                  <a:prstClr val="white"/>
                </a:solidFill>
                <a:latin typeface="UTM Avo" panose="02040603050506020204" pitchFamily="18"/>
                <a:cs typeface="Arial" panose="020B0604020202020204" pitchFamily="34" charset="0"/>
                <a:sym typeface="Arial"/>
              </a:endParaRPr>
            </a:p>
          </p:txBody>
        </p:sp>
        <p:pic>
          <p:nvPicPr>
            <p:cNvPr id="8" name="Graphic 7">
              <a:extLst>
                <a:ext uri="{FF2B5EF4-FFF2-40B4-BE49-F238E27FC236}">
                  <a16:creationId xmlns:a16="http://schemas.microsoft.com/office/drawing/2014/main" id="{A740C80E-D5E6-7263-31CC-FFECE612884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0555803">
              <a:off x="-1000508" y="2024671"/>
              <a:ext cx="1067356" cy="665983"/>
            </a:xfrm>
            <a:prstGeom prst="rect">
              <a:avLst/>
            </a:prstGeom>
          </p:spPr>
        </p:pic>
      </p:grpSp>
      <p:sp>
        <p:nvSpPr>
          <p:cNvPr id="9" name="Rectangle: Rounded Corners 22">
            <a:extLst>
              <a:ext uri="{FF2B5EF4-FFF2-40B4-BE49-F238E27FC236}">
                <a16:creationId xmlns:a16="http://schemas.microsoft.com/office/drawing/2014/main" id="{35DF88C8-A2CD-C3FD-6E21-F79CF38E0248}"/>
              </a:ext>
            </a:extLst>
          </p:cNvPr>
          <p:cNvSpPr/>
          <p:nvPr/>
        </p:nvSpPr>
        <p:spPr>
          <a:xfrm>
            <a:off x="821145" y="4678377"/>
            <a:ext cx="5084561" cy="1944478"/>
          </a:xfrm>
          <a:prstGeom prst="roundRect">
            <a:avLst/>
          </a:prstGeom>
          <a:solidFill>
            <a:schemeClr val="accent6">
              <a:lumMod val="40000"/>
              <a:lumOff val="60000"/>
            </a:schemeClr>
          </a:solidFill>
          <a:ln>
            <a:solidFill>
              <a:schemeClr val="accent6">
                <a:lumMod val="20000"/>
                <a:lumOff val="8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err="1">
                <a:solidFill>
                  <a:schemeClr val="tx1"/>
                </a:solidFill>
                <a:latin typeface="UTM Avo" panose="02040603050506020204" pitchFamily="18"/>
                <a:cs typeface="Arial" panose="020B0604020202020204" pitchFamily="34" charset="0"/>
              </a:rPr>
              <a:t>Kể</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đọc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rõ</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ràng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giọng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biểu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cảm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có</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thể</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thể</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hiện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vẻ</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mặt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cử</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chỉ</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phù</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hợp</a:t>
            </a:r>
            <a:endParaRPr lang="en-US" sz="2400" dirty="0">
              <a:solidFill>
                <a:schemeClr val="tx1"/>
              </a:solidFill>
              <a:latin typeface="UTM Avo" panose="02040603050506020204" pitchFamily="18"/>
              <a:cs typeface="Arial" panose="020B0604020202020204" pitchFamily="34" charset="0"/>
            </a:endParaRPr>
          </a:p>
        </p:txBody>
      </p:sp>
      <p:sp>
        <p:nvSpPr>
          <p:cNvPr id="10" name="Rectangle: Rounded Corners 23">
            <a:extLst>
              <a:ext uri="{FF2B5EF4-FFF2-40B4-BE49-F238E27FC236}">
                <a16:creationId xmlns:a16="http://schemas.microsoft.com/office/drawing/2014/main" id="{F309EE04-66E9-9BEF-161C-8B7239DA051C}"/>
              </a:ext>
            </a:extLst>
          </p:cNvPr>
          <p:cNvSpPr/>
          <p:nvPr/>
        </p:nvSpPr>
        <p:spPr>
          <a:xfrm>
            <a:off x="6286294" y="4649239"/>
            <a:ext cx="5084561" cy="1944478"/>
          </a:xfrm>
          <a:prstGeom prst="roundRect">
            <a:avLst/>
          </a:prstGeom>
          <a:solidFill>
            <a:schemeClr val="accent6">
              <a:lumMod val="40000"/>
              <a:lumOff val="60000"/>
            </a:schemeClr>
          </a:solidFill>
          <a:ln>
            <a:solidFill>
              <a:schemeClr val="accent6">
                <a:lumMod val="20000"/>
                <a:lumOff val="8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kern="0" dirty="0">
                <a:solidFill>
                  <a:srgbClr val="000000"/>
                </a:solidFill>
                <a:latin typeface="UTM Avo" panose="02040603050506020204" pitchFamily="18"/>
                <a:ea typeface="Calibri" panose="020F0502020204030204" pitchFamily="34" charset="0"/>
                <a:cs typeface="Arial" panose="020B0604020202020204" pitchFamily="34" charset="0"/>
              </a:rPr>
              <a:t>K</a:t>
            </a:r>
            <a:r>
              <a:rPr lang="vi-VN" sz="2400" kern="0" dirty="0">
                <a:solidFill>
                  <a:srgbClr val="000000"/>
                </a:solidFill>
                <a:latin typeface="UTM Avo" panose="02040603050506020204" pitchFamily="18"/>
                <a:ea typeface="Calibri" panose="020F0502020204030204" pitchFamily="34" charset="0"/>
                <a:cs typeface="Arial" panose="020B0604020202020204" pitchFamily="34" charset="0"/>
              </a:rPr>
              <a:t>huyến khích trao đổi về câu chuyện, nhân vật trong câu chuyện</a:t>
            </a:r>
            <a:endParaRPr lang="en-US" sz="2400"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841835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D799B0D-C103-219C-D4F3-5CD4A7C7111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067D8855-DE48-5082-1EB4-83E06C395B23}"/>
              </a:ext>
            </a:extLst>
          </p:cNvPr>
          <p:cNvGrpSpPr/>
          <p:nvPr/>
        </p:nvGrpSpPr>
        <p:grpSpPr>
          <a:xfrm>
            <a:off x="791010" y="1654913"/>
            <a:ext cx="10609979" cy="1051118"/>
            <a:chOff x="506986" y="484192"/>
            <a:chExt cx="16842887" cy="1668604"/>
          </a:xfrm>
        </p:grpSpPr>
        <p:sp>
          <p:nvSpPr>
            <p:cNvPr id="3" name="Rectangle: Rounded Corners 2">
              <a:extLst>
                <a:ext uri="{FF2B5EF4-FFF2-40B4-BE49-F238E27FC236}">
                  <a16:creationId xmlns:a16="http://schemas.microsoft.com/office/drawing/2014/main" id="{AF4F78E5-3B4D-EA00-34C6-DDC6B280F3C3}"/>
                </a:ext>
              </a:extLst>
            </p:cNvPr>
            <p:cNvSpPr/>
            <p:nvPr/>
          </p:nvSpPr>
          <p:spPr>
            <a:xfrm>
              <a:off x="1600200" y="800100"/>
              <a:ext cx="15139718" cy="1219200"/>
            </a:xfrm>
            <a:prstGeom prst="roundRect">
              <a:avLst/>
            </a:prstGeom>
            <a:solidFill>
              <a:schemeClr val="bg1"/>
            </a:solidFill>
            <a:ln>
              <a:solidFill>
                <a:schemeClr val="accent2">
                  <a:lumMod val="40000"/>
                  <a:lumOff val="6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Nhiệm</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vụ</a:t>
              </a:r>
              <a:r>
                <a:rPr lang="en-US" sz="2400" b="1" dirty="0">
                  <a:solidFill>
                    <a:schemeClr val="tx1"/>
                  </a:solidFill>
                  <a:latin typeface="UTM Avo" panose="02040603050506020204" pitchFamily="18"/>
                  <a:cs typeface="Arial" panose="020B0604020202020204" pitchFamily="34" charset="0"/>
                </a:rPr>
                <a:t> 2: </a:t>
              </a:r>
              <a:r>
                <a:rPr lang="en-US" sz="2400" dirty="0" err="1">
                  <a:solidFill>
                    <a:schemeClr val="tx1"/>
                  </a:solidFill>
                  <a:latin typeface="UTM Avo" panose="02040603050506020204" pitchFamily="18"/>
                  <a:cs typeface="Arial" panose="020B0604020202020204" pitchFamily="34" charset="0"/>
                </a:rPr>
                <a:t>Giới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thiệu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trao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đổi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trước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lớp</a:t>
              </a:r>
              <a:endParaRPr lang="en-US" sz="2400" dirty="0">
                <a:solidFill>
                  <a:schemeClr val="tx1"/>
                </a:solidFill>
                <a:latin typeface="UTM Avo" panose="02040603050506020204" pitchFamily="18"/>
                <a:cs typeface="Arial" panose="020B0604020202020204" pitchFamily="34" charset="0"/>
              </a:endParaRPr>
            </a:p>
          </p:txBody>
        </p:sp>
        <p:sp>
          <p:nvSpPr>
            <p:cNvPr id="4" name="Freeform 11">
              <a:extLst>
                <a:ext uri="{FF2B5EF4-FFF2-40B4-BE49-F238E27FC236}">
                  <a16:creationId xmlns:a16="http://schemas.microsoft.com/office/drawing/2014/main" id="{82377769-6F53-19F4-4D06-8746E9770B3D}"/>
                </a:ext>
              </a:extLst>
            </p:cNvPr>
            <p:cNvSpPr/>
            <p:nvPr/>
          </p:nvSpPr>
          <p:spPr>
            <a:xfrm rot="-563008">
              <a:off x="506986" y="484192"/>
              <a:ext cx="1500628" cy="1668604"/>
            </a:xfrm>
            <a:custGeom>
              <a:avLst/>
              <a:gdLst/>
              <a:ahLst/>
              <a:cxnLst/>
              <a:rect l="l" t="t" r="r" b="b"/>
              <a:pathLst>
                <a:path w="1383515" h="1443668">
                  <a:moveTo>
                    <a:pt x="0" y="0"/>
                  </a:moveTo>
                  <a:lnTo>
                    <a:pt x="1383515" y="0"/>
                  </a:lnTo>
                  <a:lnTo>
                    <a:pt x="1383515" y="1443668"/>
                  </a:lnTo>
                  <a:lnTo>
                    <a:pt x="0" y="14436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11">
              <a:extLst>
                <a:ext uri="{FF2B5EF4-FFF2-40B4-BE49-F238E27FC236}">
                  <a16:creationId xmlns:a16="http://schemas.microsoft.com/office/drawing/2014/main" id="{F0E8BA48-6E72-CBA8-9B3F-1EAD9761191A}"/>
                </a:ext>
              </a:extLst>
            </p:cNvPr>
            <p:cNvSpPr/>
            <p:nvPr/>
          </p:nvSpPr>
          <p:spPr>
            <a:xfrm rot="563008" flipH="1">
              <a:off x="15849245" y="484192"/>
              <a:ext cx="1500628" cy="1668604"/>
            </a:xfrm>
            <a:custGeom>
              <a:avLst/>
              <a:gdLst/>
              <a:ahLst/>
              <a:cxnLst/>
              <a:rect l="l" t="t" r="r" b="b"/>
              <a:pathLst>
                <a:path w="1383515" h="1443668">
                  <a:moveTo>
                    <a:pt x="0" y="0"/>
                  </a:moveTo>
                  <a:lnTo>
                    <a:pt x="1383515" y="0"/>
                  </a:lnTo>
                  <a:lnTo>
                    <a:pt x="1383515" y="1443668"/>
                  </a:lnTo>
                  <a:lnTo>
                    <a:pt x="0" y="14436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grpSp>
        <p:nvGrpSpPr>
          <p:cNvPr id="6" name="Group 5">
            <a:extLst>
              <a:ext uri="{FF2B5EF4-FFF2-40B4-BE49-F238E27FC236}">
                <a16:creationId xmlns:a16="http://schemas.microsoft.com/office/drawing/2014/main" id="{03F2F041-77A3-1FEA-B36D-190CE75FBEAF}"/>
              </a:ext>
            </a:extLst>
          </p:cNvPr>
          <p:cNvGrpSpPr/>
          <p:nvPr/>
        </p:nvGrpSpPr>
        <p:grpSpPr>
          <a:xfrm>
            <a:off x="5612858" y="2822730"/>
            <a:ext cx="5697118" cy="3660124"/>
            <a:chOff x="995977" y="1101911"/>
            <a:chExt cx="4521965" cy="2905145"/>
          </a:xfrm>
        </p:grpSpPr>
        <p:grpSp>
          <p:nvGrpSpPr>
            <p:cNvPr id="7" name="Group 6">
              <a:extLst>
                <a:ext uri="{FF2B5EF4-FFF2-40B4-BE49-F238E27FC236}">
                  <a16:creationId xmlns:a16="http://schemas.microsoft.com/office/drawing/2014/main" id="{7BE5C717-6CEF-DBAD-D196-52041140CA58}"/>
                </a:ext>
              </a:extLst>
            </p:cNvPr>
            <p:cNvGrpSpPr/>
            <p:nvPr/>
          </p:nvGrpSpPr>
          <p:grpSpPr>
            <a:xfrm>
              <a:off x="995977" y="1366931"/>
              <a:ext cx="4521965" cy="2640125"/>
              <a:chOff x="773137" y="1722473"/>
              <a:chExt cx="4521965" cy="2640125"/>
            </a:xfrm>
          </p:grpSpPr>
          <p:sp>
            <p:nvSpPr>
              <p:cNvPr id="9" name="Folded Corner 22">
                <a:extLst>
                  <a:ext uri="{FF2B5EF4-FFF2-40B4-BE49-F238E27FC236}">
                    <a16:creationId xmlns:a16="http://schemas.microsoft.com/office/drawing/2014/main" id="{FD1B0ED9-A83A-4CC7-54AB-8CD06EF3136D}"/>
                  </a:ext>
                </a:extLst>
              </p:cNvPr>
              <p:cNvSpPr/>
              <p:nvPr/>
            </p:nvSpPr>
            <p:spPr>
              <a:xfrm>
                <a:off x="773137" y="1722473"/>
                <a:ext cx="4521965" cy="2640125"/>
              </a:xfrm>
              <a:prstGeom prst="foldedCorner">
                <a:avLst/>
              </a:prstGeom>
              <a:solidFill>
                <a:schemeClr val="accent6">
                  <a:lumMod val="20000"/>
                  <a:lumOff val="80000"/>
                </a:schemeClr>
              </a:solidFill>
              <a:ln w="12700" cap="flat" cmpd="sng" algn="ctr">
                <a:solidFill>
                  <a:schemeClr val="accent3">
                    <a:lumMod val="50000"/>
                  </a:schemeClr>
                </a:solid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51961">
                  <a:defRPr/>
                </a:pPr>
                <a:endParaRPr lang="en-US" sz="2400" kern="0">
                  <a:solidFill>
                    <a:srgbClr val="F8C865"/>
                  </a:solidFill>
                  <a:latin typeface="UTM Avo" panose="02040603050506020204" pitchFamily="18"/>
                  <a:cs typeface="Arial"/>
                  <a:sym typeface="Arial"/>
                </a:endParaRPr>
              </a:p>
            </p:txBody>
          </p:sp>
          <p:sp>
            <p:nvSpPr>
              <p:cNvPr id="10" name="TextBox 27">
                <a:extLst>
                  <a:ext uri="{FF2B5EF4-FFF2-40B4-BE49-F238E27FC236}">
                    <a16:creationId xmlns:a16="http://schemas.microsoft.com/office/drawing/2014/main" id="{6E7ECF75-44F8-231E-803E-6A18599E09CE}"/>
                  </a:ext>
                </a:extLst>
              </p:cNvPr>
              <p:cNvSpPr txBox="1"/>
              <p:nvPr/>
            </p:nvSpPr>
            <p:spPr>
              <a:xfrm>
                <a:off x="866352" y="1971325"/>
                <a:ext cx="4335533" cy="220961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1151961">
                  <a:lnSpc>
                    <a:spcPct val="150000"/>
                  </a:lnSpc>
                  <a:defRPr/>
                </a:pPr>
                <a:r>
                  <a:rPr lang="vi-VN" sz="2400" kern="0" dirty="0">
                    <a:latin typeface="UTM Avo" panose="02040603050506020204" pitchFamily="18"/>
                    <a:cs typeface="Arial"/>
                    <a:sym typeface="Arial"/>
                  </a:rPr>
                  <a:t>a) Tác phẩm đó nói lên điều gì?</a:t>
                </a:r>
              </a:p>
              <a:p>
                <a:pPr algn="just" defTabSz="1151961">
                  <a:lnSpc>
                    <a:spcPct val="150000"/>
                  </a:lnSpc>
                  <a:defRPr/>
                </a:pPr>
                <a:r>
                  <a:rPr lang="vi-VN" sz="2400" kern="0" dirty="0">
                    <a:latin typeface="UTM Avo" panose="02040603050506020204" pitchFamily="18"/>
                    <a:cs typeface="Arial"/>
                    <a:sym typeface="Arial"/>
                  </a:rPr>
                  <a:t>b) Theo em, chúng ta nên lựa chọn thái độ ứng xử như thế nào trước những tình huống bất đồng trong cuộc sống?</a:t>
                </a:r>
              </a:p>
            </p:txBody>
          </p:sp>
        </p:grpSp>
        <p:pic>
          <p:nvPicPr>
            <p:cNvPr id="8" name="Picture 7">
              <a:extLst>
                <a:ext uri="{FF2B5EF4-FFF2-40B4-BE49-F238E27FC236}">
                  <a16:creationId xmlns:a16="http://schemas.microsoft.com/office/drawing/2014/main" id="{3FED097C-2610-3F09-89C2-88D87BDC4F8B}"/>
                </a:ext>
              </a:extLst>
            </p:cNvPr>
            <p:cNvPicPr>
              <a:picLocks noChangeAspect="1"/>
            </p:cNvPicPr>
            <p:nvPr/>
          </p:nvPicPr>
          <p:blipFill>
            <a:blip r:embed="rId5"/>
            <a:stretch>
              <a:fillRect/>
            </a:stretch>
          </p:blipFill>
          <p:spPr>
            <a:xfrm rot="21080147">
              <a:off x="3057571" y="1101911"/>
              <a:ext cx="398777" cy="398777"/>
            </a:xfrm>
            <a:prstGeom prst="rect">
              <a:avLst/>
            </a:prstGeom>
          </p:spPr>
        </p:pic>
      </p:grpSp>
      <p:grpSp>
        <p:nvGrpSpPr>
          <p:cNvPr id="11" name="Group 10">
            <a:extLst>
              <a:ext uri="{FF2B5EF4-FFF2-40B4-BE49-F238E27FC236}">
                <a16:creationId xmlns:a16="http://schemas.microsoft.com/office/drawing/2014/main" id="{E4BA6BC7-2524-DF11-719C-A271EB153C09}"/>
              </a:ext>
            </a:extLst>
          </p:cNvPr>
          <p:cNvGrpSpPr/>
          <p:nvPr/>
        </p:nvGrpSpPr>
        <p:grpSpPr>
          <a:xfrm>
            <a:off x="882024" y="3109953"/>
            <a:ext cx="4249534" cy="3290356"/>
            <a:chOff x="996354" y="3552922"/>
            <a:chExt cx="6745953" cy="5223298"/>
          </a:xfrm>
        </p:grpSpPr>
        <p:sp>
          <p:nvSpPr>
            <p:cNvPr id="12" name="TextBox 11">
              <a:extLst>
                <a:ext uri="{FF2B5EF4-FFF2-40B4-BE49-F238E27FC236}">
                  <a16:creationId xmlns:a16="http://schemas.microsoft.com/office/drawing/2014/main" id="{049177A8-7EF2-00C5-78D9-F2F1B0DDD7FD}"/>
                </a:ext>
              </a:extLst>
            </p:cNvPr>
            <p:cNvSpPr txBox="1"/>
            <p:nvPr/>
          </p:nvSpPr>
          <p:spPr>
            <a:xfrm>
              <a:off x="1448434" y="3552922"/>
              <a:ext cx="5829299" cy="911816"/>
            </a:xfrm>
            <a:prstGeom prst="rect">
              <a:avLst/>
            </a:prstGeom>
            <a:noFill/>
          </p:spPr>
          <p:txBody>
            <a:bodyPr wrap="square" rtlCol="0">
              <a:spAutoFit/>
            </a:bodyPr>
            <a:lstStyle/>
            <a:p>
              <a:pPr algn="ctr">
                <a:lnSpc>
                  <a:spcPct val="150000"/>
                </a:lnSpc>
              </a:pPr>
              <a:r>
                <a:rPr lang="en-US" sz="2400" b="1" dirty="0">
                  <a:solidFill>
                    <a:schemeClr val="tx1"/>
                  </a:solidFill>
                  <a:latin typeface="UTM Avo" panose="02040603050506020204" pitchFamily="18"/>
                  <a:cs typeface="Arial" panose="020B0604020202020204" pitchFamily="34" charset="0"/>
                </a:rPr>
                <a:t>HOẠT ĐỘNG NHÓM</a:t>
              </a:r>
            </a:p>
          </p:txBody>
        </p:sp>
        <p:pic>
          <p:nvPicPr>
            <p:cNvPr id="13" name="Picture 12">
              <a:extLst>
                <a:ext uri="{FF2B5EF4-FFF2-40B4-BE49-F238E27FC236}">
                  <a16:creationId xmlns:a16="http://schemas.microsoft.com/office/drawing/2014/main" id="{E664CB8C-F6C7-73C5-A7E4-B22169793037}"/>
                </a:ext>
              </a:extLst>
            </p:cNvPr>
            <p:cNvPicPr>
              <a:picLocks noChangeAspect="1"/>
            </p:cNvPicPr>
            <p:nvPr/>
          </p:nvPicPr>
          <p:blipFill>
            <a:blip r:embed="rId6">
              <a:extLst>
                <a:ext uri="{28A0092B-C50C-407E-A947-70E740481C1C}">
                  <a14:useLocalDpi xmlns:a14="http://schemas.microsoft.com/office/drawing/2010/main" val="0"/>
                </a:ext>
              </a:extLst>
            </a:blip>
            <a:srcRect r="21663" b="18025"/>
            <a:stretch/>
          </p:blipFill>
          <p:spPr>
            <a:xfrm>
              <a:off x="996354" y="4805395"/>
              <a:ext cx="6745953" cy="3970825"/>
            </a:xfrm>
            <a:prstGeom prst="rect">
              <a:avLst/>
            </a:prstGeom>
          </p:spPr>
        </p:pic>
      </p:grpSp>
    </p:spTree>
    <p:extLst>
      <p:ext uri="{BB962C8B-B14F-4D97-AF65-F5344CB8AC3E}">
        <p14:creationId xmlns:p14="http://schemas.microsoft.com/office/powerpoint/2010/main" val="821410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6F2C4BE-A509-324E-B662-1C49AA44D947}"/>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46C45F5-15EC-D990-AADB-748CA1939E0C}"/>
              </a:ext>
            </a:extLst>
          </p:cNvPr>
          <p:cNvGrpSpPr/>
          <p:nvPr/>
        </p:nvGrpSpPr>
        <p:grpSpPr>
          <a:xfrm>
            <a:off x="428392" y="1915795"/>
            <a:ext cx="7274685" cy="1243189"/>
            <a:chOff x="395143" y="2282956"/>
            <a:chExt cx="11548251" cy="1973510"/>
          </a:xfrm>
        </p:grpSpPr>
        <p:sp>
          <p:nvSpPr>
            <p:cNvPr id="4" name="Rectangle 3">
              <a:extLst>
                <a:ext uri="{FF2B5EF4-FFF2-40B4-BE49-F238E27FC236}">
                  <a16:creationId xmlns:a16="http://schemas.microsoft.com/office/drawing/2014/main" id="{331216B9-549D-2D61-0A83-A6F07393446D}"/>
                </a:ext>
              </a:extLst>
            </p:cNvPr>
            <p:cNvSpPr/>
            <p:nvPr/>
          </p:nvSpPr>
          <p:spPr>
            <a:xfrm>
              <a:off x="762000" y="2817730"/>
              <a:ext cx="11181394" cy="1438736"/>
            </a:xfrm>
            <a:prstGeom prst="rect">
              <a:avLst/>
            </a:prstGeom>
            <a:solidFill>
              <a:schemeClr val="bg1"/>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err="1">
                  <a:solidFill>
                    <a:prstClr val="black"/>
                  </a:solidFill>
                  <a:latin typeface="UTM Avo" panose="02040603050506020204" pitchFamily="18"/>
                  <a:ea typeface="Calibri" panose="020F0502020204030204" pitchFamily="34" charset="0"/>
                  <a:cs typeface="Arial" panose="020B0604020202020204" pitchFamily="34" charset="0"/>
                  <a:sym typeface="Arial"/>
                </a:rPr>
                <a:t>Lắng</a:t>
              </a:r>
              <a:r>
                <a:rPr lang="en-US" sz="2400" b="1" dirty="0">
                  <a:solidFill>
                    <a:prstClr val="black"/>
                  </a:solidFill>
                  <a:latin typeface="UTM Avo" panose="02040603050506020204" pitchFamily="18"/>
                  <a:ea typeface="Calibri" panose="020F0502020204030204" pitchFamily="34" charset="0"/>
                  <a:cs typeface="Arial" panose="020B0604020202020204" pitchFamily="34" charset="0"/>
                  <a:sym typeface="Arial"/>
                </a:rPr>
                <a:t> </a:t>
              </a:r>
              <a:r>
                <a:rPr lang="en-US" sz="2400" b="1" dirty="0" err="1">
                  <a:solidFill>
                    <a:prstClr val="black"/>
                  </a:solidFill>
                  <a:latin typeface="UTM Avo" panose="02040603050506020204" pitchFamily="18"/>
                  <a:ea typeface="Calibri" panose="020F0502020204030204" pitchFamily="34" charset="0"/>
                  <a:cs typeface="Arial" panose="020B0604020202020204" pitchFamily="34" charset="0"/>
                  <a:sym typeface="Arial"/>
                </a:rPr>
                <a:t>nghe</a:t>
              </a:r>
              <a:r>
                <a:rPr lang="en-US" sz="2400" b="1" dirty="0">
                  <a:solidFill>
                    <a:prstClr val="black"/>
                  </a:solidFill>
                  <a:latin typeface="UTM Avo" panose="02040603050506020204" pitchFamily="18"/>
                  <a:ea typeface="Calibri" panose="020F0502020204030204" pitchFamily="34" charset="0"/>
                  <a:cs typeface="Arial" panose="020B0604020202020204" pitchFamily="34" charset="0"/>
                  <a:sym typeface="Arial"/>
                </a:rPr>
                <a:t> </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sym typeface="Arial"/>
                </a:rPr>
                <a:t>GV </a:t>
              </a:r>
              <a:r>
                <a:rPr lang="vi-VN" sz="2400" dirty="0">
                  <a:solidFill>
                    <a:prstClr val="black"/>
                  </a:solidFill>
                  <a:latin typeface="UTM Avo" panose="02040603050506020204" pitchFamily="18"/>
                  <a:ea typeface="Calibri" panose="020F0502020204030204" pitchFamily="34" charset="0"/>
                  <a:cs typeface="Arial" panose="020B0604020202020204" pitchFamily="34" charset="0"/>
                  <a:sym typeface="Arial"/>
                </a:rPr>
                <a:t>nhận xét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sym typeface="Arial"/>
                </a:rPr>
                <a:t>về</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sym typeface="Arial"/>
                </a:rPr>
                <a:t> </a:t>
              </a:r>
              <a:r>
                <a:rPr lang="vi-VN" sz="2400" dirty="0">
                  <a:solidFill>
                    <a:prstClr val="black"/>
                  </a:solidFill>
                  <a:latin typeface="UTM Avo" panose="02040603050506020204" pitchFamily="18"/>
                  <a:ea typeface="Calibri" panose="020F0502020204030204" pitchFamily="34" charset="0"/>
                  <a:cs typeface="Arial" panose="020B0604020202020204" pitchFamily="34" charset="0"/>
                  <a:sym typeface="Arial"/>
                </a:rPr>
                <a:t>tiết học</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sym typeface="Arial"/>
                </a:rPr>
                <a:t>.</a:t>
              </a:r>
              <a:endParaRPr lang="vi-VN" sz="2400" dirty="0">
                <a:solidFill>
                  <a:prstClr val="black"/>
                </a:solidFill>
                <a:latin typeface="UTM Avo" panose="02040603050506020204" pitchFamily="18"/>
                <a:ea typeface="Calibri" panose="020F0502020204030204" pitchFamily="34" charset="0"/>
                <a:cs typeface="Arial" panose="020B0604020202020204" pitchFamily="34" charset="0"/>
                <a:sym typeface="Arial"/>
              </a:endParaRPr>
            </a:p>
          </p:txBody>
        </p:sp>
        <p:sp>
          <p:nvSpPr>
            <p:cNvPr id="5" name="Freeform 33">
              <a:extLst>
                <a:ext uri="{FF2B5EF4-FFF2-40B4-BE49-F238E27FC236}">
                  <a16:creationId xmlns:a16="http://schemas.microsoft.com/office/drawing/2014/main" id="{26BF7AF3-D3DA-8D1B-8F2C-B2D5A2C1E963}"/>
                </a:ext>
              </a:extLst>
            </p:cNvPr>
            <p:cNvSpPr/>
            <p:nvPr/>
          </p:nvSpPr>
          <p:spPr>
            <a:xfrm rot="-825171">
              <a:off x="395143" y="2282956"/>
              <a:ext cx="1170908" cy="1069547"/>
            </a:xfrm>
            <a:custGeom>
              <a:avLst/>
              <a:gdLst/>
              <a:ahLst/>
              <a:cxnLst/>
              <a:rect l="l" t="t" r="r" b="b"/>
              <a:pathLst>
                <a:path w="1848681" h="1609123">
                  <a:moveTo>
                    <a:pt x="0" y="0"/>
                  </a:moveTo>
                  <a:lnTo>
                    <a:pt x="1848681" y="0"/>
                  </a:lnTo>
                  <a:lnTo>
                    <a:pt x="1848681" y="1609122"/>
                  </a:lnTo>
                  <a:lnTo>
                    <a:pt x="0" y="160912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grpSp>
        <p:nvGrpSpPr>
          <p:cNvPr id="6" name="Group 5">
            <a:extLst>
              <a:ext uri="{FF2B5EF4-FFF2-40B4-BE49-F238E27FC236}">
                <a16:creationId xmlns:a16="http://schemas.microsoft.com/office/drawing/2014/main" id="{1EFE94AF-1F0E-89A0-E0A4-D07623163D8F}"/>
              </a:ext>
            </a:extLst>
          </p:cNvPr>
          <p:cNvGrpSpPr/>
          <p:nvPr/>
        </p:nvGrpSpPr>
        <p:grpSpPr>
          <a:xfrm>
            <a:off x="435751" y="3347313"/>
            <a:ext cx="7248348" cy="2767539"/>
            <a:chOff x="406827" y="4858748"/>
            <a:chExt cx="11506441" cy="4393350"/>
          </a:xfrm>
        </p:grpSpPr>
        <p:sp>
          <p:nvSpPr>
            <p:cNvPr id="7" name="Rectangle 6">
              <a:extLst>
                <a:ext uri="{FF2B5EF4-FFF2-40B4-BE49-F238E27FC236}">
                  <a16:creationId xmlns:a16="http://schemas.microsoft.com/office/drawing/2014/main" id="{51FA4EE7-684F-2810-12D2-5E2FEA875A56}"/>
                </a:ext>
              </a:extLst>
            </p:cNvPr>
            <p:cNvSpPr/>
            <p:nvPr/>
          </p:nvSpPr>
          <p:spPr>
            <a:xfrm>
              <a:off x="731874" y="5442098"/>
              <a:ext cx="11181394" cy="3810000"/>
            </a:xfrm>
            <a:prstGeom prst="rect">
              <a:avLst/>
            </a:prstGeom>
            <a:solidFill>
              <a:schemeClr val="bg1"/>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a:solidFill>
                    <a:schemeClr val="tx1"/>
                  </a:solidFill>
                  <a:latin typeface="UTM Avo" panose="02040603050506020204" pitchFamily="18"/>
                  <a:cs typeface="Arial" panose="020B0604020202020204" pitchFamily="34" charset="0"/>
                </a:rPr>
                <a:t>T</a:t>
              </a:r>
              <a:r>
                <a:rPr lang="vi-VN" sz="2400" b="1" dirty="0">
                  <a:solidFill>
                    <a:schemeClr val="tx1"/>
                  </a:solidFill>
                  <a:latin typeface="UTM Avo" panose="02040603050506020204" pitchFamily="18"/>
                  <a:cs typeface="Arial" panose="020B0604020202020204" pitchFamily="34" charset="0"/>
                </a:rPr>
                <a:t>ìm đọc thêm </a:t>
              </a:r>
              <a:r>
                <a:rPr lang="vi-VN" sz="2400" dirty="0">
                  <a:solidFill>
                    <a:schemeClr val="tx1"/>
                  </a:solidFill>
                  <a:latin typeface="UTM Avo" panose="02040603050506020204" pitchFamily="18"/>
                  <a:cs typeface="Arial" panose="020B0604020202020204" pitchFamily="34" charset="0"/>
                </a:rPr>
                <a:t>những câu chuyện, bài văn, bài thơ, bài báo về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phân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xử</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giải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quyết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tình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huống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bất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đồng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trong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cuộc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sống</a:t>
              </a:r>
              <a:r>
                <a:rPr lang="vi-VN" sz="2400" dirty="0">
                  <a:solidFill>
                    <a:schemeClr val="tx1"/>
                  </a:solidFill>
                  <a:latin typeface="UTM Avo" panose="02040603050506020204" pitchFamily="18"/>
                  <a:cs typeface="Arial" panose="020B0604020202020204" pitchFamily="34" charset="0"/>
                </a:rPr>
                <a:t>.</a:t>
              </a:r>
              <a:endParaRPr lang="vi-VN" sz="2400" dirty="0">
                <a:solidFill>
                  <a:schemeClr val="tx1"/>
                </a:solidFill>
                <a:latin typeface="UTM Avo" panose="02040603050506020204" pitchFamily="18"/>
                <a:ea typeface="Calibri" panose="020F0502020204030204" pitchFamily="34" charset="0"/>
                <a:cs typeface="Arial" panose="020B0604020202020204" pitchFamily="34" charset="0"/>
                <a:sym typeface="Arial"/>
              </a:endParaRPr>
            </a:p>
          </p:txBody>
        </p:sp>
        <p:sp>
          <p:nvSpPr>
            <p:cNvPr id="8" name="Freeform 7">
              <a:extLst>
                <a:ext uri="{FF2B5EF4-FFF2-40B4-BE49-F238E27FC236}">
                  <a16:creationId xmlns:a16="http://schemas.microsoft.com/office/drawing/2014/main" id="{DFC1538F-5562-24DE-CF00-23821B796E8B}"/>
                </a:ext>
              </a:extLst>
            </p:cNvPr>
            <p:cNvSpPr/>
            <p:nvPr/>
          </p:nvSpPr>
          <p:spPr>
            <a:xfrm rot="-843496">
              <a:off x="406827" y="4858748"/>
              <a:ext cx="1481951" cy="1187485"/>
            </a:xfrm>
            <a:custGeom>
              <a:avLst/>
              <a:gdLst/>
              <a:ahLst/>
              <a:cxnLst/>
              <a:rect l="l" t="t" r="r" b="b"/>
              <a:pathLst>
                <a:path w="2546550" h="2057400">
                  <a:moveTo>
                    <a:pt x="0" y="0"/>
                  </a:moveTo>
                  <a:lnTo>
                    <a:pt x="2546550" y="0"/>
                  </a:lnTo>
                  <a:lnTo>
                    <a:pt x="2546550" y="2057400"/>
                  </a:lnTo>
                  <a:lnTo>
                    <a:pt x="0" y="20574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grpSp>
        <p:nvGrpSpPr>
          <p:cNvPr id="9" name="Group 8">
            <a:extLst>
              <a:ext uri="{FF2B5EF4-FFF2-40B4-BE49-F238E27FC236}">
                <a16:creationId xmlns:a16="http://schemas.microsoft.com/office/drawing/2014/main" id="{1D1E6D2C-1E31-FCAA-3962-861E584BD7FF}"/>
              </a:ext>
            </a:extLst>
          </p:cNvPr>
          <p:cNvGrpSpPr/>
          <p:nvPr/>
        </p:nvGrpSpPr>
        <p:grpSpPr>
          <a:xfrm>
            <a:off x="7936988" y="2496645"/>
            <a:ext cx="3562186" cy="3368529"/>
            <a:chOff x="12314719" y="3205030"/>
            <a:chExt cx="5654817" cy="5347395"/>
          </a:xfrm>
        </p:grpSpPr>
        <p:sp>
          <p:nvSpPr>
            <p:cNvPr id="10" name="Rectangle 9">
              <a:extLst>
                <a:ext uri="{FF2B5EF4-FFF2-40B4-BE49-F238E27FC236}">
                  <a16:creationId xmlns:a16="http://schemas.microsoft.com/office/drawing/2014/main" id="{C134FFB5-2123-9A2C-10F2-BA01096944DC}"/>
                </a:ext>
              </a:extLst>
            </p:cNvPr>
            <p:cNvSpPr/>
            <p:nvPr/>
          </p:nvSpPr>
          <p:spPr>
            <a:xfrm>
              <a:off x="12655542" y="3864455"/>
              <a:ext cx="5313994" cy="4687970"/>
            </a:xfrm>
            <a:prstGeom prst="rect">
              <a:avLst/>
            </a:prstGeom>
            <a:solidFill>
              <a:schemeClr val="bg1"/>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err="1">
                  <a:solidFill>
                    <a:schemeClr val="tx1"/>
                  </a:solidFill>
                  <a:latin typeface="UTM Avo" panose="02040603050506020204" pitchFamily="18"/>
                  <a:ea typeface="Calibri" panose="020F0502020204030204" pitchFamily="34" charset="0"/>
                  <a:cs typeface="Arial" panose="020B0604020202020204" pitchFamily="34" charset="0"/>
                  <a:sym typeface="Arial"/>
                </a:rPr>
                <a:t>Chuẩn</a:t>
              </a:r>
              <a:r>
                <a:rPr lang="en-US" sz="2400" b="1" dirty="0">
                  <a:solidFill>
                    <a:schemeClr val="tx1"/>
                  </a:solidFill>
                  <a:latin typeface="UTM Avo" panose="02040603050506020204" pitchFamily="18"/>
                  <a:ea typeface="Calibri" panose="020F0502020204030204" pitchFamily="34" charset="0"/>
                  <a:cs typeface="Arial" panose="020B0604020202020204" pitchFamily="34" charset="0"/>
                  <a:sym typeface="Arial"/>
                </a:rPr>
                <a:t> </a:t>
              </a:r>
              <a:r>
                <a:rPr lang="en-US" sz="2400" b="1" dirty="0" err="1">
                  <a:solidFill>
                    <a:schemeClr val="tx1"/>
                  </a:solidFill>
                  <a:latin typeface="UTM Avo" panose="02040603050506020204" pitchFamily="18"/>
                  <a:ea typeface="Calibri" panose="020F0502020204030204" pitchFamily="34" charset="0"/>
                  <a:cs typeface="Arial" panose="020B0604020202020204" pitchFamily="34" charset="0"/>
                  <a:sym typeface="Arial"/>
                </a:rPr>
                <a:t>bị</a:t>
              </a:r>
              <a:r>
                <a:rPr lang="en-US" sz="2400" b="1" dirty="0">
                  <a:solidFill>
                    <a:schemeClr val="tx1"/>
                  </a:solidFill>
                  <a:latin typeface="UTM Avo" panose="02040603050506020204" pitchFamily="18"/>
                  <a:ea typeface="Calibri" panose="020F0502020204030204" pitchFamily="34" charset="0"/>
                  <a:cs typeface="Arial" panose="020B0604020202020204" pitchFamily="34" charset="0"/>
                  <a:sym typeface="Arial"/>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sym typeface="Arial"/>
                </a:rPr>
                <a:t>Bài</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sym typeface="Arial"/>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sym typeface="Arial"/>
                </a:rPr>
                <a:t>đọc</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sym typeface="Arial"/>
                </a:rPr>
                <a:t> 4: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sym typeface="Arial"/>
                </a:rPr>
                <a:t>Tấm</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sym typeface="Arial"/>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sym typeface="Arial"/>
                </a:rPr>
                <a:t>bìa</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sym typeface="Arial"/>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sym typeface="Arial"/>
                </a:rPr>
                <a:t>các</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sym typeface="Arial"/>
                </a:rPr>
                <a:t> </a:t>
              </a:r>
              <a:r>
                <a:rPr lang="en-US" sz="2400" i="1" dirty="0" err="1">
                  <a:solidFill>
                    <a:schemeClr val="tx1"/>
                  </a:solidFill>
                  <a:latin typeface="UTM Avo" panose="02040603050506020204" pitchFamily="18"/>
                  <a:ea typeface="Calibri" panose="020F0502020204030204" pitchFamily="34" charset="0"/>
                  <a:cs typeface="Arial" panose="020B0604020202020204" pitchFamily="34" charset="0"/>
                  <a:sym typeface="Arial"/>
                </a:rPr>
                <a:t>tông</a:t>
              </a:r>
              <a:r>
                <a:rPr lang="en-US" sz="2400" i="1" dirty="0">
                  <a:solidFill>
                    <a:schemeClr val="tx1"/>
                  </a:solidFill>
                  <a:latin typeface="UTM Avo" panose="02040603050506020204" pitchFamily="18"/>
                  <a:ea typeface="Calibri" panose="020F0502020204030204" pitchFamily="34" charset="0"/>
                  <a:cs typeface="Arial" panose="020B0604020202020204" pitchFamily="34" charset="0"/>
                  <a:sym typeface="Arial"/>
                </a:rPr>
                <a:t>.</a:t>
              </a:r>
              <a:endParaRPr lang="vi-VN" sz="2400" i="1" dirty="0">
                <a:solidFill>
                  <a:schemeClr val="tx1"/>
                </a:solidFill>
                <a:latin typeface="UTM Avo" panose="02040603050506020204" pitchFamily="18"/>
                <a:ea typeface="Calibri" panose="020F0502020204030204" pitchFamily="34" charset="0"/>
                <a:cs typeface="Arial" panose="020B0604020202020204" pitchFamily="34" charset="0"/>
                <a:sym typeface="Arial"/>
              </a:endParaRPr>
            </a:p>
          </p:txBody>
        </p:sp>
        <p:sp>
          <p:nvSpPr>
            <p:cNvPr id="11" name="Freeform 8">
              <a:extLst>
                <a:ext uri="{FF2B5EF4-FFF2-40B4-BE49-F238E27FC236}">
                  <a16:creationId xmlns:a16="http://schemas.microsoft.com/office/drawing/2014/main" id="{E7659EEF-9571-BC0B-17C4-3DC29AFFD56E}"/>
                </a:ext>
              </a:extLst>
            </p:cNvPr>
            <p:cNvSpPr/>
            <p:nvPr/>
          </p:nvSpPr>
          <p:spPr>
            <a:xfrm rot="841697" flipH="1">
              <a:off x="12314719" y="3205030"/>
              <a:ext cx="1206546" cy="1789685"/>
            </a:xfrm>
            <a:custGeom>
              <a:avLst/>
              <a:gdLst/>
              <a:ahLst/>
              <a:cxnLst/>
              <a:rect l="l" t="t" r="r" b="b"/>
              <a:pathLst>
                <a:path w="1206546" h="1789685">
                  <a:moveTo>
                    <a:pt x="1206546" y="0"/>
                  </a:moveTo>
                  <a:lnTo>
                    <a:pt x="0" y="0"/>
                  </a:lnTo>
                  <a:lnTo>
                    <a:pt x="0" y="1789685"/>
                  </a:lnTo>
                  <a:lnTo>
                    <a:pt x="1206546" y="1789685"/>
                  </a:lnTo>
                  <a:lnTo>
                    <a:pt x="1206546" y="0"/>
                  </a:lnTo>
                  <a:close/>
                </a:path>
              </a:pathLst>
            </a:custGeom>
            <a:blipFill>
              <a:blip r:embed="rId7">
                <a:extLst>
                  <a:ext uri="{96DAC541-7B7A-43D3-8B79-37D633B846F1}">
                    <asvg:svgBlip xmlns:asvg="http://schemas.microsoft.com/office/drawing/2016/SVG/main" r:embed="rId8"/>
                  </a:ext>
                </a:extLst>
              </a:blip>
              <a:stretch>
                <a:fillRect/>
              </a:stretch>
            </a:blipFill>
          </p:spPr>
        </p:sp>
      </p:grpSp>
    </p:spTree>
    <p:extLst>
      <p:ext uri="{BB962C8B-B14F-4D97-AF65-F5344CB8AC3E}">
        <p14:creationId xmlns:p14="http://schemas.microsoft.com/office/powerpoint/2010/main" val="286726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pic>
        <p:nvPicPr>
          <p:cNvPr id="9" name="Picture 8" descr="A screenshot of a qr code&#10;&#10;Description automatically generated">
            <a:hlinkClick r:id="rId4"/>
            <a:extLst>
              <a:ext uri="{FF2B5EF4-FFF2-40B4-BE49-F238E27FC236}">
                <a16:creationId xmlns:a16="http://schemas.microsoft.com/office/drawing/2014/main" id="{0C2D6A12-42FC-6EEB-211F-6EFE707163C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282</TotalTime>
  <Words>271</Words>
  <Application>Microsoft Office PowerPoint</Application>
  <PresentationFormat>Widescreen</PresentationFormat>
  <Paragraphs>21</Paragraphs>
  <Slides>13</Slides>
  <Notes>3</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UTM Avo</vt:lpstr>
      <vt:lpstr>Calibri</vt:lpstr>
      <vt:lpstr>Arial</vt:lpstr>
      <vt:lpstr>2_Office Theme</vt:lpstr>
      <vt:lpstr>Tuần 15  Trao đổi: Em đọc sách báo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117</cp:revision>
  <dcterms:created xsi:type="dcterms:W3CDTF">2023-10-19T01:39:18Z</dcterms:created>
  <dcterms:modified xsi:type="dcterms:W3CDTF">2024-12-16T04:28:20Z</dcterms:modified>
</cp:coreProperties>
</file>