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81" r:id="rId3"/>
    <p:sldId id="353" r:id="rId4"/>
    <p:sldId id="278" r:id="rId5"/>
    <p:sldId id="351" r:id="rId6"/>
    <p:sldId id="356" r:id="rId7"/>
    <p:sldId id="357" r:id="rId8"/>
    <p:sldId id="362" r:id="rId9"/>
    <p:sldId id="359" r:id="rId10"/>
    <p:sldId id="344" r:id="rId11"/>
    <p:sldId id="354" r:id="rId12"/>
    <p:sldId id="360" r:id="rId13"/>
    <p:sldId id="361" r:id="rId14"/>
    <p:sldId id="348" r:id="rId15"/>
    <p:sldId id="352" r:id="rId16"/>
    <p:sldId id="276" r:id="rId17"/>
    <p:sldId id="275" r:id="rId18"/>
  </p:sldIdLst>
  <p:sldSz cx="12192000" cy="6858000"/>
  <p:notesSz cx="6858000" cy="9144000"/>
  <p:embeddedFontLst>
    <p:embeddedFont>
      <p:font typeface="UTM Avo" panose="02040603050506020204" pitchFamily="18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2" roundtripDataSignature="AMtx7mip64yhF0r7J0CaSH6C3hFLdlXQW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EBEA"/>
    <a:srgbClr val="75B7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46"/>
    <p:restoredTop sz="94578"/>
  </p:normalViewPr>
  <p:slideViewPr>
    <p:cSldViewPr snapToGrid="0">
      <p:cViewPr varScale="1">
        <p:scale>
          <a:sx n="35" d="100"/>
          <a:sy n="35" d="100"/>
        </p:scale>
        <p:origin x="54" y="5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42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1/1/678/117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1/1/678/117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1/1/678/117/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1/1/678/117/" TargetMode="Externa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jpg"/><Relationship Id="rId4" Type="http://schemas.openxmlformats.org/officeDocument/2006/relationships/hyperlink" Target="https://www.youtube.com/@hoc1biet10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235;p1">
            <a:extLst>
              <a:ext uri="{FF2B5EF4-FFF2-40B4-BE49-F238E27FC236}">
                <a16:creationId xmlns:a16="http://schemas.microsoft.com/office/drawing/2014/main" id="{04997C8A-9E83-13FD-80B9-F2ED615C8F0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0" y="2292626"/>
            <a:ext cx="9144000" cy="2055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>
              <a:lnSpc>
                <a:spcPct val="150000"/>
              </a:lnSpc>
              <a:buSzPts val="5200"/>
            </a:pPr>
            <a:r>
              <a:rPr lang="en-US" sz="4800" b="1" dirty="0" err="1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Tuần</a:t>
            </a:r>
            <a:r>
              <a:rPr lang="en-US" sz="4800" b="1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15 </a:t>
            </a:r>
            <a:br>
              <a:rPr lang="en-US" sz="4800" b="1" dirty="0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</a:b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Luyện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từ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và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câu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: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Kết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từ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endParaRPr sz="4800" b="1" dirty="0">
              <a:solidFill>
                <a:srgbClr val="002060"/>
              </a:solidFill>
              <a:latin typeface="UTM Avo" panose="02040603050506020204" pitchFamily="18"/>
              <a:ea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96E605A-D04E-8DAC-543C-D3386EC51CA5}"/>
              </a:ext>
            </a:extLst>
          </p:cNvPr>
          <p:cNvSpPr txBox="1"/>
          <p:nvPr/>
        </p:nvSpPr>
        <p:spPr>
          <a:xfrm>
            <a:off x="8423255" y="265463"/>
            <a:ext cx="3490452" cy="1005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377">
              <a:lnSpc>
                <a:spcPts val="3840"/>
              </a:lnSpc>
              <a:defRPr/>
            </a:pPr>
            <a:r>
              <a:rPr lang="en-US" sz="3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</a:rPr>
              <a:t>TIẾNG VIỆT 5</a:t>
            </a:r>
          </a:p>
          <a:p>
            <a:pPr algn="r" defTabSz="914377">
              <a:lnSpc>
                <a:spcPts val="3840"/>
              </a:lnSpc>
              <a:defRPr/>
            </a:pPr>
            <a:r>
              <a:rPr lang="en-US" sz="2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  <a:cs typeface="Arial" panose="020B0604020202020204" pitchFamily="34" charset="0"/>
              </a:rPr>
              <a:t> 1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CC235432-3923-A218-D229-6C73B339BF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55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>
            <a:extLst>
              <a:ext uri="{FF2B5EF4-FFF2-40B4-BE49-F238E27FC236}">
                <a16:creationId xmlns:a16="http://schemas.microsoft.com/office/drawing/2014/main" id="{B516B3C3-188A-B776-ADD7-827D5782742E}"/>
              </a:ext>
            </a:extLst>
          </p:cNvPr>
          <p:cNvSpPr/>
          <p:nvPr/>
        </p:nvSpPr>
        <p:spPr>
          <a:xfrm>
            <a:off x="8063986" y="2292998"/>
            <a:ext cx="3696723" cy="3197654"/>
          </a:xfrm>
          <a:custGeom>
            <a:avLst/>
            <a:gdLst/>
            <a:ahLst/>
            <a:cxnLst/>
            <a:rect l="l" t="t" r="r" b="b"/>
            <a:pathLst>
              <a:path w="8971830" h="7446619">
                <a:moveTo>
                  <a:pt x="0" y="0"/>
                </a:moveTo>
                <a:lnTo>
                  <a:pt x="8971830" y="0"/>
                </a:lnTo>
                <a:lnTo>
                  <a:pt x="8971830" y="7446619"/>
                </a:lnTo>
                <a:lnTo>
                  <a:pt x="0" y="744661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Rectangle: Rounded Corners 9">
            <a:extLst>
              <a:ext uri="{FF2B5EF4-FFF2-40B4-BE49-F238E27FC236}">
                <a16:creationId xmlns:a16="http://schemas.microsoft.com/office/drawing/2014/main" id="{16C909AF-9782-F509-5CF2-B26BDB562309}"/>
              </a:ext>
            </a:extLst>
          </p:cNvPr>
          <p:cNvSpPr/>
          <p:nvPr/>
        </p:nvSpPr>
        <p:spPr>
          <a:xfrm>
            <a:off x="596335" y="2740321"/>
            <a:ext cx="7137387" cy="1358782"/>
          </a:xfrm>
          <a:prstGeom prst="roundRect">
            <a:avLst>
              <a:gd name="adj" fmla="val 1121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575981">
              <a:lnSpc>
                <a:spcPct val="150000"/>
              </a:lnSpc>
              <a:defRPr/>
            </a:pPr>
            <a:r>
              <a:rPr lang="nl-NL" sz="24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Điền từ </a:t>
            </a:r>
            <a:r>
              <a:rPr lang="nl-NL" sz="2400" i="1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nl-NL" sz="24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hoặc </a:t>
            </a:r>
            <a:r>
              <a:rPr lang="nl-NL" sz="2400" i="1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vì</a:t>
            </a:r>
            <a:r>
              <a:rPr lang="nl-NL" sz="24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vào chỗ chấm sao cho phù hợp với nghĩa của câu văn dưới đây:</a:t>
            </a:r>
            <a:endParaRPr lang="en-US" sz="2400" dirty="0">
              <a:solidFill>
                <a:prstClr val="black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DC6BD5F-5391-7B88-06D3-C24772DE474C}"/>
              </a:ext>
            </a:extLst>
          </p:cNvPr>
          <p:cNvSpPr txBox="1"/>
          <p:nvPr/>
        </p:nvSpPr>
        <p:spPr>
          <a:xfrm>
            <a:off x="1061630" y="2062166"/>
            <a:ext cx="62464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75981">
              <a:defRPr/>
            </a:pP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Làm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việc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theo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nhóm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đôi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thảo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luận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B19CC9C-DCE0-86A3-589B-D8212BA145F9}"/>
              </a:ext>
            </a:extLst>
          </p:cNvPr>
          <p:cNvSpPr txBox="1"/>
          <p:nvPr/>
        </p:nvSpPr>
        <p:spPr>
          <a:xfrm>
            <a:off x="722375" y="4397481"/>
            <a:ext cx="6869063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575981">
              <a:lnSpc>
                <a:spcPct val="150000"/>
              </a:lnSpc>
              <a:defRPr/>
            </a:pPr>
            <a:r>
              <a:rPr lang="en-US" sz="2400" i="1" dirty="0" err="1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Hôm</a:t>
            </a:r>
            <a:r>
              <a:rPr lang="en-US" sz="2400" i="1" dirty="0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nay, </a:t>
            </a:r>
            <a:r>
              <a:rPr lang="en-US" sz="2400" i="1" dirty="0" err="1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tôi</a:t>
            </a:r>
            <a:r>
              <a:rPr lang="en-US" sz="2400" i="1" dirty="0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không</a:t>
            </a:r>
            <a:r>
              <a:rPr lang="en-US" sz="2400" i="1" dirty="0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ra</a:t>
            </a:r>
            <a:r>
              <a:rPr lang="en-US" sz="2400" i="1" dirty="0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ngoài</a:t>
            </a:r>
            <a:r>
              <a:rPr lang="en-US" sz="2400" i="1" dirty="0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đi</a:t>
            </a:r>
            <a:r>
              <a:rPr lang="en-US" sz="2400" i="1" dirty="0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chơi</a:t>
            </a:r>
            <a:r>
              <a:rPr lang="en-US" sz="2400" i="1" dirty="0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……… </a:t>
            </a:r>
            <a:r>
              <a:rPr lang="en-US" sz="2400" i="1" dirty="0" err="1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trời</a:t>
            </a:r>
            <a:r>
              <a:rPr lang="en-US" sz="2400" i="1" dirty="0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mưa</a:t>
            </a:r>
            <a:r>
              <a:rPr lang="en-US" sz="2400" i="1" dirty="0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rất</a:t>
            </a:r>
            <a:r>
              <a:rPr lang="en-US" sz="2400" i="1" dirty="0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to.</a:t>
            </a:r>
            <a:endParaRPr lang="en-US" sz="2400" dirty="0">
              <a:solidFill>
                <a:prstClr val="black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88C6D85-1780-2696-8389-151BC1939B8E}"/>
              </a:ext>
            </a:extLst>
          </p:cNvPr>
          <p:cNvSpPr/>
          <p:nvPr/>
        </p:nvSpPr>
        <p:spPr>
          <a:xfrm>
            <a:off x="6605514" y="4448831"/>
            <a:ext cx="985924" cy="5763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75981">
              <a:defRPr/>
            </a:pP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vì</a:t>
            </a:r>
            <a:endParaRPr lang="en-US" sz="2400" b="1" dirty="0">
              <a:solidFill>
                <a:srgbClr val="C00000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8154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FC195527-0B5C-A081-BB74-8E705277D8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890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 5">
            <a:extLst>
              <a:ext uri="{FF2B5EF4-FFF2-40B4-BE49-F238E27FC236}">
                <a16:creationId xmlns:a16="http://schemas.microsoft.com/office/drawing/2014/main" id="{C1AEBE35-13CA-0728-B671-8014F8706F2D}"/>
              </a:ext>
            </a:extLst>
          </p:cNvPr>
          <p:cNvSpPr/>
          <p:nvPr/>
        </p:nvSpPr>
        <p:spPr>
          <a:xfrm>
            <a:off x="3345462" y="1652089"/>
            <a:ext cx="5188340" cy="3805130"/>
          </a:xfrm>
          <a:custGeom>
            <a:avLst/>
            <a:gdLst/>
            <a:ahLst/>
            <a:cxnLst/>
            <a:rect l="l" t="t" r="r" b="b"/>
            <a:pathLst>
              <a:path w="8236267" h="6040481">
                <a:moveTo>
                  <a:pt x="0" y="0"/>
                </a:moveTo>
                <a:lnTo>
                  <a:pt x="8236266" y="0"/>
                </a:lnTo>
                <a:lnTo>
                  <a:pt x="8236266" y="6040482"/>
                </a:lnTo>
                <a:lnTo>
                  <a:pt x="0" y="604048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28" name="Freeform 6">
            <a:extLst>
              <a:ext uri="{FF2B5EF4-FFF2-40B4-BE49-F238E27FC236}">
                <a16:creationId xmlns:a16="http://schemas.microsoft.com/office/drawing/2014/main" id="{544DB686-100D-FACC-BB33-10B19215A42A}"/>
              </a:ext>
            </a:extLst>
          </p:cNvPr>
          <p:cNvSpPr/>
          <p:nvPr/>
        </p:nvSpPr>
        <p:spPr>
          <a:xfrm>
            <a:off x="3466416" y="1740797"/>
            <a:ext cx="4946430" cy="3627714"/>
          </a:xfrm>
          <a:custGeom>
            <a:avLst/>
            <a:gdLst/>
            <a:ahLst/>
            <a:cxnLst/>
            <a:rect l="l" t="t" r="r" b="b"/>
            <a:pathLst>
              <a:path w="7852246" h="5758841">
                <a:moveTo>
                  <a:pt x="0" y="0"/>
                </a:moveTo>
                <a:lnTo>
                  <a:pt x="7852246" y="0"/>
                </a:lnTo>
                <a:lnTo>
                  <a:pt x="7852246" y="5758840"/>
                </a:lnTo>
                <a:lnTo>
                  <a:pt x="0" y="575884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9" name="Freeform 7">
            <a:extLst>
              <a:ext uri="{FF2B5EF4-FFF2-40B4-BE49-F238E27FC236}">
                <a16:creationId xmlns:a16="http://schemas.microsoft.com/office/drawing/2014/main" id="{08328E8E-C1BB-43F8-BEC3-89804F76A4C8}"/>
              </a:ext>
            </a:extLst>
          </p:cNvPr>
          <p:cNvSpPr/>
          <p:nvPr/>
        </p:nvSpPr>
        <p:spPr>
          <a:xfrm>
            <a:off x="1199902" y="4703543"/>
            <a:ext cx="9479460" cy="5142607"/>
          </a:xfrm>
          <a:custGeom>
            <a:avLst/>
            <a:gdLst/>
            <a:ahLst/>
            <a:cxnLst/>
            <a:rect l="l" t="t" r="r" b="b"/>
            <a:pathLst>
              <a:path w="15048237" h="8163668">
                <a:moveTo>
                  <a:pt x="0" y="0"/>
                </a:moveTo>
                <a:lnTo>
                  <a:pt x="15048236" y="0"/>
                </a:lnTo>
                <a:lnTo>
                  <a:pt x="15048236" y="8163668"/>
                </a:lnTo>
                <a:lnTo>
                  <a:pt x="0" y="816366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30" name="Freeform 8">
            <a:extLst>
              <a:ext uri="{FF2B5EF4-FFF2-40B4-BE49-F238E27FC236}">
                <a16:creationId xmlns:a16="http://schemas.microsoft.com/office/drawing/2014/main" id="{3075BF89-8AF5-DEED-E0D3-6A5CEDEFEB35}"/>
              </a:ext>
            </a:extLst>
          </p:cNvPr>
          <p:cNvSpPr/>
          <p:nvPr/>
        </p:nvSpPr>
        <p:spPr>
          <a:xfrm flipH="1">
            <a:off x="7327253" y="4951050"/>
            <a:ext cx="3823435" cy="2699325"/>
          </a:xfrm>
          <a:custGeom>
            <a:avLst/>
            <a:gdLst/>
            <a:ahLst/>
            <a:cxnLst/>
            <a:rect l="l" t="t" r="r" b="b"/>
            <a:pathLst>
              <a:path w="6069539" h="4285063">
                <a:moveTo>
                  <a:pt x="6069539" y="0"/>
                </a:moveTo>
                <a:lnTo>
                  <a:pt x="0" y="0"/>
                </a:lnTo>
                <a:lnTo>
                  <a:pt x="0" y="4285063"/>
                </a:lnTo>
                <a:lnTo>
                  <a:pt x="6069539" y="4285063"/>
                </a:lnTo>
                <a:lnTo>
                  <a:pt x="6069539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31" name="Freeform 9">
            <a:extLst>
              <a:ext uri="{FF2B5EF4-FFF2-40B4-BE49-F238E27FC236}">
                <a16:creationId xmlns:a16="http://schemas.microsoft.com/office/drawing/2014/main" id="{34A04D55-ED38-6DAC-9D44-9A20A139FAB6}"/>
              </a:ext>
            </a:extLst>
          </p:cNvPr>
          <p:cNvSpPr/>
          <p:nvPr/>
        </p:nvSpPr>
        <p:spPr>
          <a:xfrm>
            <a:off x="728575" y="4951050"/>
            <a:ext cx="3823435" cy="2699325"/>
          </a:xfrm>
          <a:custGeom>
            <a:avLst/>
            <a:gdLst/>
            <a:ahLst/>
            <a:cxnLst/>
            <a:rect l="l" t="t" r="r" b="b"/>
            <a:pathLst>
              <a:path w="6069539" h="4285063">
                <a:moveTo>
                  <a:pt x="0" y="0"/>
                </a:moveTo>
                <a:lnTo>
                  <a:pt x="6069539" y="0"/>
                </a:lnTo>
                <a:lnTo>
                  <a:pt x="6069539" y="4285063"/>
                </a:lnTo>
                <a:lnTo>
                  <a:pt x="0" y="428506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33" name="Freeform 11">
            <a:extLst>
              <a:ext uri="{FF2B5EF4-FFF2-40B4-BE49-F238E27FC236}">
                <a16:creationId xmlns:a16="http://schemas.microsoft.com/office/drawing/2014/main" id="{DF4DFCC5-6809-8C81-87E0-5CCDFDBAA8A9}"/>
              </a:ext>
            </a:extLst>
          </p:cNvPr>
          <p:cNvSpPr/>
          <p:nvPr/>
        </p:nvSpPr>
        <p:spPr>
          <a:xfrm>
            <a:off x="-1033439" y="4311364"/>
            <a:ext cx="3823435" cy="2699325"/>
          </a:xfrm>
          <a:custGeom>
            <a:avLst/>
            <a:gdLst/>
            <a:ahLst/>
            <a:cxnLst/>
            <a:rect l="l" t="t" r="r" b="b"/>
            <a:pathLst>
              <a:path w="6069539" h="4285063">
                <a:moveTo>
                  <a:pt x="0" y="0"/>
                </a:moveTo>
                <a:lnTo>
                  <a:pt x="6069538" y="0"/>
                </a:lnTo>
                <a:lnTo>
                  <a:pt x="6069538" y="4285063"/>
                </a:lnTo>
                <a:lnTo>
                  <a:pt x="0" y="428506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34" name="Freeform 12">
            <a:extLst>
              <a:ext uri="{FF2B5EF4-FFF2-40B4-BE49-F238E27FC236}">
                <a16:creationId xmlns:a16="http://schemas.microsoft.com/office/drawing/2014/main" id="{E5B5C643-B838-883F-9B5F-754B6C76AEF6}"/>
              </a:ext>
            </a:extLst>
          </p:cNvPr>
          <p:cNvSpPr/>
          <p:nvPr/>
        </p:nvSpPr>
        <p:spPr>
          <a:xfrm>
            <a:off x="9064458" y="2024400"/>
            <a:ext cx="1359181" cy="1120192"/>
          </a:xfrm>
          <a:custGeom>
            <a:avLst/>
            <a:gdLst/>
            <a:ahLst/>
            <a:cxnLst/>
            <a:rect l="l" t="t" r="r" b="b"/>
            <a:pathLst>
              <a:path w="2157642" h="1778257">
                <a:moveTo>
                  <a:pt x="0" y="0"/>
                </a:moveTo>
                <a:lnTo>
                  <a:pt x="2157642" y="0"/>
                </a:lnTo>
                <a:lnTo>
                  <a:pt x="2157642" y="1778257"/>
                </a:lnTo>
                <a:lnTo>
                  <a:pt x="0" y="177825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35" name="Freeform 13">
            <a:extLst>
              <a:ext uri="{FF2B5EF4-FFF2-40B4-BE49-F238E27FC236}">
                <a16:creationId xmlns:a16="http://schemas.microsoft.com/office/drawing/2014/main" id="{436E812B-6AFB-B365-E13E-17EF78B7A6CE}"/>
              </a:ext>
            </a:extLst>
          </p:cNvPr>
          <p:cNvSpPr/>
          <p:nvPr/>
        </p:nvSpPr>
        <p:spPr>
          <a:xfrm flipH="1">
            <a:off x="1426952" y="2369871"/>
            <a:ext cx="1582139" cy="1253186"/>
          </a:xfrm>
          <a:custGeom>
            <a:avLst/>
            <a:gdLst/>
            <a:ahLst/>
            <a:cxnLst/>
            <a:rect l="l" t="t" r="r" b="b"/>
            <a:pathLst>
              <a:path w="2511578" h="1989379">
                <a:moveTo>
                  <a:pt x="2511578" y="0"/>
                </a:moveTo>
                <a:lnTo>
                  <a:pt x="0" y="0"/>
                </a:lnTo>
                <a:lnTo>
                  <a:pt x="0" y="1989379"/>
                </a:lnTo>
                <a:lnTo>
                  <a:pt x="2511578" y="1989379"/>
                </a:lnTo>
                <a:lnTo>
                  <a:pt x="2511578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36" name="Freeform 14">
            <a:extLst>
              <a:ext uri="{FF2B5EF4-FFF2-40B4-BE49-F238E27FC236}">
                <a16:creationId xmlns:a16="http://schemas.microsoft.com/office/drawing/2014/main" id="{4818D0BB-D04F-F692-2951-E7CF997035D1}"/>
              </a:ext>
            </a:extLst>
          </p:cNvPr>
          <p:cNvSpPr/>
          <p:nvPr/>
        </p:nvSpPr>
        <p:spPr>
          <a:xfrm flipH="1">
            <a:off x="9276371" y="4311364"/>
            <a:ext cx="3823435" cy="2699325"/>
          </a:xfrm>
          <a:custGeom>
            <a:avLst/>
            <a:gdLst/>
            <a:ahLst/>
            <a:cxnLst/>
            <a:rect l="l" t="t" r="r" b="b"/>
            <a:pathLst>
              <a:path w="6069539" h="4285063">
                <a:moveTo>
                  <a:pt x="6069538" y="0"/>
                </a:moveTo>
                <a:lnTo>
                  <a:pt x="0" y="0"/>
                </a:lnTo>
                <a:lnTo>
                  <a:pt x="0" y="4285063"/>
                </a:lnTo>
                <a:lnTo>
                  <a:pt x="6069538" y="4285063"/>
                </a:lnTo>
                <a:lnTo>
                  <a:pt x="6069538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5C33F3F-BF2E-BF54-5DE8-7FD5C182D704}"/>
              </a:ext>
            </a:extLst>
          </p:cNvPr>
          <p:cNvSpPr txBox="1"/>
          <p:nvPr/>
        </p:nvSpPr>
        <p:spPr>
          <a:xfrm>
            <a:off x="3215922" y="2154457"/>
            <a:ext cx="5760156" cy="21645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800" b="1" kern="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I.</a:t>
            </a:r>
          </a:p>
          <a:p>
            <a:pPr algn="ctr">
              <a:lnSpc>
                <a:spcPct val="150000"/>
              </a:lnSpc>
            </a:pPr>
            <a:r>
              <a:rPr lang="en-US" sz="4800" b="1" kern="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NHẬN XÉT</a:t>
            </a:r>
          </a:p>
        </p:txBody>
      </p:sp>
    </p:spTree>
    <p:extLst>
      <p:ext uri="{BB962C8B-B14F-4D97-AF65-F5344CB8AC3E}">
        <p14:creationId xmlns:p14="http://schemas.microsoft.com/office/powerpoint/2010/main" val="1813940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25D1C1-8350-E8FB-8E7E-9EC4984C8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7">
            <a:extLst>
              <a:ext uri="{FF2B5EF4-FFF2-40B4-BE49-F238E27FC236}">
                <a16:creationId xmlns:a16="http://schemas.microsoft.com/office/drawing/2014/main" id="{95FF9FAC-BB1D-B06E-13E7-F6648254534A}"/>
              </a:ext>
            </a:extLst>
          </p:cNvPr>
          <p:cNvSpPr/>
          <p:nvPr/>
        </p:nvSpPr>
        <p:spPr>
          <a:xfrm>
            <a:off x="952369" y="1788542"/>
            <a:ext cx="10287259" cy="144003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b="1" kern="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</a:t>
            </a:r>
            <a:r>
              <a:rPr lang="en-US" sz="2400" b="1" kern="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ài</a:t>
            </a:r>
            <a:r>
              <a:rPr lang="en-US" sz="2400" b="1" kern="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kern="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tập</a:t>
            </a:r>
            <a:r>
              <a:rPr lang="en-US" sz="2400" b="1" kern="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vi-VN" sz="2400" b="1" kern="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1:</a:t>
            </a:r>
            <a:r>
              <a:rPr lang="vi-VN" sz="2400" kern="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từ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in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đậm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dưới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đây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được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dùng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để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nối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những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từ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ngữ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hoặc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những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câu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nào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với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nhau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?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51F21DB-447C-5860-83FD-044BF67F9D51}"/>
              </a:ext>
            </a:extLst>
          </p:cNvPr>
          <p:cNvSpPr txBox="1"/>
          <p:nvPr/>
        </p:nvSpPr>
        <p:spPr>
          <a:xfrm>
            <a:off x="1144810" y="3372847"/>
            <a:ext cx="9902378" cy="1675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a) </a:t>
            </a:r>
            <a:r>
              <a:rPr lang="en-US" sz="24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Tối</a:t>
            </a:r>
            <a:r>
              <a:rPr lang="en-US" sz="24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ấy</a:t>
            </a:r>
            <a:r>
              <a:rPr lang="en-US" sz="24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cụ</a:t>
            </a:r>
            <a:r>
              <a:rPr lang="en-US" sz="24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Tạo</a:t>
            </a:r>
            <a:r>
              <a:rPr lang="en-US" sz="24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rất</a:t>
            </a:r>
            <a:r>
              <a:rPr lang="en-US" sz="24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ngạc</a:t>
            </a:r>
            <a:r>
              <a:rPr lang="en-US" sz="24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nhiên</a:t>
            </a:r>
            <a:r>
              <a:rPr lang="en-US" sz="24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vì</a:t>
            </a:r>
            <a:r>
              <a:rPr lang="en-US" sz="2400" b="1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trăng</a:t>
            </a:r>
            <a:r>
              <a:rPr lang="en-US" sz="24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sáng</a:t>
            </a:r>
            <a:r>
              <a:rPr lang="en-US" sz="24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mà</a:t>
            </a:r>
            <a:r>
              <a:rPr lang="en-US" sz="2400" b="1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lũ</a:t>
            </a:r>
            <a:r>
              <a:rPr lang="en-US" sz="24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trẻ</a:t>
            </a:r>
            <a:r>
              <a:rPr lang="en-US" sz="24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không</a:t>
            </a:r>
            <a:r>
              <a:rPr lang="en-US" sz="24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nô</a:t>
            </a:r>
            <a:r>
              <a:rPr lang="en-US" sz="24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đùa</a:t>
            </a:r>
            <a:r>
              <a:rPr lang="en-US" sz="24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như</a:t>
            </a:r>
            <a:r>
              <a:rPr lang="en-US" sz="2400" b="1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mọi</a:t>
            </a:r>
            <a:r>
              <a:rPr lang="en-US" sz="24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khi</a:t>
            </a:r>
            <a:r>
              <a:rPr lang="en-US" sz="24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chỉ</a:t>
            </a:r>
            <a:r>
              <a:rPr lang="en-US" sz="24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túm</a:t>
            </a:r>
            <a:r>
              <a:rPr lang="en-US" sz="24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tụm</a:t>
            </a:r>
            <a:r>
              <a:rPr lang="en-US" sz="24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thầm</a:t>
            </a:r>
            <a:r>
              <a:rPr lang="en-US" sz="24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thì</a:t>
            </a:r>
            <a:r>
              <a:rPr lang="en-US" sz="24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en-US" sz="240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Theo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Phạm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Thị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Bích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Hường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US" sz="240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A300A9F-4CB3-8409-22CA-BA62B2F509E8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1" t="31479" r="81254" b="46296"/>
          <a:stretch/>
        </p:blipFill>
        <p:spPr>
          <a:xfrm rot="16639985">
            <a:off x="748725" y="4598938"/>
            <a:ext cx="1054629" cy="903968"/>
          </a:xfrm>
          <a:prstGeom prst="rect">
            <a:avLst/>
          </a:prstGeom>
        </p:spPr>
      </p:pic>
      <p:sp>
        <p:nvSpPr>
          <p:cNvPr id="10" name="Rectangle: Rounded Corners 10">
            <a:extLst>
              <a:ext uri="{FF2B5EF4-FFF2-40B4-BE49-F238E27FC236}">
                <a16:creationId xmlns:a16="http://schemas.microsoft.com/office/drawing/2014/main" id="{31FCA12E-3E79-750D-E789-A2942277E807}"/>
              </a:ext>
            </a:extLst>
          </p:cNvPr>
          <p:cNvSpPr/>
          <p:nvPr/>
        </p:nvSpPr>
        <p:spPr>
          <a:xfrm>
            <a:off x="1871884" y="5337221"/>
            <a:ext cx="8790019" cy="135166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2">
                <a:lumMod val="40000"/>
                <a:lumOff val="60000"/>
              </a:schemeClr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  <a:tabLst>
                <a:tab pos="3616878" algn="l"/>
              </a:tabLst>
            </a:pP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từ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in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đậm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dùng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nối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từ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ngữ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US" sz="2400" i="1" kern="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trăng</a:t>
            </a:r>
            <a:r>
              <a:rPr lang="en-US" sz="2400" i="1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sáng</a:t>
            </a:r>
            <a:r>
              <a:rPr lang="en-US" sz="2400" i="1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i="1" kern="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lũ</a:t>
            </a:r>
            <a:r>
              <a:rPr lang="en-US" sz="2400" i="1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</a:t>
            </a:r>
            <a:r>
              <a:rPr lang="en-US" sz="24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ẻ</a:t>
            </a:r>
            <a:r>
              <a:rPr lang="en-US" sz="24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i="1" kern="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mọi</a:t>
            </a:r>
            <a:r>
              <a:rPr lang="en-US" sz="2400" i="1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khi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24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BCF26C7-E0B2-CA2A-C535-5F9067732EA0}"/>
              </a:ext>
            </a:extLst>
          </p:cNvPr>
          <p:cNvCxnSpPr/>
          <p:nvPr/>
        </p:nvCxnSpPr>
        <p:spPr>
          <a:xfrm>
            <a:off x="6473767" y="3963368"/>
            <a:ext cx="1440039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EF48A43-FA04-7E27-85F2-1A876BB878A3}"/>
              </a:ext>
            </a:extLst>
          </p:cNvPr>
          <p:cNvCxnSpPr>
            <a:cxnSpLocks/>
          </p:cNvCxnSpPr>
          <p:nvPr/>
        </p:nvCxnSpPr>
        <p:spPr>
          <a:xfrm>
            <a:off x="8709122" y="3966126"/>
            <a:ext cx="768021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0BA1462-6E21-E9BA-7C11-1D61870226EC}"/>
              </a:ext>
            </a:extLst>
          </p:cNvPr>
          <p:cNvCxnSpPr>
            <a:cxnSpLocks/>
          </p:cNvCxnSpPr>
          <p:nvPr/>
        </p:nvCxnSpPr>
        <p:spPr>
          <a:xfrm>
            <a:off x="2585194" y="4509329"/>
            <a:ext cx="1008027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1733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57D220F-E18E-AA74-1A4A-39BE0F8B7D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9C25BC4-9E5C-A82D-7C64-EB809DAB0C8D}"/>
              </a:ext>
            </a:extLst>
          </p:cNvPr>
          <p:cNvSpPr txBox="1"/>
          <p:nvPr/>
        </p:nvSpPr>
        <p:spPr>
          <a:xfrm>
            <a:off x="625353" y="1936052"/>
            <a:ext cx="10941294" cy="1675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575981">
              <a:lnSpc>
                <a:spcPct val="150000"/>
              </a:lnSpc>
              <a:defRPr/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b) </a:t>
            </a:r>
            <a:r>
              <a:rPr lang="vi-VN" sz="24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Hai lớp chúng mình đã mang đến rất nhiều hoa đẹp. </a:t>
            </a:r>
            <a:r>
              <a:rPr lang="vi-VN" sz="2400" b="1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Nhưng</a:t>
            </a:r>
            <a:r>
              <a:rPr lang="vi-VN" sz="24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các bạn xem có nên sắp xếp lại </a:t>
            </a:r>
            <a:r>
              <a:rPr lang="vi-VN" sz="2400" b="1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lang="vi-VN" sz="24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phối hợp màu sắc cho đẹp hơn không? </a:t>
            </a:r>
          </a:p>
          <a:p>
            <a:pPr algn="r" defTabSz="575981">
              <a:lnSpc>
                <a:spcPct val="150000"/>
              </a:lnSpc>
              <a:defRPr/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Đào Quốc Vinh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3BA9BEF-0823-D5BA-3CA3-6A49ED624DEC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1" t="31479" r="81254" b="46296"/>
          <a:stretch/>
        </p:blipFill>
        <p:spPr>
          <a:xfrm rot="16639985">
            <a:off x="894076" y="3317416"/>
            <a:ext cx="1157651" cy="992272"/>
          </a:xfrm>
          <a:prstGeom prst="rect">
            <a:avLst/>
          </a:prstGeom>
        </p:spPr>
      </p:pic>
      <p:sp>
        <p:nvSpPr>
          <p:cNvPr id="9" name="Rectangle: Rounded Corners 10">
            <a:extLst>
              <a:ext uri="{FF2B5EF4-FFF2-40B4-BE49-F238E27FC236}">
                <a16:creationId xmlns:a16="http://schemas.microsoft.com/office/drawing/2014/main" id="{39C267A6-256D-F7E6-AAF7-5D6C65BA9084}"/>
              </a:ext>
            </a:extLst>
          </p:cNvPr>
          <p:cNvSpPr/>
          <p:nvPr/>
        </p:nvSpPr>
        <p:spPr>
          <a:xfrm>
            <a:off x="2031879" y="3813552"/>
            <a:ext cx="8128241" cy="135166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2">
                <a:lumMod val="40000"/>
                <a:lumOff val="60000"/>
              </a:schemeClr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575981">
              <a:lnSpc>
                <a:spcPct val="150000"/>
              </a:lnSpc>
              <a:tabLst>
                <a:tab pos="3616878" algn="l"/>
              </a:tabLst>
              <a:defRPr/>
            </a:pP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từ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in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đậm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dùng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nối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câu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trước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câu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sau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nối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từ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ngữ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US" sz="2400" i="1" kern="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sắp</a:t>
            </a:r>
            <a:r>
              <a:rPr lang="en-US" sz="2400" i="1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xếp</a:t>
            </a:r>
            <a:r>
              <a:rPr lang="en-US" sz="2400" i="1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lại</a:t>
            </a:r>
            <a:r>
              <a:rPr lang="en-US" sz="2400" i="1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i="1" kern="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phối</a:t>
            </a:r>
            <a:r>
              <a:rPr lang="en-US" sz="2400" i="1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hợp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2400" dirty="0">
              <a:solidFill>
                <a:prstClr val="white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75521F2-BA22-4780-3BA8-A98495AF0278}"/>
              </a:ext>
            </a:extLst>
          </p:cNvPr>
          <p:cNvCxnSpPr>
            <a:cxnSpLocks/>
          </p:cNvCxnSpPr>
          <p:nvPr/>
        </p:nvCxnSpPr>
        <p:spPr>
          <a:xfrm>
            <a:off x="4698188" y="3081953"/>
            <a:ext cx="129603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1EBCDAC-9B06-1164-21B2-6D917C9AB39A}"/>
              </a:ext>
            </a:extLst>
          </p:cNvPr>
          <p:cNvCxnSpPr>
            <a:cxnSpLocks/>
          </p:cNvCxnSpPr>
          <p:nvPr/>
        </p:nvCxnSpPr>
        <p:spPr>
          <a:xfrm>
            <a:off x="2532009" y="3081953"/>
            <a:ext cx="1601079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6810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083DE5-27AC-3CD4-C344-AE53649A0C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>
            <a:extLst>
              <a:ext uri="{FF2B5EF4-FFF2-40B4-BE49-F238E27FC236}">
                <a16:creationId xmlns:a16="http://schemas.microsoft.com/office/drawing/2014/main" id="{BF5E0677-685E-3628-4A8F-16EBA1BB6C9C}"/>
              </a:ext>
            </a:extLst>
          </p:cNvPr>
          <p:cNvSpPr/>
          <p:nvPr/>
        </p:nvSpPr>
        <p:spPr>
          <a:xfrm>
            <a:off x="3345462" y="1652089"/>
            <a:ext cx="5188340" cy="3805130"/>
          </a:xfrm>
          <a:custGeom>
            <a:avLst/>
            <a:gdLst/>
            <a:ahLst/>
            <a:cxnLst/>
            <a:rect l="l" t="t" r="r" b="b"/>
            <a:pathLst>
              <a:path w="8236267" h="6040481">
                <a:moveTo>
                  <a:pt x="0" y="0"/>
                </a:moveTo>
                <a:lnTo>
                  <a:pt x="8236266" y="0"/>
                </a:lnTo>
                <a:lnTo>
                  <a:pt x="8236266" y="6040482"/>
                </a:lnTo>
                <a:lnTo>
                  <a:pt x="0" y="604048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6">
            <a:extLst>
              <a:ext uri="{FF2B5EF4-FFF2-40B4-BE49-F238E27FC236}">
                <a16:creationId xmlns:a16="http://schemas.microsoft.com/office/drawing/2014/main" id="{239A2221-3A59-049D-E006-EFBEB90DA68D}"/>
              </a:ext>
            </a:extLst>
          </p:cNvPr>
          <p:cNvSpPr/>
          <p:nvPr/>
        </p:nvSpPr>
        <p:spPr>
          <a:xfrm>
            <a:off x="3466416" y="1740797"/>
            <a:ext cx="4946430" cy="3627714"/>
          </a:xfrm>
          <a:custGeom>
            <a:avLst/>
            <a:gdLst/>
            <a:ahLst/>
            <a:cxnLst/>
            <a:rect l="l" t="t" r="r" b="b"/>
            <a:pathLst>
              <a:path w="7852246" h="5758841">
                <a:moveTo>
                  <a:pt x="0" y="0"/>
                </a:moveTo>
                <a:lnTo>
                  <a:pt x="7852246" y="0"/>
                </a:lnTo>
                <a:lnTo>
                  <a:pt x="7852246" y="5758840"/>
                </a:lnTo>
                <a:lnTo>
                  <a:pt x="0" y="575884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7">
            <a:extLst>
              <a:ext uri="{FF2B5EF4-FFF2-40B4-BE49-F238E27FC236}">
                <a16:creationId xmlns:a16="http://schemas.microsoft.com/office/drawing/2014/main" id="{ECB8F99D-BB9D-D145-BD5D-4811D3FD5AD6}"/>
              </a:ext>
            </a:extLst>
          </p:cNvPr>
          <p:cNvSpPr/>
          <p:nvPr/>
        </p:nvSpPr>
        <p:spPr>
          <a:xfrm>
            <a:off x="1199902" y="4703543"/>
            <a:ext cx="9479460" cy="5142607"/>
          </a:xfrm>
          <a:custGeom>
            <a:avLst/>
            <a:gdLst/>
            <a:ahLst/>
            <a:cxnLst/>
            <a:rect l="l" t="t" r="r" b="b"/>
            <a:pathLst>
              <a:path w="15048237" h="8163668">
                <a:moveTo>
                  <a:pt x="0" y="0"/>
                </a:moveTo>
                <a:lnTo>
                  <a:pt x="15048236" y="0"/>
                </a:lnTo>
                <a:lnTo>
                  <a:pt x="15048236" y="8163668"/>
                </a:lnTo>
                <a:lnTo>
                  <a:pt x="0" y="816366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2" name="Freeform 8">
            <a:extLst>
              <a:ext uri="{FF2B5EF4-FFF2-40B4-BE49-F238E27FC236}">
                <a16:creationId xmlns:a16="http://schemas.microsoft.com/office/drawing/2014/main" id="{3C916F61-3DBA-FFC5-6D6F-92467499C535}"/>
              </a:ext>
            </a:extLst>
          </p:cNvPr>
          <p:cNvSpPr/>
          <p:nvPr/>
        </p:nvSpPr>
        <p:spPr>
          <a:xfrm flipH="1">
            <a:off x="7327253" y="4951050"/>
            <a:ext cx="3823435" cy="2699325"/>
          </a:xfrm>
          <a:custGeom>
            <a:avLst/>
            <a:gdLst/>
            <a:ahLst/>
            <a:cxnLst/>
            <a:rect l="l" t="t" r="r" b="b"/>
            <a:pathLst>
              <a:path w="6069539" h="4285063">
                <a:moveTo>
                  <a:pt x="6069539" y="0"/>
                </a:moveTo>
                <a:lnTo>
                  <a:pt x="0" y="0"/>
                </a:lnTo>
                <a:lnTo>
                  <a:pt x="0" y="4285063"/>
                </a:lnTo>
                <a:lnTo>
                  <a:pt x="6069539" y="4285063"/>
                </a:lnTo>
                <a:lnTo>
                  <a:pt x="6069539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3" name="Freeform 9">
            <a:extLst>
              <a:ext uri="{FF2B5EF4-FFF2-40B4-BE49-F238E27FC236}">
                <a16:creationId xmlns:a16="http://schemas.microsoft.com/office/drawing/2014/main" id="{E485FD01-FD66-F88E-7BD1-6CB086DCE205}"/>
              </a:ext>
            </a:extLst>
          </p:cNvPr>
          <p:cNvSpPr/>
          <p:nvPr/>
        </p:nvSpPr>
        <p:spPr>
          <a:xfrm>
            <a:off x="728575" y="4951050"/>
            <a:ext cx="3823435" cy="2699325"/>
          </a:xfrm>
          <a:custGeom>
            <a:avLst/>
            <a:gdLst/>
            <a:ahLst/>
            <a:cxnLst/>
            <a:rect l="l" t="t" r="r" b="b"/>
            <a:pathLst>
              <a:path w="6069539" h="4285063">
                <a:moveTo>
                  <a:pt x="0" y="0"/>
                </a:moveTo>
                <a:lnTo>
                  <a:pt x="6069539" y="0"/>
                </a:lnTo>
                <a:lnTo>
                  <a:pt x="6069539" y="4285063"/>
                </a:lnTo>
                <a:lnTo>
                  <a:pt x="0" y="428506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4" name="Freeform 11">
            <a:extLst>
              <a:ext uri="{FF2B5EF4-FFF2-40B4-BE49-F238E27FC236}">
                <a16:creationId xmlns:a16="http://schemas.microsoft.com/office/drawing/2014/main" id="{AECC929C-4DF1-4C0E-0F9F-38F092F22561}"/>
              </a:ext>
            </a:extLst>
          </p:cNvPr>
          <p:cNvSpPr/>
          <p:nvPr/>
        </p:nvSpPr>
        <p:spPr>
          <a:xfrm>
            <a:off x="-1033439" y="4311364"/>
            <a:ext cx="3823435" cy="2699325"/>
          </a:xfrm>
          <a:custGeom>
            <a:avLst/>
            <a:gdLst/>
            <a:ahLst/>
            <a:cxnLst/>
            <a:rect l="l" t="t" r="r" b="b"/>
            <a:pathLst>
              <a:path w="6069539" h="4285063">
                <a:moveTo>
                  <a:pt x="0" y="0"/>
                </a:moveTo>
                <a:lnTo>
                  <a:pt x="6069538" y="0"/>
                </a:lnTo>
                <a:lnTo>
                  <a:pt x="6069538" y="4285063"/>
                </a:lnTo>
                <a:lnTo>
                  <a:pt x="0" y="428506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5" name="Freeform 12">
            <a:extLst>
              <a:ext uri="{FF2B5EF4-FFF2-40B4-BE49-F238E27FC236}">
                <a16:creationId xmlns:a16="http://schemas.microsoft.com/office/drawing/2014/main" id="{509882AD-8C72-2ED0-C05F-5AED86FCD447}"/>
              </a:ext>
            </a:extLst>
          </p:cNvPr>
          <p:cNvSpPr/>
          <p:nvPr/>
        </p:nvSpPr>
        <p:spPr>
          <a:xfrm>
            <a:off x="9064458" y="2024400"/>
            <a:ext cx="1359181" cy="1120192"/>
          </a:xfrm>
          <a:custGeom>
            <a:avLst/>
            <a:gdLst/>
            <a:ahLst/>
            <a:cxnLst/>
            <a:rect l="l" t="t" r="r" b="b"/>
            <a:pathLst>
              <a:path w="2157642" h="1778257">
                <a:moveTo>
                  <a:pt x="0" y="0"/>
                </a:moveTo>
                <a:lnTo>
                  <a:pt x="2157642" y="0"/>
                </a:lnTo>
                <a:lnTo>
                  <a:pt x="2157642" y="1778257"/>
                </a:lnTo>
                <a:lnTo>
                  <a:pt x="0" y="177825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6" name="Freeform 13">
            <a:extLst>
              <a:ext uri="{FF2B5EF4-FFF2-40B4-BE49-F238E27FC236}">
                <a16:creationId xmlns:a16="http://schemas.microsoft.com/office/drawing/2014/main" id="{D2A4342D-59E5-36A6-1821-EC9A4ED26A3B}"/>
              </a:ext>
            </a:extLst>
          </p:cNvPr>
          <p:cNvSpPr/>
          <p:nvPr/>
        </p:nvSpPr>
        <p:spPr>
          <a:xfrm flipH="1">
            <a:off x="1426952" y="2369871"/>
            <a:ext cx="1582139" cy="1253186"/>
          </a:xfrm>
          <a:custGeom>
            <a:avLst/>
            <a:gdLst/>
            <a:ahLst/>
            <a:cxnLst/>
            <a:rect l="l" t="t" r="r" b="b"/>
            <a:pathLst>
              <a:path w="2511578" h="1989379">
                <a:moveTo>
                  <a:pt x="2511578" y="0"/>
                </a:moveTo>
                <a:lnTo>
                  <a:pt x="0" y="0"/>
                </a:lnTo>
                <a:lnTo>
                  <a:pt x="0" y="1989379"/>
                </a:lnTo>
                <a:lnTo>
                  <a:pt x="2511578" y="1989379"/>
                </a:lnTo>
                <a:lnTo>
                  <a:pt x="2511578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7" name="Freeform 14">
            <a:extLst>
              <a:ext uri="{FF2B5EF4-FFF2-40B4-BE49-F238E27FC236}">
                <a16:creationId xmlns:a16="http://schemas.microsoft.com/office/drawing/2014/main" id="{AC874689-632F-07F1-BFB5-013B1B91E0AE}"/>
              </a:ext>
            </a:extLst>
          </p:cNvPr>
          <p:cNvSpPr/>
          <p:nvPr/>
        </p:nvSpPr>
        <p:spPr>
          <a:xfrm flipH="1">
            <a:off x="9276371" y="4311364"/>
            <a:ext cx="3823435" cy="2699325"/>
          </a:xfrm>
          <a:custGeom>
            <a:avLst/>
            <a:gdLst/>
            <a:ahLst/>
            <a:cxnLst/>
            <a:rect l="l" t="t" r="r" b="b"/>
            <a:pathLst>
              <a:path w="6069539" h="4285063">
                <a:moveTo>
                  <a:pt x="6069538" y="0"/>
                </a:moveTo>
                <a:lnTo>
                  <a:pt x="0" y="0"/>
                </a:lnTo>
                <a:lnTo>
                  <a:pt x="0" y="4285063"/>
                </a:lnTo>
                <a:lnTo>
                  <a:pt x="6069538" y="4285063"/>
                </a:lnTo>
                <a:lnTo>
                  <a:pt x="6069538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FDE4500-3536-EFF1-F81A-F89D4E579865}"/>
              </a:ext>
            </a:extLst>
          </p:cNvPr>
          <p:cNvSpPr txBox="1"/>
          <p:nvPr/>
        </p:nvSpPr>
        <p:spPr>
          <a:xfrm>
            <a:off x="3215922" y="2154457"/>
            <a:ext cx="5760156" cy="2250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5000" b="1" kern="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II.</a:t>
            </a:r>
          </a:p>
          <a:p>
            <a:pPr algn="ctr">
              <a:lnSpc>
                <a:spcPct val="150000"/>
              </a:lnSpc>
            </a:pPr>
            <a:r>
              <a:rPr lang="en-US" sz="5000" b="1" kern="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BÀI HỌC</a:t>
            </a:r>
          </a:p>
        </p:txBody>
      </p:sp>
    </p:spTree>
    <p:extLst>
      <p:ext uri="{BB962C8B-B14F-4D97-AF65-F5344CB8AC3E}">
        <p14:creationId xmlns:p14="http://schemas.microsoft.com/office/powerpoint/2010/main" val="1331646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66977C-DB28-60A7-6B6D-3FF3BC4156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E29B379-FAE5-C926-4DEB-19C96E13136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2553" y="3541595"/>
            <a:ext cx="3072498" cy="3191275"/>
          </a:xfrm>
          <a:prstGeom prst="rect">
            <a:avLst/>
          </a:prstGeom>
        </p:spPr>
      </p:pic>
      <p:sp>
        <p:nvSpPr>
          <p:cNvPr id="6" name="Speech Bubble: Rectangle with Corners Rounded 7">
            <a:extLst>
              <a:ext uri="{FF2B5EF4-FFF2-40B4-BE49-F238E27FC236}">
                <a16:creationId xmlns:a16="http://schemas.microsoft.com/office/drawing/2014/main" id="{22C5506C-5716-A250-A735-FFF2A4D35CE6}"/>
              </a:ext>
            </a:extLst>
          </p:cNvPr>
          <p:cNvSpPr/>
          <p:nvPr/>
        </p:nvSpPr>
        <p:spPr>
          <a:xfrm>
            <a:off x="707489" y="1695821"/>
            <a:ext cx="4022626" cy="1620585"/>
          </a:xfrm>
          <a:prstGeom prst="wedgeRoundRectCallout">
            <a:avLst>
              <a:gd name="adj1" fmla="val -35591"/>
              <a:gd name="adj2" fmla="val 72583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Qua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bài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ở phần Nhận xét, các em hiểu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thế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nào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kết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từ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lang="en-US" sz="24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9305568-D329-95CC-F6BB-46BDB146E4B2}"/>
              </a:ext>
            </a:extLst>
          </p:cNvPr>
          <p:cNvGrpSpPr/>
          <p:nvPr/>
        </p:nvGrpSpPr>
        <p:grpSpPr>
          <a:xfrm>
            <a:off x="5280320" y="1695821"/>
            <a:ext cx="6414856" cy="4583338"/>
            <a:chOff x="7391400" y="2539347"/>
            <a:chExt cx="9848888" cy="7275853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DD872BC2-FF4F-3520-F612-C39694AB64DA}"/>
                </a:ext>
              </a:extLst>
            </p:cNvPr>
            <p:cNvGrpSpPr/>
            <p:nvPr/>
          </p:nvGrpSpPr>
          <p:grpSpPr>
            <a:xfrm>
              <a:off x="7391400" y="2539347"/>
              <a:ext cx="9848888" cy="7275853"/>
              <a:chOff x="7391400" y="2539347"/>
              <a:chExt cx="9848888" cy="7275853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E7A7BC5B-A191-FFB8-407D-3B58CD8EC8A0}"/>
                  </a:ext>
                </a:extLst>
              </p:cNvPr>
              <p:cNvGrpSpPr/>
              <p:nvPr/>
            </p:nvGrpSpPr>
            <p:grpSpPr>
              <a:xfrm>
                <a:off x="7391400" y="4252601"/>
                <a:ext cx="9848888" cy="5562599"/>
                <a:chOff x="7315200" y="4152900"/>
                <a:chExt cx="9848888" cy="4952999"/>
              </a:xfrm>
            </p:grpSpPr>
            <p:sp>
              <p:nvSpPr>
                <p:cNvPr id="12" name="Rectangle: Rounded Corners 9">
                  <a:extLst>
                    <a:ext uri="{FF2B5EF4-FFF2-40B4-BE49-F238E27FC236}">
                      <a16:creationId xmlns:a16="http://schemas.microsoft.com/office/drawing/2014/main" id="{FE8CC4CC-904A-6DB2-F4B7-212519956CFE}"/>
                    </a:ext>
                  </a:extLst>
                </p:cNvPr>
                <p:cNvSpPr/>
                <p:nvPr/>
              </p:nvSpPr>
              <p:spPr>
                <a:xfrm>
                  <a:off x="7467600" y="4305300"/>
                  <a:ext cx="9696488" cy="4800599"/>
                </a:xfrm>
                <a:prstGeom prst="roundRect">
                  <a:avLst>
                    <a:gd name="adj" fmla="val 1205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8100">
                  <a:solidFill>
                    <a:srgbClr val="C00000"/>
                  </a:solidFill>
                  <a:prstDash val="lgDash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50000"/>
                    </a:lnSpc>
                  </a:pPr>
                  <a:endParaRPr lang="en-US" sz="2400" dirty="0"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" name="Rectangle: Rounded Corners 8">
                  <a:extLst>
                    <a:ext uri="{FF2B5EF4-FFF2-40B4-BE49-F238E27FC236}">
                      <a16:creationId xmlns:a16="http://schemas.microsoft.com/office/drawing/2014/main" id="{54760593-C1C4-4F38-DA8F-6E100F9F7651}"/>
                    </a:ext>
                  </a:extLst>
                </p:cNvPr>
                <p:cNvSpPr/>
                <p:nvPr/>
              </p:nvSpPr>
              <p:spPr>
                <a:xfrm>
                  <a:off x="7315200" y="4152900"/>
                  <a:ext cx="9696488" cy="4800599"/>
                </a:xfrm>
                <a:prstGeom prst="roundRect">
                  <a:avLst>
                    <a:gd name="adj" fmla="val 12059"/>
                  </a:avLst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38100">
                  <a:solidFill>
                    <a:srgbClr val="C00000"/>
                  </a:solidFill>
                  <a:prstDash val="lgDash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50000"/>
                    </a:lnSpc>
                  </a:pPr>
                  <a:r>
                    <a:rPr lang="en-US" sz="2400" i="1" dirty="0" err="1">
                      <a:solidFill>
                        <a:srgbClr val="000000"/>
                      </a:solidFill>
                      <a:latin typeface="UTM Avo" panose="02040603050506020204" pitchFamily="18"/>
                      <a:ea typeface="Calibri" panose="020F0502020204030204" pitchFamily="34" charset="0"/>
                      <a:cs typeface="Arial" panose="020B0604020202020204" pitchFamily="34" charset="0"/>
                    </a:rPr>
                    <a:t>Kết</a:t>
                  </a:r>
                  <a:r>
                    <a:rPr lang="en-US" sz="2400" i="1" dirty="0">
                      <a:solidFill>
                        <a:srgbClr val="000000"/>
                      </a:solidFill>
                      <a:latin typeface="UTM Avo" panose="02040603050506020204" pitchFamily="18"/>
                      <a:ea typeface="Calibri" panose="020F050202020403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2400" i="1" dirty="0" err="1">
                      <a:solidFill>
                        <a:srgbClr val="000000"/>
                      </a:solidFill>
                      <a:latin typeface="UTM Avo" panose="02040603050506020204" pitchFamily="18"/>
                      <a:ea typeface="Calibri" panose="020F0502020204030204" pitchFamily="34" charset="0"/>
                      <a:cs typeface="Arial" panose="020B0604020202020204" pitchFamily="34" charset="0"/>
                    </a:rPr>
                    <a:t>từ</a:t>
                  </a:r>
                  <a:r>
                    <a:rPr lang="en-US" sz="2400" i="1" dirty="0">
                      <a:solidFill>
                        <a:srgbClr val="000000"/>
                      </a:solidFill>
                      <a:latin typeface="UTM Avo" panose="02040603050506020204" pitchFamily="18"/>
                      <a:ea typeface="Calibri" panose="020F050202020403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2400" i="1" dirty="0" err="1">
                      <a:solidFill>
                        <a:srgbClr val="000000"/>
                      </a:solidFill>
                      <a:latin typeface="UTM Avo" panose="02040603050506020204" pitchFamily="18"/>
                      <a:ea typeface="Calibri" panose="020F0502020204030204" pitchFamily="34" charset="0"/>
                      <a:cs typeface="Arial" panose="020B0604020202020204" pitchFamily="34" charset="0"/>
                    </a:rPr>
                    <a:t>là</a:t>
                  </a:r>
                  <a:r>
                    <a:rPr lang="en-US" sz="2400" i="1" dirty="0">
                      <a:solidFill>
                        <a:srgbClr val="000000"/>
                      </a:solidFill>
                      <a:latin typeface="UTM Avo" panose="02040603050506020204" pitchFamily="18"/>
                      <a:ea typeface="Calibri" panose="020F050202020403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2400" i="1" dirty="0" err="1">
                      <a:solidFill>
                        <a:srgbClr val="000000"/>
                      </a:solidFill>
                      <a:latin typeface="UTM Avo" panose="02040603050506020204" pitchFamily="18"/>
                      <a:ea typeface="Calibri" panose="020F0502020204030204" pitchFamily="34" charset="0"/>
                      <a:cs typeface="Arial" panose="020B0604020202020204" pitchFamily="34" charset="0"/>
                    </a:rPr>
                    <a:t>từ</a:t>
                  </a:r>
                  <a:r>
                    <a:rPr lang="en-US" sz="2400" i="1" dirty="0">
                      <a:solidFill>
                        <a:srgbClr val="000000"/>
                      </a:solidFill>
                      <a:latin typeface="UTM Avo" panose="02040603050506020204" pitchFamily="18"/>
                      <a:ea typeface="Calibri" panose="020F050202020403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2400" i="1" dirty="0" err="1">
                      <a:solidFill>
                        <a:srgbClr val="000000"/>
                      </a:solidFill>
                      <a:latin typeface="UTM Avo" panose="02040603050506020204" pitchFamily="18"/>
                      <a:ea typeface="Calibri" panose="020F0502020204030204" pitchFamily="34" charset="0"/>
                      <a:cs typeface="Arial" panose="020B0604020202020204" pitchFamily="34" charset="0"/>
                    </a:rPr>
                    <a:t>dùng</a:t>
                  </a:r>
                  <a:r>
                    <a:rPr lang="en-US" sz="2400" i="1" dirty="0">
                      <a:solidFill>
                        <a:srgbClr val="000000"/>
                      </a:solidFill>
                      <a:latin typeface="UTM Avo" panose="02040603050506020204" pitchFamily="18"/>
                      <a:ea typeface="Calibri" panose="020F050202020403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2400" i="1" dirty="0" err="1">
                      <a:solidFill>
                        <a:srgbClr val="000000"/>
                      </a:solidFill>
                      <a:latin typeface="UTM Avo" panose="02040603050506020204" pitchFamily="18"/>
                      <a:ea typeface="Calibri" panose="020F0502020204030204" pitchFamily="34" charset="0"/>
                      <a:cs typeface="Arial" panose="020B0604020202020204" pitchFamily="34" charset="0"/>
                    </a:rPr>
                    <a:t>để</a:t>
                  </a:r>
                  <a:r>
                    <a:rPr lang="en-US" sz="2400" i="1" dirty="0">
                      <a:solidFill>
                        <a:srgbClr val="000000"/>
                      </a:solidFill>
                      <a:latin typeface="UTM Avo" panose="02040603050506020204" pitchFamily="18"/>
                      <a:ea typeface="Calibri" panose="020F050202020403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2400" i="1" dirty="0" err="1">
                      <a:solidFill>
                        <a:srgbClr val="000000"/>
                      </a:solidFill>
                      <a:latin typeface="UTM Avo" panose="02040603050506020204" pitchFamily="18"/>
                      <a:ea typeface="Calibri" panose="020F0502020204030204" pitchFamily="34" charset="0"/>
                      <a:cs typeface="Arial" panose="020B0604020202020204" pitchFamily="34" charset="0"/>
                    </a:rPr>
                    <a:t>nối</a:t>
                  </a:r>
                  <a:r>
                    <a:rPr lang="en-US" sz="2400" i="1" dirty="0">
                      <a:solidFill>
                        <a:srgbClr val="000000"/>
                      </a:solidFill>
                      <a:latin typeface="UTM Avo" panose="02040603050506020204" pitchFamily="18"/>
                      <a:ea typeface="Calibri" panose="020F050202020403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2400" i="1" dirty="0" err="1">
                      <a:solidFill>
                        <a:srgbClr val="000000"/>
                      </a:solidFill>
                      <a:latin typeface="UTM Avo" panose="02040603050506020204" pitchFamily="18"/>
                      <a:ea typeface="Calibri" panose="020F0502020204030204" pitchFamily="34" charset="0"/>
                      <a:cs typeface="Arial" panose="020B0604020202020204" pitchFamily="34" charset="0"/>
                    </a:rPr>
                    <a:t>các</a:t>
                  </a:r>
                  <a:r>
                    <a:rPr lang="en-US" sz="2400" i="1" dirty="0">
                      <a:solidFill>
                        <a:srgbClr val="000000"/>
                      </a:solidFill>
                      <a:latin typeface="UTM Avo" panose="02040603050506020204" pitchFamily="18"/>
                      <a:ea typeface="Calibri" panose="020F050202020403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2400" i="1" dirty="0" err="1">
                      <a:solidFill>
                        <a:srgbClr val="000000"/>
                      </a:solidFill>
                      <a:latin typeface="UTM Avo" panose="02040603050506020204" pitchFamily="18"/>
                      <a:ea typeface="Calibri" panose="020F0502020204030204" pitchFamily="34" charset="0"/>
                      <a:cs typeface="Arial" panose="020B0604020202020204" pitchFamily="34" charset="0"/>
                    </a:rPr>
                    <a:t>từ</a:t>
                  </a:r>
                  <a:r>
                    <a:rPr lang="en-US" sz="2400" i="1" dirty="0">
                      <a:solidFill>
                        <a:srgbClr val="000000"/>
                      </a:solidFill>
                      <a:latin typeface="UTM Avo" panose="02040603050506020204" pitchFamily="18"/>
                      <a:ea typeface="Calibri" panose="020F050202020403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2400" i="1" dirty="0" err="1">
                      <a:solidFill>
                        <a:srgbClr val="000000"/>
                      </a:solidFill>
                      <a:latin typeface="UTM Avo" panose="02040603050506020204" pitchFamily="18"/>
                      <a:ea typeface="Calibri" panose="020F0502020204030204" pitchFamily="34" charset="0"/>
                      <a:cs typeface="Arial" panose="020B0604020202020204" pitchFamily="34" charset="0"/>
                    </a:rPr>
                    <a:t>ngữ</a:t>
                  </a:r>
                  <a:r>
                    <a:rPr lang="en-US" sz="2400" i="1" dirty="0">
                      <a:solidFill>
                        <a:srgbClr val="000000"/>
                      </a:solidFill>
                      <a:latin typeface="UTM Avo" panose="02040603050506020204" pitchFamily="18"/>
                      <a:ea typeface="Calibri" panose="020F050202020403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2400" i="1" dirty="0" err="1">
                      <a:solidFill>
                        <a:srgbClr val="000000"/>
                      </a:solidFill>
                      <a:latin typeface="UTM Avo" panose="02040603050506020204" pitchFamily="18"/>
                      <a:ea typeface="Calibri" panose="020F0502020204030204" pitchFamily="34" charset="0"/>
                      <a:cs typeface="Arial" panose="020B0604020202020204" pitchFamily="34" charset="0"/>
                    </a:rPr>
                    <a:t>hoặc</a:t>
                  </a:r>
                  <a:r>
                    <a:rPr lang="en-US" sz="2400" i="1" dirty="0">
                      <a:solidFill>
                        <a:srgbClr val="000000"/>
                      </a:solidFill>
                      <a:latin typeface="UTM Avo" panose="02040603050506020204" pitchFamily="18"/>
                      <a:ea typeface="Calibri" panose="020F050202020403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2400" i="1" dirty="0" err="1">
                      <a:solidFill>
                        <a:srgbClr val="000000"/>
                      </a:solidFill>
                      <a:latin typeface="UTM Avo" panose="02040603050506020204" pitchFamily="18"/>
                      <a:ea typeface="Calibri" panose="020F0502020204030204" pitchFamily="34" charset="0"/>
                      <a:cs typeface="Arial" panose="020B0604020202020204" pitchFamily="34" charset="0"/>
                    </a:rPr>
                    <a:t>các</a:t>
                  </a:r>
                  <a:r>
                    <a:rPr lang="en-US" sz="2400" i="1" dirty="0">
                      <a:solidFill>
                        <a:srgbClr val="000000"/>
                      </a:solidFill>
                      <a:latin typeface="UTM Avo" panose="02040603050506020204" pitchFamily="18"/>
                      <a:ea typeface="Calibri" panose="020F050202020403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2400" i="1" dirty="0" err="1">
                      <a:solidFill>
                        <a:srgbClr val="000000"/>
                      </a:solidFill>
                      <a:latin typeface="UTM Avo" panose="02040603050506020204" pitchFamily="18"/>
                      <a:ea typeface="Calibri" panose="020F0502020204030204" pitchFamily="34" charset="0"/>
                      <a:cs typeface="Arial" panose="020B0604020202020204" pitchFamily="34" charset="0"/>
                    </a:rPr>
                    <a:t>câu</a:t>
                  </a:r>
                  <a:r>
                    <a:rPr lang="en-US" sz="2400" i="1" dirty="0">
                      <a:solidFill>
                        <a:srgbClr val="000000"/>
                      </a:solidFill>
                      <a:latin typeface="UTM Avo" panose="02040603050506020204" pitchFamily="18"/>
                      <a:ea typeface="Calibri" panose="020F0502020204030204" pitchFamily="34" charset="0"/>
                      <a:cs typeface="Arial" panose="020B0604020202020204" pitchFamily="34" charset="0"/>
                    </a:rPr>
                    <a:t>, </a:t>
                  </a:r>
                  <a:r>
                    <a:rPr lang="en-US" sz="2400" i="1" dirty="0" err="1">
                      <a:solidFill>
                        <a:srgbClr val="000000"/>
                      </a:solidFill>
                      <a:latin typeface="UTM Avo" panose="02040603050506020204" pitchFamily="18"/>
                      <a:ea typeface="Calibri" panose="020F0502020204030204" pitchFamily="34" charset="0"/>
                      <a:cs typeface="Arial" panose="020B0604020202020204" pitchFamily="34" charset="0"/>
                    </a:rPr>
                    <a:t>nhằm</a:t>
                  </a:r>
                  <a:r>
                    <a:rPr lang="en-US" sz="2400" i="1" dirty="0">
                      <a:solidFill>
                        <a:srgbClr val="000000"/>
                      </a:solidFill>
                      <a:latin typeface="UTM Avo" panose="02040603050506020204" pitchFamily="18"/>
                      <a:ea typeface="Calibri" panose="020F050202020403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2400" i="1" dirty="0" err="1">
                      <a:solidFill>
                        <a:srgbClr val="000000"/>
                      </a:solidFill>
                      <a:latin typeface="UTM Avo" panose="02040603050506020204" pitchFamily="18"/>
                      <a:ea typeface="Calibri" panose="020F0502020204030204" pitchFamily="34" charset="0"/>
                      <a:cs typeface="Arial" panose="020B0604020202020204" pitchFamily="34" charset="0"/>
                    </a:rPr>
                    <a:t>thể</a:t>
                  </a:r>
                  <a:r>
                    <a:rPr lang="en-US" sz="2400" i="1" dirty="0">
                      <a:solidFill>
                        <a:srgbClr val="000000"/>
                      </a:solidFill>
                      <a:latin typeface="UTM Avo" panose="02040603050506020204" pitchFamily="18"/>
                      <a:ea typeface="Calibri" panose="020F050202020403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2400" i="1" dirty="0" err="1">
                      <a:solidFill>
                        <a:srgbClr val="000000"/>
                      </a:solidFill>
                      <a:latin typeface="UTM Avo" panose="02040603050506020204" pitchFamily="18"/>
                      <a:ea typeface="Calibri" panose="020F0502020204030204" pitchFamily="34" charset="0"/>
                      <a:cs typeface="Arial" panose="020B0604020202020204" pitchFamily="34" charset="0"/>
                    </a:rPr>
                    <a:t>hiện</a:t>
                  </a:r>
                  <a:r>
                    <a:rPr lang="en-US" sz="2400" i="1" dirty="0">
                      <a:solidFill>
                        <a:srgbClr val="000000"/>
                      </a:solidFill>
                      <a:latin typeface="UTM Avo" panose="02040603050506020204" pitchFamily="18"/>
                      <a:ea typeface="Calibri" panose="020F050202020403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2400" i="1" dirty="0" err="1">
                      <a:solidFill>
                        <a:srgbClr val="000000"/>
                      </a:solidFill>
                      <a:latin typeface="UTM Avo" panose="02040603050506020204" pitchFamily="18"/>
                      <a:ea typeface="Calibri" panose="020F0502020204030204" pitchFamily="34" charset="0"/>
                      <a:cs typeface="Arial" panose="020B0604020202020204" pitchFamily="34" charset="0"/>
                    </a:rPr>
                    <a:t>mối</a:t>
                  </a:r>
                  <a:r>
                    <a:rPr lang="en-US" sz="2400" i="1" dirty="0">
                      <a:solidFill>
                        <a:srgbClr val="000000"/>
                      </a:solidFill>
                      <a:latin typeface="UTM Avo" panose="02040603050506020204" pitchFamily="18"/>
                      <a:ea typeface="Calibri" panose="020F050202020403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2400" i="1" dirty="0" err="1">
                      <a:solidFill>
                        <a:srgbClr val="000000"/>
                      </a:solidFill>
                      <a:latin typeface="UTM Avo" panose="02040603050506020204" pitchFamily="18"/>
                      <a:ea typeface="Calibri" panose="020F0502020204030204" pitchFamily="34" charset="0"/>
                      <a:cs typeface="Arial" panose="020B0604020202020204" pitchFamily="34" charset="0"/>
                    </a:rPr>
                    <a:t>quan</a:t>
                  </a:r>
                  <a:r>
                    <a:rPr lang="en-US" sz="2400" i="1" dirty="0">
                      <a:solidFill>
                        <a:srgbClr val="000000"/>
                      </a:solidFill>
                      <a:latin typeface="UTM Avo" panose="02040603050506020204" pitchFamily="18"/>
                      <a:ea typeface="Calibri" panose="020F050202020403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2400" i="1" dirty="0" err="1">
                      <a:solidFill>
                        <a:srgbClr val="000000"/>
                      </a:solidFill>
                      <a:latin typeface="UTM Avo" panose="02040603050506020204" pitchFamily="18"/>
                      <a:ea typeface="Calibri" panose="020F0502020204030204" pitchFamily="34" charset="0"/>
                      <a:cs typeface="Arial" panose="020B0604020202020204" pitchFamily="34" charset="0"/>
                    </a:rPr>
                    <a:t>hệ</a:t>
                  </a:r>
                  <a:r>
                    <a:rPr lang="en-US" sz="2400" i="1" dirty="0">
                      <a:solidFill>
                        <a:srgbClr val="000000"/>
                      </a:solidFill>
                      <a:latin typeface="UTM Avo" panose="02040603050506020204" pitchFamily="18"/>
                      <a:ea typeface="Calibri" panose="020F050202020403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2400" i="1" dirty="0" err="1">
                      <a:solidFill>
                        <a:srgbClr val="000000"/>
                      </a:solidFill>
                      <a:latin typeface="UTM Avo" panose="02040603050506020204" pitchFamily="18"/>
                      <a:ea typeface="Calibri" panose="020F0502020204030204" pitchFamily="34" charset="0"/>
                      <a:cs typeface="Arial" panose="020B0604020202020204" pitchFamily="34" charset="0"/>
                    </a:rPr>
                    <a:t>giữa</a:t>
                  </a:r>
                  <a:r>
                    <a:rPr lang="en-US" sz="2400" i="1" dirty="0">
                      <a:solidFill>
                        <a:srgbClr val="000000"/>
                      </a:solidFill>
                      <a:latin typeface="UTM Avo" panose="02040603050506020204" pitchFamily="18"/>
                      <a:ea typeface="Calibri" panose="020F050202020403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2400" i="1" dirty="0" err="1">
                      <a:solidFill>
                        <a:srgbClr val="000000"/>
                      </a:solidFill>
                      <a:latin typeface="UTM Avo" panose="02040603050506020204" pitchFamily="18"/>
                      <a:ea typeface="Calibri" panose="020F0502020204030204" pitchFamily="34" charset="0"/>
                      <a:cs typeface="Arial" panose="020B0604020202020204" pitchFamily="34" charset="0"/>
                    </a:rPr>
                    <a:t>những</a:t>
                  </a:r>
                  <a:r>
                    <a:rPr lang="en-US" sz="2400" i="1" dirty="0">
                      <a:solidFill>
                        <a:srgbClr val="000000"/>
                      </a:solidFill>
                      <a:latin typeface="UTM Avo" panose="02040603050506020204" pitchFamily="18"/>
                      <a:ea typeface="Calibri" panose="020F050202020403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2400" i="1" dirty="0" err="1">
                      <a:solidFill>
                        <a:srgbClr val="000000"/>
                      </a:solidFill>
                      <a:latin typeface="UTM Avo" panose="02040603050506020204" pitchFamily="18"/>
                      <a:ea typeface="Calibri" panose="020F0502020204030204" pitchFamily="34" charset="0"/>
                      <a:cs typeface="Arial" panose="020B0604020202020204" pitchFamily="34" charset="0"/>
                    </a:rPr>
                    <a:t>từ</a:t>
                  </a:r>
                  <a:r>
                    <a:rPr lang="en-US" sz="2400" i="1" dirty="0">
                      <a:solidFill>
                        <a:srgbClr val="000000"/>
                      </a:solidFill>
                      <a:latin typeface="UTM Avo" panose="02040603050506020204" pitchFamily="18"/>
                      <a:ea typeface="Calibri" panose="020F050202020403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2400" i="1" dirty="0" err="1">
                      <a:solidFill>
                        <a:srgbClr val="000000"/>
                      </a:solidFill>
                      <a:latin typeface="UTM Avo" panose="02040603050506020204" pitchFamily="18"/>
                      <a:ea typeface="Calibri" panose="020F0502020204030204" pitchFamily="34" charset="0"/>
                      <a:cs typeface="Arial" panose="020B0604020202020204" pitchFamily="34" charset="0"/>
                    </a:rPr>
                    <a:t>ngữ</a:t>
                  </a:r>
                  <a:r>
                    <a:rPr lang="en-US" sz="2400" i="1" dirty="0">
                      <a:solidFill>
                        <a:srgbClr val="000000"/>
                      </a:solidFill>
                      <a:latin typeface="UTM Avo" panose="02040603050506020204" pitchFamily="18"/>
                      <a:ea typeface="Calibri" panose="020F050202020403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2400" i="1" dirty="0" err="1">
                      <a:solidFill>
                        <a:srgbClr val="000000"/>
                      </a:solidFill>
                      <a:latin typeface="UTM Avo" panose="02040603050506020204" pitchFamily="18"/>
                      <a:ea typeface="Calibri" panose="020F0502020204030204" pitchFamily="34" charset="0"/>
                      <a:cs typeface="Arial" panose="020B0604020202020204" pitchFamily="34" charset="0"/>
                    </a:rPr>
                    <a:t>hoặc</a:t>
                  </a:r>
                  <a:r>
                    <a:rPr lang="en-US" sz="2400" i="1" dirty="0">
                      <a:solidFill>
                        <a:srgbClr val="000000"/>
                      </a:solidFill>
                      <a:latin typeface="UTM Avo" panose="02040603050506020204" pitchFamily="18"/>
                      <a:ea typeface="Calibri" panose="020F050202020403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2400" i="1" dirty="0" err="1">
                      <a:solidFill>
                        <a:srgbClr val="000000"/>
                      </a:solidFill>
                      <a:latin typeface="UTM Avo" panose="02040603050506020204" pitchFamily="18"/>
                      <a:ea typeface="Calibri" panose="020F0502020204030204" pitchFamily="34" charset="0"/>
                      <a:cs typeface="Arial" panose="020B0604020202020204" pitchFamily="34" charset="0"/>
                    </a:rPr>
                    <a:t>những</a:t>
                  </a:r>
                  <a:r>
                    <a:rPr lang="en-US" sz="2400" i="1" dirty="0">
                      <a:solidFill>
                        <a:srgbClr val="000000"/>
                      </a:solidFill>
                      <a:latin typeface="UTM Avo" panose="02040603050506020204" pitchFamily="18"/>
                      <a:ea typeface="Calibri" panose="020F050202020403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2400" i="1" dirty="0" err="1">
                      <a:solidFill>
                        <a:srgbClr val="000000"/>
                      </a:solidFill>
                      <a:latin typeface="UTM Avo" panose="02040603050506020204" pitchFamily="18"/>
                      <a:ea typeface="Calibri" panose="020F0502020204030204" pitchFamily="34" charset="0"/>
                      <a:cs typeface="Arial" panose="020B0604020202020204" pitchFamily="34" charset="0"/>
                    </a:rPr>
                    <a:t>câu</a:t>
                  </a:r>
                  <a:r>
                    <a:rPr lang="en-US" sz="2400" i="1" dirty="0">
                      <a:solidFill>
                        <a:srgbClr val="000000"/>
                      </a:solidFill>
                      <a:latin typeface="UTM Avo" panose="02040603050506020204" pitchFamily="18"/>
                      <a:ea typeface="Calibri" panose="020F050202020403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2400" i="1" dirty="0" err="1">
                      <a:solidFill>
                        <a:srgbClr val="000000"/>
                      </a:solidFill>
                      <a:latin typeface="UTM Avo" panose="02040603050506020204" pitchFamily="18"/>
                      <a:ea typeface="Calibri" panose="020F0502020204030204" pitchFamily="34" charset="0"/>
                      <a:cs typeface="Arial" panose="020B0604020202020204" pitchFamily="34" charset="0"/>
                    </a:rPr>
                    <a:t>ấy</a:t>
                  </a:r>
                  <a:r>
                    <a:rPr lang="en-US" sz="2400" i="1" dirty="0">
                      <a:solidFill>
                        <a:srgbClr val="000000"/>
                      </a:solidFill>
                      <a:latin typeface="UTM Avo" panose="02040603050506020204" pitchFamily="18"/>
                      <a:ea typeface="Calibri" panose="020F0502020204030204" pitchFamily="34" charset="0"/>
                      <a:cs typeface="Arial" panose="020B0604020202020204" pitchFamily="34" charset="0"/>
                    </a:rPr>
                    <a:t>. </a:t>
                  </a:r>
                  <a:r>
                    <a:rPr lang="en-US" sz="2400" i="1" dirty="0" err="1">
                      <a:solidFill>
                        <a:srgbClr val="000000"/>
                      </a:solidFill>
                      <a:latin typeface="UTM Avo" panose="02040603050506020204" pitchFamily="18"/>
                      <a:ea typeface="Calibri" panose="020F0502020204030204" pitchFamily="34" charset="0"/>
                      <a:cs typeface="Arial" panose="020B0604020202020204" pitchFamily="34" charset="0"/>
                    </a:rPr>
                    <a:t>Những</a:t>
                  </a:r>
                  <a:r>
                    <a:rPr lang="en-US" sz="2400" i="1" dirty="0">
                      <a:solidFill>
                        <a:srgbClr val="000000"/>
                      </a:solidFill>
                      <a:latin typeface="UTM Avo" panose="02040603050506020204" pitchFamily="18"/>
                      <a:ea typeface="Calibri" panose="020F050202020403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2400" i="1" dirty="0" err="1">
                      <a:solidFill>
                        <a:srgbClr val="000000"/>
                      </a:solidFill>
                      <a:latin typeface="UTM Avo" panose="02040603050506020204" pitchFamily="18"/>
                      <a:ea typeface="Calibri" panose="020F0502020204030204" pitchFamily="34" charset="0"/>
                      <a:cs typeface="Arial" panose="020B0604020202020204" pitchFamily="34" charset="0"/>
                    </a:rPr>
                    <a:t>kết</a:t>
                  </a:r>
                  <a:r>
                    <a:rPr lang="en-US" sz="2400" i="1" dirty="0">
                      <a:solidFill>
                        <a:srgbClr val="000000"/>
                      </a:solidFill>
                      <a:latin typeface="UTM Avo" panose="02040603050506020204" pitchFamily="18"/>
                      <a:ea typeface="Calibri" panose="020F050202020403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2400" i="1" dirty="0" err="1">
                      <a:solidFill>
                        <a:srgbClr val="000000"/>
                      </a:solidFill>
                      <a:latin typeface="UTM Avo" panose="02040603050506020204" pitchFamily="18"/>
                      <a:ea typeface="Calibri" panose="020F0502020204030204" pitchFamily="34" charset="0"/>
                      <a:cs typeface="Arial" panose="020B0604020202020204" pitchFamily="34" charset="0"/>
                    </a:rPr>
                    <a:t>từ</a:t>
                  </a:r>
                  <a:r>
                    <a:rPr lang="en-US" sz="2400" i="1" dirty="0">
                      <a:solidFill>
                        <a:srgbClr val="000000"/>
                      </a:solidFill>
                      <a:latin typeface="UTM Avo" panose="02040603050506020204" pitchFamily="18"/>
                      <a:ea typeface="Calibri" panose="020F050202020403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2400" i="1" dirty="0" err="1">
                      <a:solidFill>
                        <a:srgbClr val="000000"/>
                      </a:solidFill>
                      <a:latin typeface="UTM Avo" panose="02040603050506020204" pitchFamily="18"/>
                      <a:ea typeface="Calibri" panose="020F0502020204030204" pitchFamily="34" charset="0"/>
                      <a:cs typeface="Arial" panose="020B0604020202020204" pitchFamily="34" charset="0"/>
                    </a:rPr>
                    <a:t>thường</a:t>
                  </a:r>
                  <a:r>
                    <a:rPr lang="en-US" sz="2400" i="1" dirty="0">
                      <a:solidFill>
                        <a:srgbClr val="000000"/>
                      </a:solidFill>
                      <a:latin typeface="UTM Avo" panose="02040603050506020204" pitchFamily="18"/>
                      <a:ea typeface="Calibri" panose="020F050202020403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2400" i="1" dirty="0" err="1">
                      <a:solidFill>
                        <a:srgbClr val="000000"/>
                      </a:solidFill>
                      <a:latin typeface="UTM Avo" panose="02040603050506020204" pitchFamily="18"/>
                      <a:ea typeface="Calibri" panose="020F0502020204030204" pitchFamily="34" charset="0"/>
                      <a:cs typeface="Arial" panose="020B0604020202020204" pitchFamily="34" charset="0"/>
                    </a:rPr>
                    <a:t>gặp</a:t>
                  </a:r>
                  <a:r>
                    <a:rPr lang="en-US" sz="2400" i="1" dirty="0">
                      <a:solidFill>
                        <a:srgbClr val="000000"/>
                      </a:solidFill>
                      <a:latin typeface="UTM Avo" panose="02040603050506020204" pitchFamily="18"/>
                      <a:ea typeface="Calibri" panose="020F050202020403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2400" i="1" dirty="0" err="1">
                      <a:solidFill>
                        <a:srgbClr val="000000"/>
                      </a:solidFill>
                      <a:latin typeface="UTM Avo" panose="02040603050506020204" pitchFamily="18"/>
                      <a:ea typeface="Calibri" panose="020F0502020204030204" pitchFamily="34" charset="0"/>
                      <a:cs typeface="Arial" panose="020B0604020202020204" pitchFamily="34" charset="0"/>
                    </a:rPr>
                    <a:t>là</a:t>
                  </a:r>
                  <a:r>
                    <a:rPr lang="en-US" sz="2400" i="1" dirty="0">
                      <a:solidFill>
                        <a:srgbClr val="000000"/>
                      </a:solidFill>
                      <a:latin typeface="UTM Avo" panose="02040603050506020204" pitchFamily="18"/>
                      <a:ea typeface="Calibri" panose="020F0502020204030204" pitchFamily="34" charset="0"/>
                      <a:cs typeface="Arial" panose="020B0604020202020204" pitchFamily="34" charset="0"/>
                    </a:rPr>
                    <a:t>: </a:t>
                  </a:r>
                  <a:r>
                    <a:rPr lang="en-US" sz="2400" b="1" i="1" dirty="0" err="1">
                      <a:solidFill>
                        <a:srgbClr val="000000"/>
                      </a:solidFill>
                      <a:latin typeface="UTM Avo" panose="02040603050506020204" pitchFamily="18"/>
                      <a:ea typeface="Calibri" panose="020F0502020204030204" pitchFamily="34" charset="0"/>
                      <a:cs typeface="Arial" panose="020B0604020202020204" pitchFamily="34" charset="0"/>
                    </a:rPr>
                    <a:t>và</a:t>
                  </a:r>
                  <a:r>
                    <a:rPr lang="en-US" sz="2400" b="1" i="1" dirty="0">
                      <a:solidFill>
                        <a:srgbClr val="000000"/>
                      </a:solidFill>
                      <a:latin typeface="UTM Avo" panose="02040603050506020204" pitchFamily="18"/>
                      <a:ea typeface="Calibri" panose="020F0502020204030204" pitchFamily="34" charset="0"/>
                      <a:cs typeface="Arial" panose="020B0604020202020204" pitchFamily="34" charset="0"/>
                    </a:rPr>
                    <a:t>, </a:t>
                  </a:r>
                  <a:r>
                    <a:rPr lang="en-US" sz="2400" b="1" i="1" dirty="0" err="1">
                      <a:solidFill>
                        <a:srgbClr val="000000"/>
                      </a:solidFill>
                      <a:latin typeface="UTM Avo" panose="02040603050506020204" pitchFamily="18"/>
                      <a:ea typeface="Calibri" panose="020F0502020204030204" pitchFamily="34" charset="0"/>
                      <a:cs typeface="Arial" panose="020B0604020202020204" pitchFamily="34" charset="0"/>
                    </a:rPr>
                    <a:t>nhưng</a:t>
                  </a:r>
                  <a:r>
                    <a:rPr lang="en-US" sz="2400" b="1" i="1" dirty="0">
                      <a:solidFill>
                        <a:srgbClr val="000000"/>
                      </a:solidFill>
                      <a:latin typeface="UTM Avo" panose="02040603050506020204" pitchFamily="18"/>
                      <a:ea typeface="Calibri" panose="020F0502020204030204" pitchFamily="34" charset="0"/>
                      <a:cs typeface="Arial" panose="020B0604020202020204" pitchFamily="34" charset="0"/>
                    </a:rPr>
                    <a:t>, </a:t>
                  </a:r>
                  <a:r>
                    <a:rPr lang="en-US" sz="2400" b="1" i="1" dirty="0" err="1">
                      <a:solidFill>
                        <a:srgbClr val="000000"/>
                      </a:solidFill>
                      <a:latin typeface="UTM Avo" panose="02040603050506020204" pitchFamily="18"/>
                      <a:ea typeface="Calibri" panose="020F0502020204030204" pitchFamily="34" charset="0"/>
                      <a:cs typeface="Arial" panose="020B0604020202020204" pitchFamily="34" charset="0"/>
                    </a:rPr>
                    <a:t>để</a:t>
                  </a:r>
                  <a:r>
                    <a:rPr lang="en-US" sz="2400" b="1" i="1" dirty="0">
                      <a:solidFill>
                        <a:srgbClr val="000000"/>
                      </a:solidFill>
                      <a:latin typeface="UTM Avo" panose="02040603050506020204" pitchFamily="18"/>
                      <a:ea typeface="Calibri" panose="020F0502020204030204" pitchFamily="34" charset="0"/>
                      <a:cs typeface="Arial" panose="020B0604020202020204" pitchFamily="34" charset="0"/>
                    </a:rPr>
                    <a:t>, </a:t>
                  </a:r>
                  <a:r>
                    <a:rPr lang="en-US" sz="2400" b="1" i="1" dirty="0" err="1">
                      <a:solidFill>
                        <a:srgbClr val="000000"/>
                      </a:solidFill>
                      <a:latin typeface="UTM Avo" panose="02040603050506020204" pitchFamily="18"/>
                      <a:ea typeface="Calibri" panose="020F0502020204030204" pitchFamily="34" charset="0"/>
                      <a:cs typeface="Arial" panose="020B0604020202020204" pitchFamily="34" charset="0"/>
                    </a:rPr>
                    <a:t>của</a:t>
                  </a:r>
                  <a:r>
                    <a:rPr lang="en-US" sz="2400" b="1" i="1" dirty="0">
                      <a:solidFill>
                        <a:srgbClr val="000000"/>
                      </a:solidFill>
                      <a:latin typeface="UTM Avo" panose="02040603050506020204" pitchFamily="18"/>
                      <a:ea typeface="Calibri" panose="020F0502020204030204" pitchFamily="34" charset="0"/>
                      <a:cs typeface="Arial" panose="020B0604020202020204" pitchFamily="34" charset="0"/>
                    </a:rPr>
                    <a:t>, </a:t>
                  </a:r>
                  <a:r>
                    <a:rPr lang="en-US" sz="2400" b="1" i="1" dirty="0" err="1">
                      <a:solidFill>
                        <a:srgbClr val="000000"/>
                      </a:solidFill>
                      <a:latin typeface="UTM Avo" panose="02040603050506020204" pitchFamily="18"/>
                      <a:ea typeface="Calibri" panose="020F0502020204030204" pitchFamily="34" charset="0"/>
                      <a:cs typeface="Arial" panose="020B0604020202020204" pitchFamily="34" charset="0"/>
                    </a:rPr>
                    <a:t>vì</a:t>
                  </a:r>
                  <a:r>
                    <a:rPr lang="en-US" sz="2400" b="1" i="1" dirty="0">
                      <a:solidFill>
                        <a:srgbClr val="000000"/>
                      </a:solidFill>
                      <a:latin typeface="UTM Avo" panose="02040603050506020204" pitchFamily="18"/>
                      <a:ea typeface="Calibri" panose="020F0502020204030204" pitchFamily="34" charset="0"/>
                      <a:cs typeface="Arial" panose="020B0604020202020204" pitchFamily="34" charset="0"/>
                    </a:rPr>
                    <a:t>, </a:t>
                  </a:r>
                  <a:r>
                    <a:rPr lang="en-US" sz="2400" b="1" i="1" dirty="0" err="1">
                      <a:solidFill>
                        <a:srgbClr val="000000"/>
                      </a:solidFill>
                      <a:latin typeface="UTM Avo" panose="02040603050506020204" pitchFamily="18"/>
                      <a:ea typeface="Calibri" panose="020F0502020204030204" pitchFamily="34" charset="0"/>
                      <a:cs typeface="Arial" panose="020B0604020202020204" pitchFamily="34" charset="0"/>
                    </a:rPr>
                    <a:t>rằng</a:t>
                  </a:r>
                  <a:r>
                    <a:rPr lang="en-US" sz="2400" b="1" i="1" dirty="0">
                      <a:solidFill>
                        <a:srgbClr val="000000"/>
                      </a:solidFill>
                      <a:latin typeface="UTM Avo" panose="02040603050506020204" pitchFamily="18"/>
                      <a:ea typeface="Calibri" panose="020F0502020204030204" pitchFamily="34" charset="0"/>
                      <a:cs typeface="Arial" panose="020B0604020202020204" pitchFamily="34" charset="0"/>
                    </a:rPr>
                    <a:t>,… </a:t>
                  </a:r>
                  <a:endParaRPr lang="en-US" sz="2400" b="1" dirty="0">
                    <a:latin typeface="UTM Avo" panose="02040603050506020204" pitchFamily="18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</p:txBody>
            </p:sp>
          </p:grpSp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65A5220F-BEEF-BEAA-366C-773EC469C2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6668" r="57495"/>
              <a:stretch/>
            </p:blipFill>
            <p:spPr>
              <a:xfrm rot="21362516">
                <a:off x="9760997" y="2539347"/>
                <a:ext cx="4494657" cy="2577446"/>
              </a:xfrm>
              <a:prstGeom prst="rect">
                <a:avLst/>
              </a:prstGeom>
            </p:spPr>
          </p:pic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DFC668D-F12B-661A-754A-E6B923547D7E}"/>
                </a:ext>
              </a:extLst>
            </p:cNvPr>
            <p:cNvSpPr txBox="1"/>
            <p:nvPr/>
          </p:nvSpPr>
          <p:spPr>
            <a:xfrm>
              <a:off x="10820400" y="3232348"/>
              <a:ext cx="2743201" cy="9118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400" b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Kết</a:t>
              </a:r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luận</a:t>
              </a:r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3131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F152FC1A-9A50-C756-B5A3-40476C9F7A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7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2F8C17-0105-D98B-44EF-7F6A22222A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5696AC3-02BB-B914-CCC3-51FBDF74B61E}"/>
              </a:ext>
            </a:extLst>
          </p:cNvPr>
          <p:cNvSpPr/>
          <p:nvPr/>
        </p:nvSpPr>
        <p:spPr>
          <a:xfrm>
            <a:off x="959861" y="1684314"/>
            <a:ext cx="10272277" cy="99064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200" b="1" kern="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</a:t>
            </a:r>
            <a:r>
              <a:rPr lang="en-US" sz="2200" b="1" kern="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ài</a:t>
            </a:r>
            <a:r>
              <a:rPr lang="en-US" sz="2200" b="1" kern="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b="1" kern="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tập</a:t>
            </a:r>
            <a:r>
              <a:rPr lang="en-US" sz="2200" b="1" kern="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1</a:t>
            </a:r>
            <a:r>
              <a:rPr lang="vi-VN" sz="2200" b="1" kern="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r>
              <a:rPr lang="en-US" sz="2200" b="1" kern="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Hãy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thay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mỗi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kí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hiệu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*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dưới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đây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bằng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một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kết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từ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phù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hợp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trong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thẻ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từ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309EE71-A048-D2EC-27C8-FAB5AD0D147A}"/>
              </a:ext>
            </a:extLst>
          </p:cNvPr>
          <p:cNvSpPr txBox="1"/>
          <p:nvPr/>
        </p:nvSpPr>
        <p:spPr>
          <a:xfrm>
            <a:off x="802814" y="2638216"/>
            <a:ext cx="10464283" cy="35752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200" i="1" dirty="0">
                <a:latin typeface="UTM Avo" panose="02040603050506020204" pitchFamily="18"/>
                <a:cs typeface="Arial" panose="020B0604020202020204" pitchFamily="34" charset="0"/>
              </a:rPr>
              <a:t>a, </a:t>
            </a:r>
            <a:r>
              <a:rPr lang="en-US" sz="2200" i="1" dirty="0" err="1">
                <a:latin typeface="UTM Avo" panose="02040603050506020204" pitchFamily="18"/>
                <a:cs typeface="Arial" panose="020B0604020202020204" pitchFamily="34" charset="0"/>
              </a:rPr>
              <a:t>Nắng</a:t>
            </a:r>
            <a:r>
              <a:rPr lang="en-US" sz="2200" i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UTM Avo" panose="02040603050506020204" pitchFamily="18"/>
                <a:cs typeface="Arial" panose="020B0604020202020204" pitchFamily="34" charset="0"/>
              </a:rPr>
              <a:t>vàng</a:t>
            </a:r>
            <a:r>
              <a:rPr lang="en-US" sz="2200" i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UTM Avo" panose="02040603050506020204" pitchFamily="18"/>
                <a:cs typeface="Arial" panose="020B0604020202020204" pitchFamily="34" charset="0"/>
              </a:rPr>
              <a:t>lan</a:t>
            </a:r>
            <a:r>
              <a:rPr lang="en-US" sz="2200" i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UTM Avo" panose="02040603050506020204" pitchFamily="18"/>
                <a:cs typeface="Arial" panose="020B0604020202020204" pitchFamily="34" charset="0"/>
              </a:rPr>
              <a:t>nhanh</a:t>
            </a:r>
            <a:r>
              <a:rPr lang="en-US" sz="2200" i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UTM Avo" panose="02040603050506020204" pitchFamily="18"/>
                <a:cs typeface="Arial" panose="020B0604020202020204" pitchFamily="34" charset="0"/>
              </a:rPr>
              <a:t>xuống</a:t>
            </a:r>
            <a:r>
              <a:rPr lang="en-US" sz="2200" i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UTM Avo" panose="02040603050506020204" pitchFamily="18"/>
                <a:cs typeface="Arial" panose="020B0604020202020204" pitchFamily="34" charset="0"/>
              </a:rPr>
              <a:t>chân</a:t>
            </a:r>
            <a:r>
              <a:rPr lang="en-US" sz="2200" i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UTM Avo" panose="02040603050506020204" pitchFamily="18"/>
                <a:cs typeface="Arial" panose="020B0604020202020204" pitchFamily="34" charset="0"/>
              </a:rPr>
              <a:t>núi</a:t>
            </a:r>
            <a:r>
              <a:rPr lang="en-US" sz="2200" i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b="1" i="1" dirty="0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*</a:t>
            </a:r>
            <a:r>
              <a:rPr lang="en-US" sz="2200" i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UTM Avo" panose="02040603050506020204" pitchFamily="18"/>
                <a:cs typeface="Arial" panose="020B0604020202020204" pitchFamily="34" charset="0"/>
              </a:rPr>
              <a:t>rải</a:t>
            </a:r>
            <a:r>
              <a:rPr lang="en-US" sz="2200" i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UTM Avo" panose="02040603050506020204" pitchFamily="18"/>
                <a:cs typeface="Arial" panose="020B0604020202020204" pitchFamily="34" charset="0"/>
              </a:rPr>
              <a:t>vội</a:t>
            </a:r>
            <a:r>
              <a:rPr lang="en-US" sz="2200" i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UTM Avo" panose="02040603050506020204" pitchFamily="18"/>
                <a:cs typeface="Arial" panose="020B0604020202020204" pitchFamily="34" charset="0"/>
              </a:rPr>
              <a:t>lên</a:t>
            </a:r>
            <a:r>
              <a:rPr lang="en-US" sz="2200" i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UTM Avo" panose="02040603050506020204" pitchFamily="18"/>
                <a:cs typeface="Arial" panose="020B0604020202020204" pitchFamily="34" charset="0"/>
              </a:rPr>
              <a:t>đồng</a:t>
            </a:r>
            <a:r>
              <a:rPr lang="en-US" sz="2200" i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UTM Avo" panose="02040603050506020204" pitchFamily="18"/>
                <a:cs typeface="Arial" panose="020B0604020202020204" pitchFamily="34" charset="0"/>
              </a:rPr>
              <a:t>lúa</a:t>
            </a:r>
            <a:r>
              <a:rPr lang="en-US" sz="2200" i="1" dirty="0">
                <a:latin typeface="UTM Avo" panose="02040603050506020204" pitchFamily="18"/>
                <a:cs typeface="Arial" panose="020B0604020202020204" pitchFamily="34" charset="0"/>
              </a:rPr>
              <a:t>.</a:t>
            </a:r>
            <a:endParaRPr lang="en-US" sz="2200" dirty="0">
              <a:latin typeface="UTM Avo" panose="02040603050506020204" pitchFamily="18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Theo Hoàng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Hữu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Bội</a:t>
            </a:r>
            <a:endParaRPr lang="en-US" sz="2200" dirty="0">
              <a:latin typeface="UTM Avo" panose="02040603050506020204" pitchFamily="18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200" i="1" dirty="0">
                <a:latin typeface="UTM Avo" panose="02040603050506020204" pitchFamily="18"/>
                <a:cs typeface="Arial" panose="020B0604020202020204" pitchFamily="34" charset="0"/>
              </a:rPr>
              <a:t>b, </a:t>
            </a:r>
            <a:r>
              <a:rPr lang="en-US" sz="2200" i="1" dirty="0" err="1">
                <a:latin typeface="UTM Avo" panose="02040603050506020204" pitchFamily="18"/>
                <a:cs typeface="Arial" panose="020B0604020202020204" pitchFamily="34" charset="0"/>
              </a:rPr>
              <a:t>Căn</a:t>
            </a:r>
            <a:r>
              <a:rPr lang="en-US" sz="2200" i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UTM Avo" panose="02040603050506020204" pitchFamily="18"/>
                <a:cs typeface="Arial" panose="020B0604020202020204" pitchFamily="34" charset="0"/>
              </a:rPr>
              <a:t>nhà</a:t>
            </a:r>
            <a:r>
              <a:rPr lang="en-US" sz="2200" i="1" dirty="0"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200" i="1" dirty="0" err="1">
                <a:latin typeface="UTM Avo" panose="02040603050506020204" pitchFamily="18"/>
                <a:cs typeface="Arial" panose="020B0604020202020204" pitchFamily="34" charset="0"/>
              </a:rPr>
              <a:t>thửa</a:t>
            </a:r>
            <a:r>
              <a:rPr lang="en-US" sz="2200" i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UTM Avo" panose="02040603050506020204" pitchFamily="18"/>
                <a:cs typeface="Arial" panose="020B0604020202020204" pitchFamily="34" charset="0"/>
              </a:rPr>
              <a:t>vườn</a:t>
            </a:r>
            <a:r>
              <a:rPr lang="en-US" sz="2200" i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UTM Avo" panose="02040603050506020204" pitchFamily="18"/>
                <a:cs typeface="Arial" panose="020B0604020202020204" pitchFamily="34" charset="0"/>
              </a:rPr>
              <a:t>này</a:t>
            </a:r>
            <a:r>
              <a:rPr lang="en-US" sz="2200" i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UTM Avo" panose="02040603050506020204" pitchFamily="18"/>
                <a:cs typeface="Arial" panose="020B0604020202020204" pitchFamily="34" charset="0"/>
              </a:rPr>
              <a:t>như</a:t>
            </a:r>
            <a:r>
              <a:rPr lang="en-US" sz="2200" i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UTM Avo" panose="02040603050506020204" pitchFamily="18"/>
                <a:cs typeface="Arial" panose="020B0604020202020204" pitchFamily="34" charset="0"/>
              </a:rPr>
              <a:t>một</a:t>
            </a:r>
            <a:r>
              <a:rPr lang="en-US" sz="2200" i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UTM Avo" panose="02040603050506020204" pitchFamily="18"/>
                <a:cs typeface="Arial" panose="020B0604020202020204" pitchFamily="34" charset="0"/>
              </a:rPr>
              <a:t>nơi</a:t>
            </a:r>
            <a:r>
              <a:rPr lang="en-US" sz="2200" i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UTM Avo" panose="02040603050506020204" pitchFamily="18"/>
                <a:cs typeface="Arial" panose="020B0604020202020204" pitchFamily="34" charset="0"/>
              </a:rPr>
              <a:t>mát</a:t>
            </a:r>
            <a:r>
              <a:rPr lang="en-US" sz="2200" i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UTM Avo" panose="02040603050506020204" pitchFamily="18"/>
                <a:cs typeface="Arial" panose="020B0604020202020204" pitchFamily="34" charset="0"/>
              </a:rPr>
              <a:t>mẻ</a:t>
            </a:r>
            <a:r>
              <a:rPr lang="en-US" sz="2200" i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b="1" i="1" dirty="0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*</a:t>
            </a:r>
            <a:r>
              <a:rPr lang="en-US" sz="2200" i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UTM Avo" panose="02040603050506020204" pitchFamily="18"/>
                <a:cs typeface="Arial" panose="020B0604020202020204" pitchFamily="34" charset="0"/>
              </a:rPr>
              <a:t>hiền</a:t>
            </a:r>
            <a:r>
              <a:rPr lang="en-US" sz="2200" i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UTM Avo" panose="02040603050506020204" pitchFamily="18"/>
                <a:cs typeface="Arial" panose="020B0604020202020204" pitchFamily="34" charset="0"/>
              </a:rPr>
              <a:t>lành</a:t>
            </a:r>
            <a:r>
              <a:rPr lang="en-US" sz="2200" i="1" dirty="0">
                <a:latin typeface="UTM Avo" panose="02040603050506020204" pitchFamily="18"/>
                <a:cs typeface="Arial" panose="020B0604020202020204" pitchFamily="34" charset="0"/>
              </a:rPr>
              <a:t>. Ở </a:t>
            </a:r>
            <a:r>
              <a:rPr lang="en-US" sz="2200" i="1" dirty="0" err="1">
                <a:latin typeface="UTM Avo" panose="02040603050506020204" pitchFamily="18"/>
                <a:cs typeface="Arial" panose="020B0604020202020204" pitchFamily="34" charset="0"/>
              </a:rPr>
              <a:t>đây</a:t>
            </a:r>
            <a:r>
              <a:rPr lang="en-US" sz="2200" i="1" dirty="0"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200" i="1" dirty="0" err="1">
                <a:latin typeface="UTM Avo" panose="02040603050506020204" pitchFamily="18"/>
                <a:cs typeface="Arial" panose="020B0604020202020204" pitchFamily="34" charset="0"/>
              </a:rPr>
              <a:t>bà</a:t>
            </a:r>
            <a:r>
              <a:rPr lang="en-US" sz="2200" i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UTM Avo" panose="02040603050506020204" pitchFamily="18"/>
                <a:cs typeface="Arial" panose="020B0604020202020204" pitchFamily="34" charset="0"/>
              </a:rPr>
              <a:t>lúc</a:t>
            </a:r>
            <a:r>
              <a:rPr lang="en-US" sz="2200" i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UTM Avo" panose="02040603050506020204" pitchFamily="18"/>
                <a:cs typeface="Arial" panose="020B0604020202020204" pitchFamily="34" charset="0"/>
              </a:rPr>
              <a:t>nào</a:t>
            </a:r>
            <a:r>
              <a:rPr lang="en-US" sz="2200" i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UTM Avo" panose="02040603050506020204" pitchFamily="18"/>
                <a:cs typeface="Arial" panose="020B0604020202020204" pitchFamily="34" charset="0"/>
              </a:rPr>
              <a:t>cũng</a:t>
            </a:r>
            <a:r>
              <a:rPr lang="en-US" sz="2200" i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UTM Avo" panose="02040603050506020204" pitchFamily="18"/>
                <a:cs typeface="Arial" panose="020B0604020202020204" pitchFamily="34" charset="0"/>
              </a:rPr>
              <a:t>sẵn</a:t>
            </a:r>
            <a:r>
              <a:rPr lang="en-US" sz="2200" i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UTM Avo" panose="02040603050506020204" pitchFamily="18"/>
                <a:cs typeface="Arial" panose="020B0604020202020204" pitchFamily="34" charset="0"/>
              </a:rPr>
              <a:t>sàng</a:t>
            </a:r>
            <a:r>
              <a:rPr lang="en-US" sz="2200" i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UTM Avo" panose="02040603050506020204" pitchFamily="18"/>
                <a:cs typeface="Arial" panose="020B0604020202020204" pitchFamily="34" charset="0"/>
              </a:rPr>
              <a:t>chờ</a:t>
            </a:r>
            <a:r>
              <a:rPr lang="en-US" sz="2200" i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UTM Avo" panose="02040603050506020204" pitchFamily="18"/>
                <a:cs typeface="Arial" panose="020B0604020202020204" pitchFamily="34" charset="0"/>
              </a:rPr>
              <a:t>đợi</a:t>
            </a:r>
            <a:r>
              <a:rPr lang="en-US" sz="2200" i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b="1" i="1" dirty="0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*</a:t>
            </a:r>
            <a:r>
              <a:rPr lang="en-US" sz="2200" i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UTM Avo" panose="02040603050506020204" pitchFamily="18"/>
                <a:cs typeface="Arial" panose="020B0604020202020204" pitchFamily="34" charset="0"/>
              </a:rPr>
              <a:t>mến</a:t>
            </a:r>
            <a:r>
              <a:rPr lang="en-US" sz="2200" i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UTM Avo" panose="02040603050506020204" pitchFamily="18"/>
                <a:cs typeface="Arial" panose="020B0604020202020204" pitchFamily="34" charset="0"/>
              </a:rPr>
              <a:t>yêu</a:t>
            </a:r>
            <a:r>
              <a:rPr lang="en-US" sz="2200" i="1" dirty="0">
                <a:latin typeface="UTM Avo" panose="02040603050506020204" pitchFamily="18"/>
                <a:cs typeface="Arial" panose="020B0604020202020204" pitchFamily="34" charset="0"/>
              </a:rPr>
              <a:t> Thanh. </a:t>
            </a:r>
            <a:endParaRPr lang="en-US" sz="2200" dirty="0">
              <a:latin typeface="UTM Avo" panose="02040603050506020204" pitchFamily="18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Theo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Thạch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Lam</a:t>
            </a:r>
          </a:p>
          <a:p>
            <a:pPr algn="just">
              <a:lnSpc>
                <a:spcPct val="150000"/>
              </a:lnSpc>
            </a:pPr>
            <a:r>
              <a:rPr lang="en-US" sz="2200" i="1" dirty="0">
                <a:latin typeface="UTM Avo" panose="02040603050506020204" pitchFamily="18"/>
                <a:cs typeface="Arial" panose="020B0604020202020204" pitchFamily="34" charset="0"/>
              </a:rPr>
              <a:t>c, </a:t>
            </a:r>
            <a:r>
              <a:rPr lang="en-US" sz="2200" i="1" dirty="0" err="1">
                <a:latin typeface="UTM Avo" panose="02040603050506020204" pitchFamily="18"/>
                <a:cs typeface="Arial" panose="020B0604020202020204" pitchFamily="34" charset="0"/>
              </a:rPr>
              <a:t>Tôi</a:t>
            </a:r>
            <a:r>
              <a:rPr lang="en-US" sz="2200" i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UTM Avo" panose="02040603050506020204" pitchFamily="18"/>
                <a:cs typeface="Arial" panose="020B0604020202020204" pitchFamily="34" charset="0"/>
              </a:rPr>
              <a:t>không</a:t>
            </a:r>
            <a:r>
              <a:rPr lang="en-US" sz="2200" i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UTM Avo" panose="02040603050506020204" pitchFamily="18"/>
                <a:cs typeface="Arial" panose="020B0604020202020204" pitchFamily="34" charset="0"/>
              </a:rPr>
              <a:t>trả</a:t>
            </a:r>
            <a:r>
              <a:rPr lang="en-US" sz="2200" i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UTM Avo" panose="02040603050506020204" pitchFamily="18"/>
                <a:cs typeface="Arial" panose="020B0604020202020204" pitchFamily="34" charset="0"/>
              </a:rPr>
              <a:t>lời</a:t>
            </a:r>
            <a:r>
              <a:rPr lang="en-US" sz="2200" i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UTM Avo" panose="02040603050506020204" pitchFamily="18"/>
                <a:cs typeface="Arial" panose="020B0604020202020204" pitchFamily="34" charset="0"/>
              </a:rPr>
              <a:t>mẹ</a:t>
            </a:r>
            <a:r>
              <a:rPr lang="en-US" sz="2200" i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b="1" i="1" dirty="0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*</a:t>
            </a:r>
            <a:r>
              <a:rPr lang="en-US" sz="2200" i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UTM Avo" panose="02040603050506020204" pitchFamily="18"/>
                <a:cs typeface="Arial" panose="020B0604020202020204" pitchFamily="34" charset="0"/>
              </a:rPr>
              <a:t>tôi</a:t>
            </a:r>
            <a:r>
              <a:rPr lang="en-US" sz="2200" i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UTM Avo" panose="02040603050506020204" pitchFamily="18"/>
                <a:cs typeface="Arial" panose="020B0604020202020204" pitchFamily="34" charset="0"/>
              </a:rPr>
              <a:t>muốn</a:t>
            </a:r>
            <a:r>
              <a:rPr lang="en-US" sz="2200" i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UTM Avo" panose="02040603050506020204" pitchFamily="18"/>
                <a:cs typeface="Arial" panose="020B0604020202020204" pitchFamily="34" charset="0"/>
              </a:rPr>
              <a:t>khóc</a:t>
            </a:r>
            <a:r>
              <a:rPr lang="en-US" sz="2200" i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UTM Avo" panose="02040603050506020204" pitchFamily="18"/>
                <a:cs typeface="Arial" panose="020B0604020202020204" pitchFamily="34" charset="0"/>
              </a:rPr>
              <a:t>quá</a:t>
            </a:r>
            <a:r>
              <a:rPr lang="en-US" sz="2200" i="1" dirty="0">
                <a:latin typeface="UTM Avo" panose="02040603050506020204" pitchFamily="18"/>
                <a:cs typeface="Arial" panose="020B0604020202020204" pitchFamily="34" charset="0"/>
              </a:rPr>
              <a:t>.</a:t>
            </a:r>
            <a:endParaRPr lang="en-US" sz="2200" dirty="0">
              <a:latin typeface="UTM Avo" panose="02040603050506020204" pitchFamily="18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Theo </a:t>
            </a:r>
            <a:r>
              <a:rPr lang="en-US" sz="2200" dirty="0" err="1">
                <a:latin typeface="UTM Avo" panose="02040603050506020204" pitchFamily="18"/>
                <a:cs typeface="Arial" panose="020B0604020202020204" pitchFamily="34" charset="0"/>
              </a:rPr>
              <a:t>Tạ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Duy Anh</a:t>
            </a:r>
          </a:p>
        </p:txBody>
      </p:sp>
      <p:sp>
        <p:nvSpPr>
          <p:cNvPr id="7" name="Rectangle: Rounded Corners 7">
            <a:extLst>
              <a:ext uri="{FF2B5EF4-FFF2-40B4-BE49-F238E27FC236}">
                <a16:creationId xmlns:a16="http://schemas.microsoft.com/office/drawing/2014/main" id="{080D51D5-10A4-72C2-CBD9-499E2050907A}"/>
              </a:ext>
            </a:extLst>
          </p:cNvPr>
          <p:cNvSpPr/>
          <p:nvPr/>
        </p:nvSpPr>
        <p:spPr>
          <a:xfrm>
            <a:off x="928192" y="6158034"/>
            <a:ext cx="1104708" cy="474082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endParaRPr lang="en-US" sz="22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8" name="Rectangle: Rounded Corners 11">
            <a:extLst>
              <a:ext uri="{FF2B5EF4-FFF2-40B4-BE49-F238E27FC236}">
                <a16:creationId xmlns:a16="http://schemas.microsoft.com/office/drawing/2014/main" id="{144A544B-A410-9C61-9395-DAB31DEA390F}"/>
              </a:ext>
            </a:extLst>
          </p:cNvPr>
          <p:cNvSpPr/>
          <p:nvPr/>
        </p:nvSpPr>
        <p:spPr>
          <a:xfrm>
            <a:off x="2202898" y="6158034"/>
            <a:ext cx="1104708" cy="474082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rồi</a:t>
            </a:r>
            <a:endParaRPr lang="en-US" sz="22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9" name="Rectangle: Rounded Corners 12">
            <a:extLst>
              <a:ext uri="{FF2B5EF4-FFF2-40B4-BE49-F238E27FC236}">
                <a16:creationId xmlns:a16="http://schemas.microsoft.com/office/drawing/2014/main" id="{45F8FE16-5E8B-E064-1FAC-F4C6C2C36C5A}"/>
              </a:ext>
            </a:extLst>
          </p:cNvPr>
          <p:cNvSpPr/>
          <p:nvPr/>
        </p:nvSpPr>
        <p:spPr>
          <a:xfrm>
            <a:off x="3477603" y="6158034"/>
            <a:ext cx="1104708" cy="474082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vì</a:t>
            </a:r>
            <a:endParaRPr lang="en-US" sz="22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0" name="Rectangle: Rounded Corners 21">
            <a:extLst>
              <a:ext uri="{FF2B5EF4-FFF2-40B4-BE49-F238E27FC236}">
                <a16:creationId xmlns:a16="http://schemas.microsoft.com/office/drawing/2014/main" id="{DEA836EC-0D7C-54FF-69AD-8F9A64B9E655}"/>
              </a:ext>
            </a:extLst>
          </p:cNvPr>
          <p:cNvSpPr/>
          <p:nvPr/>
        </p:nvSpPr>
        <p:spPr>
          <a:xfrm>
            <a:off x="4752308" y="6158034"/>
            <a:ext cx="1104708" cy="474082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để</a:t>
            </a:r>
            <a:endParaRPr lang="en-US" sz="22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7271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8" grpId="0" animBg="1"/>
      <p:bldP spid="9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4CA466-74A3-6086-4994-FA5B12375D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2A37DDD-322E-B510-8A71-13846C0A9A93}"/>
              </a:ext>
            </a:extLst>
          </p:cNvPr>
          <p:cNvSpPr txBox="1"/>
          <p:nvPr/>
        </p:nvSpPr>
        <p:spPr>
          <a:xfrm>
            <a:off x="4271950" y="1607703"/>
            <a:ext cx="36480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HOẠT ĐỘNG NHÓM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01862E9-E6AC-C680-FE64-830B3FA755FE}"/>
              </a:ext>
            </a:extLst>
          </p:cNvPr>
          <p:cNvGrpSpPr/>
          <p:nvPr/>
        </p:nvGrpSpPr>
        <p:grpSpPr>
          <a:xfrm>
            <a:off x="954588" y="2282800"/>
            <a:ext cx="10534141" cy="960026"/>
            <a:chOff x="1394117" y="2328844"/>
            <a:chExt cx="15085734" cy="1524000"/>
          </a:xfrm>
        </p:grpSpPr>
        <p:sp>
          <p:nvSpPr>
            <p:cNvPr id="7" name="Rectangle: Rounded Corners 12">
              <a:extLst>
                <a:ext uri="{FF2B5EF4-FFF2-40B4-BE49-F238E27FC236}">
                  <a16:creationId xmlns:a16="http://schemas.microsoft.com/office/drawing/2014/main" id="{9A5F2494-D2EA-F4A1-99D2-D235EF9E1318}"/>
                </a:ext>
              </a:extLst>
            </p:cNvPr>
            <p:cNvSpPr/>
            <p:nvPr/>
          </p:nvSpPr>
          <p:spPr>
            <a:xfrm>
              <a:off x="1546518" y="2481245"/>
              <a:ext cx="14933333" cy="1371599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i="1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a) </a:t>
              </a:r>
              <a:r>
                <a:rPr lang="en-US" sz="2400" i="1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Nắng</a:t>
              </a:r>
              <a:r>
                <a:rPr lang="en-US" sz="2400" i="1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vàng</a:t>
              </a:r>
              <a:r>
                <a:rPr lang="en-US" sz="2400" i="1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lan</a:t>
              </a:r>
              <a:r>
                <a:rPr lang="en-US" sz="2400" i="1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nhanh</a:t>
              </a:r>
              <a:r>
                <a:rPr lang="en-US" sz="2400" i="1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xuống</a:t>
              </a:r>
              <a:r>
                <a:rPr lang="en-US" sz="2400" i="1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chân</a:t>
              </a:r>
              <a:r>
                <a:rPr lang="en-US" sz="2400" i="1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núi</a:t>
              </a:r>
              <a:r>
                <a:rPr lang="en-US" sz="2400" i="1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i="1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rồi</a:t>
              </a:r>
              <a:r>
                <a:rPr lang="en-US" sz="2400" i="1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rải</a:t>
              </a:r>
              <a:r>
                <a:rPr lang="en-US" sz="2400" i="1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vội</a:t>
              </a:r>
              <a:r>
                <a:rPr lang="en-US" sz="2400" i="1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lên</a:t>
              </a:r>
              <a:r>
                <a:rPr lang="en-US" sz="2400" i="1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đồng</a:t>
              </a:r>
              <a:r>
                <a:rPr lang="en-US" sz="2400" i="1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lúa</a:t>
              </a:r>
              <a:r>
                <a:rPr lang="en-US" sz="2400" i="1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.</a:t>
              </a:r>
              <a:endPara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Rectangle: Rounded Corners 9">
              <a:extLst>
                <a:ext uri="{FF2B5EF4-FFF2-40B4-BE49-F238E27FC236}">
                  <a16:creationId xmlns:a16="http://schemas.microsoft.com/office/drawing/2014/main" id="{2C273405-2680-2BA2-8767-627F2477A3F2}"/>
                </a:ext>
              </a:extLst>
            </p:cNvPr>
            <p:cNvSpPr/>
            <p:nvPr/>
          </p:nvSpPr>
          <p:spPr>
            <a:xfrm>
              <a:off x="1394117" y="2328844"/>
              <a:ext cx="14933333" cy="1349658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a) </a:t>
              </a:r>
              <a:r>
                <a:rPr lang="en-US" sz="2400" i="1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Nắng</a:t>
              </a:r>
              <a:r>
                <a:rPr lang="en-US" sz="2400" i="1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vàng</a:t>
              </a:r>
              <a:r>
                <a:rPr lang="en-US" sz="2400" i="1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lan</a:t>
              </a:r>
              <a:r>
                <a:rPr lang="en-US" sz="2400" i="1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nhanh</a:t>
              </a:r>
              <a:r>
                <a:rPr lang="en-US" sz="2400" i="1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xuống</a:t>
              </a:r>
              <a:r>
                <a:rPr lang="en-US" sz="2400" i="1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chân</a:t>
              </a:r>
              <a:r>
                <a:rPr lang="en-US" sz="2400" i="1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núi</a:t>
              </a:r>
              <a:r>
                <a:rPr lang="en-US" sz="2400" i="1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….…. </a:t>
              </a:r>
              <a:r>
                <a:rPr lang="en-US" sz="2400" i="1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rải</a:t>
              </a:r>
              <a:r>
                <a:rPr lang="en-US" sz="2400" i="1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vội</a:t>
              </a:r>
              <a:r>
                <a:rPr lang="en-US" sz="2400" i="1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lên</a:t>
              </a:r>
              <a:r>
                <a:rPr lang="en-US" sz="2400" i="1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đồng</a:t>
              </a:r>
              <a:r>
                <a:rPr lang="en-US" sz="2400" i="1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lúa</a:t>
              </a:r>
              <a:r>
                <a:rPr lang="en-US" sz="2400" i="1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.</a:t>
              </a:r>
              <a:endPara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6A6D5B8F-A971-CA5F-EF72-64BD8ECCDB2E}"/>
              </a:ext>
            </a:extLst>
          </p:cNvPr>
          <p:cNvGrpSpPr/>
          <p:nvPr/>
        </p:nvGrpSpPr>
        <p:grpSpPr>
          <a:xfrm>
            <a:off x="954588" y="3551646"/>
            <a:ext cx="10534675" cy="1341694"/>
            <a:chOff x="1394117" y="2328844"/>
            <a:chExt cx="15011400" cy="1524000"/>
          </a:xfrm>
        </p:grpSpPr>
        <p:sp>
          <p:nvSpPr>
            <p:cNvPr id="10" name="Rectangle: Rounded Corners 23">
              <a:extLst>
                <a:ext uri="{FF2B5EF4-FFF2-40B4-BE49-F238E27FC236}">
                  <a16:creationId xmlns:a16="http://schemas.microsoft.com/office/drawing/2014/main" id="{D752EC30-18FD-3235-C990-48014D481824}"/>
                </a:ext>
              </a:extLst>
            </p:cNvPr>
            <p:cNvSpPr/>
            <p:nvPr/>
          </p:nvSpPr>
          <p:spPr>
            <a:xfrm>
              <a:off x="1546517" y="2481244"/>
              <a:ext cx="14859000" cy="1371600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i="1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a) </a:t>
              </a:r>
              <a:r>
                <a:rPr lang="en-US" sz="2400" i="1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Nắng</a:t>
              </a:r>
              <a:r>
                <a:rPr lang="en-US" sz="2400" i="1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vàng</a:t>
              </a:r>
              <a:r>
                <a:rPr lang="en-US" sz="2400" i="1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lan</a:t>
              </a:r>
              <a:r>
                <a:rPr lang="en-US" sz="2400" i="1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nhanh</a:t>
              </a:r>
              <a:r>
                <a:rPr lang="en-US" sz="2400" i="1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xuống</a:t>
              </a:r>
              <a:r>
                <a:rPr lang="en-US" sz="2400" i="1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chân</a:t>
              </a:r>
              <a:r>
                <a:rPr lang="en-US" sz="2400" i="1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núi</a:t>
              </a:r>
              <a:r>
                <a:rPr lang="en-US" sz="2400" i="1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i="1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rồi</a:t>
              </a:r>
              <a:r>
                <a:rPr lang="en-US" sz="2400" i="1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rải</a:t>
              </a:r>
              <a:r>
                <a:rPr lang="en-US" sz="2400" i="1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vội</a:t>
              </a:r>
              <a:r>
                <a:rPr lang="en-US" sz="2400" i="1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lên</a:t>
              </a:r>
              <a:r>
                <a:rPr lang="en-US" sz="2400" i="1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đồng</a:t>
              </a:r>
              <a:r>
                <a:rPr lang="en-US" sz="2400" i="1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lúa</a:t>
              </a:r>
              <a:r>
                <a:rPr lang="en-US" sz="2400" i="1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.</a:t>
              </a:r>
              <a:endPara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Rectangle: Rounded Corners 24">
              <a:extLst>
                <a:ext uri="{FF2B5EF4-FFF2-40B4-BE49-F238E27FC236}">
                  <a16:creationId xmlns:a16="http://schemas.microsoft.com/office/drawing/2014/main" id="{EA71F324-28E5-D26C-4A2B-76208225E1FE}"/>
                </a:ext>
              </a:extLst>
            </p:cNvPr>
            <p:cNvSpPr/>
            <p:nvPr/>
          </p:nvSpPr>
          <p:spPr>
            <a:xfrm>
              <a:off x="1394117" y="2328844"/>
              <a:ext cx="14859000" cy="13716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vi-VN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b) </a:t>
              </a:r>
              <a:r>
                <a:rPr lang="vi-VN" sz="2400" i="1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Căn nhà, thửa vườn này như một nơi mát mẻ </a:t>
              </a:r>
              <a:r>
                <a:rPr lang="en-US" sz="2400" i="1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………</a:t>
              </a:r>
              <a:r>
                <a:rPr lang="vi-VN" sz="2400" i="1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hiền lành. Ở đây, bà lúc nào cũng sẵn sàng chờ đợi </a:t>
              </a:r>
              <a:r>
                <a:rPr lang="en-US" sz="2400" i="1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……..</a:t>
              </a:r>
              <a:r>
                <a:rPr lang="vi-VN" sz="2400" i="1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mến yêu Thanh.</a:t>
              </a:r>
              <a:endPara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19E8603-5178-04EE-C282-35724045CADE}"/>
              </a:ext>
            </a:extLst>
          </p:cNvPr>
          <p:cNvGrpSpPr/>
          <p:nvPr/>
        </p:nvGrpSpPr>
        <p:grpSpPr>
          <a:xfrm>
            <a:off x="954588" y="5177816"/>
            <a:ext cx="10534141" cy="960026"/>
            <a:chOff x="1394117" y="2328844"/>
            <a:chExt cx="15085733" cy="1524000"/>
          </a:xfrm>
        </p:grpSpPr>
        <p:sp>
          <p:nvSpPr>
            <p:cNvPr id="13" name="Rectangle: Rounded Corners 26">
              <a:extLst>
                <a:ext uri="{FF2B5EF4-FFF2-40B4-BE49-F238E27FC236}">
                  <a16:creationId xmlns:a16="http://schemas.microsoft.com/office/drawing/2014/main" id="{DB3BD161-F478-B304-8A55-9419B952A798}"/>
                </a:ext>
              </a:extLst>
            </p:cNvPr>
            <p:cNvSpPr/>
            <p:nvPr/>
          </p:nvSpPr>
          <p:spPr>
            <a:xfrm>
              <a:off x="1546516" y="2481245"/>
              <a:ext cx="14933334" cy="1371599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i="1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a) </a:t>
              </a:r>
              <a:r>
                <a:rPr lang="en-US" sz="2400" i="1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Nắng</a:t>
              </a:r>
              <a:r>
                <a:rPr lang="en-US" sz="2400" i="1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vàng</a:t>
              </a:r>
              <a:r>
                <a:rPr lang="en-US" sz="2400" i="1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lan</a:t>
              </a:r>
              <a:r>
                <a:rPr lang="en-US" sz="2400" i="1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nhanh</a:t>
              </a:r>
              <a:r>
                <a:rPr lang="en-US" sz="2400" i="1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xuống</a:t>
              </a:r>
              <a:r>
                <a:rPr lang="en-US" sz="2400" i="1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chân</a:t>
              </a:r>
              <a:r>
                <a:rPr lang="en-US" sz="2400" i="1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núi</a:t>
              </a:r>
              <a:r>
                <a:rPr lang="en-US" sz="2400" i="1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i="1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rồi</a:t>
              </a:r>
              <a:r>
                <a:rPr lang="en-US" sz="2400" i="1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rải</a:t>
              </a:r>
              <a:r>
                <a:rPr lang="en-US" sz="2400" i="1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vội</a:t>
              </a:r>
              <a:r>
                <a:rPr lang="en-US" sz="2400" i="1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lên</a:t>
              </a:r>
              <a:r>
                <a:rPr lang="en-US" sz="2400" i="1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đồng</a:t>
              </a:r>
              <a:r>
                <a:rPr lang="en-US" sz="2400" i="1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lúa</a:t>
              </a:r>
              <a:r>
                <a:rPr lang="en-US" sz="2400" i="1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.</a:t>
              </a:r>
              <a:endPara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Rectangle: Rounded Corners 27">
              <a:extLst>
                <a:ext uri="{FF2B5EF4-FFF2-40B4-BE49-F238E27FC236}">
                  <a16:creationId xmlns:a16="http://schemas.microsoft.com/office/drawing/2014/main" id="{94ED617C-DDA3-9DE8-DB2F-2E152FF58201}"/>
                </a:ext>
              </a:extLst>
            </p:cNvPr>
            <p:cNvSpPr/>
            <p:nvPr/>
          </p:nvSpPr>
          <p:spPr>
            <a:xfrm>
              <a:off x="1394117" y="2328844"/>
              <a:ext cx="14933334" cy="1371599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c) </a:t>
              </a:r>
              <a:r>
                <a:rPr lang="en-US" sz="2400" i="1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Tôi</a:t>
              </a:r>
              <a:r>
                <a:rPr lang="en-US" sz="2400" i="1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không</a:t>
              </a:r>
              <a:r>
                <a:rPr lang="en-US" sz="2400" i="1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trả</a:t>
              </a:r>
              <a:r>
                <a:rPr lang="en-US" sz="2400" i="1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lời</a:t>
              </a:r>
              <a:r>
                <a:rPr lang="en-US" sz="2400" i="1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mẹ</a:t>
              </a:r>
              <a:r>
                <a:rPr lang="en-US" sz="2400" i="1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.……. </a:t>
              </a:r>
              <a:r>
                <a:rPr lang="en-US" sz="2400" i="1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tôi</a:t>
              </a:r>
              <a:r>
                <a:rPr lang="en-US" sz="2400" i="1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muốn</a:t>
              </a:r>
              <a:r>
                <a:rPr lang="en-US" sz="2400" i="1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khóc</a:t>
              </a:r>
              <a:r>
                <a:rPr lang="en-US" sz="2400" i="1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quá</a:t>
              </a:r>
              <a:r>
                <a:rPr lang="en-US" sz="2400" i="1" dirty="0">
                  <a:solidFill>
                    <a:srgbClr val="000000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.</a:t>
              </a:r>
              <a:endPara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C096D473-765B-D8D9-8678-85C53C2BBA54}"/>
              </a:ext>
            </a:extLst>
          </p:cNvPr>
          <p:cNvSpPr/>
          <p:nvPr/>
        </p:nvSpPr>
        <p:spPr>
          <a:xfrm>
            <a:off x="7341821" y="2496231"/>
            <a:ext cx="768021" cy="43716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rồi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E77BD4F-4D90-7944-60F6-F084D43AB612}"/>
              </a:ext>
            </a:extLst>
          </p:cNvPr>
          <p:cNvSpPr/>
          <p:nvPr/>
        </p:nvSpPr>
        <p:spPr>
          <a:xfrm>
            <a:off x="8386381" y="3665017"/>
            <a:ext cx="912025" cy="43716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207EF84-8362-9A5D-0C23-5524861DE537}"/>
              </a:ext>
            </a:extLst>
          </p:cNvPr>
          <p:cNvSpPr/>
          <p:nvPr/>
        </p:nvSpPr>
        <p:spPr>
          <a:xfrm>
            <a:off x="7565933" y="4225742"/>
            <a:ext cx="779504" cy="43716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để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C56E11D-D6DC-9D8F-3BA5-0E8CA50C3738}"/>
              </a:ext>
            </a:extLst>
          </p:cNvPr>
          <p:cNvSpPr/>
          <p:nvPr/>
        </p:nvSpPr>
        <p:spPr>
          <a:xfrm>
            <a:off x="5959629" y="5391247"/>
            <a:ext cx="768021" cy="43716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vì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5946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5" grpId="0" animBg="1"/>
      <p:bldP spid="16" grpId="0" animBg="1"/>
      <p:bldP spid="17" grpId="0" animBg="1"/>
      <p:bldP spid="1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A766E8-886B-4234-5AF6-9B68D181AE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4566522-1321-96E9-7A61-A65A47731EEF}"/>
              </a:ext>
            </a:extLst>
          </p:cNvPr>
          <p:cNvSpPr/>
          <p:nvPr/>
        </p:nvSpPr>
        <p:spPr>
          <a:xfrm>
            <a:off x="666315" y="1738906"/>
            <a:ext cx="10704289" cy="2112057"/>
          </a:xfrm>
          <a:prstGeom prst="roundRect">
            <a:avLst>
              <a:gd name="adj" fmla="val 13089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4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</a:t>
            </a:r>
            <a:r>
              <a:rPr lang="en-US" sz="2400" b="1" kern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ài</a:t>
            </a:r>
            <a:r>
              <a:rPr lang="en-US" sz="24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kern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tập</a:t>
            </a:r>
            <a:r>
              <a:rPr lang="en-US" sz="24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2</a:t>
            </a:r>
            <a:r>
              <a:rPr lang="vi-VN" sz="24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r>
              <a:rPr lang="en-US" sz="2400" b="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Viết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một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đoạn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văn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ngắn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nêu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nhận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xét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em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về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cách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ứng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xử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bạn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Thảo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Vy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trong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câu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chuyện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Tấm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bìa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tông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trong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đó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có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sử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dụng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một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số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kết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từ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.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Chỉ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ra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kết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từ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trong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đoạn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văn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Arial" panose="020B0604020202020204" pitchFamily="34" charset="0"/>
              </a:rPr>
              <a:t>em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57B27B9-1683-EEC8-1069-6D986AD741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754" t="43333" r="1156" b="27034"/>
          <a:stretch/>
        </p:blipFill>
        <p:spPr>
          <a:xfrm>
            <a:off x="566380" y="3958790"/>
            <a:ext cx="2597395" cy="286905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B063A30-17ED-5BDF-6D60-41803882A2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084" t="73027" r="-295" b="-2660"/>
          <a:stretch/>
        </p:blipFill>
        <p:spPr>
          <a:xfrm>
            <a:off x="8773209" y="4496261"/>
            <a:ext cx="2597395" cy="225366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13970DD-1C94-11DB-9F7E-C032DFDD49FB}"/>
              </a:ext>
            </a:extLst>
          </p:cNvPr>
          <p:cNvSpPr txBox="1"/>
          <p:nvPr/>
        </p:nvSpPr>
        <p:spPr>
          <a:xfrm>
            <a:off x="4007943" y="3958790"/>
            <a:ext cx="4176113" cy="1675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9988" indent="-359988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Học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sinh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làm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vào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vở</a:t>
            </a:r>
            <a:endParaRPr lang="en-US" sz="2400" dirty="0">
              <a:latin typeface="UTM Avo" panose="02040603050506020204" pitchFamily="18"/>
              <a:cs typeface="Arial" panose="020B0604020202020204" pitchFamily="34" charset="0"/>
            </a:endParaRPr>
          </a:p>
          <a:p>
            <a:pPr marL="359988" indent="-359988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Báo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cáo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kết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quả</a:t>
            </a:r>
            <a:endParaRPr lang="en-US" sz="2400" dirty="0">
              <a:latin typeface="UTM Avo" panose="02040603050506020204" pitchFamily="18"/>
              <a:cs typeface="Arial" panose="020B0604020202020204" pitchFamily="34" charset="0"/>
            </a:endParaRPr>
          </a:p>
          <a:p>
            <a:pPr marL="359988" indent="-359988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Nhận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xét</a:t>
            </a:r>
            <a:endParaRPr lang="en-US" sz="24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3829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63E1EA52-0995-6C67-FA99-A67BFFF616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898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AF9D258-17B6-4E14-2F19-1A03BBE47412}"/>
              </a:ext>
            </a:extLst>
          </p:cNvPr>
          <p:cNvSpPr/>
          <p:nvPr/>
        </p:nvSpPr>
        <p:spPr>
          <a:xfrm>
            <a:off x="6283670" y="1950138"/>
            <a:ext cx="4928003" cy="137169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52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Xem lại </a:t>
            </a:r>
            <a:r>
              <a:rPr lang="vi-VN" sz="252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kiến thức</a:t>
            </a:r>
            <a:r>
              <a:rPr lang="en-US" sz="252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52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đã</a:t>
            </a:r>
            <a:r>
              <a:rPr lang="en-US" sz="252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52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học</a:t>
            </a:r>
            <a:r>
              <a:rPr lang="en-US" sz="252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42047BE-77B6-8B70-ABA1-640DE2F51463}"/>
              </a:ext>
            </a:extLst>
          </p:cNvPr>
          <p:cNvSpPr/>
          <p:nvPr/>
        </p:nvSpPr>
        <p:spPr>
          <a:xfrm>
            <a:off x="980327" y="1953550"/>
            <a:ext cx="4928003" cy="137169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520" b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Lắng</a:t>
            </a:r>
            <a:r>
              <a:rPr lang="en-US" sz="252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520" b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nghe</a:t>
            </a:r>
            <a:r>
              <a:rPr lang="en-US" sz="252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52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GV </a:t>
            </a:r>
            <a:r>
              <a:rPr lang="en-US" sz="252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nhận</a:t>
            </a:r>
            <a:r>
              <a:rPr lang="en-US" sz="252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52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xét</a:t>
            </a:r>
            <a:r>
              <a:rPr lang="en-US" sz="252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52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tiết</a:t>
            </a:r>
            <a:r>
              <a:rPr lang="en-US" sz="252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52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học</a:t>
            </a:r>
            <a:r>
              <a:rPr lang="en-US" sz="252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EFB6DB8-A15D-53F0-430F-C746182BEBAF}"/>
              </a:ext>
            </a:extLst>
          </p:cNvPr>
          <p:cNvSpPr/>
          <p:nvPr/>
        </p:nvSpPr>
        <p:spPr>
          <a:xfrm>
            <a:off x="3587333" y="3646713"/>
            <a:ext cx="5017334" cy="137169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520" b="1" kern="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Chuẩn</a:t>
            </a:r>
            <a:r>
              <a:rPr lang="en-US" sz="2520" b="1" kern="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520" b="1" kern="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bị</a:t>
            </a:r>
            <a:r>
              <a:rPr lang="en-US" sz="2520" b="1" kern="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520" kern="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trước</a:t>
            </a:r>
            <a:r>
              <a:rPr lang="en-US" sz="2520" kern="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520" i="1" kern="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Góc</a:t>
            </a:r>
            <a:r>
              <a:rPr lang="en-US" sz="2520" i="1" kern="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520" i="1" kern="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sáng</a:t>
            </a:r>
            <a:r>
              <a:rPr lang="en-US" sz="2520" i="1" kern="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520" i="1" kern="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tạo</a:t>
            </a:r>
            <a:r>
              <a:rPr lang="en-US" sz="2520" i="1" kern="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520" i="1" dirty="0">
              <a:solidFill>
                <a:schemeClr val="tx1"/>
              </a:solidFill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F9786B5-FDC7-40B3-91EC-DD5C01A6F1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64" t="75929" r="56251" b="1586"/>
          <a:stretch/>
        </p:blipFill>
        <p:spPr>
          <a:xfrm>
            <a:off x="8456214" y="3853517"/>
            <a:ext cx="4058783" cy="3004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265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screenshot of a qr code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0C2D6A12-42FC-6EEB-211F-6EFE707163C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2 Tùy chỉnh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290</TotalTime>
  <Words>577</Words>
  <Application>Microsoft Office PowerPoint</Application>
  <PresentationFormat>Widescreen</PresentationFormat>
  <Paragraphs>51</Paragraphs>
  <Slides>17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UTM Avo</vt:lpstr>
      <vt:lpstr>Calibri</vt:lpstr>
      <vt:lpstr>Arial</vt:lpstr>
      <vt:lpstr>2_Office Theme</vt:lpstr>
      <vt:lpstr>Tuần 15  Luyện từ và câu: Kết từ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OnePercent</dc:creator>
  <cp:lastModifiedBy>Monkey</cp:lastModifiedBy>
  <cp:revision>118</cp:revision>
  <dcterms:created xsi:type="dcterms:W3CDTF">2023-10-19T01:39:18Z</dcterms:created>
  <dcterms:modified xsi:type="dcterms:W3CDTF">2024-12-16T04:27:26Z</dcterms:modified>
</cp:coreProperties>
</file>