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81" r:id="rId3"/>
    <p:sldId id="353" r:id="rId4"/>
    <p:sldId id="341" r:id="rId5"/>
    <p:sldId id="362" r:id="rId6"/>
    <p:sldId id="356" r:id="rId7"/>
    <p:sldId id="357" r:id="rId8"/>
    <p:sldId id="358" r:id="rId9"/>
    <p:sldId id="359" r:id="rId10"/>
    <p:sldId id="360" r:id="rId11"/>
    <p:sldId id="348" r:id="rId12"/>
    <p:sldId id="361" r:id="rId13"/>
    <p:sldId id="276" r:id="rId14"/>
    <p:sldId id="275" r:id="rId15"/>
  </p:sldIdLst>
  <p:sldSz cx="12192000" cy="6858000"/>
  <p:notesSz cx="6858000" cy="9144000"/>
  <p:embeddedFontLst>
    <p:embeddedFont>
      <p:font typeface="UTM Avo" panose="02040603050506020204" pitchFamily="18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07"/>
    <p:restoredTop sz="94578"/>
  </p:normalViewPr>
  <p:slideViewPr>
    <p:cSldViewPr snapToGrid="0">
      <p:cViewPr varScale="1">
        <p:scale>
          <a:sx n="36" d="100"/>
          <a:sy n="36" d="100"/>
        </p:scale>
        <p:origin x="60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24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24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24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9.png"/><Relationship Id="rId7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g"/><Relationship Id="rId4" Type="http://schemas.openxmlformats.org/officeDocument/2006/relationships/hyperlink" Target="https://www.youtube.com/@hoc1biet10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014984" y="2164610"/>
            <a:ext cx="10162032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16 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Trao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đổi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Vì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cuộc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sống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yên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bình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endParaRPr sz="48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peech Bubble: Rectangle with Corners Rounded 5">
            <a:extLst>
              <a:ext uri="{FF2B5EF4-FFF2-40B4-BE49-F238E27FC236}">
                <a16:creationId xmlns:a16="http://schemas.microsoft.com/office/drawing/2014/main" id="{B6F32DE3-157B-A166-BDFD-11E468FF9098}"/>
              </a:ext>
            </a:extLst>
          </p:cNvPr>
          <p:cNvSpPr/>
          <p:nvPr/>
        </p:nvSpPr>
        <p:spPr>
          <a:xfrm>
            <a:off x="611487" y="1754924"/>
            <a:ext cx="5143270" cy="1505111"/>
          </a:xfrm>
          <a:prstGeom prst="wedgeRoundRectCallout">
            <a:avLst>
              <a:gd name="adj1" fmla="val -36837"/>
              <a:gd name="adj2" fmla="val 72775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Em cảm nhận như thế nào về các cô chú công an (cảnh sát).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0" name="Picture 2" descr="Những chiến công hiển hách trên các lĩnh vực của Lực lượng Cảnh sát nhân  dân Việt Nam">
            <a:extLst>
              <a:ext uri="{FF2B5EF4-FFF2-40B4-BE49-F238E27FC236}">
                <a16:creationId xmlns:a16="http://schemas.microsoft.com/office/drawing/2014/main" id="{0805B7EA-B426-5E48-A162-91B562575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877" y="2055174"/>
            <a:ext cx="5648636" cy="3860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 8">
            <a:extLst>
              <a:ext uri="{FF2B5EF4-FFF2-40B4-BE49-F238E27FC236}">
                <a16:creationId xmlns:a16="http://schemas.microsoft.com/office/drawing/2014/main" id="{FAD3B545-FC1F-05A4-F542-8F31605E857C}"/>
              </a:ext>
            </a:extLst>
          </p:cNvPr>
          <p:cNvSpPr/>
          <p:nvPr/>
        </p:nvSpPr>
        <p:spPr>
          <a:xfrm>
            <a:off x="2096622" y="3429000"/>
            <a:ext cx="1451796" cy="3226214"/>
          </a:xfrm>
          <a:custGeom>
            <a:avLst/>
            <a:gdLst/>
            <a:ahLst/>
            <a:cxnLst/>
            <a:rect l="l" t="t" r="r" b="b"/>
            <a:pathLst>
              <a:path w="1916994" h="4259986">
                <a:moveTo>
                  <a:pt x="0" y="0"/>
                </a:moveTo>
                <a:lnTo>
                  <a:pt x="1916993" y="0"/>
                </a:lnTo>
                <a:lnTo>
                  <a:pt x="1916993" y="4259986"/>
                </a:lnTo>
                <a:lnTo>
                  <a:pt x="0" y="42599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42C8727-2163-6849-B403-95B84635A0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2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655D1B-F360-D7E3-B615-3C3C0E046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66DCB17-471D-A487-98A2-26A095E02A86}"/>
              </a:ext>
            </a:extLst>
          </p:cNvPr>
          <p:cNvSpPr/>
          <p:nvPr/>
        </p:nvSpPr>
        <p:spPr>
          <a:xfrm>
            <a:off x="-243380" y="4972862"/>
            <a:ext cx="12481630" cy="4259356"/>
          </a:xfrm>
          <a:custGeom>
            <a:avLst/>
            <a:gdLst/>
            <a:ahLst/>
            <a:cxnLst/>
            <a:rect l="l" t="t" r="r" b="b"/>
            <a:pathLst>
              <a:path w="19814052" h="6761545">
                <a:moveTo>
                  <a:pt x="0" y="0"/>
                </a:moveTo>
                <a:lnTo>
                  <a:pt x="19814052" y="0"/>
                </a:lnTo>
                <a:lnTo>
                  <a:pt x="19814052" y="6761545"/>
                </a:lnTo>
                <a:lnTo>
                  <a:pt x="0" y="67615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04F01539-8EC9-9984-1E8D-8B77D77204F6}"/>
              </a:ext>
            </a:extLst>
          </p:cNvPr>
          <p:cNvSpPr/>
          <p:nvPr/>
        </p:nvSpPr>
        <p:spPr>
          <a:xfrm>
            <a:off x="10519047" y="4961892"/>
            <a:ext cx="1394923" cy="1518283"/>
          </a:xfrm>
          <a:custGeom>
            <a:avLst/>
            <a:gdLst/>
            <a:ahLst/>
            <a:cxnLst/>
            <a:rect l="l" t="t" r="r" b="b"/>
            <a:pathLst>
              <a:path w="2214380" h="2410209">
                <a:moveTo>
                  <a:pt x="0" y="0"/>
                </a:moveTo>
                <a:lnTo>
                  <a:pt x="2214379" y="0"/>
                </a:lnTo>
                <a:lnTo>
                  <a:pt x="2214379" y="2410209"/>
                </a:lnTo>
                <a:lnTo>
                  <a:pt x="0" y="24102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84657C2F-81BF-94EA-0E58-FFB2FA133E04}"/>
              </a:ext>
            </a:extLst>
          </p:cNvPr>
          <p:cNvSpPr/>
          <p:nvPr/>
        </p:nvSpPr>
        <p:spPr>
          <a:xfrm flipH="1">
            <a:off x="-34707" y="4961892"/>
            <a:ext cx="1394923" cy="1518283"/>
          </a:xfrm>
          <a:custGeom>
            <a:avLst/>
            <a:gdLst/>
            <a:ahLst/>
            <a:cxnLst/>
            <a:rect l="l" t="t" r="r" b="b"/>
            <a:pathLst>
              <a:path w="2214380" h="2410209">
                <a:moveTo>
                  <a:pt x="2214379" y="0"/>
                </a:moveTo>
                <a:lnTo>
                  <a:pt x="0" y="0"/>
                </a:lnTo>
                <a:lnTo>
                  <a:pt x="0" y="2410209"/>
                </a:lnTo>
                <a:lnTo>
                  <a:pt x="2214379" y="2410209"/>
                </a:lnTo>
                <a:lnTo>
                  <a:pt x="221437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E1C36A1-1DAF-8E3F-E19A-C76F6F6CD9A5}"/>
              </a:ext>
            </a:extLst>
          </p:cNvPr>
          <p:cNvGrpSpPr/>
          <p:nvPr/>
        </p:nvGrpSpPr>
        <p:grpSpPr>
          <a:xfrm>
            <a:off x="509123" y="2036806"/>
            <a:ext cx="6241430" cy="4181272"/>
            <a:chOff x="5273315" y="1782510"/>
            <a:chExt cx="12252685" cy="663759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67B9033-0743-41D9-72CE-2187258B8BC8}"/>
                </a:ext>
              </a:extLst>
            </p:cNvPr>
            <p:cNvSpPr/>
            <p:nvPr/>
          </p:nvSpPr>
          <p:spPr>
            <a:xfrm>
              <a:off x="7162800" y="1866900"/>
              <a:ext cx="10363200" cy="65532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43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HOẠT ĐỘNG 1: </a:t>
              </a:r>
            </a:p>
            <a:p>
              <a:pPr algn="ctr">
                <a:lnSpc>
                  <a:spcPct val="150000"/>
                </a:lnSpc>
              </a:pPr>
              <a:r>
                <a:rPr lang="en-US" sz="43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CHUẨN BỊ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AA6A5AF-13C0-404E-2696-3549BF0F8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96" t="19626" r="57501" b="69262"/>
            <a:stretch/>
          </p:blipFill>
          <p:spPr>
            <a:xfrm rot="19572908">
              <a:off x="5273315" y="1782510"/>
              <a:ext cx="6326224" cy="1976946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118F086D-B88C-E0BA-B429-E3896BB0DD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19" b="42591"/>
          <a:stretch/>
        </p:blipFill>
        <p:spPr>
          <a:xfrm>
            <a:off x="7596136" y="2087217"/>
            <a:ext cx="4388862" cy="441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91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0E104B-493A-351E-20A9-BE8AEA43E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F66D3F1-2BAB-05D0-E32B-A9D4E7790F2A}"/>
              </a:ext>
            </a:extLst>
          </p:cNvPr>
          <p:cNvGrpSpPr/>
          <p:nvPr/>
        </p:nvGrpSpPr>
        <p:grpSpPr>
          <a:xfrm>
            <a:off x="836566" y="1838338"/>
            <a:ext cx="10518868" cy="1296035"/>
            <a:chOff x="0" y="2476501"/>
            <a:chExt cx="18288000" cy="2057400"/>
          </a:xfrm>
        </p:grpSpPr>
        <p:sp>
          <p:nvSpPr>
            <p:cNvPr id="4" name="Rectangle: Rounded Corners 2">
              <a:extLst>
                <a:ext uri="{FF2B5EF4-FFF2-40B4-BE49-F238E27FC236}">
                  <a16:creationId xmlns:a16="http://schemas.microsoft.com/office/drawing/2014/main" id="{5729A2D5-2B81-16AC-68B6-8C29F1F601C9}"/>
                </a:ext>
              </a:extLst>
            </p:cNvPr>
            <p:cNvSpPr/>
            <p:nvPr/>
          </p:nvSpPr>
          <p:spPr>
            <a:xfrm>
              <a:off x="0" y="2476501"/>
              <a:ext cx="18288000" cy="2057400"/>
            </a:xfrm>
            <a:prstGeom prst="roundRect">
              <a:avLst>
                <a:gd name="adj" fmla="val 0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00" dirty="0">
                <a:latin typeface="+mj-lt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E7FE92B-39D0-18EA-7CCC-B496E02CAD64}"/>
                </a:ext>
              </a:extLst>
            </p:cNvPr>
            <p:cNvSpPr txBox="1"/>
            <p:nvPr/>
          </p:nvSpPr>
          <p:spPr>
            <a:xfrm>
              <a:off x="514091" y="2654421"/>
              <a:ext cx="17259819" cy="1712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300" b="1" dirty="0">
                  <a:latin typeface="+mj-lt"/>
                  <a:cs typeface="Arial" panose="020B0604020202020204" pitchFamily="34" charset="0"/>
                </a:rPr>
                <a:t>Đề bài 1: </a:t>
              </a:r>
              <a:r>
                <a:rPr lang="vi-VN" sz="2300" dirty="0">
                  <a:latin typeface="+mj-lt"/>
                  <a:cs typeface="Arial" panose="020B0604020202020204" pitchFamily="34" charset="0"/>
                </a:rPr>
                <a:t>Trao đổi về một câu chuyện (hoặc bài thơ) đã học, đã đọc hoặc được nghe kể về các cô chú công an (cảnh sát). </a:t>
              </a:r>
              <a:endParaRPr lang="en-US" sz="2300" dirty="0">
                <a:latin typeface="+mj-lt"/>
                <a:cs typeface="Arial" panose="020B0604020202020204" pitchFamily="34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F0B629F-E8FB-1FF4-BB90-291AF2F2CBE8}"/>
              </a:ext>
            </a:extLst>
          </p:cNvPr>
          <p:cNvSpPr txBox="1"/>
          <p:nvPr/>
        </p:nvSpPr>
        <p:spPr>
          <a:xfrm>
            <a:off x="1525184" y="3270118"/>
            <a:ext cx="9312251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M: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Câu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chuyện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trong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bài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đọc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32 </a:t>
            </a:r>
            <a:r>
              <a:rPr lang="en-US" sz="2300" i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phút</a:t>
            </a:r>
            <a:r>
              <a:rPr lang="en-US" sz="2300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i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giành</a:t>
            </a:r>
            <a:r>
              <a:rPr lang="en-US" sz="2300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i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sự</a:t>
            </a:r>
            <a:r>
              <a:rPr lang="en-US" sz="2300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i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sống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.</a:t>
            </a:r>
            <a:endParaRPr lang="en-US" sz="2300" i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7" name="Picture 2" descr="Lực lượng Cảnh sát nhân dân phát huy truyền thống vẻ vang “Mưu trí, dũng  cảm, vì nước, vì dân, quên thân phục vụ”">
            <a:extLst>
              <a:ext uri="{FF2B5EF4-FFF2-40B4-BE49-F238E27FC236}">
                <a16:creationId xmlns:a16="http://schemas.microsoft.com/office/drawing/2014/main" id="{917E9B6F-601E-C98C-923E-57E2097E3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565" y="4004477"/>
            <a:ext cx="3600097" cy="2400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DA6247-DB4A-7246-D8D6-A76DD0C07D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135" y="4006152"/>
            <a:ext cx="3392318" cy="2400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6" descr="Bình khí thở cho lính cứu hoả">
            <a:extLst>
              <a:ext uri="{FF2B5EF4-FFF2-40B4-BE49-F238E27FC236}">
                <a16:creationId xmlns:a16="http://schemas.microsoft.com/office/drawing/2014/main" id="{999084C2-5AF7-DB4E-4B1C-B6CC36FF7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973" y="4005455"/>
            <a:ext cx="3247460" cy="24410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EE3E4BC-5B17-85D5-3B8B-0C541C104707}"/>
              </a:ext>
            </a:extLst>
          </p:cNvPr>
          <p:cNvSpPr txBox="1"/>
          <p:nvPr/>
        </p:nvSpPr>
        <p:spPr>
          <a:xfrm>
            <a:off x="3228405" y="995352"/>
            <a:ext cx="6097656" cy="553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300" b="1" kern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en-US" sz="2300" b="1" kern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ài tập </a:t>
            </a:r>
            <a:r>
              <a:rPr lang="vi-VN" sz="2300" b="1" kern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1: </a:t>
            </a:r>
            <a:r>
              <a:rPr lang="en-US" sz="230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Chọn 1 trong 2 đề sau: </a:t>
            </a:r>
            <a:endParaRPr lang="en-US" sz="23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06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C421AB-2D4A-934A-86B5-D40461825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16DA3FE-5BEE-1500-5154-31F954E8F21F}"/>
              </a:ext>
            </a:extLst>
          </p:cNvPr>
          <p:cNvGrpSpPr/>
          <p:nvPr/>
        </p:nvGrpSpPr>
        <p:grpSpPr>
          <a:xfrm>
            <a:off x="735325" y="1645901"/>
            <a:ext cx="10721350" cy="1225461"/>
            <a:chOff x="0" y="2476501"/>
            <a:chExt cx="18288000" cy="205740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5371CF47-6F18-628E-7924-22E8EDE8729B}"/>
                </a:ext>
              </a:extLst>
            </p:cNvPr>
            <p:cNvSpPr/>
            <p:nvPr/>
          </p:nvSpPr>
          <p:spPr>
            <a:xfrm>
              <a:off x="0" y="2476501"/>
              <a:ext cx="18288000" cy="2057400"/>
            </a:xfrm>
            <a:prstGeom prst="roundRect">
              <a:avLst>
                <a:gd name="adj" fmla="val 0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00" dirty="0">
                <a:latin typeface="+mj-lt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9FD3189-42EA-227D-C258-848817F134CB}"/>
                </a:ext>
              </a:extLst>
            </p:cNvPr>
            <p:cNvSpPr txBox="1"/>
            <p:nvPr/>
          </p:nvSpPr>
          <p:spPr>
            <a:xfrm>
              <a:off x="514090" y="2592739"/>
              <a:ext cx="17259818" cy="1712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300" b="1" dirty="0">
                  <a:latin typeface="+mj-lt"/>
                  <a:cs typeface="Arial" panose="020B0604020202020204" pitchFamily="34" charset="0"/>
                </a:rPr>
                <a:t>Đề bài </a:t>
              </a:r>
              <a:r>
                <a:rPr lang="en-US" sz="2300" b="1" dirty="0">
                  <a:latin typeface="+mj-lt"/>
                  <a:cs typeface="Arial" panose="020B0604020202020204" pitchFamily="34" charset="0"/>
                </a:rPr>
                <a:t>2</a:t>
              </a:r>
              <a:r>
                <a:rPr lang="vi-VN" sz="2300" b="1" dirty="0">
                  <a:latin typeface="+mj-lt"/>
                  <a:cs typeface="Arial" panose="020B0604020202020204" pitchFamily="34" charset="0"/>
                </a:rPr>
                <a:t>: </a:t>
              </a:r>
              <a:r>
                <a:rPr lang="vi-VN" sz="2300" dirty="0">
                  <a:latin typeface="+mj-lt"/>
                  <a:cs typeface="Arial" panose="020B0604020202020204" pitchFamily="34" charset="0"/>
                </a:rPr>
                <a:t>Trao đổi về một việc mà em (hoặc bạn em) đã làm nhằm đảm bảo an toàn cho bản thân hoặc những người xung quanh. </a:t>
              </a:r>
              <a:endParaRPr lang="en-US" sz="2300" dirty="0">
                <a:latin typeface="+mj-lt"/>
                <a:cs typeface="Arial" panose="020B0604020202020204" pitchFamily="34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B263BFB-821D-ADC5-827B-85727FBF7FE8}"/>
              </a:ext>
            </a:extLst>
          </p:cNvPr>
          <p:cNvSpPr txBox="1"/>
          <p:nvPr/>
        </p:nvSpPr>
        <p:spPr>
          <a:xfrm>
            <a:off x="1513220" y="2920815"/>
            <a:ext cx="9312251" cy="1079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M: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Gặp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một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bé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bị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lạc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trong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siêu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thị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bạn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dẫn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bé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đến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gặp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bác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bảo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vệ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để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nhờ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giúp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đỡ</a:t>
            </a:r>
            <a:r>
              <a: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8" name="Picture 2" descr="Bài 5: Văn hóa - Yếu tố chính xây dựng giao thông an toàn">
            <a:extLst>
              <a:ext uri="{FF2B5EF4-FFF2-40B4-BE49-F238E27FC236}">
                <a16:creationId xmlns:a16="http://schemas.microsoft.com/office/drawing/2014/main" id="{DB121DAF-3016-9FBE-44DD-5E6D3BE6F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311" y="4210629"/>
            <a:ext cx="2999408" cy="20029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4" descr="Chung tay giúp đỡ những người có hoàn cảnh khó khăn">
            <a:extLst>
              <a:ext uri="{FF2B5EF4-FFF2-40B4-BE49-F238E27FC236}">
                <a16:creationId xmlns:a16="http://schemas.microsoft.com/office/drawing/2014/main" id="{7E2EDD62-B419-3F3B-5126-490BE171E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715" y="4210630"/>
            <a:ext cx="3380181" cy="20029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4BEE092-E991-CFE4-AC80-DB351E022D23}"/>
              </a:ext>
            </a:extLst>
          </p:cNvPr>
          <p:cNvSpPr txBox="1"/>
          <p:nvPr/>
        </p:nvSpPr>
        <p:spPr>
          <a:xfrm>
            <a:off x="3120518" y="997550"/>
            <a:ext cx="6097656" cy="553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300" b="1" kern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en-US" sz="2300" b="1" kern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ài tập </a:t>
            </a:r>
            <a:r>
              <a:rPr lang="vi-VN" sz="2300" b="1" kern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1: </a:t>
            </a:r>
            <a:r>
              <a:rPr lang="en-US" sz="230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Chọn 1 trong 2 đề sau: </a:t>
            </a:r>
            <a:endParaRPr lang="en-US" sz="23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026" name="Picture 2" descr="Theo bố đến đi siêu thị rồi bị lạc, bé gái 4 tuổi gọi tên bố mà ai nấy cười  ná thở">
            <a:extLst>
              <a:ext uri="{FF2B5EF4-FFF2-40B4-BE49-F238E27FC236}">
                <a16:creationId xmlns:a16="http://schemas.microsoft.com/office/drawing/2014/main" id="{A13BAAD7-02F0-7B91-F6AC-FF621E01E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73" y="4210630"/>
            <a:ext cx="3210342" cy="20029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1483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91387C-9B26-0B5C-4B6A-0B21A6680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318B689-A607-4564-50F3-1FC21ADFA594}"/>
              </a:ext>
            </a:extLst>
          </p:cNvPr>
          <p:cNvSpPr/>
          <p:nvPr/>
        </p:nvSpPr>
        <p:spPr>
          <a:xfrm>
            <a:off x="893586" y="1801330"/>
            <a:ext cx="10453193" cy="812317"/>
          </a:xfrm>
          <a:prstGeom prst="roundRect">
            <a:avLst/>
          </a:prstGeom>
          <a:solidFill>
            <a:schemeClr val="bg1"/>
          </a:solidFill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HƯỚNG DẪN, CHIA SẺ THEO GỢI Ý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70A1273-CEAC-89E5-720D-2F9182039CAE}"/>
              </a:ext>
            </a:extLst>
          </p:cNvPr>
          <p:cNvGrpSpPr/>
          <p:nvPr/>
        </p:nvGrpSpPr>
        <p:grpSpPr>
          <a:xfrm>
            <a:off x="887313" y="3039981"/>
            <a:ext cx="4560123" cy="3228087"/>
            <a:chOff x="609600" y="2681572"/>
            <a:chExt cx="7239000" cy="4633628"/>
          </a:xfrm>
        </p:grpSpPr>
        <p:sp>
          <p:nvSpPr>
            <p:cNvPr id="6" name="Rectangle: Rounded Corners 16">
              <a:extLst>
                <a:ext uri="{FF2B5EF4-FFF2-40B4-BE49-F238E27FC236}">
                  <a16:creationId xmlns:a16="http://schemas.microsoft.com/office/drawing/2014/main" id="{D495C004-5657-E270-0B5A-EE488AB1BB59}"/>
                </a:ext>
              </a:extLst>
            </p:cNvPr>
            <p:cNvSpPr/>
            <p:nvPr/>
          </p:nvSpPr>
          <p:spPr>
            <a:xfrm>
              <a:off x="609600" y="2971800"/>
              <a:ext cx="7239000" cy="4343400"/>
            </a:xfrm>
            <a:prstGeom prst="roundRect">
              <a:avLst>
                <a:gd name="adj" fmla="val 1201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Em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sẽ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trao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đổi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về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bài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thơ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(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câu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chuyện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)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nào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?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Vì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sao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? </a:t>
              </a:r>
            </a:p>
          </p:txBody>
        </p:sp>
        <p:sp>
          <p:nvSpPr>
            <p:cNvPr id="7" name="Rectangle: Rounded Corners 12">
              <a:extLst>
                <a:ext uri="{FF2B5EF4-FFF2-40B4-BE49-F238E27FC236}">
                  <a16:creationId xmlns:a16="http://schemas.microsoft.com/office/drawing/2014/main" id="{993B938F-CE05-7C26-8229-E53D8D29FF55}"/>
                </a:ext>
              </a:extLst>
            </p:cNvPr>
            <p:cNvSpPr/>
            <p:nvPr/>
          </p:nvSpPr>
          <p:spPr>
            <a:xfrm>
              <a:off x="2171699" y="2681572"/>
              <a:ext cx="4114800" cy="952500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Đề</a:t>
              </a:r>
              <a:r>
                <a:rPr lang="en-US" sz="24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1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7012B73-27C5-4930-944D-1BEBAF88C50E}"/>
              </a:ext>
            </a:extLst>
          </p:cNvPr>
          <p:cNvGrpSpPr/>
          <p:nvPr/>
        </p:nvGrpSpPr>
        <p:grpSpPr>
          <a:xfrm>
            <a:off x="6107636" y="3039981"/>
            <a:ext cx="5232870" cy="3228087"/>
            <a:chOff x="228600" y="2457450"/>
            <a:chExt cx="8306957" cy="5124450"/>
          </a:xfrm>
        </p:grpSpPr>
        <p:sp>
          <p:nvSpPr>
            <p:cNvPr id="11" name="Rectangle: Rounded Corners 33">
              <a:extLst>
                <a:ext uri="{FF2B5EF4-FFF2-40B4-BE49-F238E27FC236}">
                  <a16:creationId xmlns:a16="http://schemas.microsoft.com/office/drawing/2014/main" id="{63303845-C244-7839-C761-1A7DB771365A}"/>
                </a:ext>
              </a:extLst>
            </p:cNvPr>
            <p:cNvSpPr/>
            <p:nvPr/>
          </p:nvSpPr>
          <p:spPr>
            <a:xfrm>
              <a:off x="228600" y="2778421"/>
              <a:ext cx="8306957" cy="4803479"/>
            </a:xfrm>
            <a:prstGeom prst="roundRect">
              <a:avLst>
                <a:gd name="adj" fmla="val 12014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endPara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Em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sẽ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trao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đổi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về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việc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làm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nào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?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Việc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làm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đó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của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ai?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Vì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sao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em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muốn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trao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đổi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với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bạn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cô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(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thầy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)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về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việc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làm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đó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? </a:t>
              </a:r>
            </a:p>
          </p:txBody>
        </p:sp>
        <p:sp>
          <p:nvSpPr>
            <p:cNvPr id="12" name="Rectangle: Rounded Corners 34">
              <a:extLst>
                <a:ext uri="{FF2B5EF4-FFF2-40B4-BE49-F238E27FC236}">
                  <a16:creationId xmlns:a16="http://schemas.microsoft.com/office/drawing/2014/main" id="{3E531682-7A5A-69D5-6CCB-6C6013502D41}"/>
                </a:ext>
              </a:extLst>
            </p:cNvPr>
            <p:cNvSpPr/>
            <p:nvPr/>
          </p:nvSpPr>
          <p:spPr>
            <a:xfrm>
              <a:off x="2324678" y="2457450"/>
              <a:ext cx="4114800" cy="952500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Đề</a:t>
              </a:r>
              <a:r>
                <a:rPr lang="en-US" sz="24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806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A50D26-0FEE-6F92-35E7-104E96206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7EA5BF1-F4E9-F90F-7851-08D244660442}"/>
              </a:ext>
            </a:extLst>
          </p:cNvPr>
          <p:cNvSpPr/>
          <p:nvPr/>
        </p:nvSpPr>
        <p:spPr>
          <a:xfrm>
            <a:off x="-243380" y="4972862"/>
            <a:ext cx="12481630" cy="4259356"/>
          </a:xfrm>
          <a:custGeom>
            <a:avLst/>
            <a:gdLst/>
            <a:ahLst/>
            <a:cxnLst/>
            <a:rect l="l" t="t" r="r" b="b"/>
            <a:pathLst>
              <a:path w="19814052" h="6761545">
                <a:moveTo>
                  <a:pt x="0" y="0"/>
                </a:moveTo>
                <a:lnTo>
                  <a:pt x="19814052" y="0"/>
                </a:lnTo>
                <a:lnTo>
                  <a:pt x="19814052" y="6761545"/>
                </a:lnTo>
                <a:lnTo>
                  <a:pt x="0" y="67615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16569B87-5FE0-BCCF-5CCB-2F1307B96F05}"/>
              </a:ext>
            </a:extLst>
          </p:cNvPr>
          <p:cNvSpPr/>
          <p:nvPr/>
        </p:nvSpPr>
        <p:spPr>
          <a:xfrm>
            <a:off x="10519047" y="4961892"/>
            <a:ext cx="1394923" cy="1518283"/>
          </a:xfrm>
          <a:custGeom>
            <a:avLst/>
            <a:gdLst/>
            <a:ahLst/>
            <a:cxnLst/>
            <a:rect l="l" t="t" r="r" b="b"/>
            <a:pathLst>
              <a:path w="2214380" h="2410209">
                <a:moveTo>
                  <a:pt x="0" y="0"/>
                </a:moveTo>
                <a:lnTo>
                  <a:pt x="2214379" y="0"/>
                </a:lnTo>
                <a:lnTo>
                  <a:pt x="2214379" y="2410209"/>
                </a:lnTo>
                <a:lnTo>
                  <a:pt x="0" y="24102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454C13DA-117A-3238-04DB-A3726DE760BC}"/>
              </a:ext>
            </a:extLst>
          </p:cNvPr>
          <p:cNvSpPr/>
          <p:nvPr/>
        </p:nvSpPr>
        <p:spPr>
          <a:xfrm flipH="1">
            <a:off x="-34707" y="4961892"/>
            <a:ext cx="1394923" cy="1518283"/>
          </a:xfrm>
          <a:custGeom>
            <a:avLst/>
            <a:gdLst/>
            <a:ahLst/>
            <a:cxnLst/>
            <a:rect l="l" t="t" r="r" b="b"/>
            <a:pathLst>
              <a:path w="2214380" h="2410209">
                <a:moveTo>
                  <a:pt x="2214379" y="0"/>
                </a:moveTo>
                <a:lnTo>
                  <a:pt x="0" y="0"/>
                </a:lnTo>
                <a:lnTo>
                  <a:pt x="0" y="2410209"/>
                </a:lnTo>
                <a:lnTo>
                  <a:pt x="2214379" y="2410209"/>
                </a:lnTo>
                <a:lnTo>
                  <a:pt x="221437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71FA4FB-7840-C57F-0457-FE451F50B1FE}"/>
              </a:ext>
            </a:extLst>
          </p:cNvPr>
          <p:cNvGrpSpPr/>
          <p:nvPr/>
        </p:nvGrpSpPr>
        <p:grpSpPr>
          <a:xfrm>
            <a:off x="509123" y="2036806"/>
            <a:ext cx="6241430" cy="4181272"/>
            <a:chOff x="5273315" y="1782510"/>
            <a:chExt cx="12252685" cy="663759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6F4AEE6-27AC-271F-1E30-9E06769D9A34}"/>
                </a:ext>
              </a:extLst>
            </p:cNvPr>
            <p:cNvSpPr/>
            <p:nvPr/>
          </p:nvSpPr>
          <p:spPr>
            <a:xfrm>
              <a:off x="7162800" y="1866900"/>
              <a:ext cx="10363200" cy="65532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75981">
                <a:lnSpc>
                  <a:spcPct val="150000"/>
                </a:lnSpc>
                <a:defRPr/>
              </a:pPr>
              <a:r>
                <a:rPr lang="en-US" sz="43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HOẠT ĐỘNG 2: </a:t>
              </a:r>
            </a:p>
            <a:p>
              <a:pPr algn="ctr" defTabSz="575981">
                <a:lnSpc>
                  <a:spcPct val="150000"/>
                </a:lnSpc>
                <a:defRPr/>
              </a:pPr>
              <a:r>
                <a:rPr lang="en-US" sz="43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TRAO ĐỔI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41D360D-ABB7-A6B4-C282-4040BB3A4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96" t="19626" r="57501" b="69262"/>
            <a:stretch/>
          </p:blipFill>
          <p:spPr>
            <a:xfrm rot="19572908">
              <a:off x="5273315" y="1782510"/>
              <a:ext cx="6326224" cy="1976946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5A5749AC-9526-6ED7-74F3-D942FB64D1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19" b="42591"/>
          <a:stretch/>
        </p:blipFill>
        <p:spPr>
          <a:xfrm>
            <a:off x="7596136" y="2087217"/>
            <a:ext cx="4388862" cy="441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00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33367C-31F1-1609-2B7A-D30754A61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1">
            <a:extLst>
              <a:ext uri="{FF2B5EF4-FFF2-40B4-BE49-F238E27FC236}">
                <a16:creationId xmlns:a16="http://schemas.microsoft.com/office/drawing/2014/main" id="{6B917BEF-B370-071F-4E2D-47B82476672A}"/>
              </a:ext>
            </a:extLst>
          </p:cNvPr>
          <p:cNvSpPr/>
          <p:nvPr/>
        </p:nvSpPr>
        <p:spPr>
          <a:xfrm>
            <a:off x="478534" y="2007705"/>
            <a:ext cx="5920581" cy="3312171"/>
          </a:xfrm>
          <a:prstGeom prst="roundRect">
            <a:avLst/>
          </a:prstGeom>
          <a:solidFill>
            <a:schemeClr val="bg1"/>
          </a:solidFill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9988" indent="-35998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Cùng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bạn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trao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đổi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trách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nhiệm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an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nhân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dân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359988" indent="-35998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Lắng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nghe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GV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nhận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xét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tiết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học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.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2" name="Picture 2" descr="Lực lượng Cảnh sát nhân dân phát huy truyền thống vẻ vang “Mưu trí, dũng  cảm, vì nước, vì dân, quên thân phục vụ”">
            <a:extLst>
              <a:ext uri="{FF2B5EF4-FFF2-40B4-BE49-F238E27FC236}">
                <a16:creationId xmlns:a16="http://schemas.microsoft.com/office/drawing/2014/main" id="{B3E8C2E6-9625-1AA4-19A7-B08A627E8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620" y="2124645"/>
            <a:ext cx="4792846" cy="31952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20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597CFDE-4832-3F1D-C2A2-7F87BF52AE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6A1F63-9189-0479-4C63-9CBD3BCC0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2">
            <a:extLst>
              <a:ext uri="{FF2B5EF4-FFF2-40B4-BE49-F238E27FC236}">
                <a16:creationId xmlns:a16="http://schemas.microsoft.com/office/drawing/2014/main" id="{62661744-CC54-7BFF-4408-8C0FA16FC7A5}"/>
              </a:ext>
            </a:extLst>
          </p:cNvPr>
          <p:cNvSpPr/>
          <p:nvPr/>
        </p:nvSpPr>
        <p:spPr>
          <a:xfrm>
            <a:off x="-243380" y="4972862"/>
            <a:ext cx="12481630" cy="4259356"/>
          </a:xfrm>
          <a:custGeom>
            <a:avLst/>
            <a:gdLst/>
            <a:ahLst/>
            <a:cxnLst/>
            <a:rect l="l" t="t" r="r" b="b"/>
            <a:pathLst>
              <a:path w="19814052" h="6761545">
                <a:moveTo>
                  <a:pt x="0" y="0"/>
                </a:moveTo>
                <a:lnTo>
                  <a:pt x="19814052" y="0"/>
                </a:lnTo>
                <a:lnTo>
                  <a:pt x="19814052" y="6761545"/>
                </a:lnTo>
                <a:lnTo>
                  <a:pt x="0" y="67615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9" name="Rectangle: Rounded Corners 2">
            <a:extLst>
              <a:ext uri="{FF2B5EF4-FFF2-40B4-BE49-F238E27FC236}">
                <a16:creationId xmlns:a16="http://schemas.microsoft.com/office/drawing/2014/main" id="{B2E5EA89-9FFE-903D-B48C-3DA35A40F35E}"/>
              </a:ext>
            </a:extLst>
          </p:cNvPr>
          <p:cNvSpPr/>
          <p:nvPr/>
        </p:nvSpPr>
        <p:spPr>
          <a:xfrm>
            <a:off x="1515235" y="2115541"/>
            <a:ext cx="6512405" cy="165451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Lắng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nghe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GV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nhận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xét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rút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kinh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nghiệm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0" name="Rectangle: Rounded Corners 4">
            <a:extLst>
              <a:ext uri="{FF2B5EF4-FFF2-40B4-BE49-F238E27FC236}">
                <a16:creationId xmlns:a16="http://schemas.microsoft.com/office/drawing/2014/main" id="{5BA61B6B-EBCE-86B9-8BA4-98D488B18209}"/>
              </a:ext>
            </a:extLst>
          </p:cNvPr>
          <p:cNvSpPr/>
          <p:nvPr/>
        </p:nvSpPr>
        <p:spPr>
          <a:xfrm>
            <a:off x="1515235" y="4134636"/>
            <a:ext cx="6512405" cy="165451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kern="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Chuẩn</a:t>
            </a:r>
            <a:r>
              <a:rPr lang="en-US" sz="2400" b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bị</a:t>
            </a:r>
            <a:r>
              <a:rPr lang="en-US" sz="2400" b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trước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</a:t>
            </a:r>
            <a:r>
              <a:rPr lang="en-US" sz="2400" i="1" kern="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ọc</a:t>
            </a:r>
            <a:r>
              <a:rPr lang="en-US" sz="2400" i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2: </a:t>
            </a:r>
            <a:r>
              <a:rPr lang="en-US" sz="2400" i="1" kern="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Chú</a:t>
            </a:r>
            <a:r>
              <a:rPr lang="en-US" sz="2400" i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en-US" sz="2400" i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an</a:t>
            </a:r>
            <a:r>
              <a:rPr lang="vi-VN" sz="2400" i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i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6341F47D-031E-7CA5-FBE9-ACA5B0F618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70" t="48518"/>
          <a:stretch/>
        </p:blipFill>
        <p:spPr>
          <a:xfrm>
            <a:off x="8351920" y="2143391"/>
            <a:ext cx="2864588" cy="3982489"/>
          </a:xfrm>
          <a:prstGeom prst="rect">
            <a:avLst/>
          </a:prstGeom>
        </p:spPr>
      </p:pic>
      <p:sp>
        <p:nvSpPr>
          <p:cNvPr id="32" name="Freeform 3">
            <a:extLst>
              <a:ext uri="{FF2B5EF4-FFF2-40B4-BE49-F238E27FC236}">
                <a16:creationId xmlns:a16="http://schemas.microsoft.com/office/drawing/2014/main" id="{F43A411E-E30D-2167-4121-7157FC284A53}"/>
              </a:ext>
            </a:extLst>
          </p:cNvPr>
          <p:cNvSpPr/>
          <p:nvPr/>
        </p:nvSpPr>
        <p:spPr>
          <a:xfrm>
            <a:off x="10519047" y="4961892"/>
            <a:ext cx="1394923" cy="1518283"/>
          </a:xfrm>
          <a:custGeom>
            <a:avLst/>
            <a:gdLst/>
            <a:ahLst/>
            <a:cxnLst/>
            <a:rect l="l" t="t" r="r" b="b"/>
            <a:pathLst>
              <a:path w="2214380" h="2410209">
                <a:moveTo>
                  <a:pt x="0" y="0"/>
                </a:moveTo>
                <a:lnTo>
                  <a:pt x="2214379" y="0"/>
                </a:lnTo>
                <a:lnTo>
                  <a:pt x="2214379" y="2410209"/>
                </a:lnTo>
                <a:lnTo>
                  <a:pt x="0" y="24102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4">
            <a:extLst>
              <a:ext uri="{FF2B5EF4-FFF2-40B4-BE49-F238E27FC236}">
                <a16:creationId xmlns:a16="http://schemas.microsoft.com/office/drawing/2014/main" id="{20A72665-D561-A8F5-7EA3-6F25F8D031C0}"/>
              </a:ext>
            </a:extLst>
          </p:cNvPr>
          <p:cNvSpPr/>
          <p:nvPr/>
        </p:nvSpPr>
        <p:spPr>
          <a:xfrm flipH="1">
            <a:off x="-34707" y="4961892"/>
            <a:ext cx="1394923" cy="1518283"/>
          </a:xfrm>
          <a:custGeom>
            <a:avLst/>
            <a:gdLst/>
            <a:ahLst/>
            <a:cxnLst/>
            <a:rect l="l" t="t" r="r" b="b"/>
            <a:pathLst>
              <a:path w="2214380" h="2410209">
                <a:moveTo>
                  <a:pt x="2214379" y="0"/>
                </a:moveTo>
                <a:lnTo>
                  <a:pt x="0" y="0"/>
                </a:lnTo>
                <a:lnTo>
                  <a:pt x="0" y="2410209"/>
                </a:lnTo>
                <a:lnTo>
                  <a:pt x="2214379" y="2410209"/>
                </a:lnTo>
                <a:lnTo>
                  <a:pt x="2214379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5">
            <a:extLst>
              <a:ext uri="{FF2B5EF4-FFF2-40B4-BE49-F238E27FC236}">
                <a16:creationId xmlns:a16="http://schemas.microsoft.com/office/drawing/2014/main" id="{2F75265D-8E70-1628-8EED-A54BD659A7D6}"/>
              </a:ext>
            </a:extLst>
          </p:cNvPr>
          <p:cNvSpPr/>
          <p:nvPr/>
        </p:nvSpPr>
        <p:spPr>
          <a:xfrm>
            <a:off x="9628935" y="625108"/>
            <a:ext cx="1936304" cy="1518283"/>
          </a:xfrm>
          <a:custGeom>
            <a:avLst/>
            <a:gdLst/>
            <a:ahLst/>
            <a:cxnLst/>
            <a:rect l="l" t="t" r="r" b="b"/>
            <a:pathLst>
              <a:path w="4072705" h="3243354">
                <a:moveTo>
                  <a:pt x="0" y="0"/>
                </a:moveTo>
                <a:lnTo>
                  <a:pt x="4072704" y="0"/>
                </a:lnTo>
                <a:lnTo>
                  <a:pt x="4072704" y="3243354"/>
                </a:lnTo>
                <a:lnTo>
                  <a:pt x="0" y="32433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836723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284</Words>
  <Application>Microsoft Office PowerPoint</Application>
  <PresentationFormat>Widescreen</PresentationFormat>
  <Paragraphs>24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Wingdings</vt:lpstr>
      <vt:lpstr>UTM Avo</vt:lpstr>
      <vt:lpstr>Calibri</vt:lpstr>
      <vt:lpstr>Arial</vt:lpstr>
      <vt:lpstr>2_Office Theme</vt:lpstr>
      <vt:lpstr>Tuần 16  Trao đổi: Vì cuộc sống yên bình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115</cp:revision>
  <dcterms:created xsi:type="dcterms:W3CDTF">2023-10-19T01:39:18Z</dcterms:created>
  <dcterms:modified xsi:type="dcterms:W3CDTF">2024-12-16T04:33:18Z</dcterms:modified>
</cp:coreProperties>
</file>