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81" r:id="rId3"/>
    <p:sldId id="353" r:id="rId4"/>
    <p:sldId id="357" r:id="rId5"/>
    <p:sldId id="278" r:id="rId6"/>
    <p:sldId id="351" r:id="rId7"/>
    <p:sldId id="358" r:id="rId8"/>
    <p:sldId id="359" r:id="rId9"/>
    <p:sldId id="360" r:id="rId10"/>
    <p:sldId id="361" r:id="rId11"/>
    <p:sldId id="363" r:id="rId12"/>
    <p:sldId id="364" r:id="rId13"/>
    <p:sldId id="365" r:id="rId14"/>
    <p:sldId id="366" r:id="rId15"/>
    <p:sldId id="367" r:id="rId16"/>
    <p:sldId id="368" r:id="rId17"/>
    <p:sldId id="369" r:id="rId18"/>
    <p:sldId id="370" r:id="rId19"/>
    <p:sldId id="371" r:id="rId20"/>
    <p:sldId id="372" r:id="rId21"/>
    <p:sldId id="373" r:id="rId22"/>
    <p:sldId id="374" r:id="rId23"/>
    <p:sldId id="375" r:id="rId24"/>
    <p:sldId id="344" r:id="rId25"/>
    <p:sldId id="354" r:id="rId26"/>
    <p:sldId id="382" r:id="rId27"/>
    <p:sldId id="383" r:id="rId28"/>
    <p:sldId id="386" r:id="rId29"/>
    <p:sldId id="384" r:id="rId30"/>
    <p:sldId id="387" r:id="rId31"/>
    <p:sldId id="385" r:id="rId32"/>
    <p:sldId id="348" r:id="rId33"/>
    <p:sldId id="352" r:id="rId34"/>
    <p:sldId id="276" r:id="rId35"/>
    <p:sldId id="275" r:id="rId36"/>
  </p:sldIdLst>
  <p:sldSz cx="12192000" cy="6858000"/>
  <p:notesSz cx="6858000" cy="9144000"/>
  <p:embeddedFontLst>
    <p:embeddedFont>
      <p:font typeface="UTM Avo" panose="02040603050506020204" pitchFamily="18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81" autoAdjust="0"/>
    <p:restoredTop sz="94062" autoAdjust="0"/>
  </p:normalViewPr>
  <p:slideViewPr>
    <p:cSldViewPr snapToGrid="0">
      <p:cViewPr varScale="1">
        <p:scale>
          <a:sx n="35" d="100"/>
          <a:sy n="35" d="100"/>
        </p:scale>
        <p:origin x="54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24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24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23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24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audio" Target="../media/audio1.wav"/><Relationship Id="rId9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24/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43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g"/><Relationship Id="rId4" Type="http://schemas.openxmlformats.org/officeDocument/2006/relationships/hyperlink" Target="https://www.youtube.com/@hoc1biet10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292626"/>
            <a:ext cx="9144000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16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2: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Chú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công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an 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C23A089C-5DD9-4371-5EE8-3DFD9B1496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D5A26B-37CE-B456-7E93-E2CEE40DB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770" y="1723987"/>
            <a:ext cx="3360732" cy="2234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C4D8E2-3522-4C1D-4D71-0A4DE12FAB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499" y="1784160"/>
            <a:ext cx="3360732" cy="2174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94B5BBC1-D82B-F1F5-934A-8BC19CC31AAA}"/>
              </a:ext>
            </a:extLst>
          </p:cNvPr>
          <p:cNvGrpSpPr/>
          <p:nvPr/>
        </p:nvGrpSpPr>
        <p:grpSpPr>
          <a:xfrm>
            <a:off x="3964844" y="4102697"/>
            <a:ext cx="4262311" cy="2500566"/>
            <a:chOff x="11550791" y="7296881"/>
            <a:chExt cx="6766236" cy="3969542"/>
          </a:xfrm>
        </p:grpSpPr>
        <p:sp>
          <p:nvSpPr>
            <p:cNvPr id="9" name="Speech Bubble: Rectangle with Corners Rounded 7">
              <a:extLst>
                <a:ext uri="{FF2B5EF4-FFF2-40B4-BE49-F238E27FC236}">
                  <a16:creationId xmlns:a16="http://schemas.microsoft.com/office/drawing/2014/main" id="{39273FBF-25CB-4AB7-B84C-DFD1A79AC5B5}"/>
                </a:ext>
              </a:extLst>
            </p:cNvPr>
            <p:cNvSpPr/>
            <p:nvPr/>
          </p:nvSpPr>
          <p:spPr>
            <a:xfrm>
              <a:off x="11550791" y="8128647"/>
              <a:ext cx="6766236" cy="3137776"/>
            </a:xfrm>
            <a:prstGeom prst="wedgeRoundRectCallout">
              <a:avLst>
                <a:gd name="adj1" fmla="val -19255"/>
                <a:gd name="adj2" fmla="val 48456"/>
                <a:gd name="adj3" fmla="val 16667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Em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hãy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miêu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tả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đặc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điểm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của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cô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chú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công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an.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FB16F97-66A7-D427-B13C-7A6EF796DFE1}"/>
                </a:ext>
              </a:extLst>
            </p:cNvPr>
            <p:cNvSpPr txBox="1"/>
            <p:nvPr/>
          </p:nvSpPr>
          <p:spPr>
            <a:xfrm>
              <a:off x="11963399" y="7296881"/>
              <a:ext cx="6247109" cy="7328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THẢO LUẬN NHÓM ĐÔI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1B3E6D9-13C1-1180-7363-79A0AEF45483}"/>
              </a:ext>
            </a:extLst>
          </p:cNvPr>
          <p:cNvSpPr txBox="1"/>
          <p:nvPr/>
        </p:nvSpPr>
        <p:spPr>
          <a:xfrm>
            <a:off x="2938981" y="1118499"/>
            <a:ext cx="6097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Xem một số hình ảnh sau đây:</a:t>
            </a:r>
            <a:endParaRPr lang="en-US" sz="24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87291C-A95A-6076-2B78-B9CF002E9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7CE2D9-B6F7-C9B6-F5E9-2AE3F823D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786" y="3574629"/>
            <a:ext cx="4224403" cy="2809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5366E5-6ECE-91F6-2A50-9FAB50A8C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4813" y="1375703"/>
            <a:ext cx="4224403" cy="2814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2E61205-771A-0D6F-CD11-9A4ED6B427BC}"/>
              </a:ext>
            </a:extLst>
          </p:cNvPr>
          <p:cNvSpPr/>
          <p:nvPr/>
        </p:nvSpPr>
        <p:spPr>
          <a:xfrm>
            <a:off x="822784" y="1945488"/>
            <a:ext cx="5184140" cy="1076007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  <a:prstDash val="lgDash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Trang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phục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xanh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lá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A49A0AF-12F2-930F-050E-6E58894A05CD}"/>
              </a:ext>
            </a:extLst>
          </p:cNvPr>
          <p:cNvSpPr/>
          <p:nvPr/>
        </p:nvSpPr>
        <p:spPr>
          <a:xfrm>
            <a:off x="6185074" y="4864412"/>
            <a:ext cx="5184140" cy="1235769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  <a:prstDash val="lgDash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phong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nghiêm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trang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quần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áo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chỉnh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tề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1856B942-174F-7699-B488-245D73E021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9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056F5A7-8E77-3A2B-8E27-FD4E7F4161D4}"/>
              </a:ext>
            </a:extLst>
          </p:cNvPr>
          <p:cNvGrpSpPr/>
          <p:nvPr/>
        </p:nvGrpSpPr>
        <p:grpSpPr>
          <a:xfrm>
            <a:off x="380908" y="1794614"/>
            <a:ext cx="6545818" cy="4287332"/>
            <a:chOff x="319766" y="1018632"/>
            <a:chExt cx="10391206" cy="6805955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35A77C25-7076-1D77-3EF3-47EC62BDCB6D}"/>
                </a:ext>
              </a:extLst>
            </p:cNvPr>
            <p:cNvSpPr/>
            <p:nvPr/>
          </p:nvSpPr>
          <p:spPr>
            <a:xfrm rot="105415">
              <a:off x="1099321" y="1018632"/>
              <a:ext cx="8832097" cy="6805955"/>
            </a:xfrm>
            <a:custGeom>
              <a:avLst/>
              <a:gdLst/>
              <a:ahLst/>
              <a:cxnLst/>
              <a:rect l="l" t="t" r="r" b="b"/>
              <a:pathLst>
                <a:path w="4730679" h="4687672">
                  <a:moveTo>
                    <a:pt x="0" y="0"/>
                  </a:moveTo>
                  <a:lnTo>
                    <a:pt x="4730679" y="0"/>
                  </a:lnTo>
                  <a:lnTo>
                    <a:pt x="4730679" y="4687672"/>
                  </a:lnTo>
                  <a:lnTo>
                    <a:pt x="0" y="4687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4300" dirty="0">
                <a:latin typeface="+mj-l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9ED65E3-79B2-D15F-C81F-3DF48B24962D}"/>
                </a:ext>
              </a:extLst>
            </p:cNvPr>
            <p:cNvSpPr txBox="1"/>
            <p:nvPr/>
          </p:nvSpPr>
          <p:spPr>
            <a:xfrm>
              <a:off x="319766" y="3075984"/>
              <a:ext cx="10391206" cy="30934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HOẠT ĐỘNG 1:</a:t>
              </a:r>
            </a:p>
            <a:p>
              <a:pPr algn="ctr">
                <a:lnSpc>
                  <a:spcPct val="150000"/>
                </a:lnSpc>
              </a:pPr>
              <a:r>
                <a:rPr lang="en-US" sz="4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ĐỌC THÀNH TIẾNG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14A1B1B3-2FC4-ECC3-DC6C-BD88510076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910" y="1952491"/>
            <a:ext cx="4063182" cy="40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94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5630C6-D519-F52D-0E5F-AEAF6ED33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1">
            <a:extLst>
              <a:ext uri="{FF2B5EF4-FFF2-40B4-BE49-F238E27FC236}">
                <a16:creationId xmlns:a16="http://schemas.microsoft.com/office/drawing/2014/main" id="{16CFC07F-0B2C-7221-D402-73520E42147B}"/>
              </a:ext>
            </a:extLst>
          </p:cNvPr>
          <p:cNvSpPr/>
          <p:nvPr/>
        </p:nvSpPr>
        <p:spPr>
          <a:xfrm>
            <a:off x="1632403" y="2458597"/>
            <a:ext cx="9098615" cy="3618855"/>
          </a:xfrm>
          <a:prstGeom prst="roundRect">
            <a:avLst>
              <a:gd name="adj" fmla="val 7502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9988" indent="-3599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Giọng đọc chậm rãi, tình cảm, trầm lắng thể hiện được sự suy nghĩ và tình cảm yêu mến, thán phục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359988" indent="-3599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vi-VN" sz="2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hấn giọng ở những từ ngữ thể hiện tâm trạng, cảm xúc của nhân vật trong câu chuyện,... </a:t>
            </a:r>
            <a:endParaRPr lang="en-US" sz="2400" dirty="0"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A479DDF-C2C4-CDC5-304E-6DED4D903851}"/>
              </a:ext>
            </a:extLst>
          </p:cNvPr>
          <p:cNvGrpSpPr/>
          <p:nvPr/>
        </p:nvGrpSpPr>
        <p:grpSpPr>
          <a:xfrm>
            <a:off x="4380155" y="1640247"/>
            <a:ext cx="4246507" cy="1636700"/>
            <a:chOff x="2804340" y="495034"/>
            <a:chExt cx="7187307" cy="283541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B48916E-C5B6-3E3F-0A51-79A1D0318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336" t="78893"/>
            <a:stretch/>
          </p:blipFill>
          <p:spPr>
            <a:xfrm rot="389830">
              <a:off x="2804340" y="495034"/>
              <a:ext cx="7187307" cy="283541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F251591-DC09-B424-3D5E-7B7C70727AD9}"/>
                </a:ext>
              </a:extLst>
            </p:cNvPr>
            <p:cNvSpPr txBox="1"/>
            <p:nvPr/>
          </p:nvSpPr>
          <p:spPr>
            <a:xfrm>
              <a:off x="3657601" y="1379346"/>
              <a:ext cx="3962401" cy="799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Giọng</a:t>
              </a:r>
              <a:r>
                <a:rPr lang="en-US" sz="24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đọc</a:t>
              </a:r>
              <a:endPara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410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8B3CCD-C4B0-B8BC-F5F9-CA5C47C31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1">
            <a:extLst>
              <a:ext uri="{FF2B5EF4-FFF2-40B4-BE49-F238E27FC236}">
                <a16:creationId xmlns:a16="http://schemas.microsoft.com/office/drawing/2014/main" id="{8E756A17-7EF8-FB0A-1BE1-F162827C42F2}"/>
              </a:ext>
            </a:extLst>
          </p:cNvPr>
          <p:cNvSpPr/>
          <p:nvPr/>
        </p:nvSpPr>
        <p:spPr>
          <a:xfrm>
            <a:off x="1832193" y="1860540"/>
            <a:ext cx="8496229" cy="86402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20" b="1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Luyện</a:t>
            </a:r>
            <a:r>
              <a:rPr lang="en-US" sz="252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20" b="1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đọc</a:t>
            </a:r>
            <a:r>
              <a:rPr lang="en-US" sz="252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20" b="1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52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20" b="1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52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20" b="1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lang="en-US" sz="252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20" b="1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ngữ</a:t>
            </a:r>
            <a:r>
              <a:rPr lang="en-US" sz="252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20" b="1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khó</a:t>
            </a:r>
            <a:r>
              <a:rPr lang="en-US" sz="252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52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3D34D30-2850-F9FB-5965-E220427B081C}"/>
              </a:ext>
            </a:extLst>
          </p:cNvPr>
          <p:cNvGrpSpPr/>
          <p:nvPr/>
        </p:nvGrpSpPr>
        <p:grpSpPr>
          <a:xfrm>
            <a:off x="704162" y="3204941"/>
            <a:ext cx="3024082" cy="2955554"/>
            <a:chOff x="2667000" y="2966284"/>
            <a:chExt cx="4800600" cy="4691816"/>
          </a:xfrm>
        </p:grpSpPr>
        <p:sp>
          <p:nvSpPr>
            <p:cNvPr id="6" name="Rectangle: Rounded Corners 3">
              <a:extLst>
                <a:ext uri="{FF2B5EF4-FFF2-40B4-BE49-F238E27FC236}">
                  <a16:creationId xmlns:a16="http://schemas.microsoft.com/office/drawing/2014/main" id="{F6C4CAC5-1F83-C663-3CF5-B26870C4B713}"/>
                </a:ext>
              </a:extLst>
            </p:cNvPr>
            <p:cNvSpPr/>
            <p:nvPr/>
          </p:nvSpPr>
          <p:spPr>
            <a:xfrm>
              <a:off x="2667000" y="4686300"/>
              <a:ext cx="4800600" cy="297180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9" i="1" dirty="0">
                <a:latin typeface="UTM Avo" panose="02040603050506020204" pitchFamily="18"/>
              </a:endParaRPr>
            </a:p>
          </p:txBody>
        </p:sp>
        <p:sp>
          <p:nvSpPr>
            <p:cNvPr id="7" name="Rectangle: Rounded Corners 4">
              <a:extLst>
                <a:ext uri="{FF2B5EF4-FFF2-40B4-BE49-F238E27FC236}">
                  <a16:creationId xmlns:a16="http://schemas.microsoft.com/office/drawing/2014/main" id="{696B12D3-E9A4-5CBD-0905-CE246E7C4FCC}"/>
                </a:ext>
              </a:extLst>
            </p:cNvPr>
            <p:cNvSpPr/>
            <p:nvPr/>
          </p:nvSpPr>
          <p:spPr>
            <a:xfrm>
              <a:off x="2819400" y="4914900"/>
              <a:ext cx="4343400" cy="2514599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  <a:prstDash val="lg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52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Vằng</a:t>
              </a:r>
              <a:r>
                <a:rPr lang="en-US" sz="252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vặc</a:t>
              </a:r>
              <a:endParaRPr lang="en-US" sz="252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4BB5610-D7A6-55C9-7C56-9A42B5273C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53" t="54445" r="10412" b="10735"/>
            <a:stretch/>
          </p:blipFill>
          <p:spPr>
            <a:xfrm>
              <a:off x="4295775" y="2966284"/>
              <a:ext cx="1390650" cy="1720015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7B12163-1708-B7A6-D83E-EB6E11243459}"/>
              </a:ext>
            </a:extLst>
          </p:cNvPr>
          <p:cNvGrpSpPr/>
          <p:nvPr/>
        </p:nvGrpSpPr>
        <p:grpSpPr>
          <a:xfrm>
            <a:off x="4568266" y="3204941"/>
            <a:ext cx="3024082" cy="2955554"/>
            <a:chOff x="2667000" y="2966284"/>
            <a:chExt cx="4800600" cy="4691816"/>
          </a:xfrm>
        </p:grpSpPr>
        <p:sp>
          <p:nvSpPr>
            <p:cNvPr id="10" name="Rectangle: Rounded Corners 15">
              <a:extLst>
                <a:ext uri="{FF2B5EF4-FFF2-40B4-BE49-F238E27FC236}">
                  <a16:creationId xmlns:a16="http://schemas.microsoft.com/office/drawing/2014/main" id="{2B7B856F-66EF-F73C-B890-5F0A78AB6F77}"/>
                </a:ext>
              </a:extLst>
            </p:cNvPr>
            <p:cNvSpPr/>
            <p:nvPr/>
          </p:nvSpPr>
          <p:spPr>
            <a:xfrm>
              <a:off x="2667000" y="4686300"/>
              <a:ext cx="4800600" cy="297180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9" i="1" dirty="0">
                <a:latin typeface="UTM Avo" panose="02040603050506020204" pitchFamily="18"/>
              </a:endParaRPr>
            </a:p>
          </p:txBody>
        </p:sp>
        <p:sp>
          <p:nvSpPr>
            <p:cNvPr id="11" name="Rectangle: Rounded Corners 16">
              <a:extLst>
                <a:ext uri="{FF2B5EF4-FFF2-40B4-BE49-F238E27FC236}">
                  <a16:creationId xmlns:a16="http://schemas.microsoft.com/office/drawing/2014/main" id="{6981474A-C832-A669-EB5A-1F32D0B786A0}"/>
                </a:ext>
              </a:extLst>
            </p:cNvPr>
            <p:cNvSpPr/>
            <p:nvPr/>
          </p:nvSpPr>
          <p:spPr>
            <a:xfrm>
              <a:off x="2819400" y="4914900"/>
              <a:ext cx="4343400" cy="2514599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  <a:prstDash val="lg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52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Lấp</a:t>
              </a:r>
              <a:r>
                <a:rPr lang="en-US" sz="252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lánh</a:t>
              </a:r>
              <a:endParaRPr lang="en-US" sz="252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62898D6-E1CC-8183-1E7D-3625C894A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53" t="54445" r="10412" b="10735"/>
            <a:stretch/>
          </p:blipFill>
          <p:spPr>
            <a:xfrm>
              <a:off x="4295775" y="2966284"/>
              <a:ext cx="1390650" cy="1720015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AAE4972-AAEC-8E6F-3A19-2174D771C8DD}"/>
              </a:ext>
            </a:extLst>
          </p:cNvPr>
          <p:cNvGrpSpPr/>
          <p:nvPr/>
        </p:nvGrpSpPr>
        <p:grpSpPr>
          <a:xfrm>
            <a:off x="8334135" y="3204941"/>
            <a:ext cx="3024082" cy="2955554"/>
            <a:chOff x="2667000" y="2966284"/>
            <a:chExt cx="4800600" cy="4691816"/>
          </a:xfrm>
        </p:grpSpPr>
        <p:sp>
          <p:nvSpPr>
            <p:cNvPr id="14" name="Rectangle: Rounded Corners 19">
              <a:extLst>
                <a:ext uri="{FF2B5EF4-FFF2-40B4-BE49-F238E27FC236}">
                  <a16:creationId xmlns:a16="http://schemas.microsoft.com/office/drawing/2014/main" id="{D75FD8C2-D1D1-56FE-0EBE-E5416836CD5C}"/>
                </a:ext>
              </a:extLst>
            </p:cNvPr>
            <p:cNvSpPr/>
            <p:nvPr/>
          </p:nvSpPr>
          <p:spPr>
            <a:xfrm>
              <a:off x="2667000" y="4686300"/>
              <a:ext cx="4800600" cy="297180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9" i="1" dirty="0">
                <a:latin typeface="UTM Avo" panose="02040603050506020204" pitchFamily="18"/>
              </a:endParaRPr>
            </a:p>
          </p:txBody>
        </p:sp>
        <p:sp>
          <p:nvSpPr>
            <p:cNvPr id="15" name="Rectangle: Rounded Corners 20">
              <a:extLst>
                <a:ext uri="{FF2B5EF4-FFF2-40B4-BE49-F238E27FC236}">
                  <a16:creationId xmlns:a16="http://schemas.microsoft.com/office/drawing/2014/main" id="{466523B9-0E74-AA6F-1A92-C2E4889BC0AC}"/>
                </a:ext>
              </a:extLst>
            </p:cNvPr>
            <p:cNvSpPr/>
            <p:nvPr/>
          </p:nvSpPr>
          <p:spPr>
            <a:xfrm>
              <a:off x="2819400" y="4914900"/>
              <a:ext cx="4343400" cy="2514599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  <a:prstDash val="lg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52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Ngỗ</a:t>
              </a:r>
              <a:r>
                <a:rPr lang="en-US" sz="252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20" i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ngược</a:t>
              </a:r>
              <a:endParaRPr lang="en-US" sz="252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494E394-C622-F102-3B1B-3D955DB08E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53" t="54445" r="10412" b="10735"/>
            <a:stretch/>
          </p:blipFill>
          <p:spPr>
            <a:xfrm>
              <a:off x="4295775" y="2966284"/>
              <a:ext cx="1390650" cy="1720015"/>
            </a:xfrm>
            <a:prstGeom prst="rect">
              <a:avLst/>
            </a:prstGeom>
          </p:spPr>
        </p:pic>
      </p:grpSp>
      <p:sp>
        <p:nvSpPr>
          <p:cNvPr id="18" name="Freeform 6">
            <a:extLst>
              <a:ext uri="{FF2B5EF4-FFF2-40B4-BE49-F238E27FC236}">
                <a16:creationId xmlns:a16="http://schemas.microsoft.com/office/drawing/2014/main" id="{B21BA97B-C933-AB91-2C6F-A75F1D7DFB28}"/>
              </a:ext>
            </a:extLst>
          </p:cNvPr>
          <p:cNvSpPr/>
          <p:nvPr/>
        </p:nvSpPr>
        <p:spPr>
          <a:xfrm>
            <a:off x="10501467" y="1454667"/>
            <a:ext cx="727528" cy="811746"/>
          </a:xfrm>
          <a:custGeom>
            <a:avLst/>
            <a:gdLst/>
            <a:ahLst/>
            <a:cxnLst/>
            <a:rect l="l" t="t" r="r" b="b"/>
            <a:pathLst>
              <a:path w="1154919" h="1288612">
                <a:moveTo>
                  <a:pt x="0" y="0"/>
                </a:moveTo>
                <a:lnTo>
                  <a:pt x="1154918" y="0"/>
                </a:lnTo>
                <a:lnTo>
                  <a:pt x="1154918" y="1288612"/>
                </a:lnTo>
                <a:lnTo>
                  <a:pt x="0" y="12886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2797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095092-F465-D2B0-0AF3-E26DE1B6C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257643E-F2A6-298B-E70F-9E8B52CB1DF8}"/>
              </a:ext>
            </a:extLst>
          </p:cNvPr>
          <p:cNvGrpSpPr/>
          <p:nvPr/>
        </p:nvGrpSpPr>
        <p:grpSpPr>
          <a:xfrm>
            <a:off x="5998008" y="2012870"/>
            <a:ext cx="5616152" cy="4589718"/>
            <a:chOff x="3733800" y="2173059"/>
            <a:chExt cx="8915400" cy="7285980"/>
          </a:xfrm>
        </p:grpSpPr>
        <p:sp>
          <p:nvSpPr>
            <p:cNvPr id="4" name="Rectangle: Rounded Corners 1">
              <a:extLst>
                <a:ext uri="{FF2B5EF4-FFF2-40B4-BE49-F238E27FC236}">
                  <a16:creationId xmlns:a16="http://schemas.microsoft.com/office/drawing/2014/main" id="{4F19B4A8-551B-4E08-68BE-5F7C5D1C873E}"/>
                </a:ext>
              </a:extLst>
            </p:cNvPr>
            <p:cNvSpPr/>
            <p:nvPr/>
          </p:nvSpPr>
          <p:spPr>
            <a:xfrm>
              <a:off x="3733800" y="2247900"/>
              <a:ext cx="8915400" cy="7086600"/>
            </a:xfrm>
            <a:prstGeom prst="roundRect">
              <a:avLst>
                <a:gd name="adj" fmla="val 1150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00" dirty="0">
                <a:latin typeface="+mj-lt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900387B-D640-C3C6-220A-3BC4C3ABD7C9}"/>
                </a:ext>
              </a:extLst>
            </p:cNvPr>
            <p:cNvSpPr txBox="1"/>
            <p:nvPr/>
          </p:nvSpPr>
          <p:spPr>
            <a:xfrm>
              <a:off x="3889358" y="2173059"/>
              <a:ext cx="8743183" cy="72859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Những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vì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sao</a:t>
              </a:r>
              <a:r>
                <a:rPr lang="en-US" sz="2400" i="1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lấp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lánh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 bay</a:t>
              </a:r>
              <a:r>
                <a:rPr lang="en-US" sz="2400" i="1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//</a:t>
              </a:r>
            </a:p>
            <a:p>
              <a:pPr>
                <a:lnSpc>
                  <a:spcPct val="150000"/>
                </a:lnSpc>
              </a:pPr>
              <a:endParaRPr lang="en-US" sz="1800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Các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chú</a:t>
              </a:r>
              <a:r>
                <a:rPr lang="en-US" sz="2400" i="1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thức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cùng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đom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đóm</a:t>
              </a:r>
              <a:r>
                <a:rPr lang="en-US" sz="2400" i="1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//</a:t>
              </a:r>
            </a:p>
            <a:p>
              <a:pPr>
                <a:lnSpc>
                  <a:spcPct val="150000"/>
                </a:lnSpc>
              </a:pPr>
              <a:endParaRPr lang="en-US" sz="1800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Chú</a:t>
              </a:r>
              <a:r>
                <a:rPr lang="en-US" sz="2400" i="1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luôn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thăm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hỏi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ân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cần</a:t>
              </a:r>
              <a:r>
                <a:rPr lang="en-US" sz="2400" i="1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//</a:t>
              </a:r>
            </a:p>
            <a:p>
              <a:pPr>
                <a:lnSpc>
                  <a:spcPct val="150000"/>
                </a:lnSpc>
              </a:pPr>
              <a:endParaRPr lang="en-US" sz="1800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Ai</a:t>
              </a:r>
              <a:r>
                <a:rPr lang="en-US" sz="2400" i="1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cũng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cảm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ơn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các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chú</a:t>
              </a:r>
              <a:r>
                <a:rPr lang="en-US" sz="2400" i="1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//</a:t>
              </a:r>
            </a:p>
            <a:p>
              <a:pPr>
                <a:lnSpc>
                  <a:spcPct val="150000"/>
                </a:lnSpc>
              </a:pPr>
              <a:endParaRPr lang="en-US" sz="1800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Giữ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bình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yên</a:t>
              </a:r>
              <a:r>
                <a:rPr lang="en-US" sz="2400" i="1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cho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mọi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+mj-lt"/>
                  <a:cs typeface="Arial" panose="020B0604020202020204" pitchFamily="34" charset="0"/>
                </a:rPr>
                <a:t>nhà</a:t>
              </a:r>
              <a:r>
                <a:rPr lang="en-US" sz="2400" i="1" dirty="0">
                  <a:latin typeface="+mj-lt"/>
                  <a:cs typeface="Arial" panose="020B0604020202020204" pitchFamily="34" charset="0"/>
                </a:rPr>
                <a:t>.</a:t>
              </a:r>
              <a:r>
                <a:rPr lang="en-US" sz="2400" i="1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//</a:t>
              </a:r>
              <a:endParaRPr lang="en-US" sz="2400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sp>
        <p:nvSpPr>
          <p:cNvPr id="6" name="Rectangle: Rounded Corners 2">
            <a:extLst>
              <a:ext uri="{FF2B5EF4-FFF2-40B4-BE49-F238E27FC236}">
                <a16:creationId xmlns:a16="http://schemas.microsoft.com/office/drawing/2014/main" id="{E093336D-7DD0-CF96-83C1-4004E5E5086B}"/>
              </a:ext>
            </a:extLst>
          </p:cNvPr>
          <p:cNvSpPr/>
          <p:nvPr/>
        </p:nvSpPr>
        <p:spPr>
          <a:xfrm>
            <a:off x="5998008" y="966212"/>
            <a:ext cx="5616152" cy="90926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Luyện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đọc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ngắt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nghỉ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các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câu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thơ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627BA1E-9CFB-A8BD-3B8F-A31B85B522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49" t="43334" r="38332" b="-7"/>
          <a:stretch/>
        </p:blipFill>
        <p:spPr>
          <a:xfrm>
            <a:off x="1150596" y="1567544"/>
            <a:ext cx="2830156" cy="503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63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E4462E-A8B0-72A6-8002-4B2E4A134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3139186-B86F-AABE-8577-55C727D150E4}"/>
              </a:ext>
            </a:extLst>
          </p:cNvPr>
          <p:cNvGrpSpPr/>
          <p:nvPr/>
        </p:nvGrpSpPr>
        <p:grpSpPr>
          <a:xfrm>
            <a:off x="628899" y="1796545"/>
            <a:ext cx="4752128" cy="2721130"/>
            <a:chOff x="914400" y="1827897"/>
            <a:chExt cx="7543800" cy="431967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4BA5477-1CB5-B86C-66AC-4374C7FF9618}"/>
                </a:ext>
              </a:extLst>
            </p:cNvPr>
            <p:cNvGrpSpPr/>
            <p:nvPr/>
          </p:nvGrpSpPr>
          <p:grpSpPr>
            <a:xfrm>
              <a:off x="914400" y="3027425"/>
              <a:ext cx="7543800" cy="3120149"/>
              <a:chOff x="914400" y="3027426"/>
              <a:chExt cx="7543800" cy="2116074"/>
            </a:xfrm>
            <a:solidFill>
              <a:schemeClr val="accent6">
                <a:lumMod val="20000"/>
                <a:lumOff val="80000"/>
              </a:schemeClr>
            </a:solidFill>
          </p:grpSpPr>
          <p:sp>
            <p:nvSpPr>
              <p:cNvPr id="12" name="Rectangle: Rounded Corners 8">
                <a:extLst>
                  <a:ext uri="{FF2B5EF4-FFF2-40B4-BE49-F238E27FC236}">
                    <a16:creationId xmlns:a16="http://schemas.microsoft.com/office/drawing/2014/main" id="{F00A02DE-A47C-0D07-022D-2883D10CCA38}"/>
                  </a:ext>
                </a:extLst>
              </p:cNvPr>
              <p:cNvSpPr/>
              <p:nvPr/>
            </p:nvSpPr>
            <p:spPr>
              <a:xfrm>
                <a:off x="914400" y="3027426"/>
                <a:ext cx="7543800" cy="2116074"/>
              </a:xfrm>
              <a:prstGeom prst="roundRect">
                <a:avLst/>
              </a:prstGeom>
              <a:grpFill/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CC4F6F8-DDB6-3E49-5BAA-2B5A66182AB8}"/>
                  </a:ext>
                </a:extLst>
              </p:cNvPr>
              <p:cNvSpPr txBox="1"/>
              <p:nvPr/>
            </p:nvSpPr>
            <p:spPr>
              <a:xfrm>
                <a:off x="1318271" y="3507512"/>
                <a:ext cx="6939857" cy="1207788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err="1">
                    <a:latin typeface="+mj-lt"/>
                    <a:cs typeface="Arial" panose="020B0604020202020204" pitchFamily="34" charset="0"/>
                  </a:rPr>
                  <a:t>Từ</a:t>
                </a:r>
                <a:r>
                  <a:rPr lang="en-US" sz="24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+mj-lt"/>
                    <a:cs typeface="Arial" panose="020B0604020202020204" pitchFamily="34" charset="0"/>
                  </a:rPr>
                  <a:t>đầu</a:t>
                </a:r>
                <a:r>
                  <a:rPr lang="en-US" sz="24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+mj-lt"/>
                    <a:cs typeface="Arial" panose="020B0604020202020204" pitchFamily="34" charset="0"/>
                  </a:rPr>
                  <a:t>đến</a:t>
                </a:r>
                <a:r>
                  <a:rPr lang="en-US" sz="24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i="1" dirty="0">
                    <a:latin typeface="+mj-lt"/>
                    <a:cs typeface="Arial" panose="020B0604020202020204" pitchFamily="34" charset="0"/>
                  </a:rPr>
                  <a:t>Qua </a:t>
                </a:r>
                <a:r>
                  <a:rPr lang="en-US" sz="2400" i="1" dirty="0" err="1">
                    <a:latin typeface="+mj-lt"/>
                    <a:cs typeface="Arial" panose="020B0604020202020204" pitchFamily="34" charset="0"/>
                  </a:rPr>
                  <a:t>đêm</a:t>
                </a:r>
                <a:r>
                  <a:rPr lang="en-US" sz="2400" i="1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latin typeface="+mj-lt"/>
                    <a:cs typeface="Arial" panose="020B0604020202020204" pitchFamily="34" charset="0"/>
                  </a:rPr>
                  <a:t>dài</a:t>
                </a:r>
                <a:r>
                  <a:rPr lang="en-US" sz="2400" i="1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latin typeface="+mj-lt"/>
                    <a:cs typeface="Arial" panose="020B0604020202020204" pitchFamily="34" charset="0"/>
                  </a:rPr>
                  <a:t>tới</a:t>
                </a:r>
                <a:r>
                  <a:rPr lang="en-US" sz="2400" i="1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latin typeface="+mj-lt"/>
                    <a:cs typeface="Arial" panose="020B0604020202020204" pitchFamily="34" charset="0"/>
                  </a:rPr>
                  <a:t>bình</a:t>
                </a:r>
                <a:r>
                  <a:rPr lang="en-US" sz="2400" i="1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latin typeface="+mj-lt"/>
                    <a:cs typeface="Arial" panose="020B0604020202020204" pitchFamily="34" charset="0"/>
                  </a:rPr>
                  <a:t>minh</a:t>
                </a:r>
                <a:r>
                  <a:rPr lang="en-US" sz="2400" dirty="0">
                    <a:latin typeface="+mj-lt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21D872C-45EC-F16E-0F6A-4A013238AC8B}"/>
                </a:ext>
              </a:extLst>
            </p:cNvPr>
            <p:cNvGrpSpPr/>
            <p:nvPr/>
          </p:nvGrpSpPr>
          <p:grpSpPr>
            <a:xfrm>
              <a:off x="1442142" y="1827897"/>
              <a:ext cx="5701510" cy="2327148"/>
              <a:chOff x="1442142" y="1827897"/>
              <a:chExt cx="5701510" cy="2327148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8A39CA4E-91BF-C44F-9319-70B668F91E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997" t="61853" r="54584" b="23330"/>
              <a:stretch/>
            </p:blipFill>
            <p:spPr>
              <a:xfrm>
                <a:off x="1442142" y="1827897"/>
                <a:ext cx="5701510" cy="2327148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52122DD-039F-6C81-0837-B48B4EEAAAE8}"/>
                  </a:ext>
                </a:extLst>
              </p:cNvPr>
              <p:cNvSpPr txBox="1"/>
              <p:nvPr/>
            </p:nvSpPr>
            <p:spPr>
              <a:xfrm>
                <a:off x="3364292" y="2570066"/>
                <a:ext cx="2743199" cy="732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err="1">
                    <a:latin typeface="+mj-lt"/>
                    <a:cs typeface="Arial" panose="020B0604020202020204" pitchFamily="34" charset="0"/>
                  </a:rPr>
                  <a:t>Đoạn</a:t>
                </a:r>
                <a:r>
                  <a:rPr lang="en-US" sz="2400" b="1" dirty="0">
                    <a:latin typeface="+mj-lt"/>
                    <a:cs typeface="Arial" panose="020B0604020202020204" pitchFamily="34" charset="0"/>
                  </a:rPr>
                  <a:t> 1</a:t>
                </a: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06B794C-49F2-A3D9-51C2-6F6CB594A688}"/>
              </a:ext>
            </a:extLst>
          </p:cNvPr>
          <p:cNvGrpSpPr/>
          <p:nvPr/>
        </p:nvGrpSpPr>
        <p:grpSpPr>
          <a:xfrm>
            <a:off x="6810974" y="1787495"/>
            <a:ext cx="4752128" cy="2731402"/>
            <a:chOff x="9829802" y="1874201"/>
            <a:chExt cx="7543800" cy="4335984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AC83C37-EC5D-C2E0-E7FA-90C4046DEF53}"/>
                </a:ext>
              </a:extLst>
            </p:cNvPr>
            <p:cNvGrpSpPr/>
            <p:nvPr/>
          </p:nvGrpSpPr>
          <p:grpSpPr>
            <a:xfrm>
              <a:off x="9829802" y="3037774"/>
              <a:ext cx="7543800" cy="3172411"/>
              <a:chOff x="914400" y="3027425"/>
              <a:chExt cx="7543800" cy="3172411"/>
            </a:xfrm>
            <a:solidFill>
              <a:schemeClr val="accent6">
                <a:lumMod val="20000"/>
                <a:lumOff val="80000"/>
              </a:schemeClr>
            </a:solidFill>
          </p:grpSpPr>
          <p:sp>
            <p:nvSpPr>
              <p:cNvPr id="19" name="Rectangle: Rounded Corners 5">
                <a:extLst>
                  <a:ext uri="{FF2B5EF4-FFF2-40B4-BE49-F238E27FC236}">
                    <a16:creationId xmlns:a16="http://schemas.microsoft.com/office/drawing/2014/main" id="{7145B423-5439-5332-1E37-B12BEA637A3E}"/>
                  </a:ext>
                </a:extLst>
              </p:cNvPr>
              <p:cNvSpPr/>
              <p:nvPr/>
            </p:nvSpPr>
            <p:spPr>
              <a:xfrm>
                <a:off x="914400" y="3027425"/>
                <a:ext cx="7543800" cy="3172411"/>
              </a:xfrm>
              <a:prstGeom prst="roundRect">
                <a:avLst/>
              </a:prstGeom>
              <a:grpFill/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latin typeface="+mj-lt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9C1ECBD-5E1B-713D-F371-D5BB05EE6BDA}"/>
                  </a:ext>
                </a:extLst>
              </p:cNvPr>
              <p:cNvSpPr txBox="1"/>
              <p:nvPr/>
            </p:nvSpPr>
            <p:spPr>
              <a:xfrm>
                <a:off x="1312706" y="3810148"/>
                <a:ext cx="6987526" cy="1780883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400" kern="0" dirty="0" err="1">
                    <a:solidFill>
                      <a:srgbClr val="000000"/>
                    </a:solidFill>
                    <a:latin typeface="+mj-lt"/>
                    <a:ea typeface="Times New Roman" panose="02020603050405020304" pitchFamily="18" charset="0"/>
                    <a:cs typeface="Arial" panose="020B0604020202020204" pitchFamily="34" charset="0"/>
                  </a:rPr>
                  <a:t>Tiếp</a:t>
                </a:r>
                <a:r>
                  <a:rPr lang="en-US" sz="2400" kern="0" dirty="0">
                    <a:solidFill>
                      <a:srgbClr val="000000"/>
                    </a:solidFill>
                    <a:latin typeface="+mj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+mj-lt"/>
                    <a:ea typeface="Times New Roman" panose="02020603050405020304" pitchFamily="18" charset="0"/>
                    <a:cs typeface="Arial" panose="020B0604020202020204" pitchFamily="34" charset="0"/>
                  </a:rPr>
                  <a:t>theo</a:t>
                </a:r>
                <a:r>
                  <a:rPr lang="en-US" sz="2400" kern="0" dirty="0">
                    <a:solidFill>
                      <a:srgbClr val="000000"/>
                    </a:solidFill>
                    <a:latin typeface="+mj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+mj-lt"/>
                    <a:ea typeface="Times New Roman" panose="02020603050405020304" pitchFamily="18" charset="0"/>
                    <a:cs typeface="Arial" panose="020B0604020202020204" pitchFamily="34" charset="0"/>
                  </a:rPr>
                  <a:t>đến</a:t>
                </a:r>
                <a:r>
                  <a:rPr lang="en-US" sz="2400" kern="0" dirty="0">
                    <a:solidFill>
                      <a:srgbClr val="000000"/>
                    </a:solidFill>
                    <a:latin typeface="+mj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latin typeface="+mj-lt"/>
                    <a:ea typeface="Times New Roman" panose="02020603050405020304" pitchFamily="18" charset="0"/>
                    <a:cs typeface="Arial" panose="020B0604020202020204" pitchFamily="34" charset="0"/>
                  </a:rPr>
                  <a:t>Chú</a:t>
                </a:r>
                <a:r>
                  <a:rPr lang="en-US" sz="2400" i="1" dirty="0">
                    <a:latin typeface="+mj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i="1" dirty="0" err="1">
                    <a:latin typeface="+mj-lt"/>
                    <a:ea typeface="Times New Roman" panose="02020603050405020304" pitchFamily="18" charset="0"/>
                    <a:cs typeface="Arial" panose="020B0604020202020204" pitchFamily="34" charset="0"/>
                  </a:rPr>
                  <a:t>gặp</a:t>
                </a:r>
                <a:r>
                  <a:rPr lang="en-US" sz="2400" i="1" dirty="0">
                    <a:latin typeface="+mj-lt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400" i="1" kern="0" dirty="0" err="1">
                    <a:solidFill>
                      <a:srgbClr val="000000"/>
                    </a:solidFill>
                    <a:latin typeface="+mj-lt"/>
                    <a:ea typeface="Times New Roman" panose="02020603050405020304" pitchFamily="18" charset="0"/>
                    <a:cs typeface="Arial" panose="020B0604020202020204" pitchFamily="34" charset="0"/>
                  </a:rPr>
                  <a:t>khuyên</a:t>
                </a:r>
                <a:r>
                  <a:rPr lang="en-US" sz="2400" i="1" kern="0" dirty="0">
                    <a:solidFill>
                      <a:srgbClr val="000000"/>
                    </a:solidFill>
                    <a:latin typeface="+mj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i="1" kern="0" dirty="0" err="1">
                    <a:solidFill>
                      <a:srgbClr val="000000"/>
                    </a:solidFill>
                    <a:latin typeface="+mj-lt"/>
                    <a:ea typeface="Times New Roman" panose="02020603050405020304" pitchFamily="18" charset="0"/>
                    <a:cs typeface="Arial" panose="020B0604020202020204" pitchFamily="34" charset="0"/>
                  </a:rPr>
                  <a:t>răn</a:t>
                </a:r>
                <a:r>
                  <a:rPr lang="en-US" sz="2400" i="1" kern="0" dirty="0">
                    <a:solidFill>
                      <a:srgbClr val="000000"/>
                    </a:solidFill>
                    <a:latin typeface="+mj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i="1" kern="0" dirty="0" err="1">
                    <a:solidFill>
                      <a:srgbClr val="000000"/>
                    </a:solidFill>
                    <a:latin typeface="+mj-lt"/>
                    <a:ea typeface="Times New Roman" panose="02020603050405020304" pitchFamily="18" charset="0"/>
                    <a:cs typeface="Arial" panose="020B0604020202020204" pitchFamily="34" charset="0"/>
                  </a:rPr>
                  <a:t>tận</a:t>
                </a:r>
                <a:r>
                  <a:rPr lang="en-US" sz="2400" i="1" kern="0" dirty="0">
                    <a:solidFill>
                      <a:srgbClr val="000000"/>
                    </a:solidFill>
                    <a:latin typeface="+mj-lt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i="1" kern="0" dirty="0" err="1">
                    <a:solidFill>
                      <a:srgbClr val="000000"/>
                    </a:solidFill>
                    <a:latin typeface="+mj-lt"/>
                    <a:ea typeface="Times New Roman" panose="02020603050405020304" pitchFamily="18" charset="0"/>
                    <a:cs typeface="Arial" panose="020B0604020202020204" pitchFamily="34" charset="0"/>
                  </a:rPr>
                  <a:t>tình</a:t>
                </a:r>
                <a:r>
                  <a:rPr lang="en-US" sz="2400" kern="0" dirty="0">
                    <a:solidFill>
                      <a:srgbClr val="000000"/>
                    </a:solidFill>
                    <a:latin typeface="+mj-lt"/>
                    <a:ea typeface="Times New Roman" panose="02020603050405020304" pitchFamily="18" charset="0"/>
                    <a:cs typeface="Arial" panose="020B0604020202020204" pitchFamily="34" charset="0"/>
                  </a:rPr>
                  <a:t>. </a:t>
                </a:r>
                <a:endParaRPr lang="en-US" sz="2400" dirty="0">
                  <a:latin typeface="+mj-lt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7822E96-11E4-9F22-BC66-DC093F2761C8}"/>
                </a:ext>
              </a:extLst>
            </p:cNvPr>
            <p:cNvGrpSpPr/>
            <p:nvPr/>
          </p:nvGrpSpPr>
          <p:grpSpPr>
            <a:xfrm>
              <a:off x="10591800" y="1874201"/>
              <a:ext cx="5701510" cy="2327148"/>
              <a:chOff x="10515600" y="1771582"/>
              <a:chExt cx="5701510" cy="2327148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F1ABDEE4-9A18-8447-0176-181FF6DC6B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997" t="61853" r="54584" b="23330"/>
              <a:stretch/>
            </p:blipFill>
            <p:spPr>
              <a:xfrm>
                <a:off x="10515600" y="1771582"/>
                <a:ext cx="5701510" cy="2327148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02D6422-504E-55FD-288B-7BFD48BF4383}"/>
                  </a:ext>
                </a:extLst>
              </p:cNvPr>
              <p:cNvSpPr txBox="1"/>
              <p:nvPr/>
            </p:nvSpPr>
            <p:spPr>
              <a:xfrm>
                <a:off x="12605653" y="2532419"/>
                <a:ext cx="2743199" cy="732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err="1">
                    <a:latin typeface="+mj-lt"/>
                    <a:cs typeface="Arial" panose="020B0604020202020204" pitchFamily="34" charset="0"/>
                  </a:rPr>
                  <a:t>Đoạn</a:t>
                </a:r>
                <a:r>
                  <a:rPr lang="en-US" sz="2400" b="1" dirty="0">
                    <a:latin typeface="+mj-lt"/>
                    <a:cs typeface="Arial" panose="020B0604020202020204" pitchFamily="34" charset="0"/>
                  </a:rPr>
                  <a:t> 2</a:t>
                </a:r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71A932F-7AFA-0E3B-99AD-A989F2EA557D}"/>
              </a:ext>
            </a:extLst>
          </p:cNvPr>
          <p:cNvGrpSpPr/>
          <p:nvPr/>
        </p:nvGrpSpPr>
        <p:grpSpPr>
          <a:xfrm>
            <a:off x="3900226" y="4420488"/>
            <a:ext cx="4752128" cy="2162128"/>
            <a:chOff x="5372100" y="5926070"/>
            <a:chExt cx="7543800" cy="3432285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B1292E7-47B7-1F48-5F28-87E0955F66D1}"/>
                </a:ext>
              </a:extLst>
            </p:cNvPr>
            <p:cNvGrpSpPr/>
            <p:nvPr/>
          </p:nvGrpSpPr>
          <p:grpSpPr>
            <a:xfrm>
              <a:off x="5372100" y="7242281"/>
              <a:ext cx="7543800" cy="2116074"/>
              <a:chOff x="914400" y="3027426"/>
              <a:chExt cx="7543800" cy="2116074"/>
            </a:xfrm>
            <a:solidFill>
              <a:schemeClr val="accent6">
                <a:lumMod val="20000"/>
                <a:lumOff val="80000"/>
              </a:schemeClr>
            </a:solidFill>
          </p:grpSpPr>
          <p:sp>
            <p:nvSpPr>
              <p:cNvPr id="26" name="Rectangle: Rounded Corners 2">
                <a:extLst>
                  <a:ext uri="{FF2B5EF4-FFF2-40B4-BE49-F238E27FC236}">
                    <a16:creationId xmlns:a16="http://schemas.microsoft.com/office/drawing/2014/main" id="{1922E2B1-6AD6-0845-DD1F-CADD2C777D41}"/>
                  </a:ext>
                </a:extLst>
              </p:cNvPr>
              <p:cNvSpPr/>
              <p:nvPr/>
            </p:nvSpPr>
            <p:spPr>
              <a:xfrm>
                <a:off x="914400" y="3027426"/>
                <a:ext cx="7543800" cy="2116074"/>
              </a:xfrm>
              <a:prstGeom prst="roundRect">
                <a:avLst/>
              </a:prstGeom>
              <a:grpFill/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B8015F9-2EB2-AA29-3841-F03A5A6881AF}"/>
                  </a:ext>
                </a:extLst>
              </p:cNvPr>
              <p:cNvSpPr txBox="1"/>
              <p:nvPr/>
            </p:nvSpPr>
            <p:spPr>
              <a:xfrm>
                <a:off x="1066801" y="3721575"/>
                <a:ext cx="7391398" cy="90143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400" dirty="0" err="1">
                    <a:latin typeface="+mj-lt"/>
                    <a:cs typeface="Arial" panose="020B0604020202020204" pitchFamily="34" charset="0"/>
                  </a:rPr>
                  <a:t>Còn</a:t>
                </a:r>
                <a:r>
                  <a:rPr lang="en-US" sz="240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+mj-lt"/>
                    <a:cs typeface="Arial" panose="020B0604020202020204" pitchFamily="34" charset="0"/>
                  </a:rPr>
                  <a:t>lại</a:t>
                </a:r>
                <a:r>
                  <a:rPr lang="en-US" sz="2400" dirty="0">
                    <a:latin typeface="+mj-lt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6E21EAF-B8D6-5F0B-6B2B-620762D113E6}"/>
                </a:ext>
              </a:extLst>
            </p:cNvPr>
            <p:cNvGrpSpPr/>
            <p:nvPr/>
          </p:nvGrpSpPr>
          <p:grpSpPr>
            <a:xfrm>
              <a:off x="6293246" y="5926070"/>
              <a:ext cx="5701510" cy="2327148"/>
              <a:chOff x="10515600" y="1771582"/>
              <a:chExt cx="5701510" cy="2327148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7DBDB771-6D58-1154-AAAF-B06116C505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997" t="61853" r="54584" b="23330"/>
              <a:stretch/>
            </p:blipFill>
            <p:spPr>
              <a:xfrm>
                <a:off x="10515600" y="1771582"/>
                <a:ext cx="5701510" cy="2327148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B1A8158-3FA1-CB3F-CE0F-A24CDF1EFA43}"/>
                  </a:ext>
                </a:extLst>
              </p:cNvPr>
              <p:cNvSpPr txBox="1"/>
              <p:nvPr/>
            </p:nvSpPr>
            <p:spPr>
              <a:xfrm>
                <a:off x="12605653" y="2532418"/>
                <a:ext cx="2743199" cy="732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err="1">
                    <a:latin typeface="+mj-lt"/>
                    <a:cs typeface="Arial" panose="020B0604020202020204" pitchFamily="34" charset="0"/>
                  </a:rPr>
                  <a:t>Đoạn</a:t>
                </a:r>
                <a:r>
                  <a:rPr lang="en-US" sz="2400" b="1" dirty="0">
                    <a:latin typeface="+mj-lt"/>
                    <a:cs typeface="Arial" panose="020B0604020202020204" pitchFamily="34" charset="0"/>
                  </a:rPr>
                  <a:t> 3</a:t>
                </a: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ECA271B-43F7-ADAA-31ED-493960310A12}"/>
              </a:ext>
            </a:extLst>
          </p:cNvPr>
          <p:cNvSpPr txBox="1"/>
          <p:nvPr/>
        </p:nvSpPr>
        <p:spPr>
          <a:xfrm>
            <a:off x="5027629" y="1401372"/>
            <a:ext cx="21367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Bố</a:t>
            </a:r>
            <a:r>
              <a:rPr lang="en-US" sz="28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cục</a:t>
            </a:r>
            <a:endParaRPr lang="en-US" sz="28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78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2040A3-CE8F-0ABF-4EB6-528072A28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A7E6B7FF-EC8A-12BF-EB21-25FB7DF5A6C0}"/>
              </a:ext>
            </a:extLst>
          </p:cNvPr>
          <p:cNvSpPr/>
          <p:nvPr/>
        </p:nvSpPr>
        <p:spPr>
          <a:xfrm>
            <a:off x="1011316" y="5364965"/>
            <a:ext cx="727528" cy="811746"/>
          </a:xfrm>
          <a:custGeom>
            <a:avLst/>
            <a:gdLst/>
            <a:ahLst/>
            <a:cxnLst/>
            <a:rect l="l" t="t" r="r" b="b"/>
            <a:pathLst>
              <a:path w="1154919" h="1288612">
                <a:moveTo>
                  <a:pt x="0" y="0"/>
                </a:moveTo>
                <a:lnTo>
                  <a:pt x="1154919" y="0"/>
                </a:lnTo>
                <a:lnTo>
                  <a:pt x="1154919" y="1288612"/>
                </a:lnTo>
                <a:lnTo>
                  <a:pt x="0" y="12886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4D5621AF-6590-E320-80E3-A75E65D5D3B9}"/>
              </a:ext>
            </a:extLst>
          </p:cNvPr>
          <p:cNvSpPr/>
          <p:nvPr/>
        </p:nvSpPr>
        <p:spPr>
          <a:xfrm>
            <a:off x="4986951" y="1641319"/>
            <a:ext cx="727528" cy="811746"/>
          </a:xfrm>
          <a:custGeom>
            <a:avLst/>
            <a:gdLst/>
            <a:ahLst/>
            <a:cxnLst/>
            <a:rect l="l" t="t" r="r" b="b"/>
            <a:pathLst>
              <a:path w="1154919" h="1288612">
                <a:moveTo>
                  <a:pt x="0" y="0"/>
                </a:moveTo>
                <a:lnTo>
                  <a:pt x="1154918" y="0"/>
                </a:lnTo>
                <a:lnTo>
                  <a:pt x="1154918" y="1288612"/>
                </a:lnTo>
                <a:lnTo>
                  <a:pt x="0" y="12886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B59D2B6-6531-1DC7-A8EC-B11675A422F8}"/>
              </a:ext>
            </a:extLst>
          </p:cNvPr>
          <p:cNvGrpSpPr/>
          <p:nvPr/>
        </p:nvGrpSpPr>
        <p:grpSpPr>
          <a:xfrm>
            <a:off x="5342273" y="1742599"/>
            <a:ext cx="6545818" cy="4287332"/>
            <a:chOff x="319766" y="1018632"/>
            <a:chExt cx="10391206" cy="6805955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BEAAA8B-9382-39C1-A72B-4D512D825E55}"/>
                </a:ext>
              </a:extLst>
            </p:cNvPr>
            <p:cNvSpPr/>
            <p:nvPr/>
          </p:nvSpPr>
          <p:spPr>
            <a:xfrm rot="105415">
              <a:off x="1099322" y="1018632"/>
              <a:ext cx="8832098" cy="6805955"/>
            </a:xfrm>
            <a:custGeom>
              <a:avLst/>
              <a:gdLst/>
              <a:ahLst/>
              <a:cxnLst/>
              <a:rect l="l" t="t" r="r" b="b"/>
              <a:pathLst>
                <a:path w="4730679" h="4687672">
                  <a:moveTo>
                    <a:pt x="0" y="0"/>
                  </a:moveTo>
                  <a:lnTo>
                    <a:pt x="4730679" y="0"/>
                  </a:lnTo>
                  <a:lnTo>
                    <a:pt x="4730679" y="4687672"/>
                  </a:lnTo>
                  <a:lnTo>
                    <a:pt x="0" y="4687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575981">
                <a:defRPr/>
              </a:pPr>
              <a:endParaRPr lang="en-US" sz="43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90598ED-B956-2A2E-5C59-A5F64DB11AE1}"/>
                </a:ext>
              </a:extLst>
            </p:cNvPr>
            <p:cNvSpPr txBox="1"/>
            <p:nvPr/>
          </p:nvSpPr>
          <p:spPr>
            <a:xfrm>
              <a:off x="319766" y="3075984"/>
              <a:ext cx="10391206" cy="30934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575981">
                <a:lnSpc>
                  <a:spcPct val="150000"/>
                </a:lnSpc>
                <a:defRPr/>
              </a:pPr>
              <a:r>
                <a:rPr lang="en-US" sz="4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HOẠT ĐỘNG 2:</a:t>
              </a:r>
            </a:p>
            <a:p>
              <a:pPr algn="ctr" defTabSz="575981">
                <a:lnSpc>
                  <a:spcPct val="150000"/>
                </a:lnSpc>
                <a:defRPr/>
              </a:pPr>
              <a:r>
                <a:rPr lang="en-US" sz="4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ĐỌC HIỂU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707942B-066F-90FA-B12A-C89AEBFC3A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091" y="1883478"/>
            <a:ext cx="4063182" cy="40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23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2501A1-61E2-7016-57AF-3F87B92F0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D182DA4-18D4-435F-2DCB-402815B2D09F}"/>
              </a:ext>
            </a:extLst>
          </p:cNvPr>
          <p:cNvGrpSpPr/>
          <p:nvPr/>
        </p:nvGrpSpPr>
        <p:grpSpPr>
          <a:xfrm>
            <a:off x="552350" y="2801488"/>
            <a:ext cx="3648099" cy="3216087"/>
            <a:chOff x="304800" y="3314700"/>
            <a:chExt cx="5791200" cy="51054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20E5166-284B-372F-4136-720622B3D8B0}"/>
                </a:ext>
              </a:extLst>
            </p:cNvPr>
            <p:cNvSpPr/>
            <p:nvPr/>
          </p:nvSpPr>
          <p:spPr>
            <a:xfrm>
              <a:off x="304800" y="3924300"/>
              <a:ext cx="5791200" cy="4495800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Đi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để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quan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sát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tình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hình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nhằm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giữ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gìn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an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ninh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trật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tự</a:t>
              </a:r>
              <a:r>
                <a:rPr lang="en-US" sz="24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. 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4E4ECAC-FE67-E5D4-A20E-846771BAFFE1}"/>
                </a:ext>
              </a:extLst>
            </p:cNvPr>
            <p:cNvSpPr/>
            <p:nvPr/>
          </p:nvSpPr>
          <p:spPr>
            <a:xfrm>
              <a:off x="1219200" y="3314700"/>
              <a:ext cx="3810000" cy="12192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i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Tuần</a:t>
              </a:r>
              <a:r>
                <a:rPr lang="en-US" sz="2400" i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tra</a:t>
              </a:r>
              <a:endParaRPr lang="en-US" sz="24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CC01619-75FE-6EE7-FCBF-8D50355C12AC}"/>
              </a:ext>
            </a:extLst>
          </p:cNvPr>
          <p:cNvGrpSpPr/>
          <p:nvPr/>
        </p:nvGrpSpPr>
        <p:grpSpPr>
          <a:xfrm>
            <a:off x="4296452" y="2801488"/>
            <a:ext cx="3648099" cy="3216087"/>
            <a:chOff x="6248400" y="3314700"/>
            <a:chExt cx="5791200" cy="51054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D1C3B49-EE6B-DB14-9F28-83ADF933A592}"/>
                </a:ext>
              </a:extLst>
            </p:cNvPr>
            <p:cNvSpPr/>
            <p:nvPr/>
          </p:nvSpPr>
          <p:spPr>
            <a:xfrm>
              <a:off x="6248400" y="3924300"/>
              <a:ext cx="5791200" cy="4495800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kern="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Rõ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ràng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rành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mạch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52BCD1E-B529-45C9-4F49-21B7B1E14902}"/>
                </a:ext>
              </a:extLst>
            </p:cNvPr>
            <p:cNvSpPr/>
            <p:nvPr/>
          </p:nvSpPr>
          <p:spPr>
            <a:xfrm>
              <a:off x="7239000" y="3314700"/>
              <a:ext cx="3810000" cy="12192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i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Phân</a:t>
              </a:r>
              <a:r>
                <a:rPr lang="en-US" sz="2400" i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minh</a:t>
              </a:r>
              <a:endParaRPr lang="en-US" sz="24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EB1AF76-37B9-B20F-A006-A4E2BED0DB3F}"/>
              </a:ext>
            </a:extLst>
          </p:cNvPr>
          <p:cNvGrpSpPr/>
          <p:nvPr/>
        </p:nvGrpSpPr>
        <p:grpSpPr>
          <a:xfrm>
            <a:off x="8040553" y="2801488"/>
            <a:ext cx="3648099" cy="3216087"/>
            <a:chOff x="12192000" y="3314700"/>
            <a:chExt cx="5791200" cy="51054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EF42A82-52B8-81FE-3770-9B61F0A86E40}"/>
                </a:ext>
              </a:extLst>
            </p:cNvPr>
            <p:cNvSpPr/>
            <p:nvPr/>
          </p:nvSpPr>
          <p:spPr>
            <a:xfrm>
              <a:off x="12192000" y="3924300"/>
              <a:ext cx="5791200" cy="4495800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kern="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(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) </a:t>
              </a:r>
              <a:r>
                <a:rPr lang="en-US" sz="240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R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ất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ít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có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khả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năng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lao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không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biết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dựa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vào</a:t>
              </a:r>
              <a:r>
                <a:rPr lang="en-US" sz="2400" kern="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ai. </a:t>
              </a:r>
              <a:endPara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F1FDC9E-8D9B-A444-1699-E586C00A3CA3}"/>
                </a:ext>
              </a:extLst>
            </p:cNvPr>
            <p:cNvSpPr/>
            <p:nvPr/>
          </p:nvSpPr>
          <p:spPr>
            <a:xfrm>
              <a:off x="13182600" y="3314700"/>
              <a:ext cx="3810000" cy="12192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i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Neo </a:t>
              </a:r>
              <a:r>
                <a:rPr lang="en-US" sz="2400" i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đơn</a:t>
              </a:r>
              <a:endParaRPr lang="en-US" sz="24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2">
            <a:extLst>
              <a:ext uri="{FF2B5EF4-FFF2-40B4-BE49-F238E27FC236}">
                <a16:creationId xmlns:a16="http://schemas.microsoft.com/office/drawing/2014/main" id="{2DA87E5A-F6EF-7A76-6F89-67FFE8715363}"/>
              </a:ext>
            </a:extLst>
          </p:cNvPr>
          <p:cNvSpPr txBox="1"/>
          <p:nvPr/>
        </p:nvSpPr>
        <p:spPr>
          <a:xfrm>
            <a:off x="3035989" y="1766283"/>
            <a:ext cx="6120022" cy="504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2400" b="1" dirty="0">
                <a:solidFill>
                  <a:schemeClr val="tx1"/>
                </a:solidFill>
                <a:latin typeface="+mj-lt"/>
                <a:ea typeface="Bryndan Write"/>
                <a:cs typeface="Arial" panose="020B0604020202020204" pitchFamily="34" charset="0"/>
                <a:sym typeface="Bryndan Write"/>
              </a:rPr>
              <a:t>GIẢI NGHĨA MỘT SỐ TỪ KHÓ</a:t>
            </a:r>
          </a:p>
        </p:txBody>
      </p:sp>
    </p:spTree>
    <p:extLst>
      <p:ext uri="{BB962C8B-B14F-4D97-AF65-F5344CB8AC3E}">
        <p14:creationId xmlns:p14="http://schemas.microsoft.com/office/powerpoint/2010/main" val="295688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2C9F82-7DED-9151-8FCC-071A3B4B8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E7D03593-8B61-AE74-4BBF-C3FB003BB6F6}"/>
              </a:ext>
            </a:extLst>
          </p:cNvPr>
          <p:cNvSpPr txBox="1"/>
          <p:nvPr/>
        </p:nvSpPr>
        <p:spPr>
          <a:xfrm>
            <a:off x="3035989" y="1588466"/>
            <a:ext cx="6120022" cy="489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2400" b="1" dirty="0">
                <a:solidFill>
                  <a:schemeClr val="tx1"/>
                </a:solidFill>
                <a:latin typeface="+mj-lt"/>
                <a:ea typeface="Bryndan Write"/>
                <a:cs typeface="Arial" panose="020B0604020202020204" pitchFamily="34" charset="0"/>
                <a:sym typeface="Bryndan Write"/>
              </a:rPr>
              <a:t>GIẢI NGHĨA MỘT SỐ TỪ KHÓ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439E48-73EC-55A6-1403-2460842B1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004" y="2814864"/>
            <a:ext cx="4357189" cy="295760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18B86AE-E086-2AB9-577D-7A97951431A8}"/>
              </a:ext>
            </a:extLst>
          </p:cNvPr>
          <p:cNvSpPr/>
          <p:nvPr/>
        </p:nvSpPr>
        <p:spPr>
          <a:xfrm>
            <a:off x="1059963" y="2217693"/>
            <a:ext cx="2488566" cy="3121478"/>
          </a:xfrm>
          <a:prstGeom prst="roundRect">
            <a:avLst>
              <a:gd name="adj" fmla="val 1056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400" b="1" i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Cảnh</a:t>
            </a:r>
            <a:r>
              <a:rPr lang="en-US" sz="2400" b="1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phục</a:t>
            </a: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: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đồng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phục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an,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cảnh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sát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1E3F69B-1C0A-839F-9D8A-2BFE849FFC94}"/>
              </a:ext>
            </a:extLst>
          </p:cNvPr>
          <p:cNvSpPr/>
          <p:nvPr/>
        </p:nvSpPr>
        <p:spPr>
          <a:xfrm>
            <a:off x="8732668" y="3031874"/>
            <a:ext cx="2646532" cy="3228249"/>
          </a:xfrm>
          <a:prstGeom prst="roundRect">
            <a:avLst>
              <a:gd name="adj" fmla="val 1056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50000"/>
              </a:lnSpc>
            </a:pPr>
            <a:r>
              <a:rPr lang="en-US" sz="2400" b="1" i="1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Quân</a:t>
            </a:r>
            <a:r>
              <a:rPr lang="en-US" sz="2400" b="1" i="1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kern="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hàm</a:t>
            </a:r>
            <a:r>
              <a:rPr lang="en-US" sz="2400" b="1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n-US" sz="2400" kern="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phù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hiệu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cấp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bậc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quân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đội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4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an. </a:t>
            </a:r>
            <a:endParaRPr lang="en-US" sz="24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6" name="Connector: Elbow 6">
            <a:extLst>
              <a:ext uri="{FF2B5EF4-FFF2-40B4-BE49-F238E27FC236}">
                <a16:creationId xmlns:a16="http://schemas.microsoft.com/office/drawing/2014/main" id="{FA6F5A92-BD6D-DDE2-6E9B-AC60E723A85A}"/>
              </a:ext>
            </a:extLst>
          </p:cNvPr>
          <p:cNvCxnSpPr>
            <a:cxnSpLocks/>
            <a:endCxn id="4" idx="2"/>
          </p:cNvCxnSpPr>
          <p:nvPr/>
        </p:nvCxnSpPr>
        <p:spPr>
          <a:xfrm rot="10800000" flipV="1">
            <a:off x="2304246" y="5024659"/>
            <a:ext cx="3597790" cy="314511"/>
          </a:xfrm>
          <a:prstGeom prst="bentConnector4">
            <a:avLst>
              <a:gd name="adj1" fmla="val 32708"/>
              <a:gd name="adj2" fmla="val 172684"/>
            </a:avLst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or: Elbow 9">
            <a:extLst>
              <a:ext uri="{FF2B5EF4-FFF2-40B4-BE49-F238E27FC236}">
                <a16:creationId xmlns:a16="http://schemas.microsoft.com/office/drawing/2014/main" id="{06D50CF0-CAFE-1A90-BF4D-39BB1D5915AE}"/>
              </a:ext>
            </a:extLst>
          </p:cNvPr>
          <p:cNvCxnSpPr>
            <a:cxnSpLocks/>
            <a:endCxn id="5" idx="0"/>
          </p:cNvCxnSpPr>
          <p:nvPr/>
        </p:nvCxnSpPr>
        <p:spPr>
          <a:xfrm flipV="1">
            <a:off x="7484635" y="3031874"/>
            <a:ext cx="2571299" cy="1847046"/>
          </a:xfrm>
          <a:prstGeom prst="bentConnector4">
            <a:avLst>
              <a:gd name="adj1" fmla="val 24269"/>
              <a:gd name="adj2" fmla="val 112377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58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FB2EFC-C4C6-C19E-082B-E509F9827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EB57FCA-DF7D-2883-AFF4-1C5CB9C186F7}"/>
              </a:ext>
            </a:extLst>
          </p:cNvPr>
          <p:cNvSpPr/>
          <p:nvPr/>
        </p:nvSpPr>
        <p:spPr>
          <a:xfrm>
            <a:off x="1341278" y="1858945"/>
            <a:ext cx="9696262" cy="4692580"/>
          </a:xfrm>
          <a:prstGeom prst="roundRect">
            <a:avLst>
              <a:gd name="adj" fmla="val 947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C9AAEA8-5DFB-4424-378B-7C0DEE4EF14F}"/>
              </a:ext>
            </a:extLst>
          </p:cNvPr>
          <p:cNvSpPr/>
          <p:nvPr/>
        </p:nvSpPr>
        <p:spPr>
          <a:xfrm>
            <a:off x="2877319" y="1678517"/>
            <a:ext cx="6624179" cy="672018"/>
          </a:xfrm>
          <a:prstGeom prst="roundRect">
            <a:avLst>
              <a:gd name="adj" fmla="val 46826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Làm</a:t>
            </a: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việc</a:t>
            </a: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theo</a:t>
            </a: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lời</a:t>
            </a: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hỏi</a:t>
            </a:r>
            <a:endParaRPr lang="en-US" sz="24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6F7E1-305C-C850-A8D9-A9EE215D012F}"/>
              </a:ext>
            </a:extLst>
          </p:cNvPr>
          <p:cNvSpPr txBox="1"/>
          <p:nvPr/>
        </p:nvSpPr>
        <p:spPr>
          <a:xfrm>
            <a:off x="1794092" y="2350535"/>
            <a:ext cx="8976242" cy="3897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Câu 1. </a:t>
            </a:r>
            <a:r>
              <a:rPr lang="vi-VN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Hình ảnh các chú công an tuần tra ban đêm đẹp và cảm động như thế nào?</a:t>
            </a:r>
          </a:p>
          <a:p>
            <a:pPr algn="just">
              <a:lnSpc>
                <a:spcPct val="150000"/>
              </a:lnSpc>
            </a:pPr>
            <a:r>
              <a:rPr lang="vi-VN" sz="24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Câu 2. </a:t>
            </a:r>
            <a:r>
              <a:rPr lang="vi-VN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Ở khổ thơ 3 và 4, những việc làm của chú công an thể hiện điều gì?</a:t>
            </a:r>
          </a:p>
          <a:p>
            <a:pPr algn="just">
              <a:lnSpc>
                <a:spcPct val="150000"/>
              </a:lnSpc>
            </a:pPr>
            <a:r>
              <a:rPr lang="vi-VN" sz="24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Câu 3. </a:t>
            </a:r>
            <a:r>
              <a:rPr lang="vi-VN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Các hình ảnh so sánh trong khổ thơ cuối thể hiện tình cảm gì của người dân đối với các chú công an?</a:t>
            </a:r>
          </a:p>
          <a:p>
            <a:pPr algn="just">
              <a:lnSpc>
                <a:spcPct val="150000"/>
              </a:lnSpc>
            </a:pPr>
            <a:r>
              <a:rPr lang="vi-VN" sz="24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Câu 4</a:t>
            </a:r>
            <a:r>
              <a:rPr lang="vi-VN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 Nêu tình cảm, cảm xúc của em về bài thơ. </a:t>
            </a:r>
          </a:p>
        </p:txBody>
      </p:sp>
    </p:spTree>
    <p:extLst>
      <p:ext uri="{BB962C8B-B14F-4D97-AF65-F5344CB8AC3E}">
        <p14:creationId xmlns:p14="http://schemas.microsoft.com/office/powerpoint/2010/main" val="59654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08F13C-4C4D-7D9D-1A61-D70B2613F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4">
            <a:extLst>
              <a:ext uri="{FF2B5EF4-FFF2-40B4-BE49-F238E27FC236}">
                <a16:creationId xmlns:a16="http://schemas.microsoft.com/office/drawing/2014/main" id="{FBE56BBE-952B-A2AE-0078-9126C94A3D0B}"/>
              </a:ext>
            </a:extLst>
          </p:cNvPr>
          <p:cNvSpPr/>
          <p:nvPr/>
        </p:nvSpPr>
        <p:spPr>
          <a:xfrm>
            <a:off x="796781" y="1830897"/>
            <a:ext cx="10577953" cy="1128386"/>
          </a:xfrm>
          <a:prstGeom prst="roundRect">
            <a:avLst>
              <a:gd name="adj" fmla="val 10826"/>
            </a:avLst>
          </a:prstGeom>
          <a:solidFill>
            <a:schemeClr val="bg1"/>
          </a:solidFill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Câu 1: </a:t>
            </a:r>
            <a:r>
              <a:rPr lang="vi-VN" sz="2400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Hình ảnh các chú công an tuần tra ban đêm đẹp và cảm động như thế nào?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B8FA83-97B7-D23E-2846-EDACF8785B61}"/>
              </a:ext>
            </a:extLst>
          </p:cNvPr>
          <p:cNvSpPr txBox="1"/>
          <p:nvPr/>
        </p:nvSpPr>
        <p:spPr>
          <a:xfrm>
            <a:off x="1426376" y="3133317"/>
            <a:ext cx="6289554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Hình ảnh các chú công an đi tuần ban đêm rất đẹp, rất nên thơ</a:t>
            </a: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Rectangle: Rounded Corners 11">
            <a:extLst>
              <a:ext uri="{FF2B5EF4-FFF2-40B4-BE49-F238E27FC236}">
                <a16:creationId xmlns:a16="http://schemas.microsoft.com/office/drawing/2014/main" id="{EC3E981F-FB42-11EA-D077-68F9159E5E90}"/>
              </a:ext>
            </a:extLst>
          </p:cNvPr>
          <p:cNvSpPr/>
          <p:nvPr/>
        </p:nvSpPr>
        <p:spPr>
          <a:xfrm>
            <a:off x="918934" y="4381080"/>
            <a:ext cx="7304438" cy="2211766"/>
          </a:xfrm>
          <a:prstGeom prst="roundRect">
            <a:avLst>
              <a:gd name="adj" fmla="val 9295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i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ường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tuần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tra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dưới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đêm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trăng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sáng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vằng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vặc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hoa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cau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tỏa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hưởng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dìu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dịu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sáng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r>
              <a:rPr lang="en-US" sz="2400" i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ấ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lánh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đậu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trên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vai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chú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8BAF09-FD53-C4EB-6015-F78F71CB96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5" t="1846" r="71253" b="53966"/>
          <a:stretch/>
        </p:blipFill>
        <p:spPr>
          <a:xfrm flipH="1">
            <a:off x="9520995" y="3133317"/>
            <a:ext cx="1853739" cy="368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82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1CF6BF-FCCF-EFFC-4A5F-2576EB3E8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02CB68-85B2-738E-B71B-DFD4ED09333A}"/>
              </a:ext>
            </a:extLst>
          </p:cNvPr>
          <p:cNvSpPr txBox="1"/>
          <p:nvPr/>
        </p:nvSpPr>
        <p:spPr>
          <a:xfrm>
            <a:off x="5103557" y="2997071"/>
            <a:ext cx="5328144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Hình ảnh các chú công an đi tuần ban đêm rất</a:t>
            </a: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cảm</a:t>
            </a: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Rectangle: Rounded Corners 3">
            <a:extLst>
              <a:ext uri="{FF2B5EF4-FFF2-40B4-BE49-F238E27FC236}">
                <a16:creationId xmlns:a16="http://schemas.microsoft.com/office/drawing/2014/main" id="{F69B8FE3-158B-D6F8-ECCB-350581D570EF}"/>
              </a:ext>
            </a:extLst>
          </p:cNvPr>
          <p:cNvSpPr/>
          <p:nvPr/>
        </p:nvSpPr>
        <p:spPr>
          <a:xfrm>
            <a:off x="4491107" y="4125457"/>
            <a:ext cx="6732903" cy="2376940"/>
          </a:xfrm>
          <a:prstGeom prst="roundRect">
            <a:avLst>
              <a:gd name="adj" fmla="val 9295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i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ác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chú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tuần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giữa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lúc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mọi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chìm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giấc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ngủ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chú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đom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đóm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suốt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đêm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tới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tận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bình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minh</a:t>
            </a:r>
            <a:r>
              <a:rPr lang="en-US" sz="24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BF8C9E-3AB9-EACE-9833-1DAF3A963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5" t="1846" r="71253" b="53966"/>
          <a:stretch/>
        </p:blipFill>
        <p:spPr>
          <a:xfrm>
            <a:off x="1239043" y="2994408"/>
            <a:ext cx="1833847" cy="3646105"/>
          </a:xfrm>
          <a:prstGeom prst="rect">
            <a:avLst/>
          </a:prstGeom>
        </p:spPr>
      </p:pic>
      <p:sp>
        <p:nvSpPr>
          <p:cNvPr id="2" name="Rectangle: Rounded Corners 4">
            <a:extLst>
              <a:ext uri="{FF2B5EF4-FFF2-40B4-BE49-F238E27FC236}">
                <a16:creationId xmlns:a16="http://schemas.microsoft.com/office/drawing/2014/main" id="{A2C8F684-5EF5-9520-B50B-17822341445A}"/>
              </a:ext>
            </a:extLst>
          </p:cNvPr>
          <p:cNvSpPr/>
          <p:nvPr/>
        </p:nvSpPr>
        <p:spPr>
          <a:xfrm>
            <a:off x="796781" y="1830897"/>
            <a:ext cx="10577953" cy="1128386"/>
          </a:xfrm>
          <a:prstGeom prst="roundRect">
            <a:avLst>
              <a:gd name="adj" fmla="val 10826"/>
            </a:avLst>
          </a:prstGeom>
          <a:solidFill>
            <a:schemeClr val="bg1"/>
          </a:solidFill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Câu 1: </a:t>
            </a:r>
            <a:r>
              <a:rPr lang="vi-VN" sz="2400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Hình ảnh các chú công an tuần tra ban đêm đẹp và cảm động như thế nào?</a:t>
            </a:r>
          </a:p>
        </p:txBody>
      </p:sp>
    </p:spTree>
    <p:extLst>
      <p:ext uri="{BB962C8B-B14F-4D97-AF65-F5344CB8AC3E}">
        <p14:creationId xmlns:p14="http://schemas.microsoft.com/office/powerpoint/2010/main" val="396960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848DB3-0267-B356-6D8B-8CC1863DB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C4AFAFB-195D-ECA9-01C4-A28BC2584E1D}"/>
              </a:ext>
            </a:extLst>
          </p:cNvPr>
          <p:cNvSpPr/>
          <p:nvPr/>
        </p:nvSpPr>
        <p:spPr>
          <a:xfrm>
            <a:off x="653929" y="1711346"/>
            <a:ext cx="10882740" cy="644042"/>
          </a:xfrm>
          <a:prstGeom prst="roundRect">
            <a:avLst>
              <a:gd name="adj" fmla="val 10826"/>
            </a:avLst>
          </a:prstGeom>
          <a:solidFill>
            <a:schemeClr val="bg1"/>
          </a:solidFill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Câu </a:t>
            </a:r>
            <a:r>
              <a:rPr lang="en-US" sz="22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vi-VN" sz="22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vi-VN" sz="2200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Ở khổ thơ 3 và 4, những việc làm của chú công an thể hiện điều gì?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B02CEC-789E-1A6C-EB1A-78E3FFD1C6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2" t="-183" r="56917" b="58890"/>
          <a:stretch/>
        </p:blipFill>
        <p:spPr>
          <a:xfrm>
            <a:off x="653929" y="2616002"/>
            <a:ext cx="1655759" cy="3943978"/>
          </a:xfrm>
          <a:prstGeom prst="rect">
            <a:avLst/>
          </a:prstGeom>
        </p:spPr>
      </p:pic>
      <p:sp>
        <p:nvSpPr>
          <p:cNvPr id="4" name="Rectangle: Rounded Corners 4">
            <a:extLst>
              <a:ext uri="{FF2B5EF4-FFF2-40B4-BE49-F238E27FC236}">
                <a16:creationId xmlns:a16="http://schemas.microsoft.com/office/drawing/2014/main" id="{A8CB457F-A6CC-67EC-D0AA-231CD9671640}"/>
              </a:ext>
            </a:extLst>
          </p:cNvPr>
          <p:cNvSpPr/>
          <p:nvPr/>
        </p:nvSpPr>
        <p:spPr>
          <a:xfrm>
            <a:off x="3390003" y="2580424"/>
            <a:ext cx="7824211" cy="96002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Chú nhắc nhở người dân khoá cửa, giữ gìn an ninh</a:t>
            </a:r>
            <a:r>
              <a:rPr lang="en-US" sz="22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Rectangle: Rounded Corners 5">
            <a:extLst>
              <a:ext uri="{FF2B5EF4-FFF2-40B4-BE49-F238E27FC236}">
                <a16:creationId xmlns:a16="http://schemas.microsoft.com/office/drawing/2014/main" id="{357825E9-2042-878D-0897-42764F09535D}"/>
              </a:ext>
            </a:extLst>
          </p:cNvPr>
          <p:cNvSpPr/>
          <p:nvPr/>
        </p:nvSpPr>
        <p:spPr>
          <a:xfrm>
            <a:off x="3390003" y="3636453"/>
            <a:ext cx="7824211" cy="9600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</a:t>
            </a:r>
            <a:r>
              <a:rPr lang="vi-VN" sz="22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oà giải những hộ dân có tranh cãi</a:t>
            </a:r>
            <a:r>
              <a:rPr lang="en-US" sz="22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Rectangle: Rounded Corners 6">
            <a:extLst>
              <a:ext uri="{FF2B5EF4-FFF2-40B4-BE49-F238E27FC236}">
                <a16:creationId xmlns:a16="http://schemas.microsoft.com/office/drawing/2014/main" id="{BC0B3A60-8760-18BB-7DD0-1D57BAD1144D}"/>
              </a:ext>
            </a:extLst>
          </p:cNvPr>
          <p:cNvSpPr/>
          <p:nvPr/>
        </p:nvSpPr>
        <p:spPr>
          <a:xfrm>
            <a:off x="3390003" y="4692482"/>
            <a:ext cx="7824211" cy="96002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Q</a:t>
            </a:r>
            <a:r>
              <a:rPr lang="vi-VN" sz="22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uan tâm những hộ dân nghèo khó, neo đơn</a:t>
            </a:r>
            <a:r>
              <a:rPr lang="en-US" sz="22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: Rounded Corners 7">
            <a:extLst>
              <a:ext uri="{FF2B5EF4-FFF2-40B4-BE49-F238E27FC236}">
                <a16:creationId xmlns:a16="http://schemas.microsoft.com/office/drawing/2014/main" id="{698CFE64-E43C-F8A4-8236-812E03237EED}"/>
              </a:ext>
            </a:extLst>
          </p:cNvPr>
          <p:cNvSpPr/>
          <p:nvPr/>
        </p:nvSpPr>
        <p:spPr>
          <a:xfrm>
            <a:off x="3395584" y="5751304"/>
            <a:ext cx="7824211" cy="9600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</a:t>
            </a:r>
            <a:r>
              <a:rPr lang="vi-VN" sz="22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iáo dục những thanh niên ngỗ ngược</a:t>
            </a:r>
            <a:r>
              <a:rPr lang="en-US" sz="22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8" name="Connector: Elbow 9">
            <a:extLst>
              <a:ext uri="{FF2B5EF4-FFF2-40B4-BE49-F238E27FC236}">
                <a16:creationId xmlns:a16="http://schemas.microsoft.com/office/drawing/2014/main" id="{E3E7EC8E-A686-F5BD-D84D-CEA7DAD1B4B3}"/>
              </a:ext>
            </a:extLst>
          </p:cNvPr>
          <p:cNvCxnSpPr>
            <a:cxnSpLocks/>
            <a:endCxn id="4" idx="1"/>
          </p:cNvCxnSpPr>
          <p:nvPr/>
        </p:nvCxnSpPr>
        <p:spPr>
          <a:xfrm flipV="1">
            <a:off x="2531561" y="3060437"/>
            <a:ext cx="858442" cy="1567973"/>
          </a:xfrm>
          <a:prstGeom prst="bentConnector3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Elbow 12">
            <a:extLst>
              <a:ext uri="{FF2B5EF4-FFF2-40B4-BE49-F238E27FC236}">
                <a16:creationId xmlns:a16="http://schemas.microsoft.com/office/drawing/2014/main" id="{F153D93D-E3ED-DB68-5F01-853151A47287}"/>
              </a:ext>
            </a:extLst>
          </p:cNvPr>
          <p:cNvCxnSpPr>
            <a:cxnSpLocks/>
            <a:endCxn id="5" idx="1"/>
          </p:cNvCxnSpPr>
          <p:nvPr/>
        </p:nvCxnSpPr>
        <p:spPr>
          <a:xfrm flipV="1">
            <a:off x="2531561" y="4116466"/>
            <a:ext cx="858442" cy="511944"/>
          </a:xfrm>
          <a:prstGeom prst="bentConnector3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Elbow 14">
            <a:extLst>
              <a:ext uri="{FF2B5EF4-FFF2-40B4-BE49-F238E27FC236}">
                <a16:creationId xmlns:a16="http://schemas.microsoft.com/office/drawing/2014/main" id="{2FD21827-BCA4-A467-18C4-7E1976CCEF03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2531561" y="4628410"/>
            <a:ext cx="858442" cy="544085"/>
          </a:xfrm>
          <a:prstGeom prst="bentConnector3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Elbow 16">
            <a:extLst>
              <a:ext uri="{FF2B5EF4-FFF2-40B4-BE49-F238E27FC236}">
                <a16:creationId xmlns:a16="http://schemas.microsoft.com/office/drawing/2014/main" id="{A847295A-3824-B424-7A0C-ECF5412039D7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2531561" y="4628410"/>
            <a:ext cx="864023" cy="1602907"/>
          </a:xfrm>
          <a:prstGeom prst="bentConnector3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96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9BFCF4-08B7-5EF4-323E-451949A17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F7C0BE6-87A9-D14C-C1C2-A7A1FDD77C2F}"/>
              </a:ext>
            </a:extLst>
          </p:cNvPr>
          <p:cNvSpPr/>
          <p:nvPr/>
        </p:nvSpPr>
        <p:spPr>
          <a:xfrm>
            <a:off x="663191" y="1803468"/>
            <a:ext cx="11063235" cy="829202"/>
          </a:xfrm>
          <a:prstGeom prst="roundRect">
            <a:avLst>
              <a:gd name="adj" fmla="val 10826"/>
            </a:avLst>
          </a:prstGeom>
          <a:solidFill>
            <a:schemeClr val="bg1"/>
          </a:solidFill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3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Câu </a:t>
            </a:r>
            <a:r>
              <a:rPr lang="en-US" sz="23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vi-VN" sz="23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vi-VN" sz="2300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Ở khổ thơ 3 và 4, những việc làm của chú công an thể hiện điều gì?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860FE1-5441-89DC-F243-B8412FD6C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615" y="3014213"/>
            <a:ext cx="4920133" cy="3276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DDF72D-BD2B-963A-CA2E-BA52F6990A2D}"/>
              </a:ext>
            </a:extLst>
          </p:cNvPr>
          <p:cNvSpPr txBox="1"/>
          <p:nvPr/>
        </p:nvSpPr>
        <p:spPr>
          <a:xfrm>
            <a:off x="904252" y="3316378"/>
            <a:ext cx="4324338" cy="2671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tận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tuỵ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đối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tâm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sâu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sắc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dân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thái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bao dung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đối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lầm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lỗi</a:t>
            </a:r>
            <a:r>
              <a:rPr lang="en-US" sz="2300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3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53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608011-5DC8-D8FE-1109-94826210E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7">
            <a:extLst>
              <a:ext uri="{FF2B5EF4-FFF2-40B4-BE49-F238E27FC236}">
                <a16:creationId xmlns:a16="http://schemas.microsoft.com/office/drawing/2014/main" id="{5F38E1C6-2AAB-9A19-5C8A-18EEB729CC06}"/>
              </a:ext>
            </a:extLst>
          </p:cNvPr>
          <p:cNvSpPr/>
          <p:nvPr/>
        </p:nvSpPr>
        <p:spPr>
          <a:xfrm>
            <a:off x="5797009" y="3908809"/>
            <a:ext cx="6127973" cy="2662396"/>
          </a:xfrm>
          <a:prstGeom prst="roundRect">
            <a:avLst>
              <a:gd name="adj" fmla="val 9849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tabLst>
                <a:tab pos="653578" algn="l"/>
              </a:tabLst>
            </a:pP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Vẻ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chú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an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mắt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dân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lòng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ơn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phục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ngưỡng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mộ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dân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đối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chú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an,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hết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lòng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giữ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gìn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bình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yên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dân</a:t>
            </a:r>
            <a:r>
              <a:rPr lang="en-US" sz="21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1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1">
            <a:extLst>
              <a:ext uri="{FF2B5EF4-FFF2-40B4-BE49-F238E27FC236}">
                <a16:creationId xmlns:a16="http://schemas.microsoft.com/office/drawing/2014/main" id="{1BB28B0C-CF8B-00AC-1089-A29E4B8AFB9C}"/>
              </a:ext>
            </a:extLst>
          </p:cNvPr>
          <p:cNvSpPr/>
          <p:nvPr/>
        </p:nvSpPr>
        <p:spPr>
          <a:xfrm>
            <a:off x="275945" y="1878729"/>
            <a:ext cx="11649038" cy="1136117"/>
          </a:xfrm>
          <a:prstGeom prst="roundRect">
            <a:avLst>
              <a:gd name="adj" fmla="val 10826"/>
            </a:avLst>
          </a:prstGeom>
          <a:solidFill>
            <a:schemeClr val="bg1"/>
          </a:solidFill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1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Câu </a:t>
            </a:r>
            <a:r>
              <a:rPr lang="en-US" sz="21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vi-VN" sz="21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vi-VN" sz="2100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Các hình ảnh so sánh trong khổ thơ cuối thể hiện tình cảm gì của người dân đối với các chú công an?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5ACC7E-5DF7-3FC8-0264-C3BEB93718FE}"/>
              </a:ext>
            </a:extLst>
          </p:cNvPr>
          <p:cNvSpPr txBox="1"/>
          <p:nvPr/>
        </p:nvSpPr>
        <p:spPr>
          <a:xfrm>
            <a:off x="1068980" y="3161875"/>
            <a:ext cx="10054039" cy="534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1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Hai hình ảnh so sánh với sắc màu tươi sáng</a:t>
            </a:r>
            <a:r>
              <a:rPr lang="en-US" sz="21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ở </a:t>
            </a:r>
            <a:r>
              <a:rPr lang="en-US" sz="21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khổ</a:t>
            </a:r>
            <a:r>
              <a:rPr lang="en-US" sz="21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thơ</a:t>
            </a:r>
            <a:r>
              <a:rPr lang="en-US" sz="21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1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cuối</a:t>
            </a:r>
            <a:r>
              <a:rPr lang="en-US" sz="21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: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3D8ED63-3E65-0F97-2597-7370CFD52F27}"/>
              </a:ext>
            </a:extLst>
          </p:cNvPr>
          <p:cNvSpPr/>
          <p:nvPr/>
        </p:nvSpPr>
        <p:spPr>
          <a:xfrm>
            <a:off x="275944" y="4347933"/>
            <a:ext cx="4560123" cy="1485130"/>
          </a:xfrm>
          <a:prstGeom prst="roundRect">
            <a:avLst>
              <a:gd name="adj" fmla="val 10826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1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Cảnh</a:t>
            </a:r>
            <a:r>
              <a:rPr lang="en-US" sz="21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phục</a:t>
            </a:r>
            <a:r>
              <a:rPr lang="en-US" sz="21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tươi</a:t>
            </a:r>
            <a:r>
              <a:rPr lang="en-US" sz="21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1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sắc</a:t>
            </a:r>
            <a:r>
              <a:rPr lang="en-US" sz="21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nắng</a:t>
            </a:r>
            <a:endParaRPr lang="en-US" sz="2100" i="1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1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Quân</a:t>
            </a:r>
            <a:r>
              <a:rPr lang="en-US" sz="21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hàm</a:t>
            </a:r>
            <a:r>
              <a:rPr lang="en-US" sz="21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thắm</a:t>
            </a:r>
            <a:r>
              <a:rPr lang="en-US" sz="2100" i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đỏ</a:t>
            </a:r>
            <a:r>
              <a:rPr lang="en-US" sz="21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màu</a:t>
            </a:r>
            <a:r>
              <a:rPr lang="en-US" sz="2100" i="1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100" i="1" kern="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hoa</a:t>
            </a:r>
            <a:endParaRPr lang="en-US" sz="21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Arrow: Chevron 6">
            <a:extLst>
              <a:ext uri="{FF2B5EF4-FFF2-40B4-BE49-F238E27FC236}">
                <a16:creationId xmlns:a16="http://schemas.microsoft.com/office/drawing/2014/main" id="{169F5A75-C6D8-051F-30EF-23D28DFE5E50}"/>
              </a:ext>
            </a:extLst>
          </p:cNvPr>
          <p:cNvSpPr/>
          <p:nvPr/>
        </p:nvSpPr>
        <p:spPr>
          <a:xfrm>
            <a:off x="5089951" y="4741188"/>
            <a:ext cx="453174" cy="698620"/>
          </a:xfrm>
          <a:prstGeom prst="chevron">
            <a:avLst>
              <a:gd name="adj" fmla="val 44088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5674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F1F458-94FA-9982-8980-52320165C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2F2D1D9-8F95-EF11-5FA2-0DC35A44E585}"/>
              </a:ext>
            </a:extLst>
          </p:cNvPr>
          <p:cNvSpPr/>
          <p:nvPr/>
        </p:nvSpPr>
        <p:spPr>
          <a:xfrm>
            <a:off x="959861" y="1722503"/>
            <a:ext cx="10179671" cy="739343"/>
          </a:xfrm>
          <a:prstGeom prst="roundRect">
            <a:avLst>
              <a:gd name="adj" fmla="val 10826"/>
            </a:avLst>
          </a:prstGeom>
          <a:solidFill>
            <a:schemeClr val="bg1"/>
          </a:solidFill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Câu 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vi-VN" sz="2400" b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vi-VN" sz="2400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Nêu tình cảm, cảm xúc của em về bài thơ.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0C27C5-2B61-9AED-CD64-23684C72D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861" y="3110269"/>
            <a:ext cx="4672073" cy="32062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1649702-66A9-8F04-C3AE-C193CAB85349}"/>
              </a:ext>
            </a:extLst>
          </p:cNvPr>
          <p:cNvGrpSpPr/>
          <p:nvPr/>
        </p:nvGrpSpPr>
        <p:grpSpPr>
          <a:xfrm>
            <a:off x="7016986" y="2568748"/>
            <a:ext cx="4416119" cy="4289252"/>
            <a:chOff x="10287000" y="2942333"/>
            <a:chExt cx="7010400" cy="680900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9BAE21D-D5C5-F2E5-7849-39B2A32DB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58" r="78337" b="60736"/>
            <a:stretch/>
          </p:blipFill>
          <p:spPr>
            <a:xfrm>
              <a:off x="10287000" y="2942333"/>
              <a:ext cx="7010400" cy="680900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67A9C24-03E3-C225-200C-23033D40BFE0}"/>
                </a:ext>
              </a:extLst>
            </p:cNvPr>
            <p:cNvSpPr txBox="1"/>
            <p:nvPr/>
          </p:nvSpPr>
          <p:spPr>
            <a:xfrm>
              <a:off x="11049000" y="4379175"/>
              <a:ext cx="5638800" cy="3539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+mj-lt"/>
                  <a:cs typeface="Arial" panose="020B0604020202020204" pitchFamily="34" charset="0"/>
                </a:rPr>
                <a:t>Bài thơ cho em hiểu nhiều hơn về các chú công an và thêm yêu quý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vi-VN" sz="2400" dirty="0">
                  <a:latin typeface="+mj-lt"/>
                  <a:cs typeface="Arial" panose="020B0604020202020204" pitchFamily="34" charset="0"/>
                </a:rPr>
                <a:t>các chú.</a:t>
              </a:r>
              <a:endParaRPr lang="en-US" sz="2400" dirty="0">
                <a:latin typeface="+mj-lt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188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9F5B3B-6F59-E616-C715-016E0C1C1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A1C8F28F-E60B-C0AF-B018-38E7624522CA}"/>
              </a:ext>
            </a:extLst>
          </p:cNvPr>
          <p:cNvSpPr/>
          <p:nvPr/>
        </p:nvSpPr>
        <p:spPr>
          <a:xfrm rot="-1243308">
            <a:off x="507291" y="2960515"/>
            <a:ext cx="2237325" cy="2058439"/>
          </a:xfrm>
          <a:custGeom>
            <a:avLst/>
            <a:gdLst/>
            <a:ahLst/>
            <a:cxnLst/>
            <a:rect l="l" t="t" r="r" b="b"/>
            <a:pathLst>
              <a:path w="4047934" h="4114800">
                <a:moveTo>
                  <a:pt x="0" y="0"/>
                </a:moveTo>
                <a:lnTo>
                  <a:pt x="4047935" y="0"/>
                </a:lnTo>
                <a:lnTo>
                  <a:pt x="40479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F10EFDF-1D20-B0E2-3BB5-7DEC21F2F2A2}"/>
              </a:ext>
            </a:extLst>
          </p:cNvPr>
          <p:cNvGrpSpPr/>
          <p:nvPr/>
        </p:nvGrpSpPr>
        <p:grpSpPr>
          <a:xfrm>
            <a:off x="2823091" y="1846068"/>
            <a:ext cx="6545818" cy="4287332"/>
            <a:chOff x="319766" y="1018632"/>
            <a:chExt cx="10391206" cy="6805955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0CFDBDE-6E28-BF0D-3CB0-776D3BD564BA}"/>
                </a:ext>
              </a:extLst>
            </p:cNvPr>
            <p:cNvSpPr/>
            <p:nvPr/>
          </p:nvSpPr>
          <p:spPr>
            <a:xfrm rot="105415">
              <a:off x="1099321" y="1018632"/>
              <a:ext cx="8832097" cy="6805955"/>
            </a:xfrm>
            <a:custGeom>
              <a:avLst/>
              <a:gdLst/>
              <a:ahLst/>
              <a:cxnLst/>
              <a:rect l="l" t="t" r="r" b="b"/>
              <a:pathLst>
                <a:path w="4730679" h="4687672">
                  <a:moveTo>
                    <a:pt x="0" y="0"/>
                  </a:moveTo>
                  <a:lnTo>
                    <a:pt x="4730679" y="0"/>
                  </a:lnTo>
                  <a:lnTo>
                    <a:pt x="4730679" y="4687672"/>
                  </a:lnTo>
                  <a:lnTo>
                    <a:pt x="0" y="4687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575981">
                <a:defRPr/>
              </a:pPr>
              <a:endParaRPr lang="en-US" sz="43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5B3BB88-7B06-FA0D-0DE1-48BB3BFB467E}"/>
                </a:ext>
              </a:extLst>
            </p:cNvPr>
            <p:cNvSpPr txBox="1"/>
            <p:nvPr/>
          </p:nvSpPr>
          <p:spPr>
            <a:xfrm>
              <a:off x="319766" y="3075984"/>
              <a:ext cx="10391206" cy="30934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575981">
                <a:lnSpc>
                  <a:spcPct val="150000"/>
                </a:lnSpc>
                <a:defRPr/>
              </a:pPr>
              <a:r>
                <a:rPr lang="en-US" sz="4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HOẠT ĐỘNG 3:</a:t>
              </a:r>
            </a:p>
            <a:p>
              <a:pPr algn="ctr" defTabSz="575981">
                <a:lnSpc>
                  <a:spcPct val="150000"/>
                </a:lnSpc>
                <a:defRPr/>
              </a:pPr>
              <a:r>
                <a:rPr lang="en-US" sz="4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ĐỌC NÂNG CAO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46399B69-2560-2E91-AA4A-B0BA232A32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583" y="2914282"/>
            <a:ext cx="2700211" cy="266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94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AB1AA0-2541-7B29-04CA-3348C75DB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DEEDF34-ED0B-799C-E3CA-6B09F71A43C3}"/>
              </a:ext>
            </a:extLst>
          </p:cNvPr>
          <p:cNvGrpSpPr/>
          <p:nvPr/>
        </p:nvGrpSpPr>
        <p:grpSpPr>
          <a:xfrm>
            <a:off x="1001066" y="2286193"/>
            <a:ext cx="4842592" cy="3892040"/>
            <a:chOff x="871881" y="2444613"/>
            <a:chExt cx="7687407" cy="617844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7BEC67D-B11B-6760-BB9D-B29CE8D8E820}"/>
                </a:ext>
              </a:extLst>
            </p:cNvPr>
            <p:cNvGrpSpPr/>
            <p:nvPr/>
          </p:nvGrpSpPr>
          <p:grpSpPr>
            <a:xfrm>
              <a:off x="871881" y="3274304"/>
              <a:ext cx="7687407" cy="5348755"/>
              <a:chOff x="-265673" y="-103430"/>
              <a:chExt cx="2024667" cy="1408726"/>
            </a:xfrm>
          </p:grpSpPr>
          <p:sp>
            <p:nvSpPr>
              <p:cNvPr id="7" name="Freeform 9">
                <a:extLst>
                  <a:ext uri="{FF2B5EF4-FFF2-40B4-BE49-F238E27FC236}">
                    <a16:creationId xmlns:a16="http://schemas.microsoft.com/office/drawing/2014/main" id="{324B158B-7E9E-43BE-1161-829DDD93F465}"/>
                  </a:ext>
                </a:extLst>
              </p:cNvPr>
              <p:cNvSpPr/>
              <p:nvPr/>
            </p:nvSpPr>
            <p:spPr>
              <a:xfrm>
                <a:off x="-265673" y="-103430"/>
                <a:ext cx="2024667" cy="1408726"/>
              </a:xfrm>
              <a:custGeom>
                <a:avLst/>
                <a:gdLst/>
                <a:ahLst/>
                <a:cxnLst/>
                <a:rect l="l" t="t" r="r" b="b"/>
                <a:pathLst>
                  <a:path w="1618115" h="1182933">
                    <a:moveTo>
                      <a:pt x="64266" y="0"/>
                    </a:moveTo>
                    <a:lnTo>
                      <a:pt x="1553848" y="0"/>
                    </a:lnTo>
                    <a:cubicBezTo>
                      <a:pt x="1589342" y="0"/>
                      <a:pt x="1618115" y="28773"/>
                      <a:pt x="1618115" y="64266"/>
                    </a:cubicBezTo>
                    <a:lnTo>
                      <a:pt x="1618115" y="1118667"/>
                    </a:lnTo>
                    <a:cubicBezTo>
                      <a:pt x="1618115" y="1154160"/>
                      <a:pt x="1589342" y="1182933"/>
                      <a:pt x="1553848" y="1182933"/>
                    </a:cubicBezTo>
                    <a:lnTo>
                      <a:pt x="64266" y="1182933"/>
                    </a:lnTo>
                    <a:cubicBezTo>
                      <a:pt x="28773" y="1182933"/>
                      <a:pt x="0" y="1154160"/>
                      <a:pt x="0" y="1118667"/>
                    </a:cubicBezTo>
                    <a:lnTo>
                      <a:pt x="0" y="64266"/>
                    </a:lnTo>
                    <a:cubicBezTo>
                      <a:pt x="0" y="28773"/>
                      <a:pt x="28773" y="0"/>
                      <a:pt x="64266" y="0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/>
              <a:lstStyle/>
              <a:p>
                <a:endParaRPr lang="en-US" sz="2400" dirty="0"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8" name="TextBox 10">
                <a:extLst>
                  <a:ext uri="{FF2B5EF4-FFF2-40B4-BE49-F238E27FC236}">
                    <a16:creationId xmlns:a16="http://schemas.microsoft.com/office/drawing/2014/main" id="{59A7D003-7879-D7E7-78C8-4C2460C73193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32001" tIns="32001" rIns="32001" bIns="32001" rtlCol="0" anchor="ctr"/>
              <a:lstStyle/>
              <a:p>
                <a:pPr algn="ctr">
                  <a:lnSpc>
                    <a:spcPts val="1946"/>
                  </a:lnSpc>
                </a:pPr>
                <a:endParaRPr sz="2400">
                  <a:latin typeface="+mj-lt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38CCA76-4164-438D-FC49-640056E84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458" t="35804" r="31456" b="41231"/>
            <a:stretch/>
          </p:blipFill>
          <p:spPr>
            <a:xfrm>
              <a:off x="2600242" y="2444613"/>
              <a:ext cx="4038600" cy="236220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B319E51-E47D-5C41-507E-36851A455878}"/>
                </a:ext>
              </a:extLst>
            </p:cNvPr>
            <p:cNvSpPr txBox="1"/>
            <p:nvPr/>
          </p:nvSpPr>
          <p:spPr>
            <a:xfrm>
              <a:off x="1120189" y="5032034"/>
              <a:ext cx="7190789" cy="266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Đại</a:t>
              </a:r>
              <a:r>
                <a:rPr lang="en-US" sz="24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diện</a:t>
              </a:r>
              <a:r>
                <a:rPr lang="en-US" sz="24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1 – 2 HS </a:t>
              </a:r>
              <a:r>
                <a:rPr lang="en-US" sz="240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nhắc</a:t>
              </a:r>
              <a:r>
                <a:rPr lang="en-US" sz="24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lại</a:t>
              </a:r>
              <a:r>
                <a:rPr lang="en-US" sz="24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nội</a:t>
              </a:r>
              <a:r>
                <a:rPr lang="en-US" sz="24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dung, ý </a:t>
              </a:r>
              <a:r>
                <a:rPr lang="en-US" sz="240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nghĩa</a:t>
              </a:r>
              <a:r>
                <a:rPr lang="en-US" sz="24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lang="en-US" sz="24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bài</a:t>
              </a:r>
              <a:r>
                <a:rPr lang="en-US" sz="24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đọc</a:t>
              </a:r>
              <a:r>
                <a:rPr lang="en-US" sz="24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Chú</a:t>
              </a:r>
              <a:r>
                <a:rPr lang="en-US" sz="2400" i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công</a:t>
              </a:r>
              <a:r>
                <a:rPr lang="en-US" sz="2400" i="1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an</a:t>
              </a:r>
              <a:r>
                <a:rPr lang="en-US" sz="240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F40682C-8B7A-2F04-B0D6-4206388ABCB0}"/>
              </a:ext>
            </a:extLst>
          </p:cNvPr>
          <p:cNvSpPr txBox="1"/>
          <p:nvPr/>
        </p:nvSpPr>
        <p:spPr>
          <a:xfrm>
            <a:off x="2238175" y="1884950"/>
            <a:ext cx="74222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HƯỚNG DẪN ĐỌC DIỄN CẢM BÀI ĐỌC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B72FF16-F0BD-EA94-AD08-BB9419CFB50A}"/>
              </a:ext>
            </a:extLst>
          </p:cNvPr>
          <p:cNvGrpSpPr/>
          <p:nvPr/>
        </p:nvGrpSpPr>
        <p:grpSpPr>
          <a:xfrm>
            <a:off x="6212464" y="2312210"/>
            <a:ext cx="4842592" cy="3866024"/>
            <a:chOff x="9210228" y="2206754"/>
            <a:chExt cx="7687407" cy="6137147"/>
          </a:xfrm>
        </p:grpSpPr>
        <p:grpSp>
          <p:nvGrpSpPr>
            <p:cNvPr id="11" name="Group 8">
              <a:extLst>
                <a:ext uri="{FF2B5EF4-FFF2-40B4-BE49-F238E27FC236}">
                  <a16:creationId xmlns:a16="http://schemas.microsoft.com/office/drawing/2014/main" id="{457B44C9-C8D6-0C97-01B6-0CFD5989AEBF}"/>
                </a:ext>
              </a:extLst>
            </p:cNvPr>
            <p:cNvGrpSpPr/>
            <p:nvPr/>
          </p:nvGrpSpPr>
          <p:grpSpPr>
            <a:xfrm>
              <a:off x="9210228" y="2995146"/>
              <a:ext cx="7687407" cy="5348755"/>
              <a:chOff x="-193714" y="-160142"/>
              <a:chExt cx="2024667" cy="1408726"/>
            </a:xfrm>
          </p:grpSpPr>
          <p:sp>
            <p:nvSpPr>
              <p:cNvPr id="14" name="Freeform 9">
                <a:extLst>
                  <a:ext uri="{FF2B5EF4-FFF2-40B4-BE49-F238E27FC236}">
                    <a16:creationId xmlns:a16="http://schemas.microsoft.com/office/drawing/2014/main" id="{E88D49F6-D1CF-2E6C-8421-CDE03C5CAE68}"/>
                  </a:ext>
                </a:extLst>
              </p:cNvPr>
              <p:cNvSpPr/>
              <p:nvPr/>
            </p:nvSpPr>
            <p:spPr>
              <a:xfrm>
                <a:off x="-193714" y="-160142"/>
                <a:ext cx="2024667" cy="1408726"/>
              </a:xfrm>
              <a:custGeom>
                <a:avLst/>
                <a:gdLst/>
                <a:ahLst/>
                <a:cxnLst/>
                <a:rect l="l" t="t" r="r" b="b"/>
                <a:pathLst>
                  <a:path w="1618115" h="1182933">
                    <a:moveTo>
                      <a:pt x="64266" y="0"/>
                    </a:moveTo>
                    <a:lnTo>
                      <a:pt x="1553848" y="0"/>
                    </a:lnTo>
                    <a:cubicBezTo>
                      <a:pt x="1589342" y="0"/>
                      <a:pt x="1618115" y="28773"/>
                      <a:pt x="1618115" y="64266"/>
                    </a:cubicBezTo>
                    <a:lnTo>
                      <a:pt x="1618115" y="1118667"/>
                    </a:lnTo>
                    <a:cubicBezTo>
                      <a:pt x="1618115" y="1154160"/>
                      <a:pt x="1589342" y="1182933"/>
                      <a:pt x="1553848" y="1182933"/>
                    </a:cubicBezTo>
                    <a:lnTo>
                      <a:pt x="64266" y="1182933"/>
                    </a:lnTo>
                    <a:cubicBezTo>
                      <a:pt x="28773" y="1182933"/>
                      <a:pt x="0" y="1154160"/>
                      <a:pt x="0" y="1118667"/>
                    </a:cubicBezTo>
                    <a:lnTo>
                      <a:pt x="0" y="64266"/>
                    </a:lnTo>
                    <a:cubicBezTo>
                      <a:pt x="0" y="28773"/>
                      <a:pt x="28773" y="0"/>
                      <a:pt x="64266" y="0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/>
              <a:lstStyle/>
              <a:p>
                <a:endParaRPr lang="en-US" sz="2400" dirty="0"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15" name="TextBox 10">
                <a:extLst>
                  <a:ext uri="{FF2B5EF4-FFF2-40B4-BE49-F238E27FC236}">
                    <a16:creationId xmlns:a16="http://schemas.microsoft.com/office/drawing/2014/main" id="{4977E69D-3D69-8A42-692C-35560F7CD1B0}"/>
                  </a:ext>
                </a:extLst>
              </p:cNvPr>
              <p:cNvSpPr txBox="1"/>
              <p:nvPr/>
            </p:nvSpPr>
            <p:spPr>
              <a:xfrm>
                <a:off x="0" y="0"/>
                <a:ext cx="812800" cy="812800"/>
              </a:xfrm>
              <a:prstGeom prst="rect">
                <a:avLst/>
              </a:prstGeom>
            </p:spPr>
            <p:txBody>
              <a:bodyPr lIns="32001" tIns="32001" rIns="32001" bIns="32001" rtlCol="0" anchor="ctr"/>
              <a:lstStyle/>
              <a:p>
                <a:pPr algn="ctr">
                  <a:lnSpc>
                    <a:spcPts val="1946"/>
                  </a:lnSpc>
                </a:pPr>
                <a:endParaRPr sz="2400">
                  <a:latin typeface="+mj-lt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E62B5A3-98D3-A3AD-265C-4660A92F08E5}"/>
                </a:ext>
              </a:extLst>
            </p:cNvPr>
            <p:cNvSpPr txBox="1"/>
            <p:nvPr/>
          </p:nvSpPr>
          <p:spPr>
            <a:xfrm>
              <a:off x="9757564" y="5192597"/>
              <a:ext cx="6711273" cy="1780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Đọc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lại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đoạn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2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xác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định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giọng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đọc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văn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bản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này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.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C40E17E-0BC1-BBB3-FDF0-59DB99313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458" t="35804" r="31456" b="41231"/>
            <a:stretch/>
          </p:blipFill>
          <p:spPr>
            <a:xfrm>
              <a:off x="11110878" y="2206754"/>
              <a:ext cx="4038600" cy="2362201"/>
            </a:xfrm>
            <a:prstGeom prst="rect">
              <a:avLst/>
            </a:prstGeom>
          </p:spPr>
        </p:pic>
      </p:grpSp>
      <p:sp>
        <p:nvSpPr>
          <p:cNvPr id="18" name="Freeform 10">
            <a:extLst>
              <a:ext uri="{FF2B5EF4-FFF2-40B4-BE49-F238E27FC236}">
                <a16:creationId xmlns:a16="http://schemas.microsoft.com/office/drawing/2014/main" id="{98D12011-DE37-AC60-54C7-D228AEB2B932}"/>
              </a:ext>
            </a:extLst>
          </p:cNvPr>
          <p:cNvSpPr/>
          <p:nvPr/>
        </p:nvSpPr>
        <p:spPr>
          <a:xfrm rot="7727740">
            <a:off x="10760641" y="1296818"/>
            <a:ext cx="1155294" cy="2243290"/>
          </a:xfrm>
          <a:custGeom>
            <a:avLst/>
            <a:gdLst/>
            <a:ahLst/>
            <a:cxnLst/>
            <a:rect l="l" t="t" r="r" b="b"/>
            <a:pathLst>
              <a:path w="1833980" h="3561126">
                <a:moveTo>
                  <a:pt x="0" y="0"/>
                </a:moveTo>
                <a:lnTo>
                  <a:pt x="1833980" y="0"/>
                </a:lnTo>
                <a:lnTo>
                  <a:pt x="1833980" y="3561126"/>
                </a:lnTo>
                <a:lnTo>
                  <a:pt x="0" y="35611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32079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7F471F-6364-22C5-B93D-0A193E3EF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2306183-65B9-7F21-C608-0EF7C5577E3F}"/>
              </a:ext>
            </a:extLst>
          </p:cNvPr>
          <p:cNvGrpSpPr/>
          <p:nvPr/>
        </p:nvGrpSpPr>
        <p:grpSpPr>
          <a:xfrm>
            <a:off x="3142188" y="1724890"/>
            <a:ext cx="5904160" cy="4883728"/>
            <a:chOff x="8686800" y="952500"/>
            <a:chExt cx="9372600" cy="8957511"/>
          </a:xfrm>
        </p:grpSpPr>
        <p:sp>
          <p:nvSpPr>
            <p:cNvPr id="5" name="Rectangle: Rounded Corners 11">
              <a:extLst>
                <a:ext uri="{FF2B5EF4-FFF2-40B4-BE49-F238E27FC236}">
                  <a16:creationId xmlns:a16="http://schemas.microsoft.com/office/drawing/2014/main" id="{EAE69D77-D40D-8C9E-6702-C39EC6BC574C}"/>
                </a:ext>
              </a:extLst>
            </p:cNvPr>
            <p:cNvSpPr/>
            <p:nvPr/>
          </p:nvSpPr>
          <p:spPr>
            <a:xfrm>
              <a:off x="8686800" y="952500"/>
              <a:ext cx="9372600" cy="8957511"/>
            </a:xfrm>
            <a:prstGeom prst="roundRect">
              <a:avLst>
                <a:gd name="adj" fmla="val 7214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00">
                <a:latin typeface="+mj-lt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3E96946-9B49-13CD-6458-0547D57803CF}"/>
                </a:ext>
              </a:extLst>
            </p:cNvPr>
            <p:cNvSpPr txBox="1"/>
            <p:nvPr/>
          </p:nvSpPr>
          <p:spPr>
            <a:xfrm>
              <a:off x="9440353" y="952500"/>
              <a:ext cx="8305800" cy="88049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Ai </a:t>
              </a:r>
              <a:r>
                <a:rPr lang="en-US" sz="23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vắng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nhà</a:t>
              </a:r>
              <a:r>
                <a:rPr lang="en-US" sz="2300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quên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khoá</a:t>
              </a:r>
              <a:r>
                <a:rPr lang="en-US" sz="2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cửa</a:t>
              </a:r>
              <a:r>
                <a:rPr lang="en-US" sz="2300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//</a:t>
              </a:r>
            </a:p>
            <a:p>
              <a:pPr>
                <a:lnSpc>
                  <a:spcPct val="150000"/>
                </a:lnSpc>
              </a:pPr>
              <a:r>
                <a:rPr lang="en-US" sz="23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Chú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nhắc</a:t>
              </a:r>
              <a:r>
                <a:rPr lang="en-US" sz="2300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giữ</a:t>
              </a:r>
              <a:r>
                <a:rPr lang="en-US" sz="2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gìn</a:t>
              </a:r>
              <a:r>
                <a:rPr lang="en-US" sz="2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an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ninh</a:t>
              </a:r>
              <a:r>
                <a:rPr lang="en-US" sz="2300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//</a:t>
              </a:r>
            </a:p>
            <a:p>
              <a:pPr>
                <a:lnSpc>
                  <a:spcPct val="150000"/>
                </a:lnSpc>
              </a:pPr>
              <a:r>
                <a:rPr lang="en-US" sz="23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Xóm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nào</a:t>
              </a:r>
              <a:r>
                <a:rPr lang="en-US" sz="2300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xảy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ra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tranh</a:t>
              </a:r>
              <a:r>
                <a:rPr lang="en-US" sz="2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cãi</a:t>
              </a:r>
              <a:r>
                <a:rPr lang="en-US" sz="2300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//</a:t>
              </a:r>
            </a:p>
            <a:p>
              <a:pPr>
                <a:lnSpc>
                  <a:spcPct val="150000"/>
                </a:lnSpc>
              </a:pPr>
              <a:r>
                <a:rPr lang="en-US" sz="23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Chú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đến</a:t>
              </a:r>
              <a:r>
                <a:rPr lang="en-US" sz="2300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hoà</a:t>
              </a:r>
              <a:r>
                <a:rPr lang="en-US" sz="2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giải</a:t>
              </a:r>
              <a:r>
                <a:rPr lang="en-US" sz="2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phân</a:t>
              </a:r>
              <a:r>
                <a:rPr lang="en-US" sz="2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minh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.</a:t>
              </a:r>
              <a:r>
                <a:rPr lang="en-US" sz="2300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//</a:t>
              </a:r>
            </a:p>
            <a:p>
              <a:pPr>
                <a:lnSpc>
                  <a:spcPct val="150000"/>
                </a:lnSpc>
              </a:pPr>
              <a:endParaRPr lang="en-US" sz="23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23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Những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hộ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neo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đơn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,</a:t>
              </a:r>
              <a:r>
                <a:rPr lang="en-US" sz="2300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nghèo</a:t>
              </a:r>
              <a:r>
                <a:rPr lang="en-US" sz="2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khó</a:t>
              </a:r>
              <a:r>
                <a:rPr lang="en-US" sz="2300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//</a:t>
              </a:r>
            </a:p>
            <a:p>
              <a:pPr>
                <a:lnSpc>
                  <a:spcPct val="150000"/>
                </a:lnSpc>
              </a:pPr>
              <a:r>
                <a:rPr lang="en-US" sz="23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Chú</a:t>
              </a:r>
              <a:r>
                <a:rPr lang="en-US" sz="2300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luôn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thăm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hỏi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ân</a:t>
              </a:r>
              <a:r>
                <a:rPr lang="en-US" sz="2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cần</a:t>
              </a:r>
              <a:r>
                <a:rPr lang="en-US" sz="2300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//</a:t>
              </a:r>
            </a:p>
            <a:p>
              <a:pPr>
                <a:lnSpc>
                  <a:spcPct val="150000"/>
                </a:lnSpc>
              </a:pPr>
              <a:r>
                <a:rPr lang="en-US" sz="2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Thanh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niên</a:t>
              </a:r>
              <a:r>
                <a:rPr lang="en-US" sz="2300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có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anh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ngỗ</a:t>
              </a:r>
              <a:r>
                <a:rPr lang="en-US" sz="2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ngược</a:t>
              </a:r>
              <a:r>
                <a:rPr lang="en-US" sz="2300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//</a:t>
              </a:r>
            </a:p>
            <a:p>
              <a:pPr>
                <a:lnSpc>
                  <a:spcPct val="150000"/>
                </a:lnSpc>
              </a:pPr>
              <a:r>
                <a:rPr lang="en-US" sz="23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Chú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gặp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,</a:t>
              </a:r>
              <a:r>
                <a:rPr lang="en-US" sz="2300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khuyên</a:t>
              </a:r>
              <a:r>
                <a:rPr lang="en-US" sz="2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răn</a:t>
              </a:r>
              <a:r>
                <a:rPr lang="en-US" sz="2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tận</a:t>
              </a:r>
              <a:r>
                <a:rPr lang="en-US" sz="23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300" b="1" dirty="0" err="1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tình</a:t>
              </a:r>
              <a:r>
                <a:rPr lang="en-US" sz="2300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.</a:t>
              </a:r>
              <a:r>
                <a:rPr lang="en-US" sz="2300" dirty="0">
                  <a:solidFill>
                    <a:srgbClr val="C00000"/>
                  </a:solidFill>
                  <a:latin typeface="+mj-lt"/>
                  <a:cs typeface="Arial" panose="020B0604020202020204" pitchFamily="34" charset="0"/>
                </a:rPr>
                <a:t>//</a:t>
              </a:r>
            </a:p>
          </p:txBody>
        </p:sp>
      </p:grpSp>
      <p:sp>
        <p:nvSpPr>
          <p:cNvPr id="9" name="Freeform 6">
            <a:extLst>
              <a:ext uri="{FF2B5EF4-FFF2-40B4-BE49-F238E27FC236}">
                <a16:creationId xmlns:a16="http://schemas.microsoft.com/office/drawing/2014/main" id="{5186F3B5-3E58-E58D-F6E5-153DBFC742E5}"/>
              </a:ext>
            </a:extLst>
          </p:cNvPr>
          <p:cNvSpPr/>
          <p:nvPr/>
        </p:nvSpPr>
        <p:spPr>
          <a:xfrm rot="20594258">
            <a:off x="9147946" y="1319016"/>
            <a:ext cx="727528" cy="811746"/>
          </a:xfrm>
          <a:custGeom>
            <a:avLst/>
            <a:gdLst/>
            <a:ahLst/>
            <a:cxnLst/>
            <a:rect l="l" t="t" r="r" b="b"/>
            <a:pathLst>
              <a:path w="1154919" h="1288612">
                <a:moveTo>
                  <a:pt x="0" y="0"/>
                </a:moveTo>
                <a:lnTo>
                  <a:pt x="1154919" y="0"/>
                </a:lnTo>
                <a:lnTo>
                  <a:pt x="1154919" y="1288612"/>
                </a:lnTo>
                <a:lnTo>
                  <a:pt x="0" y="12886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F6480E-DF45-8AD8-68EB-C278BA4D0DAA}"/>
              </a:ext>
            </a:extLst>
          </p:cNvPr>
          <p:cNvSpPr txBox="1"/>
          <p:nvPr/>
        </p:nvSpPr>
        <p:spPr>
          <a:xfrm>
            <a:off x="3047134" y="1019060"/>
            <a:ext cx="6094268" cy="55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Luyện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đọc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đoạn</a:t>
            </a:r>
            <a:r>
              <a:rPr lang="en-US" sz="23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thơ</a:t>
            </a:r>
            <a:endParaRPr lang="en-US" sz="23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93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F30E552-849A-3FF3-DF60-B39FC242F5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2F8C17-0105-D98B-44EF-7F6A2222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36D52CA-105C-4D54-D3A2-81063E5190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7559">
            <a:off x="4931412" y="-441728"/>
            <a:ext cx="8304936" cy="830493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D4F16C4-5641-5FF7-AB90-C682EB88D3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723" y="1709661"/>
            <a:ext cx="6529382" cy="24325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6D04561-9A66-C4C0-D00F-6D1A8260D5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444" y="1256220"/>
            <a:ext cx="2085013" cy="9998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AFBDC2B-56CC-8FE1-F4EE-0EED14736B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7217" y="1286700"/>
            <a:ext cx="2093932" cy="9736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A4067E6-2119-4CA9-58CA-AAEEA19AFE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439" y="1953521"/>
            <a:ext cx="6059949" cy="1944793"/>
          </a:xfrm>
          <a:prstGeom prst="rect">
            <a:avLst/>
          </a:prstGeom>
        </p:spPr>
      </p:pic>
      <p:pic>
        <p:nvPicPr>
          <p:cNvPr id="18" name="Nhacnen - 9Slide.vn">
            <a:hlinkClick r:id="" action="ppaction://media"/>
            <a:extLst>
              <a:ext uri="{FF2B5EF4-FFF2-40B4-BE49-F238E27FC236}">
                <a16:creationId xmlns:a16="http://schemas.microsoft.com/office/drawing/2014/main" id="{6014B708-82F3-29E4-BA45-E82F2E6662A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400"/>
                  <p14:fade in="2000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 flipV="1">
            <a:off x="-1009650" y="-2552700"/>
            <a:ext cx="487362" cy="4762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AACEAD8-A641-6B03-8C47-24419462103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259727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4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9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0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 p14:presetBounceEnd="6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3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4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6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1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2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1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32927" numSld="999" showWhenStopped="0">
                    <p:cTn id="3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8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1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32927" numSld="999" showWhenStopped="0">
                    <p:cTn id="3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8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2F8C17-0105-D98B-44EF-7F6A2222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A476B73-5060-303D-C015-CD4AB70A0AD7}"/>
              </a:ext>
            </a:extLst>
          </p:cNvPr>
          <p:cNvGrpSpPr/>
          <p:nvPr/>
        </p:nvGrpSpPr>
        <p:grpSpPr>
          <a:xfrm>
            <a:off x="2833109" y="1442222"/>
            <a:ext cx="3148199" cy="868729"/>
            <a:chOff x="2430965" y="1434862"/>
            <a:chExt cx="3148199" cy="868729"/>
          </a:xfrm>
        </p:grpSpPr>
        <p:sp>
          <p:nvSpPr>
            <p:cNvPr id="3" name="Rectangle: Rounded Corners 95">
              <a:extLst>
                <a:ext uri="{FF2B5EF4-FFF2-40B4-BE49-F238E27FC236}">
                  <a16:creationId xmlns:a16="http://schemas.microsoft.com/office/drawing/2014/main" id="{B2DC100C-97B1-9B21-8CD7-863D8BD08F55}"/>
                </a:ext>
              </a:extLst>
            </p:cNvPr>
            <p:cNvSpPr/>
            <p:nvPr/>
          </p:nvSpPr>
          <p:spPr>
            <a:xfrm>
              <a:off x="2840890" y="1465606"/>
              <a:ext cx="2738274" cy="837985"/>
            </a:xfrm>
            <a:prstGeom prst="roundRect">
              <a:avLst/>
            </a:prstGeom>
            <a:solidFill>
              <a:schemeClr val="accent6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>
                <a:defRPr/>
              </a:pPr>
              <a:r>
                <a:rPr lang="en-US" sz="2800" b="1">
                  <a:solidFill>
                    <a:prstClr val="white"/>
                  </a:solidFill>
                  <a:latin typeface="UTM Avo" panose="02040603050506020204" pitchFamily="18" charset="0"/>
                </a:rPr>
                <a:t>Hướng dẫn</a:t>
              </a:r>
            </a:p>
          </p:txBody>
        </p:sp>
        <p:pic>
          <p:nvPicPr>
            <p:cNvPr id="4" name="ChuongCam - 9Slide.vn">
              <a:extLst>
                <a:ext uri="{FF2B5EF4-FFF2-40B4-BE49-F238E27FC236}">
                  <a16:creationId xmlns:a16="http://schemas.microsoft.com/office/drawing/2014/main" id="{3BB5808D-2617-8A4F-D4D5-5DDEF59BC6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30965" y="1434862"/>
              <a:ext cx="942571" cy="868729"/>
            </a:xfrm>
            <a:prstGeom prst="rect">
              <a:avLst/>
            </a:prstGeom>
          </p:spPr>
        </p:pic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AF7AB50-E3FD-0F4B-89AE-71E981D58CF8}"/>
              </a:ext>
            </a:extLst>
          </p:cNvPr>
          <p:cNvSpPr/>
          <p:nvPr/>
        </p:nvSpPr>
        <p:spPr>
          <a:xfrm>
            <a:off x="270459" y="2310951"/>
            <a:ext cx="8273500" cy="2828215"/>
          </a:xfrm>
          <a:prstGeom prst="roundRect">
            <a:avLst>
              <a:gd name="adj" fmla="val 90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lnSpc>
                <a:spcPct val="150000"/>
              </a:lnSpc>
              <a:buFontTx/>
              <a:buChar char="-"/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Click vào 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“B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ắt đầu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”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để đến trò chơi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  <a:endParaRPr lang="vi-VN" sz="24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marL="342900" lvl="0" indent="-342900">
              <a:lnSpc>
                <a:spcPct val="150000"/>
              </a:lnSpc>
              <a:buFontTx/>
              <a:buChar char="-"/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Click vào các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đáp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án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đáp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đúng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/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sai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</a:p>
          <a:p>
            <a:pPr marL="342900" lvl="0" indent="-342900">
              <a:lnSpc>
                <a:spcPct val="150000"/>
              </a:lnSpc>
              <a:buFontTx/>
              <a:buChar char="-"/>
              <a:defRPr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Bấm chuột trái để chuyển sang câu hỏi tiếp theo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6" name="Rectangle: Rounded Corners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F63F477-F38A-1285-98FB-4087BF5A1636}"/>
              </a:ext>
            </a:extLst>
          </p:cNvPr>
          <p:cNvSpPr/>
          <p:nvPr/>
        </p:nvSpPr>
        <p:spPr>
          <a:xfrm>
            <a:off x="9485458" y="5944039"/>
            <a:ext cx="2401678" cy="644839"/>
          </a:xfrm>
          <a:prstGeom prst="roundRect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400" b="1">
                <a:solidFill>
                  <a:prstClr val="white"/>
                </a:solidFill>
                <a:latin typeface="UTM Avo" panose="02040603050506020204" pitchFamily="18" charset="0"/>
              </a:rPr>
              <a:t>Bắt đầu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F832BE-A31F-5FE5-F647-48267289D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7559">
            <a:off x="7991389" y="-146527"/>
            <a:ext cx="4859701" cy="4914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ED35F8-52EA-D91F-2A16-74FC990906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410273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519AD1-FDDA-E187-2A6C-CA27236DB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0640EBC-2858-75EA-C1AB-1A0DD5E7D397}"/>
              </a:ext>
            </a:extLst>
          </p:cNvPr>
          <p:cNvGrpSpPr/>
          <p:nvPr/>
        </p:nvGrpSpPr>
        <p:grpSpPr>
          <a:xfrm>
            <a:off x="1415645" y="401111"/>
            <a:ext cx="10079294" cy="2383743"/>
            <a:chOff x="710738" y="3856285"/>
            <a:chExt cx="5105398" cy="2134071"/>
          </a:xfrm>
        </p:grpSpPr>
        <p:sp>
          <p:nvSpPr>
            <p:cNvPr id="3" name="Rectangle: Rounded Corners 6">
              <a:extLst>
                <a:ext uri="{FF2B5EF4-FFF2-40B4-BE49-F238E27FC236}">
                  <a16:creationId xmlns:a16="http://schemas.microsoft.com/office/drawing/2014/main" id="{2B0CCB99-4C2B-7561-53FC-F5E5747375AE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4" name="Rectangle: Rounded Corners 7">
              <a:extLst>
                <a:ext uri="{FF2B5EF4-FFF2-40B4-BE49-F238E27FC236}">
                  <a16:creationId xmlns:a16="http://schemas.microsoft.com/office/drawing/2014/main" id="{EE1FB2D8-2BA6-7A5C-9F19-AD157ED12F7C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r>
                <a:rPr lang="vi-VN" sz="2400" b="1" dirty="0">
                  <a:solidFill>
                    <a:prstClr val="black"/>
                  </a:solidFill>
                  <a:latin typeface="+mj-lt"/>
                </a:rPr>
                <a:t>Câu</a:t>
              </a:r>
              <a:r>
                <a:rPr lang="en-US" sz="2400" b="1" dirty="0">
                  <a:solidFill>
                    <a:prstClr val="black"/>
                  </a:solidFill>
                  <a:latin typeface="+mj-lt"/>
                </a:rPr>
                <a:t> 1</a:t>
              </a:r>
              <a:r>
                <a:rPr lang="vi-VN" sz="2400" b="1" dirty="0">
                  <a:solidFill>
                    <a:prstClr val="black"/>
                  </a:solidFill>
                  <a:latin typeface="+mj-lt"/>
                </a:rPr>
                <a:t>: </a:t>
              </a:r>
              <a:r>
                <a:rPr lang="vi-VN" sz="2400" dirty="0">
                  <a:solidFill>
                    <a:prstClr val="black"/>
                  </a:solidFill>
                  <a:latin typeface="+mj-lt"/>
                </a:rPr>
                <a:t>Bài thơ trên nhắc đến chú công an đang làm gì?</a:t>
              </a:r>
            </a:p>
          </p:txBody>
        </p:sp>
      </p:grpSp>
      <p:sp>
        <p:nvSpPr>
          <p:cNvPr id="5" name="ĐA đúng">
            <a:extLst>
              <a:ext uri="{FF2B5EF4-FFF2-40B4-BE49-F238E27FC236}">
                <a16:creationId xmlns:a16="http://schemas.microsoft.com/office/drawing/2014/main" id="{F5286B05-0ADA-AC81-23DE-A55E128902A4}"/>
              </a:ext>
            </a:extLst>
          </p:cNvPr>
          <p:cNvSpPr/>
          <p:nvPr/>
        </p:nvSpPr>
        <p:spPr>
          <a:xfrm>
            <a:off x="697061" y="311644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</a:rPr>
              <a:t>A. </a:t>
            </a:r>
            <a:r>
              <a:rPr lang="en-US" sz="2400" noProof="1">
                <a:solidFill>
                  <a:prstClr val="black"/>
                </a:solidFill>
              </a:rPr>
              <a:t>Đi tuần tra.</a:t>
            </a:r>
            <a:endParaRPr lang="vi-VN" sz="2400" noProof="1">
              <a:solidFill>
                <a:prstClr val="black"/>
              </a:solidFill>
            </a:endParaRPr>
          </a:p>
        </p:txBody>
      </p:sp>
      <p:sp>
        <p:nvSpPr>
          <p:cNvPr id="6" name="ĐA sai 1">
            <a:extLst>
              <a:ext uri="{FF2B5EF4-FFF2-40B4-BE49-F238E27FC236}">
                <a16:creationId xmlns:a16="http://schemas.microsoft.com/office/drawing/2014/main" id="{CF5A8DF7-431C-610C-13D2-041B87DD19BA}"/>
              </a:ext>
            </a:extLst>
          </p:cNvPr>
          <p:cNvSpPr/>
          <p:nvPr/>
        </p:nvSpPr>
        <p:spPr>
          <a:xfrm>
            <a:off x="6618140" y="311644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</a:rPr>
              <a:t>B. </a:t>
            </a:r>
            <a:r>
              <a:rPr lang="en-US" sz="2400" noProof="1">
                <a:solidFill>
                  <a:prstClr val="black"/>
                </a:solidFill>
              </a:rPr>
              <a:t>Xử lý công văn.</a:t>
            </a:r>
            <a:endParaRPr lang="vi-VN" sz="2400" noProof="1">
              <a:solidFill>
                <a:prstClr val="black"/>
              </a:solidFill>
            </a:endParaRPr>
          </a:p>
        </p:txBody>
      </p:sp>
      <p:sp>
        <p:nvSpPr>
          <p:cNvPr id="7" name="ĐA sai 2">
            <a:extLst>
              <a:ext uri="{FF2B5EF4-FFF2-40B4-BE49-F238E27FC236}">
                <a16:creationId xmlns:a16="http://schemas.microsoft.com/office/drawing/2014/main" id="{D99E7757-A8AE-4B9D-B72A-B9EA6624F314}"/>
              </a:ext>
            </a:extLst>
          </p:cNvPr>
          <p:cNvSpPr/>
          <p:nvPr/>
        </p:nvSpPr>
        <p:spPr>
          <a:xfrm>
            <a:off x="697060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Đang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chuẩn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ĐA sai 3">
            <a:extLst>
              <a:ext uri="{FF2B5EF4-FFF2-40B4-BE49-F238E27FC236}">
                <a16:creationId xmlns:a16="http://schemas.microsoft.com/office/drawing/2014/main" id="{5E951C61-56B2-FFF2-D69F-94574B4726EF}"/>
              </a:ext>
            </a:extLst>
          </p:cNvPr>
          <p:cNvSpPr/>
          <p:nvPr/>
        </p:nvSpPr>
        <p:spPr>
          <a:xfrm>
            <a:off x="6618139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Đang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xử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lí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chuyện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ẩu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đả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0C9BDB-17A7-7D61-8A6D-8CF11D6369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0CA83D2-4D6C-7CD4-45BF-DB112D0ECC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87" y="363032"/>
            <a:ext cx="1548518" cy="2383743"/>
          </a:xfrm>
          <a:prstGeom prst="rect">
            <a:avLst/>
          </a:prstGeom>
        </p:spPr>
      </p:pic>
      <p:pic>
        <p:nvPicPr>
          <p:cNvPr id="11" name="Báo đúng">
            <a:extLst>
              <a:ext uri="{FF2B5EF4-FFF2-40B4-BE49-F238E27FC236}">
                <a16:creationId xmlns:a16="http://schemas.microsoft.com/office/drawing/2014/main" id="{06F48DC0-9F09-E1B3-2F2A-6780A52599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8895" y="3203116"/>
            <a:ext cx="1542422" cy="1518036"/>
          </a:xfrm>
          <a:prstGeom prst="rect">
            <a:avLst/>
          </a:prstGeom>
        </p:spPr>
      </p:pic>
      <p:pic>
        <p:nvPicPr>
          <p:cNvPr id="12" name="Báo sai 2">
            <a:extLst>
              <a:ext uri="{FF2B5EF4-FFF2-40B4-BE49-F238E27FC236}">
                <a16:creationId xmlns:a16="http://schemas.microsoft.com/office/drawing/2014/main" id="{A0554856-E9C5-1A27-25EE-0993E1EFAF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6592" y="5139414"/>
            <a:ext cx="1707028" cy="1457070"/>
          </a:xfrm>
          <a:prstGeom prst="rect">
            <a:avLst/>
          </a:prstGeom>
        </p:spPr>
      </p:pic>
      <p:pic>
        <p:nvPicPr>
          <p:cNvPr id="13" name="Báo sai 3">
            <a:extLst>
              <a:ext uri="{FF2B5EF4-FFF2-40B4-BE49-F238E27FC236}">
                <a16:creationId xmlns:a16="http://schemas.microsoft.com/office/drawing/2014/main" id="{7842A076-6485-6C6A-BB3B-7D8C934622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1407" y="5235595"/>
            <a:ext cx="1707028" cy="1457070"/>
          </a:xfrm>
          <a:prstGeom prst="rect">
            <a:avLst/>
          </a:prstGeom>
        </p:spPr>
      </p:pic>
      <p:pic>
        <p:nvPicPr>
          <p:cNvPr id="14" name="Báo sai 1">
            <a:extLst>
              <a:ext uri="{FF2B5EF4-FFF2-40B4-BE49-F238E27FC236}">
                <a16:creationId xmlns:a16="http://schemas.microsoft.com/office/drawing/2014/main" id="{B2518D96-4A2F-1FA1-379A-8C802C9547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1407" y="3273062"/>
            <a:ext cx="1707028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3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860D7E-256A-4825-0074-0F987A7AC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E841D34-11F7-3C82-9C9D-7C98D5CF8325}"/>
              </a:ext>
            </a:extLst>
          </p:cNvPr>
          <p:cNvGrpSpPr/>
          <p:nvPr/>
        </p:nvGrpSpPr>
        <p:grpSpPr>
          <a:xfrm>
            <a:off x="1415645" y="401111"/>
            <a:ext cx="10079294" cy="2383743"/>
            <a:chOff x="710738" y="3856285"/>
            <a:chExt cx="5105398" cy="2134071"/>
          </a:xfrm>
        </p:grpSpPr>
        <p:sp>
          <p:nvSpPr>
            <p:cNvPr id="3" name="Rectangle: Rounded Corners 6">
              <a:extLst>
                <a:ext uri="{FF2B5EF4-FFF2-40B4-BE49-F238E27FC236}">
                  <a16:creationId xmlns:a16="http://schemas.microsoft.com/office/drawing/2014/main" id="{4409209A-260E-1435-3DC3-7F7DAD4AAD6E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4" name="Rectangle: Rounded Corners 7">
              <a:extLst>
                <a:ext uri="{FF2B5EF4-FFF2-40B4-BE49-F238E27FC236}">
                  <a16:creationId xmlns:a16="http://schemas.microsoft.com/office/drawing/2014/main" id="{A8276870-5D57-941A-8AED-2F1AF76DA26E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r>
                <a:rPr lang="vi-VN" sz="2400" b="1" dirty="0">
                  <a:solidFill>
                    <a:srgbClr val="000000"/>
                  </a:solidFill>
                  <a:latin typeface="+mj-lt"/>
                </a:rPr>
                <a:t>Câu </a:t>
              </a:r>
              <a:r>
                <a:rPr lang="en-US" sz="2400" b="1" dirty="0">
                  <a:solidFill>
                    <a:srgbClr val="000000"/>
                  </a:solidFill>
                  <a:latin typeface="+mj-lt"/>
                </a:rPr>
                <a:t>2</a:t>
              </a:r>
              <a:r>
                <a:rPr lang="vi-VN" sz="2400" b="1" dirty="0">
                  <a:solidFill>
                    <a:srgbClr val="000000"/>
                  </a:solidFill>
                  <a:latin typeface="+mj-lt"/>
                </a:rPr>
                <a:t>: </a:t>
              </a:r>
              <a:r>
                <a:rPr lang="vi-VN" sz="2400" dirty="0">
                  <a:solidFill>
                    <a:srgbClr val="000000"/>
                  </a:solidFill>
                  <a:latin typeface="+mj-lt"/>
                </a:rPr>
                <a:t>Khung cảnh lúc đó diễn ra như thế nào?</a:t>
              </a:r>
            </a:p>
          </p:txBody>
        </p:sp>
      </p:grpSp>
      <p:sp>
        <p:nvSpPr>
          <p:cNvPr id="5" name="ĐA đúng">
            <a:extLst>
              <a:ext uri="{FF2B5EF4-FFF2-40B4-BE49-F238E27FC236}">
                <a16:creationId xmlns:a16="http://schemas.microsoft.com/office/drawing/2014/main" id="{6414EFD1-4423-817A-526C-4335E5D0A602}"/>
              </a:ext>
            </a:extLst>
          </p:cNvPr>
          <p:cNvSpPr/>
          <p:nvPr/>
        </p:nvSpPr>
        <p:spPr>
          <a:xfrm>
            <a:off x="6611095" y="3109807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lnSpc>
                <a:spcPct val="150000"/>
              </a:lnSpc>
              <a:defRPr/>
            </a:pPr>
            <a:r>
              <a:rPr lang="vi-VN" sz="2400" noProof="1">
                <a:solidFill>
                  <a:srgbClr val="000000"/>
                </a:solidFill>
                <a:cs typeface="Arial" panose="020B0604020202020204" pitchFamily="34" charset="0"/>
              </a:rPr>
              <a:t>B. </a:t>
            </a:r>
            <a:r>
              <a:rPr lang="en-US" sz="2400" noProof="1">
                <a:solidFill>
                  <a:srgbClr val="000000"/>
                </a:solidFill>
                <a:cs typeface="Arial" panose="020B0604020202020204" pitchFamily="34" charset="0"/>
              </a:rPr>
              <a:t>Nhà nhà chìm vào 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en-US" sz="2400" noProof="1">
                <a:solidFill>
                  <a:srgbClr val="000000"/>
                </a:solidFill>
                <a:cs typeface="Arial" panose="020B0604020202020204" pitchFamily="34" charset="0"/>
              </a:rPr>
              <a:t>giấc ngủ.</a:t>
            </a:r>
            <a:endParaRPr lang="vi-VN" sz="2400" noProof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" name="ĐA sai 1">
            <a:extLst>
              <a:ext uri="{FF2B5EF4-FFF2-40B4-BE49-F238E27FC236}">
                <a16:creationId xmlns:a16="http://schemas.microsoft.com/office/drawing/2014/main" id="{08FB9CC1-FCC3-25FA-D008-A52FA8DE9285}"/>
              </a:ext>
            </a:extLst>
          </p:cNvPr>
          <p:cNvSpPr/>
          <p:nvPr/>
        </p:nvSpPr>
        <p:spPr>
          <a:xfrm>
            <a:off x="704105" y="3109807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lnSpc>
                <a:spcPct val="150000"/>
              </a:lnSpc>
              <a:defRPr/>
            </a:pPr>
            <a:r>
              <a:rPr lang="vi-VN" sz="2400" noProof="1">
                <a:solidFill>
                  <a:srgbClr val="000000"/>
                </a:solidFill>
                <a:cs typeface="Arial" panose="020B0604020202020204" pitchFamily="34" charset="0"/>
              </a:rPr>
              <a:t>A. </a:t>
            </a:r>
            <a:r>
              <a:rPr lang="en-US" sz="2400" noProof="1">
                <a:solidFill>
                  <a:srgbClr val="000000"/>
                </a:solidFill>
                <a:cs typeface="Arial" panose="020B0604020202020204" pitchFamily="34" charset="0"/>
              </a:rPr>
              <a:t>Nhà nhà nhộn nhịp.</a:t>
            </a:r>
            <a:endParaRPr lang="vi-VN" sz="2400" noProof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" name="ĐA sai 2">
            <a:extLst>
              <a:ext uri="{FF2B5EF4-FFF2-40B4-BE49-F238E27FC236}">
                <a16:creationId xmlns:a16="http://schemas.microsoft.com/office/drawing/2014/main" id="{D3217C29-C35E-273A-9F0D-8C38DA9303C4}"/>
              </a:ext>
            </a:extLst>
          </p:cNvPr>
          <p:cNvSpPr/>
          <p:nvPr/>
        </p:nvSpPr>
        <p:spPr>
          <a:xfrm>
            <a:off x="697060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</a:rPr>
              <a:t>C. </a:t>
            </a:r>
            <a:r>
              <a:rPr lang="en-US" sz="2400" dirty="0" err="1">
                <a:solidFill>
                  <a:srgbClr val="000000"/>
                </a:solidFill>
              </a:rPr>
              <a:t>Nhà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nhà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vui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vẻ</a:t>
            </a:r>
            <a:r>
              <a:rPr lang="en-US" sz="2400" dirty="0">
                <a:solidFill>
                  <a:srgbClr val="000000"/>
                </a:solidFill>
              </a:rPr>
              <a:t>, 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000000"/>
                </a:solidFill>
              </a:rPr>
              <a:t>quây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quần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bên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bữa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tối</a:t>
            </a:r>
            <a:r>
              <a:rPr lang="en-US" sz="2400" dirty="0">
                <a:solidFill>
                  <a:srgbClr val="000000"/>
                </a:solidFill>
              </a:rPr>
              <a:t>.</a:t>
            </a:r>
            <a:endParaRPr lang="vi-VN" sz="2400" dirty="0">
              <a:solidFill>
                <a:srgbClr val="000000"/>
              </a:solidFill>
            </a:endParaRPr>
          </a:p>
        </p:txBody>
      </p:sp>
      <p:sp>
        <p:nvSpPr>
          <p:cNvPr id="8" name="ĐA sai 3">
            <a:extLst>
              <a:ext uri="{FF2B5EF4-FFF2-40B4-BE49-F238E27FC236}">
                <a16:creationId xmlns:a16="http://schemas.microsoft.com/office/drawing/2014/main" id="{F0D36F1B-5186-1684-0A1D-EF2035CF09B3}"/>
              </a:ext>
            </a:extLst>
          </p:cNvPr>
          <p:cNvSpPr/>
          <p:nvPr/>
        </p:nvSpPr>
        <p:spPr>
          <a:xfrm>
            <a:off x="6618139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lnSpc>
                <a:spcPct val="150000"/>
              </a:lnSpc>
              <a:defRPr/>
            </a:pPr>
            <a:r>
              <a:rPr lang="en-US" sz="2400" noProof="1">
                <a:solidFill>
                  <a:srgbClr val="000000"/>
                </a:solidFill>
                <a:cs typeface="Arial" panose="020B0604020202020204" pitchFamily="34" charset="0"/>
              </a:rPr>
              <a:t>D. Nhà nhà đang 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en-US" sz="2400" noProof="1">
                <a:solidFill>
                  <a:srgbClr val="000000"/>
                </a:solidFill>
                <a:cs typeface="Arial" panose="020B0604020202020204" pitchFamily="34" charset="0"/>
              </a:rPr>
              <a:t>ca hát, liên hoan.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5C51DDC-331A-12EA-3E57-4BD46E4907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A83B32-1267-E81A-AA2F-5B9AE20A23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87" y="363032"/>
            <a:ext cx="1548518" cy="2383743"/>
          </a:xfrm>
          <a:prstGeom prst="rect">
            <a:avLst/>
          </a:prstGeom>
        </p:spPr>
      </p:pic>
      <p:pic>
        <p:nvPicPr>
          <p:cNvPr id="11" name="Báo đúng">
            <a:extLst>
              <a:ext uri="{FF2B5EF4-FFF2-40B4-BE49-F238E27FC236}">
                <a16:creationId xmlns:a16="http://schemas.microsoft.com/office/drawing/2014/main" id="{2FD50FE9-1FB1-11A2-482C-2E9C69408C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0626" y="3165992"/>
            <a:ext cx="1542422" cy="1518036"/>
          </a:xfrm>
          <a:prstGeom prst="rect">
            <a:avLst/>
          </a:prstGeom>
        </p:spPr>
      </p:pic>
      <p:pic>
        <p:nvPicPr>
          <p:cNvPr id="12" name="Báo sai 2">
            <a:extLst>
              <a:ext uri="{FF2B5EF4-FFF2-40B4-BE49-F238E27FC236}">
                <a16:creationId xmlns:a16="http://schemas.microsoft.com/office/drawing/2014/main" id="{A3F0579B-740C-D805-7E90-4E9051474F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3627" y="5174453"/>
            <a:ext cx="1707028" cy="1457070"/>
          </a:xfrm>
          <a:prstGeom prst="rect">
            <a:avLst/>
          </a:prstGeom>
        </p:spPr>
      </p:pic>
      <p:pic>
        <p:nvPicPr>
          <p:cNvPr id="13" name="Báo sai 3">
            <a:extLst>
              <a:ext uri="{FF2B5EF4-FFF2-40B4-BE49-F238E27FC236}">
                <a16:creationId xmlns:a16="http://schemas.microsoft.com/office/drawing/2014/main" id="{4B87B1C5-7919-EF16-FC56-A7B0AC76FD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78323" y="5174453"/>
            <a:ext cx="1707028" cy="1457070"/>
          </a:xfrm>
          <a:prstGeom prst="rect">
            <a:avLst/>
          </a:prstGeom>
        </p:spPr>
      </p:pic>
      <p:pic>
        <p:nvPicPr>
          <p:cNvPr id="14" name="Báo sai 1">
            <a:extLst>
              <a:ext uri="{FF2B5EF4-FFF2-40B4-BE49-F238E27FC236}">
                <a16:creationId xmlns:a16="http://schemas.microsoft.com/office/drawing/2014/main" id="{2C4B4DF0-3D2D-A233-CDF9-5B1F1E3D71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3627" y="3226958"/>
            <a:ext cx="1707028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24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F4AE55-67E2-0439-EC48-9BCF46422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278D92-B2BE-8B1A-2B2D-82AE1BC0A734}"/>
              </a:ext>
            </a:extLst>
          </p:cNvPr>
          <p:cNvGrpSpPr/>
          <p:nvPr/>
        </p:nvGrpSpPr>
        <p:grpSpPr>
          <a:xfrm>
            <a:off x="1415645" y="401111"/>
            <a:ext cx="10079294" cy="2383743"/>
            <a:chOff x="710738" y="3856285"/>
            <a:chExt cx="5105398" cy="2134071"/>
          </a:xfrm>
        </p:grpSpPr>
        <p:sp>
          <p:nvSpPr>
            <p:cNvPr id="3" name="Rectangle: Rounded Corners 6">
              <a:extLst>
                <a:ext uri="{FF2B5EF4-FFF2-40B4-BE49-F238E27FC236}">
                  <a16:creationId xmlns:a16="http://schemas.microsoft.com/office/drawing/2014/main" id="{236210EA-B140-0C6A-F85D-D23FC9EC1E78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4" name="Rectangle: Rounded Corners 7">
              <a:extLst>
                <a:ext uri="{FF2B5EF4-FFF2-40B4-BE49-F238E27FC236}">
                  <a16:creationId xmlns:a16="http://schemas.microsoft.com/office/drawing/2014/main" id="{D8DDC690-A4E4-6639-BFA5-E2D6D345B6E9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r>
                <a:rPr lang="vi-VN" sz="2400" b="1" dirty="0">
                  <a:solidFill>
                    <a:prstClr val="black"/>
                  </a:solidFill>
                  <a:latin typeface="+mj-lt"/>
                </a:rPr>
                <a:t>Câu </a:t>
              </a:r>
              <a:r>
                <a:rPr lang="en-US" sz="2400" b="1" dirty="0">
                  <a:solidFill>
                    <a:prstClr val="black"/>
                  </a:solidFill>
                  <a:latin typeface="+mj-lt"/>
                </a:rPr>
                <a:t>3</a:t>
              </a:r>
              <a:r>
                <a:rPr lang="vi-VN" sz="2400" b="1" dirty="0">
                  <a:solidFill>
                    <a:prstClr val="black"/>
                  </a:solidFill>
                  <a:latin typeface="+mj-lt"/>
                </a:rPr>
                <a:t>: </a:t>
              </a:r>
              <a:r>
                <a:rPr lang="vi-VN" sz="2400" dirty="0">
                  <a:solidFill>
                    <a:prstClr val="black"/>
                  </a:solidFill>
                  <a:latin typeface="+mj-lt"/>
                </a:rPr>
                <a:t>Khi </a:t>
              </a:r>
              <a:r>
                <a:rPr lang="en-US" sz="2400" dirty="0" err="1">
                  <a:solidFill>
                    <a:prstClr val="black"/>
                  </a:solidFill>
                  <a:latin typeface="+mj-lt"/>
                </a:rPr>
                <a:t>gặp</a:t>
              </a:r>
              <a:r>
                <a:rPr lang="en-US" sz="2400" dirty="0">
                  <a:solidFill>
                    <a:prstClr val="black"/>
                  </a:solidFill>
                  <a:latin typeface="+mj-lt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+mj-lt"/>
                </a:rPr>
                <a:t>nhà</a:t>
              </a:r>
              <a:r>
                <a:rPr lang="en-US" sz="2400" dirty="0">
                  <a:solidFill>
                    <a:prstClr val="black"/>
                  </a:solidFill>
                  <a:latin typeface="+mj-lt"/>
                </a:rPr>
                <a:t> </a:t>
              </a:r>
              <a:r>
                <a:rPr lang="vi-VN" sz="2400" dirty="0">
                  <a:solidFill>
                    <a:prstClr val="black"/>
                  </a:solidFill>
                  <a:latin typeface="+mj-lt"/>
                </a:rPr>
                <a:t>quên </a:t>
              </a:r>
              <a:r>
                <a:rPr lang="en-US" sz="2400" dirty="0" err="1">
                  <a:solidFill>
                    <a:prstClr val="black"/>
                  </a:solidFill>
                  <a:latin typeface="+mj-lt"/>
                </a:rPr>
                <a:t>khoá</a:t>
              </a:r>
              <a:r>
                <a:rPr lang="vi-VN" sz="2400" dirty="0">
                  <a:solidFill>
                    <a:prstClr val="black"/>
                  </a:solidFill>
                  <a:latin typeface="+mj-lt"/>
                </a:rPr>
                <a:t> cửa thì chú công an làm gì?</a:t>
              </a:r>
            </a:p>
          </p:txBody>
        </p:sp>
      </p:grpSp>
      <p:sp>
        <p:nvSpPr>
          <p:cNvPr id="5" name="ĐA đúng">
            <a:extLst>
              <a:ext uri="{FF2B5EF4-FFF2-40B4-BE49-F238E27FC236}">
                <a16:creationId xmlns:a16="http://schemas.microsoft.com/office/drawing/2014/main" id="{6723F34C-A6EF-F2E0-4823-6D162E1B6E27}"/>
              </a:ext>
            </a:extLst>
          </p:cNvPr>
          <p:cNvSpPr/>
          <p:nvPr/>
        </p:nvSpPr>
        <p:spPr>
          <a:xfrm>
            <a:off x="820845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lnSpc>
                <a:spcPct val="150000"/>
              </a:lnSpc>
              <a:defRPr/>
            </a:pPr>
            <a:r>
              <a:rPr lang="vi-VN" sz="2400" noProof="1">
                <a:solidFill>
                  <a:srgbClr val="000000"/>
                </a:solidFill>
                <a:cs typeface="Arial" panose="020B0604020202020204" pitchFamily="34" charset="0"/>
              </a:rPr>
              <a:t>C. </a:t>
            </a:r>
            <a:r>
              <a:rPr lang="en-US" sz="2400" noProof="1">
                <a:solidFill>
                  <a:srgbClr val="000000"/>
                </a:solidFill>
                <a:cs typeface="Arial" panose="020B0604020202020204" pitchFamily="34" charset="0"/>
              </a:rPr>
              <a:t>Nhắc giữ gìn 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en-US" sz="2400" noProof="1">
                <a:solidFill>
                  <a:srgbClr val="000000"/>
                </a:solidFill>
                <a:cs typeface="Arial" panose="020B0604020202020204" pitchFamily="34" charset="0"/>
              </a:rPr>
              <a:t>an ninh.</a:t>
            </a:r>
            <a:endParaRPr lang="vi-VN" sz="2400" noProof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" name="ĐA sai 1">
            <a:extLst>
              <a:ext uri="{FF2B5EF4-FFF2-40B4-BE49-F238E27FC236}">
                <a16:creationId xmlns:a16="http://schemas.microsoft.com/office/drawing/2014/main" id="{004A7D10-D21E-24AD-191F-5CE762CBF032}"/>
              </a:ext>
            </a:extLst>
          </p:cNvPr>
          <p:cNvSpPr/>
          <p:nvPr/>
        </p:nvSpPr>
        <p:spPr>
          <a:xfrm>
            <a:off x="6618140" y="312403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lnSpc>
                <a:spcPct val="150000"/>
              </a:lnSpc>
              <a:defRPr/>
            </a:pPr>
            <a:r>
              <a:rPr lang="vi-VN" sz="2400" noProof="1">
                <a:solidFill>
                  <a:srgbClr val="000000"/>
                </a:solidFill>
                <a:cs typeface="Arial" panose="020B0604020202020204" pitchFamily="34" charset="0"/>
              </a:rPr>
              <a:t>B. </a:t>
            </a:r>
            <a:r>
              <a:rPr lang="en-US" sz="2400" noProof="1">
                <a:solidFill>
                  <a:srgbClr val="000000"/>
                </a:solidFill>
                <a:cs typeface="Arial" panose="020B0604020202020204" pitchFamily="34" charset="0"/>
              </a:rPr>
              <a:t>Nhắc phải đóng cửa.</a:t>
            </a:r>
            <a:endParaRPr lang="vi-VN" sz="2400" noProof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" name="ĐA sai 2">
            <a:extLst>
              <a:ext uri="{FF2B5EF4-FFF2-40B4-BE49-F238E27FC236}">
                <a16:creationId xmlns:a16="http://schemas.microsoft.com/office/drawing/2014/main" id="{6F83486B-0A12-8FE7-F3D6-FB389C9C6304}"/>
              </a:ext>
            </a:extLst>
          </p:cNvPr>
          <p:cNvSpPr/>
          <p:nvPr/>
        </p:nvSpPr>
        <p:spPr>
          <a:xfrm>
            <a:off x="820845" y="3070486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 defTabSz="575981">
              <a:lnSpc>
                <a:spcPct val="150000"/>
              </a:lnSpc>
              <a:buAutoNum type="alphaUcPeriod"/>
              <a:defRPr/>
            </a:pPr>
            <a:r>
              <a:rPr lang="en-US" sz="2400" noProof="1">
                <a:solidFill>
                  <a:srgbClr val="000000"/>
                </a:solidFill>
                <a:cs typeface="Arial" panose="020B0604020202020204" pitchFamily="34" charset="0"/>
              </a:rPr>
              <a:t>Nhắc phải tuân thủ 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en-US" sz="2400" noProof="1">
                <a:solidFill>
                  <a:srgbClr val="000000"/>
                </a:solidFill>
                <a:cs typeface="Arial" panose="020B0604020202020204" pitchFamily="34" charset="0"/>
              </a:rPr>
              <a:t>quy định.</a:t>
            </a:r>
            <a:endParaRPr lang="vi-VN" sz="2400" noProof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" name="ĐA sai 3">
            <a:extLst>
              <a:ext uri="{FF2B5EF4-FFF2-40B4-BE49-F238E27FC236}">
                <a16:creationId xmlns:a16="http://schemas.microsoft.com/office/drawing/2014/main" id="{2976AD30-1B2F-E56D-D08B-CB13E75E5385}"/>
              </a:ext>
            </a:extLst>
          </p:cNvPr>
          <p:cNvSpPr/>
          <p:nvPr/>
        </p:nvSpPr>
        <p:spPr>
          <a:xfrm>
            <a:off x="6618139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Nhắc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giữ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gìn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6BD43C-BCB9-599C-AB46-CFA5A8CED0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97FCB51-53ED-65CF-418C-8B06D2B6C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87" y="363032"/>
            <a:ext cx="1548518" cy="2383743"/>
          </a:xfrm>
          <a:prstGeom prst="rect">
            <a:avLst/>
          </a:prstGeom>
        </p:spPr>
      </p:pic>
      <p:pic>
        <p:nvPicPr>
          <p:cNvPr id="11" name="Báo đúng">
            <a:extLst>
              <a:ext uri="{FF2B5EF4-FFF2-40B4-BE49-F238E27FC236}">
                <a16:creationId xmlns:a16="http://schemas.microsoft.com/office/drawing/2014/main" id="{FC6FB55B-9407-7E08-9C13-7C0DD47C10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679" y="5060136"/>
            <a:ext cx="1542422" cy="1518036"/>
          </a:xfrm>
          <a:prstGeom prst="rect">
            <a:avLst/>
          </a:prstGeom>
        </p:spPr>
      </p:pic>
      <p:pic>
        <p:nvPicPr>
          <p:cNvPr id="12" name="Báo sai 2">
            <a:extLst>
              <a:ext uri="{FF2B5EF4-FFF2-40B4-BE49-F238E27FC236}">
                <a16:creationId xmlns:a16="http://schemas.microsoft.com/office/drawing/2014/main" id="{B863BA02-6175-6D21-49C6-9302E68F0F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3563" y="3108565"/>
            <a:ext cx="1608163" cy="1372682"/>
          </a:xfrm>
          <a:prstGeom prst="rect">
            <a:avLst/>
          </a:prstGeom>
        </p:spPr>
      </p:pic>
      <p:pic>
        <p:nvPicPr>
          <p:cNvPr id="13" name="Báo sai 3">
            <a:extLst>
              <a:ext uri="{FF2B5EF4-FFF2-40B4-BE49-F238E27FC236}">
                <a16:creationId xmlns:a16="http://schemas.microsoft.com/office/drawing/2014/main" id="{87046753-2310-CE35-1885-6F974553D9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1407" y="5174453"/>
            <a:ext cx="1707028" cy="1457070"/>
          </a:xfrm>
          <a:prstGeom prst="rect">
            <a:avLst/>
          </a:prstGeom>
        </p:spPr>
      </p:pic>
      <p:pic>
        <p:nvPicPr>
          <p:cNvPr id="14" name="Báo sai 1">
            <a:extLst>
              <a:ext uri="{FF2B5EF4-FFF2-40B4-BE49-F238E27FC236}">
                <a16:creationId xmlns:a16="http://schemas.microsoft.com/office/drawing/2014/main" id="{DFD09E6F-D678-E72B-FB00-7A6107EA05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67711" y="3238356"/>
            <a:ext cx="1590724" cy="1357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42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7CF2B8-FB03-2804-A1B8-B12D4B741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A794506-334C-2D46-8817-26CEF7D68E3B}"/>
              </a:ext>
            </a:extLst>
          </p:cNvPr>
          <p:cNvGrpSpPr/>
          <p:nvPr/>
        </p:nvGrpSpPr>
        <p:grpSpPr>
          <a:xfrm>
            <a:off x="1415645" y="401111"/>
            <a:ext cx="10079294" cy="2383743"/>
            <a:chOff x="710738" y="3856285"/>
            <a:chExt cx="5105398" cy="2134071"/>
          </a:xfrm>
        </p:grpSpPr>
        <p:sp>
          <p:nvSpPr>
            <p:cNvPr id="3" name="Rectangle: Rounded Corners 6">
              <a:extLst>
                <a:ext uri="{FF2B5EF4-FFF2-40B4-BE49-F238E27FC236}">
                  <a16:creationId xmlns:a16="http://schemas.microsoft.com/office/drawing/2014/main" id="{864D61F0-490F-DFCD-9630-B16325009AC8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4" name="Rectangle: Rounded Corners 7">
              <a:extLst>
                <a:ext uri="{FF2B5EF4-FFF2-40B4-BE49-F238E27FC236}">
                  <a16:creationId xmlns:a16="http://schemas.microsoft.com/office/drawing/2014/main" id="{688351E7-9B1E-DBEF-4CBE-5F84DD9C1358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50000"/>
                </a:lnSpc>
              </a:pPr>
              <a:r>
                <a:rPr lang="vi-VN" sz="2400" b="1" dirty="0">
                  <a:solidFill>
                    <a:prstClr val="black"/>
                  </a:solidFill>
                  <a:latin typeface="+mj-lt"/>
                </a:rPr>
                <a:t>Câu</a:t>
              </a:r>
              <a:r>
                <a:rPr lang="en-US" sz="2400" b="1" dirty="0">
                  <a:solidFill>
                    <a:prstClr val="black"/>
                  </a:solidFill>
                  <a:latin typeface="+mj-lt"/>
                </a:rPr>
                <a:t> 4</a:t>
              </a:r>
              <a:r>
                <a:rPr lang="vi-VN" sz="2400" b="1" dirty="0">
                  <a:solidFill>
                    <a:prstClr val="black"/>
                  </a:solidFill>
                  <a:latin typeface="+mj-lt"/>
                </a:rPr>
                <a:t>: </a:t>
              </a:r>
              <a:r>
                <a:rPr lang="vi-VN" sz="2400" dirty="0">
                  <a:solidFill>
                    <a:prstClr val="black"/>
                  </a:solidFill>
                  <a:latin typeface="+mj-lt"/>
                </a:rPr>
                <a:t>Khi </a:t>
              </a:r>
              <a:r>
                <a:rPr lang="en-US" sz="2400" dirty="0" err="1">
                  <a:solidFill>
                    <a:prstClr val="black"/>
                  </a:solidFill>
                  <a:latin typeface="+mj-lt"/>
                </a:rPr>
                <a:t>có</a:t>
              </a:r>
              <a:r>
                <a:rPr lang="en-US" sz="2400" dirty="0">
                  <a:solidFill>
                    <a:prstClr val="black"/>
                  </a:solidFill>
                  <a:latin typeface="+mj-lt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+mj-lt"/>
                </a:rPr>
                <a:t>xóm</a:t>
              </a:r>
              <a:r>
                <a:rPr lang="vi-VN" sz="2400" dirty="0">
                  <a:solidFill>
                    <a:prstClr val="black"/>
                  </a:solidFill>
                  <a:latin typeface="+mj-lt"/>
                </a:rPr>
                <a:t> xảy ra tranh cãi thì chú công an làm gì?</a:t>
              </a:r>
            </a:p>
          </p:txBody>
        </p:sp>
      </p:grpSp>
      <p:sp>
        <p:nvSpPr>
          <p:cNvPr id="5" name="ĐA đúng">
            <a:extLst>
              <a:ext uri="{FF2B5EF4-FFF2-40B4-BE49-F238E27FC236}">
                <a16:creationId xmlns:a16="http://schemas.microsoft.com/office/drawing/2014/main" id="{F781AE3D-9AB0-A956-4FAB-E6CE97D305F3}"/>
              </a:ext>
            </a:extLst>
          </p:cNvPr>
          <p:cNvSpPr/>
          <p:nvPr/>
        </p:nvSpPr>
        <p:spPr>
          <a:xfrm>
            <a:off x="697061" y="311644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 defTabSz="575981">
              <a:lnSpc>
                <a:spcPct val="150000"/>
              </a:lnSpc>
              <a:buAutoNum type="alphaUcPeriod"/>
              <a:defRPr/>
            </a:pPr>
            <a:r>
              <a:rPr lang="en-US" sz="2400" noProof="1">
                <a:solidFill>
                  <a:prstClr val="black"/>
                </a:solidFill>
              </a:rPr>
              <a:t>Đến hoà giải 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</a:rPr>
              <a:t>phân minh.</a:t>
            </a:r>
            <a:endParaRPr lang="vi-VN" sz="2400" noProof="1">
              <a:solidFill>
                <a:prstClr val="black"/>
              </a:solidFill>
            </a:endParaRPr>
          </a:p>
        </p:txBody>
      </p:sp>
      <p:sp>
        <p:nvSpPr>
          <p:cNvPr id="6" name="ĐA sai 1">
            <a:extLst>
              <a:ext uri="{FF2B5EF4-FFF2-40B4-BE49-F238E27FC236}">
                <a16:creationId xmlns:a16="http://schemas.microsoft.com/office/drawing/2014/main" id="{2E80A8BE-BFB7-3186-3551-333EEADD4B57}"/>
              </a:ext>
            </a:extLst>
          </p:cNvPr>
          <p:cNvSpPr/>
          <p:nvPr/>
        </p:nvSpPr>
        <p:spPr>
          <a:xfrm>
            <a:off x="6618140" y="311644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</a:rPr>
              <a:t>B. </a:t>
            </a:r>
            <a:r>
              <a:rPr lang="en-US" sz="2400" noProof="1">
                <a:solidFill>
                  <a:prstClr val="black"/>
                </a:solidFill>
              </a:rPr>
              <a:t>Đến giải tán 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</a:rPr>
              <a:t>mọi người.</a:t>
            </a:r>
            <a:endParaRPr lang="vi-VN" sz="2400" noProof="1">
              <a:solidFill>
                <a:prstClr val="black"/>
              </a:solidFill>
            </a:endParaRPr>
          </a:p>
        </p:txBody>
      </p:sp>
      <p:sp>
        <p:nvSpPr>
          <p:cNvPr id="7" name="ĐA sai 2">
            <a:extLst>
              <a:ext uri="{FF2B5EF4-FFF2-40B4-BE49-F238E27FC236}">
                <a16:creationId xmlns:a16="http://schemas.microsoft.com/office/drawing/2014/main" id="{B8418D9D-ECD0-0624-A01B-DFC7C487E69D}"/>
              </a:ext>
            </a:extLst>
          </p:cNvPr>
          <p:cNvSpPr/>
          <p:nvPr/>
        </p:nvSpPr>
        <p:spPr>
          <a:xfrm>
            <a:off x="697060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Đến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xử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phạt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gây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rối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ĐA sai 3">
            <a:extLst>
              <a:ext uri="{FF2B5EF4-FFF2-40B4-BE49-F238E27FC236}">
                <a16:creationId xmlns:a16="http://schemas.microsoft.com/office/drawing/2014/main" id="{92CB6162-6FAE-8248-B613-B6E6FDD12AEF}"/>
              </a:ext>
            </a:extLst>
          </p:cNvPr>
          <p:cNvSpPr/>
          <p:nvPr/>
        </p:nvSpPr>
        <p:spPr>
          <a:xfrm>
            <a:off x="6618139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Đến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phân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xử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xem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ai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đúng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ai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sai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0D080B-701B-B431-3DFC-7308090921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93B86F-D776-FCD5-F47F-53500D822E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87" y="363032"/>
            <a:ext cx="1548518" cy="2383743"/>
          </a:xfrm>
          <a:prstGeom prst="rect">
            <a:avLst/>
          </a:prstGeom>
        </p:spPr>
      </p:pic>
      <p:pic>
        <p:nvPicPr>
          <p:cNvPr id="11" name="Báo đúng">
            <a:extLst>
              <a:ext uri="{FF2B5EF4-FFF2-40B4-BE49-F238E27FC236}">
                <a16:creationId xmlns:a16="http://schemas.microsoft.com/office/drawing/2014/main" id="{80E5419C-A524-48D7-9A7D-288225CEE6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870" y="3212096"/>
            <a:ext cx="1542422" cy="1518036"/>
          </a:xfrm>
          <a:prstGeom prst="rect">
            <a:avLst/>
          </a:prstGeom>
        </p:spPr>
      </p:pic>
      <p:pic>
        <p:nvPicPr>
          <p:cNvPr id="12" name="Báo sai 2">
            <a:extLst>
              <a:ext uri="{FF2B5EF4-FFF2-40B4-BE49-F238E27FC236}">
                <a16:creationId xmlns:a16="http://schemas.microsoft.com/office/drawing/2014/main" id="{6C14C084-0367-C841-7C3A-1F47CF9545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8264" y="5174453"/>
            <a:ext cx="1707028" cy="1457070"/>
          </a:xfrm>
          <a:prstGeom prst="rect">
            <a:avLst/>
          </a:prstGeom>
        </p:spPr>
      </p:pic>
      <p:pic>
        <p:nvPicPr>
          <p:cNvPr id="13" name="Báo sai 3">
            <a:extLst>
              <a:ext uri="{FF2B5EF4-FFF2-40B4-BE49-F238E27FC236}">
                <a16:creationId xmlns:a16="http://schemas.microsoft.com/office/drawing/2014/main" id="{A2C5BAB6-6278-34C8-7563-AEF9B2B254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1407" y="5235595"/>
            <a:ext cx="1707028" cy="1457070"/>
          </a:xfrm>
          <a:prstGeom prst="rect">
            <a:avLst/>
          </a:prstGeom>
        </p:spPr>
      </p:pic>
      <p:pic>
        <p:nvPicPr>
          <p:cNvPr id="14" name="Báo sai 1">
            <a:extLst>
              <a:ext uri="{FF2B5EF4-FFF2-40B4-BE49-F238E27FC236}">
                <a16:creationId xmlns:a16="http://schemas.microsoft.com/office/drawing/2014/main" id="{E2FD9AA2-15E4-9F8B-5B3A-E55C08C728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1407" y="3273062"/>
            <a:ext cx="1707028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49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F4FC62-AB05-25D7-445E-8D2274D94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4041075-5ED7-780B-6FD9-9E8174FDA80E}"/>
              </a:ext>
            </a:extLst>
          </p:cNvPr>
          <p:cNvGrpSpPr/>
          <p:nvPr/>
        </p:nvGrpSpPr>
        <p:grpSpPr>
          <a:xfrm>
            <a:off x="1415645" y="401111"/>
            <a:ext cx="10079294" cy="2383743"/>
            <a:chOff x="710738" y="3856285"/>
            <a:chExt cx="5105398" cy="2134071"/>
          </a:xfrm>
        </p:grpSpPr>
        <p:sp>
          <p:nvSpPr>
            <p:cNvPr id="3" name="Rectangle: Rounded Corners 6">
              <a:extLst>
                <a:ext uri="{FF2B5EF4-FFF2-40B4-BE49-F238E27FC236}">
                  <a16:creationId xmlns:a16="http://schemas.microsoft.com/office/drawing/2014/main" id="{7DA48D56-6786-D548-9C1F-FDD61B3F6E69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4" name="Rectangle: Rounded Corners 7">
              <a:extLst>
                <a:ext uri="{FF2B5EF4-FFF2-40B4-BE49-F238E27FC236}">
                  <a16:creationId xmlns:a16="http://schemas.microsoft.com/office/drawing/2014/main" id="{19C84368-9B99-19D2-6E38-AA5AD008BD3B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75981">
                <a:lnSpc>
                  <a:spcPct val="150000"/>
                </a:lnSpc>
                <a:defRPr/>
              </a:pPr>
              <a:r>
                <a:rPr lang="vi-VN" sz="2400" b="1" dirty="0">
                  <a:solidFill>
                    <a:srgbClr val="000000"/>
                  </a:solidFill>
                  <a:latin typeface="+mj-lt"/>
                </a:rPr>
                <a:t>Câu </a:t>
              </a:r>
              <a:r>
                <a:rPr lang="en-US" sz="2400" b="1" dirty="0">
                  <a:solidFill>
                    <a:srgbClr val="000000"/>
                  </a:solidFill>
                  <a:latin typeface="+mj-lt"/>
                </a:rPr>
                <a:t>5</a:t>
              </a:r>
              <a:r>
                <a:rPr lang="vi-VN" sz="2400" b="1" dirty="0">
                  <a:solidFill>
                    <a:srgbClr val="000000"/>
                  </a:solidFill>
                  <a:latin typeface="+mj-lt"/>
                </a:rPr>
                <a:t>:</a:t>
              </a:r>
              <a:r>
                <a:rPr lang="en-US" sz="2400" b="1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+mj-lt"/>
                </a:rPr>
                <a:t>Đối</a:t>
              </a:r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+mj-lt"/>
                </a:rPr>
                <a:t>với</a:t>
              </a:r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+mj-lt"/>
                </a:rPr>
                <a:t>những</a:t>
              </a:r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+mj-lt"/>
                </a:rPr>
                <a:t>hộ</a:t>
              </a:r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 neo </a:t>
              </a:r>
              <a:r>
                <a:rPr lang="en-US" sz="2400" dirty="0" err="1">
                  <a:solidFill>
                    <a:srgbClr val="000000"/>
                  </a:solidFill>
                  <a:latin typeface="+mj-lt"/>
                </a:rPr>
                <a:t>đơn</a:t>
              </a:r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, </a:t>
              </a:r>
              <a:r>
                <a:rPr lang="en-US" sz="2400" dirty="0" err="1">
                  <a:solidFill>
                    <a:srgbClr val="000000"/>
                  </a:solidFill>
                  <a:latin typeface="+mj-lt"/>
                </a:rPr>
                <a:t>nghèo</a:t>
              </a:r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+mj-lt"/>
                </a:rPr>
                <a:t>khó</a:t>
              </a:r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+mj-lt"/>
                </a:rPr>
                <a:t>thì</a:t>
              </a:r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 </a:t>
              </a:r>
            </a:p>
            <a:p>
              <a:pPr algn="ctr" defTabSz="575981">
                <a:lnSpc>
                  <a:spcPct val="150000"/>
                </a:lnSpc>
                <a:defRPr/>
              </a:pPr>
              <a:r>
                <a:rPr lang="en-US" sz="2400" dirty="0" err="1">
                  <a:solidFill>
                    <a:srgbClr val="000000"/>
                  </a:solidFill>
                  <a:latin typeface="+mj-lt"/>
                </a:rPr>
                <a:t>chú</a:t>
              </a:r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+mj-lt"/>
                </a:rPr>
                <a:t>công</a:t>
              </a:r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 an </a:t>
              </a:r>
              <a:r>
                <a:rPr lang="en-US" sz="2400" dirty="0" err="1">
                  <a:solidFill>
                    <a:srgbClr val="000000"/>
                  </a:solidFill>
                  <a:latin typeface="+mj-lt"/>
                </a:rPr>
                <a:t>làm</a:t>
              </a:r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+mj-lt"/>
                </a:rPr>
                <a:t>gì</a:t>
              </a:r>
              <a:r>
                <a:rPr lang="en-US" sz="2400" dirty="0">
                  <a:solidFill>
                    <a:srgbClr val="000000"/>
                  </a:solidFill>
                  <a:latin typeface="+mj-lt"/>
                </a:rPr>
                <a:t>?</a:t>
              </a:r>
              <a:endParaRPr lang="vi-VN" sz="2400" dirty="0">
                <a:solidFill>
                  <a:srgbClr val="000000"/>
                </a:solidFill>
                <a:latin typeface="+mj-lt"/>
              </a:endParaRPr>
            </a:p>
          </p:txBody>
        </p:sp>
      </p:grpSp>
      <p:sp>
        <p:nvSpPr>
          <p:cNvPr id="5" name="ĐA đúng">
            <a:extLst>
              <a:ext uri="{FF2B5EF4-FFF2-40B4-BE49-F238E27FC236}">
                <a16:creationId xmlns:a16="http://schemas.microsoft.com/office/drawing/2014/main" id="{FECBF247-2B2D-387F-0282-DF7F6D665CC0}"/>
              </a:ext>
            </a:extLst>
          </p:cNvPr>
          <p:cNvSpPr/>
          <p:nvPr/>
        </p:nvSpPr>
        <p:spPr>
          <a:xfrm>
            <a:off x="6617744" y="4988136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Luôn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thăm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ân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ĐA sai 1">
            <a:extLst>
              <a:ext uri="{FF2B5EF4-FFF2-40B4-BE49-F238E27FC236}">
                <a16:creationId xmlns:a16="http://schemas.microsoft.com/office/drawing/2014/main" id="{9DD56531-780C-6BFC-E87A-7E7B050B35CC}"/>
              </a:ext>
            </a:extLst>
          </p:cNvPr>
          <p:cNvSpPr/>
          <p:nvPr/>
        </p:nvSpPr>
        <p:spPr>
          <a:xfrm>
            <a:off x="6618140" y="311644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Luôn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gặp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khuyên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răn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tận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ĐA sai 2">
            <a:extLst>
              <a:ext uri="{FF2B5EF4-FFF2-40B4-BE49-F238E27FC236}">
                <a16:creationId xmlns:a16="http://schemas.microsoft.com/office/drawing/2014/main" id="{CF861736-DE24-94EF-86D4-3733B00A428B}"/>
              </a:ext>
            </a:extLst>
          </p:cNvPr>
          <p:cNvSpPr/>
          <p:nvPr/>
        </p:nvSpPr>
        <p:spPr>
          <a:xfrm>
            <a:off x="778583" y="49652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Luôn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giúp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đỡ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họ</a:t>
            </a:r>
            <a:r>
              <a:rPr lang="en-US" sz="2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ĐA sai 3">
            <a:extLst>
              <a:ext uri="{FF2B5EF4-FFF2-40B4-BE49-F238E27FC236}">
                <a16:creationId xmlns:a16="http://schemas.microsoft.com/office/drawing/2014/main" id="{B4E0BE6A-4FBE-E1EA-E921-7913E6F945AB}"/>
              </a:ext>
            </a:extLst>
          </p:cNvPr>
          <p:cNvSpPr/>
          <p:nvPr/>
        </p:nvSpPr>
        <p:spPr>
          <a:xfrm>
            <a:off x="784146" y="3126335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 defTabSz="575981">
              <a:lnSpc>
                <a:spcPct val="150000"/>
              </a:lnSpc>
              <a:buAutoNum type="alphaUcPeriod"/>
              <a:defRPr/>
            </a:pP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Luôn chăm sóc 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en-US" sz="2400" noProof="1">
                <a:solidFill>
                  <a:prstClr val="black"/>
                </a:solidFill>
                <a:cs typeface="Arial" panose="020B0604020202020204" pitchFamily="34" charset="0"/>
              </a:rPr>
              <a:t>tận tình.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3D606F-8272-7983-CA26-B5EAF99876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C2BDC6-4112-5E6B-7AC6-FE93396C5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87" y="363032"/>
            <a:ext cx="1548518" cy="2383743"/>
          </a:xfrm>
          <a:prstGeom prst="rect">
            <a:avLst/>
          </a:prstGeom>
        </p:spPr>
      </p:pic>
      <p:pic>
        <p:nvPicPr>
          <p:cNvPr id="11" name="Báo đúng">
            <a:extLst>
              <a:ext uri="{FF2B5EF4-FFF2-40B4-BE49-F238E27FC236}">
                <a16:creationId xmlns:a16="http://schemas.microsoft.com/office/drawing/2014/main" id="{2D56E70F-762C-E5BB-D055-F3E293DB28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3866" y="5105287"/>
            <a:ext cx="1542422" cy="1518036"/>
          </a:xfrm>
          <a:prstGeom prst="rect">
            <a:avLst/>
          </a:prstGeom>
        </p:spPr>
      </p:pic>
      <p:pic>
        <p:nvPicPr>
          <p:cNvPr id="12" name="Báo sai 2">
            <a:extLst>
              <a:ext uri="{FF2B5EF4-FFF2-40B4-BE49-F238E27FC236}">
                <a16:creationId xmlns:a16="http://schemas.microsoft.com/office/drawing/2014/main" id="{BA425CAB-EAD2-2B97-58D7-EC431FA43B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7567" y="5088628"/>
            <a:ext cx="1707028" cy="1457070"/>
          </a:xfrm>
          <a:prstGeom prst="rect">
            <a:avLst/>
          </a:prstGeom>
        </p:spPr>
      </p:pic>
      <p:pic>
        <p:nvPicPr>
          <p:cNvPr id="13" name="Báo sai 3">
            <a:extLst>
              <a:ext uri="{FF2B5EF4-FFF2-40B4-BE49-F238E27FC236}">
                <a16:creationId xmlns:a16="http://schemas.microsoft.com/office/drawing/2014/main" id="{92416BD9-9924-3D44-5470-13987445F8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9778" y="3273062"/>
            <a:ext cx="1707028" cy="1457070"/>
          </a:xfrm>
          <a:prstGeom prst="rect">
            <a:avLst/>
          </a:prstGeom>
        </p:spPr>
      </p:pic>
      <p:pic>
        <p:nvPicPr>
          <p:cNvPr id="14" name="Báo sai 1">
            <a:extLst>
              <a:ext uri="{FF2B5EF4-FFF2-40B4-BE49-F238E27FC236}">
                <a16:creationId xmlns:a16="http://schemas.microsoft.com/office/drawing/2014/main" id="{FCF60841-C60E-367B-6476-6428DF1B7F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1407" y="3273062"/>
            <a:ext cx="1707028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14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26B7E5F-1D8D-860B-B9E0-4CDE6F155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E8DCD2F-E879-E0DC-A6C7-B8C6E5A834C2}"/>
              </a:ext>
            </a:extLst>
          </p:cNvPr>
          <p:cNvGrpSpPr/>
          <p:nvPr/>
        </p:nvGrpSpPr>
        <p:grpSpPr>
          <a:xfrm>
            <a:off x="995441" y="2320153"/>
            <a:ext cx="6758673" cy="1272034"/>
            <a:chOff x="1023895" y="3288712"/>
            <a:chExt cx="10729105" cy="2019299"/>
          </a:xfrm>
        </p:grpSpPr>
        <p:sp>
          <p:nvSpPr>
            <p:cNvPr id="7" name="Rectangle: Rounded Corners 2">
              <a:extLst>
                <a:ext uri="{FF2B5EF4-FFF2-40B4-BE49-F238E27FC236}">
                  <a16:creationId xmlns:a16="http://schemas.microsoft.com/office/drawing/2014/main" id="{0268E6A4-8CD8-CF0E-CDCA-3F6BA634B74F}"/>
                </a:ext>
              </a:extLst>
            </p:cNvPr>
            <p:cNvSpPr/>
            <p:nvPr/>
          </p:nvSpPr>
          <p:spPr>
            <a:xfrm>
              <a:off x="1618400" y="3288712"/>
              <a:ext cx="10134600" cy="201929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  <a:spcAft>
                  <a:spcPts val="630"/>
                </a:spcAft>
              </a:pPr>
              <a:r>
                <a:rPr lang="en-US" sz="2400" b="1" dirty="0" err="1">
                  <a:solidFill>
                    <a:schemeClr val="tx1"/>
                  </a:solidFill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Lắng</a:t>
              </a:r>
              <a:r>
                <a:rPr lang="en-US" sz="2400" b="1" dirty="0">
                  <a:solidFill>
                    <a:schemeClr val="tx1"/>
                  </a:solidFill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nghe</a:t>
              </a:r>
              <a:r>
                <a:rPr lang="en-US" sz="2400" b="1" dirty="0">
                  <a:solidFill>
                    <a:schemeClr val="tx1"/>
                  </a:solidFill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vi-VN" sz="2400" dirty="0">
                  <a:solidFill>
                    <a:schemeClr val="tx1"/>
                  </a:solidFill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nhận xét tiết học, </a:t>
              </a:r>
            </a:p>
            <a:p>
              <a:pPr algn="ctr">
                <a:lnSpc>
                  <a:spcPct val="150000"/>
                </a:lnSpc>
                <a:spcAft>
                  <a:spcPts val="630"/>
                </a:spcAft>
              </a:pPr>
              <a:r>
                <a:rPr lang="vi-VN" sz="2400" dirty="0">
                  <a:solidFill>
                    <a:schemeClr val="tx1"/>
                  </a:solidFill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khen ngợi, biểu dương </a:t>
              </a:r>
              <a:endParaRPr lang="en-US" sz="2400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A5EEB3B-E3DF-0F15-2AC9-85A2E046DD9E}"/>
                </a:ext>
              </a:extLst>
            </p:cNvPr>
            <p:cNvGrpSpPr/>
            <p:nvPr/>
          </p:nvGrpSpPr>
          <p:grpSpPr>
            <a:xfrm>
              <a:off x="1023895" y="3804072"/>
              <a:ext cx="1189009" cy="1065117"/>
              <a:chOff x="-3173514" y="3455823"/>
              <a:chExt cx="1189009" cy="1065117"/>
            </a:xfrm>
          </p:grpSpPr>
          <p:sp>
            <p:nvSpPr>
              <p:cNvPr id="9" name="Freeform 18">
                <a:extLst>
                  <a:ext uri="{FF2B5EF4-FFF2-40B4-BE49-F238E27FC236}">
                    <a16:creationId xmlns:a16="http://schemas.microsoft.com/office/drawing/2014/main" id="{C24EFEA0-9D1F-67CA-C1D4-61D8C87439B2}"/>
                  </a:ext>
                </a:extLst>
              </p:cNvPr>
              <p:cNvSpPr/>
              <p:nvPr/>
            </p:nvSpPr>
            <p:spPr>
              <a:xfrm>
                <a:off x="-3143414" y="3455823"/>
                <a:ext cx="1065117" cy="1065117"/>
              </a:xfrm>
              <a:custGeom>
                <a:avLst/>
                <a:gdLst/>
                <a:ahLst/>
                <a:cxnLst/>
                <a:rect l="l" t="t" r="r" b="b"/>
                <a:pathLst>
                  <a:path w="1065117" h="1065117">
                    <a:moveTo>
                      <a:pt x="0" y="0"/>
                    </a:moveTo>
                    <a:lnTo>
                      <a:pt x="1065117" y="0"/>
                    </a:lnTo>
                    <a:lnTo>
                      <a:pt x="1065117" y="1065116"/>
                    </a:lnTo>
                    <a:lnTo>
                      <a:pt x="0" y="106511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10" name="TextBox 19">
                <a:extLst>
                  <a:ext uri="{FF2B5EF4-FFF2-40B4-BE49-F238E27FC236}">
                    <a16:creationId xmlns:a16="http://schemas.microsoft.com/office/drawing/2014/main" id="{F859718D-B2E5-1126-7B04-D69DD47A9833}"/>
                  </a:ext>
                </a:extLst>
              </p:cNvPr>
              <p:cNvSpPr txBox="1"/>
              <p:nvPr/>
            </p:nvSpPr>
            <p:spPr>
              <a:xfrm>
                <a:off x="-3173514" y="3634977"/>
                <a:ext cx="1189009" cy="67057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716"/>
                  </a:lnSpc>
                </a:pPr>
                <a:r>
                  <a:rPr lang="en-US" sz="2400" b="1" spc="176" dirty="0">
                    <a:solidFill>
                      <a:srgbClr val="65503D"/>
                    </a:solidFill>
                    <a:latin typeface="+mj-lt"/>
                    <a:ea typeface="Wedges"/>
                    <a:cs typeface="Arial" panose="020B0604020202020204" pitchFamily="34" charset="0"/>
                    <a:sym typeface="Wedges"/>
                  </a:rPr>
                  <a:t>1</a:t>
                </a: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B82FEF5-6E52-00D7-B32B-C3947F4BC40B}"/>
              </a:ext>
            </a:extLst>
          </p:cNvPr>
          <p:cNvGrpSpPr/>
          <p:nvPr/>
        </p:nvGrpSpPr>
        <p:grpSpPr>
          <a:xfrm>
            <a:off x="936360" y="4164096"/>
            <a:ext cx="6781218" cy="1427562"/>
            <a:chOff x="930107" y="6215888"/>
            <a:chExt cx="10764892" cy="2266193"/>
          </a:xfrm>
        </p:grpSpPr>
        <p:sp>
          <p:nvSpPr>
            <p:cNvPr id="12" name="Rectangle: Rounded Corners 3">
              <a:extLst>
                <a:ext uri="{FF2B5EF4-FFF2-40B4-BE49-F238E27FC236}">
                  <a16:creationId xmlns:a16="http://schemas.microsoft.com/office/drawing/2014/main" id="{7CD298E8-F474-AB5D-DDCA-67001E7A4D3D}"/>
                </a:ext>
              </a:extLst>
            </p:cNvPr>
            <p:cNvSpPr/>
            <p:nvPr/>
          </p:nvSpPr>
          <p:spPr>
            <a:xfrm>
              <a:off x="1676400" y="6215888"/>
              <a:ext cx="10018599" cy="226619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  <a:spcAft>
                  <a:spcPts val="630"/>
                </a:spcAft>
              </a:pPr>
              <a:r>
                <a:rPr lang="nl-NL" sz="2400" b="1" kern="0" dirty="0">
                  <a:solidFill>
                    <a:schemeClr val="tx1"/>
                  </a:solidFill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Chuẩn bị </a:t>
              </a:r>
              <a:r>
                <a:rPr lang="nl-NL" sz="2400" kern="0" dirty="0">
                  <a:solidFill>
                    <a:schemeClr val="tx1"/>
                  </a:solidFill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cho </a:t>
              </a:r>
              <a:r>
                <a:rPr lang="nl-NL" sz="2400" i="1" kern="0" dirty="0">
                  <a:solidFill>
                    <a:schemeClr val="tx1"/>
                  </a:solidFill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Luyện từ và câu: </a:t>
              </a:r>
            </a:p>
            <a:p>
              <a:pPr algn="ctr">
                <a:lnSpc>
                  <a:spcPct val="150000"/>
                </a:lnSpc>
                <a:spcAft>
                  <a:spcPts val="630"/>
                </a:spcAft>
              </a:pPr>
              <a:r>
                <a:rPr lang="nl-NL" sz="2400" i="1" kern="0" dirty="0">
                  <a:solidFill>
                    <a:schemeClr val="tx1"/>
                  </a:solidFill>
                  <a:latin typeface="+mj-lt"/>
                  <a:ea typeface="Times New Roman" panose="02020603050405020304" pitchFamily="18" charset="0"/>
                  <a:cs typeface="Arial" panose="020B0604020202020204" pitchFamily="34" charset="0"/>
                </a:rPr>
                <a:t>Kết từ (Tiếp theo)</a:t>
              </a:r>
              <a:endParaRPr lang="en-US" sz="2400" i="1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2669D18-4F1E-0A5B-1E77-80E4785D87F7}"/>
                </a:ext>
              </a:extLst>
            </p:cNvPr>
            <p:cNvGrpSpPr/>
            <p:nvPr/>
          </p:nvGrpSpPr>
          <p:grpSpPr>
            <a:xfrm>
              <a:off x="930107" y="6728647"/>
              <a:ext cx="1189008" cy="1065117"/>
              <a:chOff x="1484005" y="6815089"/>
              <a:chExt cx="1189008" cy="1065117"/>
            </a:xfrm>
          </p:grpSpPr>
          <p:sp>
            <p:nvSpPr>
              <p:cNvPr id="14" name="Freeform 21">
                <a:extLst>
                  <a:ext uri="{FF2B5EF4-FFF2-40B4-BE49-F238E27FC236}">
                    <a16:creationId xmlns:a16="http://schemas.microsoft.com/office/drawing/2014/main" id="{603FB981-91BB-4688-1A6A-4C8B31C59F13}"/>
                  </a:ext>
                </a:extLst>
              </p:cNvPr>
              <p:cNvSpPr/>
              <p:nvPr/>
            </p:nvSpPr>
            <p:spPr>
              <a:xfrm>
                <a:off x="1514098" y="6815089"/>
                <a:ext cx="1065117" cy="1065117"/>
              </a:xfrm>
              <a:custGeom>
                <a:avLst/>
                <a:gdLst/>
                <a:ahLst/>
                <a:cxnLst/>
                <a:rect l="l" t="t" r="r" b="b"/>
                <a:pathLst>
                  <a:path w="1065117" h="1065117">
                    <a:moveTo>
                      <a:pt x="0" y="0"/>
                    </a:moveTo>
                    <a:lnTo>
                      <a:pt x="1065116" y="0"/>
                    </a:lnTo>
                    <a:lnTo>
                      <a:pt x="1065116" y="1065117"/>
                    </a:lnTo>
                    <a:lnTo>
                      <a:pt x="0" y="106511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15" name="TextBox 22">
                <a:extLst>
                  <a:ext uri="{FF2B5EF4-FFF2-40B4-BE49-F238E27FC236}">
                    <a16:creationId xmlns:a16="http://schemas.microsoft.com/office/drawing/2014/main" id="{6A47B94A-954B-391B-EC31-0617670380F8}"/>
                  </a:ext>
                </a:extLst>
              </p:cNvPr>
              <p:cNvSpPr txBox="1"/>
              <p:nvPr/>
            </p:nvSpPr>
            <p:spPr>
              <a:xfrm>
                <a:off x="1484005" y="7012358"/>
                <a:ext cx="1189008" cy="670578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716"/>
                  </a:lnSpc>
                </a:pPr>
                <a:r>
                  <a:rPr lang="en-US" sz="2400" b="1" spc="176" dirty="0">
                    <a:solidFill>
                      <a:srgbClr val="65503D"/>
                    </a:solidFill>
                    <a:latin typeface="+mj-lt"/>
                    <a:ea typeface="Wedges"/>
                    <a:cs typeface="Arial" panose="020B0604020202020204" pitchFamily="34" charset="0"/>
                    <a:sym typeface="Wedges"/>
                  </a:rPr>
                  <a:t>2</a:t>
                </a:r>
              </a:p>
            </p:txBody>
          </p:sp>
        </p:grp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EBA05BD2-443F-308F-B22D-82E0E5CC64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52" t="1105" r="19996" b="34312"/>
          <a:stretch/>
        </p:blipFill>
        <p:spPr>
          <a:xfrm flipH="1">
            <a:off x="8547565" y="1537365"/>
            <a:ext cx="2466797" cy="477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1209</Words>
  <Application>Microsoft Office PowerPoint</Application>
  <PresentationFormat>Widescreen</PresentationFormat>
  <Paragraphs>140</Paragraphs>
  <Slides>35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Times New Roman</vt:lpstr>
      <vt:lpstr>UTM Avo</vt:lpstr>
      <vt:lpstr>Calibri</vt:lpstr>
      <vt:lpstr>Arial</vt:lpstr>
      <vt:lpstr>2_Office Theme</vt:lpstr>
      <vt:lpstr>Tuần 16 Bài đọc 2: Chú công an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122</cp:revision>
  <dcterms:created xsi:type="dcterms:W3CDTF">2023-10-19T01:39:18Z</dcterms:created>
  <dcterms:modified xsi:type="dcterms:W3CDTF">2024-12-16T04:30:08Z</dcterms:modified>
</cp:coreProperties>
</file>