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81" r:id="rId3"/>
    <p:sldId id="353" r:id="rId4"/>
    <p:sldId id="356" r:id="rId5"/>
    <p:sldId id="341" r:id="rId6"/>
    <p:sldId id="367" r:id="rId7"/>
    <p:sldId id="361" r:id="rId8"/>
    <p:sldId id="362" r:id="rId9"/>
    <p:sldId id="368" r:id="rId10"/>
    <p:sldId id="364" r:id="rId11"/>
    <p:sldId id="348" r:id="rId12"/>
    <p:sldId id="365" r:id="rId13"/>
    <p:sldId id="276" r:id="rId14"/>
    <p:sldId id="275" r:id="rId15"/>
  </p:sldIdLst>
  <p:sldSz cx="12192000" cy="6858000"/>
  <p:notesSz cx="6858000" cy="9144000"/>
  <p:embeddedFontLst>
    <p:embeddedFont>
      <p:font typeface="UTM Avo" panose="02040603050506020204" pitchFamily="18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97"/>
    <p:restoredTop sz="94578"/>
  </p:normalViewPr>
  <p:slideViewPr>
    <p:cSldViewPr snapToGrid="0">
      <p:cViewPr varScale="1">
        <p:scale>
          <a:sx n="105" d="100"/>
          <a:sy n="105" d="100"/>
        </p:scale>
        <p:origin x="9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129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129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129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g"/><Relationship Id="rId4" Type="http://schemas.openxmlformats.org/officeDocument/2006/relationships/hyperlink" Target="https://www.youtube.com/@hoc1biet10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2292626"/>
            <a:ext cx="9144000" cy="205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17 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Trao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đổi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: Em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đọc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sách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báo</a:t>
            </a:r>
            <a:endParaRPr sz="48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4C6CD52-BB2F-4790-D2C8-A2451BA54B26}"/>
              </a:ext>
            </a:extLst>
          </p:cNvPr>
          <p:cNvGrpSpPr/>
          <p:nvPr/>
        </p:nvGrpSpPr>
        <p:grpSpPr>
          <a:xfrm>
            <a:off x="1973936" y="1766392"/>
            <a:ext cx="9147923" cy="722006"/>
            <a:chOff x="1026498" y="1118120"/>
            <a:chExt cx="7260968" cy="573077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5209177-95F2-EFC0-CFB0-FAD55004F68C}"/>
                </a:ext>
              </a:extLst>
            </p:cNvPr>
            <p:cNvSpPr txBox="1"/>
            <p:nvPr/>
          </p:nvSpPr>
          <p:spPr>
            <a:xfrm>
              <a:off x="1222606" y="1179260"/>
              <a:ext cx="7064860" cy="4559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151961">
                <a:lnSpc>
                  <a:spcPct val="150000"/>
                </a:lnSpc>
                <a:defRPr/>
              </a:pPr>
              <a:r>
                <a:rPr lang="en-US" sz="2400" b="1" kern="0" dirty="0" err="1">
                  <a:latin typeface="+mj-lt"/>
                  <a:cs typeface="Arial" panose="020B0604020202020204" pitchFamily="34" charset="0"/>
                  <a:sym typeface="Arial"/>
                </a:rPr>
                <a:t>Xem</a:t>
              </a:r>
              <a:r>
                <a:rPr lang="en-US" sz="2400" b="1" kern="0" dirty="0">
                  <a:latin typeface="+mj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400" b="1" kern="0" dirty="0" err="1">
                  <a:latin typeface="+mj-lt"/>
                  <a:cs typeface="Arial" panose="020B0604020202020204" pitchFamily="34" charset="0"/>
                  <a:sym typeface="Arial"/>
                </a:rPr>
                <a:t>một</a:t>
              </a:r>
              <a:r>
                <a:rPr lang="en-US" sz="2400" b="1" kern="0" dirty="0">
                  <a:latin typeface="+mj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400" b="1" kern="0" dirty="0" err="1">
                  <a:latin typeface="+mj-lt"/>
                  <a:cs typeface="Arial" panose="020B0604020202020204" pitchFamily="34" charset="0"/>
                  <a:sym typeface="Arial"/>
                </a:rPr>
                <a:t>số</a:t>
              </a:r>
              <a:r>
                <a:rPr lang="en-US" sz="2400" b="1" kern="0" dirty="0">
                  <a:latin typeface="+mj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400" b="1" kern="0" dirty="0" err="1">
                  <a:latin typeface="+mj-lt"/>
                  <a:cs typeface="Arial" panose="020B0604020202020204" pitchFamily="34" charset="0"/>
                  <a:sym typeface="Arial"/>
                </a:rPr>
                <a:t>hình</a:t>
              </a:r>
              <a:r>
                <a:rPr lang="en-US" sz="2400" b="1" kern="0" dirty="0">
                  <a:latin typeface="+mj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400" b="1" kern="0" dirty="0" err="1">
                  <a:latin typeface="+mj-lt"/>
                  <a:cs typeface="Arial" panose="020B0604020202020204" pitchFamily="34" charset="0"/>
                  <a:sym typeface="Arial"/>
                </a:rPr>
                <a:t>ảnh</a:t>
              </a:r>
              <a:r>
                <a:rPr lang="en-US" sz="2400" b="1" kern="0" dirty="0">
                  <a:latin typeface="+mj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400" b="1" kern="0" dirty="0" err="1">
                  <a:latin typeface="+mj-lt"/>
                  <a:cs typeface="Arial" panose="020B0604020202020204" pitchFamily="34" charset="0"/>
                  <a:sym typeface="Arial"/>
                </a:rPr>
                <a:t>về</a:t>
              </a:r>
              <a:r>
                <a:rPr lang="en-US" sz="2400" b="1" kern="0" dirty="0">
                  <a:latin typeface="+mj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400" b="1" kern="0" dirty="0" err="1">
                  <a:latin typeface="+mj-lt"/>
                  <a:cs typeface="Arial" panose="020B0604020202020204" pitchFamily="34" charset="0"/>
                  <a:sym typeface="Arial"/>
                </a:rPr>
                <a:t>các</a:t>
              </a:r>
              <a:r>
                <a:rPr lang="en-US" sz="2400" b="1" kern="0" dirty="0">
                  <a:latin typeface="+mj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400" b="1" kern="0" dirty="0" err="1">
                  <a:latin typeface="+mj-lt"/>
                  <a:cs typeface="Arial" panose="020B0604020202020204" pitchFamily="34" charset="0"/>
                  <a:sym typeface="Arial"/>
                </a:rPr>
                <a:t>cuốn</a:t>
              </a:r>
              <a:r>
                <a:rPr lang="en-US" sz="2400" b="1" kern="0" dirty="0">
                  <a:latin typeface="+mj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400" b="1" kern="0" dirty="0" err="1">
                  <a:latin typeface="+mj-lt"/>
                  <a:cs typeface="Arial" panose="020B0604020202020204" pitchFamily="34" charset="0"/>
                  <a:sym typeface="Arial"/>
                </a:rPr>
                <a:t>sách</a:t>
              </a:r>
              <a:r>
                <a:rPr lang="en-US" sz="2400" b="1" kern="0" dirty="0">
                  <a:latin typeface="+mj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400" b="1" kern="0" dirty="0" err="1">
                  <a:latin typeface="+mj-lt"/>
                  <a:cs typeface="Arial" panose="020B0604020202020204" pitchFamily="34" charset="0"/>
                  <a:sym typeface="Arial"/>
                </a:rPr>
                <a:t>sau</a:t>
              </a:r>
              <a:r>
                <a:rPr lang="en-US" sz="2400" b="1" kern="0" dirty="0">
                  <a:latin typeface="+mj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400" b="1" kern="0" dirty="0" err="1">
                  <a:latin typeface="+mj-lt"/>
                  <a:cs typeface="Arial" panose="020B0604020202020204" pitchFamily="34" charset="0"/>
                  <a:sym typeface="Arial"/>
                </a:rPr>
                <a:t>đây</a:t>
              </a:r>
              <a:r>
                <a:rPr lang="en-US" sz="2400" b="1" kern="0" dirty="0">
                  <a:latin typeface="+mj-lt"/>
                  <a:cs typeface="Arial" panose="020B0604020202020204" pitchFamily="34" charset="0"/>
                  <a:sym typeface="Arial"/>
                </a:rPr>
                <a:t>:</a:t>
              </a:r>
            </a:p>
          </p:txBody>
        </p:sp>
        <p:sp>
          <p:nvSpPr>
            <p:cNvPr id="4" name="Freeform 2">
              <a:extLst>
                <a:ext uri="{FF2B5EF4-FFF2-40B4-BE49-F238E27FC236}">
                  <a16:creationId xmlns:a16="http://schemas.microsoft.com/office/drawing/2014/main" id="{C34D10EA-501B-49FD-14A9-922C46907E2B}"/>
                </a:ext>
              </a:extLst>
            </p:cNvPr>
            <p:cNvSpPr/>
            <p:nvPr/>
          </p:nvSpPr>
          <p:spPr>
            <a:xfrm>
              <a:off x="1026498" y="1118120"/>
              <a:ext cx="672094" cy="573077"/>
            </a:xfrm>
            <a:custGeom>
              <a:avLst/>
              <a:gdLst/>
              <a:ahLst/>
              <a:cxnLst/>
              <a:rect l="l" t="t" r="r" b="b"/>
              <a:pathLst>
                <a:path w="4812632" h="4114800">
                  <a:moveTo>
                    <a:pt x="0" y="0"/>
                  </a:moveTo>
                  <a:lnTo>
                    <a:pt x="4812632" y="0"/>
                  </a:lnTo>
                  <a:lnTo>
                    <a:pt x="4812632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151961">
                <a:defRPr/>
              </a:pPr>
              <a:endParaRPr lang="en-US" sz="2400" kern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  <a:sym typeface="Arial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1D9DC64-205D-EC6F-DF8E-3F40560CB2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09" y="2803447"/>
            <a:ext cx="3312089" cy="3312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0D7118-89D4-8DCD-9185-05FB207796B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005" y="2803447"/>
            <a:ext cx="3312089" cy="3312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80937B4-98B4-4563-DBC1-33951A33407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100" y="2803447"/>
            <a:ext cx="3312089" cy="33120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91EE31-6AC5-0788-02FF-D642796DC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69DD93-BB07-BA39-D327-4C4FF75B6F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584" r="9167" b="28518"/>
          <a:stretch/>
        </p:blipFill>
        <p:spPr>
          <a:xfrm>
            <a:off x="2463846" y="3166281"/>
            <a:ext cx="7264307" cy="35949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ounded Rectangle 34">
            <a:extLst>
              <a:ext uri="{FF2B5EF4-FFF2-40B4-BE49-F238E27FC236}">
                <a16:creationId xmlns:a16="http://schemas.microsoft.com/office/drawing/2014/main" id="{6DBBD0CB-33E7-B58B-309E-104E6A95B9A9}"/>
              </a:ext>
            </a:extLst>
          </p:cNvPr>
          <p:cNvSpPr/>
          <p:nvPr/>
        </p:nvSpPr>
        <p:spPr>
          <a:xfrm>
            <a:off x="3876079" y="1065171"/>
            <a:ext cx="4439840" cy="5847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5715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151961">
              <a:defRPr/>
            </a:pPr>
            <a:r>
              <a:rPr lang="en-US" sz="2400" b="1" kern="0" dirty="0">
                <a:latin typeface="+mj-lt"/>
                <a:cs typeface="Arial" panose="020B0604020202020204" pitchFamily="34" charset="0"/>
                <a:sym typeface="Arial"/>
              </a:rPr>
              <a:t>HOẠT ĐỘNG CẶP ĐÔI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43DB49A-837C-81B3-A59C-C9B2B7D67233}"/>
              </a:ext>
            </a:extLst>
          </p:cNvPr>
          <p:cNvGrpSpPr/>
          <p:nvPr/>
        </p:nvGrpSpPr>
        <p:grpSpPr>
          <a:xfrm>
            <a:off x="985566" y="1847165"/>
            <a:ext cx="10581594" cy="1121846"/>
            <a:chOff x="673099" y="2145466"/>
            <a:chExt cx="16797826" cy="178088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4758A99-7E85-3714-F981-A3A9E5F959F5}"/>
                </a:ext>
              </a:extLst>
            </p:cNvPr>
            <p:cNvSpPr txBox="1"/>
            <p:nvPr/>
          </p:nvSpPr>
          <p:spPr>
            <a:xfrm>
              <a:off x="2425699" y="2145466"/>
              <a:ext cx="15045226" cy="17808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Hãy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kể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một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một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tác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phẩm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em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đã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đọc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về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việc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bảo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vệ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an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toàn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cho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bản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thân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cuộc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sống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.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59A20C4-2088-E710-C456-7028B1B999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81" t="46296" r="60834" b="39628"/>
            <a:stretch/>
          </p:blipFill>
          <p:spPr>
            <a:xfrm>
              <a:off x="673099" y="2400299"/>
              <a:ext cx="1752601" cy="14478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944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133DF53-47FA-3FF9-5FA8-90DA8E8010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22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0C1462-4746-887C-BADF-B1DFC1358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">
            <a:extLst>
              <a:ext uri="{FF2B5EF4-FFF2-40B4-BE49-F238E27FC236}">
                <a16:creationId xmlns:a16="http://schemas.microsoft.com/office/drawing/2014/main" id="{35C27DA0-0077-53B0-7AE5-BA3F5E8DD018}"/>
              </a:ext>
            </a:extLst>
          </p:cNvPr>
          <p:cNvSpPr/>
          <p:nvPr/>
        </p:nvSpPr>
        <p:spPr>
          <a:xfrm flipH="1">
            <a:off x="8490340" y="2703771"/>
            <a:ext cx="2851581" cy="2840888"/>
          </a:xfrm>
          <a:custGeom>
            <a:avLst/>
            <a:gdLst/>
            <a:ahLst/>
            <a:cxnLst/>
            <a:rect l="l" t="t" r="r" b="b"/>
            <a:pathLst>
              <a:path w="4277372" h="4261332">
                <a:moveTo>
                  <a:pt x="4277372" y="0"/>
                </a:moveTo>
                <a:lnTo>
                  <a:pt x="0" y="0"/>
                </a:lnTo>
                <a:lnTo>
                  <a:pt x="0" y="4261332"/>
                </a:lnTo>
                <a:lnTo>
                  <a:pt x="4277372" y="4261332"/>
                </a:lnTo>
                <a:lnTo>
                  <a:pt x="4277372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9" name="Group 5">
            <a:extLst>
              <a:ext uri="{FF2B5EF4-FFF2-40B4-BE49-F238E27FC236}">
                <a16:creationId xmlns:a16="http://schemas.microsoft.com/office/drawing/2014/main" id="{687939FF-8720-0752-E583-6B64BDD91BEA}"/>
              </a:ext>
            </a:extLst>
          </p:cNvPr>
          <p:cNvGrpSpPr/>
          <p:nvPr/>
        </p:nvGrpSpPr>
        <p:grpSpPr>
          <a:xfrm>
            <a:off x="892133" y="2416266"/>
            <a:ext cx="7044163" cy="3229993"/>
            <a:chOff x="0" y="0"/>
            <a:chExt cx="3063959" cy="1404932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7230FFE4-2A10-60DD-31B2-06699BB99526}"/>
                </a:ext>
              </a:extLst>
            </p:cNvPr>
            <p:cNvSpPr/>
            <p:nvPr/>
          </p:nvSpPr>
          <p:spPr>
            <a:xfrm>
              <a:off x="0" y="0"/>
              <a:ext cx="3063959" cy="1404932"/>
            </a:xfrm>
            <a:custGeom>
              <a:avLst/>
              <a:gdLst/>
              <a:ahLst/>
              <a:cxnLst/>
              <a:rect l="l" t="t" r="r" b="b"/>
              <a:pathLst>
                <a:path w="3063959" h="1404932">
                  <a:moveTo>
                    <a:pt x="33940" y="0"/>
                  </a:moveTo>
                  <a:lnTo>
                    <a:pt x="3030020" y="0"/>
                  </a:lnTo>
                  <a:cubicBezTo>
                    <a:pt x="3048764" y="0"/>
                    <a:pt x="3063959" y="15195"/>
                    <a:pt x="3063959" y="33940"/>
                  </a:cubicBezTo>
                  <a:lnTo>
                    <a:pt x="3063959" y="1370992"/>
                  </a:lnTo>
                  <a:cubicBezTo>
                    <a:pt x="3063959" y="1389736"/>
                    <a:pt x="3048764" y="1404932"/>
                    <a:pt x="3030020" y="1404932"/>
                  </a:cubicBezTo>
                  <a:lnTo>
                    <a:pt x="33940" y="1404932"/>
                  </a:lnTo>
                  <a:cubicBezTo>
                    <a:pt x="15195" y="1404932"/>
                    <a:pt x="0" y="1389736"/>
                    <a:pt x="0" y="1370992"/>
                  </a:cubicBezTo>
                  <a:lnTo>
                    <a:pt x="0" y="33940"/>
                  </a:lnTo>
                  <a:cubicBezTo>
                    <a:pt x="0" y="15195"/>
                    <a:pt x="15195" y="0"/>
                    <a:pt x="33940" y="0"/>
                  </a:cubicBezTo>
                  <a:close/>
                </a:path>
              </a:pathLst>
            </a:custGeom>
            <a:solidFill>
              <a:srgbClr val="FAE6DB"/>
            </a:solidFill>
          </p:spPr>
        </p:sp>
        <p:sp>
          <p:nvSpPr>
            <p:cNvPr id="11" name="TextBox 7">
              <a:extLst>
                <a:ext uri="{FF2B5EF4-FFF2-40B4-BE49-F238E27FC236}">
                  <a16:creationId xmlns:a16="http://schemas.microsoft.com/office/drawing/2014/main" id="{58392C62-886B-CAA4-A35E-13E1C54145D8}"/>
                </a:ext>
              </a:extLst>
            </p:cNvPr>
            <p:cNvSpPr txBox="1"/>
            <p:nvPr/>
          </p:nvSpPr>
          <p:spPr>
            <a:xfrm>
              <a:off x="0" y="-38100"/>
              <a:ext cx="3063959" cy="144303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4300">
                <a:latin typeface="+mj-lt"/>
              </a:endParaRPr>
            </a:p>
          </p:txBody>
        </p:sp>
      </p:grpSp>
      <p:grpSp>
        <p:nvGrpSpPr>
          <p:cNvPr id="12" name="Group 8">
            <a:extLst>
              <a:ext uri="{FF2B5EF4-FFF2-40B4-BE49-F238E27FC236}">
                <a16:creationId xmlns:a16="http://schemas.microsoft.com/office/drawing/2014/main" id="{3D4D689E-CE9B-6364-F6AB-E09CD4A7BDA6}"/>
              </a:ext>
            </a:extLst>
          </p:cNvPr>
          <p:cNvGrpSpPr/>
          <p:nvPr/>
        </p:nvGrpSpPr>
        <p:grpSpPr>
          <a:xfrm>
            <a:off x="790533" y="2314666"/>
            <a:ext cx="7044163" cy="3229993"/>
            <a:chOff x="0" y="0"/>
            <a:chExt cx="3063959" cy="1404932"/>
          </a:xfrm>
        </p:grpSpPr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96F48A85-6F4C-470F-1885-16A3A8179767}"/>
                </a:ext>
              </a:extLst>
            </p:cNvPr>
            <p:cNvSpPr/>
            <p:nvPr/>
          </p:nvSpPr>
          <p:spPr>
            <a:xfrm>
              <a:off x="0" y="0"/>
              <a:ext cx="3063959" cy="1404932"/>
            </a:xfrm>
            <a:custGeom>
              <a:avLst/>
              <a:gdLst/>
              <a:ahLst/>
              <a:cxnLst/>
              <a:rect l="l" t="t" r="r" b="b"/>
              <a:pathLst>
                <a:path w="3063959" h="1404932">
                  <a:moveTo>
                    <a:pt x="33940" y="0"/>
                  </a:moveTo>
                  <a:lnTo>
                    <a:pt x="3030020" y="0"/>
                  </a:lnTo>
                  <a:cubicBezTo>
                    <a:pt x="3048764" y="0"/>
                    <a:pt x="3063959" y="15195"/>
                    <a:pt x="3063959" y="33940"/>
                  </a:cubicBezTo>
                  <a:lnTo>
                    <a:pt x="3063959" y="1370992"/>
                  </a:lnTo>
                  <a:cubicBezTo>
                    <a:pt x="3063959" y="1389736"/>
                    <a:pt x="3048764" y="1404932"/>
                    <a:pt x="3030020" y="1404932"/>
                  </a:cubicBezTo>
                  <a:lnTo>
                    <a:pt x="33940" y="1404932"/>
                  </a:lnTo>
                  <a:cubicBezTo>
                    <a:pt x="15195" y="1404932"/>
                    <a:pt x="0" y="1389736"/>
                    <a:pt x="0" y="1370992"/>
                  </a:cubicBezTo>
                  <a:lnTo>
                    <a:pt x="0" y="33940"/>
                  </a:lnTo>
                  <a:cubicBezTo>
                    <a:pt x="0" y="15195"/>
                    <a:pt x="15195" y="0"/>
                    <a:pt x="33940" y="0"/>
                  </a:cubicBezTo>
                  <a:close/>
                </a:path>
              </a:pathLst>
            </a:custGeom>
            <a:solidFill>
              <a:srgbClr val="FDFCF4"/>
            </a:solidFill>
            <a:ln w="66675" cap="rnd">
              <a:solidFill>
                <a:srgbClr val="FAE6DB"/>
              </a:solidFill>
              <a:prstDash val="solid"/>
              <a:round/>
            </a:ln>
          </p:spPr>
        </p:sp>
        <p:sp>
          <p:nvSpPr>
            <p:cNvPr id="14" name="TextBox 10">
              <a:extLst>
                <a:ext uri="{FF2B5EF4-FFF2-40B4-BE49-F238E27FC236}">
                  <a16:creationId xmlns:a16="http://schemas.microsoft.com/office/drawing/2014/main" id="{3C567EF5-B976-2910-BF65-85C088FB96DC}"/>
                </a:ext>
              </a:extLst>
            </p:cNvPr>
            <p:cNvSpPr txBox="1"/>
            <p:nvPr/>
          </p:nvSpPr>
          <p:spPr>
            <a:xfrm>
              <a:off x="0" y="-38100"/>
              <a:ext cx="3063959" cy="144303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4300">
                <a:latin typeface="+mj-lt"/>
              </a:endParaRPr>
            </a:p>
          </p:txBody>
        </p:sp>
      </p:grpSp>
      <p:sp>
        <p:nvSpPr>
          <p:cNvPr id="16" name="Freeform 12">
            <a:extLst>
              <a:ext uri="{FF2B5EF4-FFF2-40B4-BE49-F238E27FC236}">
                <a16:creationId xmlns:a16="http://schemas.microsoft.com/office/drawing/2014/main" id="{ABC0B434-5459-D8B2-1DEB-1AC4126A9845}"/>
              </a:ext>
            </a:extLst>
          </p:cNvPr>
          <p:cNvSpPr/>
          <p:nvPr/>
        </p:nvSpPr>
        <p:spPr>
          <a:xfrm>
            <a:off x="10373329" y="907191"/>
            <a:ext cx="1501801" cy="1432343"/>
          </a:xfrm>
          <a:custGeom>
            <a:avLst/>
            <a:gdLst/>
            <a:ahLst/>
            <a:cxnLst/>
            <a:rect l="l" t="t" r="r" b="b"/>
            <a:pathLst>
              <a:path w="2252701" h="2148514">
                <a:moveTo>
                  <a:pt x="0" y="0"/>
                </a:moveTo>
                <a:lnTo>
                  <a:pt x="2252701" y="0"/>
                </a:lnTo>
                <a:lnTo>
                  <a:pt x="2252701" y="2148514"/>
                </a:lnTo>
                <a:lnTo>
                  <a:pt x="0" y="21485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1" name="Freeform 19">
            <a:extLst>
              <a:ext uri="{FF2B5EF4-FFF2-40B4-BE49-F238E27FC236}">
                <a16:creationId xmlns:a16="http://schemas.microsoft.com/office/drawing/2014/main" id="{5AE6DDC1-E254-530B-2010-9D04ECDDF98C}"/>
              </a:ext>
            </a:extLst>
          </p:cNvPr>
          <p:cNvSpPr/>
          <p:nvPr/>
        </p:nvSpPr>
        <p:spPr>
          <a:xfrm>
            <a:off x="10206009" y="4921030"/>
            <a:ext cx="1334281" cy="688823"/>
          </a:xfrm>
          <a:custGeom>
            <a:avLst/>
            <a:gdLst/>
            <a:ahLst/>
            <a:cxnLst/>
            <a:rect l="l" t="t" r="r" b="b"/>
            <a:pathLst>
              <a:path w="2001422" h="1033234">
                <a:moveTo>
                  <a:pt x="0" y="0"/>
                </a:moveTo>
                <a:lnTo>
                  <a:pt x="2001422" y="0"/>
                </a:lnTo>
                <a:lnTo>
                  <a:pt x="2001422" y="1033233"/>
                </a:lnTo>
                <a:lnTo>
                  <a:pt x="0" y="10332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3" name="Freeform 21">
            <a:extLst>
              <a:ext uri="{FF2B5EF4-FFF2-40B4-BE49-F238E27FC236}">
                <a16:creationId xmlns:a16="http://schemas.microsoft.com/office/drawing/2014/main" id="{B9441A2F-318B-847B-4B55-1EFEE288BA6C}"/>
              </a:ext>
            </a:extLst>
          </p:cNvPr>
          <p:cNvSpPr/>
          <p:nvPr/>
        </p:nvSpPr>
        <p:spPr>
          <a:xfrm>
            <a:off x="8269601" y="4940614"/>
            <a:ext cx="1334281" cy="688823"/>
          </a:xfrm>
          <a:custGeom>
            <a:avLst/>
            <a:gdLst/>
            <a:ahLst/>
            <a:cxnLst/>
            <a:rect l="l" t="t" r="r" b="b"/>
            <a:pathLst>
              <a:path w="2001422" h="1033234">
                <a:moveTo>
                  <a:pt x="0" y="0"/>
                </a:moveTo>
                <a:lnTo>
                  <a:pt x="2001421" y="0"/>
                </a:lnTo>
                <a:lnTo>
                  <a:pt x="2001421" y="1033233"/>
                </a:lnTo>
                <a:lnTo>
                  <a:pt x="0" y="10332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4" name="Freeform 22">
            <a:extLst>
              <a:ext uri="{FF2B5EF4-FFF2-40B4-BE49-F238E27FC236}">
                <a16:creationId xmlns:a16="http://schemas.microsoft.com/office/drawing/2014/main" id="{B923EB26-BA34-6FB7-C7C4-09C076786443}"/>
              </a:ext>
            </a:extLst>
          </p:cNvPr>
          <p:cNvSpPr/>
          <p:nvPr/>
        </p:nvSpPr>
        <p:spPr>
          <a:xfrm>
            <a:off x="8945323" y="5163807"/>
            <a:ext cx="658559" cy="470465"/>
          </a:xfrm>
          <a:custGeom>
            <a:avLst/>
            <a:gdLst/>
            <a:ahLst/>
            <a:cxnLst/>
            <a:rect l="l" t="t" r="r" b="b"/>
            <a:pathLst>
              <a:path w="987839" h="705698">
                <a:moveTo>
                  <a:pt x="0" y="0"/>
                </a:moveTo>
                <a:lnTo>
                  <a:pt x="987839" y="0"/>
                </a:lnTo>
                <a:lnTo>
                  <a:pt x="987839" y="705697"/>
                </a:lnTo>
                <a:lnTo>
                  <a:pt x="0" y="7056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20" r="-220"/>
            </a:stretch>
          </a:blipFill>
        </p:spPr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8682E1F-9DA4-A226-663F-A8C46D226662}"/>
              </a:ext>
            </a:extLst>
          </p:cNvPr>
          <p:cNvSpPr txBox="1"/>
          <p:nvPr/>
        </p:nvSpPr>
        <p:spPr>
          <a:xfrm>
            <a:off x="-114418" y="2952724"/>
            <a:ext cx="8854063" cy="1948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HOẠT ĐỘNG 1:</a:t>
            </a:r>
          </a:p>
          <a:p>
            <a:pPr algn="ctr">
              <a:lnSpc>
                <a:spcPct val="150000"/>
              </a:lnSpc>
            </a:pPr>
            <a:r>
              <a:rPr lang="en-US" sz="4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CHUẨN BỊ</a:t>
            </a:r>
          </a:p>
        </p:txBody>
      </p:sp>
    </p:spTree>
    <p:extLst>
      <p:ext uri="{BB962C8B-B14F-4D97-AF65-F5344CB8AC3E}">
        <p14:creationId xmlns:p14="http://schemas.microsoft.com/office/powerpoint/2010/main" val="124339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47569F-AD26-78E6-78FF-CA5E3F774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00C1409-FC8A-8067-B562-153ECC7CBB04}"/>
              </a:ext>
            </a:extLst>
          </p:cNvPr>
          <p:cNvGrpSpPr/>
          <p:nvPr/>
        </p:nvGrpSpPr>
        <p:grpSpPr>
          <a:xfrm>
            <a:off x="4830178" y="1743016"/>
            <a:ext cx="6144166" cy="4186659"/>
            <a:chOff x="4830178" y="1743016"/>
            <a:chExt cx="6144166" cy="4186659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06B25D34-049E-712F-CCA4-D89B2BB89FF9}"/>
                </a:ext>
              </a:extLst>
            </p:cNvPr>
            <p:cNvGrpSpPr/>
            <p:nvPr/>
          </p:nvGrpSpPr>
          <p:grpSpPr>
            <a:xfrm>
              <a:off x="4830178" y="1743016"/>
              <a:ext cx="6144166" cy="4186659"/>
              <a:chOff x="1295400" y="2154959"/>
              <a:chExt cx="9753600" cy="6646141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F169B399-E07C-3C3D-A25A-2DD6BB4A3544}"/>
                  </a:ext>
                </a:extLst>
              </p:cNvPr>
              <p:cNvGrpSpPr/>
              <p:nvPr/>
            </p:nvGrpSpPr>
            <p:grpSpPr>
              <a:xfrm>
                <a:off x="1295400" y="2154959"/>
                <a:ext cx="9753600" cy="6646141"/>
                <a:chOff x="1295400" y="2154959"/>
                <a:chExt cx="9753600" cy="6646141"/>
              </a:xfrm>
            </p:grpSpPr>
            <p:grpSp>
              <p:nvGrpSpPr>
                <p:cNvPr id="5" name="Group 13">
                  <a:extLst>
                    <a:ext uri="{FF2B5EF4-FFF2-40B4-BE49-F238E27FC236}">
                      <a16:creationId xmlns:a16="http://schemas.microsoft.com/office/drawing/2014/main" id="{6CC04C40-FFC3-86B1-6B21-6467FAFAD488}"/>
                    </a:ext>
                  </a:extLst>
                </p:cNvPr>
                <p:cNvGrpSpPr/>
                <p:nvPr/>
              </p:nvGrpSpPr>
              <p:grpSpPr>
                <a:xfrm>
                  <a:off x="1295400" y="2705100"/>
                  <a:ext cx="9753600" cy="6096000"/>
                  <a:chOff x="0" y="0"/>
                  <a:chExt cx="2306332" cy="527724"/>
                </a:xfrm>
              </p:grpSpPr>
              <p:sp>
                <p:nvSpPr>
                  <p:cNvPr id="7" name="Freeform 14">
                    <a:extLst>
                      <a:ext uri="{FF2B5EF4-FFF2-40B4-BE49-F238E27FC236}">
                        <a16:creationId xmlns:a16="http://schemas.microsoft.com/office/drawing/2014/main" id="{449E366A-1DA1-49B5-9C1B-72DAE456C909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2306332" cy="5277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06332" h="527724">
                        <a:moveTo>
                          <a:pt x="45089" y="0"/>
                        </a:moveTo>
                        <a:lnTo>
                          <a:pt x="2261243" y="0"/>
                        </a:lnTo>
                        <a:cubicBezTo>
                          <a:pt x="2273201" y="0"/>
                          <a:pt x="2284670" y="4750"/>
                          <a:pt x="2293126" y="13206"/>
                        </a:cubicBezTo>
                        <a:cubicBezTo>
                          <a:pt x="2301582" y="21662"/>
                          <a:pt x="2306332" y="33131"/>
                          <a:pt x="2306332" y="45089"/>
                        </a:cubicBezTo>
                        <a:lnTo>
                          <a:pt x="2306332" y="482635"/>
                        </a:lnTo>
                        <a:cubicBezTo>
                          <a:pt x="2306332" y="494594"/>
                          <a:pt x="2301582" y="506062"/>
                          <a:pt x="2293126" y="514518"/>
                        </a:cubicBezTo>
                        <a:cubicBezTo>
                          <a:pt x="2284670" y="522974"/>
                          <a:pt x="2273201" y="527724"/>
                          <a:pt x="2261243" y="527724"/>
                        </a:cubicBezTo>
                        <a:lnTo>
                          <a:pt x="45089" y="527724"/>
                        </a:lnTo>
                        <a:cubicBezTo>
                          <a:pt x="33131" y="527724"/>
                          <a:pt x="21662" y="522974"/>
                          <a:pt x="13206" y="514518"/>
                        </a:cubicBezTo>
                        <a:cubicBezTo>
                          <a:pt x="4750" y="506062"/>
                          <a:pt x="0" y="494594"/>
                          <a:pt x="0" y="482635"/>
                        </a:cubicBezTo>
                        <a:lnTo>
                          <a:pt x="0" y="45089"/>
                        </a:lnTo>
                        <a:cubicBezTo>
                          <a:pt x="0" y="33131"/>
                          <a:pt x="4750" y="21662"/>
                          <a:pt x="13206" y="13206"/>
                        </a:cubicBezTo>
                        <a:cubicBezTo>
                          <a:pt x="21662" y="4750"/>
                          <a:pt x="33131" y="0"/>
                          <a:pt x="45089" y="0"/>
                        </a:cubicBezTo>
                        <a:close/>
                      </a:path>
                    </a:pathLst>
                  </a:custGeom>
                  <a:noFill/>
                  <a:ln w="95250" cap="rnd">
                    <a:solidFill>
                      <a:srgbClr val="F79F48"/>
                    </a:solidFill>
                    <a:prstDash val="solid"/>
                    <a:round/>
                  </a:ln>
                </p:spPr>
                <p:txBody>
                  <a:bodyPr/>
                  <a:lstStyle/>
                  <a:p>
                    <a:endParaRPr lang="en-US" sz="2400" dirty="0">
                      <a:latin typeface="+mj-lt"/>
                    </a:endParaRPr>
                  </a:p>
                </p:txBody>
              </p:sp>
              <p:sp>
                <p:nvSpPr>
                  <p:cNvPr id="8" name="TextBox 15">
                    <a:extLst>
                      <a:ext uri="{FF2B5EF4-FFF2-40B4-BE49-F238E27FC236}">
                        <a16:creationId xmlns:a16="http://schemas.microsoft.com/office/drawing/2014/main" id="{7FAE2E7E-4745-B874-36A0-927E3536C419}"/>
                      </a:ext>
                    </a:extLst>
                  </p:cNvPr>
                  <p:cNvSpPr txBox="1"/>
                  <p:nvPr/>
                </p:nvSpPr>
                <p:spPr>
                  <a:xfrm>
                    <a:off x="0" y="-47625"/>
                    <a:ext cx="2306332" cy="575349"/>
                  </a:xfrm>
                  <a:prstGeom prst="rect">
                    <a:avLst/>
                  </a:prstGeom>
                </p:spPr>
                <p:txBody>
                  <a:bodyPr lIns="32001" tIns="32001" rIns="32001" bIns="32001" rtlCol="0" anchor="ctr"/>
                  <a:lstStyle/>
                  <a:p>
                    <a:pPr algn="ctr">
                      <a:lnSpc>
                        <a:spcPts val="1675"/>
                      </a:lnSpc>
                    </a:pPr>
                    <a:endParaRPr sz="2400">
                      <a:latin typeface="+mj-lt"/>
                    </a:endParaRPr>
                  </a:p>
                </p:txBody>
              </p:sp>
            </p:grpSp>
            <p:sp>
              <p:nvSpPr>
                <p:cNvPr id="6" name="Freeform 14">
                  <a:extLst>
                    <a:ext uri="{FF2B5EF4-FFF2-40B4-BE49-F238E27FC236}">
                      <a16:creationId xmlns:a16="http://schemas.microsoft.com/office/drawing/2014/main" id="{F48F70A0-80C0-69E5-43FD-2A227D012D4C}"/>
                    </a:ext>
                  </a:extLst>
                </p:cNvPr>
                <p:cNvSpPr/>
                <p:nvPr/>
              </p:nvSpPr>
              <p:spPr>
                <a:xfrm>
                  <a:off x="3124200" y="2154959"/>
                  <a:ext cx="6476999" cy="12359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6332" h="527724">
                      <a:moveTo>
                        <a:pt x="45089" y="0"/>
                      </a:moveTo>
                      <a:lnTo>
                        <a:pt x="2261243" y="0"/>
                      </a:lnTo>
                      <a:cubicBezTo>
                        <a:pt x="2273201" y="0"/>
                        <a:pt x="2284670" y="4750"/>
                        <a:pt x="2293126" y="13206"/>
                      </a:cubicBezTo>
                      <a:cubicBezTo>
                        <a:pt x="2301582" y="21662"/>
                        <a:pt x="2306332" y="33131"/>
                        <a:pt x="2306332" y="45089"/>
                      </a:cubicBezTo>
                      <a:lnTo>
                        <a:pt x="2306332" y="482635"/>
                      </a:lnTo>
                      <a:cubicBezTo>
                        <a:pt x="2306332" y="494594"/>
                        <a:pt x="2301582" y="506062"/>
                        <a:pt x="2293126" y="514518"/>
                      </a:cubicBezTo>
                      <a:cubicBezTo>
                        <a:pt x="2284670" y="522974"/>
                        <a:pt x="2273201" y="527724"/>
                        <a:pt x="2261243" y="527724"/>
                      </a:cubicBezTo>
                      <a:lnTo>
                        <a:pt x="45089" y="527724"/>
                      </a:lnTo>
                      <a:cubicBezTo>
                        <a:pt x="33131" y="527724"/>
                        <a:pt x="21662" y="522974"/>
                        <a:pt x="13206" y="514518"/>
                      </a:cubicBezTo>
                      <a:cubicBezTo>
                        <a:pt x="4750" y="506062"/>
                        <a:pt x="0" y="494594"/>
                        <a:pt x="0" y="482635"/>
                      </a:cubicBezTo>
                      <a:lnTo>
                        <a:pt x="0" y="45089"/>
                      </a:lnTo>
                      <a:cubicBezTo>
                        <a:pt x="0" y="33131"/>
                        <a:pt x="4750" y="21662"/>
                        <a:pt x="13206" y="13206"/>
                      </a:cubicBezTo>
                      <a:cubicBezTo>
                        <a:pt x="21662" y="4750"/>
                        <a:pt x="33131" y="0"/>
                        <a:pt x="45089" y="0"/>
                      </a:cubicBezTo>
                      <a:close/>
                    </a:path>
                  </a:pathLst>
                </a:custGeom>
                <a:solidFill>
                  <a:srgbClr val="F79F48"/>
                </a:solidFill>
                <a:ln w="95250" cap="rnd">
                  <a:solidFill>
                    <a:srgbClr val="F79F48"/>
                  </a:solidFill>
                  <a:prstDash val="solid"/>
                  <a:round/>
                </a:ln>
              </p:spPr>
            </p:sp>
          </p:grp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905690C-707C-FA3D-63FE-D6787F20BF4C}"/>
                  </a:ext>
                </a:extLst>
              </p:cNvPr>
              <p:cNvSpPr txBox="1"/>
              <p:nvPr/>
            </p:nvSpPr>
            <p:spPr>
              <a:xfrm>
                <a:off x="2933700" y="2432021"/>
                <a:ext cx="6477000" cy="732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err="1">
                    <a:solidFill>
                      <a:schemeClr val="tx1"/>
                    </a:solidFill>
                    <a:latin typeface="+mj-lt"/>
                    <a:cs typeface="Arial" panose="020B0604020202020204" pitchFamily="34" charset="0"/>
                  </a:rPr>
                  <a:t>Đề</a:t>
                </a:r>
                <a:r>
                  <a:rPr lang="en-US" sz="2400" b="1" dirty="0">
                    <a:solidFill>
                      <a:schemeClr val="tx1"/>
                    </a:solidFill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b="1" dirty="0" err="1">
                    <a:solidFill>
                      <a:schemeClr val="tx1"/>
                    </a:solidFill>
                    <a:latin typeface="+mj-lt"/>
                    <a:cs typeface="Arial" panose="020B0604020202020204" pitchFamily="34" charset="0"/>
                  </a:rPr>
                  <a:t>bài</a:t>
                </a:r>
                <a:endParaRPr lang="en-US" sz="24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902DEDB-5A13-2314-7C54-6274EC8058F3}"/>
                </a:ext>
              </a:extLst>
            </p:cNvPr>
            <p:cNvSpPr txBox="1"/>
            <p:nvPr/>
          </p:nvSpPr>
          <p:spPr>
            <a:xfrm>
              <a:off x="5153068" y="2783322"/>
              <a:ext cx="5545412" cy="27838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400" dirty="0">
                  <a:latin typeface="+mj-lt"/>
                  <a:cs typeface="Arial" panose="020B0604020202020204" pitchFamily="34" charset="0"/>
                </a:rPr>
                <a:t>Giới thiệu một tác phẩm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</a:p>
            <a:p>
              <a:pPr algn="ctr">
                <a:lnSpc>
                  <a:spcPct val="150000"/>
                </a:lnSpc>
              </a:pPr>
              <a:r>
                <a:rPr lang="vi-VN" sz="2400" dirty="0">
                  <a:latin typeface="+mj-lt"/>
                  <a:cs typeface="Arial" panose="020B0604020202020204" pitchFamily="34" charset="0"/>
                </a:rPr>
                <a:t>(câu chuyện, bài thơ, bài văn, </a:t>
              </a:r>
              <a:endParaRPr lang="en-US" sz="2400" dirty="0">
                <a:latin typeface="+mj-lt"/>
                <a:cs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vi-VN" sz="2400" dirty="0">
                  <a:latin typeface="+mj-lt"/>
                  <a:cs typeface="Arial" panose="020B0604020202020204" pitchFamily="34" charset="0"/>
                </a:rPr>
                <a:t>bài báo, vở kịch) mà em đã đọc về việc bảo vệ trật tự, an ninh, an toàn trong cuộc sống. </a:t>
              </a:r>
              <a:endParaRPr lang="en-US" sz="2400" dirty="0">
                <a:latin typeface="+mj-lt"/>
                <a:cs typeface="Arial" panose="020B0604020202020204" pitchFamily="34" charset="0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7B920B7D-BAA6-1B0F-3BDD-ECE8BD2AED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0" r="56251" b="40733"/>
          <a:stretch/>
        </p:blipFill>
        <p:spPr>
          <a:xfrm>
            <a:off x="1036964" y="1550408"/>
            <a:ext cx="3168826" cy="517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12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16C7D3-8BDC-D4A8-7B1A-973FCB87C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hú Bé Có Tài Mở Khóa (Tái bản năm 2021)">
            <a:extLst>
              <a:ext uri="{FF2B5EF4-FFF2-40B4-BE49-F238E27FC236}">
                <a16:creationId xmlns:a16="http://schemas.microsoft.com/office/drawing/2014/main" id="{27CDA3F9-31D9-5264-E782-25B230B04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12" y="2291921"/>
            <a:ext cx="2640071" cy="3730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Minh Khai Book Store - NHỮNG NGƯỜI SỐNG QUANH EM - CHÚ CÔNG AN ĐƯỜNG PHỐ">
            <a:extLst>
              <a:ext uri="{FF2B5EF4-FFF2-40B4-BE49-F238E27FC236}">
                <a16:creationId xmlns:a16="http://schemas.microsoft.com/office/drawing/2014/main" id="{302A6E08-06EC-43D9-8B17-EC20FA9EF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587" y="2315922"/>
            <a:ext cx="2768075" cy="3730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Bách Khoa Thư An Toàn Cho Lứa Tuổi Thiếu Niên Nhi Đồng (Bìa Cứng)">
            <a:extLst>
              <a:ext uri="{FF2B5EF4-FFF2-40B4-BE49-F238E27FC236}">
                <a16:creationId xmlns:a16="http://schemas.microsoft.com/office/drawing/2014/main" id="{8822C4EA-65F2-3B39-D0C7-6E13BBB94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666" y="2291921"/>
            <a:ext cx="2768075" cy="373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6500CA-4331-F4D4-7206-9E620EEC5A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7744" y="2291921"/>
            <a:ext cx="2636103" cy="373008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39C7CF2-7E76-5B8A-A857-3D6004005C5D}"/>
              </a:ext>
            </a:extLst>
          </p:cNvPr>
          <p:cNvSpPr txBox="1"/>
          <p:nvPr/>
        </p:nvSpPr>
        <p:spPr>
          <a:xfrm>
            <a:off x="3076838" y="1438157"/>
            <a:ext cx="60976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Một số gợi ý</a:t>
            </a:r>
            <a:endParaRPr lang="en-US" sz="2400" b="1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F17A04-5656-5B1D-D49E-E7A979921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78291653-3220-7026-9AD0-7E511E2CAB24}"/>
              </a:ext>
            </a:extLst>
          </p:cNvPr>
          <p:cNvSpPr/>
          <p:nvPr/>
        </p:nvSpPr>
        <p:spPr>
          <a:xfrm flipH="1">
            <a:off x="8490340" y="2703771"/>
            <a:ext cx="2851581" cy="2840888"/>
          </a:xfrm>
          <a:custGeom>
            <a:avLst/>
            <a:gdLst/>
            <a:ahLst/>
            <a:cxnLst/>
            <a:rect l="l" t="t" r="r" b="b"/>
            <a:pathLst>
              <a:path w="4277372" h="4261332">
                <a:moveTo>
                  <a:pt x="4277372" y="0"/>
                </a:moveTo>
                <a:lnTo>
                  <a:pt x="0" y="0"/>
                </a:lnTo>
                <a:lnTo>
                  <a:pt x="0" y="4261332"/>
                </a:lnTo>
                <a:lnTo>
                  <a:pt x="4277372" y="4261332"/>
                </a:lnTo>
                <a:lnTo>
                  <a:pt x="4277372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72D548CD-FE73-3CC2-7455-EFCB9E24172C}"/>
              </a:ext>
            </a:extLst>
          </p:cNvPr>
          <p:cNvGrpSpPr/>
          <p:nvPr/>
        </p:nvGrpSpPr>
        <p:grpSpPr>
          <a:xfrm>
            <a:off x="892133" y="2416266"/>
            <a:ext cx="7044163" cy="3229993"/>
            <a:chOff x="0" y="0"/>
            <a:chExt cx="3063959" cy="1404932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C371364-FCFE-BC05-A07D-F8C5726A2C06}"/>
                </a:ext>
              </a:extLst>
            </p:cNvPr>
            <p:cNvSpPr/>
            <p:nvPr/>
          </p:nvSpPr>
          <p:spPr>
            <a:xfrm>
              <a:off x="0" y="0"/>
              <a:ext cx="3063959" cy="1404932"/>
            </a:xfrm>
            <a:custGeom>
              <a:avLst/>
              <a:gdLst/>
              <a:ahLst/>
              <a:cxnLst/>
              <a:rect l="l" t="t" r="r" b="b"/>
              <a:pathLst>
                <a:path w="3063959" h="1404932">
                  <a:moveTo>
                    <a:pt x="33940" y="0"/>
                  </a:moveTo>
                  <a:lnTo>
                    <a:pt x="3030020" y="0"/>
                  </a:lnTo>
                  <a:cubicBezTo>
                    <a:pt x="3048764" y="0"/>
                    <a:pt x="3063959" y="15195"/>
                    <a:pt x="3063959" y="33940"/>
                  </a:cubicBezTo>
                  <a:lnTo>
                    <a:pt x="3063959" y="1370992"/>
                  </a:lnTo>
                  <a:cubicBezTo>
                    <a:pt x="3063959" y="1389736"/>
                    <a:pt x="3048764" y="1404932"/>
                    <a:pt x="3030020" y="1404932"/>
                  </a:cubicBezTo>
                  <a:lnTo>
                    <a:pt x="33940" y="1404932"/>
                  </a:lnTo>
                  <a:cubicBezTo>
                    <a:pt x="15195" y="1404932"/>
                    <a:pt x="0" y="1389736"/>
                    <a:pt x="0" y="1370992"/>
                  </a:cubicBezTo>
                  <a:lnTo>
                    <a:pt x="0" y="33940"/>
                  </a:lnTo>
                  <a:cubicBezTo>
                    <a:pt x="0" y="15195"/>
                    <a:pt x="15195" y="0"/>
                    <a:pt x="33940" y="0"/>
                  </a:cubicBezTo>
                  <a:close/>
                </a:path>
              </a:pathLst>
            </a:custGeom>
            <a:solidFill>
              <a:srgbClr val="FAE6DB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8CD923F3-915B-C750-67C9-6D5A1C7EAE63}"/>
                </a:ext>
              </a:extLst>
            </p:cNvPr>
            <p:cNvSpPr txBox="1"/>
            <p:nvPr/>
          </p:nvSpPr>
          <p:spPr>
            <a:xfrm>
              <a:off x="0" y="-38100"/>
              <a:ext cx="3063959" cy="144303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4300">
                <a:latin typeface="+mj-lt"/>
              </a:endParaRP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E3DF760-1A9B-9C9F-2139-9F4FA23E72A6}"/>
              </a:ext>
            </a:extLst>
          </p:cNvPr>
          <p:cNvGrpSpPr/>
          <p:nvPr/>
        </p:nvGrpSpPr>
        <p:grpSpPr>
          <a:xfrm>
            <a:off x="790533" y="2314666"/>
            <a:ext cx="7044163" cy="3229993"/>
            <a:chOff x="0" y="0"/>
            <a:chExt cx="3063959" cy="1404932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63E544C-6624-D011-7AC6-8CEA72D6812A}"/>
                </a:ext>
              </a:extLst>
            </p:cNvPr>
            <p:cNvSpPr/>
            <p:nvPr/>
          </p:nvSpPr>
          <p:spPr>
            <a:xfrm>
              <a:off x="0" y="0"/>
              <a:ext cx="3063959" cy="1404932"/>
            </a:xfrm>
            <a:custGeom>
              <a:avLst/>
              <a:gdLst/>
              <a:ahLst/>
              <a:cxnLst/>
              <a:rect l="l" t="t" r="r" b="b"/>
              <a:pathLst>
                <a:path w="3063959" h="1404932">
                  <a:moveTo>
                    <a:pt x="33940" y="0"/>
                  </a:moveTo>
                  <a:lnTo>
                    <a:pt x="3030020" y="0"/>
                  </a:lnTo>
                  <a:cubicBezTo>
                    <a:pt x="3048764" y="0"/>
                    <a:pt x="3063959" y="15195"/>
                    <a:pt x="3063959" y="33940"/>
                  </a:cubicBezTo>
                  <a:lnTo>
                    <a:pt x="3063959" y="1370992"/>
                  </a:lnTo>
                  <a:cubicBezTo>
                    <a:pt x="3063959" y="1389736"/>
                    <a:pt x="3048764" y="1404932"/>
                    <a:pt x="3030020" y="1404932"/>
                  </a:cubicBezTo>
                  <a:lnTo>
                    <a:pt x="33940" y="1404932"/>
                  </a:lnTo>
                  <a:cubicBezTo>
                    <a:pt x="15195" y="1404932"/>
                    <a:pt x="0" y="1389736"/>
                    <a:pt x="0" y="1370992"/>
                  </a:cubicBezTo>
                  <a:lnTo>
                    <a:pt x="0" y="33940"/>
                  </a:lnTo>
                  <a:cubicBezTo>
                    <a:pt x="0" y="15195"/>
                    <a:pt x="15195" y="0"/>
                    <a:pt x="33940" y="0"/>
                  </a:cubicBezTo>
                  <a:close/>
                </a:path>
              </a:pathLst>
            </a:custGeom>
            <a:solidFill>
              <a:srgbClr val="FDFCF4"/>
            </a:solidFill>
            <a:ln w="66675" cap="rnd">
              <a:solidFill>
                <a:srgbClr val="FAE6DB"/>
              </a:solidFill>
              <a:prstDash val="solid"/>
              <a:round/>
            </a:ln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A457DD3B-1BB7-4313-51DC-BF0C55379E83}"/>
                </a:ext>
              </a:extLst>
            </p:cNvPr>
            <p:cNvSpPr txBox="1"/>
            <p:nvPr/>
          </p:nvSpPr>
          <p:spPr>
            <a:xfrm>
              <a:off x="0" y="-38100"/>
              <a:ext cx="3063959" cy="144303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4300">
                <a:latin typeface="+mj-lt"/>
              </a:endParaRPr>
            </a:p>
          </p:txBody>
        </p:sp>
      </p:grpSp>
      <p:sp>
        <p:nvSpPr>
          <p:cNvPr id="11" name="Freeform 12">
            <a:extLst>
              <a:ext uri="{FF2B5EF4-FFF2-40B4-BE49-F238E27FC236}">
                <a16:creationId xmlns:a16="http://schemas.microsoft.com/office/drawing/2014/main" id="{3B7E22E2-580A-2E9F-D8C8-0654BA6FC3FC}"/>
              </a:ext>
            </a:extLst>
          </p:cNvPr>
          <p:cNvSpPr/>
          <p:nvPr/>
        </p:nvSpPr>
        <p:spPr>
          <a:xfrm>
            <a:off x="10373329" y="907191"/>
            <a:ext cx="1501801" cy="1432343"/>
          </a:xfrm>
          <a:custGeom>
            <a:avLst/>
            <a:gdLst/>
            <a:ahLst/>
            <a:cxnLst/>
            <a:rect l="l" t="t" r="r" b="b"/>
            <a:pathLst>
              <a:path w="2252701" h="2148514">
                <a:moveTo>
                  <a:pt x="0" y="0"/>
                </a:moveTo>
                <a:lnTo>
                  <a:pt x="2252701" y="0"/>
                </a:lnTo>
                <a:lnTo>
                  <a:pt x="2252701" y="2148514"/>
                </a:lnTo>
                <a:lnTo>
                  <a:pt x="0" y="21485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2" name="Freeform 19">
            <a:extLst>
              <a:ext uri="{FF2B5EF4-FFF2-40B4-BE49-F238E27FC236}">
                <a16:creationId xmlns:a16="http://schemas.microsoft.com/office/drawing/2014/main" id="{A3F5A600-0C40-5A0B-EAF2-6B6F617B89BE}"/>
              </a:ext>
            </a:extLst>
          </p:cNvPr>
          <p:cNvSpPr/>
          <p:nvPr/>
        </p:nvSpPr>
        <p:spPr>
          <a:xfrm>
            <a:off x="10206009" y="4921030"/>
            <a:ext cx="1334281" cy="688823"/>
          </a:xfrm>
          <a:custGeom>
            <a:avLst/>
            <a:gdLst/>
            <a:ahLst/>
            <a:cxnLst/>
            <a:rect l="l" t="t" r="r" b="b"/>
            <a:pathLst>
              <a:path w="2001422" h="1033234">
                <a:moveTo>
                  <a:pt x="0" y="0"/>
                </a:moveTo>
                <a:lnTo>
                  <a:pt x="2001422" y="0"/>
                </a:lnTo>
                <a:lnTo>
                  <a:pt x="2001422" y="1033233"/>
                </a:lnTo>
                <a:lnTo>
                  <a:pt x="0" y="10332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3" name="Freeform 21">
            <a:extLst>
              <a:ext uri="{FF2B5EF4-FFF2-40B4-BE49-F238E27FC236}">
                <a16:creationId xmlns:a16="http://schemas.microsoft.com/office/drawing/2014/main" id="{1D6F7671-E016-7219-218B-769808B77A09}"/>
              </a:ext>
            </a:extLst>
          </p:cNvPr>
          <p:cNvSpPr/>
          <p:nvPr/>
        </p:nvSpPr>
        <p:spPr>
          <a:xfrm>
            <a:off x="8269601" y="4940614"/>
            <a:ext cx="1334281" cy="688823"/>
          </a:xfrm>
          <a:custGeom>
            <a:avLst/>
            <a:gdLst/>
            <a:ahLst/>
            <a:cxnLst/>
            <a:rect l="l" t="t" r="r" b="b"/>
            <a:pathLst>
              <a:path w="2001422" h="1033234">
                <a:moveTo>
                  <a:pt x="0" y="0"/>
                </a:moveTo>
                <a:lnTo>
                  <a:pt x="2001421" y="0"/>
                </a:lnTo>
                <a:lnTo>
                  <a:pt x="2001421" y="1033233"/>
                </a:lnTo>
                <a:lnTo>
                  <a:pt x="0" y="10332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4" name="Freeform 22">
            <a:extLst>
              <a:ext uri="{FF2B5EF4-FFF2-40B4-BE49-F238E27FC236}">
                <a16:creationId xmlns:a16="http://schemas.microsoft.com/office/drawing/2014/main" id="{1A04582B-4A90-14EE-06CD-2CE6E908F855}"/>
              </a:ext>
            </a:extLst>
          </p:cNvPr>
          <p:cNvSpPr/>
          <p:nvPr/>
        </p:nvSpPr>
        <p:spPr>
          <a:xfrm>
            <a:off x="8945323" y="5163807"/>
            <a:ext cx="658559" cy="470465"/>
          </a:xfrm>
          <a:custGeom>
            <a:avLst/>
            <a:gdLst/>
            <a:ahLst/>
            <a:cxnLst/>
            <a:rect l="l" t="t" r="r" b="b"/>
            <a:pathLst>
              <a:path w="987839" h="705698">
                <a:moveTo>
                  <a:pt x="0" y="0"/>
                </a:moveTo>
                <a:lnTo>
                  <a:pt x="987839" y="0"/>
                </a:lnTo>
                <a:lnTo>
                  <a:pt x="987839" y="705697"/>
                </a:lnTo>
                <a:lnTo>
                  <a:pt x="0" y="7056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20" r="-220"/>
            </a:stretch>
          </a:blipFill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D582F9-DC35-52C5-A363-73A05E4B32EB}"/>
              </a:ext>
            </a:extLst>
          </p:cNvPr>
          <p:cNvSpPr txBox="1"/>
          <p:nvPr/>
        </p:nvSpPr>
        <p:spPr>
          <a:xfrm>
            <a:off x="-114418" y="2952724"/>
            <a:ext cx="8854063" cy="1948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HOẠT ĐỘNG 2:</a:t>
            </a:r>
          </a:p>
          <a:p>
            <a:pPr algn="ctr">
              <a:lnSpc>
                <a:spcPct val="150000"/>
              </a:lnSpc>
            </a:pPr>
            <a:r>
              <a:rPr lang="en-US" sz="4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TRAO ĐỔI</a:t>
            </a:r>
          </a:p>
        </p:txBody>
      </p:sp>
    </p:spTree>
    <p:extLst>
      <p:ext uri="{BB962C8B-B14F-4D97-AF65-F5344CB8AC3E}">
        <p14:creationId xmlns:p14="http://schemas.microsoft.com/office/powerpoint/2010/main" val="3494407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49D20D-611C-0578-2235-ACD06414D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0A796E60-DB3D-16DB-F30A-CA49C46B37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087" b="61112"/>
          <a:stretch/>
        </p:blipFill>
        <p:spPr>
          <a:xfrm>
            <a:off x="1393685" y="3248962"/>
            <a:ext cx="2601844" cy="3177268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D7BBCC74-8A8C-A830-3F12-2907195C4EA7}"/>
              </a:ext>
            </a:extLst>
          </p:cNvPr>
          <p:cNvGrpSpPr/>
          <p:nvPr/>
        </p:nvGrpSpPr>
        <p:grpSpPr>
          <a:xfrm>
            <a:off x="6304731" y="1692651"/>
            <a:ext cx="5408145" cy="1422573"/>
            <a:chOff x="528599" y="4000499"/>
            <a:chExt cx="8585199" cy="225827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BEA059D-89F3-332F-E2A5-377A03D748DB}"/>
                </a:ext>
              </a:extLst>
            </p:cNvPr>
            <p:cNvSpPr/>
            <p:nvPr/>
          </p:nvSpPr>
          <p:spPr>
            <a:xfrm>
              <a:off x="2763800" y="4000499"/>
              <a:ext cx="6349998" cy="225827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Nhiệm</a:t>
              </a:r>
              <a:r>
                <a:rPr lang="en-US" sz="24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vụ</a:t>
              </a:r>
              <a:r>
                <a:rPr lang="en-US" sz="24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2: 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Trao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đổi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trước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lớp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.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500D584-8210-E46F-E238-97BD05293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00" t="33702" r="27914" b="37406"/>
            <a:stretch/>
          </p:blipFill>
          <p:spPr>
            <a:xfrm>
              <a:off x="528599" y="4198941"/>
              <a:ext cx="2209801" cy="1833665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F98F0D3-5607-C057-2C9F-9606BC239C67}"/>
              </a:ext>
            </a:extLst>
          </p:cNvPr>
          <p:cNvGrpSpPr/>
          <p:nvPr/>
        </p:nvGrpSpPr>
        <p:grpSpPr>
          <a:xfrm>
            <a:off x="479124" y="1692650"/>
            <a:ext cx="5104981" cy="1422574"/>
            <a:chOff x="1263859" y="1638299"/>
            <a:chExt cx="8103939" cy="2258275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85928E2-41DD-FFB6-7E18-9502E7E6B0DC}"/>
                </a:ext>
              </a:extLst>
            </p:cNvPr>
            <p:cNvSpPr/>
            <p:nvPr/>
          </p:nvSpPr>
          <p:spPr>
            <a:xfrm>
              <a:off x="3017800" y="1638299"/>
              <a:ext cx="6349998" cy="225827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Nhiệm</a:t>
              </a:r>
              <a:r>
                <a:rPr lang="en-US" sz="24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vụ</a:t>
              </a:r>
              <a:r>
                <a:rPr lang="en-US" sz="24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1: 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Trao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đổi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trong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nhóm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.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FF22D8C-586A-12F9-71A4-D73F876BC2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081" t="-6" r="59168" b="74447"/>
            <a:stretch/>
          </p:blipFill>
          <p:spPr>
            <a:xfrm>
              <a:off x="1263859" y="1850603"/>
              <a:ext cx="1753941" cy="1833665"/>
            </a:xfrm>
            <a:prstGeom prst="rect">
              <a:avLst/>
            </a:prstGeom>
          </p:spPr>
        </p:pic>
      </p:grpSp>
      <p:sp>
        <p:nvSpPr>
          <p:cNvPr id="23" name="Speech Bubble: Rectangle with Corners Rounded 16">
            <a:extLst>
              <a:ext uri="{FF2B5EF4-FFF2-40B4-BE49-F238E27FC236}">
                <a16:creationId xmlns:a16="http://schemas.microsoft.com/office/drawing/2014/main" id="{42C7DAFE-DB27-4F8F-7918-2F2D1F77AC91}"/>
              </a:ext>
            </a:extLst>
          </p:cNvPr>
          <p:cNvSpPr/>
          <p:nvPr/>
        </p:nvSpPr>
        <p:spPr>
          <a:xfrm>
            <a:off x="4520684" y="3453378"/>
            <a:ext cx="6384172" cy="1104030"/>
          </a:xfrm>
          <a:prstGeom prst="wedgeRoundRectCallout">
            <a:avLst>
              <a:gd name="adj1" fmla="val -58580"/>
              <a:gd name="adj2" fmla="val 2501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a)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Tác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phẩm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nêu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endParaRPr lang="en-US" sz="24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peech Bubble: Rectangle with Corners Rounded 17">
            <a:extLst>
              <a:ext uri="{FF2B5EF4-FFF2-40B4-BE49-F238E27FC236}">
                <a16:creationId xmlns:a16="http://schemas.microsoft.com/office/drawing/2014/main" id="{CDE23076-CA69-3D3D-65A4-67F68ABD7F36}"/>
              </a:ext>
            </a:extLst>
          </p:cNvPr>
          <p:cNvSpPr/>
          <p:nvPr/>
        </p:nvSpPr>
        <p:spPr>
          <a:xfrm>
            <a:off x="4520684" y="4753092"/>
            <a:ext cx="6384172" cy="1452770"/>
          </a:xfrm>
          <a:prstGeom prst="wedgeRoundRectCallout">
            <a:avLst>
              <a:gd name="adj1" fmla="val -57828"/>
              <a:gd name="adj2" fmla="val 37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b) Theo em, mỗi người phải làm gì để cuộc sống được an toàn, bình yên? </a:t>
            </a:r>
            <a:endParaRPr lang="en-US" sz="24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8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5DB3BA62-B7F1-0C8A-5A77-499C16A41C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1D8878-641D-4E2B-0E80-A45229C85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>
            <a:extLst>
              <a:ext uri="{FF2B5EF4-FFF2-40B4-BE49-F238E27FC236}">
                <a16:creationId xmlns:a16="http://schemas.microsoft.com/office/drawing/2014/main" id="{8E7E7360-F613-6988-26EF-EBCA47F60B3E}"/>
              </a:ext>
            </a:extLst>
          </p:cNvPr>
          <p:cNvSpPr/>
          <p:nvPr/>
        </p:nvSpPr>
        <p:spPr>
          <a:xfrm>
            <a:off x="1352137" y="3068613"/>
            <a:ext cx="9648000" cy="0"/>
          </a:xfrm>
          <a:prstGeom prst="line">
            <a:avLst/>
          </a:prstGeom>
          <a:ln w="133350" cap="rnd">
            <a:solidFill>
              <a:srgbClr val="1C0052"/>
            </a:solidFill>
            <a:prstDash val="sysDash"/>
            <a:headEnd type="none" w="sm" len="sm"/>
            <a:tailEnd type="none" w="sm" len="sm"/>
          </a:ln>
        </p:spPr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9630158D-ADC9-A02E-E8ED-8B6EF7713DE8}"/>
              </a:ext>
            </a:extLst>
          </p:cNvPr>
          <p:cNvGrpSpPr/>
          <p:nvPr/>
        </p:nvGrpSpPr>
        <p:grpSpPr>
          <a:xfrm>
            <a:off x="3418644" y="2670942"/>
            <a:ext cx="841556" cy="786473"/>
            <a:chOff x="0" y="0"/>
            <a:chExt cx="1727423" cy="1614355"/>
          </a:xfrm>
        </p:grpSpPr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4765A13-3331-9AE5-CEE7-B0EFE40EBD01}"/>
                </a:ext>
              </a:extLst>
            </p:cNvPr>
            <p:cNvSpPr/>
            <p:nvPr/>
          </p:nvSpPr>
          <p:spPr>
            <a:xfrm>
              <a:off x="0" y="0"/>
              <a:ext cx="1727423" cy="1614355"/>
            </a:xfrm>
            <a:custGeom>
              <a:avLst/>
              <a:gdLst/>
              <a:ahLst/>
              <a:cxnLst/>
              <a:rect l="l" t="t" r="r" b="b"/>
              <a:pathLst>
                <a:path w="1727423" h="1614355">
                  <a:moveTo>
                    <a:pt x="0" y="0"/>
                  </a:moveTo>
                  <a:lnTo>
                    <a:pt x="1727423" y="0"/>
                  </a:lnTo>
                  <a:lnTo>
                    <a:pt x="1727423" y="1614355"/>
                  </a:lnTo>
                  <a:lnTo>
                    <a:pt x="0" y="16143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3B9674B-45A8-C07F-E5B8-C7EA38B9C17B}"/>
                </a:ext>
              </a:extLst>
            </p:cNvPr>
            <p:cNvSpPr txBox="1"/>
            <p:nvPr/>
          </p:nvSpPr>
          <p:spPr>
            <a:xfrm>
              <a:off x="73659" y="335687"/>
              <a:ext cx="1625753" cy="11497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38"/>
                </a:lnSpc>
              </a:pPr>
              <a:endParaRPr sz="2400">
                <a:latin typeface="UTM Avo" panose="02040603050506020204" pitchFamily="18"/>
              </a:endParaRPr>
            </a:p>
          </p:txBody>
        </p:sp>
      </p:grpSp>
      <p:sp>
        <p:nvSpPr>
          <p:cNvPr id="18" name="Freeform 16">
            <a:extLst>
              <a:ext uri="{FF2B5EF4-FFF2-40B4-BE49-F238E27FC236}">
                <a16:creationId xmlns:a16="http://schemas.microsoft.com/office/drawing/2014/main" id="{8A5D9D36-ACF0-F68B-5AF6-4D38D5BF6F90}"/>
              </a:ext>
            </a:extLst>
          </p:cNvPr>
          <p:cNvSpPr/>
          <p:nvPr/>
        </p:nvSpPr>
        <p:spPr>
          <a:xfrm rot="1519253">
            <a:off x="3750283" y="2740770"/>
            <a:ext cx="178277" cy="636703"/>
          </a:xfrm>
          <a:custGeom>
            <a:avLst/>
            <a:gdLst/>
            <a:ahLst/>
            <a:cxnLst/>
            <a:rect l="l" t="t" r="r" b="b"/>
            <a:pathLst>
              <a:path w="274455" h="980197">
                <a:moveTo>
                  <a:pt x="0" y="0"/>
                </a:moveTo>
                <a:lnTo>
                  <a:pt x="274455" y="0"/>
                </a:lnTo>
                <a:lnTo>
                  <a:pt x="274455" y="980196"/>
                </a:lnTo>
                <a:lnTo>
                  <a:pt x="0" y="9801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1EC233B-1CE4-6E70-4E4C-01B74B5123DF}"/>
              </a:ext>
            </a:extLst>
          </p:cNvPr>
          <p:cNvGrpSpPr/>
          <p:nvPr/>
        </p:nvGrpSpPr>
        <p:grpSpPr>
          <a:xfrm>
            <a:off x="7784296" y="2670941"/>
            <a:ext cx="841556" cy="786473"/>
            <a:chOff x="5685794" y="2421714"/>
            <a:chExt cx="841556" cy="786473"/>
          </a:xfrm>
        </p:grpSpPr>
        <p:grpSp>
          <p:nvGrpSpPr>
            <p:cNvPr id="13" name="Group 9">
              <a:extLst>
                <a:ext uri="{FF2B5EF4-FFF2-40B4-BE49-F238E27FC236}">
                  <a16:creationId xmlns:a16="http://schemas.microsoft.com/office/drawing/2014/main" id="{17FAC9F3-5F57-4F25-290A-BE4A6A1A0915}"/>
                </a:ext>
              </a:extLst>
            </p:cNvPr>
            <p:cNvGrpSpPr/>
            <p:nvPr/>
          </p:nvGrpSpPr>
          <p:grpSpPr>
            <a:xfrm>
              <a:off x="5685794" y="2421714"/>
              <a:ext cx="841556" cy="786473"/>
              <a:chOff x="0" y="0"/>
              <a:chExt cx="1727423" cy="1614355"/>
            </a:xfrm>
          </p:grpSpPr>
          <p:sp>
            <p:nvSpPr>
              <p:cNvPr id="14" name="Freeform 10">
                <a:extLst>
                  <a:ext uri="{FF2B5EF4-FFF2-40B4-BE49-F238E27FC236}">
                    <a16:creationId xmlns:a16="http://schemas.microsoft.com/office/drawing/2014/main" id="{25282632-BADF-431C-CEE3-8406E188694F}"/>
                  </a:ext>
                </a:extLst>
              </p:cNvPr>
              <p:cNvSpPr/>
              <p:nvPr/>
            </p:nvSpPr>
            <p:spPr>
              <a:xfrm>
                <a:off x="0" y="0"/>
                <a:ext cx="1727423" cy="1614355"/>
              </a:xfrm>
              <a:custGeom>
                <a:avLst/>
                <a:gdLst/>
                <a:ahLst/>
                <a:cxnLst/>
                <a:rect l="l" t="t" r="r" b="b"/>
                <a:pathLst>
                  <a:path w="1727423" h="1614355">
                    <a:moveTo>
                      <a:pt x="0" y="0"/>
                    </a:moveTo>
                    <a:lnTo>
                      <a:pt x="1727423" y="0"/>
                    </a:lnTo>
                    <a:lnTo>
                      <a:pt x="1727423" y="1614355"/>
                    </a:lnTo>
                    <a:lnTo>
                      <a:pt x="0" y="161435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15" name="TextBox 11">
                <a:extLst>
                  <a:ext uri="{FF2B5EF4-FFF2-40B4-BE49-F238E27FC236}">
                    <a16:creationId xmlns:a16="http://schemas.microsoft.com/office/drawing/2014/main" id="{4CEF6E26-16CD-4AB7-885F-342900F9AAB7}"/>
                  </a:ext>
                </a:extLst>
              </p:cNvPr>
              <p:cNvSpPr txBox="1"/>
              <p:nvPr/>
            </p:nvSpPr>
            <p:spPr>
              <a:xfrm>
                <a:off x="73659" y="335687"/>
                <a:ext cx="1625753" cy="114979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5238"/>
                  </a:lnSpc>
                </a:pPr>
                <a:endParaRPr sz="2400">
                  <a:latin typeface="UTM Avo" panose="02040603050506020204" pitchFamily="18"/>
                </a:endParaRPr>
              </a:p>
            </p:txBody>
          </p:sp>
        </p:grp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4EE6A8E4-2165-A0E2-47CB-527644F0BEAB}"/>
                </a:ext>
              </a:extLst>
            </p:cNvPr>
            <p:cNvSpPr/>
            <p:nvPr/>
          </p:nvSpPr>
          <p:spPr>
            <a:xfrm rot="2228953">
              <a:off x="5910925" y="2489737"/>
              <a:ext cx="324160" cy="640316"/>
            </a:xfrm>
            <a:custGeom>
              <a:avLst/>
              <a:gdLst/>
              <a:ahLst/>
              <a:cxnLst/>
              <a:rect l="l" t="t" r="r" b="b"/>
              <a:pathLst>
                <a:path w="499041" h="985760">
                  <a:moveTo>
                    <a:pt x="0" y="0"/>
                  </a:moveTo>
                  <a:lnTo>
                    <a:pt x="499042" y="0"/>
                  </a:lnTo>
                  <a:lnTo>
                    <a:pt x="499042" y="985760"/>
                  </a:lnTo>
                  <a:lnTo>
                    <a:pt x="0" y="9857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F77489B-8BA9-ABA7-010A-639ABBE322C8}"/>
              </a:ext>
            </a:extLst>
          </p:cNvPr>
          <p:cNvSpPr txBox="1"/>
          <p:nvPr/>
        </p:nvSpPr>
        <p:spPr>
          <a:xfrm>
            <a:off x="2190411" y="3680439"/>
            <a:ext cx="3298019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Lắng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nghe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GV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nhận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xét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76F4F1A-436E-47CF-2967-76770DC4536E}"/>
              </a:ext>
            </a:extLst>
          </p:cNvPr>
          <p:cNvSpPr txBox="1"/>
          <p:nvPr/>
        </p:nvSpPr>
        <p:spPr>
          <a:xfrm>
            <a:off x="5986733" y="3692763"/>
            <a:ext cx="4369547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Đọc và chuẩn bị trướ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 </a:t>
            </a:r>
          </a:p>
          <a:p>
            <a:pPr algn="ctr">
              <a:lnSpc>
                <a:spcPct val="150000"/>
              </a:lnSpc>
            </a:pP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đọc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4: Cao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Bằng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i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30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181</Words>
  <Application>Microsoft Office PowerPoint</Application>
  <PresentationFormat>Widescreen</PresentationFormat>
  <Paragraphs>22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UTM Avo</vt:lpstr>
      <vt:lpstr>Calibri</vt:lpstr>
      <vt:lpstr>Arial</vt:lpstr>
      <vt:lpstr>2_Office Theme</vt:lpstr>
      <vt:lpstr>Tuần 17  Trao đổi: Em đọc sách báo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114</cp:revision>
  <dcterms:created xsi:type="dcterms:W3CDTF">2023-10-19T01:39:18Z</dcterms:created>
  <dcterms:modified xsi:type="dcterms:W3CDTF">2024-12-16T07:04:13Z</dcterms:modified>
</cp:coreProperties>
</file>