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81" r:id="rId3"/>
    <p:sldId id="353" r:id="rId4"/>
    <p:sldId id="278" r:id="rId5"/>
    <p:sldId id="351" r:id="rId6"/>
    <p:sldId id="349" r:id="rId7"/>
    <p:sldId id="382" r:id="rId8"/>
    <p:sldId id="383" r:id="rId9"/>
    <p:sldId id="386" r:id="rId10"/>
    <p:sldId id="387" r:id="rId11"/>
    <p:sldId id="361" r:id="rId12"/>
    <p:sldId id="380" r:id="rId13"/>
    <p:sldId id="363" r:id="rId14"/>
    <p:sldId id="364" r:id="rId15"/>
    <p:sldId id="365" r:id="rId16"/>
    <p:sldId id="388" r:id="rId17"/>
    <p:sldId id="389" r:id="rId18"/>
    <p:sldId id="367" r:id="rId19"/>
    <p:sldId id="381" r:id="rId20"/>
    <p:sldId id="390" r:id="rId21"/>
    <p:sldId id="392" r:id="rId22"/>
    <p:sldId id="393" r:id="rId23"/>
    <p:sldId id="394" r:id="rId24"/>
    <p:sldId id="344" r:id="rId25"/>
    <p:sldId id="395" r:id="rId26"/>
    <p:sldId id="374" r:id="rId27"/>
    <p:sldId id="375" r:id="rId28"/>
    <p:sldId id="376" r:id="rId29"/>
    <p:sldId id="377" r:id="rId30"/>
    <p:sldId id="378" r:id="rId31"/>
    <p:sldId id="348" r:id="rId32"/>
    <p:sldId id="379" r:id="rId33"/>
    <p:sldId id="276" r:id="rId34"/>
    <p:sldId id="275" r:id="rId35"/>
  </p:sldIdLst>
  <p:sldSz cx="12192000" cy="6858000"/>
  <p:notesSz cx="6858000" cy="9144000"/>
  <p:embeddedFontLst>
    <p:embeddedFont>
      <p:font typeface="UTM Avo" panose="02040603050506020204" pitchFamily="18" charset="0"/>
      <p:regular r:id="rId37"/>
      <p:bold r:id="rId38"/>
      <p:italic r:id="rId39"/>
      <p:boldItalic r:id="rId40"/>
    </p:embeddedFont>
    <p:embeddedFont>
      <p:font typeface="เอฟซี โอนิกิริ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4B7"/>
    <a:srgbClr val="E6E6E6"/>
    <a:srgbClr val="B7472A"/>
    <a:srgbClr val="75B7A1"/>
    <a:srgbClr val="FDCA77"/>
    <a:srgbClr val="FF9444"/>
    <a:srgbClr val="FF873A"/>
    <a:srgbClr val="D9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5"/>
    <p:restoredTop sz="94585"/>
  </p:normalViewPr>
  <p:slideViewPr>
    <p:cSldViewPr snapToGrid="0">
      <p:cViewPr varScale="1">
        <p:scale>
          <a:sx n="105" d="100"/>
          <a:sy n="105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F1F49-364D-15F4-A01A-E111B789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881EA-B530-45B2-FBE7-89006D5D3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F17D2-77D1-6CEA-E8E4-7AEAAC53F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1 lần vào màn hình để bắt đầu game</a:t>
            </a:r>
          </a:p>
        </p:txBody>
      </p:sp>
    </p:spTree>
    <p:extLst>
      <p:ext uri="{BB962C8B-B14F-4D97-AF65-F5344CB8AC3E}">
        <p14:creationId xmlns:p14="http://schemas.microsoft.com/office/powerpoint/2010/main" val="221343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GV click vào đáp án để kiểm tra đúng/sai</a:t>
            </a:r>
          </a:p>
          <a:p>
            <a:r>
              <a:rPr lang="en-VN" dirty="0"/>
              <a:t>Click 1 lần vào màn hình để chuyển sang câu hỏi tiếp theo</a:t>
            </a:r>
          </a:p>
        </p:txBody>
      </p:sp>
    </p:spTree>
    <p:extLst>
      <p:ext uri="{BB962C8B-B14F-4D97-AF65-F5344CB8AC3E}">
        <p14:creationId xmlns:p14="http://schemas.microsoft.com/office/powerpoint/2010/main" val="705187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3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35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1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hyperlink" Target="https://www.youtube.com/@hoc1biet10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292626"/>
            <a:ext cx="9144000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10 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chổi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tre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05FD51-4FAE-E3D0-572E-7D6A95B33BE4}"/>
              </a:ext>
            </a:extLst>
          </p:cNvPr>
          <p:cNvSpPr txBox="1"/>
          <p:nvPr/>
        </p:nvSpPr>
        <p:spPr>
          <a:xfrm>
            <a:off x="1244900" y="1770624"/>
            <a:ext cx="970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795A36-5F91-58DE-4C84-A54A72C355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531" y="3562037"/>
            <a:ext cx="4976726" cy="290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9C0DB-1259-D30A-0613-4AB207879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575" y="3562037"/>
            <a:ext cx="4794894" cy="29193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9864E9-EDAF-90F8-2810-C7BB840060DB}"/>
              </a:ext>
            </a:extLst>
          </p:cNvPr>
          <p:cNvSpPr txBox="1"/>
          <p:nvPr/>
        </p:nvSpPr>
        <p:spPr>
          <a:xfrm>
            <a:off x="1485257" y="2232289"/>
            <a:ext cx="930547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Trao đổi với bạn về công việc của những người lao công. Nêu cảm nhận của em công việc của các cô chú lao công.</a:t>
            </a:r>
            <a:endParaRPr lang="en-US"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B05F5216-0732-CFD9-1525-0415A8C33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8">
            <a:extLst>
              <a:ext uri="{FF2B5EF4-FFF2-40B4-BE49-F238E27FC236}">
                <a16:creationId xmlns:a16="http://schemas.microsoft.com/office/drawing/2014/main" id="{7CE4CB6C-5F4D-172B-070B-48738D0AB962}"/>
              </a:ext>
            </a:extLst>
          </p:cNvPr>
          <p:cNvSpPr txBox="1"/>
          <p:nvPr/>
        </p:nvSpPr>
        <p:spPr>
          <a:xfrm>
            <a:off x="4275468" y="2621735"/>
            <a:ext cx="923941" cy="1097180"/>
          </a:xfrm>
          <a:prstGeom prst="rect">
            <a:avLst/>
          </a:prstGeom>
        </p:spPr>
        <p:txBody>
          <a:bodyPr lIns="12883" tIns="12883" rIns="12883" bIns="12883" rtlCol="0" anchor="ctr"/>
          <a:lstStyle/>
          <a:p>
            <a:pPr algn="ctr">
              <a:lnSpc>
                <a:spcPts val="5820"/>
              </a:lnSpc>
              <a:spcBef>
                <a:spcPct val="0"/>
              </a:spcBef>
            </a:pPr>
            <a:endParaRPr lang="en-US" sz="4157">
              <a:solidFill>
                <a:srgbClr val="FFFFFF"/>
              </a:solidFill>
              <a:latin typeface="เอฟซี โอนิกิริ"/>
              <a:ea typeface="เอฟซี โอนิกิริ"/>
              <a:cs typeface="เอฟซี โอนิกิริ"/>
              <a:sym typeface="เอฟซี โอนิกิริ"/>
            </a:endParaRPr>
          </a:p>
        </p:txBody>
      </p:sp>
      <p:sp>
        <p:nvSpPr>
          <p:cNvPr id="15" name="Rectangle: Rounded Corners 43">
            <a:extLst>
              <a:ext uri="{FF2B5EF4-FFF2-40B4-BE49-F238E27FC236}">
                <a16:creationId xmlns:a16="http://schemas.microsoft.com/office/drawing/2014/main" id="{CF9D7EBC-EB13-7B49-9903-4A66F55DFAE3}"/>
              </a:ext>
            </a:extLst>
          </p:cNvPr>
          <p:cNvSpPr/>
          <p:nvPr/>
        </p:nvSpPr>
        <p:spPr>
          <a:xfrm>
            <a:off x="2045789" y="2270647"/>
            <a:ext cx="8100422" cy="231670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4409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1. </a:t>
            </a:r>
          </a:p>
          <a:p>
            <a:pPr algn="ctr">
              <a:lnSpc>
                <a:spcPct val="150000"/>
              </a:lnSpc>
            </a:pPr>
            <a:r>
              <a:rPr lang="en-US" sz="4409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 THÀNH TIẾNG </a:t>
            </a:r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F2D3461B-7BF0-9231-61A9-DE898D3B7D0E}"/>
              </a:ext>
            </a:extLst>
          </p:cNvPr>
          <p:cNvSpPr/>
          <p:nvPr/>
        </p:nvSpPr>
        <p:spPr>
          <a:xfrm flipH="1">
            <a:off x="-75868" y="4790196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9662241" y="0"/>
                </a:moveTo>
                <a:lnTo>
                  <a:pt x="0" y="0"/>
                </a:lnTo>
                <a:lnTo>
                  <a:pt x="0" y="6534090"/>
                </a:lnTo>
                <a:lnTo>
                  <a:pt x="9662241" y="6534090"/>
                </a:lnTo>
                <a:lnTo>
                  <a:pt x="966224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5B267A83-749A-42B2-0674-15CD8859E99B}"/>
              </a:ext>
            </a:extLst>
          </p:cNvPr>
          <p:cNvSpPr/>
          <p:nvPr/>
        </p:nvSpPr>
        <p:spPr>
          <a:xfrm>
            <a:off x="6013053" y="4776945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0" y="0"/>
                </a:moveTo>
                <a:lnTo>
                  <a:pt x="9662241" y="0"/>
                </a:lnTo>
                <a:lnTo>
                  <a:pt x="9662241" y="6534090"/>
                </a:lnTo>
                <a:lnTo>
                  <a:pt x="0" y="6534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F77F88C9-DE71-BD0F-F59D-E395009A43CD}"/>
              </a:ext>
            </a:extLst>
          </p:cNvPr>
          <p:cNvSpPr/>
          <p:nvPr/>
        </p:nvSpPr>
        <p:spPr>
          <a:xfrm>
            <a:off x="36104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A9C17A55-B64D-621F-3C6A-7240EA30D5B6}"/>
              </a:ext>
            </a:extLst>
          </p:cNvPr>
          <p:cNvSpPr/>
          <p:nvPr/>
        </p:nvSpPr>
        <p:spPr>
          <a:xfrm>
            <a:off x="1012147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B7C076E3-D93F-0E97-56AF-C7F1AE006F27}"/>
              </a:ext>
            </a:extLst>
          </p:cNvPr>
          <p:cNvSpPr/>
          <p:nvPr/>
        </p:nvSpPr>
        <p:spPr>
          <a:xfrm>
            <a:off x="166325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B416C437-5EEF-F8CA-33EF-9AC3B70AD79D}"/>
              </a:ext>
            </a:extLst>
          </p:cNvPr>
          <p:cNvSpPr/>
          <p:nvPr/>
        </p:nvSpPr>
        <p:spPr>
          <a:xfrm flipH="1">
            <a:off x="11199759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6F2B4155-FDC4-6B33-8E13-2C9FEC45B47C}"/>
              </a:ext>
            </a:extLst>
          </p:cNvPr>
          <p:cNvSpPr/>
          <p:nvPr/>
        </p:nvSpPr>
        <p:spPr>
          <a:xfrm flipH="1">
            <a:off x="10592201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id="{A46ED7B6-84A0-0EF2-E7D0-9B4CB0C1AABA}"/>
              </a:ext>
            </a:extLst>
          </p:cNvPr>
          <p:cNvSpPr/>
          <p:nvPr/>
        </p:nvSpPr>
        <p:spPr>
          <a:xfrm flipH="1">
            <a:off x="9984643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5" y="0"/>
                </a:moveTo>
                <a:lnTo>
                  <a:pt x="0" y="0"/>
                </a:lnTo>
                <a:lnTo>
                  <a:pt x="0" y="1998278"/>
                </a:lnTo>
                <a:lnTo>
                  <a:pt x="921705" y="1998278"/>
                </a:lnTo>
                <a:lnTo>
                  <a:pt x="92170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A3EA0C8B-BBEC-2E72-6694-5601F6915D94}"/>
              </a:ext>
            </a:extLst>
          </p:cNvPr>
          <p:cNvSpPr txBox="1"/>
          <p:nvPr/>
        </p:nvSpPr>
        <p:spPr>
          <a:xfrm>
            <a:off x="1354361" y="2615540"/>
            <a:ext cx="4344074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Giọng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đọc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trầm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lắng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sự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xúc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cảm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phục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mến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về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những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lao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công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Balsamiq Sans"/>
                <a:cs typeface="Arial" panose="020B0604020202020204" pitchFamily="34" charset="0"/>
                <a:sym typeface="Balsamiq Sans"/>
              </a:rPr>
              <a:t>. 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6260AEB8-C56E-1D52-5F03-56F5E0C2704C}"/>
              </a:ext>
            </a:extLst>
          </p:cNvPr>
          <p:cNvSpPr txBox="1"/>
          <p:nvPr/>
        </p:nvSpPr>
        <p:spPr>
          <a:xfrm rot="9985">
            <a:off x="-4123" y="1813067"/>
            <a:ext cx="7061042" cy="72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9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เอฟซี โอนิกิริ"/>
                <a:cs typeface="Arial" panose="020B0604020202020204" pitchFamily="34" charset="0"/>
                <a:sym typeface="เอฟซี โอนิกิริ"/>
              </a:rPr>
              <a:t>HƯỚNG DẪN ĐỌC</a:t>
            </a:r>
          </a:p>
        </p:txBody>
      </p:sp>
      <p:pic>
        <p:nvPicPr>
          <p:cNvPr id="4" name="Picture 2" descr="Soạn Tiếng Việt lớp 2 trang 54 Kết nối tri thức tập 2">
            <a:extLst>
              <a:ext uri="{FF2B5EF4-FFF2-40B4-BE49-F238E27FC236}">
                <a16:creationId xmlns:a16="http://schemas.microsoft.com/office/drawing/2014/main" id="{6E15D837-E2FD-F891-86F2-CCCEE40E5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681" y="2173358"/>
            <a:ext cx="4558958" cy="28968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7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6F971-02CC-E6FA-9791-622975293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429D62-0A9D-85C7-3165-3077CCBB14CD}"/>
              </a:ext>
            </a:extLst>
          </p:cNvPr>
          <p:cNvSpPr txBox="1"/>
          <p:nvPr/>
        </p:nvSpPr>
        <p:spPr>
          <a:xfrm>
            <a:off x="4112857" y="1980498"/>
            <a:ext cx="62401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:  </a:t>
            </a:r>
          </a:p>
        </p:txBody>
      </p:sp>
      <p:sp>
        <p:nvSpPr>
          <p:cNvPr id="3" name="Rectangle: Rounded Corners 17">
            <a:extLst>
              <a:ext uri="{FF2B5EF4-FFF2-40B4-BE49-F238E27FC236}">
                <a16:creationId xmlns:a16="http://schemas.microsoft.com/office/drawing/2014/main" id="{6AE4862A-18F5-BFC8-7EBA-FD5D5BF19FA5}"/>
              </a:ext>
            </a:extLst>
          </p:cNvPr>
          <p:cNvSpPr/>
          <p:nvPr/>
        </p:nvSpPr>
        <p:spPr>
          <a:xfrm>
            <a:off x="4102266" y="2713390"/>
            <a:ext cx="3094952" cy="12046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Rực</a:t>
            </a:r>
            <a:r>
              <a:rPr lang="en-US" sz="26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rỡ</a:t>
            </a:r>
            <a:r>
              <a:rPr lang="en-US" sz="26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: Rounded Corners 19">
            <a:extLst>
              <a:ext uri="{FF2B5EF4-FFF2-40B4-BE49-F238E27FC236}">
                <a16:creationId xmlns:a16="http://schemas.microsoft.com/office/drawing/2014/main" id="{D7E313A2-B9B2-F29F-E9E9-8CD460BBD578}"/>
              </a:ext>
            </a:extLst>
          </p:cNvPr>
          <p:cNvSpPr/>
          <p:nvPr/>
        </p:nvSpPr>
        <p:spPr>
          <a:xfrm>
            <a:off x="7626263" y="2713390"/>
            <a:ext cx="3094952" cy="120465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i="1">
                <a:latin typeface="UTM Avo" panose="02040603050506020204" pitchFamily="18"/>
                <a:cs typeface="Arial" panose="020B0604020202020204" pitchFamily="34" charset="0"/>
              </a:rPr>
              <a:t>Thơm ngát </a:t>
            </a: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39462273-87D2-99BB-6AC5-9B02CF28BA36}"/>
              </a:ext>
            </a:extLst>
          </p:cNvPr>
          <p:cNvSpPr/>
          <p:nvPr/>
        </p:nvSpPr>
        <p:spPr>
          <a:xfrm>
            <a:off x="4102265" y="4166342"/>
            <a:ext cx="3130677" cy="1204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Gió</a:t>
            </a:r>
            <a:r>
              <a:rPr lang="en-US" sz="26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rét</a:t>
            </a:r>
            <a:endParaRPr lang="en-US" sz="26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: Rounded Corners 21">
            <a:extLst>
              <a:ext uri="{FF2B5EF4-FFF2-40B4-BE49-F238E27FC236}">
                <a16:creationId xmlns:a16="http://schemas.microsoft.com/office/drawing/2014/main" id="{FB50A1C1-C3BB-A23D-4EC5-E6135AAC9F68}"/>
              </a:ext>
            </a:extLst>
          </p:cNvPr>
          <p:cNvSpPr/>
          <p:nvPr/>
        </p:nvSpPr>
        <p:spPr>
          <a:xfrm>
            <a:off x="7626263" y="4166342"/>
            <a:ext cx="3130677" cy="12046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Sớm</a:t>
            </a:r>
            <a:r>
              <a:rPr lang="en-US" sz="26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anose="020B0604020202020204" pitchFamily="34" charset="0"/>
              </a:rPr>
              <a:t>tối</a:t>
            </a:r>
            <a:r>
              <a:rPr lang="en-US" sz="2600" i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B87331-A960-44A5-7CEE-242734DA0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60" y="1874482"/>
            <a:ext cx="2187323" cy="372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9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D4016-E1D1-9D21-88B7-C6B19ED24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203BFD0-38DF-63B3-36AB-1243A6A32D08}"/>
              </a:ext>
            </a:extLst>
          </p:cNvPr>
          <p:cNvSpPr txBox="1"/>
          <p:nvPr/>
        </p:nvSpPr>
        <p:spPr>
          <a:xfrm>
            <a:off x="1070449" y="2749137"/>
            <a:ext cx="6127102" cy="279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nghỉ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hơi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dòng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dòng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liền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mạch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ngắt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quãng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431985" indent="-43198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Nhấn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giọng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gây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kern="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A14F00B-B3A7-64B2-9979-7C862A473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418886" y="1469106"/>
            <a:ext cx="2702665" cy="3919788"/>
          </a:xfrm>
          <a:prstGeom prst="rect">
            <a:avLst/>
          </a:prstGeom>
        </p:spPr>
      </p:pic>
      <p:sp>
        <p:nvSpPr>
          <p:cNvPr id="11" name="Arrow: Pentagon 17">
            <a:extLst>
              <a:ext uri="{FF2B5EF4-FFF2-40B4-BE49-F238E27FC236}">
                <a16:creationId xmlns:a16="http://schemas.microsoft.com/office/drawing/2014/main" id="{C77A74A8-D806-A657-D571-1D2D77930F11}"/>
              </a:ext>
            </a:extLst>
          </p:cNvPr>
          <p:cNvSpPr/>
          <p:nvPr/>
        </p:nvSpPr>
        <p:spPr>
          <a:xfrm>
            <a:off x="1070449" y="1823959"/>
            <a:ext cx="6127102" cy="795219"/>
          </a:xfrm>
          <a:prstGeom prst="homePlate">
            <a:avLst>
              <a:gd name="adj" fmla="val 51661"/>
            </a:avLst>
          </a:prstGeom>
          <a:solidFill>
            <a:srgbClr val="FF9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nghỉ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63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D27AB-153D-8CFE-4A01-7DBD256CD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15DF26-EDCE-8AAE-9BFF-9F8342A13DF2}"/>
              </a:ext>
            </a:extLst>
          </p:cNvPr>
          <p:cNvSpPr txBox="1"/>
          <p:nvPr/>
        </p:nvSpPr>
        <p:spPr>
          <a:xfrm>
            <a:off x="2326746" y="2619178"/>
            <a:ext cx="3614508" cy="2793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Những đêm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</a:rPr>
              <a:t>hè</a:t>
            </a:r>
            <a:r>
              <a:rPr lang="vi-VN" sz="2400" b="1" dirty="0">
                <a:latin typeface="UTM Avo" panose="02040603050506020204" pitchFamily="18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Khi ve ve</a:t>
            </a:r>
            <a:r>
              <a:rPr lang="vi-VN" sz="2400" b="1" dirty="0">
                <a:latin typeface="UTM Avo" panose="02040603050506020204" pitchFamily="18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Đã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</a:rPr>
              <a:t>ngủ</a:t>
            </a:r>
            <a:r>
              <a:rPr lang="vi-VN" sz="2400" b="1" dirty="0">
                <a:latin typeface="UTM Avo" panose="02040603050506020204" pitchFamily="18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Tôi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</a:rPr>
              <a:t>lắng </a:t>
            </a:r>
            <a:r>
              <a:rPr lang="vi-VN" sz="2400" dirty="0">
                <a:latin typeface="UTM Avo" panose="02040603050506020204" pitchFamily="18"/>
              </a:rPr>
              <a:t>nghe</a:t>
            </a:r>
            <a:r>
              <a:rPr lang="vi-VN" sz="2400" b="1" dirty="0">
                <a:latin typeface="UTM Avo" panose="02040603050506020204" pitchFamily="18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Trên đường Trần Phú</a:t>
            </a:r>
            <a:r>
              <a:rPr lang="vi-VN" sz="2400" b="1" dirty="0">
                <a:latin typeface="UTM Avo" panose="02040603050506020204" pitchFamily="18"/>
              </a:rPr>
              <a:t>/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A1A3D69-50C4-810A-39AC-DE06563A0CE7}"/>
              </a:ext>
            </a:extLst>
          </p:cNvPr>
          <p:cNvGrpSpPr/>
          <p:nvPr/>
        </p:nvGrpSpPr>
        <p:grpSpPr>
          <a:xfrm>
            <a:off x="7898297" y="1733222"/>
            <a:ext cx="2958051" cy="3603587"/>
            <a:chOff x="8309114" y="2527767"/>
            <a:chExt cx="2958051" cy="3603587"/>
          </a:xfrm>
        </p:grpSpPr>
        <p:pic>
          <p:nvPicPr>
            <p:cNvPr id="3" name="Picture 17">
              <a:extLst>
                <a:ext uri="{FF2B5EF4-FFF2-40B4-BE49-F238E27FC236}">
                  <a16:creationId xmlns:a16="http://schemas.microsoft.com/office/drawing/2014/main" id="{2E3E7BB1-5659-28FB-239E-F4DDA298D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309114" y="2527767"/>
              <a:ext cx="2890382" cy="360358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AB7005-C84B-7DD9-8CF6-E199D568003B}"/>
                </a:ext>
              </a:extLst>
            </p:cNvPr>
            <p:cNvSpPr txBox="1"/>
            <p:nvPr/>
          </p:nvSpPr>
          <p:spPr>
            <a:xfrm>
              <a:off x="9531097" y="4453896"/>
              <a:ext cx="1736068" cy="1128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Luyện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6" name="Arrow: Pentagon 17">
            <a:extLst>
              <a:ext uri="{FF2B5EF4-FFF2-40B4-BE49-F238E27FC236}">
                <a16:creationId xmlns:a16="http://schemas.microsoft.com/office/drawing/2014/main" id="{FAE9E9E0-4FCE-1DF6-2656-45758D4D2781}"/>
              </a:ext>
            </a:extLst>
          </p:cNvPr>
          <p:cNvSpPr/>
          <p:nvPr/>
        </p:nvSpPr>
        <p:spPr>
          <a:xfrm>
            <a:off x="1070449" y="1823959"/>
            <a:ext cx="6127102" cy="795219"/>
          </a:xfrm>
          <a:prstGeom prst="homePlate">
            <a:avLst>
              <a:gd name="adj" fmla="val 51661"/>
            </a:avLst>
          </a:prstGeom>
          <a:solidFill>
            <a:srgbClr val="FF9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nghỉ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927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D6B3EE-A409-9772-6EE6-85DFC483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Pentagon 17">
            <a:extLst>
              <a:ext uri="{FF2B5EF4-FFF2-40B4-BE49-F238E27FC236}">
                <a16:creationId xmlns:a16="http://schemas.microsoft.com/office/drawing/2014/main" id="{72F8C909-845C-0242-2C7B-A8F068129AE5}"/>
              </a:ext>
            </a:extLst>
          </p:cNvPr>
          <p:cNvSpPr/>
          <p:nvPr/>
        </p:nvSpPr>
        <p:spPr>
          <a:xfrm>
            <a:off x="1070449" y="1823959"/>
            <a:ext cx="6127102" cy="795219"/>
          </a:xfrm>
          <a:prstGeom prst="homePlate">
            <a:avLst>
              <a:gd name="adj" fmla="val 51661"/>
            </a:avLst>
          </a:prstGeom>
          <a:solidFill>
            <a:srgbClr val="FF9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ngắt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nghỉ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4442D8-39C7-C795-F7CF-82C10FAE06D2}"/>
              </a:ext>
            </a:extLst>
          </p:cNvPr>
          <p:cNvSpPr txBox="1"/>
          <p:nvPr/>
        </p:nvSpPr>
        <p:spPr>
          <a:xfrm>
            <a:off x="2823708" y="2619178"/>
            <a:ext cx="2620583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chổi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tre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Xao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Hàng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me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chổi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tre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Đêm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hè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Quét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rác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…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/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6E7069-4BF1-0E4E-A957-28F29FEAE032}"/>
              </a:ext>
            </a:extLst>
          </p:cNvPr>
          <p:cNvGrpSpPr/>
          <p:nvPr/>
        </p:nvGrpSpPr>
        <p:grpSpPr>
          <a:xfrm>
            <a:off x="7886495" y="2221568"/>
            <a:ext cx="3328133" cy="3138171"/>
            <a:chOff x="5574038" y="1933633"/>
            <a:chExt cx="3465871" cy="3209867"/>
          </a:xfrm>
        </p:grpSpPr>
        <p:pic>
          <p:nvPicPr>
            <p:cNvPr id="9" name="Picture 12">
              <a:extLst>
                <a:ext uri="{FF2B5EF4-FFF2-40B4-BE49-F238E27FC236}">
                  <a16:creationId xmlns:a16="http://schemas.microsoft.com/office/drawing/2014/main" id="{790A4764-1E49-9E83-027F-8182E4D6D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574039" y="1933633"/>
              <a:ext cx="3465870" cy="3209867"/>
            </a:xfrm>
            <a:prstGeom prst="rect">
              <a:avLst/>
            </a:prstGeom>
          </p:spPr>
        </p:pic>
        <p:sp>
          <p:nvSpPr>
            <p:cNvPr id="10" name="Rectangle: Rounded Corners 21">
              <a:extLst>
                <a:ext uri="{FF2B5EF4-FFF2-40B4-BE49-F238E27FC236}">
                  <a16:creationId xmlns:a16="http://schemas.microsoft.com/office/drawing/2014/main" id="{DEE0D308-4DDD-B670-CE7B-517ACC1ED7B8}"/>
                </a:ext>
              </a:extLst>
            </p:cNvPr>
            <p:cNvSpPr/>
            <p:nvPr/>
          </p:nvSpPr>
          <p:spPr>
            <a:xfrm>
              <a:off x="5574038" y="2721185"/>
              <a:ext cx="1724352" cy="553998"/>
            </a:xfrm>
            <a:prstGeom prst="round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Luyện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41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EC21FB-75D3-FF99-23D5-BF7324221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23">
            <a:extLst>
              <a:ext uri="{FF2B5EF4-FFF2-40B4-BE49-F238E27FC236}">
                <a16:creationId xmlns:a16="http://schemas.microsoft.com/office/drawing/2014/main" id="{37015887-CA0B-C7B2-EA40-54EE27D27E10}"/>
              </a:ext>
            </a:extLst>
          </p:cNvPr>
          <p:cNvSpPr/>
          <p:nvPr/>
        </p:nvSpPr>
        <p:spPr>
          <a:xfrm>
            <a:off x="476545" y="3363939"/>
            <a:ext cx="3133361" cy="2838080"/>
          </a:xfrm>
          <a:prstGeom prst="roundRect">
            <a:avLst>
              <a:gd name="adj" fmla="val 1370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…”:</a:t>
            </a:r>
          </a:p>
          <a:p>
            <a:pPr algn="ctr">
              <a:lnSpc>
                <a:spcPct val="150000"/>
              </a:lnSpc>
            </a:pP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Khung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kern="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khuya</a:t>
            </a:r>
            <a:r>
              <a:rPr lang="en-US" sz="2000" kern="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A436928A-7BC8-E5F0-214C-29DC3EBCE108}"/>
              </a:ext>
            </a:extLst>
          </p:cNvPr>
          <p:cNvSpPr/>
          <p:nvPr/>
        </p:nvSpPr>
        <p:spPr>
          <a:xfrm>
            <a:off x="6421987" y="3370249"/>
            <a:ext cx="2872328" cy="2838080"/>
          </a:xfrm>
          <a:prstGeom prst="roundRect">
            <a:avLst>
              <a:gd name="adj" fmla="val 789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00" dirty="0">
              <a:solidFill>
                <a:srgbClr val="0000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Sáng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qua.”: </a:t>
            </a:r>
            <a:endParaRPr lang="en-US" sz="20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Dặn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dò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ơn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endParaRPr lang="en-US" sz="2000" dirty="0"/>
          </a:p>
        </p:txBody>
      </p:sp>
      <p:sp>
        <p:nvSpPr>
          <p:cNvPr id="16" name="Rectangle: Rounded Corners 25">
            <a:extLst>
              <a:ext uri="{FF2B5EF4-FFF2-40B4-BE49-F238E27FC236}">
                <a16:creationId xmlns:a16="http://schemas.microsoft.com/office/drawing/2014/main" id="{27BCEAF1-FEAB-3F7E-AD10-13B459B9C387}"/>
              </a:ext>
            </a:extLst>
          </p:cNvPr>
          <p:cNvSpPr/>
          <p:nvPr/>
        </p:nvSpPr>
        <p:spPr>
          <a:xfrm>
            <a:off x="9459380" y="3371827"/>
            <a:ext cx="2203574" cy="2838080"/>
          </a:xfrm>
          <a:prstGeom prst="roundRect">
            <a:avLst>
              <a:gd name="adj" fmla="val 1178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Khuyên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gìn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0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26">
            <a:extLst>
              <a:ext uri="{FF2B5EF4-FFF2-40B4-BE49-F238E27FC236}">
                <a16:creationId xmlns:a16="http://schemas.microsoft.com/office/drawing/2014/main" id="{5AD0A448-C99F-1BA5-CC60-099505A5BE73}"/>
              </a:ext>
            </a:extLst>
          </p:cNvPr>
          <p:cNvSpPr/>
          <p:nvPr/>
        </p:nvSpPr>
        <p:spPr>
          <a:xfrm>
            <a:off x="3774970" y="3371827"/>
            <a:ext cx="2481952" cy="2838080"/>
          </a:xfrm>
          <a:prstGeom prst="roundRect">
            <a:avLst>
              <a:gd name="adj" fmla="val 118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0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”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…”: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khuya</a:t>
            </a:r>
            <a:r>
              <a:rPr lang="en-US" sz="20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47C3252-4D94-8118-87AF-DCD379E081A1}"/>
              </a:ext>
            </a:extLst>
          </p:cNvPr>
          <p:cNvCxnSpPr>
            <a:cxnSpLocks/>
            <a:stCxn id="18" idx="2"/>
            <a:endCxn id="14" idx="0"/>
          </p:cNvCxnSpPr>
          <p:nvPr/>
        </p:nvCxnSpPr>
        <p:spPr>
          <a:xfrm flipH="1">
            <a:off x="2043226" y="2617061"/>
            <a:ext cx="4051037" cy="746878"/>
          </a:xfrm>
          <a:prstGeom prst="straightConnector1">
            <a:avLst/>
          </a:prstGeom>
          <a:ln>
            <a:headEnd type="none" w="med" len="med"/>
            <a:tailEnd type="arrow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DFECBAB-94D1-7CFD-F352-39062FB1A8D7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>
            <a:off x="5015946" y="2617061"/>
            <a:ext cx="1078317" cy="75476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251702A-F4F4-45A5-024E-89EBE27B2378}"/>
              </a:ext>
            </a:extLst>
          </p:cNvPr>
          <p:cNvCxnSpPr>
            <a:cxnSpLocks/>
            <a:stCxn id="18" idx="2"/>
            <a:endCxn id="15" idx="0"/>
          </p:cNvCxnSpPr>
          <p:nvPr/>
        </p:nvCxnSpPr>
        <p:spPr>
          <a:xfrm>
            <a:off x="6094263" y="2617061"/>
            <a:ext cx="1763888" cy="753188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030C087-26FF-B3CE-5961-519F635C7A04}"/>
              </a:ext>
            </a:extLst>
          </p:cNvPr>
          <p:cNvCxnSpPr>
            <a:cxnSpLocks/>
            <a:stCxn id="18" idx="2"/>
            <a:endCxn id="16" idx="0"/>
          </p:cNvCxnSpPr>
          <p:nvPr/>
        </p:nvCxnSpPr>
        <p:spPr>
          <a:xfrm>
            <a:off x="6094263" y="2617061"/>
            <a:ext cx="4466904" cy="75476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ectangle: Rounded Corners 27">
            <a:extLst>
              <a:ext uri="{FF2B5EF4-FFF2-40B4-BE49-F238E27FC236}">
                <a16:creationId xmlns:a16="http://schemas.microsoft.com/office/drawing/2014/main" id="{A7707D16-39B8-C9BC-BCBE-346245C949BE}"/>
              </a:ext>
            </a:extLst>
          </p:cNvPr>
          <p:cNvSpPr/>
          <p:nvPr/>
        </p:nvSpPr>
        <p:spPr>
          <a:xfrm>
            <a:off x="4689652" y="1719350"/>
            <a:ext cx="2809222" cy="897711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BỐ CỤC BÀI ĐỌC </a:t>
            </a:r>
          </a:p>
        </p:txBody>
      </p:sp>
    </p:spTree>
    <p:extLst>
      <p:ext uri="{BB962C8B-B14F-4D97-AF65-F5344CB8AC3E}">
        <p14:creationId xmlns:p14="http://schemas.microsoft.com/office/powerpoint/2010/main" val="206281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5F62E-F03F-D2C7-4B91-1F9A1F15D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8">
            <a:extLst>
              <a:ext uri="{FF2B5EF4-FFF2-40B4-BE49-F238E27FC236}">
                <a16:creationId xmlns:a16="http://schemas.microsoft.com/office/drawing/2014/main" id="{4B6DF504-3827-D34D-C22E-40FBCE421709}"/>
              </a:ext>
            </a:extLst>
          </p:cNvPr>
          <p:cNvSpPr txBox="1"/>
          <p:nvPr/>
        </p:nvSpPr>
        <p:spPr>
          <a:xfrm>
            <a:off x="4275468" y="2621735"/>
            <a:ext cx="923941" cy="1097180"/>
          </a:xfrm>
          <a:prstGeom prst="rect">
            <a:avLst/>
          </a:prstGeom>
        </p:spPr>
        <p:txBody>
          <a:bodyPr lIns="12883" tIns="12883" rIns="12883" bIns="12883" rtlCol="0" anchor="ctr"/>
          <a:lstStyle/>
          <a:p>
            <a:pPr algn="ctr">
              <a:lnSpc>
                <a:spcPts val="5820"/>
              </a:lnSpc>
              <a:spcBef>
                <a:spcPct val="0"/>
              </a:spcBef>
            </a:pPr>
            <a:endParaRPr lang="en-US" sz="4157">
              <a:solidFill>
                <a:srgbClr val="FFFFFF"/>
              </a:solidFill>
              <a:latin typeface="เอฟซี โอนิกิริ"/>
              <a:ea typeface="เอฟซี โอนิกิริ"/>
              <a:cs typeface="เอฟซี โอนิกิริ"/>
              <a:sym typeface="เอฟซี โอนิกิริ"/>
            </a:endParaRPr>
          </a:p>
        </p:txBody>
      </p:sp>
      <p:sp>
        <p:nvSpPr>
          <p:cNvPr id="17" name="Rectangle: Rounded Corners 43">
            <a:extLst>
              <a:ext uri="{FF2B5EF4-FFF2-40B4-BE49-F238E27FC236}">
                <a16:creationId xmlns:a16="http://schemas.microsoft.com/office/drawing/2014/main" id="{67FC6C63-D7CF-9BB8-7ED4-3E5D98A5B199}"/>
              </a:ext>
            </a:extLst>
          </p:cNvPr>
          <p:cNvSpPr/>
          <p:nvPr/>
        </p:nvSpPr>
        <p:spPr>
          <a:xfrm>
            <a:off x="2045789" y="2270647"/>
            <a:ext cx="8100422" cy="231670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2.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 HIỂU </a:t>
            </a:r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A7040BF4-47AF-61FA-2983-844AB4B0A0E3}"/>
              </a:ext>
            </a:extLst>
          </p:cNvPr>
          <p:cNvSpPr/>
          <p:nvPr/>
        </p:nvSpPr>
        <p:spPr>
          <a:xfrm flipH="1">
            <a:off x="-75868" y="4790196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9662241" y="0"/>
                </a:moveTo>
                <a:lnTo>
                  <a:pt x="0" y="0"/>
                </a:lnTo>
                <a:lnTo>
                  <a:pt x="0" y="6534090"/>
                </a:lnTo>
                <a:lnTo>
                  <a:pt x="9662241" y="6534090"/>
                </a:lnTo>
                <a:lnTo>
                  <a:pt x="966224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B5D1202D-A68A-6A86-4F6E-5598711B380D}"/>
              </a:ext>
            </a:extLst>
          </p:cNvPr>
          <p:cNvSpPr/>
          <p:nvPr/>
        </p:nvSpPr>
        <p:spPr>
          <a:xfrm>
            <a:off x="6013053" y="4776945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0" y="0"/>
                </a:moveTo>
                <a:lnTo>
                  <a:pt x="9662241" y="0"/>
                </a:lnTo>
                <a:lnTo>
                  <a:pt x="9662241" y="6534090"/>
                </a:lnTo>
                <a:lnTo>
                  <a:pt x="0" y="6534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3B0CE3A7-3E4F-05A6-79BA-59B4BD4B9F5C}"/>
              </a:ext>
            </a:extLst>
          </p:cNvPr>
          <p:cNvSpPr/>
          <p:nvPr/>
        </p:nvSpPr>
        <p:spPr>
          <a:xfrm>
            <a:off x="36104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Freeform 9">
            <a:extLst>
              <a:ext uri="{FF2B5EF4-FFF2-40B4-BE49-F238E27FC236}">
                <a16:creationId xmlns:a16="http://schemas.microsoft.com/office/drawing/2014/main" id="{88EC1BDC-95AA-50C2-21CA-373516176284}"/>
              </a:ext>
            </a:extLst>
          </p:cNvPr>
          <p:cNvSpPr/>
          <p:nvPr/>
        </p:nvSpPr>
        <p:spPr>
          <a:xfrm>
            <a:off x="1012147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0">
            <a:extLst>
              <a:ext uri="{FF2B5EF4-FFF2-40B4-BE49-F238E27FC236}">
                <a16:creationId xmlns:a16="http://schemas.microsoft.com/office/drawing/2014/main" id="{72A2F9E2-E7B8-8B82-97CC-C2B6E652E65A}"/>
              </a:ext>
            </a:extLst>
          </p:cNvPr>
          <p:cNvSpPr/>
          <p:nvPr/>
        </p:nvSpPr>
        <p:spPr>
          <a:xfrm>
            <a:off x="166325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6349554B-B9AE-C8C2-2899-82E077115681}"/>
              </a:ext>
            </a:extLst>
          </p:cNvPr>
          <p:cNvSpPr/>
          <p:nvPr/>
        </p:nvSpPr>
        <p:spPr>
          <a:xfrm flipH="1">
            <a:off x="11199759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Freeform 12">
            <a:extLst>
              <a:ext uri="{FF2B5EF4-FFF2-40B4-BE49-F238E27FC236}">
                <a16:creationId xmlns:a16="http://schemas.microsoft.com/office/drawing/2014/main" id="{58E2FE22-2BBE-3134-20FC-A4F2EB1049C4}"/>
              </a:ext>
            </a:extLst>
          </p:cNvPr>
          <p:cNvSpPr/>
          <p:nvPr/>
        </p:nvSpPr>
        <p:spPr>
          <a:xfrm flipH="1">
            <a:off x="10592201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id="{6DAEF158-6E29-4133-87F8-99DF0307C940}"/>
              </a:ext>
            </a:extLst>
          </p:cNvPr>
          <p:cNvSpPr/>
          <p:nvPr/>
        </p:nvSpPr>
        <p:spPr>
          <a:xfrm flipH="1">
            <a:off x="9984643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5" y="0"/>
                </a:moveTo>
                <a:lnTo>
                  <a:pt x="0" y="0"/>
                </a:lnTo>
                <a:lnTo>
                  <a:pt x="0" y="1998278"/>
                </a:lnTo>
                <a:lnTo>
                  <a:pt x="921705" y="1998278"/>
                </a:lnTo>
                <a:lnTo>
                  <a:pt x="92170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659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1416A-65B9-D350-B6B5-1C01F1DBC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156F48F-7839-2E57-7883-581744E7D1CF}"/>
              </a:ext>
            </a:extLst>
          </p:cNvPr>
          <p:cNvSpPr txBox="1"/>
          <p:nvPr/>
        </p:nvSpPr>
        <p:spPr>
          <a:xfrm>
            <a:off x="3446638" y="1561240"/>
            <a:ext cx="529872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GIẢI NGHĨA TỪ MỚI </a:t>
            </a:r>
          </a:p>
        </p:txBody>
      </p:sp>
      <p:sp>
        <p:nvSpPr>
          <p:cNvPr id="8" name="Rectangle: Rounded Corners 26">
            <a:extLst>
              <a:ext uri="{FF2B5EF4-FFF2-40B4-BE49-F238E27FC236}">
                <a16:creationId xmlns:a16="http://schemas.microsoft.com/office/drawing/2014/main" id="{1192E414-645E-820E-56A5-7792CFD20143}"/>
              </a:ext>
            </a:extLst>
          </p:cNvPr>
          <p:cNvSpPr/>
          <p:nvPr/>
        </p:nvSpPr>
        <p:spPr>
          <a:xfrm>
            <a:off x="828044" y="4589482"/>
            <a:ext cx="5111587" cy="196970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Lặng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im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lặng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: Rounded Corners 27">
            <a:extLst>
              <a:ext uri="{FF2B5EF4-FFF2-40B4-BE49-F238E27FC236}">
                <a16:creationId xmlns:a16="http://schemas.microsoft.com/office/drawing/2014/main" id="{BB6BD7F0-F20F-62EA-C6B1-74A1C96BAE85}"/>
              </a:ext>
            </a:extLst>
          </p:cNvPr>
          <p:cNvSpPr/>
          <p:nvPr/>
        </p:nvSpPr>
        <p:spPr>
          <a:xfrm>
            <a:off x="828044" y="2323514"/>
            <a:ext cx="5111587" cy="1969708"/>
          </a:xfrm>
          <a:prstGeom prst="roundRect">
            <a:avLst>
              <a:gd name="adj" fmla="val 1337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Trần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Phú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Hà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07114487-58F0-1C7F-C898-EEC1F754EB6B}"/>
              </a:ext>
            </a:extLst>
          </p:cNvPr>
          <p:cNvSpPr/>
          <p:nvPr/>
        </p:nvSpPr>
        <p:spPr>
          <a:xfrm>
            <a:off x="6252371" y="4589482"/>
            <a:ext cx="5111587" cy="19725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nhé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(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tỉnh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phía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Nam)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C828B6C0-D05E-C517-F0CD-D5F1DE9B7963}"/>
              </a:ext>
            </a:extLst>
          </p:cNvPr>
          <p:cNvSpPr/>
          <p:nvPr/>
        </p:nvSpPr>
        <p:spPr>
          <a:xfrm>
            <a:off x="6252371" y="2323514"/>
            <a:ext cx="5111587" cy="1972511"/>
          </a:xfrm>
          <a:prstGeom prst="roundRect">
            <a:avLst>
              <a:gd name="adj" fmla="val 1547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Ngọc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nổi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nay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Hà 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quận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Hà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04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75D1E-9872-4651-311C-B604A082C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239B070-EC79-8AAD-BC53-B1565A9E204D}"/>
              </a:ext>
            </a:extLst>
          </p:cNvPr>
          <p:cNvSpPr txBox="1"/>
          <p:nvPr/>
        </p:nvSpPr>
        <p:spPr>
          <a:xfrm>
            <a:off x="3551931" y="1600979"/>
            <a:ext cx="5088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 LỜI CÂU HỎI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5D8751-09E9-7118-04B7-9D8107D7F216}"/>
              </a:ext>
            </a:extLst>
          </p:cNvPr>
          <p:cNvSpPr txBox="1"/>
          <p:nvPr/>
        </p:nvSpPr>
        <p:spPr>
          <a:xfrm>
            <a:off x="1438097" y="2122935"/>
            <a:ext cx="931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EF57A5F2-BA73-0E4F-7765-11611AD377B3}"/>
              </a:ext>
            </a:extLst>
          </p:cNvPr>
          <p:cNvSpPr/>
          <p:nvPr/>
        </p:nvSpPr>
        <p:spPr>
          <a:xfrm>
            <a:off x="734470" y="2849219"/>
            <a:ext cx="5205161" cy="34853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cù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  <a:p>
            <a:pPr algn="just">
              <a:lnSpc>
                <a:spcPct val="150000"/>
              </a:lnSpc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”?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8">
            <a:extLst>
              <a:ext uri="{FF2B5EF4-FFF2-40B4-BE49-F238E27FC236}">
                <a16:creationId xmlns:a16="http://schemas.microsoft.com/office/drawing/2014/main" id="{145A35C2-6FE2-5E1E-7B92-7775C86D4555}"/>
              </a:ext>
            </a:extLst>
          </p:cNvPr>
          <p:cNvSpPr/>
          <p:nvPr/>
        </p:nvSpPr>
        <p:spPr>
          <a:xfrm>
            <a:off x="6252371" y="2849219"/>
            <a:ext cx="5205161" cy="34853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dặn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dò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“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qua”?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khổ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55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7B3553-9E95-2BEB-1CF7-EDBF53F5A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4C5C1E9-D97A-5C5B-B31D-828473C69F1A}"/>
              </a:ext>
            </a:extLst>
          </p:cNvPr>
          <p:cNvSpPr txBox="1"/>
          <p:nvPr/>
        </p:nvSpPr>
        <p:spPr>
          <a:xfrm>
            <a:off x="1063944" y="2974184"/>
            <a:ext cx="7146042" cy="3652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ngữ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vừa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tắt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lặng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ngắt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chổi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me,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chổi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,… </a:t>
            </a:r>
          </a:p>
          <a:p>
            <a:pPr marL="287990" indent="-28799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mưa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hay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rét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bóng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chổi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vẫn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TOP 30 mẫu Tả bác lao công (2023) SIÊU HAY">
            <a:extLst>
              <a:ext uri="{FF2B5EF4-FFF2-40B4-BE49-F238E27FC236}">
                <a16:creationId xmlns:a16="http://schemas.microsoft.com/office/drawing/2014/main" id="{EABC2A92-28E8-EE2F-A507-753D116DFA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1" r="29515"/>
          <a:stretch/>
        </p:blipFill>
        <p:spPr bwMode="auto">
          <a:xfrm>
            <a:off x="8519861" y="3108237"/>
            <a:ext cx="2608195" cy="35181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4961A90-1816-4BB9-8233-DC64AE70F8B2}"/>
              </a:ext>
            </a:extLst>
          </p:cNvPr>
          <p:cNvGrpSpPr/>
          <p:nvPr/>
        </p:nvGrpSpPr>
        <p:grpSpPr>
          <a:xfrm>
            <a:off x="1839090" y="1729157"/>
            <a:ext cx="8513820" cy="1099704"/>
            <a:chOff x="1758315" y="668983"/>
            <a:chExt cx="8513820" cy="1099704"/>
          </a:xfrm>
        </p:grpSpPr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34F7F264-FBB7-D19E-3549-A4BB97C526F6}"/>
                </a:ext>
              </a:extLst>
            </p:cNvPr>
            <p:cNvSpPr/>
            <p:nvPr/>
          </p:nvSpPr>
          <p:spPr>
            <a:xfrm>
              <a:off x="2159551" y="668984"/>
              <a:ext cx="8112584" cy="10997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1: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ngữ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ảnh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lên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cù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chị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lao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công</a:t>
              </a:r>
              <a:r>
                <a:rPr lang="en-US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</a:p>
          </p:txBody>
        </p:sp>
        <p:pic>
          <p:nvPicPr>
            <p:cNvPr id="16" name="Picture 42">
              <a:extLst>
                <a:ext uri="{FF2B5EF4-FFF2-40B4-BE49-F238E27FC236}">
                  <a16:creationId xmlns:a16="http://schemas.microsoft.com/office/drawing/2014/main" id="{3BD63C75-3122-B734-BE26-9059A1E1B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758315" y="668983"/>
              <a:ext cx="696454" cy="10997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045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4BE5F-205D-EF76-6E7F-1812F5DC3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B9B48A5-CA4F-6100-FEA5-630500552D84}"/>
              </a:ext>
            </a:extLst>
          </p:cNvPr>
          <p:cNvGrpSpPr/>
          <p:nvPr/>
        </p:nvGrpSpPr>
        <p:grpSpPr>
          <a:xfrm>
            <a:off x="1839090" y="1729157"/>
            <a:ext cx="8513820" cy="1099704"/>
            <a:chOff x="1758315" y="668983"/>
            <a:chExt cx="8513820" cy="1099704"/>
          </a:xfrm>
        </p:grpSpPr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5D4AEBF3-A595-397C-9BBA-9930160912F3}"/>
                </a:ext>
              </a:extLst>
            </p:cNvPr>
            <p:cNvSpPr/>
            <p:nvPr/>
          </p:nvSpPr>
          <p:spPr>
            <a:xfrm>
              <a:off x="2159551" y="668984"/>
              <a:ext cx="8112584" cy="10997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2: 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có cảm nghĩ gì về hình ảnh </a:t>
              </a:r>
            </a:p>
            <a:p>
              <a:pPr algn="ctr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“Chị lao công/ Như sắt/ Như đồng”?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42">
              <a:extLst>
                <a:ext uri="{FF2B5EF4-FFF2-40B4-BE49-F238E27FC236}">
                  <a16:creationId xmlns:a16="http://schemas.microsoft.com/office/drawing/2014/main" id="{6FB18E37-CDF5-4A84-E808-CD7F91045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758315" y="668983"/>
              <a:ext cx="696454" cy="1099703"/>
            </a:xfrm>
            <a:prstGeom prst="rect">
              <a:avLst/>
            </a:prstGeom>
          </p:spPr>
        </p:pic>
      </p:grpSp>
      <p:pic>
        <p:nvPicPr>
          <p:cNvPr id="21" name="Picture 2" descr="Đôi điều về nghề quét rác - cực khổ và hiểm nguy">
            <a:extLst>
              <a:ext uri="{FF2B5EF4-FFF2-40B4-BE49-F238E27FC236}">
                <a16:creationId xmlns:a16="http://schemas.microsoft.com/office/drawing/2014/main" id="{394EF605-FD1B-E60D-641A-542022FB2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0937" y="3118701"/>
            <a:ext cx="3530126" cy="241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: Rounded Corners 11">
            <a:extLst>
              <a:ext uri="{FF2B5EF4-FFF2-40B4-BE49-F238E27FC236}">
                <a16:creationId xmlns:a16="http://schemas.microsoft.com/office/drawing/2014/main" id="{E6DF9D26-D873-9504-D624-82C8EF5FAC66}"/>
              </a:ext>
            </a:extLst>
          </p:cNvPr>
          <p:cNvSpPr/>
          <p:nvPr/>
        </p:nvSpPr>
        <p:spPr>
          <a:xfrm>
            <a:off x="788859" y="3750790"/>
            <a:ext cx="3026543" cy="2252445"/>
          </a:xfrm>
          <a:prstGeom prst="roundRect">
            <a:avLst>
              <a:gd name="adj" fmla="val 10195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mẽ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vững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vàng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giống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đài</a:t>
            </a:r>
            <a:r>
              <a:rPr lang="en-US" sz="22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23" name="Connector: Elbow 20">
            <a:extLst>
              <a:ext uri="{FF2B5EF4-FFF2-40B4-BE49-F238E27FC236}">
                <a16:creationId xmlns:a16="http://schemas.microsoft.com/office/drawing/2014/main" id="{FB6645DC-CD1D-9266-9138-7153D2F92F1C}"/>
              </a:ext>
            </a:extLst>
          </p:cNvPr>
          <p:cNvCxnSpPr>
            <a:cxnSpLocks/>
            <a:endCxn id="22" idx="0"/>
          </p:cNvCxnSpPr>
          <p:nvPr/>
        </p:nvCxnSpPr>
        <p:spPr>
          <a:xfrm rot="10800000" flipV="1">
            <a:off x="2302131" y="3428996"/>
            <a:ext cx="2028808" cy="321794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Connector: Elbow 32">
            <a:extLst>
              <a:ext uri="{FF2B5EF4-FFF2-40B4-BE49-F238E27FC236}">
                <a16:creationId xmlns:a16="http://schemas.microsoft.com/office/drawing/2014/main" id="{BBFFBA6E-6967-C455-AAC1-6D7D07FA1696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7861063" y="3538330"/>
            <a:ext cx="2028807" cy="318053"/>
          </a:xfrm>
          <a:prstGeom prst="bentConnector2">
            <a:avLst/>
          </a:prstGeom>
          <a:ln>
            <a:tailEnd type="triangle"/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Rectangle: Rounded Corners 38">
            <a:extLst>
              <a:ext uri="{FF2B5EF4-FFF2-40B4-BE49-F238E27FC236}">
                <a16:creationId xmlns:a16="http://schemas.microsoft.com/office/drawing/2014/main" id="{538DE6A4-9AD8-644E-A781-D98D007F6B03}"/>
              </a:ext>
            </a:extLst>
          </p:cNvPr>
          <p:cNvSpPr/>
          <p:nvPr/>
        </p:nvSpPr>
        <p:spPr>
          <a:xfrm>
            <a:off x="8376598" y="3856383"/>
            <a:ext cx="3026543" cy="2595271"/>
          </a:xfrm>
          <a:prstGeom prst="roundRect">
            <a:avLst>
              <a:gd name="adj" fmla="val 7745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thơ thể hiện tình cảm trân trọng, khâm phục của tác giả dành cho chị lao công.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67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F7D11-34EA-30AE-27EB-A72551596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C5E928-1312-B62E-9F06-25D2DB861BD8}"/>
              </a:ext>
            </a:extLst>
          </p:cNvPr>
          <p:cNvGrpSpPr/>
          <p:nvPr/>
        </p:nvGrpSpPr>
        <p:grpSpPr>
          <a:xfrm>
            <a:off x="1839090" y="1729157"/>
            <a:ext cx="8513820" cy="1099704"/>
            <a:chOff x="1758315" y="668983"/>
            <a:chExt cx="8513820" cy="1099704"/>
          </a:xfrm>
        </p:grpSpPr>
        <p:sp>
          <p:nvSpPr>
            <p:cNvPr id="3" name="Rectangle: Rounded Corners 4">
              <a:extLst>
                <a:ext uri="{FF2B5EF4-FFF2-40B4-BE49-F238E27FC236}">
                  <a16:creationId xmlns:a16="http://schemas.microsoft.com/office/drawing/2014/main" id="{4D86E2D4-6E27-AEEF-DC16-F1DE7F339630}"/>
                </a:ext>
              </a:extLst>
            </p:cNvPr>
            <p:cNvSpPr/>
            <p:nvPr/>
          </p:nvSpPr>
          <p:spPr>
            <a:xfrm>
              <a:off x="2159551" y="668984"/>
              <a:ext cx="8112584" cy="10997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3: 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Tác giả muốn nói gì qua lời dặn dò: </a:t>
              </a:r>
            </a:p>
            <a:p>
              <a:pPr algn="ctr">
                <a:lnSpc>
                  <a:spcPct val="150000"/>
                </a:lnSpc>
              </a:pP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“Nhớ nghe hoa / Người quét rác / Đêm qua”?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42">
              <a:extLst>
                <a:ext uri="{FF2B5EF4-FFF2-40B4-BE49-F238E27FC236}">
                  <a16:creationId xmlns:a16="http://schemas.microsoft.com/office/drawing/2014/main" id="{D84B1C4B-74DE-51B7-36EC-B2FA5B6CC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758315" y="668983"/>
              <a:ext cx="696454" cy="1099703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D1875F5-9164-1A33-AB49-D74C6C54DB7D}"/>
              </a:ext>
            </a:extLst>
          </p:cNvPr>
          <p:cNvSpPr txBox="1"/>
          <p:nvPr/>
        </p:nvSpPr>
        <p:spPr>
          <a:xfrm>
            <a:off x="1307355" y="3025511"/>
            <a:ext cx="9978525" cy="1036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dặn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vất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vả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Trải Nghiệm Đi Thu Gom Rác Cùng Cô Lao Công ❤ BIBI TV ❤ - YouTube">
            <a:extLst>
              <a:ext uri="{FF2B5EF4-FFF2-40B4-BE49-F238E27FC236}">
                <a16:creationId xmlns:a16="http://schemas.microsoft.com/office/drawing/2014/main" id="{3DF4F0F5-36FB-CAEC-05F9-50887D448E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"/>
          <a:stretch/>
        </p:blipFill>
        <p:spPr bwMode="auto">
          <a:xfrm>
            <a:off x="570731" y="4277735"/>
            <a:ext cx="3487416" cy="2214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7 chàng trai rong ruổi trong đêm tặng hoa hồng cho các cô lao công">
            <a:extLst>
              <a:ext uri="{FF2B5EF4-FFF2-40B4-BE49-F238E27FC236}">
                <a16:creationId xmlns:a16="http://schemas.microsoft.com/office/drawing/2014/main" id="{E351CF95-800E-2B12-930F-A70B289BC1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4"/>
          <a:stretch/>
        </p:blipFill>
        <p:spPr bwMode="auto">
          <a:xfrm>
            <a:off x="4466836" y="4258213"/>
            <a:ext cx="3372872" cy="223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99.999 bông hồng của Ecopark và tranh cãi của người đời">
            <a:extLst>
              <a:ext uri="{FF2B5EF4-FFF2-40B4-BE49-F238E27FC236}">
                <a16:creationId xmlns:a16="http://schemas.microsoft.com/office/drawing/2014/main" id="{115D828B-0070-FE16-3A71-7903131F41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48397" y="4258214"/>
            <a:ext cx="3372872" cy="223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29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68E697-5D7A-7536-9E68-44D67F118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715E4DFF-8881-F31F-6163-0143551F51FC}"/>
              </a:ext>
            </a:extLst>
          </p:cNvPr>
          <p:cNvGrpSpPr/>
          <p:nvPr/>
        </p:nvGrpSpPr>
        <p:grpSpPr>
          <a:xfrm>
            <a:off x="1839090" y="1729157"/>
            <a:ext cx="8513820" cy="1099704"/>
            <a:chOff x="1758315" y="668983"/>
            <a:chExt cx="8513820" cy="1099704"/>
          </a:xfrm>
        </p:grpSpPr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8ECA00A4-B4DE-DD68-59BD-A64B0ECEE923}"/>
                </a:ext>
              </a:extLst>
            </p:cNvPr>
            <p:cNvSpPr/>
            <p:nvPr/>
          </p:nvSpPr>
          <p:spPr>
            <a:xfrm>
              <a:off x="2159551" y="668984"/>
              <a:ext cx="8112584" cy="109970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200" b="1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4: </a:t>
              </a:r>
              <a:r>
                <a:rPr lang="vi-VN" sz="2200" dirty="0">
                  <a:solidFill>
                    <a:schemeClr val="tx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Em hiểu khổ thơ cuối như thế nào?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42">
              <a:extLst>
                <a:ext uri="{FF2B5EF4-FFF2-40B4-BE49-F238E27FC236}">
                  <a16:creationId xmlns:a16="http://schemas.microsoft.com/office/drawing/2014/main" id="{17A78C29-7EDC-177F-68CE-C96081A68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758315" y="668983"/>
              <a:ext cx="696454" cy="1099703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B18061B1-72C2-9759-0E2F-C0093B4C6535}"/>
              </a:ext>
            </a:extLst>
          </p:cNvPr>
          <p:cNvSpPr txBox="1"/>
          <p:nvPr/>
        </p:nvSpPr>
        <p:spPr>
          <a:xfrm>
            <a:off x="1463875" y="2903717"/>
            <a:ext cx="9264250" cy="1036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</a:rPr>
              <a:t>Khổ thơ khuyên chúng ta giữ gìn đường phố sạch đẹp, giữ gìn thành quả lao động của chị lao công. </a:t>
            </a:r>
            <a:endParaRPr lang="en-US" sz="2200" dirty="0">
              <a:latin typeface="UTM Avo" panose="02040603050506020204" pitchFamily="18"/>
            </a:endParaRPr>
          </a:p>
        </p:txBody>
      </p:sp>
      <p:pic>
        <p:nvPicPr>
          <p:cNvPr id="22" name="Picture 2" descr="Vẽ tranh bảo vệ môi trường | Vẽ bảo vệ môi trường xung quanh em - YouTube">
            <a:extLst>
              <a:ext uri="{FF2B5EF4-FFF2-40B4-BE49-F238E27FC236}">
                <a16:creationId xmlns:a16="http://schemas.microsoft.com/office/drawing/2014/main" id="{7A0859A7-9CD9-AFFD-9CEF-9D16101AC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r="10500"/>
          <a:stretch/>
        </p:blipFill>
        <p:spPr bwMode="auto">
          <a:xfrm>
            <a:off x="1416568" y="4027877"/>
            <a:ext cx="4232567" cy="274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Vẽ tranh bảo vệ môi trường | Vẽ tranh vì môi trường tương lai | Vẽ tranh  sắc màu tình nguyện - YouTube">
            <a:extLst>
              <a:ext uri="{FF2B5EF4-FFF2-40B4-BE49-F238E27FC236}">
                <a16:creationId xmlns:a16="http://schemas.microsoft.com/office/drawing/2014/main" id="{B2880748-CF05-FA34-570C-EFF6F64548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4" r="9184"/>
          <a:stretch/>
        </p:blipFill>
        <p:spPr bwMode="auto">
          <a:xfrm>
            <a:off x="6276407" y="4027878"/>
            <a:ext cx="4499025" cy="274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02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42EDB5-D436-2F06-EBF3-F3CF73CA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8">
            <a:extLst>
              <a:ext uri="{FF2B5EF4-FFF2-40B4-BE49-F238E27FC236}">
                <a16:creationId xmlns:a16="http://schemas.microsoft.com/office/drawing/2014/main" id="{03AB4ED3-6A9D-224F-AD56-5192AB655D0F}"/>
              </a:ext>
            </a:extLst>
          </p:cNvPr>
          <p:cNvSpPr txBox="1"/>
          <p:nvPr/>
        </p:nvSpPr>
        <p:spPr>
          <a:xfrm>
            <a:off x="4275468" y="2621735"/>
            <a:ext cx="923941" cy="1097180"/>
          </a:xfrm>
          <a:prstGeom prst="rect">
            <a:avLst/>
          </a:prstGeom>
        </p:spPr>
        <p:txBody>
          <a:bodyPr lIns="12883" tIns="12883" rIns="12883" bIns="12883" rtlCol="0" anchor="ctr"/>
          <a:lstStyle/>
          <a:p>
            <a:pPr algn="ctr">
              <a:lnSpc>
                <a:spcPts val="5820"/>
              </a:lnSpc>
              <a:spcBef>
                <a:spcPct val="0"/>
              </a:spcBef>
            </a:pPr>
            <a:endParaRPr lang="en-US" sz="4157">
              <a:solidFill>
                <a:srgbClr val="FFFFFF"/>
              </a:solidFill>
              <a:latin typeface="เอฟซี โอนิกิริ"/>
              <a:ea typeface="เอฟซี โอนิกิริ"/>
              <a:cs typeface="เอฟซี โอนิกิริ"/>
              <a:sym typeface="เอฟซี โอนิกิริ"/>
            </a:endParaRPr>
          </a:p>
        </p:txBody>
      </p:sp>
      <p:sp>
        <p:nvSpPr>
          <p:cNvPr id="13" name="Rectangle: Rounded Corners 43">
            <a:extLst>
              <a:ext uri="{FF2B5EF4-FFF2-40B4-BE49-F238E27FC236}">
                <a16:creationId xmlns:a16="http://schemas.microsoft.com/office/drawing/2014/main" id="{A3350952-927A-FC34-F996-0A1E3164C5DD}"/>
              </a:ext>
            </a:extLst>
          </p:cNvPr>
          <p:cNvSpPr/>
          <p:nvPr/>
        </p:nvSpPr>
        <p:spPr>
          <a:xfrm>
            <a:off x="2045789" y="2270647"/>
            <a:ext cx="8100422" cy="2316706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HOẠT ĐỘNG 3.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 NÂNG CAO 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A51EAADB-FD25-CD00-863C-C46E8FE2B767}"/>
              </a:ext>
            </a:extLst>
          </p:cNvPr>
          <p:cNvSpPr/>
          <p:nvPr/>
        </p:nvSpPr>
        <p:spPr>
          <a:xfrm flipH="1">
            <a:off x="-75868" y="4790196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9662241" y="0"/>
                </a:moveTo>
                <a:lnTo>
                  <a:pt x="0" y="0"/>
                </a:lnTo>
                <a:lnTo>
                  <a:pt x="0" y="6534090"/>
                </a:lnTo>
                <a:lnTo>
                  <a:pt x="9662241" y="6534090"/>
                </a:lnTo>
                <a:lnTo>
                  <a:pt x="966224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4">
            <a:extLst>
              <a:ext uri="{FF2B5EF4-FFF2-40B4-BE49-F238E27FC236}">
                <a16:creationId xmlns:a16="http://schemas.microsoft.com/office/drawing/2014/main" id="{D75F4866-83D4-A984-B92D-F2D5A9098D60}"/>
              </a:ext>
            </a:extLst>
          </p:cNvPr>
          <p:cNvSpPr/>
          <p:nvPr/>
        </p:nvSpPr>
        <p:spPr>
          <a:xfrm>
            <a:off x="6013053" y="4776945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0" y="0"/>
                </a:moveTo>
                <a:lnTo>
                  <a:pt x="9662241" y="0"/>
                </a:lnTo>
                <a:lnTo>
                  <a:pt x="9662241" y="6534090"/>
                </a:lnTo>
                <a:lnTo>
                  <a:pt x="0" y="6534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B7FB3976-E863-FD20-6F8D-A09EA10EB701}"/>
              </a:ext>
            </a:extLst>
          </p:cNvPr>
          <p:cNvSpPr/>
          <p:nvPr/>
        </p:nvSpPr>
        <p:spPr>
          <a:xfrm>
            <a:off x="36104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83CC4EBF-2AE0-CE2A-FBDE-C61F8635E71A}"/>
              </a:ext>
            </a:extLst>
          </p:cNvPr>
          <p:cNvSpPr/>
          <p:nvPr/>
        </p:nvSpPr>
        <p:spPr>
          <a:xfrm>
            <a:off x="1012147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8" name="Freeform 10">
            <a:extLst>
              <a:ext uri="{FF2B5EF4-FFF2-40B4-BE49-F238E27FC236}">
                <a16:creationId xmlns:a16="http://schemas.microsoft.com/office/drawing/2014/main" id="{3D2A6172-9CC2-658C-A2A1-899053C16F9B}"/>
              </a:ext>
            </a:extLst>
          </p:cNvPr>
          <p:cNvSpPr/>
          <p:nvPr/>
        </p:nvSpPr>
        <p:spPr>
          <a:xfrm>
            <a:off x="166325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24D5C348-A9FA-0B4C-7975-E034D504663B}"/>
              </a:ext>
            </a:extLst>
          </p:cNvPr>
          <p:cNvSpPr/>
          <p:nvPr/>
        </p:nvSpPr>
        <p:spPr>
          <a:xfrm flipH="1">
            <a:off x="11199759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Freeform 12">
            <a:extLst>
              <a:ext uri="{FF2B5EF4-FFF2-40B4-BE49-F238E27FC236}">
                <a16:creationId xmlns:a16="http://schemas.microsoft.com/office/drawing/2014/main" id="{C7A48DAF-DB55-A9D9-86E6-3E7BF278CE22}"/>
              </a:ext>
            </a:extLst>
          </p:cNvPr>
          <p:cNvSpPr/>
          <p:nvPr/>
        </p:nvSpPr>
        <p:spPr>
          <a:xfrm flipH="1">
            <a:off x="10592201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AD8F8AB5-19E2-6A53-37EB-D1D66E688904}"/>
              </a:ext>
            </a:extLst>
          </p:cNvPr>
          <p:cNvSpPr/>
          <p:nvPr/>
        </p:nvSpPr>
        <p:spPr>
          <a:xfrm flipH="1">
            <a:off x="9984643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5" y="0"/>
                </a:moveTo>
                <a:lnTo>
                  <a:pt x="0" y="0"/>
                </a:lnTo>
                <a:lnTo>
                  <a:pt x="0" y="1998278"/>
                </a:lnTo>
                <a:lnTo>
                  <a:pt x="921705" y="1998278"/>
                </a:lnTo>
                <a:lnTo>
                  <a:pt x="92170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7912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B38AA-1FD4-FF94-71FE-5D005DF20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ow: Pentagon 16">
            <a:extLst>
              <a:ext uri="{FF2B5EF4-FFF2-40B4-BE49-F238E27FC236}">
                <a16:creationId xmlns:a16="http://schemas.microsoft.com/office/drawing/2014/main" id="{E9EA25E5-7FAD-38D0-FC01-9E49408B5A44}"/>
              </a:ext>
            </a:extLst>
          </p:cNvPr>
          <p:cNvSpPr/>
          <p:nvPr/>
        </p:nvSpPr>
        <p:spPr>
          <a:xfrm>
            <a:off x="2576906" y="1691879"/>
            <a:ext cx="2998216" cy="864023"/>
          </a:xfrm>
          <a:prstGeom prst="homePlate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nghĩa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: Rounded Corners 17">
            <a:extLst>
              <a:ext uri="{FF2B5EF4-FFF2-40B4-BE49-F238E27FC236}">
                <a16:creationId xmlns:a16="http://schemas.microsoft.com/office/drawing/2014/main" id="{B5CCD4D5-986A-D0A9-93F4-CB6AEC3D2ED5}"/>
              </a:ext>
            </a:extLst>
          </p:cNvPr>
          <p:cNvSpPr/>
          <p:nvPr/>
        </p:nvSpPr>
        <p:spPr>
          <a:xfrm>
            <a:off x="1247646" y="2555902"/>
            <a:ext cx="5656736" cy="2760075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ca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ngợi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khuyên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" descr="Bộ tranh: Cuộc đời chúng ta luôn có sự xuất hiện của rất nhiều người phụ nữ  đặc biệt...">
            <a:extLst>
              <a:ext uri="{FF2B5EF4-FFF2-40B4-BE49-F238E27FC236}">
                <a16:creationId xmlns:a16="http://schemas.microsoft.com/office/drawing/2014/main" id="{9AA29A6B-1E08-26E2-C914-B466A3349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24" y="1910047"/>
            <a:ext cx="3405930" cy="3405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9226CB-6BB5-F4F9-8CF6-7A1A2F5E0794}"/>
              </a:ext>
            </a:extLst>
          </p:cNvPr>
          <p:cNvSpPr/>
          <p:nvPr/>
        </p:nvSpPr>
        <p:spPr>
          <a:xfrm>
            <a:off x="9959908" y="4855464"/>
            <a:ext cx="749808" cy="310896"/>
          </a:xfrm>
          <a:prstGeom prst="rect">
            <a:avLst/>
          </a:prstGeom>
          <a:solidFill>
            <a:srgbClr val="E2D4B7"/>
          </a:solidFill>
          <a:ln>
            <a:solidFill>
              <a:srgbClr val="E2D4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0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09A0F-49A0-8A9A-7FF5-D437459A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4">
            <a:extLst>
              <a:ext uri="{FF2B5EF4-FFF2-40B4-BE49-F238E27FC236}">
                <a16:creationId xmlns:a16="http://schemas.microsoft.com/office/drawing/2014/main" id="{755A7F36-62F4-885D-FA64-632F9B1D1DA8}"/>
              </a:ext>
            </a:extLst>
          </p:cNvPr>
          <p:cNvSpPr/>
          <p:nvPr/>
        </p:nvSpPr>
        <p:spPr>
          <a:xfrm>
            <a:off x="5823525" y="1441443"/>
            <a:ext cx="4737795" cy="2678486"/>
          </a:xfrm>
          <a:prstGeom prst="wedgeEllipseCallout">
            <a:avLst>
              <a:gd name="adj1" fmla="val -43834"/>
              <a:gd name="adj2" fmla="val 577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4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66ED899B-010B-19DA-499E-B0150CBA29AB}"/>
              </a:ext>
            </a:extLst>
          </p:cNvPr>
          <p:cNvSpPr/>
          <p:nvPr/>
        </p:nvSpPr>
        <p:spPr>
          <a:xfrm>
            <a:off x="1716962" y="3050816"/>
            <a:ext cx="3729681" cy="3509009"/>
          </a:xfrm>
          <a:custGeom>
            <a:avLst/>
            <a:gdLst/>
            <a:ahLst/>
            <a:cxnLst/>
            <a:rect l="l" t="t" r="r" b="b"/>
            <a:pathLst>
              <a:path w="6327049" h="5952699">
                <a:moveTo>
                  <a:pt x="0" y="0"/>
                </a:moveTo>
                <a:lnTo>
                  <a:pt x="6327049" y="0"/>
                </a:lnTo>
                <a:lnTo>
                  <a:pt x="6327049" y="5952699"/>
                </a:lnTo>
                <a:lnTo>
                  <a:pt x="0" y="5952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622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086F2B-DEB4-EABA-8A87-F4D8FD855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F072552-645F-8B0D-6735-4987FA093056}"/>
              </a:ext>
            </a:extLst>
          </p:cNvPr>
          <p:cNvSpPr txBox="1"/>
          <p:nvPr/>
        </p:nvSpPr>
        <p:spPr>
          <a:xfrm>
            <a:off x="2519270" y="2876355"/>
            <a:ext cx="3415207" cy="2789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chổi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quét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hè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rét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CF2D8485-2D5A-8444-9249-17801ACFFB2A}"/>
              </a:ext>
            </a:extLst>
          </p:cNvPr>
          <p:cNvSpPr/>
          <p:nvPr/>
        </p:nvSpPr>
        <p:spPr>
          <a:xfrm>
            <a:off x="2519270" y="1967862"/>
            <a:ext cx="2999046" cy="754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4: 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D16DC1F-393C-08FF-D4EB-D3EFBE9E0D0E}"/>
              </a:ext>
            </a:extLst>
          </p:cNvPr>
          <p:cNvSpPr>
            <a:spLocks noChangeAspect="1"/>
          </p:cNvSpPr>
          <p:nvPr/>
        </p:nvSpPr>
        <p:spPr>
          <a:xfrm>
            <a:off x="6619230" y="2096141"/>
            <a:ext cx="3415207" cy="3218991"/>
          </a:xfrm>
          <a:custGeom>
            <a:avLst/>
            <a:gdLst/>
            <a:ahLst/>
            <a:cxnLst/>
            <a:rect l="l" t="t" r="r" b="b"/>
            <a:pathLst>
              <a:path w="5421494" h="5110011">
                <a:moveTo>
                  <a:pt x="0" y="0"/>
                </a:moveTo>
                <a:lnTo>
                  <a:pt x="5421494" y="0"/>
                </a:lnTo>
                <a:lnTo>
                  <a:pt x="5421494" y="5110010"/>
                </a:lnTo>
                <a:lnTo>
                  <a:pt x="0" y="51100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032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841572-8D24-E580-039C-4536CA62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00FF9C-5651-BCE2-BB41-83659C648C6E}"/>
              </a:ext>
            </a:extLst>
          </p:cNvPr>
          <p:cNvSpPr txBox="1"/>
          <p:nvPr/>
        </p:nvSpPr>
        <p:spPr>
          <a:xfrm>
            <a:off x="2680388" y="2804578"/>
            <a:ext cx="2676809" cy="334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chổi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tre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Sớm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lề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lối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2099CCB-4FD7-6837-9731-CC590307FFC3}"/>
              </a:ext>
            </a:extLst>
          </p:cNvPr>
          <p:cNvSpPr>
            <a:spLocks noChangeAspect="1"/>
          </p:cNvSpPr>
          <p:nvPr/>
        </p:nvSpPr>
        <p:spPr>
          <a:xfrm>
            <a:off x="6619230" y="2096141"/>
            <a:ext cx="3415207" cy="3218991"/>
          </a:xfrm>
          <a:custGeom>
            <a:avLst/>
            <a:gdLst/>
            <a:ahLst/>
            <a:cxnLst/>
            <a:rect l="l" t="t" r="r" b="b"/>
            <a:pathLst>
              <a:path w="5421494" h="5110011">
                <a:moveTo>
                  <a:pt x="0" y="0"/>
                </a:moveTo>
                <a:lnTo>
                  <a:pt x="5421494" y="0"/>
                </a:lnTo>
                <a:lnTo>
                  <a:pt x="5421494" y="5110010"/>
                </a:lnTo>
                <a:lnTo>
                  <a:pt x="0" y="51100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890C67D-EDB9-7F87-8772-5CDBE2D233A6}"/>
              </a:ext>
            </a:extLst>
          </p:cNvPr>
          <p:cNvSpPr/>
          <p:nvPr/>
        </p:nvSpPr>
        <p:spPr>
          <a:xfrm>
            <a:off x="2519270" y="1967862"/>
            <a:ext cx="2999046" cy="754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Đoạn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4: </a:t>
            </a:r>
          </a:p>
        </p:txBody>
      </p:sp>
    </p:spTree>
    <p:extLst>
      <p:ext uri="{BB962C8B-B14F-4D97-AF65-F5344CB8AC3E}">
        <p14:creationId xmlns:p14="http://schemas.microsoft.com/office/powerpoint/2010/main" val="14428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A7AF0B5-ED4C-6DCA-2AF2-4CD53AA82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AF289C-2E88-DCFF-3E6E-5C8211844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74E476-FC44-8796-B7D1-8A592CCF3C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D26B88D7-126D-262F-3B47-8E73B7AC5D2D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Ong</a:t>
            </a:r>
            <a:endParaRPr lang="en-US" sz="6000" dirty="0"/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DDF8B991-EF8B-C44D-BD4A-A19F5BFEB9EB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non</a:t>
            </a:r>
            <a:endParaRPr lang="en-US" sz="600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BDB0A8AE-AD03-C655-48C7-BF013720E385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41A35EE8-ADC4-338C-B4C6-6FF5FA4F9C16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học</a:t>
            </a:r>
            <a:endParaRPr lang="en-US" sz="6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27D0DB-8E09-A207-3748-7A2E53AB2E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5FCAD74-CD41-C845-410A-E7F341F7A3B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53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9EF907-7147-970A-D576-5227BC2D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6">
            <a:extLst>
              <a:ext uri="{FF2B5EF4-FFF2-40B4-BE49-F238E27FC236}">
                <a16:creationId xmlns:a16="http://schemas.microsoft.com/office/drawing/2014/main" id="{3EA3D9E8-30EE-E86F-DBE1-8F953FCF2ADF}"/>
              </a:ext>
            </a:extLst>
          </p:cNvPr>
          <p:cNvSpPr/>
          <p:nvPr/>
        </p:nvSpPr>
        <p:spPr>
          <a:xfrm>
            <a:off x="1688641" y="2741724"/>
            <a:ext cx="3983290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</a:p>
        </p:txBody>
      </p:sp>
      <p:sp>
        <p:nvSpPr>
          <p:cNvPr id="13" name="Rectangle: Rounded Corners 21">
            <a:extLst>
              <a:ext uri="{FF2B5EF4-FFF2-40B4-BE49-F238E27FC236}">
                <a16:creationId xmlns:a16="http://schemas.microsoft.com/office/drawing/2014/main" id="{7C6C2CEE-64DC-36B0-B88D-315C36933D28}"/>
              </a:ext>
            </a:extLst>
          </p:cNvPr>
          <p:cNvSpPr/>
          <p:nvPr/>
        </p:nvSpPr>
        <p:spPr>
          <a:xfrm>
            <a:off x="6520070" y="4329678"/>
            <a:ext cx="3983291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chiều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</a:p>
        </p:txBody>
      </p:sp>
      <p:sp>
        <p:nvSpPr>
          <p:cNvPr id="14" name="Rectangle: Rounded Corners 22">
            <a:extLst>
              <a:ext uri="{FF2B5EF4-FFF2-40B4-BE49-F238E27FC236}">
                <a16:creationId xmlns:a16="http://schemas.microsoft.com/office/drawing/2014/main" id="{EFF8CBBE-1F2A-33DE-3C6D-C64ABAABCF96}"/>
              </a:ext>
            </a:extLst>
          </p:cNvPr>
          <p:cNvSpPr/>
          <p:nvPr/>
        </p:nvSpPr>
        <p:spPr>
          <a:xfrm>
            <a:off x="1688641" y="4329680"/>
            <a:ext cx="3983290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: Rounded Corners 23">
            <a:extLst>
              <a:ext uri="{FF2B5EF4-FFF2-40B4-BE49-F238E27FC236}">
                <a16:creationId xmlns:a16="http://schemas.microsoft.com/office/drawing/2014/main" id="{2B7BC824-401E-D7F8-01E0-DA69E58AA442}"/>
              </a:ext>
            </a:extLst>
          </p:cNvPr>
          <p:cNvSpPr/>
          <p:nvPr/>
        </p:nvSpPr>
        <p:spPr>
          <a:xfrm>
            <a:off x="6520070" y="2741723"/>
            <a:ext cx="3983291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trưa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83EAE00-651E-DC6E-1AE7-E7C667346EEA}"/>
              </a:ext>
            </a:extLst>
          </p:cNvPr>
          <p:cNvGrpSpPr/>
          <p:nvPr/>
        </p:nvGrpSpPr>
        <p:grpSpPr>
          <a:xfrm>
            <a:off x="1688643" y="1219133"/>
            <a:ext cx="8814718" cy="1225275"/>
            <a:chOff x="2427724" y="875845"/>
            <a:chExt cx="13992987" cy="1945072"/>
          </a:xfrm>
        </p:grpSpPr>
        <p:sp>
          <p:nvSpPr>
            <p:cNvPr id="17" name="Rectangle: Rounded Corners 5">
              <a:extLst>
                <a:ext uri="{FF2B5EF4-FFF2-40B4-BE49-F238E27FC236}">
                  <a16:creationId xmlns:a16="http://schemas.microsoft.com/office/drawing/2014/main" id="{08AB0591-7FE9-F530-25D7-E13947119832}"/>
                </a:ext>
              </a:extLst>
            </p:cNvPr>
            <p:cNvSpPr/>
            <p:nvPr/>
          </p:nvSpPr>
          <p:spPr>
            <a:xfrm>
              <a:off x="2427724" y="875845"/>
              <a:ext cx="13992987" cy="1945072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Câu</a:t>
              </a:r>
              <a:r>
                <a:rPr lang="en-US" sz="2400" b="1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1: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Tác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giả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nghe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thấy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tiếng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chổi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tre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vào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lúc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nào</a:t>
              </a:r>
              <a:r>
                <a:rPr lang="en-US" sz="2400" dirty="0">
                  <a:solidFill>
                    <a:schemeClr val="tx1"/>
                  </a:solidFill>
                  <a:ea typeface="Times New Roman" panose="02020603050405020304" pitchFamily="18" charset="0"/>
                  <a:cs typeface="Arial" panose="020B0604020202020204" pitchFamily="34" charset="0"/>
                </a:rPr>
                <a:t>?</a:t>
              </a:r>
              <a:endPara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69CC3F-B3C2-0771-21FE-134E9B1FAC88}"/>
                </a:ext>
              </a:extLst>
            </p:cNvPr>
            <p:cNvSpPr txBox="1"/>
            <p:nvPr/>
          </p:nvSpPr>
          <p:spPr>
            <a:xfrm>
              <a:off x="3062281" y="1033093"/>
              <a:ext cx="12512904" cy="901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endPara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9" name="Picture 5">
            <a:extLst>
              <a:ext uri="{FF2B5EF4-FFF2-40B4-BE49-F238E27FC236}">
                <a16:creationId xmlns:a16="http://schemas.microsoft.com/office/drawing/2014/main" id="{2D8A2FE3-870B-2988-61D4-154282F851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999863" y="4390757"/>
            <a:ext cx="1207131" cy="1050690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F3F5B099-4A7E-5E8F-82AC-3690D67744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999863" y="2959309"/>
            <a:ext cx="1096137" cy="993325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30D42FDC-C85D-3B18-F845-A6BF99316D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779502" y="4521275"/>
            <a:ext cx="1096137" cy="993325"/>
          </a:xfrm>
          <a:prstGeom prst="rect">
            <a:avLst/>
          </a:prstGeom>
        </p:spPr>
      </p:pic>
      <p:pic>
        <p:nvPicPr>
          <p:cNvPr id="22" name="Picture 18">
            <a:extLst>
              <a:ext uri="{FF2B5EF4-FFF2-40B4-BE49-F238E27FC236}">
                <a16:creationId xmlns:a16="http://schemas.microsoft.com/office/drawing/2014/main" id="{4C64F2CF-5E65-9293-0456-CD60D59E3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779502" y="2933320"/>
            <a:ext cx="1096137" cy="993325"/>
          </a:xfrm>
          <a:prstGeom prst="rect">
            <a:avLst/>
          </a:prstGeom>
        </p:spPr>
      </p:pic>
      <p:pic>
        <p:nvPicPr>
          <p:cNvPr id="23" name="Google Shape;115;p2">
            <a:extLst>
              <a:ext uri="{FF2B5EF4-FFF2-40B4-BE49-F238E27FC236}">
                <a16:creationId xmlns:a16="http://schemas.microsoft.com/office/drawing/2014/main" id="{006FB9B6-60C3-26EA-551C-3A10B62285E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75C9CB-5AF2-44BE-5EDF-D8A1F5A5ABA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502" y="415223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BB6E04-BCA8-1476-C85F-E6D5434F9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D85839EC-C69E-FA11-8757-7B074DD70A47}"/>
              </a:ext>
            </a:extLst>
          </p:cNvPr>
          <p:cNvSpPr/>
          <p:nvPr/>
        </p:nvSpPr>
        <p:spPr>
          <a:xfrm>
            <a:off x="1486454" y="1042462"/>
            <a:ext cx="9168248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vất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vả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chị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lao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400" kern="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Rectangle: Rounded Corners 6">
            <a:extLst>
              <a:ext uri="{FF2B5EF4-FFF2-40B4-BE49-F238E27FC236}">
                <a16:creationId xmlns:a16="http://schemas.microsoft.com/office/drawing/2014/main" id="{D85DC19A-3D63-A477-9C89-2ED72ACE8A57}"/>
              </a:ext>
            </a:extLst>
          </p:cNvPr>
          <p:cNvSpPr/>
          <p:nvPr/>
        </p:nvSpPr>
        <p:spPr>
          <a:xfrm>
            <a:off x="1486454" y="2692775"/>
            <a:ext cx="4477024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sắt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21">
            <a:extLst>
              <a:ext uri="{FF2B5EF4-FFF2-40B4-BE49-F238E27FC236}">
                <a16:creationId xmlns:a16="http://schemas.microsoft.com/office/drawing/2014/main" id="{E4249AEC-5459-7314-D9AA-CE4940F94013}"/>
              </a:ext>
            </a:extLst>
          </p:cNvPr>
          <p:cNvSpPr/>
          <p:nvPr/>
        </p:nvSpPr>
        <p:spPr>
          <a:xfrm>
            <a:off x="6241397" y="4352497"/>
            <a:ext cx="4426178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400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6BFEEA1D-C927-5E95-ACB2-75C33296131E}"/>
              </a:ext>
            </a:extLst>
          </p:cNvPr>
          <p:cNvSpPr/>
          <p:nvPr/>
        </p:nvSpPr>
        <p:spPr>
          <a:xfrm>
            <a:off x="1486454" y="4352496"/>
            <a:ext cx="4477024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chổi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tre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sớm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23">
            <a:extLst>
              <a:ext uri="{FF2B5EF4-FFF2-40B4-BE49-F238E27FC236}">
                <a16:creationId xmlns:a16="http://schemas.microsoft.com/office/drawing/2014/main" id="{673AFEA6-084A-A2B1-D839-54B12AC97E7A}"/>
              </a:ext>
            </a:extLst>
          </p:cNvPr>
          <p:cNvSpPr/>
          <p:nvPr/>
        </p:nvSpPr>
        <p:spPr>
          <a:xfrm>
            <a:off x="6228524" y="2698196"/>
            <a:ext cx="4426178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đông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quét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47800A73-5F72-D675-0037-F3EC0698F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75322" y="3340792"/>
            <a:ext cx="986726" cy="894177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A338E910-3867-FFC9-44DE-5E9758EF59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850916" y="3340791"/>
            <a:ext cx="986726" cy="8941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BE42AF-0B10-99BA-B113-E3B686D047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58738" y="4974369"/>
            <a:ext cx="986726" cy="894177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B2CA6962-A5F1-2C66-CA99-EF74D58043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17748" y="4843773"/>
            <a:ext cx="1086641" cy="945815"/>
          </a:xfrm>
          <a:prstGeom prst="rect">
            <a:avLst/>
          </a:prstGeom>
        </p:spPr>
      </p:pic>
      <p:pic>
        <p:nvPicPr>
          <p:cNvPr id="21" name="Google Shape;115;p2">
            <a:extLst>
              <a:ext uri="{FF2B5EF4-FFF2-40B4-BE49-F238E27FC236}">
                <a16:creationId xmlns:a16="http://schemas.microsoft.com/office/drawing/2014/main" id="{4324A0FD-21B2-8E7F-8EFE-24B725A774E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10508A2-72C6-3C9A-AF68-B6CCEAD1F1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7289" y="121023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A5DAD-4DD9-559B-33DF-FAFA2B45C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D9E0B474-3D94-241D-7A6A-CCACF5B43624}"/>
              </a:ext>
            </a:extLst>
          </p:cNvPr>
          <p:cNvSpPr/>
          <p:nvPr/>
        </p:nvSpPr>
        <p:spPr>
          <a:xfrm>
            <a:off x="1671915" y="1152679"/>
            <a:ext cx="8848170" cy="129603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yên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tĩnh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khuya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miêu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6">
            <a:extLst>
              <a:ext uri="{FF2B5EF4-FFF2-40B4-BE49-F238E27FC236}">
                <a16:creationId xmlns:a16="http://schemas.microsoft.com/office/drawing/2014/main" id="{97246B36-3A3C-DFAA-CF8D-178956B48049}"/>
              </a:ext>
            </a:extLst>
          </p:cNvPr>
          <p:cNvSpPr/>
          <p:nvPr/>
        </p:nvSpPr>
        <p:spPr>
          <a:xfrm>
            <a:off x="1671914" y="2767768"/>
            <a:ext cx="4119285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Xao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en-US" sz="2400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: Rounded Corners 21">
            <a:extLst>
              <a:ext uri="{FF2B5EF4-FFF2-40B4-BE49-F238E27FC236}">
                <a16:creationId xmlns:a16="http://schemas.microsoft.com/office/drawing/2014/main" id="{33402BE5-BFBD-F10A-D090-DB6A4F95C92D}"/>
              </a:ext>
            </a:extLst>
          </p:cNvPr>
          <p:cNvSpPr/>
          <p:nvPr/>
        </p:nvSpPr>
        <p:spPr>
          <a:xfrm>
            <a:off x="6400802" y="4382857"/>
            <a:ext cx="4119285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Lạnh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CC128A0C-AAD9-6ED3-5B80-D8EFBFA11A10}"/>
              </a:ext>
            </a:extLst>
          </p:cNvPr>
          <p:cNvSpPr/>
          <p:nvPr/>
        </p:nvSpPr>
        <p:spPr>
          <a:xfrm>
            <a:off x="1671914" y="4382858"/>
            <a:ext cx="4119285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Gió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rét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23">
            <a:extLst>
              <a:ext uri="{FF2B5EF4-FFF2-40B4-BE49-F238E27FC236}">
                <a16:creationId xmlns:a16="http://schemas.microsoft.com/office/drawing/2014/main" id="{26E54418-403B-EB7A-2C17-549DE19CE8AA}"/>
              </a:ext>
            </a:extLst>
          </p:cNvPr>
          <p:cNvSpPr/>
          <p:nvPr/>
        </p:nvSpPr>
        <p:spPr>
          <a:xfrm>
            <a:off x="6400802" y="2767768"/>
            <a:ext cx="4119285" cy="129603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Lặng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ngắt</a:t>
            </a:r>
            <a:r>
              <a:rPr lang="en-US" sz="24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29059BF9-4154-2005-E292-DF5B52FC0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24480" y="3034714"/>
            <a:ext cx="842840" cy="763786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C20AF7D5-6759-A317-FA50-96AAA9328A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74571" y="4700752"/>
            <a:ext cx="842840" cy="7637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4AF43A-E25C-DB8B-A9DE-D495691592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24480" y="4662203"/>
            <a:ext cx="842840" cy="763786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38299B5D-A65E-0413-DED1-3DBCF417F3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91900" y="3184078"/>
            <a:ext cx="928185" cy="807895"/>
          </a:xfrm>
          <a:prstGeom prst="rect">
            <a:avLst/>
          </a:prstGeom>
        </p:spPr>
      </p:pic>
      <p:pic>
        <p:nvPicPr>
          <p:cNvPr id="21" name="Google Shape;115;p2">
            <a:extLst>
              <a:ext uri="{FF2B5EF4-FFF2-40B4-BE49-F238E27FC236}">
                <a16:creationId xmlns:a16="http://schemas.microsoft.com/office/drawing/2014/main" id="{815FABC7-EB5F-EB31-C7E0-4632BF01D61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AF8976-A176-C888-A0D4-D8272BF209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991" y="996786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6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07309-8B11-8CBB-A66E-8D57C212F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1CD836DA-1F64-CD90-BFFE-0F04DCBB2D31}"/>
              </a:ext>
            </a:extLst>
          </p:cNvPr>
          <p:cNvSpPr/>
          <p:nvPr/>
        </p:nvSpPr>
        <p:spPr>
          <a:xfrm>
            <a:off x="836906" y="673321"/>
            <a:ext cx="10480090" cy="11840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200" b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Dòng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biện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pháp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tu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từ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so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sánh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ở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khổ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thứ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2?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6">
            <a:extLst>
              <a:ext uri="{FF2B5EF4-FFF2-40B4-BE49-F238E27FC236}">
                <a16:creationId xmlns:a16="http://schemas.microsoft.com/office/drawing/2014/main" id="{0A029BFF-33A7-546F-D387-4C39228AC9C2}"/>
              </a:ext>
            </a:extLst>
          </p:cNvPr>
          <p:cNvSpPr/>
          <p:nvPr/>
        </p:nvSpPr>
        <p:spPr>
          <a:xfrm>
            <a:off x="836906" y="2159848"/>
            <a:ext cx="5127182" cy="1855562"/>
          </a:xfrm>
          <a:prstGeom prst="roundRect">
            <a:avLst>
              <a:gd name="adj" fmla="val 9358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ca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khỏe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khoắn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rắn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rỏi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bền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bỉ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6">
            <a:extLst>
              <a:ext uri="{FF2B5EF4-FFF2-40B4-BE49-F238E27FC236}">
                <a16:creationId xmlns:a16="http://schemas.microsoft.com/office/drawing/2014/main" id="{9F6EF682-9CEF-80A7-BA80-29C09C771731}"/>
              </a:ext>
            </a:extLst>
          </p:cNvPr>
          <p:cNvSpPr/>
          <p:nvPr/>
        </p:nvSpPr>
        <p:spPr>
          <a:xfrm>
            <a:off x="6227912" y="2159848"/>
            <a:ext cx="5127182" cy="1855562"/>
          </a:xfrm>
          <a:prstGeom prst="roundRect">
            <a:avLst>
              <a:gd name="adj" fmla="val 10023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Tăng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tính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niềm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hào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7">
            <a:extLst>
              <a:ext uri="{FF2B5EF4-FFF2-40B4-BE49-F238E27FC236}">
                <a16:creationId xmlns:a16="http://schemas.microsoft.com/office/drawing/2014/main" id="{7B493269-EC1B-10B2-850B-A5947D3796F9}"/>
              </a:ext>
            </a:extLst>
          </p:cNvPr>
          <p:cNvSpPr/>
          <p:nvPr/>
        </p:nvSpPr>
        <p:spPr>
          <a:xfrm>
            <a:off x="6227912" y="4317853"/>
            <a:ext cx="5127182" cy="185556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âm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hưởng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hài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hòa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nhịp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nhàng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niềm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vui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6" name="Rectangle: Rounded Corners 18">
            <a:extLst>
              <a:ext uri="{FF2B5EF4-FFF2-40B4-BE49-F238E27FC236}">
                <a16:creationId xmlns:a16="http://schemas.microsoft.com/office/drawing/2014/main" id="{8D481D8A-8CBD-1F22-48B3-0DDF1020411F}"/>
              </a:ext>
            </a:extLst>
          </p:cNvPr>
          <p:cNvSpPr/>
          <p:nvPr/>
        </p:nvSpPr>
        <p:spPr>
          <a:xfrm>
            <a:off x="836906" y="4317852"/>
            <a:ext cx="5127181" cy="18555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âm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hưởng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hài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hòa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nhịp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nhàng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nhấn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mạnh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vất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vả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nhọc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nhằn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i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48FB6F97-EEB4-EEA9-FD9B-32DB4A004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68082" y="5611535"/>
            <a:ext cx="750837" cy="680413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F5452E1A-7E2B-B494-75BA-57984AC5C2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68082" y="3471530"/>
            <a:ext cx="750837" cy="6804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8E1C00-F08A-C918-8114-48944068D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405846" y="5611536"/>
            <a:ext cx="750837" cy="6804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EEF7E126-A45F-208E-9A56-9D91FA9D57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83906" y="3471530"/>
            <a:ext cx="826866" cy="719707"/>
          </a:xfrm>
          <a:prstGeom prst="rect">
            <a:avLst/>
          </a:prstGeom>
        </p:spPr>
      </p:pic>
      <p:pic>
        <p:nvPicPr>
          <p:cNvPr id="21" name="Google Shape;115;p2">
            <a:extLst>
              <a:ext uri="{FF2B5EF4-FFF2-40B4-BE49-F238E27FC236}">
                <a16:creationId xmlns:a16="http://schemas.microsoft.com/office/drawing/2014/main" id="{685D7F8B-310C-992D-4A7D-E689228372B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8BE20CD-DB1C-F9BD-EFF4-23233501D8C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741" y="0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7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ED8D4A-6423-19D2-0ADA-BF76245EE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5">
            <a:extLst>
              <a:ext uri="{FF2B5EF4-FFF2-40B4-BE49-F238E27FC236}">
                <a16:creationId xmlns:a16="http://schemas.microsoft.com/office/drawing/2014/main" id="{5B28D05B-6D62-7095-91C6-6C8538BEFC4B}"/>
              </a:ext>
            </a:extLst>
          </p:cNvPr>
          <p:cNvSpPr/>
          <p:nvPr/>
        </p:nvSpPr>
        <p:spPr>
          <a:xfrm>
            <a:off x="338808" y="922551"/>
            <a:ext cx="11494508" cy="14901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200" b="1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5: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xét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thái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tác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giả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thơ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6">
            <a:extLst>
              <a:ext uri="{FF2B5EF4-FFF2-40B4-BE49-F238E27FC236}">
                <a16:creationId xmlns:a16="http://schemas.microsoft.com/office/drawing/2014/main" id="{105FA63E-AC31-0424-D53D-FF24C6DD49F4}"/>
              </a:ext>
            </a:extLst>
          </p:cNvPr>
          <p:cNvSpPr/>
          <p:nvPr/>
        </p:nvSpPr>
        <p:spPr>
          <a:xfrm>
            <a:off x="358686" y="2684814"/>
            <a:ext cx="5671492" cy="14901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Đau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đớn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xót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xa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vất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vả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khổ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cực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21">
            <a:extLst>
              <a:ext uri="{FF2B5EF4-FFF2-40B4-BE49-F238E27FC236}">
                <a16:creationId xmlns:a16="http://schemas.microsoft.com/office/drawing/2014/main" id="{C0552463-4C8F-E81E-78C6-8C863B066720}"/>
              </a:ext>
            </a:extLst>
          </p:cNvPr>
          <p:cNvSpPr/>
          <p:nvPr/>
        </p:nvSpPr>
        <p:spPr>
          <a:xfrm>
            <a:off x="6181700" y="4447077"/>
            <a:ext cx="5671492" cy="14901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Bất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phẫn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nộ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sạch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4FCE609-2C23-543F-299F-03CDFBB70422}"/>
              </a:ext>
            </a:extLst>
          </p:cNvPr>
          <p:cNvSpPr/>
          <p:nvPr/>
        </p:nvSpPr>
        <p:spPr>
          <a:xfrm>
            <a:off x="338808" y="4447077"/>
            <a:ext cx="5671492" cy="14901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ca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yên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tĩnh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lặng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23">
            <a:extLst>
              <a:ext uri="{FF2B5EF4-FFF2-40B4-BE49-F238E27FC236}">
                <a16:creationId xmlns:a16="http://schemas.microsoft.com/office/drawing/2014/main" id="{430A6525-54C6-90FA-AD2E-70FD38D3BE88}"/>
              </a:ext>
            </a:extLst>
          </p:cNvPr>
          <p:cNvSpPr/>
          <p:nvPr/>
        </p:nvSpPr>
        <p:spPr>
          <a:xfrm>
            <a:off x="6161824" y="2684814"/>
            <a:ext cx="5671492" cy="14901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Ngợi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ca,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trân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vẻ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chị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lao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bình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thường</a:t>
            </a:r>
            <a:r>
              <a:rPr lang="en-US" sz="22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2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0E815C69-3572-D27C-151D-6CDE49033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95984" y="3564080"/>
            <a:ext cx="890078" cy="806594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879CCC6E-EDF0-2006-CBCD-9C8B1CE02A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95984" y="5419712"/>
            <a:ext cx="890078" cy="8065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6D6F90-A521-B59D-D4A9-321E0ABED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963114" y="5358765"/>
            <a:ext cx="890078" cy="806594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3662BD67-5265-C2FE-2C69-6DF9C835A7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079271" y="3564645"/>
            <a:ext cx="980207" cy="853175"/>
          </a:xfrm>
          <a:prstGeom prst="rect">
            <a:avLst/>
          </a:prstGeom>
        </p:spPr>
      </p:pic>
      <p:pic>
        <p:nvPicPr>
          <p:cNvPr id="21" name="Google Shape;115;p2">
            <a:extLst>
              <a:ext uri="{FF2B5EF4-FFF2-40B4-BE49-F238E27FC236}">
                <a16:creationId xmlns:a16="http://schemas.microsoft.com/office/drawing/2014/main" id="{589D62B2-6E60-AC14-5B4D-A33EDFFA8DD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E19E87-F6B9-CA80-FA0C-E48B8545DF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294" y="89384"/>
            <a:ext cx="1600706" cy="16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8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E8407FA-EB02-A2FB-32B3-572B48526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83E5E-2776-26E5-9F8E-3E5898E2A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9717E73-99AC-A11C-74FC-A58C632BC6CF}"/>
              </a:ext>
            </a:extLst>
          </p:cNvPr>
          <p:cNvSpPr/>
          <p:nvPr/>
        </p:nvSpPr>
        <p:spPr>
          <a:xfrm flipH="1">
            <a:off x="-75868" y="4790196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9662241" y="0"/>
                </a:moveTo>
                <a:lnTo>
                  <a:pt x="0" y="0"/>
                </a:lnTo>
                <a:lnTo>
                  <a:pt x="0" y="6534090"/>
                </a:lnTo>
                <a:lnTo>
                  <a:pt x="9662241" y="6534090"/>
                </a:lnTo>
                <a:lnTo>
                  <a:pt x="9662241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FFEEC88-C9F0-2410-99CA-4640F1B74FD0}"/>
              </a:ext>
            </a:extLst>
          </p:cNvPr>
          <p:cNvSpPr/>
          <p:nvPr/>
        </p:nvSpPr>
        <p:spPr>
          <a:xfrm>
            <a:off x="6013053" y="4776945"/>
            <a:ext cx="6218703" cy="4205397"/>
          </a:xfrm>
          <a:custGeom>
            <a:avLst/>
            <a:gdLst/>
            <a:ahLst/>
            <a:cxnLst/>
            <a:rect l="l" t="t" r="r" b="b"/>
            <a:pathLst>
              <a:path w="9662241" h="6534090">
                <a:moveTo>
                  <a:pt x="0" y="0"/>
                </a:moveTo>
                <a:lnTo>
                  <a:pt x="9662241" y="0"/>
                </a:lnTo>
                <a:lnTo>
                  <a:pt x="9662241" y="6534090"/>
                </a:lnTo>
                <a:lnTo>
                  <a:pt x="0" y="6534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67BDFCC8-CF82-31F5-3994-BD1D493E4ABF}"/>
              </a:ext>
            </a:extLst>
          </p:cNvPr>
          <p:cNvSpPr/>
          <p:nvPr/>
        </p:nvSpPr>
        <p:spPr>
          <a:xfrm>
            <a:off x="36104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50752D0F-6CB7-9368-0E26-DC9BDC79CC9F}"/>
              </a:ext>
            </a:extLst>
          </p:cNvPr>
          <p:cNvSpPr/>
          <p:nvPr/>
        </p:nvSpPr>
        <p:spPr>
          <a:xfrm>
            <a:off x="1012147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7FB53F5-976D-CE11-7BD1-1B77CE72E4E3}"/>
              </a:ext>
            </a:extLst>
          </p:cNvPr>
          <p:cNvSpPr/>
          <p:nvPr/>
        </p:nvSpPr>
        <p:spPr>
          <a:xfrm>
            <a:off x="1663252" y="5658508"/>
            <a:ext cx="651105" cy="1332185"/>
          </a:xfrm>
          <a:custGeom>
            <a:avLst/>
            <a:gdLst/>
            <a:ahLst/>
            <a:cxnLst/>
            <a:rect l="l" t="t" r="r" b="b"/>
            <a:pathLst>
              <a:path w="976658" h="1998278">
                <a:moveTo>
                  <a:pt x="0" y="0"/>
                </a:moveTo>
                <a:lnTo>
                  <a:pt x="976658" y="0"/>
                </a:lnTo>
                <a:lnTo>
                  <a:pt x="976658" y="1998278"/>
                </a:lnTo>
                <a:lnTo>
                  <a:pt x="0" y="19982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B340A43-C9BE-8392-561C-57FC997180CA}"/>
              </a:ext>
            </a:extLst>
          </p:cNvPr>
          <p:cNvSpPr/>
          <p:nvPr/>
        </p:nvSpPr>
        <p:spPr>
          <a:xfrm flipH="1">
            <a:off x="11199759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1C667673-FD85-0304-5E37-AA50A5A8ABDA}"/>
              </a:ext>
            </a:extLst>
          </p:cNvPr>
          <p:cNvSpPr/>
          <p:nvPr/>
        </p:nvSpPr>
        <p:spPr>
          <a:xfrm flipH="1">
            <a:off x="10592201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6" y="0"/>
                </a:moveTo>
                <a:lnTo>
                  <a:pt x="0" y="0"/>
                </a:lnTo>
                <a:lnTo>
                  <a:pt x="0" y="1998278"/>
                </a:lnTo>
                <a:lnTo>
                  <a:pt x="921706" y="1998278"/>
                </a:lnTo>
                <a:lnTo>
                  <a:pt x="92170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6247603E-EAE5-A550-1F32-6B57E2FF3AA2}"/>
              </a:ext>
            </a:extLst>
          </p:cNvPr>
          <p:cNvSpPr/>
          <p:nvPr/>
        </p:nvSpPr>
        <p:spPr>
          <a:xfrm flipH="1">
            <a:off x="9984643" y="5658508"/>
            <a:ext cx="614471" cy="1332185"/>
          </a:xfrm>
          <a:custGeom>
            <a:avLst/>
            <a:gdLst/>
            <a:ahLst/>
            <a:cxnLst/>
            <a:rect l="l" t="t" r="r" b="b"/>
            <a:pathLst>
              <a:path w="921706" h="1998278">
                <a:moveTo>
                  <a:pt x="921705" y="0"/>
                </a:moveTo>
                <a:lnTo>
                  <a:pt x="0" y="0"/>
                </a:lnTo>
                <a:lnTo>
                  <a:pt x="0" y="1998278"/>
                </a:lnTo>
                <a:lnTo>
                  <a:pt x="921705" y="1998278"/>
                </a:lnTo>
                <a:lnTo>
                  <a:pt x="921705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2" name="Rectangle: Rounded Corners 28">
            <a:extLst>
              <a:ext uri="{FF2B5EF4-FFF2-40B4-BE49-F238E27FC236}">
                <a16:creationId xmlns:a16="http://schemas.microsoft.com/office/drawing/2014/main" id="{928FC225-E73A-E3D2-45B9-34113C732FD4}"/>
              </a:ext>
            </a:extLst>
          </p:cNvPr>
          <p:cNvSpPr/>
          <p:nvPr/>
        </p:nvSpPr>
        <p:spPr>
          <a:xfrm>
            <a:off x="1337699" y="1863868"/>
            <a:ext cx="4513837" cy="14988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lại bài, </a:t>
            </a:r>
          </a:p>
          <a:p>
            <a:pPr algn="ctr">
              <a:lnSpc>
                <a:spcPct val="150000"/>
              </a:lnSpc>
            </a:pP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ý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nghĩa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nl-NL" sz="240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9">
            <a:extLst>
              <a:ext uri="{FF2B5EF4-FFF2-40B4-BE49-F238E27FC236}">
                <a16:creationId xmlns:a16="http://schemas.microsoft.com/office/drawing/2014/main" id="{101AED37-7451-4A2D-5465-24F9338A95A5}"/>
              </a:ext>
            </a:extLst>
          </p:cNvPr>
          <p:cNvSpPr/>
          <p:nvPr/>
        </p:nvSpPr>
        <p:spPr>
          <a:xfrm>
            <a:off x="6340465" y="1863868"/>
            <a:ext cx="4513836" cy="14988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Chia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kern="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: Rounded Corners 30">
            <a:extLst>
              <a:ext uri="{FF2B5EF4-FFF2-40B4-BE49-F238E27FC236}">
                <a16:creationId xmlns:a16="http://schemas.microsoft.com/office/drawing/2014/main" id="{EF925736-3A72-DB02-2144-43B72DD91DD3}"/>
              </a:ext>
            </a:extLst>
          </p:cNvPr>
          <p:cNvSpPr/>
          <p:nvPr/>
        </p:nvSpPr>
        <p:spPr>
          <a:xfrm>
            <a:off x="3839081" y="3672694"/>
            <a:ext cx="4513837" cy="149887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trước bài </a:t>
            </a:r>
            <a:r>
              <a:rPr lang="nl-NL" sz="2400" i="1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Luyện từ và câu</a:t>
            </a:r>
            <a:r>
              <a:rPr lang="nl-NL" sz="2400" kern="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SGK tr82.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79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1229</Words>
  <Application>Microsoft Office PowerPoint</Application>
  <PresentationFormat>Widescreen</PresentationFormat>
  <Paragraphs>126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Wingdings</vt:lpstr>
      <vt:lpstr>UTM Avo</vt:lpstr>
      <vt:lpstr>Times New Roman</vt:lpstr>
      <vt:lpstr>เอฟซี โอนิกิริ</vt:lpstr>
      <vt:lpstr>Calibri</vt:lpstr>
      <vt:lpstr>Arial</vt:lpstr>
      <vt:lpstr>2_Office Theme</vt:lpstr>
      <vt:lpstr>Tuần 10  Bài đọc 2: Tiếng chổi 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126</cp:revision>
  <dcterms:created xsi:type="dcterms:W3CDTF">2023-10-19T01:39:18Z</dcterms:created>
  <dcterms:modified xsi:type="dcterms:W3CDTF">2024-12-16T08:15:11Z</dcterms:modified>
</cp:coreProperties>
</file>