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81" r:id="rId3"/>
    <p:sldId id="353" r:id="rId4"/>
    <p:sldId id="278" r:id="rId5"/>
    <p:sldId id="351" r:id="rId6"/>
    <p:sldId id="378" r:id="rId7"/>
    <p:sldId id="379" r:id="rId8"/>
    <p:sldId id="380" r:id="rId9"/>
    <p:sldId id="381" r:id="rId10"/>
    <p:sldId id="382" r:id="rId11"/>
    <p:sldId id="383" r:id="rId12"/>
    <p:sldId id="363" r:id="rId13"/>
    <p:sldId id="364" r:id="rId14"/>
    <p:sldId id="365" r:id="rId15"/>
    <p:sldId id="384" r:id="rId16"/>
    <p:sldId id="366" r:id="rId17"/>
    <p:sldId id="367" r:id="rId18"/>
    <p:sldId id="385" r:id="rId19"/>
    <p:sldId id="371" r:id="rId20"/>
    <p:sldId id="359" r:id="rId21"/>
    <p:sldId id="344" r:id="rId22"/>
    <p:sldId id="372" r:id="rId23"/>
    <p:sldId id="377" r:id="rId24"/>
    <p:sldId id="354" r:id="rId25"/>
    <p:sldId id="373" r:id="rId26"/>
    <p:sldId id="374" r:id="rId27"/>
    <p:sldId id="375" r:id="rId28"/>
    <p:sldId id="376" r:id="rId29"/>
    <p:sldId id="348" r:id="rId30"/>
    <p:sldId id="352" r:id="rId31"/>
    <p:sldId id="276" r:id="rId32"/>
    <p:sldId id="275" r:id="rId33"/>
  </p:sldIdLst>
  <p:sldSz cx="12192000" cy="6858000"/>
  <p:notesSz cx="6858000" cy="9144000"/>
  <p:embeddedFontLs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4585"/>
  </p:normalViewPr>
  <p:slideViewPr>
    <p:cSldViewPr snapToGrid="0">
      <p:cViewPr varScale="1">
        <p:scale>
          <a:sx n="105" d="100"/>
          <a:sy n="105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 dirty="0"/>
              <a:t>GV</a:t>
            </a:r>
            <a:r>
              <a:rPr lang="vi-VN" baseline="0" dirty="0"/>
              <a:t> bấm vào hình các loại quả để mở câu hỏi. 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 baseline="0" dirty="0"/>
              <a:t>GV bấm mũi tên để kết thúc trò chơi.</a:t>
            </a:r>
            <a:endParaRPr lang="vi-VN" dirty="0"/>
          </a:p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696204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vào đáp án để kiểm tra đáp án đó đúng/sai.</a:t>
            </a:r>
          </a:p>
          <a:p>
            <a:pPr lvl="1"/>
            <a:r>
              <a:rPr lang="en-VN" dirty="0"/>
              <a:t>Đúng: hiện tick xanh</a:t>
            </a:r>
          </a:p>
          <a:p>
            <a:pPr lvl="1"/>
            <a:r>
              <a:rPr lang="en-VN" dirty="0"/>
              <a:t>Sai: hiện X đỏ</a:t>
            </a:r>
          </a:p>
          <a:p>
            <a:r>
              <a:rPr lang="en-VN" dirty="0"/>
              <a:t>GV click vào nút mũi tên màu xanh + trắng để trở lại slide chọn câu hỏi</a:t>
            </a:r>
          </a:p>
        </p:txBody>
      </p:sp>
    </p:spTree>
    <p:extLst>
      <p:ext uri="{BB962C8B-B14F-4D97-AF65-F5344CB8AC3E}">
        <p14:creationId xmlns:p14="http://schemas.microsoft.com/office/powerpoint/2010/main" val="125466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VN" dirty="0"/>
              <a:t>Đúng: hiện tick xanh</a:t>
            </a:r>
          </a:p>
          <a:p>
            <a:pPr lvl="1"/>
            <a:r>
              <a:rPr lang="en-VN" dirty="0"/>
              <a:t>Sai: hiện X đỏ</a:t>
            </a:r>
          </a:p>
        </p:txBody>
      </p:sp>
    </p:spTree>
    <p:extLst>
      <p:ext uri="{BB962C8B-B14F-4D97-AF65-F5344CB8AC3E}">
        <p14:creationId xmlns:p14="http://schemas.microsoft.com/office/powerpoint/2010/main" val="179893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VN" dirty="0"/>
              <a:t>Đúng: hiện tick xanh</a:t>
            </a:r>
          </a:p>
          <a:p>
            <a:pPr lvl="1"/>
            <a:r>
              <a:rPr lang="en-VN" dirty="0"/>
              <a:t>Sai: hiện X đỏ</a:t>
            </a:r>
          </a:p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880670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VN" dirty="0"/>
              <a:t>Đúng: hiện tick xanh</a:t>
            </a:r>
          </a:p>
          <a:p>
            <a:pPr lvl="1"/>
            <a:r>
              <a:rPr lang="en-VN" dirty="0"/>
              <a:t>Sai: hiện X đỏ</a:t>
            </a:r>
          </a:p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520389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VN" dirty="0"/>
              <a:t>Đúng: hiện tick xanh</a:t>
            </a:r>
          </a:p>
          <a:p>
            <a:pPr lvl="1"/>
            <a:r>
              <a:rPr lang="en-VN" dirty="0"/>
              <a:t>Sai: hiện X đỏ</a:t>
            </a:r>
          </a:p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3058358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4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4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39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audio" Target="../media/media1.mp3"/><Relationship Id="rId16" Type="http://schemas.openxmlformats.org/officeDocument/2006/relationships/image" Target="../media/image37.png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png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4" Type="http://schemas.openxmlformats.org/officeDocument/2006/relationships/image" Target="../media/image25.emf"/><Relationship Id="rId9" Type="http://schemas.openxmlformats.org/officeDocument/2006/relationships/image" Target="../media/image30.svg"/><Relationship Id="rId1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slide" Target="slide26.xml"/><Relationship Id="rId3" Type="http://schemas.openxmlformats.org/officeDocument/2006/relationships/image" Target="../media/image25.emf"/><Relationship Id="rId7" Type="http://schemas.openxmlformats.org/officeDocument/2006/relationships/slide" Target="slide28.xml"/><Relationship Id="rId12" Type="http://schemas.openxmlformats.org/officeDocument/2006/relationships/image" Target="../media/image43.png"/><Relationship Id="rId17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slide" Target="slide25.xml"/><Relationship Id="rId5" Type="http://schemas.openxmlformats.org/officeDocument/2006/relationships/image" Target="../media/image40.png"/><Relationship Id="rId15" Type="http://schemas.openxmlformats.org/officeDocument/2006/relationships/slide" Target="slide29.xml"/><Relationship Id="rId10" Type="http://schemas.openxmlformats.org/officeDocument/2006/relationships/image" Target="../media/image42.png"/><Relationship Id="rId4" Type="http://schemas.openxmlformats.org/officeDocument/2006/relationships/slide" Target="slide27.xml"/><Relationship Id="rId9" Type="http://schemas.openxmlformats.org/officeDocument/2006/relationships/slide" Target="slide24.xml"/><Relationship Id="rId1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5.em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5.em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5.em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5.em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5.em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4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g"/><Relationship Id="rId4" Type="http://schemas.openxmlformats.org/officeDocument/2006/relationships/hyperlink" Target="https://www.youtube.com/@hoc1biet10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89304" y="2310914"/>
            <a:ext cx="9613392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11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3: Hoàng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tử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nghề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E043419C-F32A-B18A-3C98-7F683763CDE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t="339" r="16825" b="1"/>
          <a:stretch/>
        </p:blipFill>
        <p:spPr bwMode="auto">
          <a:xfrm>
            <a:off x="799064" y="3420657"/>
            <a:ext cx="3266191" cy="2450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1F224EC-9A6A-BCCF-9935-B9CB54EE6BF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745" y="3420657"/>
            <a:ext cx="3266191" cy="2450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" name="Picture 4" descr="Cây chổi rơm quét bếp - Nông thôn Việt">
            <a:extLst>
              <a:ext uri="{FF2B5EF4-FFF2-40B4-BE49-F238E27FC236}">
                <a16:creationId xmlns:a16="http://schemas.microsoft.com/office/drawing/2014/main" id="{6F9708F5-060B-EAA5-AB28-400491F4D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903" y="3429000"/>
            <a:ext cx="3266191" cy="2450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: Rounded Corners 7">
            <a:extLst>
              <a:ext uri="{FF2B5EF4-FFF2-40B4-BE49-F238E27FC236}">
                <a16:creationId xmlns:a16="http://schemas.microsoft.com/office/drawing/2014/main" id="{252BC5B1-C30C-8716-38D3-D8BE7474D5F3}"/>
              </a:ext>
            </a:extLst>
          </p:cNvPr>
          <p:cNvSpPr/>
          <p:nvPr/>
        </p:nvSpPr>
        <p:spPr>
          <a:xfrm>
            <a:off x="799064" y="1834080"/>
            <a:ext cx="10607189" cy="123349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Các em hãy quan sát các hình dưới đây và </a:t>
            </a:r>
            <a:r>
              <a:rPr lang="en-US" sz="2400" dirty="0" err="1">
                <a:solidFill>
                  <a:schemeClr val="tx1"/>
                </a:solidFill>
              </a:rPr>
              <a:t>cho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biết</a:t>
            </a:r>
            <a:r>
              <a:rPr lang="vi-VN" sz="2400" dirty="0">
                <a:solidFill>
                  <a:schemeClr val="tx1"/>
                </a:solidFill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Đặc điểm cùng một số công dụng của rơm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C0EFABE-0D5F-59E6-76A3-381801577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icture 292">
            <a:extLst>
              <a:ext uri="{FF2B5EF4-FFF2-40B4-BE49-F238E27FC236}">
                <a16:creationId xmlns:a16="http://schemas.microsoft.com/office/drawing/2014/main" id="{C07604DA-934A-2099-C6B4-EEEEFED9E5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63" t="21062" r="36271" b="39904"/>
          <a:stretch/>
        </p:blipFill>
        <p:spPr>
          <a:xfrm>
            <a:off x="6099085" y="424069"/>
            <a:ext cx="6328370" cy="6175513"/>
          </a:xfrm>
          <a:prstGeom prst="rect">
            <a:avLst/>
          </a:prstGeom>
        </p:spPr>
      </p:pic>
      <p:sp>
        <p:nvSpPr>
          <p:cNvPr id="295" name="TextBox 294">
            <a:extLst>
              <a:ext uri="{FF2B5EF4-FFF2-40B4-BE49-F238E27FC236}">
                <a16:creationId xmlns:a16="http://schemas.microsoft.com/office/drawing/2014/main" id="{41D1F402-FA6C-892A-563B-9B60EC173120}"/>
              </a:ext>
            </a:extLst>
          </p:cNvPr>
          <p:cNvSpPr txBox="1"/>
          <p:nvPr/>
        </p:nvSpPr>
        <p:spPr>
          <a:xfrm>
            <a:off x="723022" y="2576467"/>
            <a:ext cx="6326571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+mn-lt"/>
              </a:rPr>
              <a:t>HOẠT ĐỘNG 1: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latin typeface="+mn-lt"/>
              </a:rPr>
              <a:t>ĐỌC THÀNH TIẾNG </a:t>
            </a:r>
          </a:p>
        </p:txBody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7C5369-FA62-6AA4-36A6-3F4E0C8A2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7">
            <a:extLst>
              <a:ext uri="{FF2B5EF4-FFF2-40B4-BE49-F238E27FC236}">
                <a16:creationId xmlns:a16="http://schemas.microsoft.com/office/drawing/2014/main" id="{20A0BBB2-FD28-B5EF-61B6-5D4D3054409C}"/>
              </a:ext>
            </a:extLst>
          </p:cNvPr>
          <p:cNvSpPr/>
          <p:nvPr/>
        </p:nvSpPr>
        <p:spPr>
          <a:xfrm>
            <a:off x="6248087" y="2329931"/>
            <a:ext cx="3462570" cy="79513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0000"/>
                </a:solidFill>
              </a:rPr>
              <a:t>HƯỚNG DẪN ĐỌC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33235-4668-56C2-72AC-4AF6E7C30556}"/>
              </a:ext>
            </a:extLst>
          </p:cNvPr>
          <p:cNvSpPr txBox="1"/>
          <p:nvPr/>
        </p:nvSpPr>
        <p:spPr>
          <a:xfrm>
            <a:off x="5538784" y="3263349"/>
            <a:ext cx="4881177" cy="1807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600" dirty="0" err="1">
                <a:latin typeface="+mn-lt"/>
                <a:ea typeface="Calibri" panose="020F0502020204030204" pitchFamily="34" charset="0"/>
              </a:rPr>
              <a:t>Đọc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diễn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cảm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bài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thơ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với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giọng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đọc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tha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thiết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,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tràn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đầy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tình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cảm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,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hồn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nhiên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,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vui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 </a:t>
            </a:r>
            <a:r>
              <a:rPr lang="nl-NL" sz="2600" dirty="0" err="1">
                <a:latin typeface="+mn-lt"/>
                <a:ea typeface="Calibri" panose="020F0502020204030204" pitchFamily="34" charset="0"/>
              </a:rPr>
              <a:t>tươi</a:t>
            </a:r>
            <a:r>
              <a:rPr lang="nl-NL" sz="2600" dirty="0">
                <a:latin typeface="+mn-lt"/>
                <a:ea typeface="Calibri" panose="020F0502020204030204" pitchFamily="34" charset="0"/>
              </a:rPr>
              <a:t>.</a:t>
            </a:r>
            <a:endParaRPr lang="en-US" sz="26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D5879-5908-2B0D-D759-166F13009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039" y="1795986"/>
            <a:ext cx="3038500" cy="379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645D6-18B7-6C7F-73FC-AB72ED475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5">
            <a:extLst>
              <a:ext uri="{FF2B5EF4-FFF2-40B4-BE49-F238E27FC236}">
                <a16:creationId xmlns:a16="http://schemas.microsoft.com/office/drawing/2014/main" id="{FC5ACBC7-E2D4-3FB5-2054-5F44162C1E69}"/>
              </a:ext>
            </a:extLst>
          </p:cNvPr>
          <p:cNvSpPr/>
          <p:nvPr/>
        </p:nvSpPr>
        <p:spPr>
          <a:xfrm>
            <a:off x="5065232" y="1766649"/>
            <a:ext cx="5760156" cy="1061081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ysClr val="windowText" lastClr="000000"/>
                </a:solidFill>
              </a:rPr>
              <a:t>Luyện</a:t>
            </a:r>
            <a:r>
              <a:rPr lang="en-US" sz="2800" b="1" dirty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</a:rPr>
              <a:t>đọc</a:t>
            </a:r>
            <a:r>
              <a:rPr lang="en-US" sz="2800" b="1" dirty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</a:rPr>
              <a:t>một</a:t>
            </a:r>
            <a:r>
              <a:rPr lang="en-US" sz="2800" b="1" dirty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</a:rPr>
              <a:t>số</a:t>
            </a:r>
            <a:r>
              <a:rPr lang="en-US" sz="2800" b="1" dirty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</a:rPr>
              <a:t>từ</a:t>
            </a:r>
            <a:r>
              <a:rPr lang="en-US" sz="2800" b="1" dirty="0">
                <a:solidFill>
                  <a:sysClr val="windowText" lastClr="000000"/>
                </a:solidFill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</a:rPr>
              <a:t>khó</a:t>
            </a:r>
            <a:endParaRPr lang="en-US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: Diagonal Corners Rounded 6">
            <a:extLst>
              <a:ext uri="{FF2B5EF4-FFF2-40B4-BE49-F238E27FC236}">
                <a16:creationId xmlns:a16="http://schemas.microsoft.com/office/drawing/2014/main" id="{6A91B7D4-D9C9-CDB7-C3D0-4CD4979CF0B6}"/>
              </a:ext>
            </a:extLst>
          </p:cNvPr>
          <p:cNvSpPr/>
          <p:nvPr/>
        </p:nvSpPr>
        <p:spPr>
          <a:xfrm flipH="1">
            <a:off x="6095997" y="2827730"/>
            <a:ext cx="3698623" cy="1244693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ea typeface="Calibri" panose="020F0502020204030204" pitchFamily="34" charset="0"/>
              </a:rPr>
              <a:t>Dệt</a:t>
            </a:r>
            <a:r>
              <a:rPr lang="en-US" sz="2800" i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a typeface="Calibri" panose="020F0502020204030204" pitchFamily="34" charset="0"/>
              </a:rPr>
              <a:t>thảm</a:t>
            </a:r>
            <a:r>
              <a:rPr lang="en-US" sz="2800" i="1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a typeface="Calibri" panose="020F0502020204030204" pitchFamily="34" charset="0"/>
              </a:rPr>
              <a:t>rơm</a:t>
            </a:r>
            <a:endParaRPr lang="en-US" sz="2800" i="1" dirty="0"/>
          </a:p>
        </p:txBody>
      </p:sp>
      <p:sp>
        <p:nvSpPr>
          <p:cNvPr id="7" name="Rectangle: Diagonal Corners Rounded 143">
            <a:extLst>
              <a:ext uri="{FF2B5EF4-FFF2-40B4-BE49-F238E27FC236}">
                <a16:creationId xmlns:a16="http://schemas.microsoft.com/office/drawing/2014/main" id="{67A3B58F-3058-C2DA-1160-3A83463ED318}"/>
              </a:ext>
            </a:extLst>
          </p:cNvPr>
          <p:cNvSpPr/>
          <p:nvPr/>
        </p:nvSpPr>
        <p:spPr>
          <a:xfrm flipH="1">
            <a:off x="6095999" y="4427238"/>
            <a:ext cx="3698623" cy="1244692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>
                <a:solidFill>
                  <a:srgbClr val="000000"/>
                </a:solidFill>
              </a:rPr>
              <a:t>Sào huyệt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BD9884-7AD7-BC39-35FB-44C315FA7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378" y="1766649"/>
            <a:ext cx="2387090" cy="40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2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5B5AD1-E283-6C24-A197-A9CA247BB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11">
            <a:extLst>
              <a:ext uri="{FF2B5EF4-FFF2-40B4-BE49-F238E27FC236}">
                <a16:creationId xmlns:a16="http://schemas.microsoft.com/office/drawing/2014/main" id="{D5BEA650-95EF-3F31-A720-C824F5D0E510}"/>
              </a:ext>
            </a:extLst>
          </p:cNvPr>
          <p:cNvSpPr/>
          <p:nvPr/>
        </p:nvSpPr>
        <p:spPr>
          <a:xfrm>
            <a:off x="5547467" y="1600016"/>
            <a:ext cx="4591307" cy="1114664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ysClr val="windowText" lastClr="000000"/>
                </a:solidFill>
              </a:rPr>
              <a:t>Luyện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đọc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một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số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câu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dài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00E38E-575D-5F2C-FA24-4B63265A9690}"/>
              </a:ext>
            </a:extLst>
          </p:cNvPr>
          <p:cNvSpPr txBox="1"/>
          <p:nvPr/>
        </p:nvSpPr>
        <p:spPr>
          <a:xfrm>
            <a:off x="4143597" y="2480722"/>
            <a:ext cx="7399048" cy="3014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vua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đành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mời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thợ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giỏi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dạy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chàng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vài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rơm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đẹp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Sứ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giả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bèn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trở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đưa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xem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ấy</a:t>
            </a:r>
            <a:r>
              <a:rPr lang="en-US" sz="26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CF3F1AF-EC0B-2B18-AAAE-DE522090C1E3}"/>
              </a:ext>
            </a:extLst>
          </p:cNvPr>
          <p:cNvGrpSpPr/>
          <p:nvPr/>
        </p:nvGrpSpPr>
        <p:grpSpPr>
          <a:xfrm>
            <a:off x="649355" y="1879789"/>
            <a:ext cx="2809110" cy="3720980"/>
            <a:chOff x="8286278" y="1336450"/>
            <a:chExt cx="2809110" cy="3720980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26E9A2E8-A544-1824-D8A7-1888BC1B75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6278" y="1336450"/>
              <a:ext cx="2809110" cy="3720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1D699D-EC00-2CE0-F039-8E6AFD97007C}"/>
                </a:ext>
              </a:extLst>
            </p:cNvPr>
            <p:cNvSpPr txBox="1"/>
            <p:nvPr/>
          </p:nvSpPr>
          <p:spPr>
            <a:xfrm>
              <a:off x="9797826" y="3649622"/>
              <a:ext cx="1141577" cy="557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24" b="1" dirty="0" err="1">
                  <a:solidFill>
                    <a:schemeClr val="tx2"/>
                  </a:solidFill>
                  <a:latin typeface="+mn-lt"/>
                </a:rPr>
                <a:t>Đọc</a:t>
              </a:r>
              <a:r>
                <a:rPr lang="en-US" sz="3024" b="1" dirty="0">
                  <a:solidFill>
                    <a:schemeClr val="tx2"/>
                  </a:solidFill>
                  <a:latin typeface="+mn-lt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473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1B820F-B783-0C5A-DFDB-E300F271B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11">
            <a:extLst>
              <a:ext uri="{FF2B5EF4-FFF2-40B4-BE49-F238E27FC236}">
                <a16:creationId xmlns:a16="http://schemas.microsoft.com/office/drawing/2014/main" id="{74126B69-41CE-1922-AB66-512087712A50}"/>
              </a:ext>
            </a:extLst>
          </p:cNvPr>
          <p:cNvSpPr/>
          <p:nvPr/>
        </p:nvSpPr>
        <p:spPr>
          <a:xfrm>
            <a:off x="5588343" y="1924371"/>
            <a:ext cx="4591307" cy="1114664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ysClr val="windowText" lastClr="000000"/>
                </a:solidFill>
              </a:rPr>
              <a:t>Luyện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đọc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một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số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câu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  <a:r>
              <a:rPr lang="en-US" sz="2600" b="1" dirty="0" err="1">
                <a:solidFill>
                  <a:sysClr val="windowText" lastClr="000000"/>
                </a:solidFill>
              </a:rPr>
              <a:t>dài</a:t>
            </a:r>
            <a:r>
              <a:rPr lang="en-US" sz="2600" b="1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E74F94-53B0-24C0-35A0-F7E25385F052}"/>
              </a:ext>
            </a:extLst>
          </p:cNvPr>
          <p:cNvSpPr txBox="1"/>
          <p:nvPr/>
        </p:nvSpPr>
        <p:spPr>
          <a:xfrm>
            <a:off x="4770401" y="2850570"/>
            <a:ext cx="6227192" cy="240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Nàng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chăm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ngắm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nhìn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từng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hoa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6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bức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mật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chỗ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bọn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giam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giữ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6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5CE265D-2BAE-E7D2-F25A-00417F8E65DC}"/>
              </a:ext>
            </a:extLst>
          </p:cNvPr>
          <p:cNvGrpSpPr/>
          <p:nvPr/>
        </p:nvGrpSpPr>
        <p:grpSpPr>
          <a:xfrm>
            <a:off x="1194407" y="1879789"/>
            <a:ext cx="2809110" cy="3720980"/>
            <a:chOff x="8286278" y="1336450"/>
            <a:chExt cx="2809110" cy="3720980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62A7C0E4-EDD3-4421-BEA7-1FD0D1946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6278" y="1336450"/>
              <a:ext cx="2809110" cy="3720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B6A8F2-00DD-E717-95B6-56A5C7835957}"/>
                </a:ext>
              </a:extLst>
            </p:cNvPr>
            <p:cNvSpPr txBox="1"/>
            <p:nvPr/>
          </p:nvSpPr>
          <p:spPr>
            <a:xfrm>
              <a:off x="9797826" y="3649622"/>
              <a:ext cx="1141577" cy="557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24" b="1" dirty="0" err="1">
                  <a:solidFill>
                    <a:schemeClr val="tx2"/>
                  </a:solidFill>
                  <a:latin typeface="+mn-lt"/>
                </a:rPr>
                <a:t>Đọc</a:t>
              </a:r>
              <a:r>
                <a:rPr lang="en-US" sz="3024" b="1" dirty="0">
                  <a:solidFill>
                    <a:schemeClr val="tx2"/>
                  </a:solidFill>
                  <a:latin typeface="+mn-lt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939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EDCD9-E43D-420C-A91F-57A831D47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6">
            <a:extLst>
              <a:ext uri="{FF2B5EF4-FFF2-40B4-BE49-F238E27FC236}">
                <a16:creationId xmlns:a16="http://schemas.microsoft.com/office/drawing/2014/main" id="{81FDE04A-0CBB-874A-BC87-0D8B031E0F1A}"/>
              </a:ext>
            </a:extLst>
          </p:cNvPr>
          <p:cNvSpPr/>
          <p:nvPr/>
        </p:nvSpPr>
        <p:spPr>
          <a:xfrm flipH="1">
            <a:off x="1004347" y="2510778"/>
            <a:ext cx="10591303" cy="3440936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0421" marR="38402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gái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0421" marR="38402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gái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0421" marR="38402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“Nghe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sứ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vợ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hoàng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0421" marR="38402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to.”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0421" marR="38402" indent="-43202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4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CC3E4-90B0-BC7F-C6CB-5F65D50D6EF0}"/>
              </a:ext>
            </a:extLst>
          </p:cNvPr>
          <p:cNvSpPr txBox="1"/>
          <p:nvPr/>
        </p:nvSpPr>
        <p:spPr>
          <a:xfrm>
            <a:off x="3251999" y="1621903"/>
            <a:ext cx="609600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576026">
              <a:lnSpc>
                <a:spcPct val="150000"/>
              </a:lnSpc>
              <a:defRPr/>
            </a:pPr>
            <a:r>
              <a:rPr lang="vi-VN" sz="2400" b="1" kern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Bài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thơ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vi-VN" sz="2400" b="1" kern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có thể chia thành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5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đoạn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vi-VN" sz="2400" b="1" kern="1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như sau để luyện đọc và tìm ý:</a:t>
            </a:r>
            <a:endParaRPr lang="en-US" sz="2400" b="1" kern="1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68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9922E-DABB-8438-8A09-0A3BD44D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icture 292">
            <a:extLst>
              <a:ext uri="{FF2B5EF4-FFF2-40B4-BE49-F238E27FC236}">
                <a16:creationId xmlns:a16="http://schemas.microsoft.com/office/drawing/2014/main" id="{B7CEF48F-07E5-FDF5-ABF7-552DE09366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63" t="21062" r="36271" b="39904"/>
          <a:stretch/>
        </p:blipFill>
        <p:spPr>
          <a:xfrm>
            <a:off x="6099085" y="424069"/>
            <a:ext cx="6328370" cy="6175513"/>
          </a:xfrm>
          <a:prstGeom prst="rect">
            <a:avLst/>
          </a:prstGeom>
        </p:spPr>
      </p:pic>
      <p:sp>
        <p:nvSpPr>
          <p:cNvPr id="295" name="TextBox 294">
            <a:extLst>
              <a:ext uri="{FF2B5EF4-FFF2-40B4-BE49-F238E27FC236}">
                <a16:creationId xmlns:a16="http://schemas.microsoft.com/office/drawing/2014/main" id="{3F0C1445-E94D-9741-0816-E44B13A872F8}"/>
              </a:ext>
            </a:extLst>
          </p:cNvPr>
          <p:cNvSpPr txBox="1"/>
          <p:nvPr/>
        </p:nvSpPr>
        <p:spPr>
          <a:xfrm>
            <a:off x="723022" y="2576467"/>
            <a:ext cx="6326571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+mn-lt"/>
              </a:rPr>
              <a:t>HOẠT ĐỘNG 2: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latin typeface="+mn-lt"/>
              </a:rPr>
              <a:t>ĐỌC HIỂU </a:t>
            </a:r>
          </a:p>
        </p:txBody>
      </p:sp>
    </p:spTree>
    <p:extLst>
      <p:ext uri="{BB962C8B-B14F-4D97-AF65-F5344CB8AC3E}">
        <p14:creationId xmlns:p14="http://schemas.microsoft.com/office/powerpoint/2010/main" val="376900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CDFD2E-68A1-A894-8830-07B167F42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raq cổ đại (Phần cuối) | Nghiên Cứu Lịch Sử">
            <a:extLst>
              <a:ext uri="{FF2B5EF4-FFF2-40B4-BE49-F238E27FC236}">
                <a16:creationId xmlns:a16="http://schemas.microsoft.com/office/drawing/2014/main" id="{4FE65C3C-2AC6-293C-B42F-4F403EFED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28" y="4348869"/>
            <a:ext cx="3035257" cy="210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2850D1-2AA8-7505-5DCA-DAC3EA043851}"/>
              </a:ext>
            </a:extLst>
          </p:cNvPr>
          <p:cNvSpPr txBox="1"/>
          <p:nvPr/>
        </p:nvSpPr>
        <p:spPr>
          <a:xfrm>
            <a:off x="861228" y="2174015"/>
            <a:ext cx="3035257" cy="20517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i="1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 </a:t>
            </a:r>
            <a:r>
              <a:rPr lang="en-US" sz="2200" i="1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Tư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gọi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cũ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I-ran,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ở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vùng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Trung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Đông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thủ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đô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Tê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200" spc="-63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hê</a:t>
            </a:r>
            <a:r>
              <a:rPr lang="en-US" sz="2200" spc="-63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-ran. </a:t>
            </a:r>
          </a:p>
        </p:txBody>
      </p: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DDB8A381-3D1D-AE71-7302-7705BC218852}"/>
              </a:ext>
            </a:extLst>
          </p:cNvPr>
          <p:cNvSpPr/>
          <p:nvPr/>
        </p:nvSpPr>
        <p:spPr>
          <a:xfrm>
            <a:off x="2944215" y="1252244"/>
            <a:ext cx="5990831" cy="11065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GIẢI NGHĨA TỪ MỚI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6C1DF5-D506-C24A-5EDA-EA0BA9100712}"/>
              </a:ext>
            </a:extLst>
          </p:cNvPr>
          <p:cNvSpPr txBox="1"/>
          <p:nvPr/>
        </p:nvSpPr>
        <p:spPr>
          <a:xfrm>
            <a:off x="7985834" y="2174015"/>
            <a:ext cx="3347998" cy="15438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Hoa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vẽ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gốm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may,…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046210-B032-5779-010B-A73A5EC86B24}"/>
              </a:ext>
            </a:extLst>
          </p:cNvPr>
          <p:cNvSpPr txBox="1"/>
          <p:nvPr/>
        </p:nvSpPr>
        <p:spPr>
          <a:xfrm>
            <a:off x="4423531" y="2174015"/>
            <a:ext cx="3035257" cy="15438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Sào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huyệt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nơi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tụ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ẩn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náu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bọn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trộm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2" descr="Công an triệt xóa “sào huyệt” của hai ông trùm ma túy đặc biệt nguy hiểm ở  Lóng Luông &gt; Cục Phòng Chống Tội Phạm Về Ma Túy">
            <a:extLst>
              <a:ext uri="{FF2B5EF4-FFF2-40B4-BE49-F238E27FC236}">
                <a16:creationId xmlns:a16="http://schemas.microsoft.com/office/drawing/2014/main" id="{BF31B466-CB4E-72A6-F4C6-6C4935D85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530" y="4348869"/>
            <a:ext cx="3035257" cy="202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Vector hoa văn cong cong - Free.Vector6.com">
            <a:extLst>
              <a:ext uri="{FF2B5EF4-FFF2-40B4-BE49-F238E27FC236}">
                <a16:creationId xmlns:a16="http://schemas.microsoft.com/office/drawing/2014/main" id="{42D31565-9395-BCC9-90E3-71D552960B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" b="5127"/>
          <a:stretch/>
        </p:blipFill>
        <p:spPr bwMode="auto">
          <a:xfrm>
            <a:off x="8006040" y="4348870"/>
            <a:ext cx="3307585" cy="210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19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D8650-B61A-65B2-3B42-EA0B6780D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D0EC5A9-78B4-D251-8DAD-F0116F931536}"/>
              </a:ext>
            </a:extLst>
          </p:cNvPr>
          <p:cNvSpPr txBox="1"/>
          <p:nvPr/>
        </p:nvSpPr>
        <p:spPr>
          <a:xfrm>
            <a:off x="3551930" y="1737657"/>
            <a:ext cx="508813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>
                <a:latin typeface="+mn-lt"/>
                <a:cs typeface="Arial" panose="020B0604020202020204" pitchFamily="34" charset="0"/>
              </a:rPr>
              <a:t>TRẢ LỜI CÂU HỎI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2C0BFD-A111-466C-7DDA-06D2340DD8EC}"/>
              </a:ext>
            </a:extLst>
          </p:cNvPr>
          <p:cNvSpPr txBox="1"/>
          <p:nvPr/>
        </p:nvSpPr>
        <p:spPr>
          <a:xfrm>
            <a:off x="1736606" y="2290706"/>
            <a:ext cx="871878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em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hãy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thảo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luận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nhóm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và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trả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lời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câu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hỏi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sau</a:t>
            </a:r>
            <a:r>
              <a:rPr lang="en-US" sz="23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8" name="Rectangle: Rounded Corners 56">
            <a:extLst>
              <a:ext uri="{FF2B5EF4-FFF2-40B4-BE49-F238E27FC236}">
                <a16:creationId xmlns:a16="http://schemas.microsoft.com/office/drawing/2014/main" id="{434C1BA1-7C71-8C86-DB6B-0C0DCD865584}"/>
              </a:ext>
            </a:extLst>
          </p:cNvPr>
          <p:cNvSpPr/>
          <p:nvPr/>
        </p:nvSpPr>
        <p:spPr>
          <a:xfrm>
            <a:off x="610745" y="2981417"/>
            <a:ext cx="10970510" cy="3289852"/>
          </a:xfrm>
          <a:prstGeom prst="roundRect">
            <a:avLst>
              <a:gd name="adj" fmla="val 11166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gồm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mấy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Tóm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tắt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sứ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ngạc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gái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hoàng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nghề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vi-VN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</a:t>
            </a: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3: </a:t>
            </a:r>
            <a:r>
              <a:rPr lang="vi-VN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Khi sa vào ổ cướp, hoàng từ đã làm cách nào để thoát nạn?</a:t>
            </a:r>
            <a:endParaRPr lang="en-US" sz="23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hoàng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vợ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 “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Nhờ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nàng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thoát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chết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.”?</a:t>
            </a:r>
            <a:r>
              <a:rPr lang="en-US" sz="2300" i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3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5: </a:t>
            </a:r>
            <a:r>
              <a:rPr lang="vi-VN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 chuyện trên đem lại bài học gì cho mỗi người</a:t>
            </a:r>
            <a:r>
              <a:rPr lang="en-US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275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8F9646-808F-EDEC-E5E9-DEF4519D8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C43F6B-9F7E-4B35-1BBC-968156A51BFD}"/>
              </a:ext>
            </a:extLst>
          </p:cNvPr>
          <p:cNvSpPr txBox="1"/>
          <p:nvPr/>
        </p:nvSpPr>
        <p:spPr>
          <a:xfrm>
            <a:off x="1326753" y="3037560"/>
            <a:ext cx="9572895" cy="3580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gồm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kén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lấy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chăn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cừu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mới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đồng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lấy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chàng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3: 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rơm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cưới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4: 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ổ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Đoạn</a:t>
            </a:r>
            <a:r>
              <a:rPr lang="en-US" sz="22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5: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rơm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cứu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thoát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2AF5BA-B968-E53C-129A-52632ABC0411}"/>
              </a:ext>
            </a:extLst>
          </p:cNvPr>
          <p:cNvGrpSpPr/>
          <p:nvPr/>
        </p:nvGrpSpPr>
        <p:grpSpPr>
          <a:xfrm>
            <a:off x="1651821" y="1735214"/>
            <a:ext cx="8888356" cy="1275842"/>
            <a:chOff x="1651822" y="311491"/>
            <a:chExt cx="8888356" cy="1275842"/>
          </a:xfrm>
        </p:grpSpPr>
        <p:sp>
          <p:nvSpPr>
            <p:cNvPr id="5" name="Rectangle: Rounded Corners 27">
              <a:extLst>
                <a:ext uri="{FF2B5EF4-FFF2-40B4-BE49-F238E27FC236}">
                  <a16:creationId xmlns:a16="http://schemas.microsoft.com/office/drawing/2014/main" id="{673A0990-EE36-7E2F-3C1D-335AA0F72C22}"/>
                </a:ext>
              </a:extLst>
            </p:cNvPr>
            <p:cNvSpPr/>
            <p:nvPr/>
          </p:nvSpPr>
          <p:spPr>
            <a:xfrm>
              <a:off x="2187952" y="348642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Câu</a:t>
              </a:r>
              <a:r>
                <a:rPr lang="en-US" sz="2400" b="1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1: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Câu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chuyện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trên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gồm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mấy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đoạn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?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Tóm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tắt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nội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dung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mỗi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đoạn</a:t>
              </a:r>
              <a:r>
                <a:rPr lang="en-US" sz="2400" kern="0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</a:rPr>
                <a:t>. </a:t>
              </a:r>
              <a:endParaRPr lang="en-US" sz="1800" dirty="0">
                <a:latin typeface="+mj-lt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E8E0CFA-0386-B69D-DDB8-14CB27FF3B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1822" y="311491"/>
              <a:ext cx="1379405" cy="1275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070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5E3EBB-2B15-7017-96B1-38794BC7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959B67F-684B-389B-9E79-2BAD04E47CC3}"/>
              </a:ext>
            </a:extLst>
          </p:cNvPr>
          <p:cNvGrpSpPr/>
          <p:nvPr/>
        </p:nvGrpSpPr>
        <p:grpSpPr>
          <a:xfrm>
            <a:off x="1651821" y="1735214"/>
            <a:ext cx="8888356" cy="1275842"/>
            <a:chOff x="1651822" y="311491"/>
            <a:chExt cx="8888356" cy="1275842"/>
          </a:xfrm>
        </p:grpSpPr>
        <p:sp>
          <p:nvSpPr>
            <p:cNvPr id="5" name="Rectangle: Rounded Corners 27">
              <a:extLst>
                <a:ext uri="{FF2B5EF4-FFF2-40B4-BE49-F238E27FC236}">
                  <a16:creationId xmlns:a16="http://schemas.microsoft.com/office/drawing/2014/main" id="{8056B71E-E507-172F-C95C-D3307EB55DB5}"/>
                </a:ext>
              </a:extLst>
            </p:cNvPr>
            <p:cNvSpPr/>
            <p:nvPr/>
          </p:nvSpPr>
          <p:spPr>
            <a:xfrm>
              <a:off x="2187952" y="348642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Câu</a:t>
              </a:r>
              <a:r>
                <a:rPr lang="en-US" sz="2400" b="1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2: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Vì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sao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sứ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giả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ngạc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nhiên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khi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cô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gái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hỏi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hoàng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tử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làm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nghề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85D590-A0A6-5ECC-B30B-23709C2ED0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1822" y="311491"/>
              <a:ext cx="1379405" cy="1275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E8A4F89-5383-C5A5-DFAB-BCC6CDD0D5CB}"/>
              </a:ext>
            </a:extLst>
          </p:cNvPr>
          <p:cNvGrpSpPr/>
          <p:nvPr/>
        </p:nvGrpSpPr>
        <p:grpSpPr>
          <a:xfrm>
            <a:off x="1058098" y="3130684"/>
            <a:ext cx="4607770" cy="3346344"/>
            <a:chOff x="-3864038" y="765343"/>
            <a:chExt cx="3657319" cy="2391103"/>
          </a:xfrm>
        </p:grpSpPr>
        <p:sp>
          <p:nvSpPr>
            <p:cNvPr id="8" name="Folded Corner 22">
              <a:extLst>
                <a:ext uri="{FF2B5EF4-FFF2-40B4-BE49-F238E27FC236}">
                  <a16:creationId xmlns:a16="http://schemas.microsoft.com/office/drawing/2014/main" id="{0EDD2BA7-4AB3-314F-A3BA-B38A9CEE937B}"/>
                </a:ext>
              </a:extLst>
            </p:cNvPr>
            <p:cNvSpPr/>
            <p:nvPr/>
          </p:nvSpPr>
          <p:spPr>
            <a:xfrm>
              <a:off x="-3864038" y="953865"/>
              <a:ext cx="3657319" cy="2202581"/>
            </a:xfrm>
            <a:prstGeom prst="foldedCorner">
              <a:avLst/>
            </a:prstGeom>
            <a:solidFill>
              <a:schemeClr val="bg1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  <a:buClrTx/>
                <a:defRPr/>
              </a:pPr>
              <a:endPara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Sứ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giả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rất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ngạc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nhiên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vì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hoàng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tử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là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con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vua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bình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thường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cần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phải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làm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nghề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gì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cũng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có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cuộc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sống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sung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sướng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3B878C5-6E7C-CAE9-DC8D-4168AC110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080147">
              <a:off x="-2113895" y="765343"/>
              <a:ext cx="426087" cy="377044"/>
            </a:xfrm>
            <a:prstGeom prst="rect">
              <a:avLst/>
            </a:prstGeom>
          </p:spPr>
        </p:pic>
      </p:grpSp>
      <p:pic>
        <p:nvPicPr>
          <p:cNvPr id="10" name="Picture 6" descr="Chỉ có 10 hoàng tử được Disney công nhận chính thức: Mức độ cạnh tranh hơn  cả danh sách công chúa">
            <a:extLst>
              <a:ext uri="{FF2B5EF4-FFF2-40B4-BE49-F238E27FC236}">
                <a16:creationId xmlns:a16="http://schemas.microsoft.com/office/drawing/2014/main" id="{652EE5EB-8864-318A-01DE-B959D9AA0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154" y="3336236"/>
            <a:ext cx="4946748" cy="3140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86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B4FD7-AF68-BF2D-4800-6E333489F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9FA1FAC-A376-4799-110B-65A1E905B22A}"/>
              </a:ext>
            </a:extLst>
          </p:cNvPr>
          <p:cNvGrpSpPr/>
          <p:nvPr/>
        </p:nvGrpSpPr>
        <p:grpSpPr>
          <a:xfrm>
            <a:off x="1651821" y="1735214"/>
            <a:ext cx="8888356" cy="1275842"/>
            <a:chOff x="1651822" y="311491"/>
            <a:chExt cx="8888356" cy="1275842"/>
          </a:xfrm>
        </p:grpSpPr>
        <p:sp>
          <p:nvSpPr>
            <p:cNvPr id="11" name="Rectangle: Rounded Corners 27">
              <a:extLst>
                <a:ext uri="{FF2B5EF4-FFF2-40B4-BE49-F238E27FC236}">
                  <a16:creationId xmlns:a16="http://schemas.microsoft.com/office/drawing/2014/main" id="{F264866A-35E6-5352-4039-53A36259F3E3}"/>
                </a:ext>
              </a:extLst>
            </p:cNvPr>
            <p:cNvSpPr/>
            <p:nvPr/>
          </p:nvSpPr>
          <p:spPr>
            <a:xfrm>
              <a:off x="2187952" y="348642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Câu</a:t>
              </a:r>
              <a:r>
                <a:rPr lang="en-US" sz="2400" b="1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4: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Vì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sao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hoàng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tử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nói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với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vợ</a:t>
              </a:r>
              <a:r>
                <a:rPr lang="en-US" sz="2400" i="1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: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“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Nhờ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có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nàng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mà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ta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thoát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chết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.”? 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C6ACBC5-FDAF-2FD9-FAAA-289A01D27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1822" y="311491"/>
              <a:ext cx="1379405" cy="1275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D83530B-ECA2-A554-023E-A2985118011B}"/>
              </a:ext>
            </a:extLst>
          </p:cNvPr>
          <p:cNvSpPr txBox="1"/>
          <p:nvPr/>
        </p:nvSpPr>
        <p:spPr>
          <a:xfrm>
            <a:off x="1045357" y="3250146"/>
            <a:ext cx="4931373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Hoàng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tài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vua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cha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cứu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718F134B-B990-D3F4-F9AF-71408608E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942" y="3328445"/>
            <a:ext cx="4881701" cy="262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4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079460-4964-2A7B-2FB8-F29DB5B28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999140B1-6DB1-2EE3-6739-14957F48E805}"/>
              </a:ext>
            </a:extLst>
          </p:cNvPr>
          <p:cNvGrpSpPr/>
          <p:nvPr/>
        </p:nvGrpSpPr>
        <p:grpSpPr>
          <a:xfrm>
            <a:off x="1651821" y="1735214"/>
            <a:ext cx="8888356" cy="1275842"/>
            <a:chOff x="1651822" y="311491"/>
            <a:chExt cx="8888356" cy="1275842"/>
          </a:xfrm>
        </p:grpSpPr>
        <p:sp>
          <p:nvSpPr>
            <p:cNvPr id="97" name="Rectangle: Rounded Corners 27">
              <a:extLst>
                <a:ext uri="{FF2B5EF4-FFF2-40B4-BE49-F238E27FC236}">
                  <a16:creationId xmlns:a16="http://schemas.microsoft.com/office/drawing/2014/main" id="{A8E64145-344C-FCAA-3CEF-5ABA114AA3AA}"/>
                </a:ext>
              </a:extLst>
            </p:cNvPr>
            <p:cNvSpPr/>
            <p:nvPr/>
          </p:nvSpPr>
          <p:spPr>
            <a:xfrm>
              <a:off x="2187952" y="348642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Câu</a:t>
              </a:r>
              <a:r>
                <a:rPr lang="en-US" sz="2400" b="1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5: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Câu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chuyện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trên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đem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lại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bài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học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gì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cho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mỗi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ea typeface="Times New Roman" panose="02020603050405020304" pitchFamily="18" charset="0"/>
                </a:rPr>
                <a:t>người</a:t>
              </a:r>
              <a:r>
                <a:rPr lang="en-US" sz="240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?</a:t>
              </a:r>
              <a:endParaRPr lang="en-US" sz="2000" dirty="0"/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2D026EF9-2DC6-A41D-B411-BD41A79010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1822" y="311491"/>
              <a:ext cx="1379405" cy="1275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0" name="Arrow: Pentagon 82">
            <a:extLst>
              <a:ext uri="{FF2B5EF4-FFF2-40B4-BE49-F238E27FC236}">
                <a16:creationId xmlns:a16="http://schemas.microsoft.com/office/drawing/2014/main" id="{F471A1F9-82DB-89B2-49DD-A9D7454D13A3}"/>
              </a:ext>
            </a:extLst>
          </p:cNvPr>
          <p:cNvSpPr/>
          <p:nvPr/>
        </p:nvSpPr>
        <p:spPr>
          <a:xfrm>
            <a:off x="5156175" y="3158642"/>
            <a:ext cx="1879649" cy="647191"/>
          </a:xfrm>
          <a:prstGeom prst="homePlate">
            <a:avLst>
              <a:gd name="adj" fmla="val 32962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 err="1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rPr>
              <a:t>ý</a:t>
            </a:r>
            <a:endParaRPr lang="en-US" sz="2400" b="1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6F10064-CA82-7760-71C9-DED673429310}"/>
              </a:ext>
            </a:extLst>
          </p:cNvPr>
          <p:cNvGrpSpPr/>
          <p:nvPr/>
        </p:nvGrpSpPr>
        <p:grpSpPr>
          <a:xfrm>
            <a:off x="1339334" y="5012399"/>
            <a:ext cx="9476743" cy="1121845"/>
            <a:chOff x="187998" y="1491079"/>
            <a:chExt cx="8910005" cy="890441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7D281CBA-3D4B-7CF5-7C5A-75F5C287325E}"/>
                </a:ext>
              </a:extLst>
            </p:cNvPr>
            <p:cNvSpPr/>
            <p:nvPr/>
          </p:nvSpPr>
          <p:spPr>
            <a:xfrm>
              <a:off x="860467" y="1491079"/>
              <a:ext cx="8237536" cy="890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Nghề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nghiệp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rất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quan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trọng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r>
                <a:rPr lang="en-US" sz="2400" i="1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Nghề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nghiệp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chỉ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nuôi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sống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ta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mà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còn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có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thể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cứu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ta.</a:t>
              </a:r>
            </a:p>
          </p:txBody>
        </p:sp>
        <p:pic>
          <p:nvPicPr>
            <p:cNvPr id="105" name="Picture 2" descr="Chỉ Ngón Tay Ngón Tay Đưa Ra Lựa Chọn Bàn Tay Chỉ Ra Hướng Đi Vector Biểu  Tượng Ngón Tay Trỏ Hình minh họa Sẵn có - Tải xuống Hình ảnh Ngay">
              <a:extLst>
                <a:ext uri="{FF2B5EF4-FFF2-40B4-BE49-F238E27FC236}">
                  <a16:creationId xmlns:a16="http://schemas.microsoft.com/office/drawing/2014/main" id="{A7C100D6-DB25-484D-70AD-072742506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87998" y="1543686"/>
              <a:ext cx="759856" cy="759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AD6EB8E-4EC1-B373-A1BE-01254CF9A037}"/>
              </a:ext>
            </a:extLst>
          </p:cNvPr>
          <p:cNvGrpSpPr/>
          <p:nvPr/>
        </p:nvGrpSpPr>
        <p:grpSpPr>
          <a:xfrm>
            <a:off x="1339335" y="3768537"/>
            <a:ext cx="9513327" cy="1121846"/>
            <a:chOff x="1231487" y="3947831"/>
            <a:chExt cx="9513327" cy="112184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3ACB5E1-15BD-B690-225D-1E4BCE8198E8}"/>
                </a:ext>
              </a:extLst>
            </p:cNvPr>
            <p:cNvSpPr txBox="1"/>
            <p:nvPr/>
          </p:nvSpPr>
          <p:spPr>
            <a:xfrm>
              <a:off x="1983314" y="3947831"/>
              <a:ext cx="8761500" cy="1121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Ai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cũng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phải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có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một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nghề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nghiệp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Mỗi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người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cần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học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ít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nhất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một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nghề</a:t>
              </a:r>
              <a:r>
                <a:rPr lang="en-US" sz="2400" dirty="0"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pic>
          <p:nvPicPr>
            <p:cNvPr id="106" name="Picture 2" descr="Chỉ Ngón Tay Ngón Tay Đưa Ra Lựa Chọn Bàn Tay Chỉ Ra Hướng Đi Vector Biểu  Tượng Ngón Tay Trỏ Hình minh họa Sẵn có - Tải xuống Hình ảnh Ngay">
              <a:extLst>
                <a:ext uri="{FF2B5EF4-FFF2-40B4-BE49-F238E27FC236}">
                  <a16:creationId xmlns:a16="http://schemas.microsoft.com/office/drawing/2014/main" id="{49FABC77-0DA6-D835-75A3-B527117BA6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156918" y="4104660"/>
              <a:ext cx="957325" cy="808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923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68AD0-2278-3244-10BD-409607583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8313B344-E380-D34C-6103-C348BF595629}"/>
              </a:ext>
            </a:extLst>
          </p:cNvPr>
          <p:cNvGrpSpPr/>
          <p:nvPr/>
        </p:nvGrpSpPr>
        <p:grpSpPr>
          <a:xfrm>
            <a:off x="811854" y="1696959"/>
            <a:ext cx="10645578" cy="863362"/>
            <a:chOff x="1159968" y="1772365"/>
            <a:chExt cx="9380209" cy="1182348"/>
          </a:xfrm>
        </p:grpSpPr>
        <p:sp>
          <p:nvSpPr>
            <p:cNvPr id="10" name="Rectangle: Rounded Corners 27">
              <a:extLst>
                <a:ext uri="{FF2B5EF4-FFF2-40B4-BE49-F238E27FC236}">
                  <a16:creationId xmlns:a16="http://schemas.microsoft.com/office/drawing/2014/main" id="{AEC1D50D-4462-4986-CA31-1017B7BD0D02}"/>
                </a:ext>
              </a:extLst>
            </p:cNvPr>
            <p:cNvSpPr/>
            <p:nvPr/>
          </p:nvSpPr>
          <p:spPr>
            <a:xfrm>
              <a:off x="2187951" y="1772365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Hoàng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tử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kén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vợ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xin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lấy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con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gái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một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người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chăn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cừu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3" name="Rectangle: Rounded Corners 30">
              <a:extLst>
                <a:ext uri="{FF2B5EF4-FFF2-40B4-BE49-F238E27FC236}">
                  <a16:creationId xmlns:a16="http://schemas.microsoft.com/office/drawing/2014/main" id="{68328A7D-4197-4D70-AB25-7581C93D03A8}"/>
                </a:ext>
              </a:extLst>
            </p:cNvPr>
            <p:cNvSpPr/>
            <p:nvPr/>
          </p:nvSpPr>
          <p:spPr>
            <a:xfrm>
              <a:off x="1159968" y="1948410"/>
              <a:ext cx="710755" cy="830257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000" b="1" kern="1200" dirty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988709-0E72-BAC4-35D7-A8406C01A371}"/>
              </a:ext>
            </a:extLst>
          </p:cNvPr>
          <p:cNvGrpSpPr/>
          <p:nvPr/>
        </p:nvGrpSpPr>
        <p:grpSpPr>
          <a:xfrm>
            <a:off x="811854" y="2728181"/>
            <a:ext cx="10645578" cy="863362"/>
            <a:chOff x="1159968" y="3429000"/>
            <a:chExt cx="9380209" cy="1182348"/>
          </a:xfrm>
        </p:grpSpPr>
        <p:sp>
          <p:nvSpPr>
            <p:cNvPr id="12" name="Rectangle: Rounded Corners 27">
              <a:extLst>
                <a:ext uri="{FF2B5EF4-FFF2-40B4-BE49-F238E27FC236}">
                  <a16:creationId xmlns:a16="http://schemas.microsoft.com/office/drawing/2014/main" id="{84806A4C-B845-B67E-605C-EFA692EC7A32}"/>
                </a:ext>
              </a:extLst>
            </p:cNvPr>
            <p:cNvSpPr/>
            <p:nvPr/>
          </p:nvSpPr>
          <p:spPr>
            <a:xfrm>
              <a:off x="2187951" y="3429000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Cô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gái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yêu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cầu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hoàng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tử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phải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học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một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nghề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thì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cô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mới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đồng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ý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lấy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chàng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</a:rPr>
                <a:t>.</a:t>
              </a:r>
              <a:endParaRPr lang="en-US" sz="2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: Rounded Corners 36">
              <a:extLst>
                <a:ext uri="{FF2B5EF4-FFF2-40B4-BE49-F238E27FC236}">
                  <a16:creationId xmlns:a16="http://schemas.microsoft.com/office/drawing/2014/main" id="{A6AFAADC-CC9C-5864-1598-CBB821514F57}"/>
                </a:ext>
              </a:extLst>
            </p:cNvPr>
            <p:cNvSpPr/>
            <p:nvPr/>
          </p:nvSpPr>
          <p:spPr>
            <a:xfrm>
              <a:off x="1159968" y="3596741"/>
              <a:ext cx="710755" cy="830257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000" b="1" kern="1200" dirty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02B4D2E-B702-B8DB-EB37-7FD9B0F9062F}"/>
              </a:ext>
            </a:extLst>
          </p:cNvPr>
          <p:cNvSpPr txBox="1"/>
          <p:nvPr/>
        </p:nvSpPr>
        <p:spPr>
          <a:xfrm>
            <a:off x="3880104" y="112163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Rút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ra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chính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của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mỗi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236F7B-0445-6471-D7CC-18EDC33A00FA}"/>
              </a:ext>
            </a:extLst>
          </p:cNvPr>
          <p:cNvGrpSpPr/>
          <p:nvPr/>
        </p:nvGrpSpPr>
        <p:grpSpPr>
          <a:xfrm>
            <a:off x="811854" y="3759403"/>
            <a:ext cx="10645578" cy="863362"/>
            <a:chOff x="1159968" y="1772365"/>
            <a:chExt cx="9380209" cy="1182348"/>
          </a:xfrm>
        </p:grpSpPr>
        <p:sp>
          <p:nvSpPr>
            <p:cNvPr id="3" name="Rectangle: Rounded Corners 27">
              <a:extLst>
                <a:ext uri="{FF2B5EF4-FFF2-40B4-BE49-F238E27FC236}">
                  <a16:creationId xmlns:a16="http://schemas.microsoft.com/office/drawing/2014/main" id="{F76CAEF1-A485-EB19-2D0A-5E9E9BF75628}"/>
                </a:ext>
              </a:extLst>
            </p:cNvPr>
            <p:cNvSpPr/>
            <p:nvPr/>
          </p:nvSpPr>
          <p:spPr>
            <a:xfrm>
              <a:off x="2187951" y="1772365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Hoàng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tử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học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nghề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dệt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thảm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rơm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cưới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cô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gái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làm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vợ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4" name="Rectangle: Rounded Corners 30">
              <a:extLst>
                <a:ext uri="{FF2B5EF4-FFF2-40B4-BE49-F238E27FC236}">
                  <a16:creationId xmlns:a16="http://schemas.microsoft.com/office/drawing/2014/main" id="{2B8A1901-F3FA-793B-BF64-9E0F55D9EE7E}"/>
                </a:ext>
              </a:extLst>
            </p:cNvPr>
            <p:cNvSpPr/>
            <p:nvPr/>
          </p:nvSpPr>
          <p:spPr>
            <a:xfrm>
              <a:off x="1159968" y="1948410"/>
              <a:ext cx="710755" cy="830257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000" b="1" kern="12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B03773-D56E-096F-75C8-29E242024447}"/>
              </a:ext>
            </a:extLst>
          </p:cNvPr>
          <p:cNvGrpSpPr/>
          <p:nvPr/>
        </p:nvGrpSpPr>
        <p:grpSpPr>
          <a:xfrm>
            <a:off x="811854" y="4790625"/>
            <a:ext cx="10645578" cy="863362"/>
            <a:chOff x="1159968" y="3429000"/>
            <a:chExt cx="9380209" cy="1182348"/>
          </a:xfrm>
        </p:grpSpPr>
        <p:sp>
          <p:nvSpPr>
            <p:cNvPr id="6" name="Rectangle: Rounded Corners 27">
              <a:extLst>
                <a:ext uri="{FF2B5EF4-FFF2-40B4-BE49-F238E27FC236}">
                  <a16:creationId xmlns:a16="http://schemas.microsoft.com/office/drawing/2014/main" id="{E4C8BF89-0E0A-A32E-FA0A-AD4982051373}"/>
                </a:ext>
              </a:extLst>
            </p:cNvPr>
            <p:cNvSpPr/>
            <p:nvPr/>
          </p:nvSpPr>
          <p:spPr>
            <a:xfrm>
              <a:off x="2187951" y="3429000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6026">
                <a:lnSpc>
                  <a:spcPct val="150000"/>
                </a:lnSpc>
                <a:buClrTx/>
                <a:defRPr/>
              </a:pP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Hoàng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tử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sa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vào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ổ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cướp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tìm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cách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báo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tin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vợ</a:t>
              </a:r>
              <a:r>
                <a:rPr lang="en-US" sz="20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7" name="Rectangle: Rounded Corners 36">
              <a:extLst>
                <a:ext uri="{FF2B5EF4-FFF2-40B4-BE49-F238E27FC236}">
                  <a16:creationId xmlns:a16="http://schemas.microsoft.com/office/drawing/2014/main" id="{FB470AEB-66EB-A185-7B6A-ACB602077D32}"/>
                </a:ext>
              </a:extLst>
            </p:cNvPr>
            <p:cNvSpPr/>
            <p:nvPr/>
          </p:nvSpPr>
          <p:spPr>
            <a:xfrm>
              <a:off x="1159968" y="3605045"/>
              <a:ext cx="710755" cy="830257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000" b="1" kern="12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13FF799-2797-5FAF-715D-3460B8C96068}"/>
              </a:ext>
            </a:extLst>
          </p:cNvPr>
          <p:cNvGrpSpPr/>
          <p:nvPr/>
        </p:nvGrpSpPr>
        <p:grpSpPr>
          <a:xfrm>
            <a:off x="811854" y="5815783"/>
            <a:ext cx="10645578" cy="863362"/>
            <a:chOff x="1159968" y="3429000"/>
            <a:chExt cx="9380209" cy="1182348"/>
          </a:xfrm>
        </p:grpSpPr>
        <p:sp>
          <p:nvSpPr>
            <p:cNvPr id="9" name="Rectangle: Rounded Corners 27">
              <a:extLst>
                <a:ext uri="{FF2B5EF4-FFF2-40B4-BE49-F238E27FC236}">
                  <a16:creationId xmlns:a16="http://schemas.microsoft.com/office/drawing/2014/main" id="{1DF39B17-762B-1186-99E5-05FA23C97C03}"/>
                </a:ext>
              </a:extLst>
            </p:cNvPr>
            <p:cNvSpPr/>
            <p:nvPr/>
          </p:nvSpPr>
          <p:spPr>
            <a:xfrm>
              <a:off x="2187951" y="3429000"/>
              <a:ext cx="8352226" cy="118234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lnSpc>
                  <a:spcPct val="150000"/>
                </a:lnSpc>
                <a:buClrTx/>
                <a:defRPr/>
              </a:pP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Nhờ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tấm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thảm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rơm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và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hoàng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tử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được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cứu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thoát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: Rounded Corners 36">
              <a:extLst>
                <a:ext uri="{FF2B5EF4-FFF2-40B4-BE49-F238E27FC236}">
                  <a16:creationId xmlns:a16="http://schemas.microsoft.com/office/drawing/2014/main" id="{9661D99E-F947-9689-34D3-11AA17D6D0D5}"/>
                </a:ext>
              </a:extLst>
            </p:cNvPr>
            <p:cNvSpPr/>
            <p:nvPr/>
          </p:nvSpPr>
          <p:spPr>
            <a:xfrm>
              <a:off x="1159968" y="3605045"/>
              <a:ext cx="710755" cy="830257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576026">
                <a:buClrTx/>
                <a:defRPr/>
              </a:pPr>
              <a:r>
                <a:rPr lang="en-US" sz="2000" b="1" kern="12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074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981EC2-85FE-87FB-9D31-A71B8A900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BA023B-5EB6-8E24-9AFD-705FF1CC36C8}"/>
              </a:ext>
            </a:extLst>
          </p:cNvPr>
          <p:cNvSpPr txBox="1"/>
          <p:nvPr/>
        </p:nvSpPr>
        <p:spPr>
          <a:xfrm>
            <a:off x="820462" y="2429573"/>
            <a:ext cx="5886995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+mn-lt"/>
              </a:rPr>
              <a:t>HOẠT ĐỘNG 3: </a:t>
            </a:r>
            <a:r>
              <a:rPr lang="en-US" sz="4800" b="1" dirty="0">
                <a:latin typeface="+mn-lt"/>
              </a:rPr>
              <a:t>ĐỌC NÂNG CAO </a:t>
            </a:r>
          </a:p>
        </p:txBody>
      </p:sp>
      <p:pic>
        <p:nvPicPr>
          <p:cNvPr id="132" name="Picture 131">
            <a:extLst>
              <a:ext uri="{FF2B5EF4-FFF2-40B4-BE49-F238E27FC236}">
                <a16:creationId xmlns:a16="http://schemas.microsoft.com/office/drawing/2014/main" id="{68FA0FC9-6722-A144-AA56-7E73059929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63" t="21062" r="36271" b="39904"/>
          <a:stretch/>
        </p:blipFill>
        <p:spPr>
          <a:xfrm>
            <a:off x="6099085" y="424069"/>
            <a:ext cx="6328370" cy="617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2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419D3-7912-3C13-9AB9-EA01953D7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>
            <a:extLst>
              <a:ext uri="{FF2B5EF4-FFF2-40B4-BE49-F238E27FC236}">
                <a16:creationId xmlns:a16="http://schemas.microsoft.com/office/drawing/2014/main" id="{3FD52FD5-42CB-9B5B-FABB-ED73DE1C5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559" y="2170468"/>
            <a:ext cx="3797032" cy="3702749"/>
          </a:xfrm>
          <a:prstGeom prst="rect">
            <a:avLst/>
          </a:prstGeom>
        </p:spPr>
      </p:pic>
      <p:sp>
        <p:nvSpPr>
          <p:cNvPr id="85" name="Oval Callout 9">
            <a:extLst>
              <a:ext uri="{FF2B5EF4-FFF2-40B4-BE49-F238E27FC236}">
                <a16:creationId xmlns:a16="http://schemas.microsoft.com/office/drawing/2014/main" id="{EFF5E317-2BCE-827E-793F-82D84C123321}"/>
              </a:ext>
            </a:extLst>
          </p:cNvPr>
          <p:cNvSpPr/>
          <p:nvPr/>
        </p:nvSpPr>
        <p:spPr>
          <a:xfrm>
            <a:off x="5824615" y="1637653"/>
            <a:ext cx="4661210" cy="2384189"/>
          </a:xfrm>
          <a:prstGeom prst="wedgeEllipseCallout">
            <a:avLst>
              <a:gd name="adj1" fmla="val -47796"/>
              <a:gd name="adj2" fmla="val 54657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</a:rPr>
              <a:t>Các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em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en-US" sz="2400" b="1" dirty="0" err="1">
                <a:solidFill>
                  <a:srgbClr val="000000"/>
                </a:solidFill>
              </a:rPr>
              <a:t>hãy</a:t>
            </a:r>
            <a:r>
              <a:rPr lang="en-US" sz="2400" b="1" dirty="0">
                <a:solidFill>
                  <a:srgbClr val="000000"/>
                </a:solidFill>
              </a:rPr>
              <a:t> </a:t>
            </a:r>
            <a:r>
              <a:rPr lang="vi-VN" sz="2400" b="1" dirty="0">
                <a:solidFill>
                  <a:srgbClr val="000000"/>
                </a:solidFill>
              </a:rPr>
              <a:t>đọc lại đoạn</a:t>
            </a:r>
            <a:r>
              <a:rPr lang="en-US" sz="2400" b="1" dirty="0">
                <a:solidFill>
                  <a:srgbClr val="000000"/>
                </a:solidFill>
              </a:rPr>
              <a:t> 3</a:t>
            </a:r>
            <a:r>
              <a:rPr lang="vi-VN" sz="2400" b="1" dirty="0">
                <a:solidFill>
                  <a:srgbClr val="000000"/>
                </a:solidFill>
              </a:rPr>
              <a:t> và xác định giọng đọc</a:t>
            </a:r>
            <a:r>
              <a:rPr lang="en-US" sz="2400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17E485E-39C4-8BA2-4DD8-1988A503909B}"/>
              </a:ext>
            </a:extLst>
          </p:cNvPr>
          <p:cNvSpPr/>
          <p:nvPr/>
        </p:nvSpPr>
        <p:spPr>
          <a:xfrm>
            <a:off x="5926678" y="4164371"/>
            <a:ext cx="4457083" cy="1708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Giọng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đọc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chậm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rãi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,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rõ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ràng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,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từ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tốn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,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thể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hiện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ý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chí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quyết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tâm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của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hoàng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ln w="0"/>
                <a:solidFill>
                  <a:sysClr val="windowText" lastClr="000000"/>
                </a:solidFill>
              </a:rPr>
              <a:t>tử</a:t>
            </a:r>
            <a:r>
              <a:rPr lang="en-US" sz="2400" dirty="0">
                <a:ln w="0"/>
                <a:solidFill>
                  <a:sysClr val="windowText" lastClr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451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4366C42-6780-D21E-AD99-8754D8FBB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42A45-D7C7-F900-9E0E-8E379541C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C923CD-DD93-37D5-CA08-2D769FB82289}"/>
              </a:ext>
            </a:extLst>
          </p:cNvPr>
          <p:cNvSpPr txBox="1"/>
          <p:nvPr/>
        </p:nvSpPr>
        <p:spPr>
          <a:xfrm>
            <a:off x="3189006" y="276707"/>
            <a:ext cx="5813987" cy="207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lnSpc>
                <a:spcPct val="150000"/>
              </a:lnSpc>
              <a:defRPr/>
            </a:pPr>
            <a:r>
              <a:rPr lang="en-US" sz="4600" b="1" dirty="0">
                <a:latin typeface="+mj-lt"/>
              </a:rPr>
              <a:t>TRÒ CHƠI</a:t>
            </a:r>
          </a:p>
          <a:p>
            <a:pPr algn="ctr" defTabSz="1152053">
              <a:lnSpc>
                <a:spcPct val="150000"/>
              </a:lnSpc>
              <a:defRPr/>
            </a:pPr>
            <a:r>
              <a:rPr lang="en-US" sz="4600" b="1" dirty="0">
                <a:solidFill>
                  <a:srgbClr val="C00000"/>
                </a:solidFill>
                <a:latin typeface="+mj-lt"/>
              </a:rPr>
              <a:t>NÔNG TRẠI VUI VẺ</a:t>
            </a:r>
          </a:p>
        </p:txBody>
      </p:sp>
      <p:pic>
        <p:nvPicPr>
          <p:cNvPr id="4" name="upbeat-ukulele-fun-pop-kids-logo-160610">
            <a:hlinkClick r:id="" action="ppaction://media"/>
            <a:extLst>
              <a:ext uri="{FF2B5EF4-FFF2-40B4-BE49-F238E27FC236}">
                <a16:creationId xmlns:a16="http://schemas.microsoft.com/office/drawing/2014/main" id="{FA726F55-F674-1E97-CCA1-3F718BA80D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29094" y="833599"/>
            <a:ext cx="768021" cy="76802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CF8D9B0-15AB-D33D-5959-0C894D0B436F}"/>
              </a:ext>
            </a:extLst>
          </p:cNvPr>
          <p:cNvGrpSpPr/>
          <p:nvPr/>
        </p:nvGrpSpPr>
        <p:grpSpPr>
          <a:xfrm>
            <a:off x="1741600" y="2542828"/>
            <a:ext cx="8708800" cy="4315172"/>
            <a:chOff x="514086" y="920856"/>
            <a:chExt cx="17437629" cy="8640267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866292B8-3624-FE21-D96D-D1CC1FD73996}"/>
                </a:ext>
              </a:extLst>
            </p:cNvPr>
            <p:cNvGrpSpPr/>
            <p:nvPr/>
          </p:nvGrpSpPr>
          <p:grpSpPr>
            <a:xfrm>
              <a:off x="3921591" y="8615551"/>
              <a:ext cx="10444818" cy="945572"/>
              <a:chOff x="0" y="0"/>
              <a:chExt cx="2750899" cy="249039"/>
            </a:xfrm>
          </p:grpSpPr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636FDADF-4C52-5B88-D063-9CA8D6891113}"/>
                  </a:ext>
                </a:extLst>
              </p:cNvPr>
              <p:cNvSpPr/>
              <p:nvPr/>
            </p:nvSpPr>
            <p:spPr>
              <a:xfrm>
                <a:off x="0" y="0"/>
                <a:ext cx="2750899" cy="249039"/>
              </a:xfrm>
              <a:custGeom>
                <a:avLst/>
                <a:gdLst/>
                <a:ahLst/>
                <a:cxnLst/>
                <a:rect l="l" t="t" r="r" b="b"/>
                <a:pathLst>
                  <a:path w="2750899" h="249039">
                    <a:moveTo>
                      <a:pt x="20754" y="0"/>
                    </a:moveTo>
                    <a:lnTo>
                      <a:pt x="2730145" y="0"/>
                    </a:lnTo>
                    <a:cubicBezTo>
                      <a:pt x="2741607" y="0"/>
                      <a:pt x="2750899" y="9292"/>
                      <a:pt x="2750899" y="20754"/>
                    </a:cubicBezTo>
                    <a:lnTo>
                      <a:pt x="2750899" y="228285"/>
                    </a:lnTo>
                    <a:cubicBezTo>
                      <a:pt x="2750899" y="239747"/>
                      <a:pt x="2741607" y="249039"/>
                      <a:pt x="2730145" y="249039"/>
                    </a:cubicBezTo>
                    <a:lnTo>
                      <a:pt x="20754" y="249039"/>
                    </a:lnTo>
                    <a:cubicBezTo>
                      <a:pt x="15250" y="249039"/>
                      <a:pt x="9971" y="246853"/>
                      <a:pt x="6079" y="242961"/>
                    </a:cubicBezTo>
                    <a:cubicBezTo>
                      <a:pt x="2187" y="239068"/>
                      <a:pt x="0" y="233790"/>
                      <a:pt x="0" y="228285"/>
                    </a:cubicBezTo>
                    <a:lnTo>
                      <a:pt x="0" y="20754"/>
                    </a:lnTo>
                    <a:cubicBezTo>
                      <a:pt x="0" y="9292"/>
                      <a:pt x="9292" y="0"/>
                      <a:pt x="20754" y="0"/>
                    </a:cubicBezTo>
                    <a:close/>
                  </a:path>
                </a:pathLst>
              </a:custGeom>
              <a:solidFill>
                <a:srgbClr val="4F3C0B"/>
              </a:solidFill>
            </p:spPr>
          </p:sp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id="{DC2D01BF-9DA7-5864-10F9-3A8ED566C20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2750899" cy="2871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2ED5C28F-2289-0B4F-698D-5D8554187613}"/>
                </a:ext>
              </a:extLst>
            </p:cNvPr>
            <p:cNvSpPr/>
            <p:nvPr/>
          </p:nvSpPr>
          <p:spPr>
            <a:xfrm>
              <a:off x="4457758" y="8396569"/>
              <a:ext cx="887161" cy="969575"/>
            </a:xfrm>
            <a:custGeom>
              <a:avLst/>
              <a:gdLst/>
              <a:ahLst/>
              <a:cxnLst/>
              <a:rect l="l" t="t" r="r" b="b"/>
              <a:pathLst>
                <a:path w="887161" h="969575">
                  <a:moveTo>
                    <a:pt x="0" y="0"/>
                  </a:moveTo>
                  <a:lnTo>
                    <a:pt x="887161" y="0"/>
                  </a:lnTo>
                  <a:lnTo>
                    <a:pt x="887161" y="969575"/>
                  </a:lnTo>
                  <a:lnTo>
                    <a:pt x="0" y="969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23">
              <a:extLst>
                <a:ext uri="{FF2B5EF4-FFF2-40B4-BE49-F238E27FC236}">
                  <a16:creationId xmlns:a16="http://schemas.microsoft.com/office/drawing/2014/main" id="{A9FB0A5E-6A43-F486-F228-E728AB41E076}"/>
                </a:ext>
              </a:extLst>
            </p:cNvPr>
            <p:cNvSpPr/>
            <p:nvPr/>
          </p:nvSpPr>
          <p:spPr>
            <a:xfrm>
              <a:off x="6944383" y="6388401"/>
              <a:ext cx="1507482" cy="2977743"/>
            </a:xfrm>
            <a:custGeom>
              <a:avLst/>
              <a:gdLst/>
              <a:ahLst/>
              <a:cxnLst/>
              <a:rect l="l" t="t" r="r" b="b"/>
              <a:pathLst>
                <a:path w="1507482" h="2977743">
                  <a:moveTo>
                    <a:pt x="0" y="0"/>
                  </a:moveTo>
                  <a:lnTo>
                    <a:pt x="1507482" y="0"/>
                  </a:lnTo>
                  <a:lnTo>
                    <a:pt x="1507482" y="2977743"/>
                  </a:lnTo>
                  <a:lnTo>
                    <a:pt x="0" y="2977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7A76663C-976D-3B2D-9FE9-98C8289DDDE8}"/>
                </a:ext>
              </a:extLst>
            </p:cNvPr>
            <p:cNvSpPr/>
            <p:nvPr/>
          </p:nvSpPr>
          <p:spPr>
            <a:xfrm>
              <a:off x="5581341" y="7642825"/>
              <a:ext cx="1126620" cy="1723319"/>
            </a:xfrm>
            <a:custGeom>
              <a:avLst/>
              <a:gdLst/>
              <a:ahLst/>
              <a:cxnLst/>
              <a:rect l="l" t="t" r="r" b="b"/>
              <a:pathLst>
                <a:path w="1126620" h="1723319">
                  <a:moveTo>
                    <a:pt x="0" y="0"/>
                  </a:moveTo>
                  <a:lnTo>
                    <a:pt x="1126620" y="0"/>
                  </a:lnTo>
                  <a:lnTo>
                    <a:pt x="1126620" y="1723319"/>
                  </a:lnTo>
                  <a:lnTo>
                    <a:pt x="0" y="1723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25">
              <a:extLst>
                <a:ext uri="{FF2B5EF4-FFF2-40B4-BE49-F238E27FC236}">
                  <a16:creationId xmlns:a16="http://schemas.microsoft.com/office/drawing/2014/main" id="{1DDFBBAD-0060-3211-D314-D49E7D367625}"/>
                </a:ext>
              </a:extLst>
            </p:cNvPr>
            <p:cNvSpPr/>
            <p:nvPr/>
          </p:nvSpPr>
          <p:spPr>
            <a:xfrm>
              <a:off x="10492933" y="5783740"/>
              <a:ext cx="1652384" cy="3582404"/>
            </a:xfrm>
            <a:custGeom>
              <a:avLst/>
              <a:gdLst/>
              <a:ahLst/>
              <a:cxnLst/>
              <a:rect l="l" t="t" r="r" b="b"/>
              <a:pathLst>
                <a:path w="1652384" h="3582404">
                  <a:moveTo>
                    <a:pt x="0" y="0"/>
                  </a:moveTo>
                  <a:lnTo>
                    <a:pt x="1652384" y="0"/>
                  </a:lnTo>
                  <a:lnTo>
                    <a:pt x="1652384" y="3582404"/>
                  </a:lnTo>
                  <a:lnTo>
                    <a:pt x="0" y="3582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26">
              <a:extLst>
                <a:ext uri="{FF2B5EF4-FFF2-40B4-BE49-F238E27FC236}">
                  <a16:creationId xmlns:a16="http://schemas.microsoft.com/office/drawing/2014/main" id="{C2616283-C29E-3E4B-0BB0-40B20591068D}"/>
                </a:ext>
              </a:extLst>
            </p:cNvPr>
            <p:cNvSpPr/>
            <p:nvPr/>
          </p:nvSpPr>
          <p:spPr>
            <a:xfrm>
              <a:off x="8688287" y="5575874"/>
              <a:ext cx="1568224" cy="3790270"/>
            </a:xfrm>
            <a:custGeom>
              <a:avLst/>
              <a:gdLst/>
              <a:ahLst/>
              <a:cxnLst/>
              <a:rect l="l" t="t" r="r" b="b"/>
              <a:pathLst>
                <a:path w="1568224" h="3790270">
                  <a:moveTo>
                    <a:pt x="0" y="0"/>
                  </a:moveTo>
                  <a:lnTo>
                    <a:pt x="1568224" y="0"/>
                  </a:lnTo>
                  <a:lnTo>
                    <a:pt x="1568224" y="3790270"/>
                  </a:lnTo>
                  <a:lnTo>
                    <a:pt x="0" y="3790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27">
              <a:extLst>
                <a:ext uri="{FF2B5EF4-FFF2-40B4-BE49-F238E27FC236}">
                  <a16:creationId xmlns:a16="http://schemas.microsoft.com/office/drawing/2014/main" id="{4EB78365-15C0-38D2-C05F-441D64115FFF}"/>
                </a:ext>
              </a:extLst>
            </p:cNvPr>
            <p:cNvSpPr/>
            <p:nvPr/>
          </p:nvSpPr>
          <p:spPr>
            <a:xfrm>
              <a:off x="12381738" y="5783740"/>
              <a:ext cx="1652384" cy="3582404"/>
            </a:xfrm>
            <a:custGeom>
              <a:avLst/>
              <a:gdLst/>
              <a:ahLst/>
              <a:cxnLst/>
              <a:rect l="l" t="t" r="r" b="b"/>
              <a:pathLst>
                <a:path w="1652384" h="3582404">
                  <a:moveTo>
                    <a:pt x="0" y="0"/>
                  </a:moveTo>
                  <a:lnTo>
                    <a:pt x="1652384" y="0"/>
                  </a:lnTo>
                  <a:lnTo>
                    <a:pt x="1652384" y="3582404"/>
                  </a:lnTo>
                  <a:lnTo>
                    <a:pt x="0" y="3582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28">
              <a:extLst>
                <a:ext uri="{FF2B5EF4-FFF2-40B4-BE49-F238E27FC236}">
                  <a16:creationId xmlns:a16="http://schemas.microsoft.com/office/drawing/2014/main" id="{8D0A7F21-C154-C116-DEE9-57C87264A65D}"/>
                </a:ext>
              </a:extLst>
            </p:cNvPr>
            <p:cNvSpPr/>
            <p:nvPr/>
          </p:nvSpPr>
          <p:spPr>
            <a:xfrm flipH="1">
              <a:off x="514086" y="920856"/>
              <a:ext cx="6815010" cy="8640267"/>
            </a:xfrm>
            <a:custGeom>
              <a:avLst/>
              <a:gdLst/>
              <a:ahLst/>
              <a:cxnLst/>
              <a:rect l="l" t="t" r="r" b="b"/>
              <a:pathLst>
                <a:path w="6815010" h="8640267">
                  <a:moveTo>
                    <a:pt x="6815010" y="0"/>
                  </a:moveTo>
                  <a:lnTo>
                    <a:pt x="0" y="0"/>
                  </a:lnTo>
                  <a:lnTo>
                    <a:pt x="0" y="8640267"/>
                  </a:lnTo>
                  <a:lnTo>
                    <a:pt x="6815010" y="8640267"/>
                  </a:lnTo>
                  <a:lnTo>
                    <a:pt x="681501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</p:sp>
        <p:sp>
          <p:nvSpPr>
            <p:cNvPr id="14" name="Freeform 29">
              <a:extLst>
                <a:ext uri="{FF2B5EF4-FFF2-40B4-BE49-F238E27FC236}">
                  <a16:creationId xmlns:a16="http://schemas.microsoft.com/office/drawing/2014/main" id="{6FD3BA57-91E7-E9D4-A78E-9F09AA46C773}"/>
                </a:ext>
              </a:extLst>
            </p:cNvPr>
            <p:cNvSpPr/>
            <p:nvPr/>
          </p:nvSpPr>
          <p:spPr>
            <a:xfrm flipH="1">
              <a:off x="11125904" y="920856"/>
              <a:ext cx="6825811" cy="8640267"/>
            </a:xfrm>
            <a:custGeom>
              <a:avLst/>
              <a:gdLst/>
              <a:ahLst/>
              <a:cxnLst/>
              <a:rect l="l" t="t" r="r" b="b"/>
              <a:pathLst>
                <a:path w="6825811" h="8640267">
                  <a:moveTo>
                    <a:pt x="6825810" y="0"/>
                  </a:moveTo>
                  <a:lnTo>
                    <a:pt x="0" y="0"/>
                  </a:lnTo>
                  <a:lnTo>
                    <a:pt x="0" y="8640267"/>
                  </a:lnTo>
                  <a:lnTo>
                    <a:pt x="6825810" y="8640267"/>
                  </a:lnTo>
                  <a:lnTo>
                    <a:pt x="682581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</p:grp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22B2369-D288-889A-188A-9C3B2A54CC06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33"/>
            <a:ext cx="768021" cy="85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027329-DF77-F2EA-2C6B-26162B3A8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 action="ppaction://hlinksldjump"/>
            <a:extLst>
              <a:ext uri="{FF2B5EF4-FFF2-40B4-BE49-F238E27FC236}">
                <a16:creationId xmlns:a16="http://schemas.microsoft.com/office/drawing/2014/main" id="{18063B3E-2EB2-52AF-00C5-447B918802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21" b="89859" l="6141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90" t="3780" r="10976" b="50788"/>
          <a:stretch/>
        </p:blipFill>
        <p:spPr>
          <a:xfrm rot="21066918">
            <a:off x="2745054" y="4510525"/>
            <a:ext cx="2395069" cy="2154224"/>
          </a:xfrm>
          <a:prstGeom prst="rect">
            <a:avLst/>
          </a:prstGeom>
        </p:spPr>
      </p:pic>
      <p:pic>
        <p:nvPicPr>
          <p:cNvPr id="3" name="Picture 2">
            <a:hlinkClick r:id="rId7" action="ppaction://hlinksldjump"/>
            <a:extLst>
              <a:ext uri="{FF2B5EF4-FFF2-40B4-BE49-F238E27FC236}">
                <a16:creationId xmlns:a16="http://schemas.microsoft.com/office/drawing/2014/main" id="{658E741F-CB9A-D566-2613-9D500CE8A16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001" b="95707" l="60042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811" t="42047" r="9457" b="11656"/>
          <a:stretch/>
        </p:blipFill>
        <p:spPr>
          <a:xfrm>
            <a:off x="6465700" y="4338494"/>
            <a:ext cx="2900799" cy="2309553"/>
          </a:xfrm>
          <a:prstGeom prst="rect">
            <a:avLst/>
          </a:prstGeom>
        </p:spPr>
      </p:pic>
      <p:pic>
        <p:nvPicPr>
          <p:cNvPr id="4" name="Picture 3">
            <a:hlinkClick r:id="rId9" action="ppaction://hlinksldjump"/>
            <a:extLst>
              <a:ext uri="{FF2B5EF4-FFF2-40B4-BE49-F238E27FC236}">
                <a16:creationId xmlns:a16="http://schemas.microsoft.com/office/drawing/2014/main" id="{3D59FDF9-6A32-E1B1-EA7A-AA164FB5FE8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3220" b="95115" l="3208" r="290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435" r="67642"/>
          <a:stretch/>
        </p:blipFill>
        <p:spPr>
          <a:xfrm>
            <a:off x="764038" y="2519506"/>
            <a:ext cx="2673064" cy="2258326"/>
          </a:xfrm>
          <a:prstGeom prst="rect">
            <a:avLst/>
          </a:prstGeom>
        </p:spPr>
      </p:pic>
      <p:pic>
        <p:nvPicPr>
          <p:cNvPr id="5" name="Picture 4">
            <a:hlinkClick r:id="rId11" action="ppaction://hlinksldjump"/>
            <a:extLst>
              <a:ext uri="{FF2B5EF4-FFF2-40B4-BE49-F238E27FC236}">
                <a16:creationId xmlns:a16="http://schemas.microsoft.com/office/drawing/2014/main" id="{0BF6FC6E-F0FC-0C9D-F40C-6EA3DA58374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0" b="52702" l="1750" r="315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1" r="67416" b="45347"/>
          <a:stretch/>
        </p:blipFill>
        <p:spPr>
          <a:xfrm>
            <a:off x="4818807" y="2519506"/>
            <a:ext cx="2554383" cy="2512889"/>
          </a:xfrm>
          <a:prstGeom prst="rect">
            <a:avLst/>
          </a:prstGeom>
        </p:spPr>
      </p:pic>
      <p:pic>
        <p:nvPicPr>
          <p:cNvPr id="6" name="Picture 5">
            <a:hlinkClick r:id="rId13" action="ppaction://hlinksldjump"/>
            <a:extLst>
              <a:ext uri="{FF2B5EF4-FFF2-40B4-BE49-F238E27FC236}">
                <a16:creationId xmlns:a16="http://schemas.microsoft.com/office/drawing/2014/main" id="{A69E714F-C69C-ED85-A29F-94796A4C3E9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821" b="95707" l="31792" r="60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74" t="46862" r="37394" b="6841"/>
          <a:stretch/>
        </p:blipFill>
        <p:spPr>
          <a:xfrm>
            <a:off x="8546779" y="2439763"/>
            <a:ext cx="2591628" cy="2063398"/>
          </a:xfrm>
          <a:prstGeom prst="rect">
            <a:avLst/>
          </a:prstGeom>
        </p:spPr>
      </p:pic>
      <p:pic>
        <p:nvPicPr>
          <p:cNvPr id="7" name="Picture 2" descr="https://cdn-icons-png.flaticon.com/128/15101/15101149.png">
            <a:hlinkClick r:id="rId15" action="ppaction://hlinksldjump"/>
            <a:extLst>
              <a:ext uri="{FF2B5EF4-FFF2-40B4-BE49-F238E27FC236}">
                <a16:creationId xmlns:a16="http://schemas.microsoft.com/office/drawing/2014/main" id="{4528D0D9-311F-C53E-4E2F-E2E849AC8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863" y="5684120"/>
            <a:ext cx="1287774" cy="128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6552C1-FF3B-4ECA-5140-BC2AE3DAB80A}"/>
              </a:ext>
            </a:extLst>
          </p:cNvPr>
          <p:cNvSpPr txBox="1"/>
          <p:nvPr/>
        </p:nvSpPr>
        <p:spPr>
          <a:xfrm>
            <a:off x="3189006" y="276707"/>
            <a:ext cx="5813987" cy="207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lnSpc>
                <a:spcPct val="150000"/>
              </a:lnSpc>
              <a:defRPr/>
            </a:pPr>
            <a:r>
              <a:rPr lang="en-US" sz="4600" b="1" dirty="0">
                <a:latin typeface="+mj-lt"/>
              </a:rPr>
              <a:t>TRÒ CHƠI</a:t>
            </a:r>
          </a:p>
          <a:p>
            <a:pPr algn="ctr" defTabSz="1152053">
              <a:lnSpc>
                <a:spcPct val="150000"/>
              </a:lnSpc>
              <a:defRPr/>
            </a:pPr>
            <a:r>
              <a:rPr lang="en-US" sz="4600" b="1" dirty="0">
                <a:solidFill>
                  <a:srgbClr val="C00000"/>
                </a:solidFill>
                <a:latin typeface="+mj-lt"/>
              </a:rPr>
              <a:t>NÔNG TRẠI VUI VẺ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FE2232-F2CC-2AA4-EBC1-AF4447A4EE61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33"/>
            <a:ext cx="761897" cy="85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4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Rectangle: Rounded Corners 3">
            <a:extLst>
              <a:ext uri="{FF2B5EF4-FFF2-40B4-BE49-F238E27FC236}">
                <a16:creationId xmlns:a16="http://schemas.microsoft.com/office/drawing/2014/main" id="{1638FDC2-0777-63AB-9D06-0EA395144C1F}"/>
              </a:ext>
            </a:extLst>
          </p:cNvPr>
          <p:cNvSpPr/>
          <p:nvPr/>
        </p:nvSpPr>
        <p:spPr>
          <a:xfrm>
            <a:off x="1092546" y="1024945"/>
            <a:ext cx="10006908" cy="138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Ba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Tư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muốn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cưới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ai?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9" name="Rectangle: Rounded Corners 4">
            <a:extLst>
              <a:ext uri="{FF2B5EF4-FFF2-40B4-BE49-F238E27FC236}">
                <a16:creationId xmlns:a16="http://schemas.microsoft.com/office/drawing/2014/main" id="{5B4EFDA2-8956-87B7-E784-A466E2337194}"/>
              </a:ext>
            </a:extLst>
          </p:cNvPr>
          <p:cNvSpPr/>
          <p:nvPr/>
        </p:nvSpPr>
        <p:spPr>
          <a:xfrm>
            <a:off x="1092546" y="2641173"/>
            <a:ext cx="4711906" cy="138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thanh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trúc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0" name="Rectangle: Rounded Corners 24">
            <a:extLst>
              <a:ext uri="{FF2B5EF4-FFF2-40B4-BE49-F238E27FC236}">
                <a16:creationId xmlns:a16="http://schemas.microsoft.com/office/drawing/2014/main" id="{6973EC80-B3DD-F75E-2720-6E1087DE42C9}"/>
              </a:ext>
            </a:extLst>
          </p:cNvPr>
          <p:cNvSpPr/>
          <p:nvPr/>
        </p:nvSpPr>
        <p:spPr>
          <a:xfrm>
            <a:off x="1092546" y="4325488"/>
            <a:ext cx="4711906" cy="138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thôn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nữ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giọng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hát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ban.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1" name="Rectangle: Rounded Corners 25">
            <a:extLst>
              <a:ext uri="{FF2B5EF4-FFF2-40B4-BE49-F238E27FC236}">
                <a16:creationId xmlns:a16="http://schemas.microsoft.com/office/drawing/2014/main" id="{F3792355-D1BA-7557-D54D-44EA788CC333}"/>
              </a:ext>
            </a:extLst>
          </p:cNvPr>
          <p:cNvSpPr/>
          <p:nvPr/>
        </p:nvSpPr>
        <p:spPr>
          <a:xfrm>
            <a:off x="6387548" y="4325488"/>
            <a:ext cx="4711906" cy="138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chăn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cừu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2" name="Rectangle: Rounded Corners 26">
            <a:extLst>
              <a:ext uri="{FF2B5EF4-FFF2-40B4-BE49-F238E27FC236}">
                <a16:creationId xmlns:a16="http://schemas.microsoft.com/office/drawing/2014/main" id="{DC260B5F-F324-F4E8-346B-40EE7F40A7C6}"/>
              </a:ext>
            </a:extLst>
          </p:cNvPr>
          <p:cNvSpPr/>
          <p:nvPr/>
        </p:nvSpPr>
        <p:spPr>
          <a:xfrm>
            <a:off x="6387548" y="2641173"/>
            <a:ext cx="4711906" cy="1381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chúa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láng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giềng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3" name="Picture 2">
            <a:extLst>
              <a:ext uri="{FF2B5EF4-FFF2-40B4-BE49-F238E27FC236}">
                <a16:creationId xmlns:a16="http://schemas.microsoft.com/office/drawing/2014/main" id="{91BB5873-F912-CF78-DE42-03408FFC6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824" y="4613546"/>
            <a:ext cx="867259" cy="80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4" name="Picture 4">
            <a:extLst>
              <a:ext uri="{FF2B5EF4-FFF2-40B4-BE49-F238E27FC236}">
                <a16:creationId xmlns:a16="http://schemas.microsoft.com/office/drawing/2014/main" id="{281535A4-E2F5-E6FB-F760-903461D0E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985" y="2972722"/>
            <a:ext cx="786934" cy="78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5" name="Picture 4">
            <a:extLst>
              <a:ext uri="{FF2B5EF4-FFF2-40B4-BE49-F238E27FC236}">
                <a16:creationId xmlns:a16="http://schemas.microsoft.com/office/drawing/2014/main" id="{AE803096-2D9B-1802-19EB-074BC33B4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985" y="4681138"/>
            <a:ext cx="786934" cy="78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" name="Picture 4">
            <a:extLst>
              <a:ext uri="{FF2B5EF4-FFF2-40B4-BE49-F238E27FC236}">
                <a16:creationId xmlns:a16="http://schemas.microsoft.com/office/drawing/2014/main" id="{58AA36B9-E82D-74D8-627A-9A0AE3E76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5987" y="2972722"/>
            <a:ext cx="786934" cy="78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" name="Picture 2" descr="https://cdn-icons-png.flaticon.com/128/391/391138.png">
            <a:hlinkClick r:id="rId6" action="ppaction://hlinksldjump"/>
            <a:extLst>
              <a:ext uri="{FF2B5EF4-FFF2-40B4-BE49-F238E27FC236}">
                <a16:creationId xmlns:a16="http://schemas.microsoft.com/office/drawing/2014/main" id="{33B10E60-840F-4360-881D-5B480B153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1193" y="146007"/>
            <a:ext cx="758105" cy="75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A9C46F23-F3FA-9FCE-CEDD-2E5C5F190FB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33"/>
            <a:ext cx="768021" cy="85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0"/>
                  </p:tgtEl>
                </p:cond>
              </p:nextCondLst>
            </p:seq>
          </p:childTnLst>
        </p:cTn>
      </p:par>
    </p:tnLst>
    <p:bldLst>
      <p:bldP spid="248" grpId="0" animBg="1"/>
      <p:bldP spid="249" grpId="0" animBg="1"/>
      <p:bldP spid="250" grpId="0" animBg="1"/>
      <p:bldP spid="251" grpId="0" animBg="1"/>
      <p:bldP spid="25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B3923-A05F-6E72-5117-2731A2DF7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A71F6CD4-8625-41CD-8265-9DC192D882E5}"/>
              </a:ext>
            </a:extLst>
          </p:cNvPr>
          <p:cNvSpPr/>
          <p:nvPr/>
        </p:nvSpPr>
        <p:spPr>
          <a:xfrm>
            <a:off x="1354933" y="1021028"/>
            <a:ext cx="9482134" cy="13909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</a:rPr>
              <a:t> 2: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Chàng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hoàng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tử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quyết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định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sau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sứ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nói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gái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?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8590430A-6CD3-6C96-B88E-7B540EAC0945}"/>
              </a:ext>
            </a:extLst>
          </p:cNvPr>
          <p:cNvSpPr/>
          <p:nvPr/>
        </p:nvSpPr>
        <p:spPr>
          <a:xfrm>
            <a:off x="1354932" y="2732103"/>
            <a:ext cx="4423015" cy="13909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rơm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24">
            <a:extLst>
              <a:ext uri="{FF2B5EF4-FFF2-40B4-BE49-F238E27FC236}">
                <a16:creationId xmlns:a16="http://schemas.microsoft.com/office/drawing/2014/main" id="{EE6A2343-B68C-0A4E-29CA-6F8AC3ED4BE1}"/>
              </a:ext>
            </a:extLst>
          </p:cNvPr>
          <p:cNvSpPr/>
          <p:nvPr/>
        </p:nvSpPr>
        <p:spPr>
          <a:xfrm>
            <a:off x="1354932" y="4443178"/>
            <a:ext cx="4423015" cy="13909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sơn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dầu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25">
            <a:extLst>
              <a:ext uri="{FF2B5EF4-FFF2-40B4-BE49-F238E27FC236}">
                <a16:creationId xmlns:a16="http://schemas.microsoft.com/office/drawing/2014/main" id="{1F24F462-D655-FB98-514C-416D666C9D68}"/>
              </a:ext>
            </a:extLst>
          </p:cNvPr>
          <p:cNvSpPr/>
          <p:nvPr/>
        </p:nvSpPr>
        <p:spPr>
          <a:xfrm>
            <a:off x="6414052" y="4459991"/>
            <a:ext cx="4423015" cy="13909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Nghề dệt vải.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26">
            <a:extLst>
              <a:ext uri="{FF2B5EF4-FFF2-40B4-BE49-F238E27FC236}">
                <a16:creationId xmlns:a16="http://schemas.microsoft.com/office/drawing/2014/main" id="{1EE67549-1242-9BB5-33C9-18C9D9147716}"/>
              </a:ext>
            </a:extLst>
          </p:cNvPr>
          <p:cNvSpPr/>
          <p:nvPr/>
        </p:nvSpPr>
        <p:spPr>
          <a:xfrm>
            <a:off x="6414052" y="2732103"/>
            <a:ext cx="4423015" cy="13909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Nghề thợ mộc. </a:t>
            </a:r>
            <a:endParaRPr 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2D9E449-C3D1-ACD7-5370-F061CB68B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948" y="2946728"/>
            <a:ext cx="941997" cy="87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9F76E92-3E2D-61FF-2A95-0A3FCB6BF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632" y="4702153"/>
            <a:ext cx="872984" cy="87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93E87D1-75EE-D786-11E9-4C5306A46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575" y="4718966"/>
            <a:ext cx="872984" cy="87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2151E83-64C6-8A42-2684-B900B25C0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575" y="2999485"/>
            <a:ext cx="872984" cy="87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-icons-png.flaticon.com/128/391/391138.png">
            <a:hlinkClick r:id="rId6" action="ppaction://hlinksldjump"/>
            <a:extLst>
              <a:ext uri="{FF2B5EF4-FFF2-40B4-BE49-F238E27FC236}">
                <a16:creationId xmlns:a16="http://schemas.microsoft.com/office/drawing/2014/main" id="{C2B93847-F83E-0ADF-7F98-DE5DAE57C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1193" y="146007"/>
            <a:ext cx="758105" cy="75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D61FD3B8-F718-B3E3-A57B-8DCF6446116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33"/>
            <a:ext cx="768021" cy="85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2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F2D7E8-256D-49B9-0ABD-33D17A8E9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371F328D-7C24-B207-1D23-8CF55CB0C197}"/>
              </a:ext>
            </a:extLst>
          </p:cNvPr>
          <p:cNvSpPr/>
          <p:nvPr/>
        </p:nvSpPr>
        <p:spPr>
          <a:xfrm>
            <a:off x="636108" y="916334"/>
            <a:ext cx="10924230" cy="13509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3: 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sào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huyệt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bọn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chàng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thoát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nạn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B7DEAAD4-4E4C-4861-0CBA-19585552BCA3}"/>
              </a:ext>
            </a:extLst>
          </p:cNvPr>
          <p:cNvSpPr/>
          <p:nvPr/>
        </p:nvSpPr>
        <p:spPr>
          <a:xfrm>
            <a:off x="636108" y="2531166"/>
            <a:ext cx="5234608" cy="149560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Hoàng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lấy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thứ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quý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xin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bọn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24">
            <a:extLst>
              <a:ext uri="{FF2B5EF4-FFF2-40B4-BE49-F238E27FC236}">
                <a16:creationId xmlns:a16="http://schemas.microsoft.com/office/drawing/2014/main" id="{66E03891-F42D-7D81-9967-87FD6B80DEE2}"/>
              </a:ext>
            </a:extLst>
          </p:cNvPr>
          <p:cNvSpPr/>
          <p:nvPr/>
        </p:nvSpPr>
        <p:spPr>
          <a:xfrm>
            <a:off x="636108" y="4293707"/>
            <a:ext cx="5234608" cy="1870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Hoàng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bảo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bọn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chàng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dệt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đem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bán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qua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văn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tấm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chàng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ngầm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cha. 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25">
            <a:extLst>
              <a:ext uri="{FF2B5EF4-FFF2-40B4-BE49-F238E27FC236}">
                <a16:creationId xmlns:a16="http://schemas.microsoft.com/office/drawing/2014/main" id="{8BBF4785-6B2A-25AD-1E8A-C68782BA4135}"/>
              </a:ext>
            </a:extLst>
          </p:cNvPr>
          <p:cNvSpPr/>
          <p:nvPr/>
        </p:nvSpPr>
        <p:spPr>
          <a:xfrm>
            <a:off x="6325730" y="4293707"/>
            <a:ext cx="5234608" cy="1870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D. Hoàng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ngồi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chờ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vua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cha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đến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cứu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26">
            <a:extLst>
              <a:ext uri="{FF2B5EF4-FFF2-40B4-BE49-F238E27FC236}">
                <a16:creationId xmlns:a16="http://schemas.microsoft.com/office/drawing/2014/main" id="{946FA1FE-C9C3-3A2C-485D-5F69A3AB4C11}"/>
              </a:ext>
            </a:extLst>
          </p:cNvPr>
          <p:cNvSpPr/>
          <p:nvPr/>
        </p:nvSpPr>
        <p:spPr>
          <a:xfrm>
            <a:off x="6325730" y="2531166"/>
            <a:ext cx="5234608" cy="149560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Hoàng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bảo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bọn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cướp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nhắn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lấy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tiền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mạng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FC3706A-9061-A62D-9248-7CC311D96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649" y="5598908"/>
            <a:ext cx="875399" cy="81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1ADFD9FF-602A-7D5C-CE83-6D0746982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650" y="3446756"/>
            <a:ext cx="813390" cy="81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416B8D1C-FECC-98F0-95C6-550B0681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5567" y="3429000"/>
            <a:ext cx="813390" cy="81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AEEA5887-B67B-437B-D0F9-C30571E59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5324" y="5540533"/>
            <a:ext cx="813390" cy="81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-icons-png.flaticon.com/128/391/391138.png">
            <a:hlinkClick r:id="rId6" action="ppaction://hlinksldjump"/>
            <a:extLst>
              <a:ext uri="{FF2B5EF4-FFF2-40B4-BE49-F238E27FC236}">
                <a16:creationId xmlns:a16="http://schemas.microsoft.com/office/drawing/2014/main" id="{0C6A3479-95C2-A188-F7C2-AE25A9967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1193" y="146007"/>
            <a:ext cx="758105" cy="75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061D4FB1-84B2-D624-C8E6-675392010C3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33"/>
            <a:ext cx="768021" cy="85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47A80-0B82-DF0F-ED51-326024DD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A9B71F01-5F95-104D-6614-52B335C29E61}"/>
              </a:ext>
            </a:extLst>
          </p:cNvPr>
          <p:cNvSpPr/>
          <p:nvPr/>
        </p:nvSpPr>
        <p:spPr>
          <a:xfrm>
            <a:off x="1356261" y="972767"/>
            <a:ext cx="9479478" cy="14041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 b="1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52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4: 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Ai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mật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thư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hoàng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giấu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thảm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rơm</a:t>
            </a:r>
            <a:r>
              <a:rPr lang="en-US" sz="252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52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DF3779F2-3411-9AF1-413B-26E6B96E47E5}"/>
              </a:ext>
            </a:extLst>
          </p:cNvPr>
          <p:cNvSpPr/>
          <p:nvPr/>
        </p:nvSpPr>
        <p:spPr>
          <a:xfrm>
            <a:off x="1356260" y="2684622"/>
            <a:ext cx="4448191" cy="14041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A. Vua cha. </a:t>
            </a:r>
            <a:endParaRPr lang="en-US" sz="252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24">
            <a:extLst>
              <a:ext uri="{FF2B5EF4-FFF2-40B4-BE49-F238E27FC236}">
                <a16:creationId xmlns:a16="http://schemas.microsoft.com/office/drawing/2014/main" id="{F26470ED-F326-0C64-2554-943767EF50F3}"/>
              </a:ext>
            </a:extLst>
          </p:cNvPr>
          <p:cNvSpPr/>
          <p:nvPr/>
        </p:nvSpPr>
        <p:spPr>
          <a:xfrm>
            <a:off x="1356260" y="4396477"/>
            <a:ext cx="4448191" cy="14041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Người hầu. </a:t>
            </a:r>
            <a:endParaRPr lang="en-US" sz="252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25">
            <a:extLst>
              <a:ext uri="{FF2B5EF4-FFF2-40B4-BE49-F238E27FC236}">
                <a16:creationId xmlns:a16="http://schemas.microsoft.com/office/drawing/2014/main" id="{06D74506-1274-5F57-FC65-0FC37A394F0F}"/>
              </a:ext>
            </a:extLst>
          </p:cNvPr>
          <p:cNvSpPr/>
          <p:nvPr/>
        </p:nvSpPr>
        <p:spPr>
          <a:xfrm>
            <a:off x="6387548" y="4396476"/>
            <a:ext cx="4448191" cy="14041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Sứ giả. </a:t>
            </a:r>
            <a:endParaRPr lang="en-US" sz="252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26">
            <a:extLst>
              <a:ext uri="{FF2B5EF4-FFF2-40B4-BE49-F238E27FC236}">
                <a16:creationId xmlns:a16="http://schemas.microsoft.com/office/drawing/2014/main" id="{9CE237DA-E703-03F1-99A5-1A41902F2F77}"/>
              </a:ext>
            </a:extLst>
          </p:cNvPr>
          <p:cNvSpPr/>
          <p:nvPr/>
        </p:nvSpPr>
        <p:spPr>
          <a:xfrm>
            <a:off x="6387550" y="2663979"/>
            <a:ext cx="4448191" cy="14041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B. Người vợ. </a:t>
            </a:r>
            <a:endParaRPr lang="en-US" sz="2268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841B06E-2D00-EF98-527D-157DD0712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522" y="2875167"/>
            <a:ext cx="996433" cy="92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4D7BCFF-0C26-6EFC-590A-E165AA567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159" y="4656277"/>
            <a:ext cx="884584" cy="8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B2009D6-91C8-6A11-4AD3-9D7BB1725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446" y="4656277"/>
            <a:ext cx="884584" cy="8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75F40BE-F5FF-2C91-3519-40C309380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159" y="2944423"/>
            <a:ext cx="884584" cy="88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-icons-png.flaticon.com/128/391/391138.png">
            <a:hlinkClick r:id="rId6" action="ppaction://hlinksldjump"/>
            <a:extLst>
              <a:ext uri="{FF2B5EF4-FFF2-40B4-BE49-F238E27FC236}">
                <a16:creationId xmlns:a16="http://schemas.microsoft.com/office/drawing/2014/main" id="{8A579001-3EB7-ABFB-27A2-7361AD20A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1193" y="146007"/>
            <a:ext cx="758105" cy="75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E3A6C41-6D2C-5B85-3E13-855554C9191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33"/>
            <a:ext cx="768021" cy="85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7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9F2FF6-439C-6BFE-DA79-1AECC8C5E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9CF0D708-FC80-8835-30C9-80D4BC5ACFFA}"/>
              </a:ext>
            </a:extLst>
          </p:cNvPr>
          <p:cNvSpPr/>
          <p:nvPr/>
        </p:nvSpPr>
        <p:spPr>
          <a:xfrm>
            <a:off x="640179" y="1020417"/>
            <a:ext cx="10911639" cy="13655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ea typeface="Calibri" panose="020F050202020403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ea typeface="Calibri" panose="020F0502020204030204" pitchFamily="34" charset="0"/>
              </a:rPr>
              <a:t> 5: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Nội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dung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chính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đọc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</a:rPr>
              <a:t>? 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8D18ACD8-1190-7B81-91D7-E4BCE364F686}"/>
              </a:ext>
            </a:extLst>
          </p:cNvPr>
          <p:cNvSpPr/>
          <p:nvPr/>
        </p:nvSpPr>
        <p:spPr>
          <a:xfrm>
            <a:off x="640180" y="2614237"/>
            <a:ext cx="5210761" cy="16120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ca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ngợi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lao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trị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lao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24">
            <a:extLst>
              <a:ext uri="{FF2B5EF4-FFF2-40B4-BE49-F238E27FC236}">
                <a16:creationId xmlns:a16="http://schemas.microsoft.com/office/drawing/2014/main" id="{CBA20205-DBC7-4DD3-4ABD-8E0F09851420}"/>
              </a:ext>
            </a:extLst>
          </p:cNvPr>
          <p:cNvSpPr/>
          <p:nvPr/>
        </p:nvSpPr>
        <p:spPr>
          <a:xfrm>
            <a:off x="640179" y="4440045"/>
            <a:ext cx="5210761" cy="16120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ca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ngợi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sự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dũng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mưu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trí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25">
            <a:extLst>
              <a:ext uri="{FF2B5EF4-FFF2-40B4-BE49-F238E27FC236}">
                <a16:creationId xmlns:a16="http://schemas.microsoft.com/office/drawing/2014/main" id="{FE5E2D42-E9FB-9E83-2AE3-E1743C9F93EC}"/>
              </a:ext>
            </a:extLst>
          </p:cNvPr>
          <p:cNvSpPr/>
          <p:nvPr/>
        </p:nvSpPr>
        <p:spPr>
          <a:xfrm>
            <a:off x="6341057" y="4449691"/>
            <a:ext cx="5210761" cy="160720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ca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ngợi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26">
            <a:extLst>
              <a:ext uri="{FF2B5EF4-FFF2-40B4-BE49-F238E27FC236}">
                <a16:creationId xmlns:a16="http://schemas.microsoft.com/office/drawing/2014/main" id="{F076312B-EA9B-FC4D-D37C-89051F1F650C}"/>
              </a:ext>
            </a:extLst>
          </p:cNvPr>
          <p:cNvSpPr/>
          <p:nvPr/>
        </p:nvSpPr>
        <p:spPr>
          <a:xfrm>
            <a:off x="6341058" y="2614237"/>
            <a:ext cx="5210761" cy="160720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ca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ngợi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tình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vợ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chồng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thủy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chung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gắn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bó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sâu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sắc</a:t>
            </a:r>
            <a:r>
              <a:rPr lang="en-US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CD1BD75-A602-6899-5623-5BBB622CA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270" y="3054055"/>
            <a:ext cx="843787" cy="78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00189318-69BA-9F08-BE67-601D1CC60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642" y="4864794"/>
            <a:ext cx="762595" cy="76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33DA45C-02BE-3A9C-0B2B-6A0023D38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520" y="3043810"/>
            <a:ext cx="762595" cy="76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AFD71EEC-D8A8-FA13-CBD7-0619D27AA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519" y="4871997"/>
            <a:ext cx="762595" cy="76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-icons-png.flaticon.com/128/391/391138.png">
            <a:hlinkClick r:id="rId6" action="ppaction://hlinksldjump"/>
            <a:extLst>
              <a:ext uri="{FF2B5EF4-FFF2-40B4-BE49-F238E27FC236}">
                <a16:creationId xmlns:a16="http://schemas.microsoft.com/office/drawing/2014/main" id="{6AB2BD17-B1A0-5D6B-94AE-4B9D3C263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61193" y="146007"/>
            <a:ext cx="758105" cy="75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8ECA5B6B-6BCD-2866-B70D-41D3826F3F2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533"/>
            <a:ext cx="768021" cy="85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1856821-69AD-999F-1E0D-38B5E5B7E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DEDA68-1A90-C957-3EC7-F4AC2E0A1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49" y="593587"/>
            <a:ext cx="5696757" cy="5780709"/>
          </a:xfrm>
          <a:prstGeom prst="rect">
            <a:avLst/>
          </a:prstGeom>
        </p:spPr>
      </p:pic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66AD5990-5888-CD46-03A3-6CF6114EFDB2}"/>
              </a:ext>
            </a:extLst>
          </p:cNvPr>
          <p:cNvSpPr/>
          <p:nvPr/>
        </p:nvSpPr>
        <p:spPr>
          <a:xfrm>
            <a:off x="882260" y="2199860"/>
            <a:ext cx="6220906" cy="2950075"/>
          </a:xfrm>
          <a:prstGeom prst="roundRect">
            <a:avLst>
              <a:gd name="adj" fmla="val 4729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432020" indent="-43202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Đọc lại bài</a:t>
            </a:r>
            <a:r>
              <a:rPr lang="en-US" sz="24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hiểu nội dung, ý nghĩa bài đọc.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Chia sẻ với người thân về bài đọc.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latin typeface="+mn-lt"/>
                <a:ea typeface="Calibri" panose="020F0502020204030204" pitchFamily="34" charset="0"/>
              </a:rPr>
              <a:t>Đọc trước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Viết</a:t>
            </a:r>
            <a:r>
              <a:rPr lang="vi-VN" sz="2400" i="1" dirty="0">
                <a:latin typeface="+mn-lt"/>
                <a:ea typeface="Calibri" panose="020F0502020204030204" pitchFamily="34" charset="0"/>
              </a:rPr>
              <a:t>: Luyện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tập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viết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đoạn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văn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thể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hiện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tình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cảm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,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cảm</a:t>
            </a:r>
            <a:r>
              <a:rPr lang="en-US" sz="2400" i="1" dirty="0"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dirty="0" err="1">
                <a:latin typeface="+mn-lt"/>
                <a:ea typeface="Calibri" panose="020F0502020204030204" pitchFamily="34" charset="0"/>
              </a:rPr>
              <a:t>xúc</a:t>
            </a:r>
            <a:r>
              <a:rPr lang="vi-VN" sz="2400" i="1" dirty="0">
                <a:latin typeface="+mn-lt"/>
                <a:ea typeface="Calibri" panose="020F0502020204030204" pitchFamily="34" charset="0"/>
              </a:rPr>
              <a:t>.</a:t>
            </a:r>
            <a:endParaRPr lang="en-US" sz="2400" dirty="0">
              <a:solidFill>
                <a:srgbClr val="071C3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1307</Words>
  <Application>Microsoft Office PowerPoint</Application>
  <PresentationFormat>Widescreen</PresentationFormat>
  <Paragraphs>132</Paragraphs>
  <Slides>32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Wingdings</vt:lpstr>
      <vt:lpstr>UTM Avo</vt:lpstr>
      <vt:lpstr>Times New Roman</vt:lpstr>
      <vt:lpstr>Calibri</vt:lpstr>
      <vt:lpstr>Arial</vt:lpstr>
      <vt:lpstr>2_Office Theme</vt:lpstr>
      <vt:lpstr>Tuần 11  Bài đọc 3: Hoàng tử học nghề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155</cp:revision>
  <dcterms:created xsi:type="dcterms:W3CDTF">2023-10-19T01:39:18Z</dcterms:created>
  <dcterms:modified xsi:type="dcterms:W3CDTF">2024-12-16T08:18:28Z</dcterms:modified>
</cp:coreProperties>
</file>