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81" r:id="rId3"/>
    <p:sldId id="353" r:id="rId4"/>
    <p:sldId id="341" r:id="rId5"/>
    <p:sldId id="355" r:id="rId6"/>
    <p:sldId id="356" r:id="rId7"/>
    <p:sldId id="357" r:id="rId8"/>
    <p:sldId id="358" r:id="rId9"/>
    <p:sldId id="359" r:id="rId10"/>
    <p:sldId id="360" r:id="rId11"/>
    <p:sldId id="362" r:id="rId12"/>
    <p:sldId id="348" r:id="rId13"/>
    <p:sldId id="352" r:id="rId14"/>
    <p:sldId id="276" r:id="rId15"/>
    <p:sldId id="275" r:id="rId16"/>
  </p:sldIdLst>
  <p:sldSz cx="12192000" cy="6858000"/>
  <p:notesSz cx="6858000" cy="9144000"/>
  <p:embeddedFontLst>
    <p:embeddedFont>
      <p:font typeface="UTM Avo" panose="02040603050506020204" pitchFamily="18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B7A1"/>
    <a:srgbClr val="D9E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68"/>
    <p:restoredTop sz="94585"/>
  </p:normalViewPr>
  <p:slideViewPr>
    <p:cSldViewPr snapToGrid="0">
      <p:cViewPr varScale="1">
        <p:scale>
          <a:sx n="105" d="100"/>
          <a:sy n="105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2869679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6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6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hyperlink" Target="https://www.youtube.com/@hoc1biet10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11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Em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sách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báo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F1BE4D-1647-9AA5-196E-B7F17CE96F65}"/>
              </a:ext>
            </a:extLst>
          </p:cNvPr>
          <p:cNvSpPr txBox="1"/>
          <p:nvPr/>
        </p:nvSpPr>
        <p:spPr>
          <a:xfrm>
            <a:off x="764542" y="1566929"/>
            <a:ext cx="1091890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Nghe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bài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hát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300" i="1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Ba </a:t>
            </a:r>
            <a:r>
              <a:rPr lang="en-US" sz="2300" i="1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em</a:t>
            </a:r>
            <a:r>
              <a:rPr lang="en-US" sz="2300" i="1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300" i="1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là</a:t>
            </a:r>
            <a:r>
              <a:rPr lang="en-US" sz="2300" i="1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300" i="1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bộ</a:t>
            </a:r>
            <a:r>
              <a:rPr lang="en-US" sz="2300" i="1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300" i="1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đội</a:t>
            </a:r>
            <a:r>
              <a:rPr lang="en-US" sz="2300" i="1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300" i="1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hải</a:t>
            </a:r>
            <a:r>
              <a:rPr lang="en-US" sz="2300" i="1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300" i="1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quân</a:t>
            </a:r>
            <a:r>
              <a:rPr lang="en-US" sz="2300" i="1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sau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đây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và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thảo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luận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:</a:t>
            </a:r>
            <a:r>
              <a:rPr lang="en-US" sz="2300" i="1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br>
              <a:rPr lang="en-US" sz="2300" i="1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</a:b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Hãy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chia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sẻ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với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bạn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những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gì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em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biết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về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nghề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nghiệp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bộ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đội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hải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300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quân</a:t>
            </a:r>
            <a:r>
              <a:rPr lang="en-US" sz="23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.</a:t>
            </a:r>
          </a:p>
        </p:txBody>
      </p:sp>
      <p:pic>
        <p:nvPicPr>
          <p:cNvPr id="6" name="BA EM LÀ BỘ ĐỘI HẢI QUÂN - CLB Ngôi Sao Nhỏ - Biên đạo Phạm Minh Trang">
            <a:hlinkClick r:id="" action="ppaction://media"/>
            <a:extLst>
              <a:ext uri="{FF2B5EF4-FFF2-40B4-BE49-F238E27FC236}">
                <a16:creationId xmlns:a16="http://schemas.microsoft.com/office/drawing/2014/main" id="{3A6C3A9B-40D2-88B4-53DA-833D17AD6B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17597" y="2805560"/>
            <a:ext cx="6556806" cy="37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5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92416EA-BE5C-E4FB-2384-2067ED3E8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D3BB1-CA77-CC1B-4766-3D697CE9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id="{35527319-5420-FE27-1770-293C017F42A9}"/>
              </a:ext>
            </a:extLst>
          </p:cNvPr>
          <p:cNvSpPr txBox="1"/>
          <p:nvPr/>
        </p:nvSpPr>
        <p:spPr>
          <a:xfrm>
            <a:off x="1820877" y="1682022"/>
            <a:ext cx="8550245" cy="1948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1994">
              <a:lnSpc>
                <a:spcPct val="150000"/>
              </a:lnSpc>
              <a:buClr>
                <a:srgbClr val="000000"/>
              </a:buClr>
            </a:pPr>
            <a:r>
              <a:rPr lang="vi-VN" sz="4300" b="1" kern="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HOẠT ĐỘNG 1: </a:t>
            </a:r>
            <a:br>
              <a:rPr lang="en-US" sz="4300" b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</a:br>
            <a:r>
              <a:rPr lang="vi-VN" sz="4300" b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CHUẨN BỊ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549A987-D4BD-DE3C-7690-B677730C0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948" y="3963500"/>
            <a:ext cx="7924104" cy="289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7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3D1F37-1A77-97D4-250B-5CA49E4FE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B7095AA-510C-72F9-0B90-228E9F122055}"/>
              </a:ext>
            </a:extLst>
          </p:cNvPr>
          <p:cNvSpPr/>
          <p:nvPr/>
        </p:nvSpPr>
        <p:spPr>
          <a:xfrm>
            <a:off x="2162175" y="1942478"/>
            <a:ext cx="7867650" cy="26162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EFD5B8-A1FC-15A4-C512-5A485A3812CD}"/>
              </a:ext>
            </a:extLst>
          </p:cNvPr>
          <p:cNvSpPr txBox="1"/>
          <p:nvPr/>
        </p:nvSpPr>
        <p:spPr>
          <a:xfrm>
            <a:off x="2896933" y="2412692"/>
            <a:ext cx="6398134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Giới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thiệu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một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tác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phẩm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(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câu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chuyện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hoặc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thơ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văn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báo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vở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kịch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)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về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nghề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nghiệp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mà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em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đã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đọc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. </a:t>
            </a: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63EA77AE-B4D1-1415-7493-EBA2BFE5D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028" y="5095876"/>
            <a:ext cx="6951944" cy="176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92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D6DF2-717A-CF95-80D4-FE9D613BA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Box 118">
            <a:extLst>
              <a:ext uri="{FF2B5EF4-FFF2-40B4-BE49-F238E27FC236}">
                <a16:creationId xmlns:a16="http://schemas.microsoft.com/office/drawing/2014/main" id="{6869FD3A-D97C-FE4C-F2C7-8C3F9DCD6986}"/>
              </a:ext>
            </a:extLst>
          </p:cNvPr>
          <p:cNvSpPr txBox="1"/>
          <p:nvPr/>
        </p:nvSpPr>
        <p:spPr>
          <a:xfrm>
            <a:off x="4737454" y="1514781"/>
            <a:ext cx="2717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1994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GỢI </a:t>
            </a:r>
            <a:r>
              <a:rPr lang="en-US" sz="2400" b="1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Ý</a:t>
            </a:r>
            <a:r>
              <a:rPr lang="en-US" sz="2400" b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</a:p>
        </p:txBody>
      </p:sp>
      <p:sp>
        <p:nvSpPr>
          <p:cNvPr id="120" name="Rectangle: Rounded Corners 8">
            <a:extLst>
              <a:ext uri="{FF2B5EF4-FFF2-40B4-BE49-F238E27FC236}">
                <a16:creationId xmlns:a16="http://schemas.microsoft.com/office/drawing/2014/main" id="{50E57539-0F0A-E1D2-0B1A-5C1494AD302F}"/>
              </a:ext>
            </a:extLst>
          </p:cNvPr>
          <p:cNvSpPr/>
          <p:nvPr/>
        </p:nvSpPr>
        <p:spPr>
          <a:xfrm>
            <a:off x="521967" y="3015691"/>
            <a:ext cx="3597652" cy="292448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Lớn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lên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em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làm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gì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? (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Giơ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-gin-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na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Xi-ga-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ra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Bơ-na-đét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Kiu-xớt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)</a:t>
            </a:r>
            <a:endParaRPr lang="en-US" sz="2400" kern="0" dirty="0">
              <a:solidFill>
                <a:srgbClr val="543031"/>
              </a:solidFill>
              <a:latin typeface="+mj-lt"/>
              <a:sym typeface="Arial"/>
            </a:endParaRPr>
          </a:p>
        </p:txBody>
      </p:sp>
      <p:sp>
        <p:nvSpPr>
          <p:cNvPr id="121" name="Rectangle: Rounded Corners 142">
            <a:extLst>
              <a:ext uri="{FF2B5EF4-FFF2-40B4-BE49-F238E27FC236}">
                <a16:creationId xmlns:a16="http://schemas.microsoft.com/office/drawing/2014/main" id="{680B3BB5-B24B-C168-4DF2-825760E1DDE1}"/>
              </a:ext>
            </a:extLst>
          </p:cNvPr>
          <p:cNvSpPr/>
          <p:nvPr/>
        </p:nvSpPr>
        <p:spPr>
          <a:xfrm>
            <a:off x="4286984" y="3015691"/>
            <a:ext cx="3597651" cy="292448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Em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muốn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trở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thành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bác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sĩ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(Pe-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gơ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-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sớt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)</a:t>
            </a:r>
            <a:endParaRPr lang="en-US" sz="2400" kern="0" dirty="0">
              <a:solidFill>
                <a:srgbClr val="FFF5EC"/>
              </a:solidFill>
              <a:latin typeface="+mj-lt"/>
              <a:sym typeface="Arial"/>
            </a:endParaRPr>
          </a:p>
        </p:txBody>
      </p:sp>
      <p:sp>
        <p:nvSpPr>
          <p:cNvPr id="122" name="Rectangle: Rounded Corners 143">
            <a:extLst>
              <a:ext uri="{FF2B5EF4-FFF2-40B4-BE49-F238E27FC236}">
                <a16:creationId xmlns:a16="http://schemas.microsoft.com/office/drawing/2014/main" id="{02E22F15-F19A-ACBE-6DA3-C3DCADDEC319}"/>
              </a:ext>
            </a:extLst>
          </p:cNvPr>
          <p:cNvSpPr/>
          <p:nvPr/>
        </p:nvSpPr>
        <p:spPr>
          <a:xfrm>
            <a:off x="8072383" y="3023171"/>
            <a:ext cx="3597651" cy="292448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Bạn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hợp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với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</a:p>
          <a:p>
            <a:pPr algn="ctr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nghề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gì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nhỉ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? </a:t>
            </a:r>
          </a:p>
          <a:p>
            <a:pPr algn="ctr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(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Oang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 Xi-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ao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-xi-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ao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sym typeface="Arial"/>
              </a:rPr>
              <a:t>)</a:t>
            </a:r>
            <a:endParaRPr lang="en-US" sz="2400" kern="0" dirty="0">
              <a:solidFill>
                <a:srgbClr val="FFF5EC"/>
              </a:solidFill>
              <a:latin typeface="+mj-lt"/>
              <a:sym typeface="Arial"/>
            </a:endParaRPr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7F1FB1CD-8EE3-13DF-93D3-6D14452D8109}"/>
              </a:ext>
            </a:extLst>
          </p:cNvPr>
          <p:cNvCxnSpPr>
            <a:cxnSpLocks/>
            <a:stCxn id="119" idx="2"/>
            <a:endCxn id="120" idx="0"/>
          </p:cNvCxnSpPr>
          <p:nvPr/>
        </p:nvCxnSpPr>
        <p:spPr>
          <a:xfrm flipH="1">
            <a:off x="2320793" y="1976446"/>
            <a:ext cx="3775207" cy="1039245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5B9637EC-AA6C-EECC-9486-A0E4A9121055}"/>
              </a:ext>
            </a:extLst>
          </p:cNvPr>
          <p:cNvCxnSpPr>
            <a:cxnSpLocks/>
            <a:stCxn id="119" idx="2"/>
            <a:endCxn id="121" idx="0"/>
          </p:cNvCxnSpPr>
          <p:nvPr/>
        </p:nvCxnSpPr>
        <p:spPr>
          <a:xfrm flipH="1">
            <a:off x="6085810" y="1976446"/>
            <a:ext cx="10190" cy="1039245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AF5BB864-5FDD-6C4C-7638-76192988C3AF}"/>
              </a:ext>
            </a:extLst>
          </p:cNvPr>
          <p:cNvCxnSpPr>
            <a:cxnSpLocks/>
            <a:stCxn id="119" idx="2"/>
            <a:endCxn id="122" idx="0"/>
          </p:cNvCxnSpPr>
          <p:nvPr/>
        </p:nvCxnSpPr>
        <p:spPr>
          <a:xfrm>
            <a:off x="6096000" y="1976446"/>
            <a:ext cx="3775209" cy="1046725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06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1" grpId="0" animBg="1"/>
      <p:bldP spid="1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EC2E7A-2771-1910-B951-FF48BA626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1E6DF5FC-9465-E42F-8EEF-08AB98D766A4}"/>
              </a:ext>
            </a:extLst>
          </p:cNvPr>
          <p:cNvSpPr txBox="1"/>
          <p:nvPr/>
        </p:nvSpPr>
        <p:spPr>
          <a:xfrm>
            <a:off x="2184794" y="1609912"/>
            <a:ext cx="7822411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4000" b="1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HOẠT ĐỘNG 2:</a:t>
            </a:r>
          </a:p>
          <a:p>
            <a:pPr algn="ctr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4000" b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GIỚI THIỆU VÀ TRAO ĐỔI </a:t>
            </a:r>
          </a:p>
        </p:txBody>
      </p:sp>
      <p:pic>
        <p:nvPicPr>
          <p:cNvPr id="81" name="Picture 2">
            <a:extLst>
              <a:ext uri="{FF2B5EF4-FFF2-40B4-BE49-F238E27FC236}">
                <a16:creationId xmlns:a16="http://schemas.microsoft.com/office/drawing/2014/main" id="{A9AF3FDF-281C-F196-2D32-F6A3D18F3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948" y="3963500"/>
            <a:ext cx="7924104" cy="289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77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894769-C1D8-FE75-182A-2BC4004E7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C3362E8-6B54-FBB4-658B-F83DC03501DD}"/>
              </a:ext>
            </a:extLst>
          </p:cNvPr>
          <p:cNvSpPr/>
          <p:nvPr/>
        </p:nvSpPr>
        <p:spPr>
          <a:xfrm>
            <a:off x="1271586" y="2438400"/>
            <a:ext cx="9648825" cy="296000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D9DDE0-0DD0-1F40-A402-2C494B725063}"/>
              </a:ext>
            </a:extLst>
          </p:cNvPr>
          <p:cNvSpPr txBox="1"/>
          <p:nvPr/>
        </p:nvSpPr>
        <p:spPr>
          <a:xfrm>
            <a:off x="2295522" y="2803480"/>
            <a:ext cx="7600951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24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Trao </a:t>
            </a:r>
            <a:r>
              <a:rPr lang="en-US" sz="24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đổi</a:t>
            </a:r>
            <a:r>
              <a:rPr lang="en-US" sz="24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về</a:t>
            </a:r>
            <a:r>
              <a:rPr lang="en-US" sz="24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nội</a:t>
            </a:r>
            <a:r>
              <a:rPr lang="en-US" sz="24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dung </a:t>
            </a:r>
            <a:r>
              <a:rPr lang="en-US" sz="24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tác</a:t>
            </a:r>
            <a:r>
              <a:rPr lang="en-US" sz="24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phẩm</a:t>
            </a:r>
            <a:r>
              <a:rPr lang="en-US" sz="24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được</a:t>
            </a:r>
            <a:r>
              <a:rPr lang="en-US" sz="24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giới</a:t>
            </a:r>
            <a:r>
              <a:rPr lang="en-US" sz="24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thiệu</a:t>
            </a:r>
            <a:r>
              <a:rPr lang="en-US" sz="24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: </a:t>
            </a:r>
          </a:p>
          <a:p>
            <a:pPr algn="just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a) Em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thích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nhân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vật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(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hoặc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chi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tiết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,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hình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ảnh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)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ào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trong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tác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phẩm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nào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?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Vì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sao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? </a:t>
            </a:r>
            <a:endParaRPr lang="en-US" sz="2400" kern="0" dirty="0">
              <a:solidFill>
                <a:srgbClr val="FFF5EC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algn="just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b)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Nêu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cảm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nghĩ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của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em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về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tác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phẩm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đó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.  </a:t>
            </a:r>
            <a:endParaRPr lang="en-US" sz="2400" kern="0" dirty="0">
              <a:solidFill>
                <a:srgbClr val="FFF5EC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B601E3-49A4-6BDE-AA29-6F9DB4D39A54}"/>
              </a:ext>
            </a:extLst>
          </p:cNvPr>
          <p:cNvSpPr txBox="1"/>
          <p:nvPr/>
        </p:nvSpPr>
        <p:spPr>
          <a:xfrm>
            <a:off x="3328984" y="1794195"/>
            <a:ext cx="55340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1994">
              <a:buClr>
                <a:srgbClr val="000000"/>
              </a:buClr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Nhiệm vụ 1: Trao đổi trong nhóm</a:t>
            </a:r>
            <a:endParaRPr lang="en-US" sz="2400" kern="0" dirty="0">
              <a:solidFill>
                <a:srgbClr val="FFF5EC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35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518EC0-50A9-80EA-B8EF-ADA4D6BDC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B684F6D4-A905-D599-44D6-1781D08C0270}"/>
              </a:ext>
            </a:extLst>
          </p:cNvPr>
          <p:cNvSpPr/>
          <p:nvPr/>
        </p:nvSpPr>
        <p:spPr>
          <a:xfrm>
            <a:off x="834393" y="2428874"/>
            <a:ext cx="5416259" cy="32060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A2270E5C-64CC-6EDC-5456-26C5F7931CF2}"/>
              </a:ext>
            </a:extLst>
          </p:cNvPr>
          <p:cNvSpPr/>
          <p:nvPr/>
        </p:nvSpPr>
        <p:spPr>
          <a:xfrm>
            <a:off x="6667500" y="2428873"/>
            <a:ext cx="4690107" cy="32060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C4D4F88-54CD-73B8-6492-73F6388E261E}"/>
              </a:ext>
            </a:extLst>
          </p:cNvPr>
          <p:cNvSpPr txBox="1"/>
          <p:nvPr/>
        </p:nvSpPr>
        <p:spPr>
          <a:xfrm>
            <a:off x="7020665" y="3429000"/>
            <a:ext cx="398377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2400" b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Câu</a:t>
            </a:r>
            <a:r>
              <a:rPr lang="en-US" sz="2400" b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hỏi</a:t>
            </a:r>
            <a:r>
              <a:rPr lang="en-US" sz="2400" b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b: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Tác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phẩm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ấy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đã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lại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thông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điệp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gì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?</a:t>
            </a:r>
            <a:endParaRPr lang="en-US" sz="2400" kern="0" dirty="0">
              <a:solidFill>
                <a:srgbClr val="FFF5EC"/>
              </a:solidFill>
              <a:latin typeface="+mj-lt"/>
              <a:sym typeface="Arial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F55C2CD-80C0-8517-9A6D-75FA83F6F04B}"/>
              </a:ext>
            </a:extLst>
          </p:cNvPr>
          <p:cNvSpPr txBox="1"/>
          <p:nvPr/>
        </p:nvSpPr>
        <p:spPr>
          <a:xfrm>
            <a:off x="1090632" y="2621474"/>
            <a:ext cx="4903780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just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2400" b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Câu</a:t>
            </a:r>
            <a:r>
              <a:rPr lang="en-US" sz="2400" b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hỏi</a:t>
            </a:r>
            <a:r>
              <a:rPr lang="en-US" sz="2400" b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a: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Hình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ảnh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nhân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vật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trong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tác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phẩm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khiến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em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thích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nhất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được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miêu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tả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như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thế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nào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?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Hình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ảnh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đó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gợi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cho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em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những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liên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tưởng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gì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? </a:t>
            </a:r>
            <a:endParaRPr lang="en-US" sz="2400" kern="0" dirty="0">
              <a:solidFill>
                <a:srgbClr val="FFF5EC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4F45AB2-C0B4-17B8-10A8-444D820D2F71}"/>
              </a:ext>
            </a:extLst>
          </p:cNvPr>
          <p:cNvSpPr txBox="1"/>
          <p:nvPr/>
        </p:nvSpPr>
        <p:spPr>
          <a:xfrm>
            <a:off x="3202652" y="1547023"/>
            <a:ext cx="60960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1994">
              <a:lnSpc>
                <a:spcPct val="150000"/>
              </a:lnSpc>
              <a:buClr>
                <a:srgbClr val="000000"/>
              </a:buClr>
            </a:pPr>
            <a:r>
              <a:rPr lang="en-US" sz="2400" b="1" kern="0" dirty="0" err="1">
                <a:solidFill>
                  <a:schemeClr val="tx1"/>
                </a:solidFill>
                <a:latin typeface="+mj-lt"/>
                <a:sym typeface="Arial"/>
              </a:rPr>
              <a:t>Gợi</a:t>
            </a:r>
            <a:r>
              <a:rPr lang="en-US" sz="2400" b="1" kern="0" dirty="0">
                <a:solidFill>
                  <a:schemeClr val="tx1"/>
                </a:solidFill>
                <a:latin typeface="+mj-lt"/>
                <a:sym typeface="Arial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latin typeface="+mj-lt"/>
                <a:sym typeface="Arial"/>
              </a:rPr>
              <a:t>ý</a:t>
            </a:r>
            <a:r>
              <a:rPr lang="en-US" sz="2400" b="1" kern="0" dirty="0">
                <a:solidFill>
                  <a:schemeClr val="tx1"/>
                </a:solidFill>
                <a:latin typeface="+mj-lt"/>
                <a:sym typeface="Arial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latin typeface="+mj-lt"/>
                <a:sym typeface="Arial"/>
              </a:rPr>
              <a:t>nội</a:t>
            </a:r>
            <a:r>
              <a:rPr lang="en-US" sz="2400" b="1" kern="0" dirty="0">
                <a:solidFill>
                  <a:schemeClr val="tx1"/>
                </a:solidFill>
                <a:latin typeface="+mj-lt"/>
                <a:sym typeface="Arial"/>
              </a:rPr>
              <a:t> dung </a:t>
            </a:r>
            <a:r>
              <a:rPr lang="en-US" sz="2400" b="1" kern="0" dirty="0" err="1">
                <a:solidFill>
                  <a:schemeClr val="tx1"/>
                </a:solidFill>
                <a:latin typeface="+mj-lt"/>
                <a:sym typeface="Arial"/>
              </a:rPr>
              <a:t>trao</a:t>
            </a:r>
            <a:r>
              <a:rPr lang="en-US" sz="2400" b="1" kern="0" dirty="0">
                <a:solidFill>
                  <a:schemeClr val="tx1"/>
                </a:solidFill>
                <a:latin typeface="+mj-lt"/>
                <a:sym typeface="Arial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latin typeface="+mj-lt"/>
                <a:sym typeface="Arial"/>
              </a:rPr>
              <a:t>đổi</a:t>
            </a:r>
            <a:endParaRPr lang="en-US" sz="2400" b="1" kern="0" dirty="0">
              <a:solidFill>
                <a:schemeClr val="tx1"/>
              </a:solidFill>
              <a:latin typeface="+mj-lt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799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2" grpId="0" animBg="1"/>
      <p:bldP spid="64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567E5B-4513-7225-1EC6-0C9499EAE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B1FF1D4-82DB-50D0-5301-D88BFC4BA685}"/>
              </a:ext>
            </a:extLst>
          </p:cNvPr>
          <p:cNvSpPr/>
          <p:nvPr/>
        </p:nvSpPr>
        <p:spPr>
          <a:xfrm>
            <a:off x="795130" y="3316361"/>
            <a:ext cx="2067340" cy="1232452"/>
          </a:xfrm>
          <a:prstGeom prst="roundRect">
            <a:avLst/>
          </a:prstGeom>
          <a:solidFill>
            <a:srgbClr val="D9EB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000" dirty="0">
                <a:solidFill>
                  <a:schemeClr val="tx1"/>
                </a:solidFill>
              </a:rPr>
              <a:t>Trao đổi trong nhóm lớp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D9003E0-62C9-F9FC-A80A-0650E86756D1}"/>
              </a:ext>
            </a:extLst>
          </p:cNvPr>
          <p:cNvSpPr/>
          <p:nvPr/>
        </p:nvSpPr>
        <p:spPr>
          <a:xfrm>
            <a:off x="3438934" y="2242955"/>
            <a:ext cx="1795671" cy="854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000" dirty="0">
                <a:solidFill>
                  <a:schemeClr val="tx1"/>
                </a:solidFill>
              </a:rPr>
              <a:t>Ngư</a:t>
            </a:r>
            <a:r>
              <a:rPr lang="en-US" sz="2000" dirty="0">
                <a:solidFill>
                  <a:schemeClr val="tx1"/>
                </a:solidFill>
              </a:rPr>
              <a:t>ờ</a:t>
            </a:r>
            <a:r>
              <a:rPr lang="en-VN" sz="2000" dirty="0">
                <a:solidFill>
                  <a:schemeClr val="tx1"/>
                </a:solidFill>
              </a:rPr>
              <a:t>i nói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424DFAB-4CC9-2460-55F6-11A6B0C56DC1}"/>
              </a:ext>
            </a:extLst>
          </p:cNvPr>
          <p:cNvSpPr/>
          <p:nvPr/>
        </p:nvSpPr>
        <p:spPr>
          <a:xfrm>
            <a:off x="3438934" y="4737655"/>
            <a:ext cx="1795671" cy="8547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000" dirty="0">
                <a:solidFill>
                  <a:schemeClr val="tx1"/>
                </a:solidFill>
              </a:rPr>
              <a:t>Người nghe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DF5E0D2-DE1C-50CE-3DDE-B9B03B0DAA7C}"/>
              </a:ext>
            </a:extLst>
          </p:cNvPr>
          <p:cNvSpPr/>
          <p:nvPr/>
        </p:nvSpPr>
        <p:spPr>
          <a:xfrm>
            <a:off x="5658676" y="1341855"/>
            <a:ext cx="5738194" cy="12324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000" dirty="0">
                <a:solidFill>
                  <a:schemeClr val="tx1"/>
                </a:solidFill>
              </a:rPr>
              <a:t>Trình bày nội dung đã chuẩn bị </a:t>
            </a:r>
          </a:p>
          <a:p>
            <a:pPr algn="ctr">
              <a:lnSpc>
                <a:spcPct val="150000"/>
              </a:lnSpc>
            </a:pPr>
            <a:r>
              <a:rPr lang="en-VN" sz="2000" dirty="0">
                <a:solidFill>
                  <a:schemeClr val="tx1"/>
                </a:solidFill>
              </a:rPr>
              <a:t>(có thể dùng tranh ảnh, sơ đồ,…)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4814508-54DA-6ED0-7789-5D65A99118E2}"/>
              </a:ext>
            </a:extLst>
          </p:cNvPr>
          <p:cNvSpPr/>
          <p:nvPr/>
        </p:nvSpPr>
        <p:spPr>
          <a:xfrm>
            <a:off x="5658676" y="2985075"/>
            <a:ext cx="5738194" cy="85476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000" dirty="0">
                <a:solidFill>
                  <a:schemeClr val="tx1"/>
                </a:solidFill>
              </a:rPr>
              <a:t>Trả lời câu hỏi của các bạn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C4F16A7-6ECE-EC2A-5341-05D031A76E8E}"/>
              </a:ext>
            </a:extLst>
          </p:cNvPr>
          <p:cNvSpPr/>
          <p:nvPr/>
        </p:nvSpPr>
        <p:spPr>
          <a:xfrm>
            <a:off x="5658676" y="4154579"/>
            <a:ext cx="5738194" cy="85476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000" dirty="0">
                <a:solidFill>
                  <a:schemeClr val="tx1"/>
                </a:solidFill>
              </a:rPr>
              <a:t>Lắng nghe, ghi chép, chuẩn bị câu hỏi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10171B5-23A7-691B-B2EC-26884E49119B}"/>
              </a:ext>
            </a:extLst>
          </p:cNvPr>
          <p:cNvSpPr/>
          <p:nvPr/>
        </p:nvSpPr>
        <p:spPr>
          <a:xfrm>
            <a:off x="5658676" y="5420114"/>
            <a:ext cx="5738194" cy="123577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680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VN" sz="2000" dirty="0">
                <a:solidFill>
                  <a:schemeClr val="tx1"/>
                </a:solidFill>
              </a:rPr>
              <a:t>Đặt câu hỏi với bạn</a:t>
            </a:r>
          </a:p>
          <a:p>
            <a:pPr marL="4680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VN" sz="2000" dirty="0">
                <a:solidFill>
                  <a:schemeClr val="tx1"/>
                </a:solidFill>
              </a:rPr>
              <a:t>Nêu cảm nghĩ về bài trình bày của bạn</a:t>
            </a:r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18F7E239-5A6B-2FE6-5628-0D5B79578701}"/>
              </a:ext>
            </a:extLst>
          </p:cNvPr>
          <p:cNvCxnSpPr>
            <a:cxnSpLocks/>
            <a:stCxn id="2" idx="0"/>
            <a:endCxn id="3" idx="1"/>
          </p:cNvCxnSpPr>
          <p:nvPr/>
        </p:nvCxnSpPr>
        <p:spPr>
          <a:xfrm rot="5400000" flipH="1" flipV="1">
            <a:off x="2310856" y="2188283"/>
            <a:ext cx="646022" cy="1610134"/>
          </a:xfrm>
          <a:prstGeom prst="bentConnector2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82CB1DD0-0521-2A98-5A5B-2897BA0266B3}"/>
              </a:ext>
            </a:extLst>
          </p:cNvPr>
          <p:cNvCxnSpPr>
            <a:cxnSpLocks/>
          </p:cNvCxnSpPr>
          <p:nvPr/>
        </p:nvCxnSpPr>
        <p:spPr>
          <a:xfrm rot="16200000" flipH="1">
            <a:off x="2325754" y="4051859"/>
            <a:ext cx="616226" cy="1610134"/>
          </a:xfrm>
          <a:prstGeom prst="bentConnector2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9EEC93B9-93CA-0485-233C-916A41B2CE44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4336769" y="1958081"/>
            <a:ext cx="1321907" cy="284874"/>
          </a:xfrm>
          <a:prstGeom prst="bentConnector3">
            <a:avLst>
              <a:gd name="adj1" fmla="val 877"/>
            </a:avLst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CEE3EE6D-6129-7C51-2E73-4FDA9C947735}"/>
              </a:ext>
            </a:extLst>
          </p:cNvPr>
          <p:cNvCxnSpPr>
            <a:cxnSpLocks/>
          </p:cNvCxnSpPr>
          <p:nvPr/>
        </p:nvCxnSpPr>
        <p:spPr>
          <a:xfrm>
            <a:off x="4336769" y="3092798"/>
            <a:ext cx="1321907" cy="284874"/>
          </a:xfrm>
          <a:prstGeom prst="bentConnector3">
            <a:avLst>
              <a:gd name="adj1" fmla="val 877"/>
            </a:avLst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DA88E0C4-7A4C-1279-7F0D-24E9AEE265CB}"/>
              </a:ext>
            </a:extLst>
          </p:cNvPr>
          <p:cNvCxnSpPr>
            <a:cxnSpLocks/>
          </p:cNvCxnSpPr>
          <p:nvPr/>
        </p:nvCxnSpPr>
        <p:spPr>
          <a:xfrm>
            <a:off x="4336768" y="5596602"/>
            <a:ext cx="1321907" cy="284874"/>
          </a:xfrm>
          <a:prstGeom prst="bentConnector3">
            <a:avLst>
              <a:gd name="adj1" fmla="val 877"/>
            </a:avLst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905B05A8-7033-D44F-138B-CB0B4C629F01}"/>
              </a:ext>
            </a:extLst>
          </p:cNvPr>
          <p:cNvCxnSpPr>
            <a:cxnSpLocks/>
          </p:cNvCxnSpPr>
          <p:nvPr/>
        </p:nvCxnSpPr>
        <p:spPr>
          <a:xfrm flipV="1">
            <a:off x="4336768" y="4442059"/>
            <a:ext cx="1321907" cy="284874"/>
          </a:xfrm>
          <a:prstGeom prst="bentConnector3">
            <a:avLst>
              <a:gd name="adj1" fmla="val 877"/>
            </a:avLst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825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94AC02F-1CFC-6A20-6B71-35C65A486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988B3424-D400-628A-1787-CE16D389495D}"/>
              </a:ext>
            </a:extLst>
          </p:cNvPr>
          <p:cNvSpPr/>
          <p:nvPr/>
        </p:nvSpPr>
        <p:spPr>
          <a:xfrm>
            <a:off x="1725220" y="2582036"/>
            <a:ext cx="3937686" cy="26429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51994">
              <a:lnSpc>
                <a:spcPct val="150000"/>
              </a:lnSpc>
              <a:defRPr/>
            </a:pPr>
            <a:r>
              <a:rPr lang="en-US" sz="240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Lắng nghe GV </a:t>
            </a:r>
            <a:r>
              <a:rPr lang="vi-VN" sz="240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nhận xét </a:t>
            </a:r>
            <a:r>
              <a:rPr lang="en-US" sz="240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về </a:t>
            </a:r>
            <a:r>
              <a:rPr lang="vi-VN" sz="240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tiết học</a:t>
            </a:r>
          </a:p>
        </p:txBody>
      </p:sp>
      <p:sp>
        <p:nvSpPr>
          <p:cNvPr id="3" name="Freeform 14">
            <a:extLst>
              <a:ext uri="{FF2B5EF4-FFF2-40B4-BE49-F238E27FC236}">
                <a16:creationId xmlns:a16="http://schemas.microsoft.com/office/drawing/2014/main" id="{F17625B5-00EE-3454-81F0-1AB05DEDAEC3}"/>
              </a:ext>
            </a:extLst>
          </p:cNvPr>
          <p:cNvSpPr/>
          <p:nvPr/>
        </p:nvSpPr>
        <p:spPr>
          <a:xfrm rot="21143076">
            <a:off x="3359823" y="2160255"/>
            <a:ext cx="668481" cy="785294"/>
          </a:xfrm>
          <a:custGeom>
            <a:avLst/>
            <a:gdLst/>
            <a:ahLst/>
            <a:cxnLst/>
            <a:rect l="l" t="t" r="r" b="b"/>
            <a:pathLst>
              <a:path w="1482837" h="1741953">
                <a:moveTo>
                  <a:pt x="0" y="0"/>
                </a:moveTo>
                <a:lnTo>
                  <a:pt x="1482837" y="0"/>
                </a:lnTo>
                <a:lnTo>
                  <a:pt x="1482837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19ABCFA-ECAB-C8A9-9B02-62733219F7FA}"/>
              </a:ext>
            </a:extLst>
          </p:cNvPr>
          <p:cNvSpPr/>
          <p:nvPr/>
        </p:nvSpPr>
        <p:spPr>
          <a:xfrm>
            <a:off x="6529096" y="2552902"/>
            <a:ext cx="3937687" cy="26429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51994">
              <a:lnSpc>
                <a:spcPct val="150000"/>
              </a:lnSpc>
              <a:defRPr/>
            </a:pPr>
            <a:r>
              <a:rPr lang="vi-VN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Chuẩn bị bài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tiếp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i="1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i="1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400" i="1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2400" i="1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400" i="1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endParaRPr lang="en-US" sz="2400" i="1" dirty="0">
              <a:solidFill>
                <a:prstClr val="black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15">
            <a:extLst>
              <a:ext uri="{FF2B5EF4-FFF2-40B4-BE49-F238E27FC236}">
                <a16:creationId xmlns:a16="http://schemas.microsoft.com/office/drawing/2014/main" id="{E9E95E68-F92E-CBBE-E6C0-65958399AFCB}"/>
              </a:ext>
            </a:extLst>
          </p:cNvPr>
          <p:cNvSpPr/>
          <p:nvPr/>
        </p:nvSpPr>
        <p:spPr>
          <a:xfrm>
            <a:off x="8264314" y="2185698"/>
            <a:ext cx="467249" cy="785293"/>
          </a:xfrm>
          <a:custGeom>
            <a:avLst/>
            <a:gdLst/>
            <a:ahLst/>
            <a:cxnLst/>
            <a:rect l="l" t="t" r="r" b="b"/>
            <a:pathLst>
              <a:path w="1036462" h="1741953">
                <a:moveTo>
                  <a:pt x="0" y="0"/>
                </a:moveTo>
                <a:lnTo>
                  <a:pt x="1036462" y="0"/>
                </a:lnTo>
                <a:lnTo>
                  <a:pt x="1036462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314</Words>
  <Application>Microsoft Office PowerPoint</Application>
  <PresentationFormat>Widescreen</PresentationFormat>
  <Paragraphs>32</Paragraphs>
  <Slides>15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UTM Avo</vt:lpstr>
      <vt:lpstr>Arial</vt:lpstr>
      <vt:lpstr>Calibri</vt:lpstr>
      <vt:lpstr>2_Office Theme</vt:lpstr>
      <vt:lpstr>Tuần 11  Trao đổi: Em đọc sách báo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111</cp:revision>
  <dcterms:created xsi:type="dcterms:W3CDTF">2023-10-19T01:39:18Z</dcterms:created>
  <dcterms:modified xsi:type="dcterms:W3CDTF">2024-12-16T08:20:53Z</dcterms:modified>
</cp:coreProperties>
</file>