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1" r:id="rId3"/>
    <p:sldId id="353" r:id="rId4"/>
    <p:sldId id="278" r:id="rId5"/>
    <p:sldId id="351" r:id="rId6"/>
    <p:sldId id="356" r:id="rId7"/>
    <p:sldId id="37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44" r:id="rId24"/>
    <p:sldId id="354" r:id="rId25"/>
    <p:sldId id="378" r:id="rId26"/>
    <p:sldId id="373" r:id="rId27"/>
    <p:sldId id="374" r:id="rId28"/>
    <p:sldId id="375" r:id="rId29"/>
    <p:sldId id="376" r:id="rId30"/>
    <p:sldId id="348" r:id="rId31"/>
    <p:sldId id="352" r:id="rId32"/>
    <p:sldId id="276" r:id="rId33"/>
    <p:sldId id="275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36"/>
    <p:restoredTop sz="94585"/>
  </p:normalViewPr>
  <p:slideViewPr>
    <p:cSldViewPr snapToGrid="0">
      <p:cViewPr varScale="1">
        <p:scale>
          <a:sx n="105" d="100"/>
          <a:sy n="105" d="100"/>
        </p:scale>
        <p:origin x="8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tấm</a:t>
            </a:r>
            <a:r>
              <a:rPr lang="en-US" baseline="0" dirty="0"/>
              <a:t> </a:t>
            </a:r>
            <a:r>
              <a:rPr lang="en-US" baseline="0" dirty="0" err="1"/>
              <a:t>thẻ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thúc</a:t>
            </a:r>
            <a:r>
              <a:rPr lang="en-US" baseline="0" dirty="0"/>
              <a:t> </a:t>
            </a:r>
            <a:r>
              <a:rPr lang="en-US" baseline="0" dirty="0" err="1"/>
              <a:t>trò</a:t>
            </a:r>
            <a:r>
              <a:rPr lang="en-US" baseline="0" dirty="0"/>
              <a:t> </a:t>
            </a:r>
            <a:r>
              <a:rPr lang="en-US" baseline="0" dirty="0" err="1"/>
              <a:t>chơi</a:t>
            </a:r>
            <a:r>
              <a:rPr lang="en-US" baseline="0" dirty="0"/>
              <a:t>.</a:t>
            </a:r>
            <a:endParaRPr lang="en-US" dirty="0"/>
          </a:p>
          <a:p>
            <a:r>
              <a:rPr lang="en-VN" dirty="0"/>
              <a:t>GV click vào mũi tên đỏ để chuyển tới slide bài học tiếp theo</a:t>
            </a:r>
          </a:p>
        </p:txBody>
      </p:sp>
    </p:spTree>
    <p:extLst>
      <p:ext uri="{BB962C8B-B14F-4D97-AF65-F5344CB8AC3E}">
        <p14:creationId xmlns:p14="http://schemas.microsoft.com/office/powerpoint/2010/main" val="3798025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vào vào đáp án để kiểm tra đúng/sai</a:t>
            </a:r>
          </a:p>
          <a:p>
            <a:r>
              <a:rPr lang="en-VN" dirty="0"/>
              <a:t>Click vào nút mũi tên xanh để trở lại slide chọn câu hỏi</a:t>
            </a:r>
          </a:p>
        </p:txBody>
      </p:sp>
    </p:spTree>
    <p:extLst>
      <p:ext uri="{BB962C8B-B14F-4D97-AF65-F5344CB8AC3E}">
        <p14:creationId xmlns:p14="http://schemas.microsoft.com/office/powerpoint/2010/main" val="4084903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690938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slide" Target="slide29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5" Type="http://schemas.openxmlformats.org/officeDocument/2006/relationships/image" Target="../media/image32.png"/><Relationship Id="rId10" Type="http://schemas.openxmlformats.org/officeDocument/2006/relationships/slide" Target="slide27.xml"/><Relationship Id="rId4" Type="http://schemas.openxmlformats.org/officeDocument/2006/relationships/slide" Target="slide28.xml"/><Relationship Id="rId9" Type="http://schemas.openxmlformats.org/officeDocument/2006/relationships/image" Target="../media/image29.png"/><Relationship Id="rId14" Type="http://schemas.openxmlformats.org/officeDocument/2006/relationships/slide" Target="slide3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26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10" Type="http://schemas.openxmlformats.org/officeDocument/2006/relationships/image" Target="../media/image33.jpe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4.png"/><Relationship Id="rId7" Type="http://schemas.openxmlformats.org/officeDocument/2006/relationships/image" Target="../media/image3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10" Type="http://schemas.openxmlformats.org/officeDocument/2006/relationships/image" Target="../media/image38.png"/><Relationship Id="rId4" Type="http://schemas.openxmlformats.org/officeDocument/2006/relationships/image" Target="../media/image35.svg"/><Relationship Id="rId9" Type="http://schemas.openxmlformats.org/officeDocument/2006/relationships/slide" Target="slide2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34.png"/><Relationship Id="rId7" Type="http://schemas.openxmlformats.org/officeDocument/2006/relationships/image" Target="../media/image3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Relationship Id="rId9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34.png"/><Relationship Id="rId7" Type="http://schemas.openxmlformats.org/officeDocument/2006/relationships/image" Target="../media/image3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Relationship Id="rId9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6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slide" Target="slide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6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hyperlink" Target="https://www.youtube.com/@hoc1biet1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11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4: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Tìm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việc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28">
            <a:extLst>
              <a:ext uri="{FF2B5EF4-FFF2-40B4-BE49-F238E27FC236}">
                <a16:creationId xmlns:a16="http://schemas.microsoft.com/office/drawing/2014/main" id="{608D65F5-D482-485E-D8FA-1337AD205517}"/>
              </a:ext>
            </a:extLst>
          </p:cNvPr>
          <p:cNvSpPr/>
          <p:nvPr/>
        </p:nvSpPr>
        <p:spPr>
          <a:xfrm>
            <a:off x="1556128" y="1820605"/>
            <a:ext cx="9267417" cy="1893378"/>
          </a:xfrm>
          <a:prstGeom prst="wedgeRoundRectCallout">
            <a:avLst>
              <a:gd name="adj1" fmla="val 28167"/>
              <a:gd name="adj2" fmla="val 4138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nhóm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đôi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nl-NL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chia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mơ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ước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em.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nl-NL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8377DD-CABA-0BBB-DB15-C6102D4C5605}"/>
              </a:ext>
            </a:extLst>
          </p:cNvPr>
          <p:cNvGrpSpPr/>
          <p:nvPr/>
        </p:nvGrpSpPr>
        <p:grpSpPr>
          <a:xfrm>
            <a:off x="2802883" y="4003604"/>
            <a:ext cx="6586234" cy="2854396"/>
            <a:chOff x="1161517" y="5380387"/>
            <a:chExt cx="16154558" cy="7001193"/>
          </a:xfrm>
        </p:grpSpPr>
        <p:sp>
          <p:nvSpPr>
            <p:cNvPr id="2" name="Freeform 5">
              <a:extLst>
                <a:ext uri="{FF2B5EF4-FFF2-40B4-BE49-F238E27FC236}">
                  <a16:creationId xmlns:a16="http://schemas.microsoft.com/office/drawing/2014/main" id="{AA546C75-5DE4-2BC3-CAD9-FB54EE209086}"/>
                </a:ext>
              </a:extLst>
            </p:cNvPr>
            <p:cNvSpPr/>
            <p:nvPr/>
          </p:nvSpPr>
          <p:spPr>
            <a:xfrm>
              <a:off x="1161517" y="5380387"/>
              <a:ext cx="5527860" cy="6975217"/>
            </a:xfrm>
            <a:custGeom>
              <a:avLst/>
              <a:gdLst/>
              <a:ahLst/>
              <a:cxnLst/>
              <a:rect l="l" t="t" r="r" b="b"/>
              <a:pathLst>
                <a:path w="5527860" h="6975217">
                  <a:moveTo>
                    <a:pt x="0" y="0"/>
                  </a:moveTo>
                  <a:lnTo>
                    <a:pt x="5527860" y="0"/>
                  </a:lnTo>
                  <a:lnTo>
                    <a:pt x="5527860" y="6975217"/>
                  </a:lnTo>
                  <a:lnTo>
                    <a:pt x="0" y="6975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A4BC4AE-4A80-63C1-4BCC-ED628A0DED73}"/>
                </a:ext>
              </a:extLst>
            </p:cNvPr>
            <p:cNvSpPr/>
            <p:nvPr/>
          </p:nvSpPr>
          <p:spPr>
            <a:xfrm>
              <a:off x="5180986" y="5380387"/>
              <a:ext cx="3016782" cy="6975217"/>
            </a:xfrm>
            <a:custGeom>
              <a:avLst/>
              <a:gdLst/>
              <a:ahLst/>
              <a:cxnLst/>
              <a:rect l="l" t="t" r="r" b="b"/>
              <a:pathLst>
                <a:path w="3016782" h="6975217">
                  <a:moveTo>
                    <a:pt x="0" y="0"/>
                  </a:moveTo>
                  <a:lnTo>
                    <a:pt x="3016782" y="0"/>
                  </a:lnTo>
                  <a:lnTo>
                    <a:pt x="3016782" y="6975217"/>
                  </a:lnTo>
                  <a:lnTo>
                    <a:pt x="0" y="6975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CDB54C2-A5E1-5BF2-2471-CBA34998F930}"/>
                </a:ext>
              </a:extLst>
            </p:cNvPr>
            <p:cNvSpPr/>
            <p:nvPr/>
          </p:nvSpPr>
          <p:spPr>
            <a:xfrm>
              <a:off x="7899534" y="5464012"/>
              <a:ext cx="3138847" cy="6917568"/>
            </a:xfrm>
            <a:custGeom>
              <a:avLst/>
              <a:gdLst/>
              <a:ahLst/>
              <a:cxnLst/>
              <a:rect l="l" t="t" r="r" b="b"/>
              <a:pathLst>
                <a:path w="3303601" h="7280662">
                  <a:moveTo>
                    <a:pt x="0" y="0"/>
                  </a:moveTo>
                  <a:lnTo>
                    <a:pt x="3303600" y="0"/>
                  </a:lnTo>
                  <a:lnTo>
                    <a:pt x="3303600" y="7280663"/>
                  </a:lnTo>
                  <a:lnTo>
                    <a:pt x="0" y="7280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B5B3953-C243-2C68-BABB-268E3ABC64B7}"/>
                </a:ext>
              </a:extLst>
            </p:cNvPr>
            <p:cNvSpPr/>
            <p:nvPr/>
          </p:nvSpPr>
          <p:spPr>
            <a:xfrm flipH="1">
              <a:off x="11038381" y="5406364"/>
              <a:ext cx="3432388" cy="6975216"/>
            </a:xfrm>
            <a:custGeom>
              <a:avLst/>
              <a:gdLst/>
              <a:ahLst/>
              <a:cxnLst/>
              <a:rect l="l" t="t" r="r" b="b"/>
              <a:pathLst>
                <a:path w="3432388" h="6975217">
                  <a:moveTo>
                    <a:pt x="3432389" y="0"/>
                  </a:moveTo>
                  <a:lnTo>
                    <a:pt x="0" y="0"/>
                  </a:lnTo>
                  <a:lnTo>
                    <a:pt x="0" y="6975217"/>
                  </a:lnTo>
                  <a:lnTo>
                    <a:pt x="3432389" y="6975217"/>
                  </a:lnTo>
                  <a:lnTo>
                    <a:pt x="3432389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BCC823AD-2814-46B3-E694-7D8452F0B42F}"/>
                </a:ext>
              </a:extLst>
            </p:cNvPr>
            <p:cNvSpPr/>
            <p:nvPr/>
          </p:nvSpPr>
          <p:spPr>
            <a:xfrm>
              <a:off x="14177228" y="5380387"/>
              <a:ext cx="3138847" cy="6975218"/>
            </a:xfrm>
            <a:custGeom>
              <a:avLst/>
              <a:gdLst/>
              <a:ahLst/>
              <a:cxnLst/>
              <a:rect l="l" t="t" r="r" b="b"/>
              <a:pathLst>
                <a:path w="3138848" h="6975217">
                  <a:moveTo>
                    <a:pt x="0" y="0"/>
                  </a:moveTo>
                  <a:lnTo>
                    <a:pt x="3138848" y="0"/>
                  </a:lnTo>
                  <a:lnTo>
                    <a:pt x="3138848" y="6975217"/>
                  </a:lnTo>
                  <a:lnTo>
                    <a:pt x="0" y="6975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A4229D6-5799-3648-8EFF-3251248AE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452;p75">
            <a:extLst>
              <a:ext uri="{FF2B5EF4-FFF2-40B4-BE49-F238E27FC236}">
                <a16:creationId xmlns:a16="http://schemas.microsoft.com/office/drawing/2014/main" id="{F9D2B9D6-8145-7706-68A0-28DC722EA275}"/>
              </a:ext>
            </a:extLst>
          </p:cNvPr>
          <p:cNvSpPr txBox="1">
            <a:spLocks/>
          </p:cNvSpPr>
          <p:nvPr/>
        </p:nvSpPr>
        <p:spPr>
          <a:xfrm>
            <a:off x="1028550" y="2477877"/>
            <a:ext cx="5460323" cy="1336855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300" b="1" dirty="0">
                <a:solidFill>
                  <a:srgbClr val="C00000"/>
                </a:solidFill>
                <a:latin typeface="+mj-lt"/>
              </a:rPr>
              <a:t>HOẠT ĐỘNG 1.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A2DBA1A-491C-CDC4-A39E-851F31FAE27D}"/>
              </a:ext>
            </a:extLst>
          </p:cNvPr>
          <p:cNvSpPr txBox="1"/>
          <p:nvPr/>
        </p:nvSpPr>
        <p:spPr>
          <a:xfrm>
            <a:off x="488836" y="3814732"/>
            <a:ext cx="600003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>
                <a:latin typeface="+mj-lt"/>
              </a:rPr>
              <a:t>ĐỌC THÀNH TIẾNG </a:t>
            </a:r>
          </a:p>
        </p:txBody>
      </p:sp>
      <p:sp>
        <p:nvSpPr>
          <p:cNvPr id="2" name="Freeform 40">
            <a:extLst>
              <a:ext uri="{FF2B5EF4-FFF2-40B4-BE49-F238E27FC236}">
                <a16:creationId xmlns:a16="http://schemas.microsoft.com/office/drawing/2014/main" id="{2F1C4731-7384-D56F-4810-4F2A97BE631D}"/>
              </a:ext>
            </a:extLst>
          </p:cNvPr>
          <p:cNvSpPr/>
          <p:nvPr/>
        </p:nvSpPr>
        <p:spPr>
          <a:xfrm>
            <a:off x="6488873" y="2081956"/>
            <a:ext cx="5075544" cy="3047442"/>
          </a:xfrm>
          <a:custGeom>
            <a:avLst/>
            <a:gdLst/>
            <a:ahLst/>
            <a:cxnLst/>
            <a:rect l="l" t="t" r="r" b="b"/>
            <a:pathLst>
              <a:path w="3484993" h="2092448">
                <a:moveTo>
                  <a:pt x="0" y="0"/>
                </a:moveTo>
                <a:lnTo>
                  <a:pt x="3484992" y="0"/>
                </a:lnTo>
                <a:lnTo>
                  <a:pt x="3484992" y="2092448"/>
                </a:lnTo>
                <a:lnTo>
                  <a:pt x="0" y="2092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912427-6192-9119-7C61-90410335D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A0C6CB-A1FB-FB2B-7FEE-F0E31CCA3630}"/>
              </a:ext>
            </a:extLst>
          </p:cNvPr>
          <p:cNvSpPr txBox="1"/>
          <p:nvPr/>
        </p:nvSpPr>
        <p:spPr>
          <a:xfrm>
            <a:off x="2960562" y="2031456"/>
            <a:ext cx="3056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HƯỚNG DẪN ĐỌC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CF2CF9-20F4-4686-5748-ED722B9F1D8B}"/>
              </a:ext>
            </a:extLst>
          </p:cNvPr>
          <p:cNvSpPr/>
          <p:nvPr/>
        </p:nvSpPr>
        <p:spPr>
          <a:xfrm>
            <a:off x="1256275" y="2729945"/>
            <a:ext cx="6469743" cy="25594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G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iọng đọc trầm ấm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tha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thiết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Nhấn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giọng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tinh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thần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chịu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khó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. </a:t>
            </a:r>
            <a:endParaRPr lang="en-US" sz="2400" dirty="0">
              <a:latin typeface="+mj-lt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40886F9-B293-EEE2-5E4D-45D4D1CD4E1E}"/>
              </a:ext>
            </a:extLst>
          </p:cNvPr>
          <p:cNvSpPr/>
          <p:nvPr/>
        </p:nvSpPr>
        <p:spPr>
          <a:xfrm>
            <a:off x="8420080" y="2196130"/>
            <a:ext cx="2539467" cy="5295153"/>
          </a:xfrm>
          <a:custGeom>
            <a:avLst/>
            <a:gdLst/>
            <a:ahLst/>
            <a:cxnLst/>
            <a:rect l="l" t="t" r="r" b="b"/>
            <a:pathLst>
              <a:path w="3540335" h="7382107">
                <a:moveTo>
                  <a:pt x="3540336" y="0"/>
                </a:moveTo>
                <a:lnTo>
                  <a:pt x="0" y="0"/>
                </a:lnTo>
                <a:lnTo>
                  <a:pt x="0" y="7382106"/>
                </a:lnTo>
                <a:lnTo>
                  <a:pt x="3540336" y="7382106"/>
                </a:lnTo>
                <a:lnTo>
                  <a:pt x="354033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7857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352789-1468-F24F-E504-D4036E29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87CBD4-8549-0966-E600-371EFBFC68B3}"/>
              </a:ext>
            </a:extLst>
          </p:cNvPr>
          <p:cNvSpPr txBox="1"/>
          <p:nvPr/>
        </p:nvSpPr>
        <p:spPr>
          <a:xfrm>
            <a:off x="3047172" y="1784243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Luyện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khó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0ABE36-C872-7EFA-68EB-33053C7E85C8}"/>
              </a:ext>
            </a:extLst>
          </p:cNvPr>
          <p:cNvSpPr/>
          <p:nvPr/>
        </p:nvSpPr>
        <p:spPr>
          <a:xfrm>
            <a:off x="2100470" y="2579455"/>
            <a:ext cx="3478696" cy="16877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400" i="1" dirty="0" err="1">
                <a:solidFill>
                  <a:schemeClr val="tx1"/>
                </a:solidFill>
              </a:rPr>
              <a:t>Đông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đúc</a:t>
            </a:r>
            <a:endParaRPr lang="en-US" sz="2400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B8920D-E148-F183-68AB-20BE2EA84F6B}"/>
              </a:ext>
            </a:extLst>
          </p:cNvPr>
          <p:cNvSpPr/>
          <p:nvPr/>
        </p:nvSpPr>
        <p:spPr>
          <a:xfrm>
            <a:off x="6612834" y="2579456"/>
            <a:ext cx="3478696" cy="16877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400" i="1" dirty="0" err="1">
                <a:solidFill>
                  <a:schemeClr val="tx1"/>
                </a:solidFill>
                <a:cs typeface="Arial" panose="020B0604020202020204" pitchFamily="34" charset="0"/>
              </a:rPr>
              <a:t>Chuyên</a:t>
            </a:r>
            <a:r>
              <a:rPr lang="en-US" sz="24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cs typeface="Arial" panose="020B0604020202020204" pitchFamily="34" charset="0"/>
              </a:rPr>
              <a:t>chế</a:t>
            </a:r>
            <a:r>
              <a:rPr lang="en-US" sz="24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cs typeface="Arial" panose="020B0604020202020204" pitchFamily="34" charset="0"/>
              </a:rPr>
              <a:t>biến</a:t>
            </a:r>
            <a:r>
              <a:rPr lang="en-US" sz="24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Freeform 40">
            <a:extLst>
              <a:ext uri="{FF2B5EF4-FFF2-40B4-BE49-F238E27FC236}">
                <a16:creationId xmlns:a16="http://schemas.microsoft.com/office/drawing/2014/main" id="{35D6E438-399A-D680-7AC9-4D84616342F2}"/>
              </a:ext>
            </a:extLst>
          </p:cNvPr>
          <p:cNvSpPr/>
          <p:nvPr/>
        </p:nvSpPr>
        <p:spPr>
          <a:xfrm>
            <a:off x="4741037" y="4438135"/>
            <a:ext cx="2709925" cy="2594753"/>
          </a:xfrm>
          <a:custGeom>
            <a:avLst/>
            <a:gdLst/>
            <a:ahLst/>
            <a:cxnLst/>
            <a:rect l="l" t="t" r="r" b="b"/>
            <a:pathLst>
              <a:path w="4606699" h="4410914">
                <a:moveTo>
                  <a:pt x="0" y="0"/>
                </a:moveTo>
                <a:lnTo>
                  <a:pt x="4606698" y="0"/>
                </a:lnTo>
                <a:lnTo>
                  <a:pt x="4606698" y="4410914"/>
                </a:lnTo>
                <a:lnTo>
                  <a:pt x="0" y="4410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3481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F78B7F-DD2D-D577-105F-7FE8C186E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674A2AD-D54D-FA32-12B3-DAB6428F8A9D}"/>
              </a:ext>
            </a:extLst>
          </p:cNvPr>
          <p:cNvGrpSpPr/>
          <p:nvPr/>
        </p:nvGrpSpPr>
        <p:grpSpPr>
          <a:xfrm>
            <a:off x="1391477" y="2857268"/>
            <a:ext cx="6025215" cy="2802835"/>
            <a:chOff x="596347" y="2865057"/>
            <a:chExt cx="6025215" cy="280283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A2182E2-0317-5FA7-2F1E-24C04A7690E6}"/>
                </a:ext>
              </a:extLst>
            </p:cNvPr>
            <p:cNvSpPr/>
            <p:nvPr/>
          </p:nvSpPr>
          <p:spPr>
            <a:xfrm>
              <a:off x="596347" y="2865057"/>
              <a:ext cx="6025215" cy="28028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546E93-3409-4FC2-8F94-18BDDD18EDDB}"/>
                </a:ext>
              </a:extLst>
            </p:cNvPr>
            <p:cNvSpPr txBox="1"/>
            <p:nvPr/>
          </p:nvSpPr>
          <p:spPr>
            <a:xfrm>
              <a:off x="754395" y="3151553"/>
              <a:ext cx="5709117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en-US" sz="2400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4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điệu</a:t>
              </a:r>
              <a:r>
                <a:rPr lang="en-US" sz="24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nhắc</a:t>
              </a:r>
              <a:r>
                <a:rPr lang="en-US" sz="24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nhở</a:t>
              </a:r>
              <a:r>
                <a:rPr lang="en-US" sz="24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</a:p>
            <a:p>
              <a:pPr lvl="0" algn="just">
                <a:lnSpc>
                  <a:spcPct val="150000"/>
                </a:lnSpc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Hãy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tôi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địa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chỉ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thư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điện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để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công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gửi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thông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tin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cần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thiết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007F71C-4037-88AE-A93A-E0028F642C50}"/>
              </a:ext>
            </a:extLst>
          </p:cNvPr>
          <p:cNvSpPr txBox="1"/>
          <p:nvPr/>
        </p:nvSpPr>
        <p:spPr>
          <a:xfrm>
            <a:off x="1648653" y="1774025"/>
            <a:ext cx="889469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3AFD7CE3-40E5-DFB6-9472-F75F9723EDB3}"/>
              </a:ext>
            </a:extLst>
          </p:cNvPr>
          <p:cNvSpPr/>
          <p:nvPr/>
        </p:nvSpPr>
        <p:spPr>
          <a:xfrm flipH="1">
            <a:off x="8949791" y="2686091"/>
            <a:ext cx="1568664" cy="3145191"/>
          </a:xfrm>
          <a:custGeom>
            <a:avLst/>
            <a:gdLst/>
            <a:ahLst/>
            <a:cxnLst/>
            <a:rect l="l" t="t" r="r" b="b"/>
            <a:pathLst>
              <a:path w="3297600" h="6611729">
                <a:moveTo>
                  <a:pt x="3297600" y="0"/>
                </a:moveTo>
                <a:lnTo>
                  <a:pt x="0" y="0"/>
                </a:lnTo>
                <a:lnTo>
                  <a:pt x="0" y="6611729"/>
                </a:lnTo>
                <a:lnTo>
                  <a:pt x="3297600" y="6611729"/>
                </a:lnTo>
                <a:lnTo>
                  <a:pt x="32976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87D3F794-AF66-76E4-8DE8-E0A8BD1F6D85}"/>
              </a:ext>
            </a:extLst>
          </p:cNvPr>
          <p:cNvSpPr/>
          <p:nvPr/>
        </p:nvSpPr>
        <p:spPr>
          <a:xfrm flipH="1">
            <a:off x="8030641" y="5288630"/>
            <a:ext cx="3406964" cy="1085304"/>
          </a:xfrm>
          <a:custGeom>
            <a:avLst/>
            <a:gdLst/>
            <a:ahLst/>
            <a:cxnLst/>
            <a:rect l="l" t="t" r="r" b="b"/>
            <a:pathLst>
              <a:path w="6260404" h="1994281">
                <a:moveTo>
                  <a:pt x="6260404" y="0"/>
                </a:moveTo>
                <a:lnTo>
                  <a:pt x="0" y="0"/>
                </a:lnTo>
                <a:lnTo>
                  <a:pt x="0" y="1994281"/>
                </a:lnTo>
                <a:lnTo>
                  <a:pt x="6260404" y="1994281"/>
                </a:lnTo>
                <a:lnTo>
                  <a:pt x="6260404" y="0"/>
                </a:lnTo>
                <a:close/>
              </a:path>
            </a:pathLst>
          </a:custGeom>
          <a:blipFill>
            <a:blip r:embed="rId4"/>
            <a:stretch>
              <a:fillRect t="-251728"/>
            </a:stretch>
          </a:blipFill>
        </p:spPr>
      </p:sp>
    </p:spTree>
    <p:extLst>
      <p:ext uri="{BB962C8B-B14F-4D97-AF65-F5344CB8AC3E}">
        <p14:creationId xmlns:p14="http://schemas.microsoft.com/office/powerpoint/2010/main" val="414165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8B7087-7F0F-E481-42FC-68CEA697C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8E80B6-8855-B6FB-308B-E2AA03FEC1FE}"/>
              </a:ext>
            </a:extLst>
          </p:cNvPr>
          <p:cNvSpPr/>
          <p:nvPr/>
        </p:nvSpPr>
        <p:spPr>
          <a:xfrm>
            <a:off x="754395" y="2686091"/>
            <a:ext cx="6798365" cy="33375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0B4D8-4DF0-60A7-5D7C-22E8E030A87D}"/>
              </a:ext>
            </a:extLst>
          </p:cNvPr>
          <p:cNvSpPr txBox="1"/>
          <p:nvPr/>
        </p:nvSpPr>
        <p:spPr>
          <a:xfrm>
            <a:off x="1253697" y="2962965"/>
            <a:ext cx="5799759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Giọng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điệu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buồn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tiếc</a:t>
            </a:r>
            <a:r>
              <a:rPr lang="en-US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tiếc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dịch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tiếc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…!</a:t>
            </a:r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8D75EFF8-1C34-DF97-AE51-0C24FAAF0053}"/>
              </a:ext>
            </a:extLst>
          </p:cNvPr>
          <p:cNvSpPr/>
          <p:nvPr/>
        </p:nvSpPr>
        <p:spPr>
          <a:xfrm flipH="1">
            <a:off x="8949791" y="2686091"/>
            <a:ext cx="1568664" cy="3145191"/>
          </a:xfrm>
          <a:custGeom>
            <a:avLst/>
            <a:gdLst/>
            <a:ahLst/>
            <a:cxnLst/>
            <a:rect l="l" t="t" r="r" b="b"/>
            <a:pathLst>
              <a:path w="3297600" h="6611729">
                <a:moveTo>
                  <a:pt x="3297600" y="0"/>
                </a:moveTo>
                <a:lnTo>
                  <a:pt x="0" y="0"/>
                </a:lnTo>
                <a:lnTo>
                  <a:pt x="0" y="6611729"/>
                </a:lnTo>
                <a:lnTo>
                  <a:pt x="3297600" y="6611729"/>
                </a:lnTo>
                <a:lnTo>
                  <a:pt x="32976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9BF6EF15-5B95-EBBC-BC45-CEA4927ED5BB}"/>
              </a:ext>
            </a:extLst>
          </p:cNvPr>
          <p:cNvSpPr/>
          <p:nvPr/>
        </p:nvSpPr>
        <p:spPr>
          <a:xfrm flipH="1">
            <a:off x="8030641" y="5288630"/>
            <a:ext cx="3406964" cy="1085304"/>
          </a:xfrm>
          <a:custGeom>
            <a:avLst/>
            <a:gdLst/>
            <a:ahLst/>
            <a:cxnLst/>
            <a:rect l="l" t="t" r="r" b="b"/>
            <a:pathLst>
              <a:path w="6260404" h="1994281">
                <a:moveTo>
                  <a:pt x="6260404" y="0"/>
                </a:moveTo>
                <a:lnTo>
                  <a:pt x="0" y="0"/>
                </a:lnTo>
                <a:lnTo>
                  <a:pt x="0" y="1994281"/>
                </a:lnTo>
                <a:lnTo>
                  <a:pt x="6260404" y="1994281"/>
                </a:lnTo>
                <a:lnTo>
                  <a:pt x="6260404" y="0"/>
                </a:lnTo>
                <a:close/>
              </a:path>
            </a:pathLst>
          </a:custGeom>
          <a:blipFill>
            <a:blip r:embed="rId4"/>
            <a:stretch>
              <a:fillRect t="-251728"/>
            </a:stretch>
          </a:blipFill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A6FE30-9426-18B1-A5B2-8596A17B36DC}"/>
              </a:ext>
            </a:extLst>
          </p:cNvPr>
          <p:cNvSpPr txBox="1"/>
          <p:nvPr/>
        </p:nvSpPr>
        <p:spPr>
          <a:xfrm>
            <a:off x="1648653" y="1774025"/>
            <a:ext cx="889469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xúc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96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E93CE-F049-EDD2-518D-18B4BF65F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9">
            <a:extLst>
              <a:ext uri="{FF2B5EF4-FFF2-40B4-BE49-F238E27FC236}">
                <a16:creationId xmlns:a16="http://schemas.microsoft.com/office/drawing/2014/main" id="{C6C106E8-D010-FDDE-1F17-A06455A42AEF}"/>
              </a:ext>
            </a:extLst>
          </p:cNvPr>
          <p:cNvSpPr/>
          <p:nvPr/>
        </p:nvSpPr>
        <p:spPr>
          <a:xfrm>
            <a:off x="1685358" y="1801582"/>
            <a:ext cx="8962784" cy="8369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 có thể chia thành b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ốn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đoạn để luyện đọc và tìm ý:</a:t>
            </a:r>
            <a:endParaRPr lang="en-US" sz="2400" b="1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10">
            <a:extLst>
              <a:ext uri="{FF2B5EF4-FFF2-40B4-BE49-F238E27FC236}">
                <a16:creationId xmlns:a16="http://schemas.microsoft.com/office/drawing/2014/main" id="{9B9126D4-FC78-A5CA-4D2B-AC1F4D698C7D}"/>
              </a:ext>
            </a:extLst>
          </p:cNvPr>
          <p:cNvSpPr/>
          <p:nvPr/>
        </p:nvSpPr>
        <p:spPr>
          <a:xfrm>
            <a:off x="1070975" y="3748968"/>
            <a:ext cx="2337425" cy="272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Đoạn 1: Từ đầu đến 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Rất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tiếc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!”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.</a:t>
            </a:r>
            <a:endParaRPr lang="en-US" sz="2400" dirty="0">
              <a:latin typeface="+mj-lt"/>
            </a:endParaRPr>
          </a:p>
        </p:txBody>
      </p:sp>
      <p:sp>
        <p:nvSpPr>
          <p:cNvPr id="4" name="Rectangle: Rounded Corners 157">
            <a:extLst>
              <a:ext uri="{FF2B5EF4-FFF2-40B4-BE49-F238E27FC236}">
                <a16:creationId xmlns:a16="http://schemas.microsoft.com/office/drawing/2014/main" id="{7C6DB574-6C18-A3FC-6D6D-7AB8E455B83C}"/>
              </a:ext>
            </a:extLst>
          </p:cNvPr>
          <p:cNvSpPr/>
          <p:nvPr/>
        </p:nvSpPr>
        <p:spPr>
          <a:xfrm>
            <a:off x="3618862" y="3748967"/>
            <a:ext cx="2337425" cy="272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Đoạn 2: Tiếp theo đến 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gấp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đôi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vốn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bỏ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ra.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”</a:t>
            </a:r>
            <a:endParaRPr lang="en-US" sz="2400" dirty="0">
              <a:latin typeface="+mj-lt"/>
            </a:endParaRPr>
          </a:p>
        </p:txBody>
      </p:sp>
      <p:sp>
        <p:nvSpPr>
          <p:cNvPr id="5" name="Rectangle: Rounded Corners 158">
            <a:extLst>
              <a:ext uri="{FF2B5EF4-FFF2-40B4-BE49-F238E27FC236}">
                <a16:creationId xmlns:a16="http://schemas.microsoft.com/office/drawing/2014/main" id="{1676DEAD-1336-DA82-A4F7-C092744C702C}"/>
              </a:ext>
            </a:extLst>
          </p:cNvPr>
          <p:cNvSpPr/>
          <p:nvPr/>
        </p:nvSpPr>
        <p:spPr>
          <a:xfrm>
            <a:off x="6166750" y="3748967"/>
            <a:ext cx="2337425" cy="272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hôm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sổ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.”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159">
            <a:extLst>
              <a:ext uri="{FF2B5EF4-FFF2-40B4-BE49-F238E27FC236}">
                <a16:creationId xmlns:a16="http://schemas.microsoft.com/office/drawing/2014/main" id="{BB872DC7-9AF3-AE3D-979B-17D0FC8BD9A9}"/>
              </a:ext>
            </a:extLst>
          </p:cNvPr>
          <p:cNvSpPr/>
          <p:nvPr/>
        </p:nvSpPr>
        <p:spPr>
          <a:xfrm>
            <a:off x="8741460" y="3748967"/>
            <a:ext cx="2337425" cy="27288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Đoạn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4</a:t>
            </a: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: </a:t>
            </a:r>
            <a:endParaRPr lang="en-US" sz="240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Còn lại.</a:t>
            </a:r>
            <a:endParaRPr lang="en-US" sz="2400">
              <a:latin typeface="+mj-l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FA565FF-7738-3209-D481-BD60E05F06A3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2239688" y="2638579"/>
            <a:ext cx="3927062" cy="111038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0DFCB23-E5C8-868B-D26D-394A19181210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 flipH="1">
            <a:off x="4787575" y="2638579"/>
            <a:ext cx="1379175" cy="11103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9ED1A67-9038-628F-2568-765E118EC71F}"/>
              </a:ext>
            </a:extLst>
          </p:cNvPr>
          <p:cNvCxnSpPr>
            <a:cxnSpLocks/>
            <a:stCxn id="2" idx="2"/>
            <a:endCxn id="5" idx="0"/>
          </p:cNvCxnSpPr>
          <p:nvPr/>
        </p:nvCxnSpPr>
        <p:spPr>
          <a:xfrm>
            <a:off x="6166750" y="2638579"/>
            <a:ext cx="1168713" cy="11103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A9C853-8A58-56E4-5A9C-EEAEEBBACEEE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>
            <a:off x="6166750" y="2638579"/>
            <a:ext cx="3743423" cy="111038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08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DFD93-6579-02CF-D3F4-F561DC7A0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4452;p75">
            <a:extLst>
              <a:ext uri="{FF2B5EF4-FFF2-40B4-BE49-F238E27FC236}">
                <a16:creationId xmlns:a16="http://schemas.microsoft.com/office/drawing/2014/main" id="{A5BC4A56-3201-1EF5-BEB4-C045BDBA3158}"/>
              </a:ext>
            </a:extLst>
          </p:cNvPr>
          <p:cNvSpPr txBox="1">
            <a:spLocks/>
          </p:cNvSpPr>
          <p:nvPr/>
        </p:nvSpPr>
        <p:spPr>
          <a:xfrm>
            <a:off x="5861609" y="3216966"/>
            <a:ext cx="5460323" cy="133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5000" b="0" i="0" u="none" strike="noStrike" cap="none">
                <a:solidFill>
                  <a:schemeClr val="accent6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Fredoka One"/>
              <a:buNone/>
              <a:defRPr sz="60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j-lt"/>
              </a:rPr>
              <a:t>HOẠT ĐỘNG 2.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ĐỌC HIỂU</a:t>
            </a:r>
          </a:p>
        </p:txBody>
      </p:sp>
      <p:sp>
        <p:nvSpPr>
          <p:cNvPr id="2" name="Freeform 40">
            <a:extLst>
              <a:ext uri="{FF2B5EF4-FFF2-40B4-BE49-F238E27FC236}">
                <a16:creationId xmlns:a16="http://schemas.microsoft.com/office/drawing/2014/main" id="{9FCA2EFB-B311-D717-C7D8-CB3D12A094AF}"/>
              </a:ext>
            </a:extLst>
          </p:cNvPr>
          <p:cNvSpPr/>
          <p:nvPr/>
        </p:nvSpPr>
        <p:spPr>
          <a:xfrm flipH="1">
            <a:off x="786065" y="2361672"/>
            <a:ext cx="5075544" cy="3047442"/>
          </a:xfrm>
          <a:custGeom>
            <a:avLst/>
            <a:gdLst/>
            <a:ahLst/>
            <a:cxnLst/>
            <a:rect l="l" t="t" r="r" b="b"/>
            <a:pathLst>
              <a:path w="3484993" h="2092448">
                <a:moveTo>
                  <a:pt x="0" y="0"/>
                </a:moveTo>
                <a:lnTo>
                  <a:pt x="3484992" y="0"/>
                </a:lnTo>
                <a:lnTo>
                  <a:pt x="3484992" y="2092448"/>
                </a:lnTo>
                <a:lnTo>
                  <a:pt x="0" y="2092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7270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98FCC-2A5C-65FA-F82F-D7D07F35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8 tiêu chí nhận biết công ty tuyển dụng uy tín">
            <a:extLst>
              <a:ext uri="{FF2B5EF4-FFF2-40B4-BE49-F238E27FC236}">
                <a16:creationId xmlns:a16="http://schemas.microsoft.com/office/drawing/2014/main" id="{BBFCD1B3-3693-D5F8-56C0-71D9BCB6D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602" y="4105441"/>
            <a:ext cx="3825766" cy="239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C03BB8-133C-F4D6-F5D4-CD74D4678DBF}"/>
              </a:ext>
            </a:extLst>
          </p:cNvPr>
          <p:cNvSpPr txBox="1"/>
          <p:nvPr/>
        </p:nvSpPr>
        <p:spPr>
          <a:xfrm>
            <a:off x="1327871" y="2647995"/>
            <a:ext cx="382576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3FC0AA-EAB2-F81C-236A-64EABF7642F1}"/>
              </a:ext>
            </a:extLst>
          </p:cNvPr>
          <p:cNvSpPr txBox="1"/>
          <p:nvPr/>
        </p:nvSpPr>
        <p:spPr>
          <a:xfrm>
            <a:off x="6542895" y="2370997"/>
            <a:ext cx="4711658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en-US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chép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chi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doanh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5" name="Picture 6" descr="Kế toán là gì? Mục đích của kế toán trong doanh nghiệp">
            <a:extLst>
              <a:ext uri="{FF2B5EF4-FFF2-40B4-BE49-F238E27FC236}">
                <a16:creationId xmlns:a16="http://schemas.microsoft.com/office/drawing/2014/main" id="{76ABC535-BEBE-827B-E1DD-901E5191E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51" y="4192710"/>
            <a:ext cx="4169347" cy="239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7C3E3F1C-C379-5F6B-8184-76F11FC93DB7}"/>
              </a:ext>
            </a:extLst>
          </p:cNvPr>
          <p:cNvSpPr/>
          <p:nvPr/>
        </p:nvSpPr>
        <p:spPr>
          <a:xfrm>
            <a:off x="4183117" y="1664936"/>
            <a:ext cx="3825766" cy="7060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+mj-lt"/>
              </a:rPr>
              <a:t>GIẢI NGHĨA TỪ MỚI </a:t>
            </a:r>
          </a:p>
        </p:txBody>
      </p:sp>
    </p:spTree>
    <p:extLst>
      <p:ext uri="{BB962C8B-B14F-4D97-AF65-F5344CB8AC3E}">
        <p14:creationId xmlns:p14="http://schemas.microsoft.com/office/powerpoint/2010/main" val="22556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9DEBA-5899-F239-1702-931A59B9C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14A385-492F-D8E7-8143-26692A34D4E8}"/>
              </a:ext>
            </a:extLst>
          </p:cNvPr>
          <p:cNvSpPr txBox="1"/>
          <p:nvPr/>
        </p:nvSpPr>
        <p:spPr>
          <a:xfrm>
            <a:off x="4622870" y="1702013"/>
            <a:ext cx="2946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TRẢ LỜI CÂU HỎI </a:t>
            </a:r>
          </a:p>
        </p:txBody>
      </p:sp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7B7C9FF3-E71B-C918-CF4A-FE05DBCE0984}"/>
              </a:ext>
            </a:extLst>
          </p:cNvPr>
          <p:cNvSpPr/>
          <p:nvPr/>
        </p:nvSpPr>
        <p:spPr>
          <a:xfrm>
            <a:off x="271670" y="2385393"/>
            <a:ext cx="5691807" cy="3535772"/>
          </a:xfrm>
          <a:prstGeom prst="roundRect">
            <a:avLst>
              <a:gd name="adj" fmla="val 11795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1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nọ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2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chủ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phù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1">
            <a:extLst>
              <a:ext uri="{FF2B5EF4-FFF2-40B4-BE49-F238E27FC236}">
                <a16:creationId xmlns:a16="http://schemas.microsoft.com/office/drawing/2014/main" id="{980F4159-3863-2861-9B0C-30A790E89693}"/>
              </a:ext>
            </a:extLst>
          </p:cNvPr>
          <p:cNvSpPr/>
          <p:nvPr/>
        </p:nvSpPr>
        <p:spPr>
          <a:xfrm>
            <a:off x="6228523" y="2385393"/>
            <a:ext cx="5691807" cy="3535772"/>
          </a:xfrm>
          <a:prstGeom prst="roundRect">
            <a:avLst>
              <a:gd name="adj" fmla="val 13294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3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đem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4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47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9CB6D7-BD86-3911-D3C8-19CFDCD1A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7F777205-DB06-543E-529A-91B61D975E54}"/>
              </a:ext>
            </a:extLst>
          </p:cNvPr>
          <p:cNvSpPr/>
          <p:nvPr/>
        </p:nvSpPr>
        <p:spPr>
          <a:xfrm>
            <a:off x="1384249" y="1753569"/>
            <a:ext cx="9423502" cy="11470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just" defTabSz="2304105">
              <a:lnSpc>
                <a:spcPct val="150000"/>
              </a:lnSpc>
              <a:defRPr/>
            </a:pPr>
            <a:r>
              <a:rPr lang="vi-VN" sz="2400" b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 1</a:t>
            </a:r>
            <a:r>
              <a:rPr lang="en-US" sz="2400" b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vi-VN" sz="2400" b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Vì sao người đàn ông không được nhận vào làm việc ở công ti nọ?  </a:t>
            </a:r>
          </a:p>
        </p:txBody>
      </p:sp>
      <p:pic>
        <p:nvPicPr>
          <p:cNvPr id="3" name="Picture 2" descr="https://cdn-icons-png.flaticon.com/128/5184/5184592.png">
            <a:extLst>
              <a:ext uri="{FF2B5EF4-FFF2-40B4-BE49-F238E27FC236}">
                <a16:creationId xmlns:a16="http://schemas.microsoft.com/office/drawing/2014/main" id="{994E07B1-F8AA-6126-A58A-D8F8CE97A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79" y="1604070"/>
            <a:ext cx="468539" cy="4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4A75A4-3655-ED1F-761A-2DAB2CB1367A}"/>
              </a:ext>
            </a:extLst>
          </p:cNvPr>
          <p:cNvSpPr txBox="1"/>
          <p:nvPr/>
        </p:nvSpPr>
        <p:spPr>
          <a:xfrm>
            <a:off x="1384249" y="3578087"/>
            <a:ext cx="433298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Vì ông không có máy vi tính và không biết giao dịch bằng thư điện tử. </a:t>
            </a:r>
          </a:p>
        </p:txBody>
      </p:sp>
      <p:pic>
        <p:nvPicPr>
          <p:cNvPr id="5" name="Picture 2" descr="Người đàn ông Buồn Ngồi ở Bàn Với Hình Minh Họa Vector Máy Tính Xách Tay  Theo Phong Cách Hoạt Hình | Minh họa AI Tải xuống miễn phí - Pikbest">
            <a:extLst>
              <a:ext uri="{FF2B5EF4-FFF2-40B4-BE49-F238E27FC236}">
                <a16:creationId xmlns:a16="http://schemas.microsoft.com/office/drawing/2014/main" id="{5EE9D0D0-C205-CDA1-B695-76BE9FB8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416" y="3035435"/>
            <a:ext cx="3561335" cy="3561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58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1EE16-60A5-4DA7-281C-A440254DE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4522C790-57A0-9333-5D75-196E9C99F2A4}"/>
              </a:ext>
            </a:extLst>
          </p:cNvPr>
          <p:cNvSpPr/>
          <p:nvPr/>
        </p:nvSpPr>
        <p:spPr>
          <a:xfrm>
            <a:off x="801019" y="1821377"/>
            <a:ext cx="10403271" cy="11082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ea typeface="Calibri" panose="020F0502020204030204" pitchFamily="34" charset="0"/>
              </a:rPr>
              <a:t>Câu 2</a:t>
            </a:r>
            <a:r>
              <a:rPr lang="en-US" sz="2400" b="1">
                <a:solidFill>
                  <a:srgbClr val="000000"/>
                </a:solidFill>
                <a:ea typeface="Calibri" panose="020F0502020204030204" pitchFamily="34" charset="0"/>
              </a:rPr>
              <a:t>:</a:t>
            </a:r>
            <a:r>
              <a:rPr lang="vi-VN" sz="2400" b="1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Người đàn ông đã chủ động tìm công việc phù hợp với mình như thế nào? 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FFABA-9B62-7A85-D466-1A82162ADFB5}"/>
              </a:ext>
            </a:extLst>
          </p:cNvPr>
          <p:cNvSpPr txBox="1"/>
          <p:nvPr/>
        </p:nvSpPr>
        <p:spPr>
          <a:xfrm>
            <a:off x="1237050" y="3081719"/>
            <a:ext cx="971790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 nản chí mà chủ động tìm công việc phù hợp với mình. Nội thành người ta bán cà chua với giá gần gấp đôi giá ở ngoại thành nên ông quyết định kinh doanh cà chua.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941E835-9659-E7FF-B3A1-61F607615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585820">
            <a:off x="361543" y="4555033"/>
            <a:ext cx="1751015" cy="1267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EDABBC-9061-7C76-A4A8-AA5DBEF84A5C}"/>
              </a:ext>
            </a:extLst>
          </p:cNvPr>
          <p:cNvSpPr txBox="1"/>
          <p:nvPr/>
        </p:nvSpPr>
        <p:spPr>
          <a:xfrm>
            <a:off x="2800275" y="4800863"/>
            <a:ext cx="815467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 tìm được công việc phù hợp: nguồn hàng dễ kiếm, nhiều người mua, không cần nhiều vốn, quầy hàng không cần diện tích rộng,…</a:t>
            </a:r>
          </a:p>
        </p:txBody>
      </p:sp>
      <p:pic>
        <p:nvPicPr>
          <p:cNvPr id="7" name="Picture 6" descr="https://cdn-icons-png.flaticon.com/128/5184/5184592.png">
            <a:extLst>
              <a:ext uri="{FF2B5EF4-FFF2-40B4-BE49-F238E27FC236}">
                <a16:creationId xmlns:a16="http://schemas.microsoft.com/office/drawing/2014/main" id="{B6FD9B01-417A-F277-5B7B-468704704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49" y="1669318"/>
            <a:ext cx="468539" cy="4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1DC070-A6E1-D144-7C9B-A9133A683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B5EC28B9-127A-13AB-5DC3-43B80828640A}"/>
              </a:ext>
            </a:extLst>
          </p:cNvPr>
          <p:cNvSpPr/>
          <p:nvPr/>
        </p:nvSpPr>
        <p:spPr>
          <a:xfrm>
            <a:off x="942669" y="1888482"/>
            <a:ext cx="10653381" cy="1152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ea typeface="Calibri" panose="020F0502020204030204" pitchFamily="34" charset="0"/>
              </a:rPr>
              <a:t>Câu 3</a:t>
            </a:r>
            <a:r>
              <a:rPr lang="en-US" sz="2400" b="1">
                <a:solidFill>
                  <a:srgbClr val="000000"/>
                </a:solidFill>
                <a:ea typeface="Calibri" panose="020F0502020204030204" pitchFamily="34" charset="0"/>
              </a:rPr>
              <a:t>: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Sáng kiến của ông đem lại lợi ích gì cho gia đình và những người khác? 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2A0827-33BC-B173-8CB8-EC062894F06C}"/>
              </a:ext>
            </a:extLst>
          </p:cNvPr>
          <p:cNvSpPr txBox="1"/>
          <p:nvPr/>
        </p:nvSpPr>
        <p:spPr>
          <a:xfrm>
            <a:off x="595950" y="3236691"/>
            <a:ext cx="705151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Công việc kinh doanh phát triển thuận lợi nên gia đình ông có công ăn việc làm. 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 5 năm, ông có công ti nhỏ chuyên chế biến và kinh doanh cà chua, tạo việc làm cho hàng chục người.  </a:t>
            </a:r>
          </a:p>
        </p:txBody>
      </p:sp>
      <p:pic>
        <p:nvPicPr>
          <p:cNvPr id="5" name="Picture 2" descr="Cây cà chua, kỹ thuật trồng và chăm sóc như thế nào? | Báo ảnh Dân tộc và  Miền núi">
            <a:extLst>
              <a:ext uri="{FF2B5EF4-FFF2-40B4-BE49-F238E27FC236}">
                <a16:creationId xmlns:a16="http://schemas.microsoft.com/office/drawing/2014/main" id="{4B213DA6-3721-921E-5E3D-E3F6A186B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857" y="3429000"/>
            <a:ext cx="3820193" cy="250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s://cdn-icons-png.flaticon.com/128/5184/5184592.png">
            <a:extLst>
              <a:ext uri="{FF2B5EF4-FFF2-40B4-BE49-F238E27FC236}">
                <a16:creationId xmlns:a16="http://schemas.microsoft.com/office/drawing/2014/main" id="{E3FE7586-BE3D-97EE-DAEF-06D7A405D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00" y="1651878"/>
            <a:ext cx="468539" cy="4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5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FBD54-B558-8BFA-5CB8-9EB19DA5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DC852737-C2C2-522B-D12F-ABF82483489F}"/>
              </a:ext>
            </a:extLst>
          </p:cNvPr>
          <p:cNvSpPr/>
          <p:nvPr/>
        </p:nvSpPr>
        <p:spPr>
          <a:xfrm>
            <a:off x="1085366" y="2244006"/>
            <a:ext cx="10146593" cy="8571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 4</a:t>
            </a:r>
            <a:r>
              <a:rPr lang="en-US" sz="24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400" i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Theo em, “xin việc” và “tìm việc” khác nhau như thế nào?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rrow: Pentagon 6">
            <a:extLst>
              <a:ext uri="{FF2B5EF4-FFF2-40B4-BE49-F238E27FC236}">
                <a16:creationId xmlns:a16="http://schemas.microsoft.com/office/drawing/2014/main" id="{72A314F4-69B0-76C8-830E-72E8F5DBAD87}"/>
              </a:ext>
            </a:extLst>
          </p:cNvPr>
          <p:cNvSpPr/>
          <p:nvPr/>
        </p:nvSpPr>
        <p:spPr>
          <a:xfrm>
            <a:off x="1085365" y="3610146"/>
            <a:ext cx="2347810" cy="692341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Gợi ý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E095F-D657-414E-122F-5547559E674F}"/>
              </a:ext>
            </a:extLst>
          </p:cNvPr>
          <p:cNvSpPr txBox="1"/>
          <p:nvPr/>
        </p:nvSpPr>
        <p:spPr>
          <a:xfrm>
            <a:off x="3838544" y="3417279"/>
            <a:ext cx="7500015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“Xin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nộp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nguyện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vọng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nhằm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đích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chấp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thuận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“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kiếm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phù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chủ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Picture 5" descr="https://cdn-icons-png.flaticon.com/128/5184/5184592.png">
            <a:extLst>
              <a:ext uri="{FF2B5EF4-FFF2-40B4-BE49-F238E27FC236}">
                <a16:creationId xmlns:a16="http://schemas.microsoft.com/office/drawing/2014/main" id="{98264E57-10DB-C2C6-32EA-9FB00F675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96" y="2007402"/>
            <a:ext cx="468539" cy="47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02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61833-3B58-13DE-9F9D-270D146C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7A7A64-9A31-4475-BF24-15139256559D}"/>
              </a:ext>
            </a:extLst>
          </p:cNvPr>
          <p:cNvSpPr/>
          <p:nvPr/>
        </p:nvSpPr>
        <p:spPr>
          <a:xfrm>
            <a:off x="905676" y="2178641"/>
            <a:ext cx="10380646" cy="3588026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D1CD108B-9DD9-CF5A-45B8-4E57D3EC7B87}"/>
              </a:ext>
            </a:extLst>
          </p:cNvPr>
          <p:cNvSpPr/>
          <p:nvPr/>
        </p:nvSpPr>
        <p:spPr>
          <a:xfrm>
            <a:off x="3842977" y="1819953"/>
            <a:ext cx="4506045" cy="7173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Ý chính mỗi đoạn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7EFCD3-5F29-8FDA-2622-312937BC321B}"/>
              </a:ext>
            </a:extLst>
          </p:cNvPr>
          <p:cNvSpPr txBox="1"/>
          <p:nvPr/>
        </p:nvSpPr>
        <p:spPr>
          <a:xfrm>
            <a:off x="976467" y="2636720"/>
            <a:ext cx="1023906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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1: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chối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phỏng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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oạn 2: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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cố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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4: Thành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cố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lập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14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10AF3-8D1B-E1CB-ADAB-042994B82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D98E07-944A-7420-53CF-CA920D5E74D8}"/>
              </a:ext>
            </a:extLst>
          </p:cNvPr>
          <p:cNvSpPr/>
          <p:nvPr/>
        </p:nvSpPr>
        <p:spPr>
          <a:xfrm>
            <a:off x="2339008" y="2570922"/>
            <a:ext cx="7513983" cy="31142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41E40-0BE2-378E-9133-F998F62E7976}"/>
              </a:ext>
            </a:extLst>
          </p:cNvPr>
          <p:cNvSpPr txBox="1"/>
          <p:nvPr/>
        </p:nvSpPr>
        <p:spPr>
          <a:xfrm>
            <a:off x="2537828" y="3013132"/>
            <a:ext cx="7116342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</a:rPr>
              <a:t>Mỗi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cần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chủ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động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tìm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một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việc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làm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phù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hợp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để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nuôi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sống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bản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thân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và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gia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đình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;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không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phải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lúc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nào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cũng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chỉ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đóng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vai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“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đi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xin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việc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”;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nào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cũng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quý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nếu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là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chân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chính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.</a:t>
            </a:r>
            <a:endParaRPr lang="en-US" sz="24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649FD-A47C-E7A4-6074-2806F2170F80}"/>
              </a:ext>
            </a:extLst>
          </p:cNvPr>
          <p:cNvSpPr txBox="1"/>
          <p:nvPr/>
        </p:nvSpPr>
        <p:spPr>
          <a:xfrm>
            <a:off x="4248988" y="1897878"/>
            <a:ext cx="369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</a:rPr>
              <a:t>TỔNG KẾT NỘI DUNG </a:t>
            </a:r>
          </a:p>
        </p:txBody>
      </p:sp>
    </p:spTree>
    <p:extLst>
      <p:ext uri="{BB962C8B-B14F-4D97-AF65-F5344CB8AC3E}">
        <p14:creationId xmlns:p14="http://schemas.microsoft.com/office/powerpoint/2010/main" val="54509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AF1504-42B4-2BB6-5092-4A1EE2D3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69750E8A-B68D-AD96-4D71-AC6821E78DBF}"/>
              </a:ext>
            </a:extLst>
          </p:cNvPr>
          <p:cNvSpPr txBox="1"/>
          <p:nvPr/>
        </p:nvSpPr>
        <p:spPr>
          <a:xfrm>
            <a:off x="1208862" y="3946676"/>
            <a:ext cx="498664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>
                <a:latin typeface="+mj-lt"/>
              </a:rPr>
              <a:t>ĐỌC NÂNG CAO </a:t>
            </a:r>
          </a:p>
        </p:txBody>
      </p:sp>
      <p:sp>
        <p:nvSpPr>
          <p:cNvPr id="140" name="Google Shape;4452;p75">
            <a:extLst>
              <a:ext uri="{FF2B5EF4-FFF2-40B4-BE49-F238E27FC236}">
                <a16:creationId xmlns:a16="http://schemas.microsoft.com/office/drawing/2014/main" id="{6251EF87-CDEE-00C6-0C0C-77C4E5DC4D63}"/>
              </a:ext>
            </a:extLst>
          </p:cNvPr>
          <p:cNvSpPr txBox="1">
            <a:spLocks/>
          </p:cNvSpPr>
          <p:nvPr/>
        </p:nvSpPr>
        <p:spPr>
          <a:xfrm>
            <a:off x="972023" y="2609821"/>
            <a:ext cx="5460323" cy="1336855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300" b="1" dirty="0">
                <a:solidFill>
                  <a:srgbClr val="C00000"/>
                </a:solidFill>
                <a:latin typeface="+mj-lt"/>
              </a:rPr>
              <a:t>HOẠT ĐỘNG 3.</a:t>
            </a:r>
          </a:p>
        </p:txBody>
      </p:sp>
      <p:sp>
        <p:nvSpPr>
          <p:cNvPr id="2" name="Freeform 40">
            <a:extLst>
              <a:ext uri="{FF2B5EF4-FFF2-40B4-BE49-F238E27FC236}">
                <a16:creationId xmlns:a16="http://schemas.microsoft.com/office/drawing/2014/main" id="{B55A8509-EBCA-95C4-5298-B22071E4315B}"/>
              </a:ext>
            </a:extLst>
          </p:cNvPr>
          <p:cNvSpPr/>
          <p:nvPr/>
        </p:nvSpPr>
        <p:spPr>
          <a:xfrm>
            <a:off x="6144433" y="2226367"/>
            <a:ext cx="5075544" cy="3047442"/>
          </a:xfrm>
          <a:custGeom>
            <a:avLst/>
            <a:gdLst/>
            <a:ahLst/>
            <a:cxnLst/>
            <a:rect l="l" t="t" r="r" b="b"/>
            <a:pathLst>
              <a:path w="3484993" h="2092448">
                <a:moveTo>
                  <a:pt x="0" y="0"/>
                </a:moveTo>
                <a:lnTo>
                  <a:pt x="3484992" y="0"/>
                </a:lnTo>
                <a:lnTo>
                  <a:pt x="3484992" y="2092448"/>
                </a:lnTo>
                <a:lnTo>
                  <a:pt x="0" y="2092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954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759F3E-26AE-F343-07F1-7C1AAB558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A3B944-407A-FA1A-2B74-62E9D47764D6}"/>
              </a:ext>
            </a:extLst>
          </p:cNvPr>
          <p:cNvSpPr txBox="1"/>
          <p:nvPr/>
        </p:nvSpPr>
        <p:spPr>
          <a:xfrm>
            <a:off x="1198324" y="2903629"/>
            <a:ext cx="5833067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n-lt"/>
                <a:ea typeface="Calibri" panose="020F0502020204030204" pitchFamily="34" charset="0"/>
              </a:rPr>
              <a:t>Giọng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đọc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thể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hiện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sự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chia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sẻ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thông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ngắt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nghỉ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đúng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chỗ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.</a:t>
            </a:r>
          </a:p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Biết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nhấn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mạnh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vào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từ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ngữ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quan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trọng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;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thể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hiện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tình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xúc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qua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giọng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</a:rPr>
              <a:t>đọc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.  </a:t>
            </a:r>
            <a:endParaRPr lang="en-US" sz="24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4DB2B-1C30-48A8-944F-FAB21EC987F5}"/>
              </a:ext>
            </a:extLst>
          </p:cNvPr>
          <p:cNvSpPr txBox="1"/>
          <p:nvPr/>
        </p:nvSpPr>
        <p:spPr>
          <a:xfrm>
            <a:off x="2852165" y="1764175"/>
            <a:ext cx="64876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Cả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lớp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diễn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phần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của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bài</a:t>
            </a:r>
            <a:endParaRPr lang="en-US" sz="2400" b="1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</p:txBody>
      </p:sp>
      <p:sp>
        <p:nvSpPr>
          <p:cNvPr id="3" name="Freeform 15">
            <a:extLst>
              <a:ext uri="{FF2B5EF4-FFF2-40B4-BE49-F238E27FC236}">
                <a16:creationId xmlns:a16="http://schemas.microsoft.com/office/drawing/2014/main" id="{E4C140D6-B4EA-7BA5-9E3B-FACD7891F9CD}"/>
              </a:ext>
            </a:extLst>
          </p:cNvPr>
          <p:cNvSpPr/>
          <p:nvPr/>
        </p:nvSpPr>
        <p:spPr>
          <a:xfrm>
            <a:off x="7685994" y="2588279"/>
            <a:ext cx="3307682" cy="3706087"/>
          </a:xfrm>
          <a:custGeom>
            <a:avLst/>
            <a:gdLst/>
            <a:ahLst/>
            <a:cxnLst/>
            <a:rect l="l" t="t" r="r" b="b"/>
            <a:pathLst>
              <a:path w="6260404" h="7014458">
                <a:moveTo>
                  <a:pt x="0" y="0"/>
                </a:moveTo>
                <a:lnTo>
                  <a:pt x="6260404" y="0"/>
                </a:lnTo>
                <a:lnTo>
                  <a:pt x="6260404" y="7014459"/>
                </a:lnTo>
                <a:lnTo>
                  <a:pt x="0" y="7014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452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83FB8-1B1E-5B86-2224-EE516339E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52272D-8D5A-F614-DB2F-22695730DC10}"/>
              </a:ext>
            </a:extLst>
          </p:cNvPr>
          <p:cNvSpPr txBox="1"/>
          <p:nvPr/>
        </p:nvSpPr>
        <p:spPr>
          <a:xfrm>
            <a:off x="590266" y="2454302"/>
            <a:ext cx="7520461" cy="2789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7663" algn="just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thú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vi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.//</a:t>
            </a:r>
          </a:p>
          <a:p>
            <a:pPr indent="347663" algn="just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tiếc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giao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dịch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tiếc</a:t>
            </a:r>
            <a:r>
              <a:rPr lang="en-US" sz="2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…!</a:t>
            </a: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867EA86A-C8DB-5036-3DB1-C6450FD7A78F}"/>
              </a:ext>
            </a:extLst>
          </p:cNvPr>
          <p:cNvSpPr/>
          <p:nvPr/>
        </p:nvSpPr>
        <p:spPr>
          <a:xfrm>
            <a:off x="8550169" y="2024799"/>
            <a:ext cx="2904931" cy="3999905"/>
          </a:xfrm>
          <a:custGeom>
            <a:avLst/>
            <a:gdLst/>
            <a:ahLst/>
            <a:cxnLst/>
            <a:rect l="l" t="t" r="r" b="b"/>
            <a:pathLst>
              <a:path w="4862646" h="6695554">
                <a:moveTo>
                  <a:pt x="0" y="0"/>
                </a:moveTo>
                <a:lnTo>
                  <a:pt x="4862646" y="0"/>
                </a:lnTo>
                <a:lnTo>
                  <a:pt x="4862646" y="6695554"/>
                </a:lnTo>
                <a:lnTo>
                  <a:pt x="0" y="66955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36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369D946-78C6-376F-E01E-47B42C178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B7EC96C-25E0-FD2C-541F-CBD78B043A9E}"/>
              </a:ext>
            </a:extLst>
          </p:cNvPr>
          <p:cNvSpPr txBox="1"/>
          <p:nvPr/>
        </p:nvSpPr>
        <p:spPr>
          <a:xfrm>
            <a:off x="296451" y="517758"/>
            <a:ext cx="11520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defRPr/>
            </a:pPr>
            <a:r>
              <a:rPr lang="en-US" sz="54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Tsukushi B Round Gothic Regular" panose="02020400000000000000" pitchFamily="18" charset="-128"/>
                <a:cs typeface="PHOSPHATE INLINE" panose="02000506050000020004" pitchFamily="2" charset="77"/>
              </a:rPr>
              <a:t>TRÒ CHƠI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85E108-7F9C-DE76-1193-7ED35E070001}"/>
              </a:ext>
            </a:extLst>
          </p:cNvPr>
          <p:cNvSpPr txBox="1"/>
          <p:nvPr/>
        </p:nvSpPr>
        <p:spPr>
          <a:xfrm>
            <a:off x="335844" y="1563691"/>
            <a:ext cx="11520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defRPr/>
            </a:pPr>
            <a:r>
              <a:rPr lang="en-US" sz="5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TẤM THẺ THẦN KÌ</a:t>
            </a:r>
          </a:p>
        </p:txBody>
      </p:sp>
      <p:pic>
        <p:nvPicPr>
          <p:cNvPr id="13" name="Picture 12">
            <a:hlinkClick r:id="rId4" action="ppaction://hlinksldjump"/>
            <a:extLst>
              <a:ext uri="{FF2B5EF4-FFF2-40B4-BE49-F238E27FC236}">
                <a16:creationId xmlns:a16="http://schemas.microsoft.com/office/drawing/2014/main" id="{8184F180-48D7-D839-A984-000E21063F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5"/>
          <a:stretch/>
        </p:blipFill>
        <p:spPr>
          <a:xfrm rot="520095">
            <a:off x="6987494" y="3788213"/>
            <a:ext cx="1269865" cy="2557913"/>
          </a:xfrm>
          <a:prstGeom prst="rect">
            <a:avLst/>
          </a:prstGeom>
        </p:spPr>
      </p:pic>
      <p:pic>
        <p:nvPicPr>
          <p:cNvPr id="14" name="Picture 13">
            <a:hlinkClick r:id="rId6" action="ppaction://hlinksldjump"/>
            <a:extLst>
              <a:ext uri="{FF2B5EF4-FFF2-40B4-BE49-F238E27FC236}">
                <a16:creationId xmlns:a16="http://schemas.microsoft.com/office/drawing/2014/main" id="{49D546C2-10D3-7EB5-8ED6-24B97520CE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1"/>
          <a:stretch/>
        </p:blipFill>
        <p:spPr>
          <a:xfrm rot="520095">
            <a:off x="3512070" y="3796602"/>
            <a:ext cx="1261740" cy="2549525"/>
          </a:xfrm>
          <a:prstGeom prst="rect">
            <a:avLst/>
          </a:prstGeom>
        </p:spPr>
      </p:pic>
      <p:pic>
        <p:nvPicPr>
          <p:cNvPr id="15" name="Picture 14">
            <a:hlinkClick r:id="rId8" action="ppaction://hlinksldjump"/>
            <a:extLst>
              <a:ext uri="{FF2B5EF4-FFF2-40B4-BE49-F238E27FC236}">
                <a16:creationId xmlns:a16="http://schemas.microsoft.com/office/drawing/2014/main" id="{AD992B0A-7E92-255A-F32C-6FEA5C9CAAE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6"/>
          <a:stretch/>
        </p:blipFill>
        <p:spPr>
          <a:xfrm rot="520095">
            <a:off x="1943860" y="2558314"/>
            <a:ext cx="1278729" cy="2605722"/>
          </a:xfrm>
          <a:prstGeom prst="rect">
            <a:avLst/>
          </a:prstGeom>
        </p:spPr>
      </p:pic>
      <p:pic>
        <p:nvPicPr>
          <p:cNvPr id="16" name="Picture 15">
            <a:hlinkClick r:id="rId10" action="ppaction://hlinksldjump"/>
            <a:extLst>
              <a:ext uri="{FF2B5EF4-FFF2-40B4-BE49-F238E27FC236}">
                <a16:creationId xmlns:a16="http://schemas.microsoft.com/office/drawing/2014/main" id="{82181218-3A4C-3FA7-E57B-9E1705A6233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5"/>
          <a:stretch/>
        </p:blipFill>
        <p:spPr>
          <a:xfrm rot="520095">
            <a:off x="5411138" y="2569695"/>
            <a:ext cx="1290938" cy="2597219"/>
          </a:xfrm>
          <a:prstGeom prst="rect">
            <a:avLst/>
          </a:prstGeom>
        </p:spPr>
      </p:pic>
      <p:pic>
        <p:nvPicPr>
          <p:cNvPr id="17" name="Picture 16">
            <a:hlinkClick r:id="rId12" action="ppaction://hlinksldjump"/>
            <a:extLst>
              <a:ext uri="{FF2B5EF4-FFF2-40B4-BE49-F238E27FC236}">
                <a16:creationId xmlns:a16="http://schemas.microsoft.com/office/drawing/2014/main" id="{37944A89-4FA4-C47A-B820-FB9FE66A393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8"/>
          <a:stretch/>
        </p:blipFill>
        <p:spPr>
          <a:xfrm rot="520095">
            <a:off x="8890625" y="2790689"/>
            <a:ext cx="1216571" cy="2140969"/>
          </a:xfrm>
          <a:prstGeom prst="rect">
            <a:avLst/>
          </a:prstGeom>
        </p:spPr>
      </p:pic>
      <p:pic>
        <p:nvPicPr>
          <p:cNvPr id="18" name="Picture 2" descr="https://cdn-icons-png.flaticon.com/128/9183/9183248.png">
            <a:hlinkClick r:id="rId14" action="ppaction://hlinksldjump"/>
            <a:extLst>
              <a:ext uri="{FF2B5EF4-FFF2-40B4-BE49-F238E27FC236}">
                <a16:creationId xmlns:a16="http://schemas.microsoft.com/office/drawing/2014/main" id="{5EB57E7B-5629-9946-4A5F-81C4D1480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074" y="5582770"/>
            <a:ext cx="1094081" cy="109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220C7363-5285-9D27-7CD0-7BADDE9E7801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2AB900-E68C-F3D6-0121-7E2D4E58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1">
            <a:extLst>
              <a:ext uri="{FF2B5EF4-FFF2-40B4-BE49-F238E27FC236}">
                <a16:creationId xmlns:a16="http://schemas.microsoft.com/office/drawing/2014/main" id="{9FA33961-E30B-CAE2-1EE9-26C1EF8F6498}"/>
              </a:ext>
            </a:extLst>
          </p:cNvPr>
          <p:cNvSpPr/>
          <p:nvPr/>
        </p:nvSpPr>
        <p:spPr>
          <a:xfrm>
            <a:off x="715617" y="1072281"/>
            <a:ext cx="10760765" cy="135345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Lý do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chối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531045BB-3923-7725-16F4-6626A3EB340C}"/>
              </a:ext>
            </a:extLst>
          </p:cNvPr>
          <p:cNvSpPr/>
          <p:nvPr/>
        </p:nvSpPr>
        <p:spPr>
          <a:xfrm>
            <a:off x="715617" y="2690746"/>
            <a:ext cx="5141929" cy="135345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155">
            <a:extLst>
              <a:ext uri="{FF2B5EF4-FFF2-40B4-BE49-F238E27FC236}">
                <a16:creationId xmlns:a16="http://schemas.microsoft.com/office/drawing/2014/main" id="{BB8B090B-810A-85D9-E080-18841587026D}"/>
              </a:ext>
            </a:extLst>
          </p:cNvPr>
          <p:cNvSpPr/>
          <p:nvPr/>
        </p:nvSpPr>
        <p:spPr>
          <a:xfrm>
            <a:off x="715617" y="4315945"/>
            <a:ext cx="5141929" cy="135345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ngoại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">
            <a:extLst>
              <a:ext uri="{FF2B5EF4-FFF2-40B4-BE49-F238E27FC236}">
                <a16:creationId xmlns:a16="http://schemas.microsoft.com/office/drawing/2014/main" id="{7320EE33-59FE-B0B5-06FF-7404DB45E5E3}"/>
              </a:ext>
            </a:extLst>
          </p:cNvPr>
          <p:cNvSpPr/>
          <p:nvPr/>
        </p:nvSpPr>
        <p:spPr>
          <a:xfrm>
            <a:off x="6334456" y="4315945"/>
            <a:ext cx="5141927" cy="135345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đủ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84E4F161-4D3F-738E-3198-E0EE24AB878C}"/>
              </a:ext>
            </a:extLst>
          </p:cNvPr>
          <p:cNvSpPr/>
          <p:nvPr/>
        </p:nvSpPr>
        <p:spPr>
          <a:xfrm>
            <a:off x="6334456" y="2708507"/>
            <a:ext cx="5141927" cy="135345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tiêu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chí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6DCCCDE3-5CCF-601E-CFBA-DD4A013DB9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51765" y="3299780"/>
            <a:ext cx="905930" cy="788524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FD3AA679-F3B5-F397-D86F-E2E2AE71E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051765" y="5013551"/>
            <a:ext cx="905930" cy="886679"/>
          </a:xfrm>
          <a:prstGeom prst="rect">
            <a:avLst/>
          </a:prstGeom>
        </p:spPr>
      </p:pic>
      <p:pic>
        <p:nvPicPr>
          <p:cNvPr id="11" name="Picture 23">
            <a:extLst>
              <a:ext uri="{FF2B5EF4-FFF2-40B4-BE49-F238E27FC236}">
                <a16:creationId xmlns:a16="http://schemas.microsoft.com/office/drawing/2014/main" id="{EC1009B8-7579-DFBF-B18E-B32DF3774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47214" y="5013551"/>
            <a:ext cx="905930" cy="886679"/>
          </a:xfrm>
          <a:prstGeom prst="rect">
            <a:avLst/>
          </a:prstGeom>
        </p:spPr>
      </p:pic>
      <p:pic>
        <p:nvPicPr>
          <p:cNvPr id="12" name="Picture 23">
            <a:extLst>
              <a:ext uri="{FF2B5EF4-FFF2-40B4-BE49-F238E27FC236}">
                <a16:creationId xmlns:a16="http://schemas.microsoft.com/office/drawing/2014/main" id="{8AE5D085-8B69-CB30-7C3C-043DA29CB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47214" y="3367473"/>
            <a:ext cx="905930" cy="886679"/>
          </a:xfrm>
          <a:prstGeom prst="rect">
            <a:avLst/>
          </a:prstGeom>
        </p:spPr>
      </p:pic>
      <p:pic>
        <p:nvPicPr>
          <p:cNvPr id="8" name="Picture 2" descr="https://cdn-icons-png.flaticon.com/128/391/391156.png">
            <a:hlinkClick r:id="rId8" action="ppaction://hlinksldjump"/>
            <a:extLst>
              <a:ext uri="{FF2B5EF4-FFF2-40B4-BE49-F238E27FC236}">
                <a16:creationId xmlns:a16="http://schemas.microsoft.com/office/drawing/2014/main" id="{E29A5A37-0D18-9398-AAB1-392BD702C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56271" y="6078478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12B4453C-2AA5-5F47-9902-A12AD0CA879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0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E2E65-5D3F-69A0-3A30-C932344DD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1">
            <a:extLst>
              <a:ext uri="{FF2B5EF4-FFF2-40B4-BE49-F238E27FC236}">
                <a16:creationId xmlns:a16="http://schemas.microsoft.com/office/drawing/2014/main" id="{CE171DCC-6E9A-51C7-E4F8-71D8C8BF5F87}"/>
              </a:ext>
            </a:extLst>
          </p:cNvPr>
          <p:cNvSpPr/>
          <p:nvPr/>
        </p:nvSpPr>
        <p:spPr>
          <a:xfrm>
            <a:off x="1266584" y="1029330"/>
            <a:ext cx="9658832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Sau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chối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tuyển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344B5B26-20B5-116C-EC6C-0750DC7A468E}"/>
              </a:ext>
            </a:extLst>
          </p:cNvPr>
          <p:cNvSpPr/>
          <p:nvPr/>
        </p:nvSpPr>
        <p:spPr>
          <a:xfrm>
            <a:off x="1266585" y="2727897"/>
            <a:ext cx="4518801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doanh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quán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0038B79E-0C9A-54F8-2735-1F7D94E1F5C8}"/>
              </a:ext>
            </a:extLst>
          </p:cNvPr>
          <p:cNvSpPr/>
          <p:nvPr/>
        </p:nvSpPr>
        <p:spPr>
          <a:xfrm>
            <a:off x="1266584" y="4426464"/>
            <a:ext cx="4518802" cy="13646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Tiếp tục đi xin việc.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">
            <a:extLst>
              <a:ext uri="{FF2B5EF4-FFF2-40B4-BE49-F238E27FC236}">
                <a16:creationId xmlns:a16="http://schemas.microsoft.com/office/drawing/2014/main" id="{8679DAFA-78DD-C3D6-E34A-F63837BFFEE1}"/>
              </a:ext>
            </a:extLst>
          </p:cNvPr>
          <p:cNvSpPr/>
          <p:nvPr/>
        </p:nvSpPr>
        <p:spPr>
          <a:xfrm>
            <a:off x="6398990" y="4426464"/>
            <a:ext cx="4518802" cy="135801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Không làm việc gì cả.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FAECB965-DBF9-DB25-41D6-4991AA961384}"/>
              </a:ext>
            </a:extLst>
          </p:cNvPr>
          <p:cNvSpPr/>
          <p:nvPr/>
        </p:nvSpPr>
        <p:spPr>
          <a:xfrm>
            <a:off x="6406614" y="2727897"/>
            <a:ext cx="4518801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Kinh doanh bán cà chua.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1AA74A73-5363-CC26-4152-6CCB352BFA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73570" y="3241008"/>
            <a:ext cx="929642" cy="8091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165B2C-62C0-85AD-1B2D-EA9E3ABD7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836" y="3154990"/>
            <a:ext cx="828172" cy="810169"/>
          </a:xfrm>
          <a:prstGeom prst="rect">
            <a:avLst/>
          </a:prstGeom>
        </p:spPr>
      </p:pic>
      <p:pic>
        <p:nvPicPr>
          <p:cNvPr id="13" name="cx">
            <a:extLst>
              <a:ext uri="{FF2B5EF4-FFF2-40B4-BE49-F238E27FC236}">
                <a16:creationId xmlns:a16="http://schemas.microsoft.com/office/drawing/2014/main" id="{471A1A88-47D3-5733-8C94-57897AED5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318465" y="4783352"/>
            <a:ext cx="826731" cy="809163"/>
          </a:xfrm>
          <a:prstGeom prst="rect">
            <a:avLst/>
          </a:prstGeom>
        </p:spPr>
      </p:pic>
      <p:pic>
        <p:nvPicPr>
          <p:cNvPr id="14" name="Picture 23">
            <a:extLst>
              <a:ext uri="{FF2B5EF4-FFF2-40B4-BE49-F238E27FC236}">
                <a16:creationId xmlns:a16="http://schemas.microsoft.com/office/drawing/2014/main" id="{B989EBA2-BDB5-B043-8ADB-4A35F09F4E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52971" y="4783352"/>
            <a:ext cx="826731" cy="809163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17DE7FA6-5690-EECC-EE23-274FE5889B8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  <p:pic>
        <p:nvPicPr>
          <p:cNvPr id="8" name="Picture 2" descr="https://cdn-icons-png.flaticon.com/128/391/391156.png">
            <a:hlinkClick r:id="rId9" action="ppaction://hlinksldjump"/>
            <a:extLst>
              <a:ext uri="{FF2B5EF4-FFF2-40B4-BE49-F238E27FC236}">
                <a16:creationId xmlns:a16="http://schemas.microsoft.com/office/drawing/2014/main" id="{B51745FE-EDA9-D366-3881-04D82D696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56271" y="6078478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63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95308-0BC6-C7BF-A4DB-E5828E30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1">
            <a:extLst>
              <a:ext uri="{FF2B5EF4-FFF2-40B4-BE49-F238E27FC236}">
                <a16:creationId xmlns:a16="http://schemas.microsoft.com/office/drawing/2014/main" id="{09BAC47D-5857-EF8F-88FC-0F0733A6E953}"/>
              </a:ext>
            </a:extLst>
          </p:cNvPr>
          <p:cNvSpPr/>
          <p:nvPr/>
        </p:nvSpPr>
        <p:spPr>
          <a:xfrm>
            <a:off x="1290601" y="1045573"/>
            <a:ext cx="9610797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3: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Sau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thời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gian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</a:rPr>
              <a:t>?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BD98BC1C-A453-CAB0-64A0-CC5A97549B4C}"/>
              </a:ext>
            </a:extLst>
          </p:cNvPr>
          <p:cNvSpPr/>
          <p:nvPr/>
        </p:nvSpPr>
        <p:spPr>
          <a:xfrm>
            <a:off x="1272172" y="2735399"/>
            <a:ext cx="4639935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155">
            <a:extLst>
              <a:ext uri="{FF2B5EF4-FFF2-40B4-BE49-F238E27FC236}">
                <a16:creationId xmlns:a16="http://schemas.microsoft.com/office/drawing/2014/main" id="{5319A2B1-9E5C-5575-6712-2CACC50443E3}"/>
              </a:ext>
            </a:extLst>
          </p:cNvPr>
          <p:cNvSpPr/>
          <p:nvPr/>
        </p:nvSpPr>
        <p:spPr>
          <a:xfrm>
            <a:off x="1272172" y="4425225"/>
            <a:ext cx="4639935" cy="13646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Mua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156">
            <a:extLst>
              <a:ext uri="{FF2B5EF4-FFF2-40B4-BE49-F238E27FC236}">
                <a16:creationId xmlns:a16="http://schemas.microsoft.com/office/drawing/2014/main" id="{F4D5DDE0-BB81-CA9B-CC0B-B0973E2BDB01}"/>
              </a:ext>
            </a:extLst>
          </p:cNvPr>
          <p:cNvSpPr/>
          <p:nvPr/>
        </p:nvSpPr>
        <p:spPr>
          <a:xfrm>
            <a:off x="6279895" y="4431910"/>
            <a:ext cx="4621503" cy="135801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Mua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157">
            <a:extLst>
              <a:ext uri="{FF2B5EF4-FFF2-40B4-BE49-F238E27FC236}">
                <a16:creationId xmlns:a16="http://schemas.microsoft.com/office/drawing/2014/main" id="{29551A7D-8EA3-DBBF-5D9B-FB75C679137D}"/>
              </a:ext>
            </a:extLst>
          </p:cNvPr>
          <p:cNvSpPr/>
          <p:nvPr/>
        </p:nvSpPr>
        <p:spPr>
          <a:xfrm>
            <a:off x="6269988" y="2735399"/>
            <a:ext cx="4621502" cy="1364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D5719201-771E-FB06-E7DD-73C46B301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05370" y="5107573"/>
            <a:ext cx="852188" cy="741747"/>
          </a:xfrm>
          <a:prstGeom prst="rect">
            <a:avLst/>
          </a:prstGeom>
        </p:spPr>
      </p:pic>
      <p:pic>
        <p:nvPicPr>
          <p:cNvPr id="8" name="Picture 23">
            <a:extLst>
              <a:ext uri="{FF2B5EF4-FFF2-40B4-BE49-F238E27FC236}">
                <a16:creationId xmlns:a16="http://schemas.microsoft.com/office/drawing/2014/main" id="{4150092D-FFDD-B191-29B1-7BA772992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12351" y="5191500"/>
            <a:ext cx="799755" cy="782761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8D35D581-0BEA-F1B3-4B32-FBD8C3384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31586" y="3483240"/>
            <a:ext cx="799755" cy="782761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829AEFC9-EEDF-8EF0-A925-45DA50E68E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12352" y="3483240"/>
            <a:ext cx="799755" cy="782761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C06CFA51-1FFF-7E9D-BA90-306C8380EE4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  <p:pic>
        <p:nvPicPr>
          <p:cNvPr id="12" name="Picture 2" descr="https://cdn-icons-png.flaticon.com/128/391/391156.png">
            <a:hlinkClick r:id="rId8" action="ppaction://hlinksldjump"/>
            <a:extLst>
              <a:ext uri="{FF2B5EF4-FFF2-40B4-BE49-F238E27FC236}">
                <a16:creationId xmlns:a16="http://schemas.microsoft.com/office/drawing/2014/main" id="{E6F05E28-07BB-0263-DB4D-B2601DE42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56271" y="6078478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7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77E9C-8A42-564D-DDCC-9FBEA0B64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1">
            <a:extLst>
              <a:ext uri="{FF2B5EF4-FFF2-40B4-BE49-F238E27FC236}">
                <a16:creationId xmlns:a16="http://schemas.microsoft.com/office/drawing/2014/main" id="{CBA5AE29-D583-476C-0A1C-B273557CBB20}"/>
              </a:ext>
            </a:extLst>
          </p:cNvPr>
          <p:cNvSpPr/>
          <p:nvPr/>
        </p:nvSpPr>
        <p:spPr>
          <a:xfrm>
            <a:off x="318050" y="972620"/>
            <a:ext cx="11555900" cy="7863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4: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Gia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FC796034-2E28-699E-6F8B-09AC6A7563AF}"/>
              </a:ext>
            </a:extLst>
          </p:cNvPr>
          <p:cNvSpPr/>
          <p:nvPr/>
        </p:nvSpPr>
        <p:spPr>
          <a:xfrm>
            <a:off x="318050" y="2056180"/>
            <a:ext cx="5645426" cy="17768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Con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chở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trách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quảng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bá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cửa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155">
            <a:extLst>
              <a:ext uri="{FF2B5EF4-FFF2-40B4-BE49-F238E27FC236}">
                <a16:creationId xmlns:a16="http://schemas.microsoft.com/office/drawing/2014/main" id="{CB9C6431-922E-FB9E-702A-752BDD7CE163}"/>
              </a:ext>
            </a:extLst>
          </p:cNvPr>
          <p:cNvSpPr/>
          <p:nvPr/>
        </p:nvSpPr>
        <p:spPr>
          <a:xfrm>
            <a:off x="318050" y="4108505"/>
            <a:ext cx="5645426" cy="177687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Con trai ông phụ bán hàng, vợ ông phụ mua cà chua, cô con gái tìm địa điểm để mở cửa hàng. </a:t>
            </a:r>
            <a:endParaRPr lang="en-US" sz="20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156">
            <a:extLst>
              <a:ext uri="{FF2B5EF4-FFF2-40B4-BE49-F238E27FC236}">
                <a16:creationId xmlns:a16="http://schemas.microsoft.com/office/drawing/2014/main" id="{89F1301C-403C-DD37-368A-B143CEE34E15}"/>
              </a:ext>
            </a:extLst>
          </p:cNvPr>
          <p:cNvSpPr/>
          <p:nvPr/>
        </p:nvSpPr>
        <p:spPr>
          <a:xfrm>
            <a:off x="6228524" y="4087067"/>
            <a:ext cx="5645426" cy="179689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Con trai ông phụ buôn bán, vợ ông phụ mua cà chua, cô con gái học thêm lớp kế toán để tính toán sổ sách cho ông. </a:t>
            </a:r>
            <a:endParaRPr lang="en-US" sz="20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157">
            <a:extLst>
              <a:ext uri="{FF2B5EF4-FFF2-40B4-BE49-F238E27FC236}">
                <a16:creationId xmlns:a16="http://schemas.microsoft.com/office/drawing/2014/main" id="{2F2EE0BE-E890-F674-D48B-8062D6B630B8}"/>
              </a:ext>
            </a:extLst>
          </p:cNvPr>
          <p:cNvSpPr/>
          <p:nvPr/>
        </p:nvSpPr>
        <p:spPr>
          <a:xfrm>
            <a:off x="6228524" y="2056180"/>
            <a:ext cx="5645426" cy="177687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Con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buôn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thêm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toán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sổ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AE742872-8F07-EC27-7740-527305FA2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91832" y="3045728"/>
            <a:ext cx="811404" cy="706249"/>
          </a:xfrm>
          <a:prstGeom prst="rect">
            <a:avLst/>
          </a:prstGeom>
        </p:spPr>
      </p:pic>
      <p:pic>
        <p:nvPicPr>
          <p:cNvPr id="8" name="Picture 23">
            <a:extLst>
              <a:ext uri="{FF2B5EF4-FFF2-40B4-BE49-F238E27FC236}">
                <a16:creationId xmlns:a16="http://schemas.microsoft.com/office/drawing/2014/main" id="{DA3691D5-4EE0-D2B6-C978-7D7D9A962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68933" y="5188735"/>
            <a:ext cx="761481" cy="745300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746BA0DA-F06D-FD6C-29F7-B1F6E091B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21358" y="5188735"/>
            <a:ext cx="761481" cy="745300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6B9981C2-F3C5-15E9-85DB-C7343D387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68933" y="3143691"/>
            <a:ext cx="761481" cy="7453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73CB6932-33D9-93CC-BF5C-37FEC2962C8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  <p:pic>
        <p:nvPicPr>
          <p:cNvPr id="12" name="Picture 2" descr="https://cdn-icons-png.flaticon.com/128/391/391156.png">
            <a:hlinkClick r:id="rId8" action="ppaction://hlinksldjump"/>
            <a:extLst>
              <a:ext uri="{FF2B5EF4-FFF2-40B4-BE49-F238E27FC236}">
                <a16:creationId xmlns:a16="http://schemas.microsoft.com/office/drawing/2014/main" id="{27DF9537-1471-EE69-106A-E6AD5C2E3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56271" y="6078478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3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E94F4-6147-ACF1-44E3-A0D2055E9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1">
            <a:extLst>
              <a:ext uri="{FF2B5EF4-FFF2-40B4-BE49-F238E27FC236}">
                <a16:creationId xmlns:a16="http://schemas.microsoft.com/office/drawing/2014/main" id="{5893D25B-AE0F-3C3A-9101-C38D6650BD3C}"/>
              </a:ext>
            </a:extLst>
          </p:cNvPr>
          <p:cNvSpPr/>
          <p:nvPr/>
        </p:nvSpPr>
        <p:spPr>
          <a:xfrm>
            <a:off x="825774" y="854749"/>
            <a:ext cx="10540452" cy="14716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</a:rPr>
              <a:t> 5: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Sau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cố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gắng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đàn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thu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17C99347-4EB9-C1EF-472A-229E37172187}"/>
              </a:ext>
            </a:extLst>
          </p:cNvPr>
          <p:cNvSpPr/>
          <p:nvPr/>
        </p:nvSpPr>
        <p:spPr>
          <a:xfrm>
            <a:off x="825774" y="2589098"/>
            <a:ext cx="5001856" cy="14716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siêu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thị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155">
            <a:extLst>
              <a:ext uri="{FF2B5EF4-FFF2-40B4-BE49-F238E27FC236}">
                <a16:creationId xmlns:a16="http://schemas.microsoft.com/office/drawing/2014/main" id="{F7F41391-1982-A3A2-ED44-60B71D2602E4}"/>
              </a:ext>
            </a:extLst>
          </p:cNvPr>
          <p:cNvSpPr/>
          <p:nvPr/>
        </p:nvSpPr>
        <p:spPr>
          <a:xfrm>
            <a:off x="825774" y="4310195"/>
            <a:ext cx="5001856" cy="14716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Một công ti nhỏ chuyên chế biến và kinh doanh cà chua.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156">
            <a:extLst>
              <a:ext uri="{FF2B5EF4-FFF2-40B4-BE49-F238E27FC236}">
                <a16:creationId xmlns:a16="http://schemas.microsoft.com/office/drawing/2014/main" id="{EA4B058F-91F0-85D3-4FD2-8FF63FBE5601}"/>
              </a:ext>
            </a:extLst>
          </p:cNvPr>
          <p:cNvSpPr/>
          <p:nvPr/>
        </p:nvSpPr>
        <p:spPr>
          <a:xfrm>
            <a:off x="6364372" y="4310196"/>
            <a:ext cx="5001854" cy="14716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Một siêu thị lớn.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157">
            <a:extLst>
              <a:ext uri="{FF2B5EF4-FFF2-40B4-BE49-F238E27FC236}">
                <a16:creationId xmlns:a16="http://schemas.microsoft.com/office/drawing/2014/main" id="{99363920-3277-9DCC-5A24-EB2921F57430}"/>
              </a:ext>
            </a:extLst>
          </p:cNvPr>
          <p:cNvSpPr/>
          <p:nvPr/>
        </p:nvSpPr>
        <p:spPr>
          <a:xfrm>
            <a:off x="6364372" y="2585147"/>
            <a:ext cx="5001856" cy="14716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Một tập đoàn lớn chuyên sản xuất về cà chua. 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C46D893C-D2DF-7F99-81FE-DC17E05076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128592" y="5171391"/>
            <a:ext cx="967410" cy="795041"/>
          </a:xfrm>
          <a:prstGeom prst="rect">
            <a:avLst/>
          </a:prstGeom>
        </p:spPr>
      </p:pic>
      <p:pic>
        <p:nvPicPr>
          <p:cNvPr id="8" name="Picture 23">
            <a:extLst>
              <a:ext uri="{FF2B5EF4-FFF2-40B4-BE49-F238E27FC236}">
                <a16:creationId xmlns:a16="http://schemas.microsoft.com/office/drawing/2014/main" id="{723E06F1-9579-ACDF-A1BA-618B0E39A5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825635" y="5171391"/>
            <a:ext cx="857217" cy="839002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EB8DF2B6-DF3E-03FA-5FC4-55C0E4A5F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379288" y="3405882"/>
            <a:ext cx="857217" cy="839002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631B486F-CC76-BCFD-05E0-692580B7CD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825635" y="3454245"/>
            <a:ext cx="857217" cy="839002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71BBB600-F42E-D6C1-B203-D56BEE9B2FD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7" y="0"/>
            <a:ext cx="680581" cy="759498"/>
          </a:xfrm>
          <a:prstGeom prst="rect">
            <a:avLst/>
          </a:prstGeom>
        </p:spPr>
      </p:pic>
      <p:pic>
        <p:nvPicPr>
          <p:cNvPr id="12" name="Picture 2" descr="https://cdn-icons-png.flaticon.com/128/391/391156.png">
            <a:hlinkClick r:id="rId9" action="ppaction://hlinksldjump"/>
            <a:extLst>
              <a:ext uri="{FF2B5EF4-FFF2-40B4-BE49-F238E27FC236}">
                <a16:creationId xmlns:a16="http://schemas.microsoft.com/office/drawing/2014/main" id="{89C17177-29FA-E6E1-4914-FC40AED64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56271" y="6078478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47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A54C522-7485-841E-87C0-DBC94CE40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1">
            <a:extLst>
              <a:ext uri="{FF2B5EF4-FFF2-40B4-BE49-F238E27FC236}">
                <a16:creationId xmlns:a16="http://schemas.microsoft.com/office/drawing/2014/main" id="{96A0F9A9-E9ED-4D9E-E049-1DE596805235}"/>
              </a:ext>
            </a:extLst>
          </p:cNvPr>
          <p:cNvSpPr/>
          <p:nvPr/>
        </p:nvSpPr>
        <p:spPr>
          <a:xfrm>
            <a:off x="1524003" y="2424198"/>
            <a:ext cx="4225786" cy="29959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ysClr val="windowText" lastClr="000000"/>
                </a:solidFill>
              </a:rPr>
              <a:t>Lắng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nghe</a:t>
            </a:r>
            <a:r>
              <a:rPr lang="en-US" sz="2400" dirty="0">
                <a:solidFill>
                  <a:sysClr val="windowText" lastClr="000000"/>
                </a:solidFill>
              </a:rPr>
              <a:t> GV </a:t>
            </a:r>
            <a:r>
              <a:rPr lang="vi-VN" sz="2400" dirty="0">
                <a:solidFill>
                  <a:sysClr val="windowText" lastClr="000000"/>
                </a:solidFill>
              </a:rPr>
              <a:t>nhận xét tiết học, khen ngợi, biểu dương những HS học tốt.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3B68EF8-F34E-BBE6-7C84-2D28AA9E0CB9}"/>
              </a:ext>
            </a:extLst>
          </p:cNvPr>
          <p:cNvSpPr/>
          <p:nvPr/>
        </p:nvSpPr>
        <p:spPr>
          <a:xfrm>
            <a:off x="6442211" y="2424195"/>
            <a:ext cx="4225786" cy="29959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ysClr val="windowText" lastClr="000000"/>
                </a:solidFill>
              </a:rPr>
              <a:t>Chuẩn bị tiết </a:t>
            </a:r>
          </a:p>
          <a:p>
            <a:pPr algn="ctr">
              <a:lnSpc>
                <a:spcPct val="150000"/>
              </a:lnSpc>
            </a:pPr>
            <a:r>
              <a:rPr lang="vi-VN" sz="2400" i="1" dirty="0">
                <a:solidFill>
                  <a:sysClr val="windowText" lastClr="000000"/>
                </a:solidFill>
              </a:rPr>
              <a:t>Góc sáng tạo:</a:t>
            </a:r>
            <a:r>
              <a:rPr lang="en-US" sz="2400" i="1" dirty="0">
                <a:solidFill>
                  <a:sysClr val="windowText" lastClr="0000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ysClr val="windowText" lastClr="000000"/>
                </a:solidFill>
              </a:rPr>
              <a:t>Bức</a:t>
            </a:r>
            <a:r>
              <a:rPr lang="en-US" sz="2400" i="1" dirty="0">
                <a:solidFill>
                  <a:sysClr val="windowText" lastClr="000000"/>
                </a:solidFill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</a:rPr>
              <a:t>tranh</a:t>
            </a:r>
            <a:r>
              <a:rPr lang="en-US" sz="2400" i="1" dirty="0">
                <a:solidFill>
                  <a:sysClr val="windowText" lastClr="000000"/>
                </a:solidFill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</a:rPr>
              <a:t>nghề</a:t>
            </a:r>
            <a:r>
              <a:rPr lang="en-US" sz="2400" i="1" dirty="0">
                <a:solidFill>
                  <a:sysClr val="windowText" lastClr="000000"/>
                </a:solidFill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</a:rPr>
              <a:t>nghiệp</a:t>
            </a:r>
            <a:r>
              <a:rPr lang="en-US" sz="2400" i="1" dirty="0">
                <a:solidFill>
                  <a:sysClr val="windowText" lastClr="000000"/>
                </a:solidFill>
              </a:rPr>
              <a:t>.</a:t>
            </a:r>
            <a:endParaRPr lang="en-US" sz="2400" i="1" dirty="0"/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CBD2173D-C632-2AB9-817D-CEEC154AB847}"/>
              </a:ext>
            </a:extLst>
          </p:cNvPr>
          <p:cNvSpPr>
            <a:spLocks noChangeAspect="1"/>
          </p:cNvSpPr>
          <p:nvPr/>
        </p:nvSpPr>
        <p:spPr>
          <a:xfrm rot="21143076">
            <a:off x="3297796" y="2025835"/>
            <a:ext cx="678201" cy="796713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DE723F74-7057-9926-115B-59D2E68F53D4}"/>
              </a:ext>
            </a:extLst>
          </p:cNvPr>
          <p:cNvSpPr>
            <a:spLocks noChangeAspect="1"/>
          </p:cNvSpPr>
          <p:nvPr/>
        </p:nvSpPr>
        <p:spPr>
          <a:xfrm>
            <a:off x="8279692" y="1961311"/>
            <a:ext cx="550824" cy="925755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1352</Words>
  <Application>Microsoft Office PowerPoint</Application>
  <PresentationFormat>Widescreen</PresentationFormat>
  <Paragraphs>102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Wingdings</vt:lpstr>
      <vt:lpstr>UTM Avo</vt:lpstr>
      <vt:lpstr>Times New Roman</vt:lpstr>
      <vt:lpstr>Calibri</vt:lpstr>
      <vt:lpstr>Arial</vt:lpstr>
      <vt:lpstr>2_Office Theme</vt:lpstr>
      <vt:lpstr>Tuần 11  Bài đọc 4: Tìm việc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156</cp:revision>
  <dcterms:created xsi:type="dcterms:W3CDTF">2023-10-19T01:39:18Z</dcterms:created>
  <dcterms:modified xsi:type="dcterms:W3CDTF">2024-12-16T08:18:54Z</dcterms:modified>
</cp:coreProperties>
</file>