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50"/>
  </p:notesMasterIdLst>
  <p:sldIdLst>
    <p:sldId id="256" r:id="rId2"/>
    <p:sldId id="343" r:id="rId3"/>
    <p:sldId id="356" r:id="rId4"/>
    <p:sldId id="359" r:id="rId5"/>
    <p:sldId id="360" r:id="rId6"/>
    <p:sldId id="357" r:id="rId7"/>
    <p:sldId id="358" r:id="rId8"/>
    <p:sldId id="281" r:id="rId9"/>
    <p:sldId id="353" r:id="rId10"/>
    <p:sldId id="278" r:id="rId11"/>
    <p:sldId id="351" r:id="rId12"/>
    <p:sldId id="361" r:id="rId13"/>
    <p:sldId id="362" r:id="rId14"/>
    <p:sldId id="363" r:id="rId15"/>
    <p:sldId id="364" r:id="rId16"/>
    <p:sldId id="365" r:id="rId17"/>
    <p:sldId id="366" r:id="rId18"/>
    <p:sldId id="367" r:id="rId19"/>
    <p:sldId id="368" r:id="rId20"/>
    <p:sldId id="369" r:id="rId21"/>
    <p:sldId id="370" r:id="rId22"/>
    <p:sldId id="371" r:id="rId23"/>
    <p:sldId id="372" r:id="rId24"/>
    <p:sldId id="373" r:id="rId25"/>
    <p:sldId id="374" r:id="rId26"/>
    <p:sldId id="375" r:id="rId27"/>
    <p:sldId id="376" r:id="rId28"/>
    <p:sldId id="377" r:id="rId29"/>
    <p:sldId id="394" r:id="rId30"/>
    <p:sldId id="379" r:id="rId31"/>
    <p:sldId id="393" r:id="rId32"/>
    <p:sldId id="381" r:id="rId33"/>
    <p:sldId id="344" r:id="rId34"/>
    <p:sldId id="395" r:id="rId35"/>
    <p:sldId id="354" r:id="rId36"/>
    <p:sldId id="392" r:id="rId37"/>
    <p:sldId id="382" r:id="rId38"/>
    <p:sldId id="383" r:id="rId39"/>
    <p:sldId id="384" r:id="rId40"/>
    <p:sldId id="386" r:id="rId41"/>
    <p:sldId id="348" r:id="rId42"/>
    <p:sldId id="352" r:id="rId43"/>
    <p:sldId id="390" r:id="rId44"/>
    <p:sldId id="387" r:id="rId45"/>
    <p:sldId id="389" r:id="rId46"/>
    <p:sldId id="391" r:id="rId47"/>
    <p:sldId id="276" r:id="rId48"/>
    <p:sldId id="275" r:id="rId49"/>
  </p:sldIdLst>
  <p:sldSz cx="12192000" cy="6858000"/>
  <p:notesSz cx="6858000" cy="9144000"/>
  <p:embeddedFontLst>
    <p:embeddedFont>
      <p:font typeface="UTM Avo" panose="02040603050506020204" pitchFamily="18" charset="0"/>
      <p:regular r:id="rId51"/>
      <p:bold r:id="rId52"/>
      <p:italic r:id="rId53"/>
      <p:boldItalic r:id="rId5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1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47"/>
    <p:restoredTop sz="94585"/>
  </p:normalViewPr>
  <p:slideViewPr>
    <p:cSldViewPr snapToGrid="0">
      <p:cViewPr varScale="1">
        <p:scale>
          <a:sx n="105" d="100"/>
          <a:sy n="105" d="100"/>
        </p:scale>
        <p:origin x="9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3.fntdata"/><Relationship Id="rId5" Type="http://schemas.openxmlformats.org/officeDocument/2006/relationships/slide" Target="slides/slide4.xml"/><Relationship Id="rId61" Type="http://customschemas.google.com/relationships/presentationmetadata" Target="metadata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4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2.fntdata"/><Relationship Id="rId6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66044-6675-15F2-2FB7-A0C36793C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848BD0-F124-FBDB-5381-73AE102480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393056-2C57-48B6-3237-D4CDF424AB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vi-VN" dirty="0"/>
              <a:t>Click vào </a:t>
            </a:r>
            <a:r>
              <a:rPr lang="vi-VN" b="1" dirty="0"/>
              <a:t>MŨI TÊN MÀU ĐEN </a:t>
            </a:r>
            <a:r>
              <a:rPr lang="vi-VN" dirty="0"/>
              <a:t>(góc dưới, bên phải màn hình) để tới phần bài học tiếp theo</a:t>
            </a:r>
          </a:p>
        </p:txBody>
      </p:sp>
    </p:spTree>
    <p:extLst>
      <p:ext uri="{BB962C8B-B14F-4D97-AF65-F5344CB8AC3E}">
        <p14:creationId xmlns:p14="http://schemas.microsoft.com/office/powerpoint/2010/main" val="3337905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vi-VN" dirty="0"/>
              <a:t>Hướng dẫn: GV click vào </a:t>
            </a:r>
            <a:r>
              <a:rPr lang="vi-VN" b="1" dirty="0"/>
              <a:t>Ô SỐ </a:t>
            </a:r>
            <a:r>
              <a:rPr lang="vi-VN" dirty="0"/>
              <a:t>tương ứng với chậu hoa để tới câu hỏi (không click vào chậu hoa)</a:t>
            </a: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Char char="-"/>
              <a:tabLst/>
              <a:defRPr/>
            </a:pPr>
            <a:r>
              <a:rPr lang="vi-VN" dirty="0"/>
              <a:t>Click vào </a:t>
            </a:r>
            <a:r>
              <a:rPr lang="vi-VN" b="1" dirty="0"/>
              <a:t>MŨI TÊN MÀU ĐEN </a:t>
            </a:r>
            <a:r>
              <a:rPr lang="vi-VN" dirty="0"/>
              <a:t>(góc dưới, bên phải màn hình) để tới phần bài học tiếp theo</a:t>
            </a:r>
          </a:p>
        </p:txBody>
      </p:sp>
    </p:spTree>
    <p:extLst>
      <p:ext uri="{BB962C8B-B14F-4D97-AF65-F5344CB8AC3E}">
        <p14:creationId xmlns:p14="http://schemas.microsoft.com/office/powerpoint/2010/main" val="25748652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vi-VN" dirty="0"/>
              <a:t>GV click vào đáp án để kiểm tra đúng/sai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vi-VN" dirty="0"/>
              <a:t>Click </a:t>
            </a:r>
            <a:r>
              <a:rPr lang="vi-VN" b="1" dirty="0"/>
              <a:t>QUAY VỀ </a:t>
            </a:r>
            <a:r>
              <a:rPr lang="vi-VN" dirty="0"/>
              <a:t>để trở lại slide chọn câu hỏi</a:t>
            </a:r>
          </a:p>
        </p:txBody>
      </p:sp>
    </p:spTree>
    <p:extLst>
      <p:ext uri="{BB962C8B-B14F-4D97-AF65-F5344CB8AC3E}">
        <p14:creationId xmlns:p14="http://schemas.microsoft.com/office/powerpoint/2010/main" val="4176931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90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90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90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90/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emf"/><Relationship Id="rId7" Type="http://schemas.openxmlformats.org/officeDocument/2006/relationships/image" Target="../media/image49.png"/><Relationship Id="rId12" Type="http://schemas.openxmlformats.org/officeDocument/2006/relationships/image" Target="../media/image5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18" Type="http://schemas.openxmlformats.org/officeDocument/2006/relationships/slide" Target="slide39.xml"/><Relationship Id="rId3" Type="http://schemas.openxmlformats.org/officeDocument/2006/relationships/image" Target="../media/image45.emf"/><Relationship Id="rId21" Type="http://schemas.openxmlformats.org/officeDocument/2006/relationships/image" Target="../media/image59.png"/><Relationship Id="rId7" Type="http://schemas.openxmlformats.org/officeDocument/2006/relationships/image" Target="../media/image49.png"/><Relationship Id="rId12" Type="http://schemas.openxmlformats.org/officeDocument/2006/relationships/slide" Target="slide36.xml"/><Relationship Id="rId17" Type="http://schemas.openxmlformats.org/officeDocument/2006/relationships/image" Target="../media/image57.png"/><Relationship Id="rId2" Type="http://schemas.openxmlformats.org/officeDocument/2006/relationships/notesSlide" Target="../notesSlides/notesSlide3.xml"/><Relationship Id="rId16" Type="http://schemas.openxmlformats.org/officeDocument/2006/relationships/slide" Target="slide38.xml"/><Relationship Id="rId20" Type="http://schemas.openxmlformats.org/officeDocument/2006/relationships/slide" Target="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24" Type="http://schemas.openxmlformats.org/officeDocument/2006/relationships/image" Target="../media/image60.png"/><Relationship Id="rId5" Type="http://schemas.openxmlformats.org/officeDocument/2006/relationships/image" Target="../media/image47.png"/><Relationship Id="rId15" Type="http://schemas.openxmlformats.org/officeDocument/2006/relationships/image" Target="../media/image56.png"/><Relationship Id="rId23" Type="http://schemas.openxmlformats.org/officeDocument/2006/relationships/slide" Target="slide41.xml"/><Relationship Id="rId10" Type="http://schemas.openxmlformats.org/officeDocument/2006/relationships/image" Target="../media/image52.png"/><Relationship Id="rId19" Type="http://schemas.openxmlformats.org/officeDocument/2006/relationships/image" Target="../media/image58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slide" Target="slide37.xml"/><Relationship Id="rId22" Type="http://schemas.openxmlformats.org/officeDocument/2006/relationships/image" Target="../media/image54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slide" Target="slide35.xml"/><Relationship Id="rId3" Type="http://schemas.openxmlformats.org/officeDocument/2006/relationships/image" Target="../media/image45.emf"/><Relationship Id="rId7" Type="http://schemas.openxmlformats.org/officeDocument/2006/relationships/image" Target="../media/image6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svg"/><Relationship Id="rId10" Type="http://schemas.openxmlformats.org/officeDocument/2006/relationships/image" Target="../media/image54.jpeg"/><Relationship Id="rId4" Type="http://schemas.openxmlformats.org/officeDocument/2006/relationships/image" Target="../media/image61.png"/><Relationship Id="rId9" Type="http://schemas.openxmlformats.org/officeDocument/2006/relationships/image" Target="../media/image6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1.png"/><Relationship Id="rId7" Type="http://schemas.openxmlformats.org/officeDocument/2006/relationships/slide" Target="slide35.xml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svg"/><Relationship Id="rId5" Type="http://schemas.openxmlformats.org/officeDocument/2006/relationships/image" Target="../media/image63.png"/><Relationship Id="rId4" Type="http://schemas.openxmlformats.org/officeDocument/2006/relationships/image" Target="../media/image62.svg"/><Relationship Id="rId9" Type="http://schemas.openxmlformats.org/officeDocument/2006/relationships/image" Target="../media/image54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1.png"/><Relationship Id="rId7" Type="http://schemas.openxmlformats.org/officeDocument/2006/relationships/slide" Target="slide35.xml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svg"/><Relationship Id="rId5" Type="http://schemas.openxmlformats.org/officeDocument/2006/relationships/image" Target="../media/image63.png"/><Relationship Id="rId4" Type="http://schemas.openxmlformats.org/officeDocument/2006/relationships/image" Target="../media/image62.svg"/><Relationship Id="rId9" Type="http://schemas.openxmlformats.org/officeDocument/2006/relationships/image" Target="../media/image54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1.png"/><Relationship Id="rId7" Type="http://schemas.openxmlformats.org/officeDocument/2006/relationships/slide" Target="slide35.xml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svg"/><Relationship Id="rId5" Type="http://schemas.openxmlformats.org/officeDocument/2006/relationships/image" Target="../media/image63.png"/><Relationship Id="rId4" Type="http://schemas.openxmlformats.org/officeDocument/2006/relationships/image" Target="../media/image62.svg"/><Relationship Id="rId9" Type="http://schemas.openxmlformats.org/officeDocument/2006/relationships/image" Target="../media/image54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1.png"/><Relationship Id="rId7" Type="http://schemas.openxmlformats.org/officeDocument/2006/relationships/slide" Target="slide35.xml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svg"/><Relationship Id="rId5" Type="http://schemas.openxmlformats.org/officeDocument/2006/relationships/image" Target="../media/image63.png"/><Relationship Id="rId4" Type="http://schemas.openxmlformats.org/officeDocument/2006/relationships/image" Target="../media/image62.svg"/><Relationship Id="rId9" Type="http://schemas.openxmlformats.org/officeDocument/2006/relationships/image" Target="../media/image5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90/" TargetMode="External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sv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svg"/><Relationship Id="rId5" Type="http://schemas.openxmlformats.org/officeDocument/2006/relationships/image" Target="../media/image73.png"/><Relationship Id="rId4" Type="http://schemas.openxmlformats.org/officeDocument/2006/relationships/image" Target="../media/image72.sv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6.jpg"/><Relationship Id="rId4" Type="http://schemas.openxmlformats.org/officeDocument/2006/relationships/hyperlink" Target="https://www.youtube.com/@hoc1biet10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359408" y="2292626"/>
            <a:ext cx="9686544" cy="2055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12 </a:t>
            </a:r>
            <a:b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Bài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đọc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1: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Hội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nghị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Diên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Hồng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endParaRPr sz="4800" b="1" dirty="0">
              <a:solidFill>
                <a:srgbClr val="00206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29F4A7E3-7172-924F-50A8-3C818CA378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3120241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00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81366A-3D2A-8A0E-E0E3-65D10AA02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BD6D5F8-41C7-C458-6098-268FA74AAC93}"/>
              </a:ext>
            </a:extLst>
          </p:cNvPr>
          <p:cNvGrpSpPr/>
          <p:nvPr/>
        </p:nvGrpSpPr>
        <p:grpSpPr>
          <a:xfrm>
            <a:off x="575404" y="2722603"/>
            <a:ext cx="5362895" cy="3342244"/>
            <a:chOff x="360671" y="2326480"/>
            <a:chExt cx="4256683" cy="265283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C1A7C3D-9D7E-E213-A7B4-3283BB95F281}"/>
                </a:ext>
              </a:extLst>
            </p:cNvPr>
            <p:cNvGrpSpPr/>
            <p:nvPr/>
          </p:nvGrpSpPr>
          <p:grpSpPr>
            <a:xfrm>
              <a:off x="360671" y="2326480"/>
              <a:ext cx="4256683" cy="2652835"/>
              <a:chOff x="267605" y="813470"/>
              <a:chExt cx="4260340" cy="2652835"/>
            </a:xfrm>
          </p:grpSpPr>
          <p:sp>
            <p:nvSpPr>
              <p:cNvPr id="8" name="Rectangle: Rounded Corners 13">
                <a:extLst>
                  <a:ext uri="{FF2B5EF4-FFF2-40B4-BE49-F238E27FC236}">
                    <a16:creationId xmlns:a16="http://schemas.microsoft.com/office/drawing/2014/main" id="{9D45D775-93C5-FF43-05C0-021C7F22DDA1}"/>
                  </a:ext>
                </a:extLst>
              </p:cNvPr>
              <p:cNvSpPr/>
              <p:nvPr/>
            </p:nvSpPr>
            <p:spPr>
              <a:xfrm>
                <a:off x="267605" y="813470"/>
                <a:ext cx="4260340" cy="2652835"/>
              </a:xfrm>
              <a:prstGeom prst="roundRect">
                <a:avLst>
                  <a:gd name="adj" fmla="val 2488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sz="2400">
                  <a:solidFill>
                    <a:srgbClr val="EBE0DD"/>
                  </a:solidFill>
                  <a:latin typeface="+mj-lt"/>
                </a:endParaRPr>
              </a:p>
            </p:txBody>
          </p:sp>
          <p:sp>
            <p:nvSpPr>
              <p:cNvPr id="9" name="Rectangle: Diagonal Corners Rounded 17">
                <a:extLst>
                  <a:ext uri="{FF2B5EF4-FFF2-40B4-BE49-F238E27FC236}">
                    <a16:creationId xmlns:a16="http://schemas.microsoft.com/office/drawing/2014/main" id="{2512A9ED-AA9F-C913-5539-9FFEDF6DAD59}"/>
                  </a:ext>
                </a:extLst>
              </p:cNvPr>
              <p:cNvSpPr/>
              <p:nvPr/>
            </p:nvSpPr>
            <p:spPr>
              <a:xfrm>
                <a:off x="282739" y="828592"/>
                <a:ext cx="1832379" cy="621170"/>
              </a:xfrm>
              <a:prstGeom prst="round2DiagRect">
                <a:avLst>
                  <a:gd name="adj1" fmla="val 6930"/>
                  <a:gd name="adj2" fmla="val 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 w="25400" cap="flat" cmpd="sng" algn="ctr">
                <a:noFill/>
                <a:prstDash val="solid"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r>
                  <a:rPr lang="en-US" sz="24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j-lt"/>
                  </a:rPr>
                  <a:t>Bài tập 1: </a:t>
                </a: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0E43800-9E9D-F330-1AFE-E8F941F3AFB3}"/>
                </a:ext>
              </a:extLst>
            </p:cNvPr>
            <p:cNvSpPr txBox="1"/>
            <p:nvPr/>
          </p:nvSpPr>
          <p:spPr>
            <a:xfrm>
              <a:off x="669281" y="3207677"/>
              <a:ext cx="3639461" cy="890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  <a:defRPr/>
              </a:pP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Xếp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các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thành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ngữ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tục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ngữ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sau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vào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nhóm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thích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hợp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: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C225495B-7DF1-106F-31C0-FCB94E51A1FD}"/>
              </a:ext>
            </a:extLst>
          </p:cNvPr>
          <p:cNvPicPr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17001" y="2722604"/>
            <a:ext cx="5099595" cy="334224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1F35BC7-2FD4-A661-E363-DDB6962B92CC}"/>
              </a:ext>
            </a:extLst>
          </p:cNvPr>
          <p:cNvSpPr txBox="1"/>
          <p:nvPr/>
        </p:nvSpPr>
        <p:spPr>
          <a:xfrm>
            <a:off x="2190211" y="1922719"/>
            <a:ext cx="8086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vi-VN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Cả lớp tiến hành đọc nội dung phần </a:t>
            </a:r>
            <a:r>
              <a:rPr lang="vi-VN" sz="24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Chia sẻ:</a:t>
            </a:r>
            <a:endParaRPr lang="en-US" sz="2400" b="1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456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A9775A-EE9E-2981-C129-D6F57986B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63547BE-F1FB-B0C9-C1C5-33D8C27EFBA7}"/>
              </a:ext>
            </a:extLst>
          </p:cNvPr>
          <p:cNvSpPr/>
          <p:nvPr/>
        </p:nvSpPr>
        <p:spPr>
          <a:xfrm>
            <a:off x="2920599" y="1676565"/>
            <a:ext cx="1676400" cy="573234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sz="2400" b="1">
                <a:solidFill>
                  <a:schemeClr val="tx1"/>
                </a:solidFill>
                <a:latin typeface="+mj-lt"/>
              </a:rPr>
              <a:t> ĐÁP 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ÁN: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Rectangle: Diagonal Corners Rounded 11">
            <a:extLst>
              <a:ext uri="{FF2B5EF4-FFF2-40B4-BE49-F238E27FC236}">
                <a16:creationId xmlns:a16="http://schemas.microsoft.com/office/drawing/2014/main" id="{F904B407-8364-F69F-4AE7-DB350BF476B1}"/>
              </a:ext>
            </a:extLst>
          </p:cNvPr>
          <p:cNvSpPr/>
          <p:nvPr/>
        </p:nvSpPr>
        <p:spPr>
          <a:xfrm flipH="1">
            <a:off x="1413229" y="2405593"/>
            <a:ext cx="4612011" cy="1851214"/>
          </a:xfrm>
          <a:prstGeom prst="round2Diag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Thể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hiện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tình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đoàn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kết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a, d, e.</a:t>
            </a:r>
          </a:p>
        </p:txBody>
      </p:sp>
      <p:sp>
        <p:nvSpPr>
          <p:cNvPr id="8" name="Rectangle: Diagonal Corners Rounded 14">
            <a:extLst>
              <a:ext uri="{FF2B5EF4-FFF2-40B4-BE49-F238E27FC236}">
                <a16:creationId xmlns:a16="http://schemas.microsoft.com/office/drawing/2014/main" id="{055BF036-4C64-2402-914A-D38DC6A61792}"/>
              </a:ext>
            </a:extLst>
          </p:cNvPr>
          <p:cNvSpPr/>
          <p:nvPr/>
        </p:nvSpPr>
        <p:spPr>
          <a:xfrm flipH="1">
            <a:off x="1413229" y="4604971"/>
            <a:ext cx="4612009" cy="1851214"/>
          </a:xfrm>
          <a:prstGeom prst="round2Diag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Ca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ngợi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sức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mạnh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đoàn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kết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: b, c.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" name="Freeform 19">
            <a:extLst>
              <a:ext uri="{FF2B5EF4-FFF2-40B4-BE49-F238E27FC236}">
                <a16:creationId xmlns:a16="http://schemas.microsoft.com/office/drawing/2014/main" id="{93E29953-99EB-FB9B-7F0E-F826B44A2F72}"/>
              </a:ext>
            </a:extLst>
          </p:cNvPr>
          <p:cNvSpPr/>
          <p:nvPr/>
        </p:nvSpPr>
        <p:spPr>
          <a:xfrm>
            <a:off x="6618111" y="2249799"/>
            <a:ext cx="4160660" cy="4383837"/>
          </a:xfrm>
          <a:custGeom>
            <a:avLst/>
            <a:gdLst/>
            <a:ahLst/>
            <a:cxnLst/>
            <a:rect l="l" t="t" r="r" b="b"/>
            <a:pathLst>
              <a:path w="7291707" h="7682833">
                <a:moveTo>
                  <a:pt x="0" y="0"/>
                </a:moveTo>
                <a:lnTo>
                  <a:pt x="7291707" y="0"/>
                </a:lnTo>
                <a:lnTo>
                  <a:pt x="7291707" y="7682833"/>
                </a:lnTo>
                <a:lnTo>
                  <a:pt x="0" y="76828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62275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7C8C52-1A5D-A50B-30D3-11E749D95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FD39211-E0DF-E2CF-9A02-D4A9AF98B5AB}"/>
              </a:ext>
            </a:extLst>
          </p:cNvPr>
          <p:cNvSpPr/>
          <p:nvPr/>
        </p:nvSpPr>
        <p:spPr>
          <a:xfrm>
            <a:off x="1166189" y="2591120"/>
            <a:ext cx="5486400" cy="358748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ED9D7C-EB22-2E1B-74AE-344A8CF0A476}"/>
              </a:ext>
            </a:extLst>
          </p:cNvPr>
          <p:cNvSpPr txBox="1"/>
          <p:nvPr/>
        </p:nvSpPr>
        <p:spPr>
          <a:xfrm>
            <a:off x="1366452" y="2992941"/>
            <a:ext cx="5085874" cy="2783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latin typeface="+mj-lt"/>
              </a:rPr>
              <a:t>Bài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dirty="0" err="1">
                <a:latin typeface="+mj-lt"/>
              </a:rPr>
              <a:t>tập</a:t>
            </a:r>
            <a:r>
              <a:rPr lang="en-US" sz="2400" b="1" dirty="0">
                <a:latin typeface="+mj-lt"/>
              </a:rPr>
              <a:t> 2: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+mj-lt"/>
              </a:rPr>
              <a:t>Em </a:t>
            </a:r>
            <a:r>
              <a:rPr lang="en-US" sz="2400" dirty="0" err="1">
                <a:latin typeface="+mj-lt"/>
              </a:rPr>
              <a:t>thích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nhất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thành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ngữ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hoặc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tục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ngữ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nào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trên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đây</a:t>
            </a:r>
            <a:r>
              <a:rPr lang="en-US" sz="2400" dirty="0">
                <a:latin typeface="+mj-lt"/>
              </a:rPr>
              <a:t>? </a:t>
            </a:r>
            <a:r>
              <a:rPr lang="en-US" sz="2400" dirty="0" err="1">
                <a:latin typeface="+mj-lt"/>
              </a:rPr>
              <a:t>Hãy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giải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thích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nội</a:t>
            </a:r>
            <a:r>
              <a:rPr lang="en-US" sz="2400" dirty="0">
                <a:latin typeface="+mj-lt"/>
              </a:rPr>
              <a:t> dung </a:t>
            </a:r>
            <a:r>
              <a:rPr lang="en-US" sz="2400" dirty="0" err="1">
                <a:latin typeface="+mj-lt"/>
              </a:rPr>
              <a:t>của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thành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ngữ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hoặc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tục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ngữ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đó</a:t>
            </a:r>
            <a:r>
              <a:rPr lang="en-US" sz="2400" dirty="0">
                <a:latin typeface="+mj-lt"/>
              </a:rPr>
              <a:t>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85D79D-9B9E-8E1E-4DDC-1CF0DDB362D8}"/>
              </a:ext>
            </a:extLst>
          </p:cNvPr>
          <p:cNvSpPr txBox="1"/>
          <p:nvPr/>
        </p:nvSpPr>
        <p:spPr>
          <a:xfrm>
            <a:off x="2428875" y="1794874"/>
            <a:ext cx="76581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vi-VN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Cả lớp tiến hành đọc nội dung phần </a:t>
            </a:r>
            <a:r>
              <a:rPr lang="vi-VN" sz="24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Chia sẻ:</a:t>
            </a:r>
            <a:endParaRPr lang="en-US" sz="2400" b="1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Freeform 26">
            <a:extLst>
              <a:ext uri="{FF2B5EF4-FFF2-40B4-BE49-F238E27FC236}">
                <a16:creationId xmlns:a16="http://schemas.microsoft.com/office/drawing/2014/main" id="{EAD29C8C-F91D-835B-AD35-B7542C52EF86}"/>
              </a:ext>
            </a:extLst>
          </p:cNvPr>
          <p:cNvSpPr/>
          <p:nvPr/>
        </p:nvSpPr>
        <p:spPr>
          <a:xfrm>
            <a:off x="7325773" y="2377936"/>
            <a:ext cx="3700038" cy="4013848"/>
          </a:xfrm>
          <a:custGeom>
            <a:avLst/>
            <a:gdLst/>
            <a:ahLst/>
            <a:cxnLst/>
            <a:rect l="l" t="t" r="r" b="b"/>
            <a:pathLst>
              <a:path w="7558143" h="8199169">
                <a:moveTo>
                  <a:pt x="0" y="0"/>
                </a:moveTo>
                <a:lnTo>
                  <a:pt x="7558144" y="0"/>
                </a:lnTo>
                <a:lnTo>
                  <a:pt x="7558144" y="8199169"/>
                </a:lnTo>
                <a:lnTo>
                  <a:pt x="0" y="81991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4167056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CE4856-B9F8-AF69-4532-93CBF278B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207">
            <a:extLst>
              <a:ext uri="{FF2B5EF4-FFF2-40B4-BE49-F238E27FC236}">
                <a16:creationId xmlns:a16="http://schemas.microsoft.com/office/drawing/2014/main" id="{65313186-3DF1-0838-E939-A79F49D06D2A}"/>
              </a:ext>
            </a:extLst>
          </p:cNvPr>
          <p:cNvSpPr/>
          <p:nvPr/>
        </p:nvSpPr>
        <p:spPr>
          <a:xfrm>
            <a:off x="4296847" y="1914359"/>
            <a:ext cx="7416408" cy="1976314"/>
          </a:xfrm>
          <a:prstGeom prst="roundRect">
            <a:avLst>
              <a:gd name="adj" fmla="val 10658"/>
            </a:avLst>
          </a:prstGeom>
          <a:solidFill>
            <a:srgbClr val="FFFFFF"/>
          </a:solidFill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>
                <a:latin typeface="+mj-lt"/>
              </a:rPr>
              <a:t>a) Chung sức, chung lòng: cùng góp công sức và thống nhất ý chí, nêu cao tinh thần đoàn kết để thực hiện một nhiệm vụ, một công việc. </a:t>
            </a:r>
          </a:p>
        </p:txBody>
      </p:sp>
      <p:cxnSp>
        <p:nvCxnSpPr>
          <p:cNvPr id="11" name="Elbow Connector 209">
            <a:extLst>
              <a:ext uri="{FF2B5EF4-FFF2-40B4-BE49-F238E27FC236}">
                <a16:creationId xmlns:a16="http://schemas.microsoft.com/office/drawing/2014/main" id="{B72D66AC-39CC-B635-A742-AB838FFE75D9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3167072" y="2902516"/>
            <a:ext cx="1129775" cy="1474531"/>
          </a:xfrm>
          <a:prstGeom prst="bentConnector3">
            <a:avLst>
              <a:gd name="adj1" fmla="val 50000"/>
            </a:avLst>
          </a:prstGeom>
          <a:noFill/>
          <a:ln w="19050" cap="flat" cmpd="sng" algn="ctr">
            <a:solidFill>
              <a:srgbClr val="000000"/>
            </a:solidFill>
            <a:prstDash val="solid"/>
            <a:tailEnd type="triangle"/>
          </a:ln>
          <a:effectLst/>
        </p:spPr>
      </p:cxnSp>
      <p:cxnSp>
        <p:nvCxnSpPr>
          <p:cNvPr id="12" name="Elbow Connector 213">
            <a:extLst>
              <a:ext uri="{FF2B5EF4-FFF2-40B4-BE49-F238E27FC236}">
                <a16:creationId xmlns:a16="http://schemas.microsoft.com/office/drawing/2014/main" id="{86BCBD3C-1BE1-74A2-054B-4594EEC6D303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3167072" y="4377047"/>
            <a:ext cx="1129775" cy="847559"/>
          </a:xfrm>
          <a:prstGeom prst="bentConnector3">
            <a:avLst>
              <a:gd name="adj1" fmla="val 50000"/>
            </a:avLst>
          </a:prstGeom>
          <a:noFill/>
          <a:ln w="19050" cap="flat" cmpd="sng" algn="ctr">
            <a:solidFill>
              <a:srgbClr val="000000"/>
            </a:solidFill>
            <a:prstDash val="solid"/>
            <a:tailEnd type="triangle"/>
          </a:ln>
          <a:effectLst/>
        </p:spPr>
      </p:cxnSp>
      <p:sp>
        <p:nvSpPr>
          <p:cNvPr id="13" name="Rounded Rectangle 211">
            <a:extLst>
              <a:ext uri="{FF2B5EF4-FFF2-40B4-BE49-F238E27FC236}">
                <a16:creationId xmlns:a16="http://schemas.microsoft.com/office/drawing/2014/main" id="{2A425A25-B484-C3AD-5D28-44325A7545F2}"/>
              </a:ext>
            </a:extLst>
          </p:cNvPr>
          <p:cNvSpPr/>
          <p:nvPr/>
        </p:nvSpPr>
        <p:spPr>
          <a:xfrm>
            <a:off x="4296847" y="4119872"/>
            <a:ext cx="7416408" cy="2209467"/>
          </a:xfrm>
          <a:prstGeom prst="roundRect">
            <a:avLst>
              <a:gd name="adj" fmla="val 10658"/>
            </a:avLst>
          </a:prstGeom>
          <a:solidFill>
            <a:srgbClr val="FFFFFF"/>
          </a:solidFill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just">
              <a:lnSpc>
                <a:spcPct val="150000"/>
              </a:lnSpc>
              <a:defRPr/>
            </a:pPr>
            <a:r>
              <a:rPr lang="en-US" sz="2400">
                <a:latin typeface="+mj-lt"/>
              </a:rPr>
              <a:t>b) Bẻ đũa không bẻ được cả nắm: không thể hoặc rất khó để chống lại sức mạnh của cả một tập thể (đề cao tinh thần đoàn kết, sức mạnh tập thể).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67DA36-7A8E-1EF8-E2D8-718DAFB47887}"/>
              </a:ext>
            </a:extLst>
          </p:cNvPr>
          <p:cNvSpPr txBox="1"/>
          <p:nvPr/>
        </p:nvSpPr>
        <p:spPr>
          <a:xfrm>
            <a:off x="5195887" y="1257683"/>
            <a:ext cx="1800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Tx/>
              <a:defRPr/>
            </a:pPr>
            <a:r>
              <a:rPr lang="en-US" sz="24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ĐÁP ÁN</a:t>
            </a:r>
            <a:endParaRPr lang="en-US" sz="2400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Freeform 13">
            <a:extLst>
              <a:ext uri="{FF2B5EF4-FFF2-40B4-BE49-F238E27FC236}">
                <a16:creationId xmlns:a16="http://schemas.microsoft.com/office/drawing/2014/main" id="{B3C76FF7-6D43-1F54-598D-635B2616AA2B}"/>
              </a:ext>
            </a:extLst>
          </p:cNvPr>
          <p:cNvSpPr/>
          <p:nvPr/>
        </p:nvSpPr>
        <p:spPr>
          <a:xfrm>
            <a:off x="478745" y="2724429"/>
            <a:ext cx="3034807" cy="3305235"/>
          </a:xfrm>
          <a:custGeom>
            <a:avLst/>
            <a:gdLst/>
            <a:ahLst/>
            <a:cxnLst/>
            <a:rect l="l" t="t" r="r" b="b"/>
            <a:pathLst>
              <a:path w="7556269" h="8229600">
                <a:moveTo>
                  <a:pt x="0" y="0"/>
                </a:moveTo>
                <a:lnTo>
                  <a:pt x="7556269" y="0"/>
                </a:lnTo>
                <a:lnTo>
                  <a:pt x="755626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219318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FFF989-5228-3A7D-05F0-3753FA5EC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207">
            <a:extLst>
              <a:ext uri="{FF2B5EF4-FFF2-40B4-BE49-F238E27FC236}">
                <a16:creationId xmlns:a16="http://schemas.microsoft.com/office/drawing/2014/main" id="{8535A281-0809-612A-6D88-EA0BA73D4E81}"/>
              </a:ext>
            </a:extLst>
          </p:cNvPr>
          <p:cNvSpPr/>
          <p:nvPr/>
        </p:nvSpPr>
        <p:spPr>
          <a:xfrm>
            <a:off x="4344472" y="1963636"/>
            <a:ext cx="7009405" cy="1100781"/>
          </a:xfrm>
          <a:prstGeom prst="roundRect">
            <a:avLst>
              <a:gd name="adj" fmla="val 10658"/>
            </a:avLst>
          </a:prstGeom>
          <a:solidFill>
            <a:srgbClr val="FFFFFF"/>
          </a:solidFill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>
                <a:latin typeface="+mj-lt"/>
              </a:rPr>
              <a:t>c) Góp gió thành bão: gom góp nhiều cái nhỏ, yếu thì sẽ được các lớn, mạnh. </a:t>
            </a:r>
          </a:p>
        </p:txBody>
      </p:sp>
      <p:cxnSp>
        <p:nvCxnSpPr>
          <p:cNvPr id="11" name="Elbow Connector 209">
            <a:extLst>
              <a:ext uri="{FF2B5EF4-FFF2-40B4-BE49-F238E27FC236}">
                <a16:creationId xmlns:a16="http://schemas.microsoft.com/office/drawing/2014/main" id="{CE484CAF-754D-87C2-F800-A6DC3DCEFACF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3481397" y="2514026"/>
            <a:ext cx="792000" cy="1512000"/>
          </a:xfrm>
          <a:prstGeom prst="bentConnector3">
            <a:avLst>
              <a:gd name="adj1" fmla="val 50000"/>
            </a:avLst>
          </a:prstGeom>
          <a:noFill/>
          <a:ln w="19050" cap="flat" cmpd="sng" algn="ctr">
            <a:solidFill>
              <a:srgbClr val="000000"/>
            </a:solidFill>
            <a:prstDash val="solid"/>
            <a:tailEnd type="triangle"/>
          </a:ln>
          <a:effectLst/>
        </p:spPr>
      </p:cxnSp>
      <p:cxnSp>
        <p:nvCxnSpPr>
          <p:cNvPr id="12" name="Elbow Connector 213">
            <a:extLst>
              <a:ext uri="{FF2B5EF4-FFF2-40B4-BE49-F238E27FC236}">
                <a16:creationId xmlns:a16="http://schemas.microsoft.com/office/drawing/2014/main" id="{FB286214-FB2A-FED0-FCFC-4AE30A83CAF3}"/>
              </a:ext>
            </a:extLst>
          </p:cNvPr>
          <p:cNvCxnSpPr>
            <a:cxnSpLocks/>
          </p:cNvCxnSpPr>
          <p:nvPr/>
        </p:nvCxnSpPr>
        <p:spPr>
          <a:xfrm flipV="1">
            <a:off x="3513552" y="4021933"/>
            <a:ext cx="827535" cy="1"/>
          </a:xfrm>
          <a:prstGeom prst="bentConnector3">
            <a:avLst>
              <a:gd name="adj1" fmla="val 50000"/>
            </a:avLst>
          </a:prstGeom>
          <a:noFill/>
          <a:ln w="19050" cap="flat" cmpd="sng" algn="ctr">
            <a:solidFill>
              <a:srgbClr val="000000"/>
            </a:solidFill>
            <a:prstDash val="solid"/>
            <a:tailEnd type="triangle"/>
          </a:ln>
          <a:effectLst/>
        </p:spPr>
      </p:cxnSp>
      <p:sp>
        <p:nvSpPr>
          <p:cNvPr id="13" name="Rounded Rectangle 211">
            <a:extLst>
              <a:ext uri="{FF2B5EF4-FFF2-40B4-BE49-F238E27FC236}">
                <a16:creationId xmlns:a16="http://schemas.microsoft.com/office/drawing/2014/main" id="{122B23F1-5620-8C18-A402-E9925C9A6948}"/>
              </a:ext>
            </a:extLst>
          </p:cNvPr>
          <p:cNvSpPr/>
          <p:nvPr/>
        </p:nvSpPr>
        <p:spPr>
          <a:xfrm>
            <a:off x="4341087" y="3473489"/>
            <a:ext cx="7009405" cy="1078600"/>
          </a:xfrm>
          <a:prstGeom prst="roundRect">
            <a:avLst>
              <a:gd name="adj" fmla="val 10658"/>
            </a:avLst>
          </a:prstGeom>
          <a:solidFill>
            <a:srgbClr val="FFFFFF"/>
          </a:solidFill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just">
              <a:lnSpc>
                <a:spcPct val="150000"/>
              </a:lnSpc>
              <a:defRPr/>
            </a:pPr>
            <a:r>
              <a:rPr lang="en-US" sz="2400">
                <a:latin typeface="+mj-lt"/>
              </a:rPr>
              <a:t>d) Chia ngọt sẻ bùi: chia sẻ với nhau để cùng hưởng, không kể ít hay nhiều. </a:t>
            </a:r>
          </a:p>
        </p:txBody>
      </p:sp>
      <p:cxnSp>
        <p:nvCxnSpPr>
          <p:cNvPr id="15" name="Connector: Elbow 15">
            <a:extLst>
              <a:ext uri="{FF2B5EF4-FFF2-40B4-BE49-F238E27FC236}">
                <a16:creationId xmlns:a16="http://schemas.microsoft.com/office/drawing/2014/main" id="{4610C0F2-CB65-1B9F-F749-99858AD18D76}"/>
              </a:ext>
            </a:extLst>
          </p:cNvPr>
          <p:cNvCxnSpPr>
            <a:cxnSpLocks/>
          </p:cNvCxnSpPr>
          <p:nvPr/>
        </p:nvCxnSpPr>
        <p:spPr>
          <a:xfrm rot="16200000" flipH="1">
            <a:off x="3396913" y="4498768"/>
            <a:ext cx="1418355" cy="446400"/>
          </a:xfrm>
          <a:prstGeom prst="bentConnector3">
            <a:avLst>
              <a:gd name="adj1" fmla="val 100454"/>
            </a:avLst>
          </a:prstGeom>
          <a:ln>
            <a:solidFill>
              <a:schemeClr val="bg1">
                <a:lumMod val="10000"/>
              </a:schemeClr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Rounded Rectangle 211">
            <a:extLst>
              <a:ext uri="{FF2B5EF4-FFF2-40B4-BE49-F238E27FC236}">
                <a16:creationId xmlns:a16="http://schemas.microsoft.com/office/drawing/2014/main" id="{B2C54363-AFDC-5C16-E1E6-EE617010FB62}"/>
              </a:ext>
            </a:extLst>
          </p:cNvPr>
          <p:cNvSpPr/>
          <p:nvPr/>
        </p:nvSpPr>
        <p:spPr>
          <a:xfrm>
            <a:off x="4341085" y="4891845"/>
            <a:ext cx="7009405" cy="1078600"/>
          </a:xfrm>
          <a:prstGeom prst="roundRect">
            <a:avLst>
              <a:gd name="adj" fmla="val 10658"/>
            </a:avLst>
          </a:prstGeom>
          <a:solidFill>
            <a:srgbClr val="FFFFFF"/>
          </a:solidFill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just">
              <a:lnSpc>
                <a:spcPct val="150000"/>
              </a:lnSpc>
              <a:defRPr/>
            </a:pPr>
            <a:r>
              <a:rPr lang="en-US" sz="2400">
                <a:latin typeface="+mj-lt"/>
              </a:rPr>
              <a:t>d) Chia ngọt sẻ bùi: chia sẻ với nhau để cùng hưởng, không kể ít hay nhiều.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7D2CCCA-ACB4-CB96-23AB-43152B100BEC}"/>
              </a:ext>
            </a:extLst>
          </p:cNvPr>
          <p:cNvSpPr txBox="1"/>
          <p:nvPr/>
        </p:nvSpPr>
        <p:spPr>
          <a:xfrm>
            <a:off x="5195887" y="1257683"/>
            <a:ext cx="1800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Tx/>
              <a:defRPr/>
            </a:pPr>
            <a:r>
              <a:rPr lang="en-US" sz="24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ĐÁP ÁN</a:t>
            </a:r>
            <a:endParaRPr lang="en-US" sz="2400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Freeform 13">
            <a:extLst>
              <a:ext uri="{FF2B5EF4-FFF2-40B4-BE49-F238E27FC236}">
                <a16:creationId xmlns:a16="http://schemas.microsoft.com/office/drawing/2014/main" id="{A9EA08E1-B6D2-8330-1B57-9FCC7880423F}"/>
              </a:ext>
            </a:extLst>
          </p:cNvPr>
          <p:cNvSpPr/>
          <p:nvPr/>
        </p:nvSpPr>
        <p:spPr>
          <a:xfrm>
            <a:off x="478745" y="2366620"/>
            <a:ext cx="3034807" cy="3305235"/>
          </a:xfrm>
          <a:custGeom>
            <a:avLst/>
            <a:gdLst/>
            <a:ahLst/>
            <a:cxnLst/>
            <a:rect l="l" t="t" r="r" b="b"/>
            <a:pathLst>
              <a:path w="7556269" h="8229600">
                <a:moveTo>
                  <a:pt x="0" y="0"/>
                </a:moveTo>
                <a:lnTo>
                  <a:pt x="7556269" y="0"/>
                </a:lnTo>
                <a:lnTo>
                  <a:pt x="755626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940133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4F1A9005-3B82-0E89-1A06-4AA0B586DF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3014224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8B2C037-0078-E670-8F76-587A48CEE7AF}"/>
              </a:ext>
            </a:extLst>
          </p:cNvPr>
          <p:cNvSpPr txBox="1"/>
          <p:nvPr/>
        </p:nvSpPr>
        <p:spPr>
          <a:xfrm>
            <a:off x="1181639" y="1633222"/>
            <a:ext cx="9828720" cy="16046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Các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em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cùng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xem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 video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về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Hội</a:t>
            </a:r>
            <a:r>
              <a:rPr lang="en-US" sz="2400" b="1" i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nghị</a:t>
            </a:r>
            <a:r>
              <a:rPr lang="en-US" sz="2400" b="1" i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Diên</a:t>
            </a:r>
            <a:r>
              <a:rPr lang="en-US" sz="2400" b="1" i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Hồng</a:t>
            </a:r>
            <a:r>
              <a:rPr lang="en-US" sz="2400" b="1" i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sau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đây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: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Nêu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suy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nghĩ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cảm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nhận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sau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khi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xem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xong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video.</a:t>
            </a:r>
          </a:p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3" name="videoplayback (2)">
            <a:hlinkClick r:id="" action="ppaction://media"/>
            <a:extLst>
              <a:ext uri="{FF2B5EF4-FFF2-40B4-BE49-F238E27FC236}">
                <a16:creationId xmlns:a16="http://schemas.microsoft.com/office/drawing/2014/main" id="{6B14E62C-0329-2F7B-B118-A5108A1180C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795473" y="2943335"/>
            <a:ext cx="6601054" cy="37130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DA45E7-EE4F-3F2D-C3D2-B8E9037A40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95473" y="2943335"/>
            <a:ext cx="6601054" cy="369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8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 fullScrn="1"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CD192F80-BDB9-DE0D-80DE-0601F645F7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3014224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89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68;p29">
            <a:extLst>
              <a:ext uri="{FF2B5EF4-FFF2-40B4-BE49-F238E27FC236}">
                <a16:creationId xmlns:a16="http://schemas.microsoft.com/office/drawing/2014/main" id="{F9284C41-C406-D2D3-232A-CDFAAD93D297}"/>
              </a:ext>
            </a:extLst>
          </p:cNvPr>
          <p:cNvSpPr txBox="1">
            <a:spLocks/>
          </p:cNvSpPr>
          <p:nvPr/>
        </p:nvSpPr>
        <p:spPr>
          <a:xfrm>
            <a:off x="1697202" y="2470549"/>
            <a:ext cx="4590101" cy="905032"/>
          </a:xfrm>
          <a:prstGeom prst="rect">
            <a:avLst/>
          </a:prstGeom>
        </p:spPr>
        <p:txBody>
          <a:bodyPr spcFirstLastPara="1" wrap="square" lIns="115184" tIns="115184" rIns="115184" bIns="115184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300" b="1" dirty="0">
                <a:solidFill>
                  <a:srgbClr val="C00000"/>
                </a:solidFill>
                <a:latin typeface="+mj-lt"/>
              </a:rPr>
              <a:t>HOẠT ĐỘNG 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D4D9456-BCA7-53C2-D138-FA3D13928719}"/>
              </a:ext>
            </a:extLst>
          </p:cNvPr>
          <p:cNvSpPr txBox="1"/>
          <p:nvPr/>
        </p:nvSpPr>
        <p:spPr>
          <a:xfrm>
            <a:off x="1075168" y="3553068"/>
            <a:ext cx="6268497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00" b="1" dirty="0">
                <a:latin typeface="+mj-lt"/>
              </a:rPr>
              <a:t>ĐỌC THÀNH TIẾNG </a:t>
            </a:r>
          </a:p>
        </p:txBody>
      </p:sp>
      <p:sp>
        <p:nvSpPr>
          <p:cNvPr id="60" name="Freeform 24">
            <a:extLst>
              <a:ext uri="{FF2B5EF4-FFF2-40B4-BE49-F238E27FC236}">
                <a16:creationId xmlns:a16="http://schemas.microsoft.com/office/drawing/2014/main" id="{131A890B-25C7-BCD0-C86B-8F33B9D9C7B8}"/>
              </a:ext>
            </a:extLst>
          </p:cNvPr>
          <p:cNvSpPr/>
          <p:nvPr/>
        </p:nvSpPr>
        <p:spPr>
          <a:xfrm>
            <a:off x="7129672" y="1850581"/>
            <a:ext cx="4041912" cy="3822330"/>
          </a:xfrm>
          <a:custGeom>
            <a:avLst/>
            <a:gdLst/>
            <a:ahLst/>
            <a:cxnLst/>
            <a:rect l="l" t="t" r="r" b="b"/>
            <a:pathLst>
              <a:path w="6367078" h="5335932">
                <a:moveTo>
                  <a:pt x="0" y="0"/>
                </a:moveTo>
                <a:lnTo>
                  <a:pt x="6367078" y="0"/>
                </a:lnTo>
                <a:lnTo>
                  <a:pt x="6367078" y="5335932"/>
                </a:lnTo>
                <a:lnTo>
                  <a:pt x="0" y="53359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81394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8F45EB-F523-040C-C6FA-173B59B68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C18C1FE0-4C31-595B-A0F6-86A0AC5BB614}"/>
              </a:ext>
            </a:extLst>
          </p:cNvPr>
          <p:cNvSpPr/>
          <p:nvPr/>
        </p:nvSpPr>
        <p:spPr>
          <a:xfrm>
            <a:off x="1297470" y="2523617"/>
            <a:ext cx="6010301" cy="3810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042E715-7D1E-9C95-19FB-3AEDAEBE49AF}"/>
              </a:ext>
            </a:extLst>
          </p:cNvPr>
          <p:cNvSpPr txBox="1"/>
          <p:nvPr/>
        </p:nvSpPr>
        <p:spPr>
          <a:xfrm>
            <a:off x="2680801" y="1924043"/>
            <a:ext cx="3243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+mj-lt"/>
              </a:rPr>
              <a:t>HƯỚNG DẪN ĐỌC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1B2163E-D7B0-17CC-1E6E-E8B6E55E54CE}"/>
              </a:ext>
            </a:extLst>
          </p:cNvPr>
          <p:cNvSpPr txBox="1"/>
          <p:nvPr/>
        </p:nvSpPr>
        <p:spPr>
          <a:xfrm>
            <a:off x="1457915" y="2759698"/>
            <a:ext cx="5689408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l-NL" sz="2400" dirty="0" err="1">
                <a:latin typeface="+mj-lt"/>
                <a:ea typeface="Calibri" panose="020F0502020204030204" pitchFamily="34" charset="0"/>
              </a:rPr>
              <a:t>Đọc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diễn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cảm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,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đọc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với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giọng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kể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 lo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lắng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,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khoan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thai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;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lời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của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nhà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vua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đọc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dõng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dạc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,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những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câu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nói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về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quân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giặc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đọc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với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giọng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tức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giận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,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những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câu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nói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tới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dự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định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của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nhà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vua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đọc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với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giọng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xúc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nl-NL" sz="2400" dirty="0" err="1">
                <a:latin typeface="+mj-lt"/>
                <a:ea typeface="Calibri" panose="020F0502020204030204" pitchFamily="34" charset="0"/>
              </a:rPr>
              <a:t>động</a:t>
            </a:r>
            <a:r>
              <a:rPr lang="nl-NL" sz="2400" dirty="0">
                <a:latin typeface="+mj-lt"/>
                <a:ea typeface="Calibri" panose="020F0502020204030204" pitchFamily="34" charset="0"/>
              </a:rPr>
              <a:t>. </a:t>
            </a:r>
            <a:endParaRPr lang="en-US" sz="2400" dirty="0">
              <a:latin typeface="+mj-lt"/>
            </a:endParaRPr>
          </a:p>
        </p:txBody>
      </p:sp>
      <p:sp>
        <p:nvSpPr>
          <p:cNvPr id="2" name="Freeform 8">
            <a:extLst>
              <a:ext uri="{FF2B5EF4-FFF2-40B4-BE49-F238E27FC236}">
                <a16:creationId xmlns:a16="http://schemas.microsoft.com/office/drawing/2014/main" id="{716F6EE4-521D-5037-5CB0-6D8620C2A4D7}"/>
              </a:ext>
            </a:extLst>
          </p:cNvPr>
          <p:cNvSpPr/>
          <p:nvPr/>
        </p:nvSpPr>
        <p:spPr>
          <a:xfrm>
            <a:off x="7726062" y="2385708"/>
            <a:ext cx="3168468" cy="6114587"/>
          </a:xfrm>
          <a:custGeom>
            <a:avLst/>
            <a:gdLst/>
            <a:ahLst/>
            <a:cxnLst/>
            <a:rect l="l" t="t" r="r" b="b"/>
            <a:pathLst>
              <a:path w="6681623" h="12894360">
                <a:moveTo>
                  <a:pt x="0" y="0"/>
                </a:moveTo>
                <a:lnTo>
                  <a:pt x="6681623" y="0"/>
                </a:lnTo>
                <a:lnTo>
                  <a:pt x="6681623" y="12894360"/>
                </a:lnTo>
                <a:lnTo>
                  <a:pt x="0" y="128943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568389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E31C22-BFBF-52D4-8604-6937575DC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loud 12">
            <a:extLst>
              <a:ext uri="{FF2B5EF4-FFF2-40B4-BE49-F238E27FC236}">
                <a16:creationId xmlns:a16="http://schemas.microsoft.com/office/drawing/2014/main" id="{930AA365-7F1F-9205-1D6B-D2EBA00B1A15}"/>
              </a:ext>
            </a:extLst>
          </p:cNvPr>
          <p:cNvSpPr/>
          <p:nvPr/>
        </p:nvSpPr>
        <p:spPr>
          <a:xfrm>
            <a:off x="2622702" y="2448556"/>
            <a:ext cx="3244065" cy="1934695"/>
          </a:xfrm>
          <a:prstGeom prst="cloud">
            <a:avLst/>
          </a:prstGeom>
          <a:solidFill>
            <a:srgbClr val="FFF5D5"/>
          </a:solidFill>
          <a:ln w="38100" cap="flat" cmpd="sng" algn="ctr">
            <a:solidFill>
              <a:srgbClr val="C00000"/>
            </a:solidFill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algn="ctr"/>
            <a:r>
              <a:rPr lang="en-US" sz="2400" i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Võng đi </a:t>
            </a:r>
            <a:endParaRPr lang="en-US" sz="2400" i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4" name="Cloud 13">
            <a:extLst>
              <a:ext uri="{FF2B5EF4-FFF2-40B4-BE49-F238E27FC236}">
                <a16:creationId xmlns:a16="http://schemas.microsoft.com/office/drawing/2014/main" id="{789D6A0E-6809-D4F0-54BA-3F406DB5C259}"/>
              </a:ext>
            </a:extLst>
          </p:cNvPr>
          <p:cNvSpPr/>
          <p:nvPr/>
        </p:nvSpPr>
        <p:spPr>
          <a:xfrm>
            <a:off x="6667759" y="2448556"/>
            <a:ext cx="3244065" cy="1934695"/>
          </a:xfrm>
          <a:prstGeom prst="cloud">
            <a:avLst/>
          </a:prstGeom>
          <a:solidFill>
            <a:srgbClr val="FFF5D5"/>
          </a:solidFill>
          <a:ln w="38100" cap="flat" cmpd="sng" algn="ctr">
            <a:solidFill>
              <a:srgbClr val="C00000"/>
            </a:solidFill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algn="ctr"/>
            <a:r>
              <a:rPr lang="en-US" sz="2400" i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Trẫm </a:t>
            </a:r>
            <a:endParaRPr lang="en-US" sz="2400" i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5" name="Cloud 14">
            <a:extLst>
              <a:ext uri="{FF2B5EF4-FFF2-40B4-BE49-F238E27FC236}">
                <a16:creationId xmlns:a16="http://schemas.microsoft.com/office/drawing/2014/main" id="{9CDE35F5-A906-3CB9-A112-427AA0F12AFD}"/>
              </a:ext>
            </a:extLst>
          </p:cNvPr>
          <p:cNvSpPr/>
          <p:nvPr/>
        </p:nvSpPr>
        <p:spPr>
          <a:xfrm>
            <a:off x="816839" y="4529539"/>
            <a:ext cx="3096084" cy="2028507"/>
          </a:xfrm>
          <a:prstGeom prst="cloud">
            <a:avLst/>
          </a:prstGeom>
          <a:solidFill>
            <a:srgbClr val="FFF5D5"/>
          </a:solidFill>
          <a:ln w="38100" cap="flat" cmpd="sng" algn="ctr">
            <a:solidFill>
              <a:srgbClr val="C00000"/>
            </a:solidFill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algn="ctr"/>
            <a:r>
              <a:rPr lang="en-US" sz="2400" i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Khanh </a:t>
            </a:r>
            <a:endParaRPr lang="en-US" sz="2400" i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6" name="Cloud 15">
            <a:extLst>
              <a:ext uri="{FF2B5EF4-FFF2-40B4-BE49-F238E27FC236}">
                <a16:creationId xmlns:a16="http://schemas.microsoft.com/office/drawing/2014/main" id="{64DA85F7-D2C1-3DEB-5A6B-78BF1903075F}"/>
              </a:ext>
            </a:extLst>
          </p:cNvPr>
          <p:cNvSpPr/>
          <p:nvPr/>
        </p:nvSpPr>
        <p:spPr>
          <a:xfrm>
            <a:off x="4420351" y="4529539"/>
            <a:ext cx="3362013" cy="2028507"/>
          </a:xfrm>
          <a:prstGeom prst="cloud">
            <a:avLst/>
          </a:prstGeom>
          <a:solidFill>
            <a:srgbClr val="FFF5D5"/>
          </a:solidFill>
          <a:ln w="38100" cap="flat" cmpd="sng" algn="ctr">
            <a:solidFill>
              <a:srgbClr val="C00000"/>
            </a:solidFill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algn="ctr"/>
            <a:r>
              <a:rPr lang="en-US" sz="2400" i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Ban yến</a:t>
            </a:r>
            <a:endParaRPr lang="en-US" sz="2400" i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7" name="Cloud 16">
            <a:extLst>
              <a:ext uri="{FF2B5EF4-FFF2-40B4-BE49-F238E27FC236}">
                <a16:creationId xmlns:a16="http://schemas.microsoft.com/office/drawing/2014/main" id="{44FD6B69-8625-F727-4CF3-5522323C6E9F}"/>
              </a:ext>
            </a:extLst>
          </p:cNvPr>
          <p:cNvSpPr/>
          <p:nvPr/>
        </p:nvSpPr>
        <p:spPr>
          <a:xfrm>
            <a:off x="8289792" y="4529539"/>
            <a:ext cx="3039331" cy="2028507"/>
          </a:xfrm>
          <a:prstGeom prst="cloud">
            <a:avLst/>
          </a:prstGeom>
          <a:solidFill>
            <a:srgbClr val="FFF5D5"/>
          </a:solidFill>
          <a:ln w="38100" cap="flat" cmpd="sng" algn="ctr">
            <a:solidFill>
              <a:srgbClr val="C00000"/>
            </a:solidFill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algn="ctr"/>
            <a:r>
              <a:rPr lang="en-US" sz="2400" i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Biên ải</a:t>
            </a:r>
            <a:endParaRPr lang="en-US" sz="2400" i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1D9A1B5-6063-92A8-8AFD-775B669BE249}"/>
              </a:ext>
            </a:extLst>
          </p:cNvPr>
          <p:cNvSpPr txBox="1"/>
          <p:nvPr/>
        </p:nvSpPr>
        <p:spPr>
          <a:xfrm>
            <a:off x="3048000" y="1754721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Tx/>
              <a:defRPr/>
            </a:pPr>
            <a:r>
              <a:rPr lang="en-US" sz="24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LUYỆN ĐỌC MỘT SỐ TỪ KHÓ</a:t>
            </a:r>
          </a:p>
        </p:txBody>
      </p:sp>
    </p:spTree>
    <p:extLst>
      <p:ext uri="{BB962C8B-B14F-4D97-AF65-F5344CB8AC3E}">
        <p14:creationId xmlns:p14="http://schemas.microsoft.com/office/powerpoint/2010/main" val="91937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DF7266-50B6-22EA-224B-D77DD6861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4CBB746-198D-3CBB-C1A1-3038A57E1F3F}"/>
              </a:ext>
            </a:extLst>
          </p:cNvPr>
          <p:cNvSpPr/>
          <p:nvPr/>
        </p:nvSpPr>
        <p:spPr>
          <a:xfrm>
            <a:off x="2028812" y="1744686"/>
            <a:ext cx="8194179" cy="6206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b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Một số câu thể hiện cảm xúc, suy nghĩ của nhân vật: </a:t>
            </a:r>
            <a:endParaRPr lang="en-US" sz="2300" b="1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E23455-3D3F-D3CF-6A29-A831B8140379}"/>
              </a:ext>
            </a:extLst>
          </p:cNvPr>
          <p:cNvSpPr txBox="1"/>
          <p:nvPr/>
        </p:nvSpPr>
        <p:spPr>
          <a:xfrm>
            <a:off x="1261420" y="2386932"/>
            <a:ext cx="9669159" cy="4264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300" b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Giọng</a:t>
            </a:r>
            <a:r>
              <a:rPr lang="en-US" sz="23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điệu</a:t>
            </a:r>
            <a:r>
              <a:rPr lang="en-US" sz="23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dõng</a:t>
            </a:r>
            <a:r>
              <a:rPr lang="en-US" sz="23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dạc</a:t>
            </a:r>
            <a:r>
              <a:rPr lang="en-US" sz="23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300" b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dứt</a:t>
            </a:r>
            <a:r>
              <a:rPr lang="en-US" sz="23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khoát</a:t>
            </a:r>
            <a:r>
              <a:rPr lang="en-US" sz="23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lvl="0" algn="just">
              <a:lnSpc>
                <a:spcPct val="150000"/>
              </a:lnSpc>
            </a:pP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Quân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Nguyên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Mông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nay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gần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kề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biên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ải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Thế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giặc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mạnh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như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hùm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beo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Chúng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đạp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đổ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bao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thành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trì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đông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sang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tây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Lớn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như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nước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Trung Hoa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cũng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mất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tay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chúng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Sớm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muộn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giặc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cũng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sẽ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tràn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sang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cướp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nước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ta.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Trẫm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tướng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sĩ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kế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sách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chống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giặc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Nhưng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lòng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trẫm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chưa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yên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vì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không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nỡ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bách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tính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lầm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than.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khanh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bậc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trưởng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lão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dân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gian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Vậy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trẫm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hỏi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ý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khanh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Ta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nên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hoà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hay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nên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đánh</a:t>
            </a:r>
            <a:r>
              <a:rPr lang="en-US" sz="2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5475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C3831E-4A0C-9DB4-ED4E-09A6C76A4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0F25172-09CA-A407-1310-CAC622019EE2}"/>
              </a:ext>
            </a:extLst>
          </p:cNvPr>
          <p:cNvSpPr/>
          <p:nvPr/>
        </p:nvSpPr>
        <p:spPr>
          <a:xfrm>
            <a:off x="1190383" y="1812304"/>
            <a:ext cx="9811234" cy="6165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Một số câu thể hiện cảm xúc, suy nghĩ của nhân vật: </a:t>
            </a:r>
            <a:endParaRPr lang="en-US" sz="24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B4E68ED-E846-B573-D381-BA46F8540910}"/>
              </a:ext>
            </a:extLst>
          </p:cNvPr>
          <p:cNvSpPr txBox="1"/>
          <p:nvPr/>
        </p:nvSpPr>
        <p:spPr>
          <a:xfrm>
            <a:off x="1190383" y="2827933"/>
            <a:ext cx="4130871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Giọng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điệu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hào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hùng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lvl="0" algn="just">
              <a:lnSpc>
                <a:spcPct val="150000"/>
              </a:lnSpc>
            </a:pP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Đánh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!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Đá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...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ánh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...! Xin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Bệ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hạ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đánh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7F2DC0F6-C966-C02E-0153-35A6B497D8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8283" y="2827933"/>
            <a:ext cx="5093334" cy="31833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81940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4263D6-810E-D736-65FA-2C62B4112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959DEAF-4398-10C1-2BBA-53E099191DB0}"/>
              </a:ext>
            </a:extLst>
          </p:cNvPr>
          <p:cNvGrpSpPr/>
          <p:nvPr/>
        </p:nvGrpSpPr>
        <p:grpSpPr>
          <a:xfrm>
            <a:off x="1050600" y="2596379"/>
            <a:ext cx="9893625" cy="1234258"/>
            <a:chOff x="7244530" y="113400"/>
            <a:chExt cx="15056507" cy="1959331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6" name="Rectangle: Rounded Corners 27">
              <a:extLst>
                <a:ext uri="{FF2B5EF4-FFF2-40B4-BE49-F238E27FC236}">
                  <a16:creationId xmlns:a16="http://schemas.microsoft.com/office/drawing/2014/main" id="{1D192A10-C1D3-E564-8EDD-5ABC86778FFA}"/>
                </a:ext>
              </a:extLst>
            </p:cNvPr>
            <p:cNvSpPr/>
            <p:nvPr/>
          </p:nvSpPr>
          <p:spPr>
            <a:xfrm>
              <a:off x="7244530" y="434066"/>
              <a:ext cx="1371600" cy="1317999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 cap="flat" cmpd="sng" algn="ctr">
              <a:solidFill>
                <a:schemeClr val="accent6">
                  <a:lumMod val="7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576026">
                <a:buClrTx/>
                <a:defRPr/>
              </a:pPr>
              <a:r>
                <a:rPr lang="en-US" sz="3024" b="1" kern="1200" dirty="0">
                  <a:solidFill>
                    <a:prstClr val="black"/>
                  </a:solidFill>
                  <a:latin typeface="+mn-lt"/>
                  <a:ea typeface="+mn-ea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" name="Plaque 6">
              <a:extLst>
                <a:ext uri="{FF2B5EF4-FFF2-40B4-BE49-F238E27FC236}">
                  <a16:creationId xmlns:a16="http://schemas.microsoft.com/office/drawing/2014/main" id="{DB7D6E74-3841-CDBA-65F9-54E2B6F02178}"/>
                </a:ext>
              </a:extLst>
            </p:cNvPr>
            <p:cNvSpPr/>
            <p:nvPr/>
          </p:nvSpPr>
          <p:spPr>
            <a:xfrm>
              <a:off x="8960196" y="113400"/>
              <a:ext cx="13340841" cy="1959331"/>
            </a:xfrm>
            <a:prstGeom prst="plaque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576026">
                <a:buClrTx/>
                <a:defRPr/>
              </a:pPr>
              <a:r>
                <a:rPr lang="en-US" sz="252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(</a:t>
              </a:r>
              <a:r>
                <a:rPr lang="en-US" sz="252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từ</a:t>
              </a:r>
              <a:r>
                <a:rPr lang="en-US" sz="252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2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đầu</a:t>
              </a:r>
              <a:r>
                <a:rPr lang="en-US" sz="252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2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đến</a:t>
              </a:r>
              <a:r>
                <a:rPr lang="en-US" sz="252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“</a:t>
              </a:r>
              <a:r>
                <a:rPr lang="en-US" sz="252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nước</a:t>
              </a:r>
              <a:r>
                <a:rPr lang="en-US" sz="252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2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Đại</a:t>
              </a:r>
              <a:r>
                <a:rPr lang="en-US" sz="252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2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Việt</a:t>
              </a:r>
              <a:r>
                <a:rPr lang="en-US" sz="252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.”): </a:t>
              </a:r>
              <a:r>
                <a:rPr lang="en-US" sz="252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Đọc</a:t>
              </a:r>
              <a:r>
                <a:rPr lang="en-US" sz="252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2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với</a:t>
              </a:r>
              <a:r>
                <a:rPr lang="en-US" sz="252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52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giọng</a:t>
              </a:r>
              <a:r>
                <a:rPr lang="en-US" sz="252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lo </a:t>
              </a:r>
              <a:r>
                <a:rPr lang="en-US" sz="252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lắng</a:t>
              </a:r>
              <a:r>
                <a:rPr lang="en-US" sz="252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FB3496E-0FB0-B49B-7BE6-7DB90A990627}"/>
              </a:ext>
            </a:extLst>
          </p:cNvPr>
          <p:cNvGrpSpPr/>
          <p:nvPr/>
        </p:nvGrpSpPr>
        <p:grpSpPr>
          <a:xfrm>
            <a:off x="1050600" y="4349033"/>
            <a:ext cx="9893625" cy="1234258"/>
            <a:chOff x="7244530" y="113400"/>
            <a:chExt cx="15056507" cy="1959331"/>
          </a:xfrm>
        </p:grpSpPr>
        <p:sp>
          <p:nvSpPr>
            <p:cNvPr id="9" name="Rectangle: Rounded Corners 30">
              <a:extLst>
                <a:ext uri="{FF2B5EF4-FFF2-40B4-BE49-F238E27FC236}">
                  <a16:creationId xmlns:a16="http://schemas.microsoft.com/office/drawing/2014/main" id="{DEB825CD-BB17-9B31-9388-788577808C24}"/>
                </a:ext>
              </a:extLst>
            </p:cNvPr>
            <p:cNvSpPr/>
            <p:nvPr/>
          </p:nvSpPr>
          <p:spPr>
            <a:xfrm>
              <a:off x="7244530" y="434066"/>
              <a:ext cx="1371600" cy="1317999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 cap="flat" cmpd="sng" algn="ctr">
              <a:solidFill>
                <a:schemeClr val="accent6">
                  <a:lumMod val="7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576026">
                <a:buClrTx/>
                <a:defRPr/>
              </a:pPr>
              <a:r>
                <a:rPr lang="en-US" sz="3024" b="1" kern="1200" dirty="0">
                  <a:solidFill>
                    <a:prstClr val="black"/>
                  </a:solidFill>
                  <a:latin typeface="+mn-lt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0" name="Plaque 9">
              <a:extLst>
                <a:ext uri="{FF2B5EF4-FFF2-40B4-BE49-F238E27FC236}">
                  <a16:creationId xmlns:a16="http://schemas.microsoft.com/office/drawing/2014/main" id="{0ACBC573-6281-FF18-3F20-38BC0B773F25}"/>
                </a:ext>
              </a:extLst>
            </p:cNvPr>
            <p:cNvSpPr/>
            <p:nvPr/>
          </p:nvSpPr>
          <p:spPr>
            <a:xfrm>
              <a:off x="8960196" y="113400"/>
              <a:ext cx="13340841" cy="1959331"/>
            </a:xfrm>
            <a:prstGeom prst="plaqu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576026">
                <a:lnSpc>
                  <a:spcPct val="150000"/>
                </a:lnSpc>
                <a:buClrTx/>
                <a:defRPr/>
              </a:pPr>
              <a:r>
                <a:rPr lang="en-US" sz="2520" dirty="0">
                  <a:latin typeface="+mn-lt"/>
                  <a:ea typeface="Calibri" panose="020F0502020204030204" pitchFamily="34" charset="0"/>
                </a:rPr>
                <a:t>(</a:t>
              </a:r>
              <a:r>
                <a:rPr lang="en-US" sz="2520" dirty="0" err="1">
                  <a:latin typeface="+mn-lt"/>
                  <a:ea typeface="Calibri" panose="020F0502020204030204" pitchFamily="34" charset="0"/>
                </a:rPr>
                <a:t>từ</a:t>
              </a:r>
              <a:r>
                <a:rPr lang="en-US" sz="2520" dirty="0">
                  <a:latin typeface="+mn-lt"/>
                  <a:ea typeface="Calibri" panose="020F0502020204030204" pitchFamily="34" charset="0"/>
                </a:rPr>
                <a:t> “</a:t>
              </a:r>
              <a:r>
                <a:rPr lang="en-US" sz="2520" dirty="0" err="1">
                  <a:latin typeface="+mn-lt"/>
                  <a:ea typeface="Calibri" panose="020F0502020204030204" pitchFamily="34" charset="0"/>
                </a:rPr>
                <a:t>Cuộc</a:t>
              </a:r>
              <a:r>
                <a:rPr lang="en-US" sz="252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520" dirty="0" err="1">
                  <a:latin typeface="+mn-lt"/>
                  <a:ea typeface="Calibri" panose="020F0502020204030204" pitchFamily="34" charset="0"/>
                </a:rPr>
                <a:t>chiến</a:t>
              </a:r>
              <a:r>
                <a:rPr lang="en-US" sz="252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520" dirty="0" err="1">
                  <a:latin typeface="+mn-lt"/>
                  <a:ea typeface="Calibri" panose="020F0502020204030204" pitchFamily="34" charset="0"/>
                </a:rPr>
                <a:t>đã</a:t>
              </a:r>
              <a:r>
                <a:rPr lang="en-US" sz="252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520" dirty="0" err="1">
                  <a:latin typeface="+mn-lt"/>
                  <a:ea typeface="Calibri" panose="020F0502020204030204" pitchFamily="34" charset="0"/>
                </a:rPr>
                <a:t>gần</a:t>
              </a:r>
              <a:r>
                <a:rPr lang="en-US" sz="252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520" dirty="0" err="1">
                  <a:latin typeface="+mn-lt"/>
                  <a:ea typeface="Calibri" panose="020F0502020204030204" pitchFamily="34" charset="0"/>
                </a:rPr>
                <a:t>kề</a:t>
              </a:r>
              <a:r>
                <a:rPr lang="en-US" sz="2520" dirty="0">
                  <a:latin typeface="+mn-lt"/>
                  <a:ea typeface="Calibri" panose="020F0502020204030204" pitchFamily="34" charset="0"/>
                </a:rPr>
                <a:t>” </a:t>
              </a:r>
              <a:r>
                <a:rPr lang="en-US" sz="2520" dirty="0" err="1">
                  <a:latin typeface="+mn-lt"/>
                  <a:ea typeface="Calibri" panose="020F0502020204030204" pitchFamily="34" charset="0"/>
                </a:rPr>
                <a:t>đến</a:t>
              </a:r>
              <a:r>
                <a:rPr lang="en-US" sz="2520" dirty="0">
                  <a:latin typeface="+mn-lt"/>
                  <a:ea typeface="Calibri" panose="020F0502020204030204" pitchFamily="34" charset="0"/>
                </a:rPr>
                <a:t> “</a:t>
              </a:r>
              <a:r>
                <a:rPr lang="en-US" sz="2520" dirty="0" err="1">
                  <a:latin typeface="+mn-lt"/>
                  <a:ea typeface="Calibri" panose="020F0502020204030204" pitchFamily="34" charset="0"/>
                </a:rPr>
                <a:t>miệng</a:t>
              </a:r>
              <a:r>
                <a:rPr lang="en-US" sz="252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520" dirty="0" err="1">
                  <a:latin typeface="+mn-lt"/>
                  <a:ea typeface="Calibri" panose="020F0502020204030204" pitchFamily="34" charset="0"/>
                </a:rPr>
                <a:t>nhai</a:t>
              </a:r>
              <a:r>
                <a:rPr lang="en-US" sz="252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520" dirty="0" err="1">
                  <a:latin typeface="+mn-lt"/>
                  <a:ea typeface="Calibri" panose="020F0502020204030204" pitchFamily="34" charset="0"/>
                </a:rPr>
                <a:t>trầu</a:t>
              </a:r>
              <a:r>
                <a:rPr lang="en-US" sz="252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520" dirty="0" err="1">
                  <a:latin typeface="+mn-lt"/>
                  <a:ea typeface="Calibri" panose="020F0502020204030204" pitchFamily="34" charset="0"/>
                </a:rPr>
                <a:t>bỏm</a:t>
              </a:r>
              <a:r>
                <a:rPr lang="en-US" sz="252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520" dirty="0" err="1">
                  <a:latin typeface="+mn-lt"/>
                  <a:ea typeface="Calibri" panose="020F0502020204030204" pitchFamily="34" charset="0"/>
                </a:rPr>
                <a:t>bẻm</a:t>
              </a:r>
              <a:r>
                <a:rPr lang="en-US" sz="2520" dirty="0">
                  <a:latin typeface="+mn-lt"/>
                  <a:ea typeface="Calibri" panose="020F0502020204030204" pitchFamily="34" charset="0"/>
                </a:rPr>
                <a:t>.”): </a:t>
              </a:r>
              <a:r>
                <a:rPr lang="en-US" sz="2520" dirty="0" err="1">
                  <a:latin typeface="+mn-lt"/>
                  <a:ea typeface="Calibri" panose="020F0502020204030204" pitchFamily="34" charset="0"/>
                </a:rPr>
                <a:t>Đọc</a:t>
              </a:r>
              <a:r>
                <a:rPr lang="en-US" sz="252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520" dirty="0" err="1">
                  <a:latin typeface="+mn-lt"/>
                  <a:ea typeface="Calibri" panose="020F0502020204030204" pitchFamily="34" charset="0"/>
                </a:rPr>
                <a:t>với</a:t>
              </a:r>
              <a:r>
                <a:rPr lang="en-US" sz="252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520" dirty="0" err="1">
                  <a:latin typeface="+mn-lt"/>
                  <a:ea typeface="Calibri" panose="020F0502020204030204" pitchFamily="34" charset="0"/>
                </a:rPr>
                <a:t>giọng</a:t>
              </a:r>
              <a:r>
                <a:rPr lang="en-US" sz="252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520" dirty="0" err="1">
                  <a:latin typeface="+mn-lt"/>
                  <a:ea typeface="Calibri" panose="020F0502020204030204" pitchFamily="34" charset="0"/>
                </a:rPr>
                <a:t>khoai</a:t>
              </a:r>
              <a:r>
                <a:rPr lang="en-US" sz="252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520" dirty="0" err="1">
                  <a:latin typeface="+mn-lt"/>
                  <a:ea typeface="Calibri" panose="020F0502020204030204" pitchFamily="34" charset="0"/>
                </a:rPr>
                <a:t>thai.</a:t>
              </a:r>
              <a:r>
                <a:rPr lang="en-US" sz="2520" dirty="0">
                  <a:latin typeface="+mn-lt"/>
                  <a:ea typeface="Calibri" panose="020F0502020204030204" pitchFamily="34" charset="0"/>
                </a:rPr>
                <a:t> </a:t>
              </a:r>
              <a:endParaRPr lang="en-US" sz="3024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C72FC517-F228-E040-4304-AF05281F3A64}"/>
              </a:ext>
            </a:extLst>
          </p:cNvPr>
          <p:cNvSpPr txBox="1"/>
          <p:nvPr/>
        </p:nvSpPr>
        <p:spPr>
          <a:xfrm>
            <a:off x="1484269" y="1642991"/>
            <a:ext cx="9223462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Bài đọc có thể chia thành b</a:t>
            </a:r>
            <a:r>
              <a:rPr lang="en-US" sz="240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ốn</a:t>
            </a:r>
            <a:r>
              <a:rPr lang="vi-VN" sz="240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đoạn để luyện đọc và tìm ý:</a:t>
            </a:r>
            <a:endParaRPr lang="en-US" sz="240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24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A452-0BCD-114B-78AD-B0D97D368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C10C8E67-521D-BA5E-FA7B-2524DDA0695C}"/>
              </a:ext>
            </a:extLst>
          </p:cNvPr>
          <p:cNvGrpSpPr/>
          <p:nvPr/>
        </p:nvGrpSpPr>
        <p:grpSpPr>
          <a:xfrm>
            <a:off x="833395" y="1738373"/>
            <a:ext cx="10525210" cy="3192032"/>
            <a:chOff x="7265362" y="-1376541"/>
            <a:chExt cx="15035675" cy="3449272"/>
          </a:xfrm>
        </p:grpSpPr>
        <p:sp>
          <p:nvSpPr>
            <p:cNvPr id="11" name="Rectangle: Rounded Corners 14">
              <a:extLst>
                <a:ext uri="{FF2B5EF4-FFF2-40B4-BE49-F238E27FC236}">
                  <a16:creationId xmlns:a16="http://schemas.microsoft.com/office/drawing/2014/main" id="{CFA3A5CB-C81E-6D76-BB24-CA1FC13A5D6B}"/>
                </a:ext>
              </a:extLst>
            </p:cNvPr>
            <p:cNvSpPr/>
            <p:nvPr/>
          </p:nvSpPr>
          <p:spPr>
            <a:xfrm>
              <a:off x="7265362" y="-317638"/>
              <a:ext cx="1371600" cy="1317999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 cap="flat" cmpd="sng" algn="ctr">
              <a:solidFill>
                <a:schemeClr val="accent6">
                  <a:lumMod val="7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576026">
                <a:buClrTx/>
                <a:defRPr/>
              </a:pPr>
              <a:r>
                <a:rPr lang="en-US" sz="2200" b="1" kern="1200" dirty="0">
                  <a:solidFill>
                    <a:prstClr val="black"/>
                  </a:solidFill>
                  <a:latin typeface="+mn-lt"/>
                  <a:ea typeface="+mn-ea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2" name="Plaque 11">
              <a:extLst>
                <a:ext uri="{FF2B5EF4-FFF2-40B4-BE49-F238E27FC236}">
                  <a16:creationId xmlns:a16="http://schemas.microsoft.com/office/drawing/2014/main" id="{E7D10A65-1ECA-D88C-5AA3-C4EE04E04E8F}"/>
                </a:ext>
              </a:extLst>
            </p:cNvPr>
            <p:cNvSpPr/>
            <p:nvPr/>
          </p:nvSpPr>
          <p:spPr>
            <a:xfrm>
              <a:off x="8960196" y="-1376541"/>
              <a:ext cx="13340841" cy="3449272"/>
            </a:xfrm>
            <a:prstGeom prst="plaqu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576026">
                <a:lnSpc>
                  <a:spcPct val="150000"/>
                </a:lnSpc>
                <a:buClrTx/>
                <a:defRPr/>
              </a:pP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(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từ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“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Sáng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mồng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Bảy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”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đến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“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như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có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cơn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bão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tràn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qua.”):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Câu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dẫn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truyện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đọc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giọng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trầm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chậm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rãi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.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Lời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nhà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vua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đọc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với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dõng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dạc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những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câu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nói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về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quân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giặc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đọc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giọng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tức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giận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những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câu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nói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tới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dự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định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của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nhà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vua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đọc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giọng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xúc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động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.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Lời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các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bô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lão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đọc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giọng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khí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thế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quyết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tâm</a:t>
              </a:r>
              <a:r>
                <a:rPr lang="en-US" sz="22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E855F1B-ECED-D56C-1301-4A762C445A47}"/>
              </a:ext>
            </a:extLst>
          </p:cNvPr>
          <p:cNvGrpSpPr/>
          <p:nvPr/>
        </p:nvGrpSpPr>
        <p:grpSpPr>
          <a:xfrm>
            <a:off x="833395" y="5250804"/>
            <a:ext cx="10525210" cy="1234258"/>
            <a:chOff x="7244530" y="113400"/>
            <a:chExt cx="15056507" cy="1959331"/>
          </a:xfrm>
        </p:grpSpPr>
        <p:sp>
          <p:nvSpPr>
            <p:cNvPr id="14" name="Rectangle: Rounded Corners 17">
              <a:extLst>
                <a:ext uri="{FF2B5EF4-FFF2-40B4-BE49-F238E27FC236}">
                  <a16:creationId xmlns:a16="http://schemas.microsoft.com/office/drawing/2014/main" id="{56F01EF9-9728-5E35-750B-B4ABAC5F7A69}"/>
                </a:ext>
              </a:extLst>
            </p:cNvPr>
            <p:cNvSpPr/>
            <p:nvPr/>
          </p:nvSpPr>
          <p:spPr>
            <a:xfrm>
              <a:off x="7244530" y="434066"/>
              <a:ext cx="1371600" cy="1317999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 cap="flat" cmpd="sng" algn="ctr">
              <a:solidFill>
                <a:schemeClr val="accent6">
                  <a:lumMod val="7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576026">
                <a:buClrTx/>
                <a:defRPr/>
              </a:pPr>
              <a:r>
                <a:rPr lang="en-US" sz="2200" b="1" kern="1200" dirty="0">
                  <a:solidFill>
                    <a:prstClr val="black"/>
                  </a:solidFill>
                  <a:latin typeface="+mn-lt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5" name="Plaque 14">
              <a:extLst>
                <a:ext uri="{FF2B5EF4-FFF2-40B4-BE49-F238E27FC236}">
                  <a16:creationId xmlns:a16="http://schemas.microsoft.com/office/drawing/2014/main" id="{E9F8BC0A-B0B2-0FA0-194D-8468AC194492}"/>
                </a:ext>
              </a:extLst>
            </p:cNvPr>
            <p:cNvSpPr/>
            <p:nvPr/>
          </p:nvSpPr>
          <p:spPr>
            <a:xfrm>
              <a:off x="8960196" y="113400"/>
              <a:ext cx="13340841" cy="1959331"/>
            </a:xfrm>
            <a:prstGeom prst="plaqu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576026">
                <a:lnSpc>
                  <a:spcPct val="150000"/>
                </a:lnSpc>
                <a:buClrTx/>
                <a:defRPr/>
              </a:pPr>
              <a:r>
                <a:rPr lang="en-US" sz="220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(phần còn lại): Đọc với giọng từ tốn, trang trọng.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776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0671AE-1A1B-DDEF-609B-52871BB88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94;p33">
            <a:extLst>
              <a:ext uri="{FF2B5EF4-FFF2-40B4-BE49-F238E27FC236}">
                <a16:creationId xmlns:a16="http://schemas.microsoft.com/office/drawing/2014/main" id="{B7291436-9384-5832-3060-053087D08ECA}"/>
              </a:ext>
            </a:extLst>
          </p:cNvPr>
          <p:cNvSpPr txBox="1">
            <a:spLocks/>
          </p:cNvSpPr>
          <p:nvPr/>
        </p:nvSpPr>
        <p:spPr>
          <a:xfrm>
            <a:off x="6433036" y="2615575"/>
            <a:ext cx="4546292" cy="1000920"/>
          </a:xfrm>
          <a:prstGeom prst="rect">
            <a:avLst/>
          </a:prstGeom>
        </p:spPr>
        <p:txBody>
          <a:bodyPr spcFirstLastPara="1" wrap="square" lIns="115184" tIns="115184" rIns="115184" bIns="115184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300" b="1" dirty="0">
                <a:solidFill>
                  <a:srgbClr val="C00000"/>
                </a:solidFill>
                <a:latin typeface="+mj-lt"/>
              </a:rPr>
              <a:t>HOẠT ĐỘNG 2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1D7B60CD-9D3E-065E-CB42-6B510A34B4E4}"/>
              </a:ext>
            </a:extLst>
          </p:cNvPr>
          <p:cNvSpPr txBox="1"/>
          <p:nvPr/>
        </p:nvSpPr>
        <p:spPr>
          <a:xfrm>
            <a:off x="6549106" y="3832940"/>
            <a:ext cx="4015999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0" b="1">
                <a:latin typeface="+mj-lt"/>
              </a:rPr>
              <a:t>ĐỌC HIỂU </a:t>
            </a:r>
          </a:p>
        </p:txBody>
      </p:sp>
      <p:sp>
        <p:nvSpPr>
          <p:cNvPr id="109" name="Freeform 3">
            <a:extLst>
              <a:ext uri="{FF2B5EF4-FFF2-40B4-BE49-F238E27FC236}">
                <a16:creationId xmlns:a16="http://schemas.microsoft.com/office/drawing/2014/main" id="{E1527B4E-02F6-782D-872F-60E0817FDF7C}"/>
              </a:ext>
            </a:extLst>
          </p:cNvPr>
          <p:cNvSpPr/>
          <p:nvPr/>
        </p:nvSpPr>
        <p:spPr>
          <a:xfrm>
            <a:off x="1093400" y="2251009"/>
            <a:ext cx="4830322" cy="3474165"/>
          </a:xfrm>
          <a:custGeom>
            <a:avLst/>
            <a:gdLst/>
            <a:ahLst/>
            <a:cxnLst/>
            <a:rect l="l" t="t" r="r" b="b"/>
            <a:pathLst>
              <a:path w="2026303" h="1403844">
                <a:moveTo>
                  <a:pt x="0" y="0"/>
                </a:moveTo>
                <a:lnTo>
                  <a:pt x="2026303" y="0"/>
                </a:lnTo>
                <a:lnTo>
                  <a:pt x="2026303" y="1403844"/>
                </a:lnTo>
                <a:lnTo>
                  <a:pt x="0" y="14038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65982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913541-EEB5-6C05-C11D-B81DA83EC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BE9455F5-79D5-9138-FC0F-D4AEE1CDCF70}"/>
              </a:ext>
            </a:extLst>
          </p:cNvPr>
          <p:cNvSpPr txBox="1"/>
          <p:nvPr/>
        </p:nvSpPr>
        <p:spPr>
          <a:xfrm>
            <a:off x="3311925" y="1122016"/>
            <a:ext cx="5568150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100" b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Arial" panose="020B0604020202020204" pitchFamily="34" charset="0"/>
              </a:rPr>
              <a:t>GIẢI NGHĨA TỪ KHÓ</a:t>
            </a:r>
            <a:endParaRPr lang="en-US" sz="21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8" name="Rectangle: Rounded Corners 37">
            <a:extLst>
              <a:ext uri="{FF2B5EF4-FFF2-40B4-BE49-F238E27FC236}">
                <a16:creationId xmlns:a16="http://schemas.microsoft.com/office/drawing/2014/main" id="{33B557CC-3053-08F8-831B-5C9C48531F56}"/>
              </a:ext>
            </a:extLst>
          </p:cNvPr>
          <p:cNvSpPr/>
          <p:nvPr/>
        </p:nvSpPr>
        <p:spPr>
          <a:xfrm>
            <a:off x="304032" y="1879717"/>
            <a:ext cx="2860865" cy="2644657"/>
          </a:xfrm>
          <a:prstGeom prst="roundRect">
            <a:avLst/>
          </a:prstGeom>
          <a:solidFill>
            <a:srgbClr val="EEF8E4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nl-NL" sz="2100" i="1" dirty="0">
                <a:solidFill>
                  <a:schemeClr val="tx1"/>
                </a:solidFill>
                <a:latin typeface="+mj-lt"/>
              </a:rPr>
              <a:t>thượng hoàng</a:t>
            </a:r>
            <a:r>
              <a:rPr lang="nl-NL" sz="2100" dirty="0">
                <a:solidFill>
                  <a:schemeClr val="tx1"/>
                </a:solidFill>
                <a:latin typeface="+mj-lt"/>
              </a:rPr>
              <a:t>:</a:t>
            </a:r>
            <a:r>
              <a:rPr lang="nl-NL" sz="2100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nl-NL" sz="2100" dirty="0">
                <a:latin typeface="+mj-lt"/>
              </a:rPr>
              <a:t>vua đã nhường ngôi cho con, cùng điều hành việc nước với con. </a:t>
            </a:r>
            <a:endParaRPr lang="vi-VN" sz="21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9" name="Rectangle: Rounded Corners 41">
            <a:extLst>
              <a:ext uri="{FF2B5EF4-FFF2-40B4-BE49-F238E27FC236}">
                <a16:creationId xmlns:a16="http://schemas.microsoft.com/office/drawing/2014/main" id="{507A442D-7A6B-06E2-35E2-157DFFEA1D48}"/>
              </a:ext>
            </a:extLst>
          </p:cNvPr>
          <p:cNvSpPr/>
          <p:nvPr/>
        </p:nvSpPr>
        <p:spPr>
          <a:xfrm>
            <a:off x="5994564" y="1879717"/>
            <a:ext cx="3038193" cy="2053286"/>
          </a:xfrm>
          <a:prstGeom prst="roundRect">
            <a:avLst/>
          </a:prstGeom>
          <a:solidFill>
            <a:srgbClr val="EEF8E4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nl-NL" sz="2100" i="1" dirty="0">
                <a:solidFill>
                  <a:schemeClr val="tx1"/>
                </a:solidFill>
                <a:latin typeface="+mj-lt"/>
              </a:rPr>
              <a:t>triều phục</a:t>
            </a:r>
            <a:r>
              <a:rPr lang="nl-NL" sz="2100" dirty="0">
                <a:solidFill>
                  <a:schemeClr val="tx1"/>
                </a:solidFill>
                <a:latin typeface="+mj-lt"/>
              </a:rPr>
              <a:t>: </a:t>
            </a:r>
            <a:r>
              <a:rPr lang="nl-NL" sz="2100" dirty="0">
                <a:latin typeface="+mj-lt"/>
              </a:rPr>
              <a:t>trang phục của vua, quan trọng các nghi lễ quan trọng. </a:t>
            </a:r>
            <a:endParaRPr lang="vi-VN" sz="21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20" name="Picture 2" descr="Lịch Sử Việt Nam Thời Tự Chủ- Lê Chân Tông | Nghiên Cứu Lịch Sử">
            <a:extLst>
              <a:ext uri="{FF2B5EF4-FFF2-40B4-BE49-F238E27FC236}">
                <a16:creationId xmlns:a16="http://schemas.microsoft.com/office/drawing/2014/main" id="{24128693-D344-2AAC-43A2-61FB9857A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5924" y="1979396"/>
            <a:ext cx="2041944" cy="21571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Du khách háo hức mục sở thị trang phục cung đình tại phố cổ HN">
            <a:extLst>
              <a:ext uri="{FF2B5EF4-FFF2-40B4-BE49-F238E27FC236}">
                <a16:creationId xmlns:a16="http://schemas.microsoft.com/office/drawing/2014/main" id="{26856324-1E44-E87B-BBA6-5345874EA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2244" y="2102950"/>
            <a:ext cx="2750115" cy="16328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: Rounded Corners 1">
            <a:extLst>
              <a:ext uri="{FF2B5EF4-FFF2-40B4-BE49-F238E27FC236}">
                <a16:creationId xmlns:a16="http://schemas.microsoft.com/office/drawing/2014/main" id="{D315B558-211A-0BE5-ADAB-2837F5BED154}"/>
              </a:ext>
            </a:extLst>
          </p:cNvPr>
          <p:cNvSpPr/>
          <p:nvPr/>
        </p:nvSpPr>
        <p:spPr>
          <a:xfrm>
            <a:off x="371957" y="4840327"/>
            <a:ext cx="2792939" cy="1538056"/>
          </a:xfrm>
          <a:prstGeom prst="roundRect">
            <a:avLst/>
          </a:prstGeom>
          <a:solidFill>
            <a:srgbClr val="EEF8E4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nl-NL" sz="2100" i="1" dirty="0">
                <a:solidFill>
                  <a:schemeClr val="tx1"/>
                </a:solidFill>
                <a:latin typeface="+mj-lt"/>
              </a:rPr>
              <a:t>vấn ý</a:t>
            </a:r>
            <a:r>
              <a:rPr lang="nl-NL" sz="2100" dirty="0">
                <a:latin typeface="+mj-lt"/>
              </a:rPr>
              <a:t>: hỏi xin </a:t>
            </a:r>
          </a:p>
          <a:p>
            <a:pPr algn="ctr">
              <a:defRPr/>
            </a:pPr>
            <a:r>
              <a:rPr lang="nl-NL" sz="2100" dirty="0">
                <a:latin typeface="+mj-lt"/>
              </a:rPr>
              <a:t>ý kiến.  </a:t>
            </a:r>
            <a:endParaRPr lang="en-US" sz="2100" dirty="0">
              <a:latin typeface="+mj-lt"/>
            </a:endParaRPr>
          </a:p>
        </p:txBody>
      </p:sp>
      <p:sp>
        <p:nvSpPr>
          <p:cNvPr id="23" name="Rectangle: Rounded Corners 2">
            <a:extLst>
              <a:ext uri="{FF2B5EF4-FFF2-40B4-BE49-F238E27FC236}">
                <a16:creationId xmlns:a16="http://schemas.microsoft.com/office/drawing/2014/main" id="{2CCA4B2D-B202-D756-8151-E79227D3CA9A}"/>
              </a:ext>
            </a:extLst>
          </p:cNvPr>
          <p:cNvSpPr/>
          <p:nvPr/>
        </p:nvSpPr>
        <p:spPr>
          <a:xfrm>
            <a:off x="6048375" y="4838456"/>
            <a:ext cx="2984382" cy="1539927"/>
          </a:xfrm>
          <a:prstGeom prst="roundRect">
            <a:avLst/>
          </a:prstGeom>
          <a:solidFill>
            <a:srgbClr val="EEF8E4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nl-NL" sz="2100" i="1" dirty="0">
                <a:solidFill>
                  <a:schemeClr val="tx1"/>
                </a:solidFill>
                <a:latin typeface="+mj-lt"/>
              </a:rPr>
              <a:t>dụ</a:t>
            </a:r>
            <a:r>
              <a:rPr lang="nl-NL" sz="2100" dirty="0">
                <a:solidFill>
                  <a:schemeClr val="tx1"/>
                </a:solidFill>
                <a:latin typeface="+mj-lt"/>
              </a:rPr>
              <a:t>: </a:t>
            </a:r>
            <a:r>
              <a:rPr lang="nl-NL" sz="2100" dirty="0">
                <a:latin typeface="+mj-lt"/>
              </a:rPr>
              <a:t>lời truyền của vua chúa cho bề tôi và dân chúng. </a:t>
            </a:r>
            <a:endParaRPr lang="vi-VN" sz="21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3CFFD790-49D1-DC53-E59B-E60A2BCEE5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4559" y="4689761"/>
            <a:ext cx="2485483" cy="18373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Picture 11">
            <a:extLst>
              <a:ext uri="{FF2B5EF4-FFF2-40B4-BE49-F238E27FC236}">
                <a16:creationId xmlns:a16="http://schemas.microsoft.com/office/drawing/2014/main" id="{F86E4D6A-B5FA-B718-A860-941BCA1BFA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334384" y="4330487"/>
            <a:ext cx="2323484" cy="2386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45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2" grpId="0" animBg="1"/>
      <p:bldP spid="2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334E38-E71A-2DBD-9CD8-E3CD67094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D1A3AF0-590A-C87B-1247-DE504131B1C5}"/>
              </a:ext>
            </a:extLst>
          </p:cNvPr>
          <p:cNvSpPr txBox="1"/>
          <p:nvPr/>
        </p:nvSpPr>
        <p:spPr>
          <a:xfrm>
            <a:off x="4456394" y="1115185"/>
            <a:ext cx="3279211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100" b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Arial" panose="020B0604020202020204" pitchFamily="34" charset="0"/>
              </a:rPr>
              <a:t>GIẢI NGHĨA TỪ KHÓ</a:t>
            </a:r>
            <a:endParaRPr lang="en-US" sz="21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Rectangle: Rounded Corners 10">
            <a:extLst>
              <a:ext uri="{FF2B5EF4-FFF2-40B4-BE49-F238E27FC236}">
                <a16:creationId xmlns:a16="http://schemas.microsoft.com/office/drawing/2014/main" id="{59F474DB-02CA-506B-252A-1B4E24197F02}"/>
              </a:ext>
            </a:extLst>
          </p:cNvPr>
          <p:cNvSpPr/>
          <p:nvPr/>
        </p:nvSpPr>
        <p:spPr>
          <a:xfrm>
            <a:off x="418401" y="2090897"/>
            <a:ext cx="2528123" cy="1886515"/>
          </a:xfrm>
          <a:prstGeom prst="roundRect">
            <a:avLst/>
          </a:prstGeom>
          <a:solidFill>
            <a:srgbClr val="EEF8E4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nl-NL" sz="2100" i="1" dirty="0">
                <a:solidFill>
                  <a:schemeClr val="tx1"/>
                </a:solidFill>
                <a:latin typeface="+mj-lt"/>
              </a:rPr>
              <a:t>hùm beo</a:t>
            </a:r>
            <a:r>
              <a:rPr lang="nl-NL" sz="2100" dirty="0">
                <a:solidFill>
                  <a:schemeClr val="tx1"/>
                </a:solidFill>
                <a:latin typeface="+mj-lt"/>
              </a:rPr>
              <a:t>: </a:t>
            </a:r>
            <a:r>
              <a:rPr lang="nl-NL" sz="2100" dirty="0">
                <a:latin typeface="+mj-lt"/>
              </a:rPr>
              <a:t>thú dữ (hùm: hổ, beo: báo).</a:t>
            </a:r>
            <a:endParaRPr lang="vi-VN" sz="21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23" name="Picture 2" descr="Thắp tiếp niềm hy vọng cho hổ Sumatra - Tạp chí điện tử Bảo vệ Rừng và Môi  trường">
            <a:extLst>
              <a:ext uri="{FF2B5EF4-FFF2-40B4-BE49-F238E27FC236}">
                <a16:creationId xmlns:a16="http://schemas.microsoft.com/office/drawing/2014/main" id="{C5578820-05ED-1A37-50F4-748C45F78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00" y="4482525"/>
            <a:ext cx="2451373" cy="1635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: Rounded Corners 4">
            <a:extLst>
              <a:ext uri="{FF2B5EF4-FFF2-40B4-BE49-F238E27FC236}">
                <a16:creationId xmlns:a16="http://schemas.microsoft.com/office/drawing/2014/main" id="{FCAFB86F-E53B-861A-B947-9B9C9DFFCAEE}"/>
              </a:ext>
            </a:extLst>
          </p:cNvPr>
          <p:cNvSpPr/>
          <p:nvPr/>
        </p:nvSpPr>
        <p:spPr>
          <a:xfrm>
            <a:off x="3395198" y="2090897"/>
            <a:ext cx="2609673" cy="1983043"/>
          </a:xfrm>
          <a:prstGeom prst="roundRect">
            <a:avLst/>
          </a:prstGeom>
          <a:solidFill>
            <a:srgbClr val="EEF8E4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vi-VN" sz="2100" i="1" dirty="0">
                <a:solidFill>
                  <a:schemeClr val="tx1"/>
                </a:solidFill>
                <a:latin typeface="+mj-lt"/>
              </a:rPr>
              <a:t>bách tính</a:t>
            </a:r>
            <a:r>
              <a:rPr lang="vi-VN" sz="2100" dirty="0">
                <a:solidFill>
                  <a:schemeClr val="tx1"/>
                </a:solidFill>
                <a:latin typeface="+mj-lt"/>
              </a:rPr>
              <a:t>: </a:t>
            </a:r>
            <a:r>
              <a:rPr lang="vi-VN" sz="2100" dirty="0">
                <a:latin typeface="+mj-lt"/>
              </a:rPr>
              <a:t>trăm họ, chỉ chung người dân của đất nước. </a:t>
            </a:r>
            <a:endParaRPr lang="en-US" sz="2100" dirty="0">
              <a:latin typeface="+mj-lt"/>
            </a:endParaRPr>
          </a:p>
        </p:txBody>
      </p:sp>
      <p:sp>
        <p:nvSpPr>
          <p:cNvPr id="25" name="Rectangle: Rounded Corners 11">
            <a:extLst>
              <a:ext uri="{FF2B5EF4-FFF2-40B4-BE49-F238E27FC236}">
                <a16:creationId xmlns:a16="http://schemas.microsoft.com/office/drawing/2014/main" id="{B770A1ED-3FE3-EB5E-19C1-1AF7A22BA83A}"/>
              </a:ext>
            </a:extLst>
          </p:cNvPr>
          <p:cNvSpPr/>
          <p:nvPr/>
        </p:nvSpPr>
        <p:spPr>
          <a:xfrm>
            <a:off x="6453545" y="2042634"/>
            <a:ext cx="2720900" cy="1892734"/>
          </a:xfrm>
          <a:prstGeom prst="roundRect">
            <a:avLst/>
          </a:prstGeom>
          <a:solidFill>
            <a:srgbClr val="EEF8E4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vi-VN" sz="2100" i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thống thiết</a:t>
            </a:r>
            <a:r>
              <a:rPr lang="vi-VN" sz="21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: </a:t>
            </a:r>
            <a:r>
              <a:rPr lang="vi-VN" sz="2100" dirty="0">
                <a:latin typeface="+mj-lt"/>
                <a:cs typeface="Arial" panose="020B0604020202020204" pitchFamily="34" charset="0"/>
              </a:rPr>
              <a:t>lời nói, giọng nói có cảm xúc mạnh, tha thiết</a:t>
            </a:r>
            <a:r>
              <a:rPr lang="en-US" sz="2100" dirty="0">
                <a:latin typeface="+mj-lt"/>
                <a:cs typeface="Arial" panose="020B0604020202020204" pitchFamily="34" charset="0"/>
              </a:rPr>
              <a:t>.</a:t>
            </a:r>
            <a:endParaRPr lang="vi-VN" sz="21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26" name="Rectangle: Rounded Corners 12">
            <a:extLst>
              <a:ext uri="{FF2B5EF4-FFF2-40B4-BE49-F238E27FC236}">
                <a16:creationId xmlns:a16="http://schemas.microsoft.com/office/drawing/2014/main" id="{734EEF1C-8F52-6BAF-3F81-C83173C1C7D9}"/>
              </a:ext>
            </a:extLst>
          </p:cNvPr>
          <p:cNvSpPr/>
          <p:nvPr/>
        </p:nvSpPr>
        <p:spPr>
          <a:xfrm>
            <a:off x="9717419" y="1952326"/>
            <a:ext cx="1969756" cy="1983042"/>
          </a:xfrm>
          <a:prstGeom prst="roundRect">
            <a:avLst/>
          </a:prstGeom>
          <a:solidFill>
            <a:srgbClr val="EEF8E4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en-US" sz="2100" i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sử</a:t>
            </a:r>
            <a:r>
              <a:rPr lang="vi-VN" sz="2100" i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quan</a:t>
            </a:r>
            <a:r>
              <a:rPr lang="vi-VN" sz="21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:</a:t>
            </a:r>
            <a:r>
              <a:rPr lang="vi-VN" sz="2100" i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người</a:t>
            </a:r>
            <a:r>
              <a:rPr lang="en-US" sz="21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vi-VN" sz="2100" dirty="0">
                <a:latin typeface="+mj-lt"/>
                <a:cs typeface="Arial" panose="020B0604020202020204" pitchFamily="34" charset="0"/>
              </a:rPr>
              <a:t>quan viết sử. </a:t>
            </a:r>
          </a:p>
        </p:txBody>
      </p:sp>
      <p:pic>
        <p:nvPicPr>
          <p:cNvPr id="27" name="Picture 4" descr="Giáo dục Việt Nam thời Pháp thuộc - Báo VnExpress">
            <a:extLst>
              <a:ext uri="{FF2B5EF4-FFF2-40B4-BE49-F238E27FC236}">
                <a16:creationId xmlns:a16="http://schemas.microsoft.com/office/drawing/2014/main" id="{85C53AB5-8F30-16C0-C68D-955FEC828F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199" y="4482525"/>
            <a:ext cx="2609673" cy="16545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Hội nghị Diên Hồng | Đọt Chuối Non">
            <a:extLst>
              <a:ext uri="{FF2B5EF4-FFF2-40B4-BE49-F238E27FC236}">
                <a16:creationId xmlns:a16="http://schemas.microsoft.com/office/drawing/2014/main" id="{49C577D9-A18F-37B6-23A8-81C62B40C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298" y="4447319"/>
            <a:ext cx="2644147" cy="1670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Quốc Sử Quán: Triều phục quan lại thời Nguyễn.">
            <a:extLst>
              <a:ext uri="{FF2B5EF4-FFF2-40B4-BE49-F238E27FC236}">
                <a16:creationId xmlns:a16="http://schemas.microsoft.com/office/drawing/2014/main" id="{4003CAF6-9833-5CD2-D3F5-57F93AF98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2195" y="4085369"/>
            <a:ext cx="1760205" cy="23821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846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4" grpId="0" animBg="1"/>
      <p:bldP spid="25" grpId="0" animBg="1"/>
      <p:bldP spid="2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198F08-D9ED-BEA3-8A26-69AC89953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Diagonal Corners Rounded 4">
            <a:extLst>
              <a:ext uri="{FF2B5EF4-FFF2-40B4-BE49-F238E27FC236}">
                <a16:creationId xmlns:a16="http://schemas.microsoft.com/office/drawing/2014/main" id="{91034598-5A04-851D-2237-978E68205B5E}"/>
              </a:ext>
            </a:extLst>
          </p:cNvPr>
          <p:cNvSpPr/>
          <p:nvPr/>
        </p:nvSpPr>
        <p:spPr>
          <a:xfrm>
            <a:off x="657226" y="1889569"/>
            <a:ext cx="4833637" cy="4640926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b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Câu 1</a:t>
            </a:r>
            <a:r>
              <a:rPr lang="en-US" sz="2400" b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vi-VN" sz="2400" b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Nhà vua triệu các bô lão về kinh thành Thăng Long bàn việc gì?</a:t>
            </a:r>
            <a:endParaRPr lang="en-US" sz="240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vi-VN" sz="2400" b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Câu 2</a:t>
            </a:r>
            <a:r>
              <a:rPr lang="en-US" sz="2400" b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vi-VN" sz="2400" b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Vì sao nhà vua muốn hỏi ý kiến các bô lão từ khắp mọi miền đất nước?</a:t>
            </a:r>
            <a:endParaRPr lang="en-US" sz="240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: Diagonal Corners Rounded 15">
            <a:extLst>
              <a:ext uri="{FF2B5EF4-FFF2-40B4-BE49-F238E27FC236}">
                <a16:creationId xmlns:a16="http://schemas.microsoft.com/office/drawing/2014/main" id="{EEBB5FA5-9B38-02C3-16BA-1ECC838B4B70}"/>
              </a:ext>
            </a:extLst>
          </p:cNvPr>
          <p:cNvSpPr/>
          <p:nvPr/>
        </p:nvSpPr>
        <p:spPr>
          <a:xfrm>
            <a:off x="6009895" y="1889569"/>
            <a:ext cx="5524879" cy="4640927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b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Câu 3</a:t>
            </a:r>
            <a:r>
              <a:rPr lang="en-US" sz="2400" b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vi-VN" sz="2400" b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Hình ảnh các vị bô lão từ khắp mọi miền về dự họp nói lên điều gì?</a:t>
            </a:r>
            <a:endParaRPr lang="en-US" sz="240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vi-VN" sz="2400" b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Câu 4</a:t>
            </a:r>
            <a:r>
              <a:rPr lang="en-US" sz="2400" b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40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Tìm những chi tiết, hình ảnh thể hiện ý chí chung của các vị bô lão trong hội nghị. </a:t>
            </a:r>
            <a:endParaRPr lang="en-US" sz="240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vi-VN" sz="2400" b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Câu 5</a:t>
            </a:r>
            <a:r>
              <a:rPr lang="en-US" sz="2400" b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vi-VN" sz="2400" b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Em có cảm nghĩ gì về Hội nghị Diên Hồng?</a:t>
            </a:r>
            <a:endParaRPr lang="en-US" sz="240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F37FCF-A3F2-FB70-C42F-9F27174DDAAB}"/>
              </a:ext>
            </a:extLst>
          </p:cNvPr>
          <p:cNvSpPr txBox="1"/>
          <p:nvPr/>
        </p:nvSpPr>
        <p:spPr>
          <a:xfrm>
            <a:off x="3281544" y="1107708"/>
            <a:ext cx="562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latin typeface="+mj-lt"/>
              </a:rPr>
              <a:t>TRẢ LỜI CÂU HỎI </a:t>
            </a:r>
          </a:p>
        </p:txBody>
      </p:sp>
    </p:spTree>
    <p:extLst>
      <p:ext uri="{BB962C8B-B14F-4D97-AF65-F5344CB8AC3E}">
        <p14:creationId xmlns:p14="http://schemas.microsoft.com/office/powerpoint/2010/main" val="2355701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01FB2F-38C8-3EE8-25EF-487986966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BF905C3-95F1-5689-6AB5-6B5898623972}"/>
              </a:ext>
            </a:extLst>
          </p:cNvPr>
          <p:cNvGrpSpPr/>
          <p:nvPr/>
        </p:nvGrpSpPr>
        <p:grpSpPr>
          <a:xfrm>
            <a:off x="236400" y="1773009"/>
            <a:ext cx="11709288" cy="839280"/>
            <a:chOff x="235354" y="370173"/>
            <a:chExt cx="8167473" cy="1084554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ECC2DAA-79E9-3CDF-3244-3051859B466D}"/>
                </a:ext>
              </a:extLst>
            </p:cNvPr>
            <p:cNvGrpSpPr/>
            <p:nvPr/>
          </p:nvGrpSpPr>
          <p:grpSpPr>
            <a:xfrm>
              <a:off x="492877" y="370173"/>
              <a:ext cx="7909950" cy="1084554"/>
              <a:chOff x="548754" y="1988771"/>
              <a:chExt cx="7909950" cy="1084554"/>
            </a:xfrm>
          </p:grpSpPr>
          <p:sp>
            <p:nvSpPr>
              <p:cNvPr id="5" name="Rounded Rectangle 151">
                <a:extLst>
                  <a:ext uri="{FF2B5EF4-FFF2-40B4-BE49-F238E27FC236}">
                    <a16:creationId xmlns:a16="http://schemas.microsoft.com/office/drawing/2014/main" id="{73F5C75A-E401-74F5-AB35-25A2C2A2EEAA}"/>
                  </a:ext>
                </a:extLst>
              </p:cNvPr>
              <p:cNvSpPr/>
              <p:nvPr/>
            </p:nvSpPr>
            <p:spPr>
              <a:xfrm>
                <a:off x="548754" y="1988771"/>
                <a:ext cx="7909950" cy="1084554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buClrTx/>
                  <a:defRPr/>
                </a:pPr>
                <a:endParaRPr lang="en-US" sz="2400">
                  <a:solidFill>
                    <a:srgbClr val="FFFFFF"/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ACD4ED2-896D-0B3D-5D1C-3848854ADE59}"/>
                  </a:ext>
                </a:extLst>
              </p:cNvPr>
              <p:cNvSpPr txBox="1"/>
              <p:nvPr/>
            </p:nvSpPr>
            <p:spPr>
              <a:xfrm>
                <a:off x="867757" y="2115461"/>
                <a:ext cx="7590947" cy="7467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  <a:buClrTx/>
                  <a:defRPr/>
                </a:pPr>
                <a:r>
                  <a:rPr lang="vi-VN" sz="2400" b="1">
                    <a:latin typeface="+mj-lt"/>
                    <a:cs typeface="Arial" panose="020B0604020202020204" pitchFamily="34" charset="0"/>
                  </a:rPr>
                  <a:t>Câu </a:t>
                </a:r>
                <a:r>
                  <a:rPr lang="en-US" sz="2400" b="1">
                    <a:latin typeface="+mj-lt"/>
                    <a:cs typeface="Arial" panose="020B0604020202020204" pitchFamily="34" charset="0"/>
                  </a:rPr>
                  <a:t>1</a:t>
                </a:r>
                <a:r>
                  <a:rPr lang="vi-VN" sz="2400" b="1">
                    <a:latin typeface="+mj-lt"/>
                    <a:cs typeface="Arial" panose="020B0604020202020204" pitchFamily="34" charset="0"/>
                  </a:rPr>
                  <a:t>:</a:t>
                </a:r>
                <a:r>
                  <a:rPr lang="en-US" sz="2400" b="1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Nhà vua triệu các bô lão về kinh thành Thăng Long bàn việc gì?</a:t>
                </a:r>
              </a:p>
            </p:txBody>
          </p:sp>
        </p:grp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E8AE6D78-BAD5-9B80-6911-08D516FD2496}"/>
                </a:ext>
              </a:extLst>
            </p:cNvPr>
            <p:cNvSpPr/>
            <p:nvPr/>
          </p:nvSpPr>
          <p:spPr>
            <a:xfrm>
              <a:off x="235354" y="524411"/>
              <a:ext cx="436320" cy="776076"/>
            </a:xfrm>
            <a:prstGeom prst="ellipse">
              <a:avLst/>
            </a:prstGeom>
            <a:solidFill>
              <a:schemeClr val="accent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defRPr/>
              </a:pPr>
              <a:r>
                <a:rPr lang="en-US" sz="2400" b="1">
                  <a:solidFill>
                    <a:srgbClr val="FFFFFF"/>
                  </a:solidFill>
                  <a:latin typeface="+mj-lt"/>
                  <a:cs typeface="Arial" panose="020B0604020202020204" pitchFamily="34" charset="0"/>
                </a:rPr>
                <a:t>?</a:t>
              </a:r>
            </a:p>
          </p:txBody>
        </p:sp>
      </p:grpSp>
      <p:sp>
        <p:nvSpPr>
          <p:cNvPr id="7" name="Freeform 3">
            <a:extLst>
              <a:ext uri="{FF2B5EF4-FFF2-40B4-BE49-F238E27FC236}">
                <a16:creationId xmlns:a16="http://schemas.microsoft.com/office/drawing/2014/main" id="{D33B2833-7626-7CAF-B934-41A7FF72C982}"/>
              </a:ext>
            </a:extLst>
          </p:cNvPr>
          <p:cNvSpPr/>
          <p:nvPr/>
        </p:nvSpPr>
        <p:spPr>
          <a:xfrm>
            <a:off x="236400" y="2831637"/>
            <a:ext cx="11709288" cy="3726797"/>
          </a:xfrm>
          <a:custGeom>
            <a:avLst/>
            <a:gdLst/>
            <a:ahLst/>
            <a:cxnLst/>
            <a:rect l="l" t="t" r="r" b="b"/>
            <a:pathLst>
              <a:path w="14949872" h="6335005">
                <a:moveTo>
                  <a:pt x="0" y="0"/>
                </a:moveTo>
                <a:lnTo>
                  <a:pt x="14949872" y="0"/>
                </a:lnTo>
                <a:lnTo>
                  <a:pt x="14949872" y="6335005"/>
                </a:lnTo>
                <a:lnTo>
                  <a:pt x="0" y="6335005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/>
          <a:lstStyle/>
          <a:p>
            <a:endParaRPr lang="en-US" sz="2400"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DEA040-7947-488C-EDA1-41ADFEE3A69C}"/>
              </a:ext>
            </a:extLst>
          </p:cNvPr>
          <p:cNvSpPr txBox="1"/>
          <p:nvPr/>
        </p:nvSpPr>
        <p:spPr>
          <a:xfrm>
            <a:off x="6583439" y="3505200"/>
            <a:ext cx="4475817" cy="22398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>
                <a:latin typeface="+mj-lt"/>
              </a:rPr>
              <a:t>Nhà vua triệu các bô lão về kinh, bàn phương án đối phó với quân giặc: Nên hòa hay nên đánh?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DA0990A-B25A-DE72-1328-5D0F1E138F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339" y="3116436"/>
            <a:ext cx="5023162" cy="31571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80395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7302FC-73FC-13AA-76B1-86EB60217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93714BB-7ECE-217F-72E6-D661A8A8EFEC}"/>
              </a:ext>
            </a:extLst>
          </p:cNvPr>
          <p:cNvSpPr/>
          <p:nvPr/>
        </p:nvSpPr>
        <p:spPr>
          <a:xfrm>
            <a:off x="1371600" y="2609850"/>
            <a:ext cx="5286375" cy="272415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85E8E1-AD4B-6101-C628-A83FC7A1A66F}"/>
              </a:ext>
            </a:extLst>
          </p:cNvPr>
          <p:cNvSpPr txBox="1"/>
          <p:nvPr/>
        </p:nvSpPr>
        <p:spPr>
          <a:xfrm>
            <a:off x="697410" y="1978442"/>
            <a:ext cx="66347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  <a:latin typeface="+mj-lt"/>
              </a:rPr>
              <a:t>RÚT RA Ý ĐOẠN 1</a:t>
            </a:r>
            <a:endParaRPr lang="vi-VN" sz="2400" b="1" i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0" name="Picture 14">
            <a:extLst>
              <a:ext uri="{FF2B5EF4-FFF2-40B4-BE49-F238E27FC236}">
                <a16:creationId xmlns:a16="http://schemas.microsoft.com/office/drawing/2014/main" id="{CB57BE6F-A68B-CB73-57F8-0728571BEE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209131" y="1631356"/>
            <a:ext cx="4298137" cy="46811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7001A58-BA95-F92B-7520-262E181AA3CE}"/>
              </a:ext>
            </a:extLst>
          </p:cNvPr>
          <p:cNvSpPr txBox="1"/>
          <p:nvPr/>
        </p:nvSpPr>
        <p:spPr>
          <a:xfrm>
            <a:off x="1417809" y="3411002"/>
            <a:ext cx="5193955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240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Nhà Nguyên bắt đầu đem quân sang xâm lược nước ta</a:t>
            </a:r>
            <a:r>
              <a:rPr lang="vi-VN" sz="240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40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52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0C65FA-428B-3F09-2EAD-A56831B4A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DAA4B92-7738-1015-4424-F640648400FE}"/>
              </a:ext>
            </a:extLst>
          </p:cNvPr>
          <p:cNvGrpSpPr/>
          <p:nvPr/>
        </p:nvGrpSpPr>
        <p:grpSpPr>
          <a:xfrm>
            <a:off x="1051692" y="1810354"/>
            <a:ext cx="10300790" cy="1269118"/>
            <a:chOff x="546975" y="1988771"/>
            <a:chExt cx="8228953" cy="1084554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5" name="Rounded Rectangle 151">
              <a:extLst>
                <a:ext uri="{FF2B5EF4-FFF2-40B4-BE49-F238E27FC236}">
                  <a16:creationId xmlns:a16="http://schemas.microsoft.com/office/drawing/2014/main" id="{15B91B25-6891-53B5-687E-F2357E41A349}"/>
                </a:ext>
              </a:extLst>
            </p:cNvPr>
            <p:cNvSpPr/>
            <p:nvPr/>
          </p:nvSpPr>
          <p:spPr>
            <a:xfrm>
              <a:off x="546975" y="1988771"/>
              <a:ext cx="8228953" cy="1084554"/>
            </a:xfrm>
            <a:prstGeom prst="roundRect">
              <a:avLst/>
            </a:prstGeom>
            <a:grpFill/>
            <a:ln w="2857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defRPr/>
              </a:pPr>
              <a:endParaRPr lang="en-US" sz="2400">
                <a:solidFill>
                  <a:srgbClr val="FFFFFF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F30530A-A693-2275-1752-49320274510F}"/>
                </a:ext>
              </a:extLst>
            </p:cNvPr>
            <p:cNvSpPr txBox="1"/>
            <p:nvPr/>
          </p:nvSpPr>
          <p:spPr>
            <a:xfrm>
              <a:off x="865978" y="2041452"/>
              <a:ext cx="7590947" cy="89838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  <a:buClrTx/>
                <a:defRPr/>
              </a:pPr>
              <a:r>
                <a:rPr lang="vi-VN" sz="2400" b="1">
                  <a:latin typeface="+mj-lt"/>
                  <a:cs typeface="Arial" panose="020B0604020202020204" pitchFamily="34" charset="0"/>
                </a:rPr>
                <a:t>Câu</a:t>
              </a:r>
              <a:r>
                <a:rPr lang="en-US" sz="2400" b="1">
                  <a:latin typeface="+mj-lt"/>
                  <a:cs typeface="Arial" panose="020B0604020202020204" pitchFamily="34" charset="0"/>
                </a:rPr>
                <a:t> 2: </a:t>
              </a:r>
              <a:r>
                <a:rPr lang="en-US" sz="240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Vì sao nhà vua muốn hỏi ý kiến các bô lão từ khắp mọi miền đất nước?</a:t>
              </a:r>
              <a:endParaRPr lang="vi-VN" sz="2400">
                <a:latin typeface="+mj-lt"/>
                <a:cs typeface="Arial" panose="020B0604020202020204" pitchFamily="34" charset="0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CEF1252-70D7-9EAE-D714-3A4F322F6045}"/>
              </a:ext>
            </a:extLst>
          </p:cNvPr>
          <p:cNvSpPr txBox="1"/>
          <p:nvPr/>
        </p:nvSpPr>
        <p:spPr>
          <a:xfrm>
            <a:off x="1051692" y="3297031"/>
            <a:ext cx="4435123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Vì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bô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lão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những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uy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tín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nhân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dân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đại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diện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ý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chí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nguyện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vọng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nhân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dân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trên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mọi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miền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đất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nước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8" name="Picture 4" descr="Hội nghị Diên Hồng vang mãi hào khí non sông | Báo Pháp luật Việt Nam điện  tử">
            <a:extLst>
              <a:ext uri="{FF2B5EF4-FFF2-40B4-BE49-F238E27FC236}">
                <a16:creationId xmlns:a16="http://schemas.microsoft.com/office/drawing/2014/main" id="{EB063BB4-6F1F-C9C0-853A-95147292EC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297031"/>
            <a:ext cx="5256482" cy="29527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6D9C6360-4C34-3CD3-A41B-BCCB33383859}"/>
              </a:ext>
            </a:extLst>
          </p:cNvPr>
          <p:cNvSpPr/>
          <p:nvPr/>
        </p:nvSpPr>
        <p:spPr>
          <a:xfrm>
            <a:off x="738927" y="2097348"/>
            <a:ext cx="625530" cy="600565"/>
          </a:xfrm>
          <a:prstGeom prst="ellipse">
            <a:avLst/>
          </a:prstGeom>
          <a:solidFill>
            <a:schemeClr val="accent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defRPr/>
            </a:pPr>
            <a:r>
              <a:rPr lang="en-US" sz="2400" b="1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15506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2A39AA-8DDF-20F2-BD07-DD98FEC8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50249E7-32DD-C6EA-483F-4CB675B567AE}"/>
              </a:ext>
            </a:extLst>
          </p:cNvPr>
          <p:cNvSpPr/>
          <p:nvPr/>
        </p:nvSpPr>
        <p:spPr>
          <a:xfrm>
            <a:off x="5217423" y="2728196"/>
            <a:ext cx="5819775" cy="310028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8F4B25-719B-4387-7DF3-C21DA9612C0C}"/>
              </a:ext>
            </a:extLst>
          </p:cNvPr>
          <p:cNvSpPr txBox="1"/>
          <p:nvPr/>
        </p:nvSpPr>
        <p:spPr>
          <a:xfrm>
            <a:off x="5217423" y="3474333"/>
            <a:ext cx="5819775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>
                <a:latin typeface="+mj-lt"/>
              </a:rPr>
              <a:t>Thượng hoàng Trần Thánh Tông triệu các bô lão từ khắp mọi miền về Thăng Long vấn ý.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DAAD73-D54C-3D8D-0C6B-A454FD2894C3}"/>
              </a:ext>
            </a:extLst>
          </p:cNvPr>
          <p:cNvSpPr txBox="1"/>
          <p:nvPr/>
        </p:nvSpPr>
        <p:spPr>
          <a:xfrm>
            <a:off x="5079310" y="2018184"/>
            <a:ext cx="609600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RÚT RA Ý ĐOẠN 2</a:t>
            </a:r>
          </a:p>
        </p:txBody>
      </p:sp>
      <p:sp>
        <p:nvSpPr>
          <p:cNvPr id="2" name="Freeform 14">
            <a:extLst>
              <a:ext uri="{FF2B5EF4-FFF2-40B4-BE49-F238E27FC236}">
                <a16:creationId xmlns:a16="http://schemas.microsoft.com/office/drawing/2014/main" id="{945E9077-365D-BE55-25ED-66493F73C787}"/>
              </a:ext>
            </a:extLst>
          </p:cNvPr>
          <p:cNvSpPr/>
          <p:nvPr/>
        </p:nvSpPr>
        <p:spPr>
          <a:xfrm>
            <a:off x="1247568" y="1905692"/>
            <a:ext cx="3220888" cy="6488967"/>
          </a:xfrm>
          <a:custGeom>
            <a:avLst/>
            <a:gdLst/>
            <a:ahLst/>
            <a:cxnLst/>
            <a:rect l="l" t="t" r="r" b="b"/>
            <a:pathLst>
              <a:path w="4846183" h="9763372">
                <a:moveTo>
                  <a:pt x="0" y="0"/>
                </a:moveTo>
                <a:lnTo>
                  <a:pt x="4846182" y="0"/>
                </a:lnTo>
                <a:lnTo>
                  <a:pt x="4846182" y="9763372"/>
                </a:lnTo>
                <a:lnTo>
                  <a:pt x="0" y="97633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441823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7051D1-C2C4-C093-9B4F-D4DC2320D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E94095A-92BC-DF3C-04D3-549C0B807B37}"/>
              </a:ext>
            </a:extLst>
          </p:cNvPr>
          <p:cNvGrpSpPr/>
          <p:nvPr/>
        </p:nvGrpSpPr>
        <p:grpSpPr>
          <a:xfrm>
            <a:off x="962025" y="1696559"/>
            <a:ext cx="10558059" cy="1199041"/>
            <a:chOff x="546975" y="1925824"/>
            <a:chExt cx="8228953" cy="1084554"/>
          </a:xfrm>
        </p:grpSpPr>
        <p:sp>
          <p:nvSpPr>
            <p:cNvPr id="5" name="Rounded Rectangle 151">
              <a:extLst>
                <a:ext uri="{FF2B5EF4-FFF2-40B4-BE49-F238E27FC236}">
                  <a16:creationId xmlns:a16="http://schemas.microsoft.com/office/drawing/2014/main" id="{94999D45-EA66-D91F-6932-1B13730638CC}"/>
                </a:ext>
              </a:extLst>
            </p:cNvPr>
            <p:cNvSpPr/>
            <p:nvPr/>
          </p:nvSpPr>
          <p:spPr>
            <a:xfrm>
              <a:off x="546975" y="1925824"/>
              <a:ext cx="8228953" cy="1084554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defRPr/>
              </a:pPr>
              <a:endParaRPr lang="en-US" sz="2400">
                <a:solidFill>
                  <a:srgbClr val="FFFFFF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BBD0962-7CC2-3EDB-9702-E4446A6343F4}"/>
                </a:ext>
              </a:extLst>
            </p:cNvPr>
            <p:cNvSpPr txBox="1"/>
            <p:nvPr/>
          </p:nvSpPr>
          <p:spPr>
            <a:xfrm>
              <a:off x="770772" y="1943910"/>
              <a:ext cx="7590947" cy="890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  <a:buClrTx/>
                <a:defRPr/>
              </a:pPr>
              <a:r>
                <a:rPr lang="vi-VN" sz="2400" b="1" dirty="0">
                  <a:latin typeface="+mj-lt"/>
                  <a:cs typeface="Arial" panose="020B0604020202020204" pitchFamily="34" charset="0"/>
                </a:rPr>
                <a:t>Câu </a:t>
              </a:r>
              <a:r>
                <a:rPr lang="en-US" sz="2400" b="1" dirty="0">
                  <a:latin typeface="+mj-lt"/>
                  <a:cs typeface="Arial" panose="020B0604020202020204" pitchFamily="34" charset="0"/>
                </a:rPr>
                <a:t>3: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Hình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ảnh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các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vị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bô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lão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từ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khắp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mọi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miền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về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dự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họp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nói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lên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điều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gì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?</a:t>
              </a:r>
            </a:p>
          </p:txBody>
        </p:sp>
      </p:grpSp>
      <p:pic>
        <p:nvPicPr>
          <p:cNvPr id="13" name="Picture 2" descr="Hội Nghị Diên Hồng">
            <a:extLst>
              <a:ext uri="{FF2B5EF4-FFF2-40B4-BE49-F238E27FC236}">
                <a16:creationId xmlns:a16="http://schemas.microsoft.com/office/drawing/2014/main" id="{DAB392EC-C6EC-995B-6293-3C65E87EE6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364" y="3133725"/>
            <a:ext cx="5046720" cy="3145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18287A85-9484-DE3B-3E7A-478456E15D57}"/>
              </a:ext>
            </a:extLst>
          </p:cNvPr>
          <p:cNvSpPr/>
          <p:nvPr/>
        </p:nvSpPr>
        <p:spPr>
          <a:xfrm>
            <a:off x="581044" y="1995796"/>
            <a:ext cx="625530" cy="600565"/>
          </a:xfrm>
          <a:prstGeom prst="ellipse">
            <a:avLst/>
          </a:prstGeom>
          <a:solidFill>
            <a:schemeClr val="accent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defRPr/>
            </a:pPr>
            <a:r>
              <a:rPr lang="en-US" sz="2400" b="1" dirty="0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D4B4373-9BCE-E08B-30CF-FCD54FD3260D}"/>
              </a:ext>
            </a:extLst>
          </p:cNvPr>
          <p:cNvSpPr txBox="1"/>
          <p:nvPr/>
        </p:nvSpPr>
        <p:spPr>
          <a:xfrm>
            <a:off x="962025" y="2596361"/>
            <a:ext cx="5261438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2304105">
              <a:lnSpc>
                <a:spcPct val="150000"/>
              </a:lnSpc>
              <a:defRPr/>
            </a:pPr>
            <a:endParaRPr lang="en-US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2304105">
              <a:lnSpc>
                <a:spcPct val="150000"/>
              </a:lnSpc>
              <a:defRPr/>
            </a:pP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ảnh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nói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lên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tinh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thần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yêu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nước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ý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thức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trách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nhiệm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bô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lão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đối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với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việc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nước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Đây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cũng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ảnh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thể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hiện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sự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đoàn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kết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nhân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dân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cả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nước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46687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1F0A00-0EA3-495F-1515-CD1044E00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62106A9-55B3-F6B7-A3FE-8B631911F903}"/>
              </a:ext>
            </a:extLst>
          </p:cNvPr>
          <p:cNvSpPr/>
          <p:nvPr/>
        </p:nvSpPr>
        <p:spPr>
          <a:xfrm>
            <a:off x="989160" y="2695575"/>
            <a:ext cx="5364013" cy="260985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9C715B-A901-F751-806E-151636E0A870}"/>
              </a:ext>
            </a:extLst>
          </p:cNvPr>
          <p:cNvSpPr txBox="1"/>
          <p:nvPr/>
        </p:nvSpPr>
        <p:spPr>
          <a:xfrm>
            <a:off x="1589204" y="1992551"/>
            <a:ext cx="4163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  <a:latin typeface="+mj-lt"/>
              </a:rPr>
              <a:t>RÚT RA Ý ĐOẠN 3</a:t>
            </a:r>
            <a:endParaRPr lang="en-US" sz="2400" b="1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B860E6-D1F9-BB7F-8544-A0503740611E}"/>
              </a:ext>
            </a:extLst>
          </p:cNvPr>
          <p:cNvSpPr txBox="1"/>
          <p:nvPr/>
        </p:nvSpPr>
        <p:spPr>
          <a:xfrm>
            <a:off x="1570453" y="3439577"/>
            <a:ext cx="4201425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2400" dirty="0" err="1">
                <a:latin typeface="+mj-lt"/>
                <a:ea typeface="Calibri" panose="020F0502020204030204" pitchFamily="34" charset="0"/>
              </a:rPr>
              <a:t>Nội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dung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của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hội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nghị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Diên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</a:rPr>
              <a:t>Hồng</a:t>
            </a:r>
            <a:r>
              <a:rPr lang="en-US" sz="2400" dirty="0">
                <a:latin typeface="+mj-lt"/>
                <a:ea typeface="Calibri" panose="020F0502020204030204" pitchFamily="34" charset="0"/>
              </a:rPr>
              <a:t>.</a:t>
            </a:r>
            <a:r>
              <a:rPr lang="vi-VN" sz="2400" dirty="0">
                <a:solidFill>
                  <a:sysClr val="windowText" lastClr="000000"/>
                </a:solidFill>
                <a:latin typeface="+mj-lt"/>
              </a:rPr>
              <a:t> </a:t>
            </a:r>
          </a:p>
        </p:txBody>
      </p:sp>
      <p:sp>
        <p:nvSpPr>
          <p:cNvPr id="2" name="Freeform 19">
            <a:extLst>
              <a:ext uri="{FF2B5EF4-FFF2-40B4-BE49-F238E27FC236}">
                <a16:creationId xmlns:a16="http://schemas.microsoft.com/office/drawing/2014/main" id="{D8BF24D1-1540-0AB1-BF95-ACA2D5027E2C}"/>
              </a:ext>
            </a:extLst>
          </p:cNvPr>
          <p:cNvSpPr/>
          <p:nvPr/>
        </p:nvSpPr>
        <p:spPr>
          <a:xfrm>
            <a:off x="7042180" y="1668695"/>
            <a:ext cx="4160660" cy="4383837"/>
          </a:xfrm>
          <a:custGeom>
            <a:avLst/>
            <a:gdLst/>
            <a:ahLst/>
            <a:cxnLst/>
            <a:rect l="l" t="t" r="r" b="b"/>
            <a:pathLst>
              <a:path w="7291707" h="7682833">
                <a:moveTo>
                  <a:pt x="0" y="0"/>
                </a:moveTo>
                <a:lnTo>
                  <a:pt x="7291707" y="0"/>
                </a:lnTo>
                <a:lnTo>
                  <a:pt x="7291707" y="7682833"/>
                </a:lnTo>
                <a:lnTo>
                  <a:pt x="0" y="76828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459551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E1D146-CE3D-4F59-8087-AC4D9A1D7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4FF2880E-2D45-852E-0E86-7DAF9FACA606}"/>
              </a:ext>
            </a:extLst>
          </p:cNvPr>
          <p:cNvGrpSpPr/>
          <p:nvPr/>
        </p:nvGrpSpPr>
        <p:grpSpPr>
          <a:xfrm>
            <a:off x="962025" y="1696559"/>
            <a:ext cx="10558059" cy="1199041"/>
            <a:chOff x="546975" y="1925824"/>
            <a:chExt cx="8228953" cy="1084554"/>
          </a:xfrm>
        </p:grpSpPr>
        <p:sp>
          <p:nvSpPr>
            <p:cNvPr id="21" name="Rounded Rectangle 151">
              <a:extLst>
                <a:ext uri="{FF2B5EF4-FFF2-40B4-BE49-F238E27FC236}">
                  <a16:creationId xmlns:a16="http://schemas.microsoft.com/office/drawing/2014/main" id="{30EDA266-9907-CFD7-229B-B1920C7AA551}"/>
                </a:ext>
              </a:extLst>
            </p:cNvPr>
            <p:cNvSpPr/>
            <p:nvPr/>
          </p:nvSpPr>
          <p:spPr>
            <a:xfrm>
              <a:off x="546975" y="1925824"/>
              <a:ext cx="8228953" cy="1084554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defRPr/>
              </a:pPr>
              <a:endParaRPr lang="en-US" sz="2400">
                <a:solidFill>
                  <a:srgbClr val="FFFFFF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8DE4180-A9EC-9EDD-1877-5A921F79D6B9}"/>
                </a:ext>
              </a:extLst>
            </p:cNvPr>
            <p:cNvSpPr txBox="1"/>
            <p:nvPr/>
          </p:nvSpPr>
          <p:spPr>
            <a:xfrm>
              <a:off x="865977" y="1960735"/>
              <a:ext cx="7590947" cy="1014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  <a:buClrTx/>
                <a:defRPr/>
              </a:pPr>
              <a:r>
                <a:rPr lang="vi-VN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Câu </a:t>
              </a:r>
              <a:r>
                <a:rPr lang="en-US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4: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</a:rPr>
                <a:t>Tìm</a:t>
              </a:r>
              <a:r>
                <a:rPr lang="en-US" sz="24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</a:rPr>
                <a:t>những</a:t>
              </a:r>
              <a:r>
                <a:rPr lang="en-US" sz="2400" dirty="0">
                  <a:latin typeface="+mn-lt"/>
                  <a:ea typeface="Calibri" panose="020F0502020204030204" pitchFamily="34" charset="0"/>
                </a:rPr>
                <a:t> chi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</a:rPr>
                <a:t>tiết</a:t>
              </a:r>
              <a:r>
                <a:rPr lang="en-US" sz="2400" dirty="0">
                  <a:latin typeface="+mn-lt"/>
                  <a:ea typeface="Calibri" panose="020F0502020204030204" pitchFamily="34" charset="0"/>
                </a:rPr>
                <a:t>,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</a:rPr>
                <a:t>hình</a:t>
              </a:r>
              <a:r>
                <a:rPr lang="en-US" sz="24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</a:rPr>
                <a:t>ảnh</a:t>
              </a:r>
              <a:r>
                <a:rPr lang="en-US" sz="24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</a:rPr>
                <a:t>thể</a:t>
              </a:r>
              <a:r>
                <a:rPr lang="en-US" sz="24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</a:rPr>
                <a:t>hiện</a:t>
              </a:r>
              <a:r>
                <a:rPr lang="en-US" sz="24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</a:rPr>
                <a:t>ý</a:t>
              </a:r>
              <a:r>
                <a:rPr lang="en-US" sz="24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</a:rPr>
                <a:t>chí</a:t>
              </a:r>
              <a:r>
                <a:rPr lang="en-US" sz="24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</a:rPr>
                <a:t>chung</a:t>
              </a:r>
              <a:r>
                <a:rPr lang="en-US" sz="24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</a:rPr>
                <a:t>của</a:t>
              </a:r>
              <a:r>
                <a:rPr lang="en-US" sz="24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</a:rPr>
                <a:t>các</a:t>
              </a:r>
              <a:r>
                <a:rPr lang="en-US" sz="24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</a:rPr>
                <a:t>vị</a:t>
              </a:r>
              <a:r>
                <a:rPr lang="en-US" sz="24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</a:rPr>
                <a:t>bô</a:t>
              </a:r>
              <a:r>
                <a:rPr lang="en-US" sz="24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</a:rPr>
                <a:t>lão</a:t>
              </a:r>
              <a:r>
                <a:rPr lang="en-US" sz="24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</a:rPr>
                <a:t>trong</a:t>
              </a:r>
              <a:r>
                <a:rPr lang="en-US" sz="24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</a:rPr>
                <a:t>hội</a:t>
              </a:r>
              <a:r>
                <a:rPr lang="en-US" sz="24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</a:rPr>
                <a:t>nghị</a:t>
              </a:r>
              <a:endPara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E8C9F02C-5137-6FEC-C688-25DED06906EA}"/>
              </a:ext>
            </a:extLst>
          </p:cNvPr>
          <p:cNvSpPr/>
          <p:nvPr/>
        </p:nvSpPr>
        <p:spPr>
          <a:xfrm>
            <a:off x="581044" y="1995796"/>
            <a:ext cx="625530" cy="600565"/>
          </a:xfrm>
          <a:prstGeom prst="ellipse">
            <a:avLst/>
          </a:prstGeom>
          <a:solidFill>
            <a:schemeClr val="accent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defRPr/>
            </a:pPr>
            <a:r>
              <a:rPr lang="en-US" sz="2400" b="1" dirty="0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4" name="Rectangle: Diagonal Corners Rounded 4">
            <a:extLst>
              <a:ext uri="{FF2B5EF4-FFF2-40B4-BE49-F238E27FC236}">
                <a16:creationId xmlns:a16="http://schemas.microsoft.com/office/drawing/2014/main" id="{1379A8C0-B20C-E7F6-1778-31731A7337D3}"/>
              </a:ext>
            </a:extLst>
          </p:cNvPr>
          <p:cNvSpPr/>
          <p:nvPr/>
        </p:nvSpPr>
        <p:spPr>
          <a:xfrm>
            <a:off x="671916" y="3127513"/>
            <a:ext cx="4812591" cy="3405809"/>
          </a:xfrm>
          <a:prstGeom prst="round2Diag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Khi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nhà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vua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hỏi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: “Ta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nên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hòa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hay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nên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đánh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?”,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tất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cả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bô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lão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đều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nói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: “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Đánh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!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Đá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…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ánh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…! Xin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Bệ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hạ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đánh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!”.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Tiếng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hô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thống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thiết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nổi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lên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như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sóng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cồn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Rectangle: Diagonal Corners Rounded 25">
            <a:extLst>
              <a:ext uri="{FF2B5EF4-FFF2-40B4-BE49-F238E27FC236}">
                <a16:creationId xmlns:a16="http://schemas.microsoft.com/office/drawing/2014/main" id="{8446A079-F0C5-3A29-1D09-D40DE6E834B9}"/>
              </a:ext>
            </a:extLst>
          </p:cNvPr>
          <p:cNvSpPr/>
          <p:nvPr/>
        </p:nvSpPr>
        <p:spPr>
          <a:xfrm>
            <a:off x="5706719" y="3127513"/>
            <a:ext cx="5813365" cy="3405809"/>
          </a:xfrm>
          <a:prstGeom prst="round2Diag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100" i="1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Đại</a:t>
            </a:r>
            <a:r>
              <a:rPr lang="en-US" sz="2100" i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i="1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Việt</a:t>
            </a:r>
            <a:r>
              <a:rPr lang="en-US" sz="2100" i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i="1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sử</a:t>
            </a:r>
            <a:r>
              <a:rPr lang="en-US" sz="2100" i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i="1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kí</a:t>
            </a:r>
            <a:r>
              <a:rPr lang="en-US" sz="2100" i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i="1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toàn</a:t>
            </a:r>
            <a:r>
              <a:rPr lang="en-US" sz="2100" i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i="1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thư</a:t>
            </a:r>
            <a:r>
              <a:rPr lang="en-US" sz="2100" i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do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sử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thần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nhà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Trần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nhà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Lê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như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Lê Văn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Hưu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Phan Phu Tiên, Ngô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Sĩ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Liên, Vũ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Quỳnh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Phạm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Công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Trứ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Lê Huy,…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biên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soạn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phụ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lão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đều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nói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Đánh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!”,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muôn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cùng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hô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tiếng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tiếng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hô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như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bật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ra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cửa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miệng</a:t>
            </a:r>
            <a:r>
              <a:rPr lang="en-US" sz="2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0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92E935-05B4-BDF6-3E09-67B3ACB50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1">
            <a:extLst>
              <a:ext uri="{FF2B5EF4-FFF2-40B4-BE49-F238E27FC236}">
                <a16:creationId xmlns:a16="http://schemas.microsoft.com/office/drawing/2014/main" id="{77CCB3D6-257A-C770-6D9B-3FEF2702B859}"/>
              </a:ext>
            </a:extLst>
          </p:cNvPr>
          <p:cNvSpPr/>
          <p:nvPr/>
        </p:nvSpPr>
        <p:spPr>
          <a:xfrm>
            <a:off x="989160" y="2695575"/>
            <a:ext cx="5364013" cy="260985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93C368-6198-9A72-ADFC-339EA1C094DE}"/>
              </a:ext>
            </a:extLst>
          </p:cNvPr>
          <p:cNvSpPr txBox="1"/>
          <p:nvPr/>
        </p:nvSpPr>
        <p:spPr>
          <a:xfrm>
            <a:off x="1589204" y="1992551"/>
            <a:ext cx="4163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  <a:latin typeface="+mj-lt"/>
              </a:rPr>
              <a:t>RÚT RA </a:t>
            </a:r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Ý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ĐOẠN 4</a:t>
            </a:r>
            <a:endParaRPr lang="en-US" sz="2400" b="1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0E32A8-2082-10D1-AF26-0F7EA2CF5AAF}"/>
              </a:ext>
            </a:extLst>
          </p:cNvPr>
          <p:cNvSpPr txBox="1"/>
          <p:nvPr/>
        </p:nvSpPr>
        <p:spPr>
          <a:xfrm>
            <a:off x="1462249" y="3375992"/>
            <a:ext cx="4417833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400" dirty="0" err="1">
                <a:latin typeface="UTM Avo" panose="02040603050506020204" pitchFamily="18"/>
              </a:rPr>
              <a:t>Sử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quan</a:t>
            </a:r>
            <a:r>
              <a:rPr lang="en-US" sz="2400" dirty="0">
                <a:latin typeface="UTM Avo" panose="02040603050506020204" pitchFamily="18"/>
              </a:rPr>
              <a:t> Lê Văn </a:t>
            </a:r>
            <a:r>
              <a:rPr lang="en-US" sz="2400" dirty="0" err="1">
                <a:latin typeface="UTM Avo" panose="02040603050506020204" pitchFamily="18"/>
              </a:rPr>
              <a:t>Hưu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ghi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chép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về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hội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nghị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Diên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Hồng</a:t>
            </a:r>
            <a:r>
              <a:rPr lang="en-US" sz="2000" i="1" dirty="0">
                <a:latin typeface="UTM Avo" panose="02040603050506020204" pitchFamily="18"/>
              </a:rPr>
              <a:t>. </a:t>
            </a:r>
            <a:endParaRPr lang="en-US" sz="2000" dirty="0">
              <a:latin typeface="UTM Avo" panose="02040603050506020204" pitchFamily="18"/>
            </a:endParaRPr>
          </a:p>
        </p:txBody>
      </p:sp>
      <p:sp>
        <p:nvSpPr>
          <p:cNvPr id="5" name="Freeform 19">
            <a:extLst>
              <a:ext uri="{FF2B5EF4-FFF2-40B4-BE49-F238E27FC236}">
                <a16:creationId xmlns:a16="http://schemas.microsoft.com/office/drawing/2014/main" id="{4626F247-F837-B1BC-1A5F-EFC773AE9F47}"/>
              </a:ext>
            </a:extLst>
          </p:cNvPr>
          <p:cNvSpPr/>
          <p:nvPr/>
        </p:nvSpPr>
        <p:spPr>
          <a:xfrm>
            <a:off x="7042180" y="1668695"/>
            <a:ext cx="4160660" cy="4383837"/>
          </a:xfrm>
          <a:custGeom>
            <a:avLst/>
            <a:gdLst/>
            <a:ahLst/>
            <a:cxnLst/>
            <a:rect l="l" t="t" r="r" b="b"/>
            <a:pathLst>
              <a:path w="7291707" h="7682833">
                <a:moveTo>
                  <a:pt x="0" y="0"/>
                </a:moveTo>
                <a:lnTo>
                  <a:pt x="7291707" y="0"/>
                </a:lnTo>
                <a:lnTo>
                  <a:pt x="7291707" y="7682833"/>
                </a:lnTo>
                <a:lnTo>
                  <a:pt x="0" y="76828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99789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BD7FA6-9F2E-8678-A514-56E10B08D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74F472F3-4F9C-8932-8C01-72A56E094098}"/>
              </a:ext>
            </a:extLst>
          </p:cNvPr>
          <p:cNvGrpSpPr/>
          <p:nvPr/>
        </p:nvGrpSpPr>
        <p:grpSpPr>
          <a:xfrm>
            <a:off x="1206574" y="1798046"/>
            <a:ext cx="9858658" cy="1199041"/>
            <a:chOff x="546976" y="1925824"/>
            <a:chExt cx="7683840" cy="1084554"/>
          </a:xfrm>
        </p:grpSpPr>
        <p:sp>
          <p:nvSpPr>
            <p:cNvPr id="25" name="Rounded Rectangle 151">
              <a:extLst>
                <a:ext uri="{FF2B5EF4-FFF2-40B4-BE49-F238E27FC236}">
                  <a16:creationId xmlns:a16="http://schemas.microsoft.com/office/drawing/2014/main" id="{C726573F-F698-86C6-99A6-2D882BB13772}"/>
                </a:ext>
              </a:extLst>
            </p:cNvPr>
            <p:cNvSpPr/>
            <p:nvPr/>
          </p:nvSpPr>
          <p:spPr>
            <a:xfrm>
              <a:off x="546976" y="1925824"/>
              <a:ext cx="7683840" cy="1084554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buClrTx/>
                <a:defRPr/>
              </a:pPr>
              <a:endParaRPr lang="en-US" sz="2400">
                <a:solidFill>
                  <a:srgbClr val="FFFFFF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0BBDB24-6F00-D8E1-DC73-85353F70A479}"/>
                </a:ext>
              </a:extLst>
            </p:cNvPr>
            <p:cNvSpPr txBox="1"/>
            <p:nvPr/>
          </p:nvSpPr>
          <p:spPr>
            <a:xfrm>
              <a:off x="593422" y="2196489"/>
              <a:ext cx="7590947" cy="52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buClrTx/>
                <a:defRPr/>
              </a:pPr>
              <a:r>
                <a:rPr lang="vi-VN" sz="2400" b="1" dirty="0">
                  <a:latin typeface="+mn-lt"/>
                  <a:cs typeface="Arial" panose="020B0604020202020204" pitchFamily="34" charset="0"/>
                </a:rPr>
                <a:t>Câu </a:t>
              </a:r>
              <a:r>
                <a:rPr lang="en-US" sz="2400" b="1" dirty="0">
                  <a:latin typeface="+mn-lt"/>
                  <a:cs typeface="Arial" panose="020B0604020202020204" pitchFamily="34" charset="0"/>
                </a:rPr>
                <a:t>5: </a:t>
              </a:r>
              <a:r>
                <a:rPr lang="en-US" sz="2400" dirty="0">
                  <a:latin typeface="+mn-lt"/>
                  <a:ea typeface="Calibri" panose="020F0502020204030204" pitchFamily="34" charset="0"/>
                </a:rPr>
                <a:t>Em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</a:rPr>
                <a:t>có</a:t>
              </a:r>
              <a:r>
                <a:rPr lang="en-US" sz="24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</a:rPr>
                <a:t>cảm</a:t>
              </a:r>
              <a:r>
                <a:rPr lang="en-US" sz="24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</a:rPr>
                <a:t>nghĩ</a:t>
              </a:r>
              <a:r>
                <a:rPr lang="en-US" sz="24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</a:rPr>
                <a:t>gì</a:t>
              </a:r>
              <a:r>
                <a:rPr lang="en-US" sz="24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</a:rPr>
                <a:t>về</a:t>
              </a:r>
              <a:r>
                <a:rPr lang="en-US" sz="24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</a:rPr>
                <a:t>Hội</a:t>
              </a:r>
              <a:r>
                <a:rPr lang="en-US" sz="24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</a:rPr>
                <a:t>nghị</a:t>
              </a:r>
              <a:r>
                <a:rPr lang="en-US" sz="24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</a:rPr>
                <a:t>Diên</a:t>
              </a:r>
              <a:r>
                <a:rPr lang="en-US" sz="2400" dirty="0"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</a:rPr>
                <a:t>Hồng</a:t>
              </a:r>
              <a:r>
                <a:rPr lang="en-US" sz="2400" dirty="0">
                  <a:latin typeface="+mn-lt"/>
                  <a:ea typeface="Calibri" panose="020F0502020204030204" pitchFamily="34" charset="0"/>
                </a:rPr>
                <a:t>?</a:t>
              </a:r>
              <a:endPara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7" name="Oval 26">
            <a:extLst>
              <a:ext uri="{FF2B5EF4-FFF2-40B4-BE49-F238E27FC236}">
                <a16:creationId xmlns:a16="http://schemas.microsoft.com/office/drawing/2014/main" id="{920CA726-AB8F-E2DB-8A4B-63D57D852608}"/>
              </a:ext>
            </a:extLst>
          </p:cNvPr>
          <p:cNvSpPr/>
          <p:nvPr/>
        </p:nvSpPr>
        <p:spPr>
          <a:xfrm>
            <a:off x="825592" y="2097283"/>
            <a:ext cx="625530" cy="600565"/>
          </a:xfrm>
          <a:prstGeom prst="ellipse">
            <a:avLst/>
          </a:prstGeom>
          <a:solidFill>
            <a:schemeClr val="accent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defRPr/>
            </a:pPr>
            <a:r>
              <a:rPr lang="en-US" sz="2400" b="1" dirty="0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760E870-2EE4-C528-2EA5-6B14708318EB}"/>
              </a:ext>
            </a:extLst>
          </p:cNvPr>
          <p:cNvSpPr txBox="1"/>
          <p:nvPr/>
        </p:nvSpPr>
        <p:spPr>
          <a:xfrm>
            <a:off x="1875495" y="3108682"/>
            <a:ext cx="8441009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tabLst>
                <a:tab pos="245611" algn="l"/>
              </a:tabLst>
            </a:pP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Trong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bất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kì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hoàn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cảnh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khó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khăn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khắc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nghiệt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thế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nào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vua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tôi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nhà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Trần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vẫn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nêu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cao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tinh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thần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yêu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nước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quyết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tâm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anh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dũng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đánh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giặc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nguyên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nhân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quan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trọng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nhất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dẫn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đến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thắng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lợi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ba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lần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kháng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chiến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chống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quân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xâm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lược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Mông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Nguyên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cũng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truyền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thống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quý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báu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dân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tộc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ta.</a:t>
            </a:r>
          </a:p>
        </p:txBody>
      </p:sp>
    </p:spTree>
    <p:extLst>
      <p:ext uri="{BB962C8B-B14F-4D97-AF65-F5344CB8AC3E}">
        <p14:creationId xmlns:p14="http://schemas.microsoft.com/office/powerpoint/2010/main" val="89535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E9F726-4F56-05EF-26F0-E15EE3D33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568;p29">
            <a:extLst>
              <a:ext uri="{FF2B5EF4-FFF2-40B4-BE49-F238E27FC236}">
                <a16:creationId xmlns:a16="http://schemas.microsoft.com/office/drawing/2014/main" id="{99FA3D64-6851-0D1B-3A60-91737489182E}"/>
              </a:ext>
            </a:extLst>
          </p:cNvPr>
          <p:cNvSpPr txBox="1">
            <a:spLocks/>
          </p:cNvSpPr>
          <p:nvPr/>
        </p:nvSpPr>
        <p:spPr>
          <a:xfrm>
            <a:off x="1604434" y="2589817"/>
            <a:ext cx="4590101" cy="905032"/>
          </a:xfrm>
          <a:prstGeom prst="rect">
            <a:avLst/>
          </a:prstGeom>
        </p:spPr>
        <p:txBody>
          <a:bodyPr spcFirstLastPara="1" wrap="square" lIns="115184" tIns="115184" rIns="115184" bIns="115184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300" b="1" dirty="0">
                <a:solidFill>
                  <a:srgbClr val="C00000"/>
                </a:solidFill>
                <a:latin typeface="+mj-lt"/>
              </a:rPr>
              <a:t>HOẠT ĐỘNG 3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A4B4C0D-9AD4-4FF7-117A-0785BB27E597}"/>
              </a:ext>
            </a:extLst>
          </p:cNvPr>
          <p:cNvSpPr txBox="1"/>
          <p:nvPr/>
        </p:nvSpPr>
        <p:spPr>
          <a:xfrm>
            <a:off x="531826" y="3694996"/>
            <a:ext cx="6268497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0" b="1" dirty="0">
                <a:latin typeface="+mj-lt"/>
              </a:rPr>
              <a:t>ĐỌC NÂNG CAO</a:t>
            </a:r>
          </a:p>
        </p:txBody>
      </p:sp>
      <p:sp>
        <p:nvSpPr>
          <p:cNvPr id="43" name="Freeform 24">
            <a:extLst>
              <a:ext uri="{FF2B5EF4-FFF2-40B4-BE49-F238E27FC236}">
                <a16:creationId xmlns:a16="http://schemas.microsoft.com/office/drawing/2014/main" id="{0E3FE5C0-C0E4-57C3-30B2-8689D6650BD5}"/>
              </a:ext>
            </a:extLst>
          </p:cNvPr>
          <p:cNvSpPr/>
          <p:nvPr/>
        </p:nvSpPr>
        <p:spPr>
          <a:xfrm>
            <a:off x="7010399" y="1691556"/>
            <a:ext cx="4237063" cy="4006880"/>
          </a:xfrm>
          <a:custGeom>
            <a:avLst/>
            <a:gdLst/>
            <a:ahLst/>
            <a:cxnLst/>
            <a:rect l="l" t="t" r="r" b="b"/>
            <a:pathLst>
              <a:path w="6367078" h="5335932">
                <a:moveTo>
                  <a:pt x="0" y="0"/>
                </a:moveTo>
                <a:lnTo>
                  <a:pt x="6367078" y="0"/>
                </a:lnTo>
                <a:lnTo>
                  <a:pt x="6367078" y="5335932"/>
                </a:lnTo>
                <a:lnTo>
                  <a:pt x="0" y="53359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426100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2838AD-D0BE-E1C8-43F4-D218C1FF9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4A158C7-925B-C991-AAE2-B508B773C0F6}"/>
              </a:ext>
            </a:extLst>
          </p:cNvPr>
          <p:cNvSpPr txBox="1"/>
          <p:nvPr/>
        </p:nvSpPr>
        <p:spPr>
          <a:xfrm>
            <a:off x="878598" y="3113841"/>
            <a:ext cx="6211030" cy="33432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Trẫm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tướng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sĩ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/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kế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sách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chống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giặc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.//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Nhưng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lòng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trẫm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chưa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yên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/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vì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không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nỡ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bách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tính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lầm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than.//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khanh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bậc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trưởng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lão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dân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gian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.//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Vậy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,/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trẫm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hỏi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ý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khanh:// Ta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nên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hòa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/ 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hay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nên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đánh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</a:p>
        </p:txBody>
      </p:sp>
      <p:sp>
        <p:nvSpPr>
          <p:cNvPr id="3" name="Rectangle: Rounded Corners 6">
            <a:extLst>
              <a:ext uri="{FF2B5EF4-FFF2-40B4-BE49-F238E27FC236}">
                <a16:creationId xmlns:a16="http://schemas.microsoft.com/office/drawing/2014/main" id="{35CD31DA-103D-4320-9F01-0AB6F14D0BA8}"/>
              </a:ext>
            </a:extLst>
          </p:cNvPr>
          <p:cNvSpPr/>
          <p:nvPr/>
        </p:nvSpPr>
        <p:spPr>
          <a:xfrm>
            <a:off x="878598" y="1797185"/>
            <a:ext cx="10434804" cy="112286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ọc lại đoạn 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và xác định giọng đọc đoạn này: 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EDC5742B-734E-8577-ED2A-E2A1DF71C8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501077" y="3210713"/>
            <a:ext cx="3842785" cy="3343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415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5D4944C3-107E-EAE7-2AC4-CB07517C11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3014224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ED9EC7-9B98-118D-ABDF-5E04A340C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0;p2">
            <a:extLst>
              <a:ext uri="{FF2B5EF4-FFF2-40B4-BE49-F238E27FC236}">
                <a16:creationId xmlns:a16="http://schemas.microsoft.com/office/drawing/2014/main" id="{DAB6B184-A08E-9E87-7DD9-40A1F154718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9098" r="5935" b="68133"/>
          <a:stretch/>
        </p:blipFill>
        <p:spPr>
          <a:xfrm>
            <a:off x="1" y="4880942"/>
            <a:ext cx="12192000" cy="200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61;p2">
            <a:extLst>
              <a:ext uri="{FF2B5EF4-FFF2-40B4-BE49-F238E27FC236}">
                <a16:creationId xmlns:a16="http://schemas.microsoft.com/office/drawing/2014/main" id="{CC3567F3-315A-B87F-E216-15D0463780E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88149" y="6164342"/>
            <a:ext cx="1334281" cy="6888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" name="Google Shape;262;p2">
            <a:extLst>
              <a:ext uri="{FF2B5EF4-FFF2-40B4-BE49-F238E27FC236}">
                <a16:creationId xmlns:a16="http://schemas.microsoft.com/office/drawing/2014/main" id="{6B460BE9-E287-D7FD-82CF-B20CE94BDCFA}"/>
              </a:ext>
            </a:extLst>
          </p:cNvPr>
          <p:cNvGrpSpPr/>
          <p:nvPr/>
        </p:nvGrpSpPr>
        <p:grpSpPr>
          <a:xfrm>
            <a:off x="-33848" y="5410626"/>
            <a:ext cx="1621971" cy="1447375"/>
            <a:chOff x="12922445" y="7368188"/>
            <a:chExt cx="2432955" cy="2171063"/>
          </a:xfrm>
        </p:grpSpPr>
        <p:pic>
          <p:nvPicPr>
            <p:cNvPr id="29" name="Google Shape;263;p2">
              <a:extLst>
                <a:ext uri="{FF2B5EF4-FFF2-40B4-BE49-F238E27FC236}">
                  <a16:creationId xmlns:a16="http://schemas.microsoft.com/office/drawing/2014/main" id="{6F3EB223-0DE6-15A7-7007-748099E55219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2922445" y="7368188"/>
              <a:ext cx="1432244" cy="15699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264;p2">
              <a:extLst>
                <a:ext uri="{FF2B5EF4-FFF2-40B4-BE49-F238E27FC236}">
                  <a16:creationId xmlns:a16="http://schemas.microsoft.com/office/drawing/2014/main" id="{5361B53F-CA4E-07BB-9CA2-B588CB5AFA69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3353978" y="8498764"/>
              <a:ext cx="2001422" cy="10332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" name="Google Shape;265;p2">
              <a:extLst>
                <a:ext uri="{FF2B5EF4-FFF2-40B4-BE49-F238E27FC236}">
                  <a16:creationId xmlns:a16="http://schemas.microsoft.com/office/drawing/2014/main" id="{E6BC95BC-812D-EF95-9FB6-3A845C613E69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 l="218" r="219"/>
            <a:stretch/>
          </p:blipFill>
          <p:spPr>
            <a:xfrm>
              <a:off x="14367560" y="8833553"/>
              <a:ext cx="987839" cy="70569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2" name="Google Shape;266;p2">
            <a:extLst>
              <a:ext uri="{FF2B5EF4-FFF2-40B4-BE49-F238E27FC236}">
                <a16:creationId xmlns:a16="http://schemas.microsoft.com/office/drawing/2014/main" id="{16A01BE0-E2A9-FAB2-5039-87AD8D55AD02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-1511033">
            <a:off x="114611" y="146127"/>
            <a:ext cx="886927" cy="895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267;p2">
            <a:extLst>
              <a:ext uri="{FF2B5EF4-FFF2-40B4-BE49-F238E27FC236}">
                <a16:creationId xmlns:a16="http://schemas.microsoft.com/office/drawing/2014/main" id="{FD78FF3D-1239-BF1C-CB08-89A83114B5D6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440573" y="400334"/>
            <a:ext cx="1024069" cy="805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268;p2">
            <a:extLst>
              <a:ext uri="{FF2B5EF4-FFF2-40B4-BE49-F238E27FC236}">
                <a16:creationId xmlns:a16="http://schemas.microsoft.com/office/drawing/2014/main" id="{1B10EB89-CB47-98F2-8E39-77245C14BB66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226391" y="186169"/>
            <a:ext cx="696352" cy="499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269;p2">
            <a:extLst>
              <a:ext uri="{FF2B5EF4-FFF2-40B4-BE49-F238E27FC236}">
                <a16:creationId xmlns:a16="http://schemas.microsoft.com/office/drawing/2014/main" id="{65573036-D1A2-6E34-10C8-51456B817A82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241856" y="599193"/>
            <a:ext cx="407605" cy="309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312808AC-2A17-82DA-E0DE-ADF9BA520D5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875" y="0"/>
            <a:ext cx="687125" cy="7668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8800ED2-40EB-B64D-2268-8809030D4E3E}"/>
              </a:ext>
            </a:extLst>
          </p:cNvPr>
          <p:cNvSpPr/>
          <p:nvPr/>
        </p:nvSpPr>
        <p:spPr>
          <a:xfrm>
            <a:off x="1658650" y="1569122"/>
            <a:ext cx="8874700" cy="183956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TRÒ CHƠI TƯỚI HOA</a:t>
            </a:r>
          </a:p>
        </p:txBody>
      </p:sp>
    </p:spTree>
    <p:extLst>
      <p:ext uri="{BB962C8B-B14F-4D97-AF65-F5344CB8AC3E}">
        <p14:creationId xmlns:p14="http://schemas.microsoft.com/office/powerpoint/2010/main" val="1219673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2F8C17-0105-D98B-44EF-7F6A22222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0;p2">
            <a:extLst>
              <a:ext uri="{FF2B5EF4-FFF2-40B4-BE49-F238E27FC236}">
                <a16:creationId xmlns:a16="http://schemas.microsoft.com/office/drawing/2014/main" id="{FB522EF1-F737-6ADE-254A-E955814E670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9098" r="5935" b="68133"/>
          <a:stretch/>
        </p:blipFill>
        <p:spPr>
          <a:xfrm>
            <a:off x="1" y="4880942"/>
            <a:ext cx="12192000" cy="200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61;p2">
            <a:extLst>
              <a:ext uri="{FF2B5EF4-FFF2-40B4-BE49-F238E27FC236}">
                <a16:creationId xmlns:a16="http://schemas.microsoft.com/office/drawing/2014/main" id="{C8D15949-5A7E-E840-B782-8D7984DE4DD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88149" y="6164342"/>
            <a:ext cx="1334281" cy="6888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" name="Google Shape;262;p2">
            <a:extLst>
              <a:ext uri="{FF2B5EF4-FFF2-40B4-BE49-F238E27FC236}">
                <a16:creationId xmlns:a16="http://schemas.microsoft.com/office/drawing/2014/main" id="{5E5877AC-DC63-78FA-AE5C-FA94DA7354AE}"/>
              </a:ext>
            </a:extLst>
          </p:cNvPr>
          <p:cNvGrpSpPr/>
          <p:nvPr/>
        </p:nvGrpSpPr>
        <p:grpSpPr>
          <a:xfrm>
            <a:off x="-33848" y="5410626"/>
            <a:ext cx="1621971" cy="1447375"/>
            <a:chOff x="12922445" y="7368188"/>
            <a:chExt cx="2432955" cy="2171063"/>
          </a:xfrm>
        </p:grpSpPr>
        <p:pic>
          <p:nvPicPr>
            <p:cNvPr id="29" name="Google Shape;263;p2">
              <a:extLst>
                <a:ext uri="{FF2B5EF4-FFF2-40B4-BE49-F238E27FC236}">
                  <a16:creationId xmlns:a16="http://schemas.microsoft.com/office/drawing/2014/main" id="{2ED23BEC-329A-B38E-F60D-E95EDB46E7FE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2922445" y="7368188"/>
              <a:ext cx="1432244" cy="15699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264;p2">
              <a:extLst>
                <a:ext uri="{FF2B5EF4-FFF2-40B4-BE49-F238E27FC236}">
                  <a16:creationId xmlns:a16="http://schemas.microsoft.com/office/drawing/2014/main" id="{59786A0B-6109-6034-8F39-B5801958A3B9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3353978" y="8498764"/>
              <a:ext cx="2001422" cy="10332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" name="Google Shape;265;p2">
              <a:extLst>
                <a:ext uri="{FF2B5EF4-FFF2-40B4-BE49-F238E27FC236}">
                  <a16:creationId xmlns:a16="http://schemas.microsoft.com/office/drawing/2014/main" id="{68CF433C-A8D4-2EDB-86D2-AE58855B742C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 l="218" r="219"/>
            <a:stretch/>
          </p:blipFill>
          <p:spPr>
            <a:xfrm>
              <a:off x="14367560" y="8833553"/>
              <a:ext cx="987839" cy="70569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2" name="Google Shape;266;p2">
            <a:extLst>
              <a:ext uri="{FF2B5EF4-FFF2-40B4-BE49-F238E27FC236}">
                <a16:creationId xmlns:a16="http://schemas.microsoft.com/office/drawing/2014/main" id="{D47EF501-8AD2-1EDB-A771-44F45D6BFC0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-1511033">
            <a:off x="114611" y="146127"/>
            <a:ext cx="886927" cy="895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267;p2">
            <a:extLst>
              <a:ext uri="{FF2B5EF4-FFF2-40B4-BE49-F238E27FC236}">
                <a16:creationId xmlns:a16="http://schemas.microsoft.com/office/drawing/2014/main" id="{21C8EC8D-F8CF-2774-F297-F7C30CA9B6B9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440573" y="400334"/>
            <a:ext cx="1024069" cy="805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268;p2">
            <a:extLst>
              <a:ext uri="{FF2B5EF4-FFF2-40B4-BE49-F238E27FC236}">
                <a16:creationId xmlns:a16="http://schemas.microsoft.com/office/drawing/2014/main" id="{BE2AB62D-AE9F-97AB-32ED-EDB179B9F4AC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226391" y="186169"/>
            <a:ext cx="696352" cy="499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269;p2">
            <a:extLst>
              <a:ext uri="{FF2B5EF4-FFF2-40B4-BE49-F238E27FC236}">
                <a16:creationId xmlns:a16="http://schemas.microsoft.com/office/drawing/2014/main" id="{64977F26-048D-17EF-07F7-A298B6C5C6FD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241856" y="599193"/>
            <a:ext cx="407605" cy="309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1">
            <a:hlinkClick r:id="rId12" action="ppaction://hlinksldjump"/>
            <a:extLst>
              <a:ext uri="{FF2B5EF4-FFF2-40B4-BE49-F238E27FC236}">
                <a16:creationId xmlns:a16="http://schemas.microsoft.com/office/drawing/2014/main" id="{024A6D9D-DCF6-CDBC-AA93-5469185FB0F6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83225" y="1492132"/>
            <a:ext cx="1987468" cy="2798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2">
            <a:hlinkClick r:id="rId14" action="ppaction://hlinksldjump"/>
            <a:extLst>
              <a:ext uri="{FF2B5EF4-FFF2-40B4-BE49-F238E27FC236}">
                <a16:creationId xmlns:a16="http://schemas.microsoft.com/office/drawing/2014/main" id="{F16909CE-C394-7DEC-361D-636E264B1929}"/>
              </a:ext>
            </a:extLst>
          </p:cNvPr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5161334" y="1354871"/>
            <a:ext cx="2206943" cy="2901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3">
            <a:hlinkClick r:id="rId16" action="ppaction://hlinksldjump"/>
            <a:extLst>
              <a:ext uri="{FF2B5EF4-FFF2-40B4-BE49-F238E27FC236}">
                <a16:creationId xmlns:a16="http://schemas.microsoft.com/office/drawing/2014/main" id="{05C87AE5-4110-4B25-5DCF-58F54D0A3930}"/>
              </a:ext>
            </a:extLst>
          </p:cNvPr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0241857" y="1205507"/>
            <a:ext cx="1298561" cy="3200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4">
            <a:hlinkClick r:id="rId18" action="ppaction://hlinksldjump"/>
            <a:extLst>
              <a:ext uri="{FF2B5EF4-FFF2-40B4-BE49-F238E27FC236}">
                <a16:creationId xmlns:a16="http://schemas.microsoft.com/office/drawing/2014/main" id="{FF79B2F8-8D55-EF3C-7E4D-D4AAE029CE72}"/>
              </a:ext>
            </a:extLst>
          </p:cNvPr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2726243" y="3528263"/>
            <a:ext cx="1987468" cy="2859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5">
            <a:hlinkClick r:id="rId20" action="ppaction://hlinksldjump"/>
            <a:extLst>
              <a:ext uri="{FF2B5EF4-FFF2-40B4-BE49-F238E27FC236}">
                <a16:creationId xmlns:a16="http://schemas.microsoft.com/office/drawing/2014/main" id="{9C2A0E8C-9526-FE62-2A48-49BD27D2D75F}"/>
              </a:ext>
            </a:extLst>
          </p:cNvPr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7870994" y="3739108"/>
            <a:ext cx="1987468" cy="2883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5ADF9666-8590-09DF-69D9-F2B02BB736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875" y="0"/>
            <a:ext cx="687125" cy="766800"/>
          </a:xfrm>
          <a:prstGeom prst="rect">
            <a:avLst/>
          </a:prstGeom>
        </p:spPr>
      </p:pic>
      <p:pic>
        <p:nvPicPr>
          <p:cNvPr id="3" name="Google Shape;270;p2">
            <a:hlinkClick r:id="rId23" action="ppaction://hlinksldjump"/>
            <a:extLst>
              <a:ext uri="{FF2B5EF4-FFF2-40B4-BE49-F238E27FC236}">
                <a16:creationId xmlns:a16="http://schemas.microsoft.com/office/drawing/2014/main" id="{FFEF40C2-827F-DBF0-4F41-2CBB51E03054}"/>
              </a:ext>
            </a:extLst>
          </p:cNvPr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11549743" y="6278365"/>
            <a:ext cx="642256" cy="5796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727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7B5657-0433-7E24-A0D5-7C56F215C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âu hỏi">
            <a:extLst>
              <a:ext uri="{FF2B5EF4-FFF2-40B4-BE49-F238E27FC236}">
                <a16:creationId xmlns:a16="http://schemas.microsoft.com/office/drawing/2014/main" id="{C19E7F34-F798-2774-00DD-E9AAE2BDF389}"/>
              </a:ext>
            </a:extLst>
          </p:cNvPr>
          <p:cNvSpPr/>
          <p:nvPr/>
        </p:nvSpPr>
        <p:spPr>
          <a:xfrm>
            <a:off x="715384" y="1128099"/>
            <a:ext cx="10656289" cy="1232198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b="1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Câu 1:</a:t>
            </a:r>
            <a:r>
              <a:rPr lang="en-US" sz="2400" b="1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Trong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bài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đọc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nhà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Nguyên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đưa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quân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xâm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lược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nước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ta?</a:t>
            </a:r>
          </a:p>
        </p:txBody>
      </p:sp>
      <p:sp>
        <p:nvSpPr>
          <p:cNvPr id="18" name="Đáp án đúng">
            <a:extLst>
              <a:ext uri="{FF2B5EF4-FFF2-40B4-BE49-F238E27FC236}">
                <a16:creationId xmlns:a16="http://schemas.microsoft.com/office/drawing/2014/main" id="{D34F92D5-C3DF-7C0F-7DFB-AEB0D7344230}"/>
              </a:ext>
            </a:extLst>
          </p:cNvPr>
          <p:cNvSpPr/>
          <p:nvPr/>
        </p:nvSpPr>
        <p:spPr>
          <a:xfrm>
            <a:off x="715387" y="2641529"/>
            <a:ext cx="5176634" cy="122881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A. Lần thứ nhất. </a:t>
            </a:r>
          </a:p>
        </p:txBody>
      </p:sp>
      <p:sp>
        <p:nvSpPr>
          <p:cNvPr id="19" name="Đáp án sai 2">
            <a:extLst>
              <a:ext uri="{FF2B5EF4-FFF2-40B4-BE49-F238E27FC236}">
                <a16:creationId xmlns:a16="http://schemas.microsoft.com/office/drawing/2014/main" id="{5829E87F-3328-31B3-8C37-2A7A82A69D0B}"/>
              </a:ext>
            </a:extLst>
          </p:cNvPr>
          <p:cNvSpPr/>
          <p:nvPr/>
        </p:nvSpPr>
        <p:spPr>
          <a:xfrm>
            <a:off x="6195038" y="2641529"/>
            <a:ext cx="5176635" cy="1228809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B. Lần thứ hai. </a:t>
            </a:r>
          </a:p>
        </p:txBody>
      </p:sp>
      <p:sp>
        <p:nvSpPr>
          <p:cNvPr id="20" name="Đáp án đúng">
            <a:extLst>
              <a:ext uri="{FF2B5EF4-FFF2-40B4-BE49-F238E27FC236}">
                <a16:creationId xmlns:a16="http://schemas.microsoft.com/office/drawing/2014/main" id="{1D2D77E8-12EA-BADB-329A-EB66724EEFC1}"/>
              </a:ext>
            </a:extLst>
          </p:cNvPr>
          <p:cNvSpPr/>
          <p:nvPr/>
        </p:nvSpPr>
        <p:spPr>
          <a:xfrm>
            <a:off x="715384" y="4196899"/>
            <a:ext cx="5176634" cy="122881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C.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Lần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thứ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ba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. </a:t>
            </a:r>
          </a:p>
        </p:txBody>
      </p:sp>
      <p:sp>
        <p:nvSpPr>
          <p:cNvPr id="21" name="Đáp án sai 3">
            <a:extLst>
              <a:ext uri="{FF2B5EF4-FFF2-40B4-BE49-F238E27FC236}">
                <a16:creationId xmlns:a16="http://schemas.microsoft.com/office/drawing/2014/main" id="{F4121A8B-30AC-9598-5125-CF9D46A60FAF}"/>
              </a:ext>
            </a:extLst>
          </p:cNvPr>
          <p:cNvSpPr/>
          <p:nvPr/>
        </p:nvSpPr>
        <p:spPr>
          <a:xfrm>
            <a:off x="6195035" y="4151570"/>
            <a:ext cx="5176638" cy="122881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D. Lần thứ tư. </a:t>
            </a:r>
          </a:p>
        </p:txBody>
      </p:sp>
      <p:pic>
        <p:nvPicPr>
          <p:cNvPr id="22" name="Picture 5">
            <a:extLst>
              <a:ext uri="{FF2B5EF4-FFF2-40B4-BE49-F238E27FC236}">
                <a16:creationId xmlns:a16="http://schemas.microsoft.com/office/drawing/2014/main" id="{AE12D9E6-125E-026D-E9EA-6FCE80E05C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086726" y="2827242"/>
            <a:ext cx="1158670" cy="1008509"/>
          </a:xfrm>
          <a:prstGeom prst="rect">
            <a:avLst/>
          </a:prstGeom>
        </p:spPr>
      </p:pic>
      <p:pic>
        <p:nvPicPr>
          <p:cNvPr id="23" name="Picture 18">
            <a:extLst>
              <a:ext uri="{FF2B5EF4-FFF2-40B4-BE49-F238E27FC236}">
                <a16:creationId xmlns:a16="http://schemas.microsoft.com/office/drawing/2014/main" id="{3A58346E-11EC-440A-4A38-B9C76FBBC9F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104208" y="4344443"/>
            <a:ext cx="1143157" cy="1035937"/>
          </a:xfrm>
          <a:prstGeom prst="rect">
            <a:avLst/>
          </a:prstGeom>
        </p:spPr>
      </p:pic>
      <p:pic>
        <p:nvPicPr>
          <p:cNvPr id="24" name="Picture 18">
            <a:extLst>
              <a:ext uri="{FF2B5EF4-FFF2-40B4-BE49-F238E27FC236}">
                <a16:creationId xmlns:a16="http://schemas.microsoft.com/office/drawing/2014/main" id="{B57FB3AB-5918-B611-5FA5-C527CF16712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4624420" y="4383751"/>
            <a:ext cx="1143157" cy="1035937"/>
          </a:xfrm>
          <a:prstGeom prst="rect">
            <a:avLst/>
          </a:prstGeom>
        </p:spPr>
      </p:pic>
      <p:pic>
        <p:nvPicPr>
          <p:cNvPr id="25" name="Picture 18">
            <a:extLst>
              <a:ext uri="{FF2B5EF4-FFF2-40B4-BE49-F238E27FC236}">
                <a16:creationId xmlns:a16="http://schemas.microsoft.com/office/drawing/2014/main" id="{2FC1BE39-D3FE-5662-BE52-3B2007FB650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4624424" y="2764718"/>
            <a:ext cx="1143157" cy="1035937"/>
          </a:xfrm>
          <a:prstGeom prst="rect">
            <a:avLst/>
          </a:prstGeom>
        </p:spPr>
      </p:pic>
      <p:pic>
        <p:nvPicPr>
          <p:cNvPr id="26" name="Google Shape;289;p3">
            <a:hlinkClick r:id="rId8" action="ppaction://hlinksldjump"/>
            <a:extLst>
              <a:ext uri="{FF2B5EF4-FFF2-40B4-BE49-F238E27FC236}">
                <a16:creationId xmlns:a16="http://schemas.microsoft.com/office/drawing/2014/main" id="{DD75612A-607A-B07A-DA6E-65306B2D4D44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948911" y="5817633"/>
            <a:ext cx="1143157" cy="1040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AEEF820-165E-D4F9-6F38-EB7AFD25C50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875" y="0"/>
            <a:ext cx="687125" cy="7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88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817860-CADC-4065-784F-F9EFF37E4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âu hỏi">
            <a:extLst>
              <a:ext uri="{FF2B5EF4-FFF2-40B4-BE49-F238E27FC236}">
                <a16:creationId xmlns:a16="http://schemas.microsoft.com/office/drawing/2014/main" id="{8A4CF8E8-EC26-C989-346A-7F44420FB0D5}"/>
              </a:ext>
            </a:extLst>
          </p:cNvPr>
          <p:cNvSpPr/>
          <p:nvPr/>
        </p:nvSpPr>
        <p:spPr>
          <a:xfrm>
            <a:off x="767855" y="1067172"/>
            <a:ext cx="10656289" cy="1281561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b="1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Câu </a:t>
            </a:r>
            <a:r>
              <a:rPr lang="en-US" sz="2400" b="1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2</a:t>
            </a:r>
            <a:r>
              <a:rPr lang="vi-VN" sz="2400" b="1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  <a:r>
              <a:rPr lang="en-US" sz="2400" b="1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>
                <a:solidFill>
                  <a:schemeClr val="tx1"/>
                </a:solidFill>
                <a:latin typeface="UTM Avo" panose="02040603050506020204" pitchFamily="18"/>
              </a:rPr>
              <a:t>Hội nghị Diên Hồng do triều Trần tổ chức đã triệu tập những thành phần nào để bàn kế hoạch đánh giặc?</a:t>
            </a:r>
          </a:p>
        </p:txBody>
      </p:sp>
      <p:sp>
        <p:nvSpPr>
          <p:cNvPr id="18" name="Đáp án đúng">
            <a:extLst>
              <a:ext uri="{FF2B5EF4-FFF2-40B4-BE49-F238E27FC236}">
                <a16:creationId xmlns:a16="http://schemas.microsoft.com/office/drawing/2014/main" id="{1883C015-D400-1D86-F56D-5D2278A1F00F}"/>
              </a:ext>
            </a:extLst>
          </p:cNvPr>
          <p:cNvSpPr/>
          <p:nvPr/>
        </p:nvSpPr>
        <p:spPr>
          <a:xfrm>
            <a:off x="767854" y="2707790"/>
            <a:ext cx="5222430" cy="1281562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lnSpc>
                <a:spcPct val="150000"/>
              </a:lnSpc>
              <a:buAutoNum type="alphaUcPeriod"/>
            </a:pPr>
            <a:r>
              <a:rPr lang="vi-VN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Các vương hầu, 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quý tộc.</a:t>
            </a:r>
            <a:endParaRPr lang="en-US" sz="2400" dirty="0">
              <a:solidFill>
                <a:schemeClr val="bg1">
                  <a:lumMod val="10000"/>
                </a:schemeClr>
              </a:solidFill>
              <a:latin typeface="UTM Avo" panose="02040603050506020204" pitchFamily="18"/>
            </a:endParaRPr>
          </a:p>
        </p:txBody>
      </p:sp>
      <p:sp>
        <p:nvSpPr>
          <p:cNvPr id="19" name="Đáp án sai 2">
            <a:extLst>
              <a:ext uri="{FF2B5EF4-FFF2-40B4-BE49-F238E27FC236}">
                <a16:creationId xmlns:a16="http://schemas.microsoft.com/office/drawing/2014/main" id="{3A5C3043-EFC5-AB99-AD19-5BC5F1921216}"/>
              </a:ext>
            </a:extLst>
          </p:cNvPr>
          <p:cNvSpPr/>
          <p:nvPr/>
        </p:nvSpPr>
        <p:spPr>
          <a:xfrm>
            <a:off x="6201714" y="2707790"/>
            <a:ext cx="5222428" cy="1281562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B.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Đại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biểu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cho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mọi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tầng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lớp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nhân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dân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.</a:t>
            </a:r>
          </a:p>
        </p:txBody>
      </p:sp>
      <p:sp>
        <p:nvSpPr>
          <p:cNvPr id="20" name="Đáp án đúng">
            <a:extLst>
              <a:ext uri="{FF2B5EF4-FFF2-40B4-BE49-F238E27FC236}">
                <a16:creationId xmlns:a16="http://schemas.microsoft.com/office/drawing/2014/main" id="{3A515658-89B3-565F-2866-F84F4DAC9111}"/>
              </a:ext>
            </a:extLst>
          </p:cNvPr>
          <p:cNvSpPr/>
          <p:nvPr/>
        </p:nvSpPr>
        <p:spPr>
          <a:xfrm>
            <a:off x="760993" y="4348409"/>
            <a:ext cx="5229286" cy="1281562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C. 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Các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bậc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phụ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lão</a:t>
            </a:r>
            <a:endParaRPr lang="en-US" sz="2400" dirty="0">
              <a:solidFill>
                <a:schemeClr val="bg1">
                  <a:lumMod val="10000"/>
                </a:schemeClr>
              </a:solidFill>
              <a:latin typeface="UTM Avo" panose="02040603050506020204" pitchFamily="18"/>
            </a:endParaRP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có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uy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tín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.</a:t>
            </a:r>
          </a:p>
        </p:txBody>
      </p:sp>
      <p:sp>
        <p:nvSpPr>
          <p:cNvPr id="21" name="Đáp án sai 3">
            <a:extLst>
              <a:ext uri="{FF2B5EF4-FFF2-40B4-BE49-F238E27FC236}">
                <a16:creationId xmlns:a16="http://schemas.microsoft.com/office/drawing/2014/main" id="{7078FDF7-47A4-018D-ADFE-9E3EE812D83C}"/>
              </a:ext>
            </a:extLst>
          </p:cNvPr>
          <p:cNvSpPr/>
          <p:nvPr/>
        </p:nvSpPr>
        <p:spPr>
          <a:xfrm>
            <a:off x="6201713" y="4348409"/>
            <a:ext cx="5222429" cy="1281562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D. 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Tất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cả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các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thành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phần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trên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. </a:t>
            </a:r>
          </a:p>
        </p:txBody>
      </p:sp>
      <p:pic>
        <p:nvPicPr>
          <p:cNvPr id="22" name="Picture 5">
            <a:extLst>
              <a:ext uri="{FF2B5EF4-FFF2-40B4-BE49-F238E27FC236}">
                <a16:creationId xmlns:a16="http://schemas.microsoft.com/office/drawing/2014/main" id="{248D05AD-8207-36EC-4F7A-4507855B76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045509" y="4679603"/>
            <a:ext cx="1050487" cy="833490"/>
          </a:xfrm>
          <a:prstGeom prst="rect">
            <a:avLst/>
          </a:prstGeom>
        </p:spPr>
      </p:pic>
      <p:pic>
        <p:nvPicPr>
          <p:cNvPr id="23" name="Picture 18">
            <a:extLst>
              <a:ext uri="{FF2B5EF4-FFF2-40B4-BE49-F238E27FC236}">
                <a16:creationId xmlns:a16="http://schemas.microsoft.com/office/drawing/2014/main" id="{9AF4E6E1-4FD4-8D1F-0FF3-AB123F5617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479372" y="4656936"/>
            <a:ext cx="944770" cy="856157"/>
          </a:xfrm>
          <a:prstGeom prst="rect">
            <a:avLst/>
          </a:prstGeom>
        </p:spPr>
      </p:pic>
      <p:pic>
        <p:nvPicPr>
          <p:cNvPr id="24" name="Picture 18">
            <a:extLst>
              <a:ext uri="{FF2B5EF4-FFF2-40B4-BE49-F238E27FC236}">
                <a16:creationId xmlns:a16="http://schemas.microsoft.com/office/drawing/2014/main" id="{8E67227A-4541-5CE1-CA24-AE2A0B0BB58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045509" y="3009944"/>
            <a:ext cx="944770" cy="856157"/>
          </a:xfrm>
          <a:prstGeom prst="rect">
            <a:avLst/>
          </a:prstGeom>
        </p:spPr>
      </p:pic>
      <p:pic>
        <p:nvPicPr>
          <p:cNvPr id="25" name="Picture 18">
            <a:extLst>
              <a:ext uri="{FF2B5EF4-FFF2-40B4-BE49-F238E27FC236}">
                <a16:creationId xmlns:a16="http://schemas.microsoft.com/office/drawing/2014/main" id="{AE1DEB82-6543-EEDD-8E2D-2106207E84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479372" y="3000921"/>
            <a:ext cx="944770" cy="856157"/>
          </a:xfrm>
          <a:prstGeom prst="rect">
            <a:avLst/>
          </a:prstGeom>
        </p:spPr>
      </p:pic>
      <p:pic>
        <p:nvPicPr>
          <p:cNvPr id="26" name="Google Shape;289;p3">
            <a:hlinkClick r:id="rId7" action="ppaction://hlinksldjump"/>
            <a:extLst>
              <a:ext uri="{FF2B5EF4-FFF2-40B4-BE49-F238E27FC236}">
                <a16:creationId xmlns:a16="http://schemas.microsoft.com/office/drawing/2014/main" id="{2637B99A-F32B-2FF7-FFCD-682FD47E4F6A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948911" y="5817633"/>
            <a:ext cx="1143157" cy="1040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9FD7323E-784E-3ED1-5A76-1C85205B928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875" y="0"/>
            <a:ext cx="687125" cy="7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00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06FD9C-DFF6-2893-C20A-EB04C0E32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âu hỏi">
            <a:extLst>
              <a:ext uri="{FF2B5EF4-FFF2-40B4-BE49-F238E27FC236}">
                <a16:creationId xmlns:a16="http://schemas.microsoft.com/office/drawing/2014/main" id="{AF9E7677-864F-6601-FB05-77F8CC9D6313}"/>
              </a:ext>
            </a:extLst>
          </p:cNvPr>
          <p:cNvSpPr/>
          <p:nvPr/>
        </p:nvSpPr>
        <p:spPr>
          <a:xfrm>
            <a:off x="629172" y="1012546"/>
            <a:ext cx="10933656" cy="1122007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b="1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Câu </a:t>
            </a:r>
            <a:r>
              <a:rPr lang="en-US" sz="2400" b="1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3</a:t>
            </a:r>
            <a:r>
              <a:rPr lang="vi-VN" sz="2400" b="1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  <a:r>
              <a:rPr lang="en-US" sz="2400" b="1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Hội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nghị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được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tổ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chức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nhằm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mục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đích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gì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?</a:t>
            </a:r>
          </a:p>
        </p:txBody>
      </p:sp>
      <p:sp>
        <p:nvSpPr>
          <p:cNvPr id="18" name="Đáp án đúng">
            <a:extLst>
              <a:ext uri="{FF2B5EF4-FFF2-40B4-BE49-F238E27FC236}">
                <a16:creationId xmlns:a16="http://schemas.microsoft.com/office/drawing/2014/main" id="{5ABC2EFA-DBAA-2AD9-4F3D-5C01295E04A1}"/>
              </a:ext>
            </a:extLst>
          </p:cNvPr>
          <p:cNvSpPr/>
          <p:nvPr/>
        </p:nvSpPr>
        <p:spPr>
          <a:xfrm>
            <a:off x="644713" y="2349981"/>
            <a:ext cx="5222430" cy="1533002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A.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Để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tụ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họp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các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bô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lão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lại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nhằm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tổ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chức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tiệc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.</a:t>
            </a:r>
          </a:p>
        </p:txBody>
      </p:sp>
      <p:sp>
        <p:nvSpPr>
          <p:cNvPr id="19" name="Đáp án sai 2">
            <a:extLst>
              <a:ext uri="{FF2B5EF4-FFF2-40B4-BE49-F238E27FC236}">
                <a16:creationId xmlns:a16="http://schemas.microsoft.com/office/drawing/2014/main" id="{E12D4054-652E-A83D-E415-410A540E38DE}"/>
              </a:ext>
            </a:extLst>
          </p:cNvPr>
          <p:cNvSpPr/>
          <p:nvPr/>
        </p:nvSpPr>
        <p:spPr>
          <a:xfrm>
            <a:off x="6318001" y="2357284"/>
            <a:ext cx="5229286" cy="1533002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B. Để tụ họp các bô lão họp về việc đối phó với quân giặc.</a:t>
            </a:r>
          </a:p>
        </p:txBody>
      </p:sp>
      <p:sp>
        <p:nvSpPr>
          <p:cNvPr id="20" name="Đáp án đúng">
            <a:extLst>
              <a:ext uri="{FF2B5EF4-FFF2-40B4-BE49-F238E27FC236}">
                <a16:creationId xmlns:a16="http://schemas.microsoft.com/office/drawing/2014/main" id="{CA911392-DCAD-27D4-B728-CDEB7D745397}"/>
              </a:ext>
            </a:extLst>
          </p:cNvPr>
          <p:cNvSpPr/>
          <p:nvPr/>
        </p:nvSpPr>
        <p:spPr>
          <a:xfrm>
            <a:off x="641285" y="4128729"/>
            <a:ext cx="5229286" cy="1533002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C. Để tụ họp các bô lão tìm ra người xung phong đi đánh giặc.</a:t>
            </a:r>
          </a:p>
        </p:txBody>
      </p:sp>
      <p:sp>
        <p:nvSpPr>
          <p:cNvPr id="21" name="Đáp án sai 3">
            <a:extLst>
              <a:ext uri="{FF2B5EF4-FFF2-40B4-BE49-F238E27FC236}">
                <a16:creationId xmlns:a16="http://schemas.microsoft.com/office/drawing/2014/main" id="{C3A37A0C-E883-4AEB-A6BA-27B78FD28B6B}"/>
              </a:ext>
            </a:extLst>
          </p:cNvPr>
          <p:cNvSpPr/>
          <p:nvPr/>
        </p:nvSpPr>
        <p:spPr>
          <a:xfrm>
            <a:off x="6318000" y="4136032"/>
            <a:ext cx="5229286" cy="1533002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D.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Để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tụ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họp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các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bô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lão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ôn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lại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chuyện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cũ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.</a:t>
            </a:r>
          </a:p>
        </p:txBody>
      </p:sp>
      <p:pic>
        <p:nvPicPr>
          <p:cNvPr id="22" name="Picture 5">
            <a:extLst>
              <a:ext uri="{FF2B5EF4-FFF2-40B4-BE49-F238E27FC236}">
                <a16:creationId xmlns:a16="http://schemas.microsoft.com/office/drawing/2014/main" id="{630A1903-F3EB-1848-2E55-30AD500FFE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674520" y="3209156"/>
            <a:ext cx="923714" cy="804003"/>
          </a:xfrm>
          <a:prstGeom prst="rect">
            <a:avLst/>
          </a:prstGeom>
        </p:spPr>
      </p:pic>
      <p:pic>
        <p:nvPicPr>
          <p:cNvPr id="23" name="Picture 18">
            <a:extLst>
              <a:ext uri="{FF2B5EF4-FFF2-40B4-BE49-F238E27FC236}">
                <a16:creationId xmlns:a16="http://schemas.microsoft.com/office/drawing/2014/main" id="{BC682BA6-C39C-5A0B-B4F5-2F01C231AA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686888" y="4969092"/>
            <a:ext cx="911346" cy="825868"/>
          </a:xfrm>
          <a:prstGeom prst="rect">
            <a:avLst/>
          </a:prstGeom>
        </p:spPr>
      </p:pic>
      <p:pic>
        <p:nvPicPr>
          <p:cNvPr id="24" name="Picture 18">
            <a:extLst>
              <a:ext uri="{FF2B5EF4-FFF2-40B4-BE49-F238E27FC236}">
                <a16:creationId xmlns:a16="http://schemas.microsoft.com/office/drawing/2014/main" id="{49519B3A-F743-72B7-FAC4-638AE3FC7A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017858" y="3134922"/>
            <a:ext cx="911346" cy="825868"/>
          </a:xfrm>
          <a:prstGeom prst="rect">
            <a:avLst/>
          </a:prstGeom>
        </p:spPr>
      </p:pic>
      <p:pic>
        <p:nvPicPr>
          <p:cNvPr id="25" name="Picture 18">
            <a:extLst>
              <a:ext uri="{FF2B5EF4-FFF2-40B4-BE49-F238E27FC236}">
                <a16:creationId xmlns:a16="http://schemas.microsoft.com/office/drawing/2014/main" id="{D8781BEC-3113-0036-351E-380B088EE3C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184654" y="5382026"/>
            <a:ext cx="911346" cy="825868"/>
          </a:xfrm>
          <a:prstGeom prst="rect">
            <a:avLst/>
          </a:prstGeom>
        </p:spPr>
      </p:pic>
      <p:pic>
        <p:nvPicPr>
          <p:cNvPr id="27" name="Google Shape;289;p3">
            <a:hlinkClick r:id="rId7" action="ppaction://hlinksldjump"/>
            <a:extLst>
              <a:ext uri="{FF2B5EF4-FFF2-40B4-BE49-F238E27FC236}">
                <a16:creationId xmlns:a16="http://schemas.microsoft.com/office/drawing/2014/main" id="{D55D92A5-5223-1A42-B23B-E8C65048C1F1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948911" y="5817633"/>
            <a:ext cx="1143157" cy="1040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1BC419AB-09CF-16EB-42D6-D8DDB922FBB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875" y="0"/>
            <a:ext cx="687125" cy="7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48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C1A542-44B3-01F6-D598-BD321BB90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âu hỏi">
            <a:extLst>
              <a:ext uri="{FF2B5EF4-FFF2-40B4-BE49-F238E27FC236}">
                <a16:creationId xmlns:a16="http://schemas.microsoft.com/office/drawing/2014/main" id="{BCD83E84-6FA9-A408-F181-C3620AD0E251}"/>
              </a:ext>
            </a:extLst>
          </p:cNvPr>
          <p:cNvSpPr/>
          <p:nvPr/>
        </p:nvSpPr>
        <p:spPr>
          <a:xfrm>
            <a:off x="935775" y="732701"/>
            <a:ext cx="10320450" cy="1070529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b="1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Câu </a:t>
            </a:r>
            <a:r>
              <a:rPr lang="en-US" sz="2400" b="1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4</a:t>
            </a:r>
            <a:r>
              <a:rPr lang="vi-VN" sz="2400" b="1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  <a:r>
              <a:rPr lang="en-US" sz="2400" b="1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bô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lão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đã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đưa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ra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ý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kiến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như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thế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nào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? </a:t>
            </a:r>
          </a:p>
        </p:txBody>
      </p:sp>
      <p:sp>
        <p:nvSpPr>
          <p:cNvPr id="18" name="Đáp án đúng">
            <a:extLst>
              <a:ext uri="{FF2B5EF4-FFF2-40B4-BE49-F238E27FC236}">
                <a16:creationId xmlns:a16="http://schemas.microsoft.com/office/drawing/2014/main" id="{29562FD4-BCB5-F5BD-DD51-0FB778CD5364}"/>
              </a:ext>
            </a:extLst>
          </p:cNvPr>
          <p:cNvSpPr/>
          <p:nvPr/>
        </p:nvSpPr>
        <p:spPr>
          <a:xfrm>
            <a:off x="924225" y="2018681"/>
            <a:ext cx="5015409" cy="1780216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A. Các bô lão đồng loạt đưa ra ý kiến xin đánh giặc.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</a:p>
        </p:txBody>
      </p:sp>
      <p:sp>
        <p:nvSpPr>
          <p:cNvPr id="19" name="Đáp án sai 2">
            <a:extLst>
              <a:ext uri="{FF2B5EF4-FFF2-40B4-BE49-F238E27FC236}">
                <a16:creationId xmlns:a16="http://schemas.microsoft.com/office/drawing/2014/main" id="{61FDD780-79D8-228F-112A-F9E3C649F416}"/>
              </a:ext>
            </a:extLst>
          </p:cNvPr>
          <p:cNvSpPr/>
          <p:nvPr/>
        </p:nvSpPr>
        <p:spPr>
          <a:xfrm>
            <a:off x="6252366" y="2018681"/>
            <a:ext cx="5015408" cy="1780216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B.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Các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bô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lão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hỏi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vua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định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hòa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hay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định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đánh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.</a:t>
            </a:r>
          </a:p>
        </p:txBody>
      </p:sp>
      <p:sp>
        <p:nvSpPr>
          <p:cNvPr id="20" name="Đáp án đúng">
            <a:extLst>
              <a:ext uri="{FF2B5EF4-FFF2-40B4-BE49-F238E27FC236}">
                <a16:creationId xmlns:a16="http://schemas.microsoft.com/office/drawing/2014/main" id="{A134A8A0-06F7-4936-84EE-FFBFB5A9CA0F}"/>
              </a:ext>
            </a:extLst>
          </p:cNvPr>
          <p:cNvSpPr/>
          <p:nvPr/>
        </p:nvSpPr>
        <p:spPr>
          <a:xfrm>
            <a:off x="924222" y="4031391"/>
            <a:ext cx="5015409" cy="1780216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C.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Các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bô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lão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xôn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xao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tranh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nhau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nói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,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mỗi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người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một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ý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kiến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.</a:t>
            </a:r>
          </a:p>
        </p:txBody>
      </p:sp>
      <p:sp>
        <p:nvSpPr>
          <p:cNvPr id="21" name="Đáp án sai 3">
            <a:extLst>
              <a:ext uri="{FF2B5EF4-FFF2-40B4-BE49-F238E27FC236}">
                <a16:creationId xmlns:a16="http://schemas.microsoft.com/office/drawing/2014/main" id="{3C77040F-341E-DDF2-616D-1AD9283E405B}"/>
              </a:ext>
            </a:extLst>
          </p:cNvPr>
          <p:cNvSpPr/>
          <p:nvPr/>
        </p:nvSpPr>
        <p:spPr>
          <a:xfrm>
            <a:off x="6252365" y="4031391"/>
            <a:ext cx="5015411" cy="1780216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D.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Các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bô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lão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im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lặng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và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không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nói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năng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gì</a:t>
            </a:r>
            <a:r>
              <a: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. </a:t>
            </a:r>
          </a:p>
        </p:txBody>
      </p:sp>
      <p:pic>
        <p:nvPicPr>
          <p:cNvPr id="22" name="Picture 5">
            <a:extLst>
              <a:ext uri="{FF2B5EF4-FFF2-40B4-BE49-F238E27FC236}">
                <a16:creationId xmlns:a16="http://schemas.microsoft.com/office/drawing/2014/main" id="{5920B727-F343-178A-31C5-A0C45ACDB1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100295" y="3063491"/>
            <a:ext cx="906202" cy="735406"/>
          </a:xfrm>
          <a:prstGeom prst="rect">
            <a:avLst/>
          </a:prstGeom>
        </p:spPr>
      </p:pic>
      <p:pic>
        <p:nvPicPr>
          <p:cNvPr id="23" name="Picture 18">
            <a:extLst>
              <a:ext uri="{FF2B5EF4-FFF2-40B4-BE49-F238E27FC236}">
                <a16:creationId xmlns:a16="http://schemas.microsoft.com/office/drawing/2014/main" id="{D32B7D7E-B2BE-20BF-2448-2B588E20F25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318834" y="5056201"/>
            <a:ext cx="833591" cy="755406"/>
          </a:xfrm>
          <a:prstGeom prst="rect">
            <a:avLst/>
          </a:prstGeom>
        </p:spPr>
      </p:pic>
      <p:pic>
        <p:nvPicPr>
          <p:cNvPr id="24" name="Picture 18">
            <a:extLst>
              <a:ext uri="{FF2B5EF4-FFF2-40B4-BE49-F238E27FC236}">
                <a16:creationId xmlns:a16="http://schemas.microsoft.com/office/drawing/2014/main" id="{05FE2712-8E4E-6642-CC7D-DB0F795284D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088389" y="5150073"/>
            <a:ext cx="833591" cy="755406"/>
          </a:xfrm>
          <a:prstGeom prst="rect">
            <a:avLst/>
          </a:prstGeom>
        </p:spPr>
      </p:pic>
      <p:pic>
        <p:nvPicPr>
          <p:cNvPr id="25" name="Picture 18">
            <a:extLst>
              <a:ext uri="{FF2B5EF4-FFF2-40B4-BE49-F238E27FC236}">
                <a16:creationId xmlns:a16="http://schemas.microsoft.com/office/drawing/2014/main" id="{39D827FA-29DB-CF3D-DAE5-FFEAB85BFAB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300458" y="3013153"/>
            <a:ext cx="833591" cy="75540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7FFD1A5C-EE98-628F-91BC-2E430C05565D}"/>
              </a:ext>
            </a:extLst>
          </p:cNvPr>
          <p:cNvSpPr txBox="1"/>
          <p:nvPr/>
        </p:nvSpPr>
        <p:spPr>
          <a:xfrm>
            <a:off x="9902283" y="7254438"/>
            <a:ext cx="184731" cy="5778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endParaRPr lang="en-VN" sz="2400" dirty="0">
              <a:latin typeface="UTM Avo" panose="02040603050506020204" pitchFamily="18"/>
            </a:endParaRPr>
          </a:p>
        </p:txBody>
      </p:sp>
      <p:pic>
        <p:nvPicPr>
          <p:cNvPr id="27" name="Google Shape;289;p3">
            <a:hlinkClick r:id="rId7" action="ppaction://hlinksldjump"/>
            <a:extLst>
              <a:ext uri="{FF2B5EF4-FFF2-40B4-BE49-F238E27FC236}">
                <a16:creationId xmlns:a16="http://schemas.microsoft.com/office/drawing/2014/main" id="{64F2DDFF-3BCA-40E8-6487-2AFC667C133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948911" y="5817633"/>
            <a:ext cx="1143157" cy="1040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85178D3F-5F7B-CE45-0DD7-0E98338C52C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875" y="0"/>
            <a:ext cx="687125" cy="7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53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4C9EA2-1329-84FB-D158-01D63555E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âu hỏi">
            <a:extLst>
              <a:ext uri="{FF2B5EF4-FFF2-40B4-BE49-F238E27FC236}">
                <a16:creationId xmlns:a16="http://schemas.microsoft.com/office/drawing/2014/main" id="{92E9C7A9-1BFC-C335-209F-092FB95BF2E6}"/>
              </a:ext>
            </a:extLst>
          </p:cNvPr>
          <p:cNvSpPr/>
          <p:nvPr/>
        </p:nvSpPr>
        <p:spPr>
          <a:xfrm>
            <a:off x="766676" y="878928"/>
            <a:ext cx="10658648" cy="1398042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b="1" noProof="1">
                <a:solidFill>
                  <a:schemeClr val="tx1"/>
                </a:solidFill>
                <a:cs typeface="Arial" panose="020B0604020202020204" pitchFamily="34" charset="0"/>
              </a:rPr>
              <a:t>Câu </a:t>
            </a:r>
            <a:r>
              <a:rPr lang="en-US" sz="2400" b="1" noProof="1">
                <a:solidFill>
                  <a:schemeClr val="tx1"/>
                </a:solidFill>
                <a:cs typeface="Arial" panose="020B0604020202020204" pitchFamily="34" charset="0"/>
              </a:rPr>
              <a:t>5</a:t>
            </a:r>
            <a:r>
              <a:rPr lang="vi-VN" sz="2400" b="1" noProof="1">
                <a:solidFill>
                  <a:schemeClr val="tx1"/>
                </a:solidFill>
                <a:cs typeface="Arial" panose="020B0604020202020204" pitchFamily="34" charset="0"/>
              </a:rPr>
              <a:t>:</a:t>
            </a:r>
            <a:r>
              <a:rPr lang="en-US" sz="2400" b="1" noProof="1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Theo </a:t>
            </a:r>
            <a:r>
              <a:rPr lang="en-US" sz="2400" dirty="0" err="1">
                <a:solidFill>
                  <a:schemeClr val="tx1"/>
                </a:solidFill>
              </a:rPr>
              <a:t>em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vì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sao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vua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tôi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và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các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bô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lão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đồng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lòng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trong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việc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đối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phó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với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quân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Mông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Cổ</a:t>
            </a:r>
            <a:r>
              <a:rPr lang="en-US" sz="2400" dirty="0">
                <a:solidFill>
                  <a:schemeClr val="tx1"/>
                </a:solidFill>
              </a:rPr>
              <a:t>? </a:t>
            </a:r>
          </a:p>
        </p:txBody>
      </p:sp>
      <p:sp>
        <p:nvSpPr>
          <p:cNvPr id="18" name="Đáp án đúng">
            <a:extLst>
              <a:ext uri="{FF2B5EF4-FFF2-40B4-BE49-F238E27FC236}">
                <a16:creationId xmlns:a16="http://schemas.microsoft.com/office/drawing/2014/main" id="{28F4777E-4AE1-9171-8DE5-372C12051B80}"/>
              </a:ext>
            </a:extLst>
          </p:cNvPr>
          <p:cNvSpPr/>
          <p:nvPr/>
        </p:nvSpPr>
        <p:spPr>
          <a:xfrm>
            <a:off x="766676" y="2535510"/>
            <a:ext cx="5119756" cy="1492415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lnSpc>
                <a:spcPct val="150000"/>
              </a:lnSpc>
              <a:buAutoNum type="alphaUcPeriod"/>
            </a:pPr>
            <a:r>
              <a:rPr lang="en-US" sz="2200" dirty="0" err="1">
                <a:solidFill>
                  <a:schemeClr val="bg1">
                    <a:lumMod val="10000"/>
                  </a:schemeClr>
                </a:solidFill>
              </a:rPr>
              <a:t>Vì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</a:rPr>
              <a:t>họ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</a:rPr>
              <a:t>nghĩ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</a:rPr>
              <a:t>lời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</a:rPr>
              <a:t>vua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200" dirty="0" err="1">
                <a:solidFill>
                  <a:schemeClr val="bg1">
                    <a:lumMod val="10000"/>
                  </a:schemeClr>
                </a:solidFill>
              </a:rPr>
              <a:t>nói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</a:rPr>
              <a:t>là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</a:rPr>
              <a:t>đúng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</a:rPr>
              <a:t>. </a:t>
            </a:r>
          </a:p>
        </p:txBody>
      </p:sp>
      <p:sp>
        <p:nvSpPr>
          <p:cNvPr id="19" name="Đáp án sai 2">
            <a:extLst>
              <a:ext uri="{FF2B5EF4-FFF2-40B4-BE49-F238E27FC236}">
                <a16:creationId xmlns:a16="http://schemas.microsoft.com/office/drawing/2014/main" id="{A652F8F2-D924-4689-36DB-B30B131B6B7F}"/>
              </a:ext>
            </a:extLst>
          </p:cNvPr>
          <p:cNvSpPr/>
          <p:nvPr/>
        </p:nvSpPr>
        <p:spPr>
          <a:xfrm>
            <a:off x="6305566" y="2535510"/>
            <a:ext cx="5119757" cy="1492415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bg1">
                    <a:lumMod val="10000"/>
                  </a:schemeClr>
                </a:solidFill>
              </a:rPr>
              <a:t>B. Vì họ mong muốn nhân dân rơi v</a:t>
            </a:r>
            <a:r>
              <a:rPr lang="en-US" sz="2200">
                <a:solidFill>
                  <a:schemeClr val="bg1">
                    <a:lumMod val="10000"/>
                  </a:schemeClr>
                </a:solidFill>
              </a:rPr>
              <a:t>à</a:t>
            </a:r>
            <a:r>
              <a:rPr lang="vi-VN" sz="2200">
                <a:solidFill>
                  <a:schemeClr val="bg1">
                    <a:lumMod val="10000"/>
                  </a:schemeClr>
                </a:solidFill>
              </a:rPr>
              <a:t>o cảnh lầm than, khổ cực.</a:t>
            </a:r>
            <a:endParaRPr lang="en-US" sz="2200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20" name="Đáp án đúng">
            <a:extLst>
              <a:ext uri="{FF2B5EF4-FFF2-40B4-BE49-F238E27FC236}">
                <a16:creationId xmlns:a16="http://schemas.microsoft.com/office/drawing/2014/main" id="{672150CA-8AEF-FD05-F423-A1DBD7B79934}"/>
              </a:ext>
            </a:extLst>
          </p:cNvPr>
          <p:cNvSpPr/>
          <p:nvPr/>
        </p:nvSpPr>
        <p:spPr>
          <a:xfrm>
            <a:off x="766675" y="4296425"/>
            <a:ext cx="5086515" cy="1492415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200" dirty="0">
                <a:solidFill>
                  <a:schemeClr val="bg1">
                    <a:lumMod val="10000"/>
                  </a:schemeClr>
                </a:solidFill>
              </a:rPr>
              <a:t>C.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</a:rPr>
              <a:t>Vì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</a:rPr>
              <a:t>họ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</a:rPr>
              <a:t>không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</a:rPr>
              <a:t>còn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200" dirty="0" err="1">
                <a:solidFill>
                  <a:schemeClr val="bg1">
                    <a:lumMod val="10000"/>
                  </a:schemeClr>
                </a:solidFill>
              </a:rPr>
              <a:t>lựa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</a:rPr>
              <a:t>chọn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</a:rPr>
              <a:t>nào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</a:rPr>
              <a:t>khác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</a:rPr>
              <a:t>.</a:t>
            </a:r>
          </a:p>
        </p:txBody>
      </p:sp>
      <p:sp>
        <p:nvSpPr>
          <p:cNvPr id="21" name="Đáp án sai 3">
            <a:extLst>
              <a:ext uri="{FF2B5EF4-FFF2-40B4-BE49-F238E27FC236}">
                <a16:creationId xmlns:a16="http://schemas.microsoft.com/office/drawing/2014/main" id="{1AD78D31-78B2-3105-3659-C78B527F8E17}"/>
              </a:ext>
            </a:extLst>
          </p:cNvPr>
          <p:cNvSpPr/>
          <p:nvPr/>
        </p:nvSpPr>
        <p:spPr>
          <a:xfrm>
            <a:off x="6307928" y="4296424"/>
            <a:ext cx="5117395" cy="1492415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>
                <a:solidFill>
                  <a:schemeClr val="bg1">
                    <a:lumMod val="10000"/>
                  </a:schemeClr>
                </a:solidFill>
              </a:rPr>
              <a:t>D. Vì họ mong muốn đánh bại kẻ thù xâm lược, giữ gìn chủ quyền độc lập dân tộc.</a:t>
            </a:r>
            <a:endParaRPr lang="en-US" sz="2200">
              <a:solidFill>
                <a:schemeClr val="bg1">
                  <a:lumMod val="10000"/>
                </a:schemeClr>
              </a:solidFill>
            </a:endParaRPr>
          </a:p>
        </p:txBody>
      </p:sp>
      <p:pic>
        <p:nvPicPr>
          <p:cNvPr id="22" name="Picture 5">
            <a:extLst>
              <a:ext uri="{FF2B5EF4-FFF2-40B4-BE49-F238E27FC236}">
                <a16:creationId xmlns:a16="http://schemas.microsoft.com/office/drawing/2014/main" id="{74CF58AD-FBAD-C9E7-EDA6-7B3A2BFAE0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667912" y="5139556"/>
            <a:ext cx="974053" cy="832854"/>
          </a:xfrm>
          <a:prstGeom prst="rect">
            <a:avLst/>
          </a:prstGeom>
        </p:spPr>
      </p:pic>
      <p:pic>
        <p:nvPicPr>
          <p:cNvPr id="23" name="Picture 18">
            <a:extLst>
              <a:ext uri="{FF2B5EF4-FFF2-40B4-BE49-F238E27FC236}">
                <a16:creationId xmlns:a16="http://schemas.microsoft.com/office/drawing/2014/main" id="{AB2ED39A-A8BE-428B-E5BF-DBCB80D14B2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147236" y="5054280"/>
            <a:ext cx="944050" cy="855505"/>
          </a:xfrm>
          <a:prstGeom prst="rect">
            <a:avLst/>
          </a:prstGeom>
        </p:spPr>
      </p:pic>
      <p:pic>
        <p:nvPicPr>
          <p:cNvPr id="24" name="Picture 18">
            <a:extLst>
              <a:ext uri="{FF2B5EF4-FFF2-40B4-BE49-F238E27FC236}">
                <a16:creationId xmlns:a16="http://schemas.microsoft.com/office/drawing/2014/main" id="{37C3BCAA-B607-63BD-B70C-DB7C091F6E1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831824" y="3305978"/>
            <a:ext cx="944050" cy="855505"/>
          </a:xfrm>
          <a:prstGeom prst="rect">
            <a:avLst/>
          </a:prstGeom>
        </p:spPr>
      </p:pic>
      <p:pic>
        <p:nvPicPr>
          <p:cNvPr id="25" name="Picture 18">
            <a:extLst>
              <a:ext uri="{FF2B5EF4-FFF2-40B4-BE49-F238E27FC236}">
                <a16:creationId xmlns:a16="http://schemas.microsoft.com/office/drawing/2014/main" id="{926418CA-FFBD-EEA6-C288-4FF2EBCCD5C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204465" y="3320323"/>
            <a:ext cx="944050" cy="855505"/>
          </a:xfrm>
          <a:prstGeom prst="rect">
            <a:avLst/>
          </a:prstGeom>
        </p:spPr>
      </p:pic>
      <p:pic>
        <p:nvPicPr>
          <p:cNvPr id="27" name="Google Shape;289;p3">
            <a:hlinkClick r:id="rId7" action="ppaction://hlinksldjump"/>
            <a:extLst>
              <a:ext uri="{FF2B5EF4-FFF2-40B4-BE49-F238E27FC236}">
                <a16:creationId xmlns:a16="http://schemas.microsoft.com/office/drawing/2014/main" id="{9FB8E61D-E8F4-3DE6-F625-8EAE8D44437B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948911" y="5817633"/>
            <a:ext cx="1143157" cy="1040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4080F69E-78D5-4B58-A790-617F13188D2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875" y="0"/>
            <a:ext cx="687125" cy="7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181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8DC3C9B-B169-D501-4D99-72105B3B99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3014224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B645DAA-3D83-65B9-B50F-77999F2DFE74}"/>
              </a:ext>
            </a:extLst>
          </p:cNvPr>
          <p:cNvGrpSpPr/>
          <p:nvPr/>
        </p:nvGrpSpPr>
        <p:grpSpPr>
          <a:xfrm>
            <a:off x="919960" y="1852650"/>
            <a:ext cx="5594467" cy="1930255"/>
            <a:chOff x="2764637" y="733022"/>
            <a:chExt cx="9318477" cy="321514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4DEE92FB-7A0C-1C28-107B-799DC5BEA6B2}"/>
                </a:ext>
              </a:extLst>
            </p:cNvPr>
            <p:cNvGrpSpPr/>
            <p:nvPr/>
          </p:nvGrpSpPr>
          <p:grpSpPr>
            <a:xfrm>
              <a:off x="2764637" y="733022"/>
              <a:ext cx="9318477" cy="3215146"/>
              <a:chOff x="2794688" y="853692"/>
              <a:chExt cx="9318477" cy="3001177"/>
            </a:xfrm>
          </p:grpSpPr>
          <p:sp>
            <p:nvSpPr>
              <p:cNvPr id="5" name="Rectangle: Rounded Corners 21">
                <a:extLst>
                  <a:ext uri="{FF2B5EF4-FFF2-40B4-BE49-F238E27FC236}">
                    <a16:creationId xmlns:a16="http://schemas.microsoft.com/office/drawing/2014/main" id="{8C73FAA7-DB5E-CCFA-0012-D070BF4B254A}"/>
                  </a:ext>
                </a:extLst>
              </p:cNvPr>
              <p:cNvSpPr/>
              <p:nvPr/>
            </p:nvSpPr>
            <p:spPr>
              <a:xfrm>
                <a:off x="2794688" y="1317531"/>
                <a:ext cx="9318477" cy="2537338"/>
              </a:xfrm>
              <a:prstGeom prst="roundRect">
                <a:avLst>
                  <a:gd name="adj" fmla="val 11684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25400" cap="flat" cmpd="sng" algn="ctr">
                <a:noFill/>
                <a:prstDash val="solid"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en-US" sz="2400">
                  <a:solidFill>
                    <a:sysClr val="windowText" lastClr="000000"/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6" name="Freeform 5">
                <a:extLst>
                  <a:ext uri="{FF2B5EF4-FFF2-40B4-BE49-F238E27FC236}">
                    <a16:creationId xmlns:a16="http://schemas.microsoft.com/office/drawing/2014/main" id="{261D0185-8299-824A-1544-BF3BA7E105CD}"/>
                  </a:ext>
                </a:extLst>
              </p:cNvPr>
              <p:cNvSpPr/>
              <p:nvPr/>
            </p:nvSpPr>
            <p:spPr>
              <a:xfrm rot="20774356">
                <a:off x="11026592" y="853692"/>
                <a:ext cx="954566" cy="927678"/>
              </a:xfrm>
              <a:custGeom>
                <a:avLst/>
                <a:gdLst/>
                <a:ahLst/>
                <a:cxnLst/>
                <a:rect l="l" t="t" r="r" b="b"/>
                <a:pathLst>
                  <a:path w="4680341" h="4114800">
                    <a:moveTo>
                      <a:pt x="0" y="0"/>
                    </a:moveTo>
                    <a:lnTo>
                      <a:pt x="4680341" y="0"/>
                    </a:lnTo>
                    <a:lnTo>
                      <a:pt x="4680341" y="4114800"/>
                    </a:lnTo>
                    <a:lnTo>
                      <a:pt x="0" y="41148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rightnessContrast bright="-40000" contrast="-400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ysClr val="windowText" lastClr="000000"/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08CD693-1CC9-E59B-B98B-4F732F04DC51}"/>
                </a:ext>
              </a:extLst>
            </p:cNvPr>
            <p:cNvSpPr txBox="1"/>
            <p:nvPr/>
          </p:nvSpPr>
          <p:spPr>
            <a:xfrm>
              <a:off x="3276552" y="1537442"/>
              <a:ext cx="7946220" cy="18795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vi-VN" sz="2400" dirty="0">
                  <a:solidFill>
                    <a:sysClr val="windowText" lastClr="000000"/>
                  </a:solidFill>
                  <a:latin typeface="+mj-lt"/>
                  <a:cs typeface="Arial" panose="020B0604020202020204" pitchFamily="34" charset="0"/>
                </a:rPr>
                <a:t>Nhắc lại ý nghĩa của bài đọc</a:t>
              </a:r>
              <a:r>
                <a:rPr lang="en-US" sz="2400" dirty="0">
                  <a:solidFill>
                    <a:sysClr val="windowText" lastClr="000000"/>
                  </a:solidFill>
                  <a:latin typeface="+mj-lt"/>
                  <a:cs typeface="Arial" panose="020B0604020202020204" pitchFamily="34" charset="0"/>
                </a:rPr>
                <a:t> “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+mj-lt"/>
                  <a:cs typeface="Arial" panose="020B0604020202020204" pitchFamily="34" charset="0"/>
                </a:rPr>
                <a:t>Hội</a:t>
              </a:r>
              <a:r>
                <a:rPr lang="en-US" sz="2400" dirty="0">
                  <a:solidFill>
                    <a:sysClr val="windowText" lastClr="000000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+mj-lt"/>
                  <a:cs typeface="Arial" panose="020B0604020202020204" pitchFamily="34" charset="0"/>
                </a:rPr>
                <a:t>nghị</a:t>
              </a:r>
              <a:r>
                <a:rPr lang="en-US" sz="2400" dirty="0">
                  <a:solidFill>
                    <a:sysClr val="windowText" lastClr="000000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+mj-lt"/>
                  <a:cs typeface="Arial" panose="020B0604020202020204" pitchFamily="34" charset="0"/>
                </a:rPr>
                <a:t>Diên</a:t>
              </a:r>
              <a:r>
                <a:rPr lang="en-US" sz="2400" dirty="0">
                  <a:solidFill>
                    <a:sysClr val="windowText" lastClr="000000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+mj-lt"/>
                  <a:cs typeface="Arial" panose="020B0604020202020204" pitchFamily="34" charset="0"/>
                </a:rPr>
                <a:t>Hồng</a:t>
              </a:r>
              <a:r>
                <a:rPr lang="en-US" sz="2400" dirty="0">
                  <a:solidFill>
                    <a:sysClr val="windowText" lastClr="000000"/>
                  </a:solidFill>
                  <a:latin typeface="+mj-lt"/>
                  <a:cs typeface="Arial" panose="020B0604020202020204" pitchFamily="34" charset="0"/>
                </a:rPr>
                <a:t>”.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971BCBD-F88B-E093-63D9-7C819F0CA062}"/>
              </a:ext>
            </a:extLst>
          </p:cNvPr>
          <p:cNvGrpSpPr/>
          <p:nvPr/>
        </p:nvGrpSpPr>
        <p:grpSpPr>
          <a:xfrm>
            <a:off x="919960" y="4018441"/>
            <a:ext cx="10448126" cy="1978596"/>
            <a:chOff x="-4027078" y="1012342"/>
            <a:chExt cx="17403013" cy="3295665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351670A-D195-310E-94EC-57F174CD8AF3}"/>
                </a:ext>
              </a:extLst>
            </p:cNvPr>
            <p:cNvGrpSpPr/>
            <p:nvPr/>
          </p:nvGrpSpPr>
          <p:grpSpPr>
            <a:xfrm>
              <a:off x="-4027078" y="1012342"/>
              <a:ext cx="17403013" cy="3295665"/>
              <a:chOff x="-3997027" y="1114422"/>
              <a:chExt cx="17403013" cy="3076337"/>
            </a:xfrm>
          </p:grpSpPr>
          <p:sp>
            <p:nvSpPr>
              <p:cNvPr id="10" name="Rectangle: Rounded Corners 21">
                <a:extLst>
                  <a:ext uri="{FF2B5EF4-FFF2-40B4-BE49-F238E27FC236}">
                    <a16:creationId xmlns:a16="http://schemas.microsoft.com/office/drawing/2014/main" id="{1550EE9F-7C5E-D3B1-84C8-A69C4D2C6E88}"/>
                  </a:ext>
                </a:extLst>
              </p:cNvPr>
              <p:cNvSpPr/>
              <p:nvPr/>
            </p:nvSpPr>
            <p:spPr>
              <a:xfrm>
                <a:off x="-3997027" y="1692588"/>
                <a:ext cx="17224741" cy="2498171"/>
              </a:xfrm>
              <a:prstGeom prst="roundRect">
                <a:avLst>
                  <a:gd name="adj" fmla="val 11684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25400" cap="flat" cmpd="sng" algn="ctr">
                <a:noFill/>
                <a:prstDash val="solid"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en-US" sz="2400">
                  <a:solidFill>
                    <a:sysClr val="windowText" lastClr="000000"/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44CF87FE-8C93-CCDA-1DFA-DA4E3AFAEAAE}"/>
                  </a:ext>
                </a:extLst>
              </p:cNvPr>
              <p:cNvSpPr/>
              <p:nvPr/>
            </p:nvSpPr>
            <p:spPr>
              <a:xfrm rot="20774356">
                <a:off x="12451420" y="1114422"/>
                <a:ext cx="954566" cy="927679"/>
              </a:xfrm>
              <a:custGeom>
                <a:avLst/>
                <a:gdLst/>
                <a:ahLst/>
                <a:cxnLst/>
                <a:rect l="l" t="t" r="r" b="b"/>
                <a:pathLst>
                  <a:path w="4680341" h="4114800">
                    <a:moveTo>
                      <a:pt x="0" y="0"/>
                    </a:moveTo>
                    <a:lnTo>
                      <a:pt x="4680341" y="0"/>
                    </a:lnTo>
                    <a:lnTo>
                      <a:pt x="4680341" y="4114800"/>
                    </a:lnTo>
                    <a:lnTo>
                      <a:pt x="0" y="41148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rightnessContrast bright="-40000" contrast="-400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ysClr val="windowText" lastClr="000000"/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DD70BBB-FD1A-C1DE-3519-A47294D8C1FE}"/>
                </a:ext>
              </a:extLst>
            </p:cNvPr>
            <p:cNvSpPr txBox="1"/>
            <p:nvPr/>
          </p:nvSpPr>
          <p:spPr>
            <a:xfrm>
              <a:off x="-3545863" y="2105427"/>
              <a:ext cx="16262308" cy="18775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vi-VN" sz="2400" dirty="0">
                  <a:solidFill>
                    <a:sysClr val="windowText" lastClr="000000"/>
                  </a:solidFill>
                  <a:latin typeface="+mj-lt"/>
                  <a:cs typeface="Arial" panose="020B0604020202020204" pitchFamily="34" charset="0"/>
                </a:rPr>
                <a:t>Tìm đọc một số câu chuyện, bài văn, bài thơ về bình đẳng giới; ghi chép vào phiếu bài tập đọc sách theo yêu cầu trong SGK. </a:t>
              </a:r>
              <a:endParaRPr lang="en-US" sz="2400" b="1" dirty="0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6CE51B6-0EE0-CD5B-EC1A-2EAFA61B7618}"/>
              </a:ext>
            </a:extLst>
          </p:cNvPr>
          <p:cNvGrpSpPr/>
          <p:nvPr/>
        </p:nvGrpSpPr>
        <p:grpSpPr>
          <a:xfrm>
            <a:off x="7003052" y="1852650"/>
            <a:ext cx="4365034" cy="1930258"/>
            <a:chOff x="4520216" y="577235"/>
            <a:chExt cx="7270658" cy="3215151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0D46F83-435D-FC08-4ACE-93301739FE08}"/>
                </a:ext>
              </a:extLst>
            </p:cNvPr>
            <p:cNvGrpSpPr/>
            <p:nvPr/>
          </p:nvGrpSpPr>
          <p:grpSpPr>
            <a:xfrm>
              <a:off x="4520216" y="577235"/>
              <a:ext cx="7270658" cy="3215151"/>
              <a:chOff x="4550267" y="708272"/>
              <a:chExt cx="7270658" cy="3001182"/>
            </a:xfrm>
          </p:grpSpPr>
          <p:sp>
            <p:nvSpPr>
              <p:cNvPr id="15" name="Rectangle: Rounded Corners 21">
                <a:extLst>
                  <a:ext uri="{FF2B5EF4-FFF2-40B4-BE49-F238E27FC236}">
                    <a16:creationId xmlns:a16="http://schemas.microsoft.com/office/drawing/2014/main" id="{454A26AF-62D8-236F-3209-B5543F8CA51D}"/>
                  </a:ext>
                </a:extLst>
              </p:cNvPr>
              <p:cNvSpPr/>
              <p:nvPr/>
            </p:nvSpPr>
            <p:spPr>
              <a:xfrm>
                <a:off x="4550267" y="1172115"/>
                <a:ext cx="7184343" cy="2537339"/>
              </a:xfrm>
              <a:prstGeom prst="roundRect">
                <a:avLst>
                  <a:gd name="adj" fmla="val 11684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 w="25400" cap="flat" cmpd="sng" algn="ctr">
                <a:noFill/>
                <a:prstDash val="solid"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en-US" sz="2400">
                  <a:solidFill>
                    <a:sysClr val="windowText" lastClr="000000"/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16" name="Freeform 5">
                <a:extLst>
                  <a:ext uri="{FF2B5EF4-FFF2-40B4-BE49-F238E27FC236}">
                    <a16:creationId xmlns:a16="http://schemas.microsoft.com/office/drawing/2014/main" id="{EBD7ED34-3692-41A2-36F3-686388E7046F}"/>
                  </a:ext>
                </a:extLst>
              </p:cNvPr>
              <p:cNvSpPr/>
              <p:nvPr/>
            </p:nvSpPr>
            <p:spPr>
              <a:xfrm rot="20774356">
                <a:off x="10866359" y="708272"/>
                <a:ext cx="954566" cy="927680"/>
              </a:xfrm>
              <a:custGeom>
                <a:avLst/>
                <a:gdLst/>
                <a:ahLst/>
                <a:cxnLst/>
                <a:rect l="l" t="t" r="r" b="b"/>
                <a:pathLst>
                  <a:path w="4680341" h="4114800">
                    <a:moveTo>
                      <a:pt x="0" y="0"/>
                    </a:moveTo>
                    <a:lnTo>
                      <a:pt x="4680341" y="0"/>
                    </a:lnTo>
                    <a:lnTo>
                      <a:pt x="4680341" y="4114800"/>
                    </a:lnTo>
                    <a:lnTo>
                      <a:pt x="0" y="41148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rightnessContrast bright="-40000" contrast="-400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ysClr val="windowText" lastClr="000000"/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7B0B5FE-AD5C-3D7C-035C-D7919EA5D349}"/>
                </a:ext>
              </a:extLst>
            </p:cNvPr>
            <p:cNvSpPr txBox="1"/>
            <p:nvPr/>
          </p:nvSpPr>
          <p:spPr>
            <a:xfrm>
              <a:off x="4930916" y="1512930"/>
              <a:ext cx="6153010" cy="18686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sz="2400" dirty="0" err="1">
                  <a:solidFill>
                    <a:sysClr val="windowText" lastClr="000000"/>
                  </a:solidFill>
                  <a:latin typeface="+mj-lt"/>
                  <a:cs typeface="Arial" panose="020B0604020202020204" pitchFamily="34" charset="0"/>
                </a:rPr>
                <a:t>Lắng</a:t>
              </a:r>
              <a:r>
                <a:rPr lang="en-US" sz="2400" dirty="0">
                  <a:solidFill>
                    <a:sysClr val="windowText" lastClr="000000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+mj-lt"/>
                  <a:cs typeface="Arial" panose="020B0604020202020204" pitchFamily="34" charset="0"/>
                </a:rPr>
                <a:t>nghe</a:t>
              </a:r>
              <a:r>
                <a:rPr lang="en-US" sz="2400" dirty="0">
                  <a:solidFill>
                    <a:sysClr val="windowText" lastClr="000000"/>
                  </a:solidFill>
                  <a:latin typeface="+mj-lt"/>
                  <a:cs typeface="Arial" panose="020B0604020202020204" pitchFamily="34" charset="0"/>
                </a:rPr>
                <a:t> GV 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+mj-lt"/>
                  <a:cs typeface="Arial" panose="020B0604020202020204" pitchFamily="34" charset="0"/>
                </a:rPr>
                <a:t>nhận</a:t>
              </a:r>
              <a:r>
                <a:rPr lang="en-US" sz="2400" dirty="0">
                  <a:solidFill>
                    <a:sysClr val="windowText" lastClr="000000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+mj-lt"/>
                  <a:cs typeface="Arial" panose="020B0604020202020204" pitchFamily="34" charset="0"/>
                </a:rPr>
                <a:t>xét</a:t>
              </a:r>
              <a:r>
                <a:rPr lang="en-US" sz="2400" dirty="0">
                  <a:solidFill>
                    <a:sysClr val="windowText" lastClr="000000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+mj-lt"/>
                  <a:cs typeface="Arial" panose="020B0604020202020204" pitchFamily="34" charset="0"/>
                </a:rPr>
                <a:t>về</a:t>
              </a:r>
              <a:r>
                <a:rPr lang="en-US" sz="2400" dirty="0">
                  <a:solidFill>
                    <a:sysClr val="windowText" lastClr="000000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+mj-lt"/>
                  <a:cs typeface="Arial" panose="020B0604020202020204" pitchFamily="34" charset="0"/>
                </a:rPr>
                <a:t>tiết</a:t>
              </a:r>
              <a:r>
                <a:rPr lang="en-US" sz="2400" dirty="0">
                  <a:solidFill>
                    <a:sysClr val="windowText" lastClr="000000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+mj-lt"/>
                  <a:cs typeface="Arial" panose="020B0604020202020204" pitchFamily="34" charset="0"/>
                </a:rPr>
                <a:t>học</a:t>
              </a:r>
              <a:r>
                <a:rPr lang="en-US" sz="2400" dirty="0">
                  <a:solidFill>
                    <a:sysClr val="windowText" lastClr="000000"/>
                  </a:solidFill>
                  <a:latin typeface="+mj-lt"/>
                  <a:cs typeface="Arial" panose="020B0604020202020204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726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7FB96D-9257-95B7-AE95-2460C79E0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C4D28072-EE22-8649-ADCC-6E0FA09154A4}"/>
              </a:ext>
            </a:extLst>
          </p:cNvPr>
          <p:cNvSpPr txBox="1"/>
          <p:nvPr/>
        </p:nvSpPr>
        <p:spPr>
          <a:xfrm>
            <a:off x="771525" y="2454662"/>
            <a:ext cx="6096000" cy="1948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76026">
              <a:lnSpc>
                <a:spcPct val="150000"/>
              </a:lnSpc>
              <a:defRPr/>
            </a:pPr>
            <a:r>
              <a:rPr lang="en-US" sz="4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TỰ ĐỌC SÁCH BÁO</a:t>
            </a:r>
          </a:p>
          <a:p>
            <a:pPr lvl="0" algn="ctr">
              <a:lnSpc>
                <a:spcPct val="150000"/>
              </a:lnSpc>
            </a:pPr>
            <a:r>
              <a:rPr lang="en-US" sz="4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(</a:t>
            </a:r>
            <a:r>
              <a:rPr lang="en-US" sz="43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Thực</a:t>
            </a:r>
            <a:r>
              <a:rPr lang="en-US" sz="4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43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hiện</a:t>
            </a:r>
            <a:r>
              <a:rPr lang="en-US" sz="4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ở </a:t>
            </a:r>
            <a:r>
              <a:rPr lang="en-US" sz="43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nhà</a:t>
            </a:r>
            <a:r>
              <a:rPr lang="en-US" sz="4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2" name="Freeform 12">
            <a:extLst>
              <a:ext uri="{FF2B5EF4-FFF2-40B4-BE49-F238E27FC236}">
                <a16:creationId xmlns:a16="http://schemas.microsoft.com/office/drawing/2014/main" id="{2BD130F0-A410-9E7A-E7F6-52159A248BDD}"/>
              </a:ext>
            </a:extLst>
          </p:cNvPr>
          <p:cNvSpPr/>
          <p:nvPr/>
        </p:nvSpPr>
        <p:spPr>
          <a:xfrm>
            <a:off x="7194687" y="1783081"/>
            <a:ext cx="4130537" cy="3291838"/>
          </a:xfrm>
          <a:custGeom>
            <a:avLst/>
            <a:gdLst/>
            <a:ahLst/>
            <a:cxnLst/>
            <a:rect l="l" t="t" r="r" b="b"/>
            <a:pathLst>
              <a:path w="6921795" h="4114800">
                <a:moveTo>
                  <a:pt x="0" y="0"/>
                </a:moveTo>
                <a:lnTo>
                  <a:pt x="6921795" y="0"/>
                </a:lnTo>
                <a:lnTo>
                  <a:pt x="692179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842504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25A142-F915-FB9A-3C9E-1564E1D89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042C376E-2528-6689-2FC8-C4900EF3E24B}"/>
              </a:ext>
            </a:extLst>
          </p:cNvPr>
          <p:cNvSpPr txBox="1"/>
          <p:nvPr/>
        </p:nvSpPr>
        <p:spPr>
          <a:xfrm>
            <a:off x="332333" y="1713379"/>
            <a:ext cx="11615035" cy="513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sz="2100" b="1">
                <a:solidFill>
                  <a:sysClr val="windowText" lastClr="000000"/>
                </a:solidFill>
                <a:latin typeface="+mj-lt"/>
              </a:rPr>
              <a:t>NHIỆM VỤ: </a:t>
            </a:r>
            <a:r>
              <a:rPr lang="en-US" sz="2100">
                <a:solidFill>
                  <a:sysClr val="windowText" lastClr="000000"/>
                </a:solidFill>
                <a:latin typeface="+mj-lt"/>
              </a:rPr>
              <a:t>Các em hãy tự đọc sách báo ở nhà theo những yêu cầu cho sẵn dưới đây:</a:t>
            </a:r>
            <a:endParaRPr lang="en-US" sz="2100">
              <a:solidFill>
                <a:srgbClr val="C00000"/>
              </a:solidFill>
              <a:latin typeface="+mj-lt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2DE47B2-376D-66B9-878E-4E9BDEEAE762}"/>
              </a:ext>
            </a:extLst>
          </p:cNvPr>
          <p:cNvGrpSpPr/>
          <p:nvPr/>
        </p:nvGrpSpPr>
        <p:grpSpPr>
          <a:xfrm>
            <a:off x="924763" y="2641753"/>
            <a:ext cx="5119508" cy="1457325"/>
            <a:chOff x="546976" y="2227115"/>
            <a:chExt cx="4063500" cy="1379829"/>
          </a:xfrm>
        </p:grpSpPr>
        <p:sp>
          <p:nvSpPr>
            <p:cNvPr id="24" name="Rounded Rectangle 151">
              <a:extLst>
                <a:ext uri="{FF2B5EF4-FFF2-40B4-BE49-F238E27FC236}">
                  <a16:creationId xmlns:a16="http://schemas.microsoft.com/office/drawing/2014/main" id="{285A163E-976C-1878-F521-7DE4712083C2}"/>
                </a:ext>
              </a:extLst>
            </p:cNvPr>
            <p:cNvSpPr/>
            <p:nvPr/>
          </p:nvSpPr>
          <p:spPr>
            <a:xfrm>
              <a:off x="546976" y="2227115"/>
              <a:ext cx="4000424" cy="1379829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 cap="flat" cmpd="sng" algn="ctr">
              <a:solidFill>
                <a:srgbClr val="88C133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sz="2100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C294E29-297D-D796-F1ED-37400B7F6AC4}"/>
                </a:ext>
              </a:extLst>
            </p:cNvPr>
            <p:cNvSpPr txBox="1"/>
            <p:nvPr/>
          </p:nvSpPr>
          <p:spPr>
            <a:xfrm>
              <a:off x="921698" y="2334118"/>
              <a:ext cx="3688778" cy="481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  <a:defRPr/>
              </a:pPr>
              <a:endParaRPr lang="en-US" sz="2100">
                <a:solidFill>
                  <a:sysClr val="windowText" lastClr="000000"/>
                </a:solidFill>
                <a:latin typeface="+mj-lt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F9ACB8B-9400-9C2B-7C6F-8B7A0B398BCD}"/>
              </a:ext>
            </a:extLst>
          </p:cNvPr>
          <p:cNvGrpSpPr/>
          <p:nvPr/>
        </p:nvGrpSpPr>
        <p:grpSpPr>
          <a:xfrm>
            <a:off x="6483986" y="2671045"/>
            <a:ext cx="5040040" cy="1457326"/>
            <a:chOff x="130917" y="2120879"/>
            <a:chExt cx="4000424" cy="1618173"/>
          </a:xfrm>
        </p:grpSpPr>
        <p:sp>
          <p:nvSpPr>
            <p:cNvPr id="29" name="Rounded Rectangle 151">
              <a:extLst>
                <a:ext uri="{FF2B5EF4-FFF2-40B4-BE49-F238E27FC236}">
                  <a16:creationId xmlns:a16="http://schemas.microsoft.com/office/drawing/2014/main" id="{6A49925C-C4FB-5FEA-72E4-228D3E44FCE7}"/>
                </a:ext>
              </a:extLst>
            </p:cNvPr>
            <p:cNvSpPr/>
            <p:nvPr/>
          </p:nvSpPr>
          <p:spPr>
            <a:xfrm>
              <a:off x="130917" y="2120879"/>
              <a:ext cx="4000424" cy="1618173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 cap="flat" cmpd="sng" algn="ctr">
              <a:solidFill>
                <a:srgbClr val="88C133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sz="2100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1B4EAD8-D5B5-57FF-CC04-71C8F792D654}"/>
                </a:ext>
              </a:extLst>
            </p:cNvPr>
            <p:cNvSpPr txBox="1"/>
            <p:nvPr/>
          </p:nvSpPr>
          <p:spPr>
            <a:xfrm>
              <a:off x="481553" y="2411068"/>
              <a:ext cx="3445967" cy="11028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  <a:defRPr/>
              </a:pPr>
              <a:r>
                <a:rPr lang="vi-VN" sz="2100" b="1" dirty="0">
                  <a:solidFill>
                    <a:schemeClr val="tx1"/>
                  </a:solidFill>
                  <a:latin typeface="+mj-lt"/>
                </a:rPr>
                <a:t>Về loại văn bản: </a:t>
              </a:r>
              <a:r>
                <a:rPr lang="vi-VN" sz="2100" dirty="0">
                  <a:solidFill>
                    <a:schemeClr val="tx1"/>
                  </a:solidFill>
                  <a:latin typeface="+mj-lt"/>
                </a:rPr>
                <a:t>truyện, thơ, văn miêu tả, văn bản thông tin.</a:t>
              </a:r>
              <a:endParaRPr lang="en-US" sz="2100" dirty="0">
                <a:solidFill>
                  <a:schemeClr val="tx1"/>
                </a:solidFill>
                <a:latin typeface="+mj-lt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1EFE90D-2556-D5FA-68A6-6A59EA54FE5E}"/>
              </a:ext>
            </a:extLst>
          </p:cNvPr>
          <p:cNvGrpSpPr/>
          <p:nvPr/>
        </p:nvGrpSpPr>
        <p:grpSpPr>
          <a:xfrm>
            <a:off x="896573" y="4319834"/>
            <a:ext cx="10627453" cy="2121053"/>
            <a:chOff x="415944" y="1620623"/>
            <a:chExt cx="8435313" cy="1755061"/>
          </a:xfrm>
        </p:grpSpPr>
        <p:sp>
          <p:nvSpPr>
            <p:cNvPr id="34" name="Rounded Rectangle 151">
              <a:extLst>
                <a:ext uri="{FF2B5EF4-FFF2-40B4-BE49-F238E27FC236}">
                  <a16:creationId xmlns:a16="http://schemas.microsoft.com/office/drawing/2014/main" id="{DFEC12AC-9DB9-104D-F884-88E3C48CE35B}"/>
                </a:ext>
              </a:extLst>
            </p:cNvPr>
            <p:cNvSpPr/>
            <p:nvPr/>
          </p:nvSpPr>
          <p:spPr>
            <a:xfrm>
              <a:off x="415944" y="1620623"/>
              <a:ext cx="8435313" cy="1755061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 cap="flat" cmpd="sng" algn="ctr">
              <a:solidFill>
                <a:srgbClr val="88C133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sz="2100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7664C29-997E-94E0-D03A-6C0AA867AC1E}"/>
                </a:ext>
              </a:extLst>
            </p:cNvPr>
            <p:cNvSpPr txBox="1"/>
            <p:nvPr/>
          </p:nvSpPr>
          <p:spPr>
            <a:xfrm>
              <a:off x="769145" y="1671485"/>
              <a:ext cx="7728909" cy="16240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  <a:defRPr/>
              </a:pPr>
              <a:r>
                <a:rPr lang="vi-VN" sz="2100" b="1" dirty="0">
                  <a:solidFill>
                    <a:schemeClr val="tx1"/>
                  </a:solidFill>
                  <a:latin typeface="+mj-lt"/>
                </a:rPr>
                <a:t>Về số lượng: </a:t>
              </a:r>
              <a:r>
                <a:rPr lang="vi-VN" sz="2100" dirty="0">
                  <a:solidFill>
                    <a:schemeClr val="tx1"/>
                  </a:solidFill>
                  <a:latin typeface="+mj-lt"/>
                </a:rPr>
                <a:t>2 câu chuyện (hoặc 1 câu chuyện, 1 bài thơ) về bình đẳng giới (những phẩm chất tốt của bạn nam, bạn nữ; cách cư xử tôn trọng, bình đẳng với bạn khác giới;…); 1 bài văn tả người (hoặc 1 bài báo về bình đẳng giới).</a:t>
              </a:r>
              <a:endParaRPr lang="en-US" sz="2100" dirty="0">
                <a:solidFill>
                  <a:schemeClr val="tx1"/>
                </a:solidFill>
                <a:latin typeface="+mj-lt"/>
              </a:endParaRPr>
            </a:p>
          </p:txBody>
        </p: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A8713002-5D17-0A0F-3D2F-36D45D57A219}"/>
              </a:ext>
            </a:extLst>
          </p:cNvPr>
          <p:cNvSpPr/>
          <p:nvPr/>
        </p:nvSpPr>
        <p:spPr>
          <a:xfrm>
            <a:off x="6139851" y="3048452"/>
            <a:ext cx="656706" cy="640624"/>
          </a:xfrm>
          <a:prstGeom prst="ellipse">
            <a:avLst/>
          </a:prstGeom>
          <a:solidFill>
            <a:srgbClr val="1C400D">
              <a:lumMod val="90000"/>
              <a:lumOff val="1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2100" b="1">
                <a:solidFill>
                  <a:srgbClr val="FFFFFF"/>
                </a:solidFill>
                <a:latin typeface="+mj-lt"/>
              </a:rPr>
              <a:t>?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53C6F83-F2CC-F849-F963-B71F1CD2181A}"/>
              </a:ext>
            </a:extLst>
          </p:cNvPr>
          <p:cNvSpPr/>
          <p:nvPr/>
        </p:nvSpPr>
        <p:spPr>
          <a:xfrm>
            <a:off x="506123" y="5003770"/>
            <a:ext cx="656706" cy="640624"/>
          </a:xfrm>
          <a:prstGeom prst="ellipse">
            <a:avLst/>
          </a:prstGeom>
          <a:solidFill>
            <a:srgbClr val="1C400D">
              <a:lumMod val="90000"/>
              <a:lumOff val="1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2100" b="1">
                <a:solidFill>
                  <a:srgbClr val="FFFFFF"/>
                </a:solidFill>
                <a:latin typeface="+mj-lt"/>
              </a:rPr>
              <a:t>?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BC5CB03-73C2-B940-045E-C552E193D394}"/>
              </a:ext>
            </a:extLst>
          </p:cNvPr>
          <p:cNvSpPr/>
          <p:nvPr/>
        </p:nvSpPr>
        <p:spPr>
          <a:xfrm>
            <a:off x="480569" y="3043519"/>
            <a:ext cx="656706" cy="640624"/>
          </a:xfrm>
          <a:prstGeom prst="ellipse">
            <a:avLst/>
          </a:prstGeom>
          <a:solidFill>
            <a:srgbClr val="1C400D">
              <a:lumMod val="90000"/>
              <a:lumOff val="1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2520" b="1">
                <a:solidFill>
                  <a:srgbClr val="FFFFFF"/>
                </a:solidFill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DD36C5-2B07-D7E4-386D-0155AF0E3E73}"/>
              </a:ext>
            </a:extLst>
          </p:cNvPr>
          <p:cNvSpPr txBox="1"/>
          <p:nvPr/>
        </p:nvSpPr>
        <p:spPr>
          <a:xfrm>
            <a:off x="1187989" y="2877007"/>
            <a:ext cx="4647405" cy="993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sz="2100" b="1" dirty="0" err="1">
                <a:solidFill>
                  <a:schemeClr val="tx1"/>
                </a:solidFill>
                <a:latin typeface="+mj-lt"/>
              </a:rPr>
              <a:t>Về</a:t>
            </a:r>
            <a:r>
              <a:rPr lang="en-US" sz="21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100" b="1" dirty="0" err="1">
                <a:solidFill>
                  <a:schemeClr val="tx1"/>
                </a:solidFill>
                <a:latin typeface="+mj-lt"/>
              </a:rPr>
              <a:t>nội</a:t>
            </a:r>
            <a:r>
              <a:rPr lang="en-US" sz="2100" b="1" dirty="0">
                <a:solidFill>
                  <a:schemeClr val="tx1"/>
                </a:solidFill>
                <a:latin typeface="+mj-lt"/>
              </a:rPr>
              <a:t> dung </a:t>
            </a:r>
            <a:r>
              <a:rPr lang="en-US" sz="2100" b="1" dirty="0" err="1">
                <a:solidFill>
                  <a:schemeClr val="tx1"/>
                </a:solidFill>
                <a:latin typeface="+mj-lt"/>
              </a:rPr>
              <a:t>bài</a:t>
            </a:r>
            <a:r>
              <a:rPr lang="en-US" sz="21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100" b="1" dirty="0" err="1">
                <a:solidFill>
                  <a:schemeClr val="tx1"/>
                </a:solidFill>
                <a:latin typeface="+mj-lt"/>
              </a:rPr>
              <a:t>đọc</a:t>
            </a:r>
            <a:r>
              <a:rPr lang="en-US" sz="2100" b="1" dirty="0">
                <a:solidFill>
                  <a:schemeClr val="tx1"/>
                </a:solidFill>
                <a:latin typeface="+mj-lt"/>
              </a:rPr>
              <a:t>: </a:t>
            </a:r>
            <a:r>
              <a:rPr lang="en-US" sz="2100" dirty="0" err="1">
                <a:solidFill>
                  <a:sysClr val="windowText" lastClr="000000"/>
                </a:solidFill>
                <a:latin typeface="+mj-lt"/>
              </a:rPr>
              <a:t>bài</a:t>
            </a:r>
            <a:r>
              <a:rPr lang="en-US" sz="2100" dirty="0">
                <a:solidFill>
                  <a:sysClr val="windowText" lastClr="000000"/>
                </a:solidFill>
                <a:latin typeface="+mj-lt"/>
              </a:rPr>
              <a:t> </a:t>
            </a:r>
            <a:r>
              <a:rPr lang="en-US" sz="2100" dirty="0" err="1">
                <a:solidFill>
                  <a:sysClr val="windowText" lastClr="000000"/>
                </a:solidFill>
                <a:latin typeface="+mj-lt"/>
              </a:rPr>
              <a:t>đọc</a:t>
            </a:r>
            <a:r>
              <a:rPr lang="en-US" sz="2100" dirty="0">
                <a:solidFill>
                  <a:sysClr val="windowText" lastClr="000000"/>
                </a:solidFill>
                <a:latin typeface="+mj-lt"/>
              </a:rPr>
              <a:t> </a:t>
            </a:r>
            <a:r>
              <a:rPr lang="en-US" sz="2100" dirty="0" err="1">
                <a:solidFill>
                  <a:sysClr val="windowText" lastClr="000000"/>
                </a:solidFill>
                <a:latin typeface="+mj-lt"/>
              </a:rPr>
              <a:t>có</a:t>
            </a:r>
            <a:r>
              <a:rPr lang="en-US" sz="2100" dirty="0">
                <a:solidFill>
                  <a:sysClr val="windowText" lastClr="000000"/>
                </a:solidFill>
                <a:latin typeface="+mj-lt"/>
              </a:rPr>
              <a:t> </a:t>
            </a:r>
            <a:r>
              <a:rPr lang="en-US" sz="2100" dirty="0" err="1">
                <a:solidFill>
                  <a:sysClr val="windowText" lastClr="000000"/>
                </a:solidFill>
                <a:latin typeface="+mj-lt"/>
              </a:rPr>
              <a:t>nội</a:t>
            </a:r>
            <a:r>
              <a:rPr lang="en-US" sz="2100" dirty="0">
                <a:solidFill>
                  <a:sysClr val="windowText" lastClr="000000"/>
                </a:solidFill>
                <a:latin typeface="+mj-lt"/>
              </a:rPr>
              <a:t> dung </a:t>
            </a:r>
            <a:r>
              <a:rPr lang="en-US" sz="2100" dirty="0" err="1">
                <a:solidFill>
                  <a:sysClr val="windowText" lastClr="000000"/>
                </a:solidFill>
                <a:latin typeface="+mj-lt"/>
              </a:rPr>
              <a:t>kể</a:t>
            </a:r>
            <a:r>
              <a:rPr lang="en-US" sz="2100" dirty="0">
                <a:solidFill>
                  <a:sysClr val="windowText" lastClr="000000"/>
                </a:solidFill>
                <a:latin typeface="+mj-lt"/>
              </a:rPr>
              <a:t> </a:t>
            </a:r>
            <a:r>
              <a:rPr lang="en-US" sz="2100" dirty="0" err="1">
                <a:solidFill>
                  <a:sysClr val="windowText" lastClr="000000"/>
                </a:solidFill>
                <a:latin typeface="+mj-lt"/>
              </a:rPr>
              <a:t>về</a:t>
            </a:r>
            <a:r>
              <a:rPr lang="en-US" sz="2100" dirty="0">
                <a:solidFill>
                  <a:sysClr val="windowText" lastClr="000000"/>
                </a:solidFill>
                <a:latin typeface="+mj-lt"/>
              </a:rPr>
              <a:t> </a:t>
            </a:r>
            <a:r>
              <a:rPr lang="en-US" sz="2100" dirty="0" err="1">
                <a:solidFill>
                  <a:sysClr val="windowText" lastClr="000000"/>
                </a:solidFill>
                <a:latin typeface="+mj-lt"/>
              </a:rPr>
              <a:t>bình</a:t>
            </a:r>
            <a:r>
              <a:rPr lang="en-US" sz="2100" dirty="0">
                <a:solidFill>
                  <a:sysClr val="windowText" lastClr="000000"/>
                </a:solidFill>
                <a:latin typeface="+mj-lt"/>
              </a:rPr>
              <a:t> </a:t>
            </a:r>
            <a:r>
              <a:rPr lang="en-US" sz="2100" dirty="0" err="1">
                <a:solidFill>
                  <a:sysClr val="windowText" lastClr="000000"/>
                </a:solidFill>
                <a:latin typeface="+mj-lt"/>
              </a:rPr>
              <a:t>đẳng</a:t>
            </a:r>
            <a:r>
              <a:rPr lang="en-US" sz="2100" dirty="0">
                <a:solidFill>
                  <a:sysClr val="windowText" lastClr="000000"/>
                </a:solidFill>
                <a:latin typeface="+mj-lt"/>
              </a:rPr>
              <a:t> </a:t>
            </a:r>
            <a:r>
              <a:rPr lang="en-US" sz="2100" dirty="0" err="1">
                <a:solidFill>
                  <a:sysClr val="windowText" lastClr="000000"/>
                </a:solidFill>
                <a:latin typeface="+mj-lt"/>
              </a:rPr>
              <a:t>giới</a:t>
            </a:r>
            <a:r>
              <a:rPr lang="en-US" sz="2100" dirty="0">
                <a:solidFill>
                  <a:sysClr val="windowText" lastClr="000000"/>
                </a:solidFill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94083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C5355B-0ECA-E17A-4441-C21E67582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817E28D-85FE-67BB-1918-7376D14F7D1B}"/>
              </a:ext>
            </a:extLst>
          </p:cNvPr>
          <p:cNvSpPr/>
          <p:nvPr/>
        </p:nvSpPr>
        <p:spPr>
          <a:xfrm>
            <a:off x="1962153" y="1463627"/>
            <a:ext cx="8267694" cy="573234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2400" b="1">
                <a:latin typeface="+mj-lt"/>
                <a:cs typeface="Arial" panose="020B0604020202020204" pitchFamily="34" charset="0"/>
              </a:rPr>
              <a:t>       </a:t>
            </a:r>
            <a:r>
              <a:rPr lang="vi-VN" sz="2400" b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Hướng dẫn thực hiện ghi vào phiếu đọc sách:</a:t>
            </a:r>
            <a:endParaRPr lang="en-US" sz="240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9" name="Đáp án đúng">
            <a:extLst>
              <a:ext uri="{FF2B5EF4-FFF2-40B4-BE49-F238E27FC236}">
                <a16:creationId xmlns:a16="http://schemas.microsoft.com/office/drawing/2014/main" id="{40AD936A-71F7-F169-F9FA-871B7E48EA7A}"/>
              </a:ext>
            </a:extLst>
          </p:cNvPr>
          <p:cNvSpPr/>
          <p:nvPr/>
        </p:nvSpPr>
        <p:spPr>
          <a:xfrm>
            <a:off x="1307044" y="2162656"/>
            <a:ext cx="4302963" cy="1862737"/>
          </a:xfrm>
          <a:prstGeom prst="roundRect">
            <a:avLst>
              <a:gd name="adj" fmla="val 12662"/>
            </a:avLst>
          </a:prstGeom>
          <a:solidFill>
            <a:schemeClr val="accent4">
              <a:lumMod val="20000"/>
              <a:lumOff val="80000"/>
            </a:schemeClr>
          </a:solidFill>
          <a:ln w="28575" cap="flat" cmpd="sng" algn="ctr">
            <a:solidFill>
              <a:schemeClr val="accent4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 defTabSz="864039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Tên bài đọc, tên tác giả </a:t>
            </a:r>
            <a:endParaRPr lang="en-US" sz="2400" noProof="1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  <a:p>
            <a:pPr algn="ctr" defTabSz="864039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bài đọc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C9C2786-F7FF-905F-C690-F2FADA70F979}"/>
              </a:ext>
            </a:extLst>
          </p:cNvPr>
          <p:cNvCxnSpPr>
            <a:cxnSpLocks/>
          </p:cNvCxnSpPr>
          <p:nvPr/>
        </p:nvCxnSpPr>
        <p:spPr>
          <a:xfrm>
            <a:off x="5610006" y="3094024"/>
            <a:ext cx="1057849" cy="0"/>
          </a:xfrm>
          <a:prstGeom prst="line">
            <a:avLst/>
          </a:prstGeom>
          <a:noFill/>
          <a:ln w="28575" cap="flat" cmpd="sng" algn="ctr">
            <a:solidFill>
              <a:schemeClr val="accent4">
                <a:lumMod val="75000"/>
              </a:schemeClr>
            </a:solidFill>
            <a:prstDash val="solid"/>
          </a:ln>
          <a:effectLst/>
        </p:spPr>
      </p:cxnSp>
      <p:sp>
        <p:nvSpPr>
          <p:cNvPr id="21" name="Đáp án đúng">
            <a:extLst>
              <a:ext uri="{FF2B5EF4-FFF2-40B4-BE49-F238E27FC236}">
                <a16:creationId xmlns:a16="http://schemas.microsoft.com/office/drawing/2014/main" id="{BA2B2295-1C90-1E61-BE45-0C59B574CDE6}"/>
              </a:ext>
            </a:extLst>
          </p:cNvPr>
          <p:cNvSpPr/>
          <p:nvPr/>
        </p:nvSpPr>
        <p:spPr>
          <a:xfrm>
            <a:off x="6667855" y="2225731"/>
            <a:ext cx="4302963" cy="1862737"/>
          </a:xfrm>
          <a:prstGeom prst="roundRect">
            <a:avLst>
              <a:gd name="adj" fmla="val 11861"/>
            </a:avLst>
          </a:prstGeom>
          <a:solidFill>
            <a:schemeClr val="accent4">
              <a:lumMod val="20000"/>
              <a:lumOff val="80000"/>
            </a:schemeClr>
          </a:solidFill>
          <a:ln w="28575" cap="flat" cmpd="sng" algn="ctr">
            <a:solidFill>
              <a:schemeClr val="accent4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 defTabSz="864039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Nêu tình cảm, cảm xúc của em về bài đọc. </a:t>
            </a:r>
          </a:p>
        </p:txBody>
      </p:sp>
      <p:cxnSp>
        <p:nvCxnSpPr>
          <p:cNvPr id="22" name="Elbow Connector 15">
            <a:extLst>
              <a:ext uri="{FF2B5EF4-FFF2-40B4-BE49-F238E27FC236}">
                <a16:creationId xmlns:a16="http://schemas.microsoft.com/office/drawing/2014/main" id="{D9A3366B-C70B-D3E5-D5B0-D4F3864A1893}"/>
              </a:ext>
            </a:extLst>
          </p:cNvPr>
          <p:cNvCxnSpPr>
            <a:cxnSpLocks/>
            <a:stCxn id="21" idx="2"/>
            <a:endCxn id="23" idx="0"/>
          </p:cNvCxnSpPr>
          <p:nvPr/>
        </p:nvCxnSpPr>
        <p:spPr>
          <a:xfrm rot="5400000">
            <a:off x="8525424" y="4382381"/>
            <a:ext cx="587826" cy="1"/>
          </a:xfrm>
          <a:prstGeom prst="bentConnector3">
            <a:avLst>
              <a:gd name="adj1" fmla="val 50000"/>
            </a:avLst>
          </a:prstGeom>
          <a:noFill/>
          <a:ln w="28575" cap="flat" cmpd="sng" algn="ctr">
            <a:solidFill>
              <a:schemeClr val="accent4">
                <a:lumMod val="75000"/>
              </a:schemeClr>
            </a:solidFill>
            <a:prstDash val="solid"/>
          </a:ln>
          <a:effectLst/>
        </p:spPr>
      </p:cxnSp>
      <p:sp>
        <p:nvSpPr>
          <p:cNvPr id="23" name="Đáp án đúng">
            <a:extLst>
              <a:ext uri="{FF2B5EF4-FFF2-40B4-BE49-F238E27FC236}">
                <a16:creationId xmlns:a16="http://schemas.microsoft.com/office/drawing/2014/main" id="{9A91E46B-C8DD-87B6-EA38-5CF875A073C7}"/>
              </a:ext>
            </a:extLst>
          </p:cNvPr>
          <p:cNvSpPr/>
          <p:nvPr/>
        </p:nvSpPr>
        <p:spPr>
          <a:xfrm>
            <a:off x="6667854" y="4676294"/>
            <a:ext cx="4302963" cy="189083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 cap="flat" cmpd="sng" algn="ctr">
            <a:solidFill>
              <a:schemeClr val="accent4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 defTabSz="864039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Một số nội dung chính: sự việc, nhân vật, hình ảnh, câu văn em thích.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D3C38C0-3A09-9989-338B-C48F2EFC938D}"/>
              </a:ext>
            </a:extLst>
          </p:cNvPr>
          <p:cNvCxnSpPr>
            <a:cxnSpLocks/>
          </p:cNvCxnSpPr>
          <p:nvPr/>
        </p:nvCxnSpPr>
        <p:spPr>
          <a:xfrm>
            <a:off x="5610007" y="5481867"/>
            <a:ext cx="1057849" cy="0"/>
          </a:xfrm>
          <a:prstGeom prst="line">
            <a:avLst/>
          </a:prstGeom>
          <a:noFill/>
          <a:ln w="28575" cap="flat" cmpd="sng" algn="ctr">
            <a:solidFill>
              <a:schemeClr val="accent4">
                <a:lumMod val="75000"/>
              </a:schemeClr>
            </a:solidFill>
            <a:prstDash val="solid"/>
          </a:ln>
          <a:effectLst/>
        </p:spPr>
      </p:cxnSp>
      <p:sp>
        <p:nvSpPr>
          <p:cNvPr id="25" name="Đáp án đúng">
            <a:extLst>
              <a:ext uri="{FF2B5EF4-FFF2-40B4-BE49-F238E27FC236}">
                <a16:creationId xmlns:a16="http://schemas.microsoft.com/office/drawing/2014/main" id="{91C1778F-2A33-C151-3F5F-CBD779E379D9}"/>
              </a:ext>
            </a:extLst>
          </p:cNvPr>
          <p:cNvSpPr/>
          <p:nvPr/>
        </p:nvSpPr>
        <p:spPr>
          <a:xfrm>
            <a:off x="1307045" y="4676294"/>
            <a:ext cx="4302963" cy="1862737"/>
          </a:xfrm>
          <a:prstGeom prst="roundRect">
            <a:avLst>
              <a:gd name="adj" fmla="val 14448"/>
            </a:avLst>
          </a:prstGeom>
          <a:solidFill>
            <a:schemeClr val="accent4">
              <a:lumMod val="20000"/>
              <a:lumOff val="80000"/>
            </a:schemeClr>
          </a:solidFill>
          <a:ln w="28575" cap="flat" cmpd="sng" algn="ctr">
            <a:solidFill>
              <a:schemeClr val="accent4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 defTabSz="864039">
              <a:defRPr/>
            </a:pPr>
            <a:r>
              <a:rPr lang="vi-VN" sz="24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Cảm nghĩ của em.</a:t>
            </a:r>
          </a:p>
        </p:txBody>
      </p:sp>
    </p:spTree>
    <p:extLst>
      <p:ext uri="{BB962C8B-B14F-4D97-AF65-F5344CB8AC3E}">
        <p14:creationId xmlns:p14="http://schemas.microsoft.com/office/powerpoint/2010/main" val="960223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3" grpId="0" animBg="1"/>
      <p:bldP spid="2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FE07ED-03A7-BB46-5DDC-8CD989B61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15DFFF00-556F-8FAC-3640-2F30977E2BA7}"/>
              </a:ext>
            </a:extLst>
          </p:cNvPr>
          <p:cNvSpPr/>
          <p:nvPr/>
        </p:nvSpPr>
        <p:spPr>
          <a:xfrm>
            <a:off x="759616" y="3062365"/>
            <a:ext cx="5041108" cy="28575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849D7F97-860B-7E7C-6414-718C8DF35EEE}"/>
              </a:ext>
            </a:extLst>
          </p:cNvPr>
          <p:cNvSpPr/>
          <p:nvPr/>
        </p:nvSpPr>
        <p:spPr>
          <a:xfrm>
            <a:off x="6391278" y="3062365"/>
            <a:ext cx="5041108" cy="28575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6C9347-569D-C12A-2C8C-60FCD9C17BB5}"/>
              </a:ext>
            </a:extLst>
          </p:cNvPr>
          <p:cNvSpPr txBox="1"/>
          <p:nvPr/>
        </p:nvSpPr>
        <p:spPr>
          <a:xfrm>
            <a:off x="2303241" y="1946730"/>
            <a:ext cx="75855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vi-VN" sz="2400" b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Arial" panose="020B0604020202020204" pitchFamily="34" charset="0"/>
              </a:rPr>
              <a:t> Lưu ý khi thực hiện tự đọc sách báo ở nhà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C2CE3F5-1772-B102-04B1-5B56935E0C9D}"/>
              </a:ext>
            </a:extLst>
          </p:cNvPr>
          <p:cNvSpPr txBox="1"/>
          <p:nvPr/>
        </p:nvSpPr>
        <p:spPr>
          <a:xfrm>
            <a:off x="991787" y="3376194"/>
            <a:ext cx="4576765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vi-VN" sz="2400" dirty="0">
                <a:solidFill>
                  <a:sysClr val="windowText" lastClr="000000"/>
                </a:solidFill>
                <a:latin typeface="+mj-lt"/>
              </a:rPr>
              <a:t>HS có thể tìm các truyện đọc phù hợp với chủ điểm trong sách</a:t>
            </a:r>
            <a:r>
              <a:rPr lang="vi-VN" sz="2400" b="1" dirty="0">
                <a:solidFill>
                  <a:sysClr val="windowText" lastClr="000000"/>
                </a:solidFill>
                <a:latin typeface="+mj-lt"/>
              </a:rPr>
              <a:t> </a:t>
            </a:r>
            <a:r>
              <a:rPr lang="vi-VN" sz="2400" b="1" dirty="0">
                <a:solidFill>
                  <a:schemeClr val="tx1"/>
                </a:solidFill>
                <a:latin typeface="+mj-lt"/>
              </a:rPr>
              <a:t>Truyện đọc lớp 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5</a:t>
            </a:r>
            <a:r>
              <a:rPr lang="vi-VN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vi-VN" sz="2400" dirty="0">
                <a:solidFill>
                  <a:sysClr val="windowText" lastClr="000000"/>
                </a:solidFill>
                <a:latin typeface="+mj-lt"/>
              </a:rPr>
              <a:t>(NXB Đại học Quốc gia Hà Nội).</a:t>
            </a:r>
            <a:endParaRPr lang="en-US" sz="2400" dirty="0">
              <a:solidFill>
                <a:sysClr val="windowText" lastClr="000000"/>
              </a:solidFill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1E7606A-1364-5685-076A-9E4D06571B82}"/>
              </a:ext>
            </a:extLst>
          </p:cNvPr>
          <p:cNvSpPr txBox="1"/>
          <p:nvPr/>
        </p:nvSpPr>
        <p:spPr>
          <a:xfrm>
            <a:off x="6580587" y="3376193"/>
            <a:ext cx="4662489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vi-VN" sz="2400" dirty="0">
                <a:solidFill>
                  <a:sysClr val="windowText" lastClr="000000"/>
                </a:solidFill>
                <a:latin typeface="+mj-lt"/>
              </a:rPr>
              <a:t>GV (hoặc nhà trư</a:t>
            </a:r>
            <a:r>
              <a:rPr lang="en-US" sz="2400" dirty="0" err="1">
                <a:solidFill>
                  <a:sysClr val="windowText" lastClr="000000"/>
                </a:solidFill>
                <a:latin typeface="+mj-lt"/>
              </a:rPr>
              <a:t>ờ</a:t>
            </a:r>
            <a:r>
              <a:rPr lang="vi-VN" sz="2400" dirty="0">
                <a:solidFill>
                  <a:sysClr val="windowText" lastClr="000000"/>
                </a:solidFill>
                <a:latin typeface="+mj-lt"/>
              </a:rPr>
              <a:t>ng) dựa theo yêu cầu tự đọc sách báo, thiết kế </a:t>
            </a:r>
            <a:r>
              <a:rPr lang="vi-VN" sz="2400" b="1" dirty="0">
                <a:solidFill>
                  <a:schemeClr val="tx1"/>
                </a:solidFill>
                <a:latin typeface="+mj-lt"/>
              </a:rPr>
              <a:t>Phiếu tự đọc sách báo </a:t>
            </a:r>
            <a:r>
              <a:rPr lang="vi-VN" sz="2400" dirty="0">
                <a:solidFill>
                  <a:sysClr val="windowText" lastClr="000000"/>
                </a:solidFill>
                <a:latin typeface="+mj-lt"/>
              </a:rPr>
              <a:t>để HS tiện sử dụng.</a:t>
            </a:r>
            <a:endParaRPr lang="en-US" sz="2400" dirty="0">
              <a:solidFill>
                <a:sysClr val="windowText" lastClr="000000"/>
              </a:solidFill>
              <a:latin typeface="+mj-lt"/>
            </a:endParaRPr>
          </a:p>
        </p:txBody>
      </p:sp>
      <p:sp>
        <p:nvSpPr>
          <p:cNvPr id="27" name="Freeform 14">
            <a:extLst>
              <a:ext uri="{FF2B5EF4-FFF2-40B4-BE49-F238E27FC236}">
                <a16:creationId xmlns:a16="http://schemas.microsoft.com/office/drawing/2014/main" id="{9414D459-3C8D-0232-9174-D9A6A7BB86E1}"/>
              </a:ext>
            </a:extLst>
          </p:cNvPr>
          <p:cNvSpPr>
            <a:spLocks noChangeAspect="1"/>
          </p:cNvSpPr>
          <p:nvPr/>
        </p:nvSpPr>
        <p:spPr>
          <a:xfrm rot="21143076">
            <a:off x="2935377" y="2657323"/>
            <a:ext cx="689583" cy="810083"/>
          </a:xfrm>
          <a:custGeom>
            <a:avLst/>
            <a:gdLst/>
            <a:ahLst/>
            <a:cxnLst/>
            <a:rect l="l" t="t" r="r" b="b"/>
            <a:pathLst>
              <a:path w="1482837" h="1741953">
                <a:moveTo>
                  <a:pt x="0" y="0"/>
                </a:moveTo>
                <a:lnTo>
                  <a:pt x="1482837" y="0"/>
                </a:lnTo>
                <a:lnTo>
                  <a:pt x="1482837" y="1741953"/>
                </a:lnTo>
                <a:lnTo>
                  <a:pt x="0" y="17419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15">
            <a:extLst>
              <a:ext uri="{FF2B5EF4-FFF2-40B4-BE49-F238E27FC236}">
                <a16:creationId xmlns:a16="http://schemas.microsoft.com/office/drawing/2014/main" id="{DC16E2FB-295B-58BD-B8E2-1726C51E9CF6}"/>
              </a:ext>
            </a:extLst>
          </p:cNvPr>
          <p:cNvSpPr>
            <a:spLocks noChangeAspect="1"/>
          </p:cNvSpPr>
          <p:nvPr/>
        </p:nvSpPr>
        <p:spPr>
          <a:xfrm>
            <a:off x="8834520" y="2565310"/>
            <a:ext cx="561809" cy="944217"/>
          </a:xfrm>
          <a:custGeom>
            <a:avLst/>
            <a:gdLst/>
            <a:ahLst/>
            <a:cxnLst/>
            <a:rect l="l" t="t" r="r" b="b"/>
            <a:pathLst>
              <a:path w="1036462" h="1741953">
                <a:moveTo>
                  <a:pt x="0" y="0"/>
                </a:moveTo>
                <a:lnTo>
                  <a:pt x="1036462" y="0"/>
                </a:lnTo>
                <a:lnTo>
                  <a:pt x="1036462" y="1741953"/>
                </a:lnTo>
                <a:lnTo>
                  <a:pt x="0" y="17419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664080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2" grpId="0"/>
      <p:bldP spid="2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</TotalTime>
  <Words>2136</Words>
  <Application>Microsoft Office PowerPoint</Application>
  <PresentationFormat>Widescreen</PresentationFormat>
  <Paragraphs>155</Paragraphs>
  <Slides>48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2" baseType="lpstr">
      <vt:lpstr>UTM Avo</vt:lpstr>
      <vt:lpstr>Calibri</vt:lpstr>
      <vt:lpstr>Arial</vt:lpstr>
      <vt:lpstr>2_Office Theme</vt:lpstr>
      <vt:lpstr>Tuần 12  Bài đọc 1: Hội nghị Diên Hồng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159</cp:revision>
  <dcterms:created xsi:type="dcterms:W3CDTF">2023-10-19T01:39:18Z</dcterms:created>
  <dcterms:modified xsi:type="dcterms:W3CDTF">2024-12-16T08:21:50Z</dcterms:modified>
</cp:coreProperties>
</file>