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81" r:id="rId3"/>
    <p:sldId id="353" r:id="rId4"/>
    <p:sldId id="341" r:id="rId5"/>
    <p:sldId id="369" r:id="rId6"/>
    <p:sldId id="356" r:id="rId7"/>
    <p:sldId id="358" r:id="rId8"/>
    <p:sldId id="359" r:id="rId9"/>
    <p:sldId id="361" r:id="rId10"/>
    <p:sldId id="362" r:id="rId11"/>
    <p:sldId id="363" r:id="rId12"/>
    <p:sldId id="364" r:id="rId13"/>
    <p:sldId id="365" r:id="rId14"/>
    <p:sldId id="366" r:id="rId15"/>
    <p:sldId id="367" r:id="rId16"/>
    <p:sldId id="348" r:id="rId17"/>
    <p:sldId id="368" r:id="rId18"/>
    <p:sldId id="276" r:id="rId19"/>
    <p:sldId id="275" r:id="rId20"/>
  </p:sldIdLst>
  <p:sldSz cx="12192000" cy="6858000"/>
  <p:notesSz cx="6858000" cy="9144000"/>
  <p:embeddedFontLst>
    <p:embeddedFont>
      <p:font typeface="Nunito Black" pitchFamily="2" charset="0"/>
      <p:bold r:id="rId22"/>
      <p:italic r:id="rId23"/>
      <p:boldItalic r:id="rId24"/>
    </p:embeddedFont>
    <p:embeddedFont>
      <p:font typeface="UTM Avo" panose="02040603050506020204" pitchFamily="18" charset="0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2" roundtripDataSignature="AMtx7mip64yhF0r7J0CaSH6C3hFLdlXQ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EBEA"/>
    <a:srgbClr val="75B7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43"/>
    <p:restoredTop sz="92865" autoAdjust="0"/>
  </p:normalViewPr>
  <p:slideViewPr>
    <p:cSldViewPr snapToGrid="0">
      <p:cViewPr varScale="1">
        <p:scale>
          <a:sx n="103" d="100"/>
          <a:sy n="103" d="100"/>
        </p:scale>
        <p:origin x="98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42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43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93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93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93/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jpg"/><Relationship Id="rId4" Type="http://schemas.openxmlformats.org/officeDocument/2006/relationships/hyperlink" Target="https://www.youtube.com/@hoc1biet10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235;p1">
            <a:extLst>
              <a:ext uri="{FF2B5EF4-FFF2-40B4-BE49-F238E27FC236}">
                <a16:creationId xmlns:a16="http://schemas.microsoft.com/office/drawing/2014/main" id="{04997C8A-9E83-13FD-80B9-F2ED615C8F0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234440" y="2283482"/>
            <a:ext cx="9723120" cy="2055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>
              <a:lnSpc>
                <a:spcPct val="150000"/>
              </a:lnSpc>
              <a:buSzPts val="5200"/>
            </a:pPr>
            <a:r>
              <a:rPr lang="en-US" sz="4800" b="1" dirty="0" err="1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Tuần</a:t>
            </a:r>
            <a:r>
              <a:rPr lang="en-US" sz="4800" b="1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12 </a:t>
            </a:r>
            <a:br>
              <a:rPr lang="en-US" sz="48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</a:b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Trao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đổi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: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Cùng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nhau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đoàn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kết</a:t>
            </a:r>
            <a:endParaRPr sz="4800" b="1" dirty="0">
              <a:solidFill>
                <a:srgbClr val="002060"/>
              </a:solidFill>
              <a:latin typeface="UTM Avo" panose="02040603050506020204" pitchFamily="18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6E605A-D04E-8DAC-543C-D3386EC51CA5}"/>
              </a:ext>
            </a:extLst>
          </p:cNvPr>
          <p:cNvSpPr txBox="1"/>
          <p:nvPr/>
        </p:nvSpPr>
        <p:spPr>
          <a:xfrm>
            <a:off x="8423255" y="265463"/>
            <a:ext cx="3490452" cy="1005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377">
              <a:lnSpc>
                <a:spcPts val="3840"/>
              </a:lnSpc>
              <a:defRPr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</a:rPr>
              <a:t>TIẾNG VIỆT 5</a:t>
            </a:r>
          </a:p>
          <a:p>
            <a:pPr algn="r" defTabSz="914377">
              <a:lnSpc>
                <a:spcPts val="3840"/>
              </a:lnSpc>
              <a:defRPr/>
            </a:pPr>
            <a:r>
              <a:rPr lang="en-US" sz="2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 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CC235432-3923-A218-D229-6C73B339BF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5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6D8D1230-DEFA-36C2-CDB9-55F8EBB0AC01}"/>
              </a:ext>
            </a:extLst>
          </p:cNvPr>
          <p:cNvSpPr/>
          <p:nvPr/>
        </p:nvSpPr>
        <p:spPr>
          <a:xfrm>
            <a:off x="1266825" y="2092485"/>
            <a:ext cx="9658350" cy="2047875"/>
          </a:xfrm>
          <a:prstGeom prst="wedgeRoundRectCallout">
            <a:avLst>
              <a:gd name="adj1" fmla="val 28014"/>
              <a:gd name="adj2" fmla="val 40008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em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hãy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thảo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luận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nhóm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đôi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cho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biết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Đoàn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kết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sẽ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đem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lại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những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lợi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ích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gì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cho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cá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nhân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tập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thể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27A66DDC-1311-9E23-09EC-CFBFEFC945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060777" y="4810125"/>
            <a:ext cx="8070444" cy="204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154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F608EC4B-E136-64BD-1411-17C49F5449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220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4641BA-FC28-9D6F-DDE0-71BEA7675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6">
            <a:extLst>
              <a:ext uri="{FF2B5EF4-FFF2-40B4-BE49-F238E27FC236}">
                <a16:creationId xmlns:a16="http://schemas.microsoft.com/office/drawing/2014/main" id="{4C489433-3FB2-91D6-6474-C60F9EDF441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531713" y="1620265"/>
            <a:ext cx="2871243" cy="486651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7CC93BD-6AB2-5832-5734-71F09B526400}"/>
              </a:ext>
            </a:extLst>
          </p:cNvPr>
          <p:cNvSpPr txBox="1"/>
          <p:nvPr/>
        </p:nvSpPr>
        <p:spPr>
          <a:xfrm>
            <a:off x="575778" y="2613689"/>
            <a:ext cx="6955935" cy="2164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800" b="1" dirty="0">
                <a:solidFill>
                  <a:srgbClr val="C00000"/>
                </a:solidFill>
                <a:latin typeface="+mj-lt"/>
              </a:rPr>
              <a:t>HOẠT ĐỘNG 1: </a:t>
            </a:r>
          </a:p>
          <a:p>
            <a:pPr algn="ctr">
              <a:lnSpc>
                <a:spcPct val="150000"/>
              </a:lnSpc>
            </a:pPr>
            <a:r>
              <a:rPr lang="en-US" sz="4800" b="1" dirty="0">
                <a:latin typeface="+mj-lt"/>
              </a:rPr>
              <a:t>CHUẨN BỊ</a:t>
            </a:r>
          </a:p>
        </p:txBody>
      </p:sp>
    </p:spTree>
    <p:extLst>
      <p:ext uri="{BB962C8B-B14F-4D97-AF65-F5344CB8AC3E}">
        <p14:creationId xmlns:p14="http://schemas.microsoft.com/office/powerpoint/2010/main" val="1130457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EAC3F7-E107-0ED9-BEB2-0BBCEAAF46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E7CC1EA-2AF0-83BF-829F-EF6F3B486D6E}"/>
              </a:ext>
            </a:extLst>
          </p:cNvPr>
          <p:cNvSpPr/>
          <p:nvPr/>
        </p:nvSpPr>
        <p:spPr>
          <a:xfrm>
            <a:off x="800100" y="2752291"/>
            <a:ext cx="10553700" cy="16764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24FF85-E2F3-E84C-0D02-EF367726BAB6}"/>
              </a:ext>
            </a:extLst>
          </p:cNvPr>
          <p:cNvSpPr txBox="1"/>
          <p:nvPr/>
        </p:nvSpPr>
        <p:spPr>
          <a:xfrm>
            <a:off x="1819533" y="1926409"/>
            <a:ext cx="9786081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Phát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biểu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cảm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nghĩ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của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em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về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câu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chuyện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giáo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dục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tinh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thần</a:t>
            </a:r>
            <a:endParaRPr lang="en-US" sz="2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ABBCD2-2CF2-8390-FDBB-F05A3B3DCC7D}"/>
              </a:ext>
            </a:extLst>
          </p:cNvPr>
          <p:cNvSpPr txBox="1"/>
          <p:nvPr/>
        </p:nvSpPr>
        <p:spPr>
          <a:xfrm>
            <a:off x="1659571" y="3029568"/>
            <a:ext cx="8872855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Nêu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cảm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nghĩ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em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về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một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câu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chuyện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giáo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dục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tinh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thần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đoàn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kết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mà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em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đã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được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đọc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hoặc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được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nghe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kể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).  </a:t>
            </a:r>
          </a:p>
        </p:txBody>
      </p:sp>
      <p:pic>
        <p:nvPicPr>
          <p:cNvPr id="5" name="Picture 15">
            <a:extLst>
              <a:ext uri="{FF2B5EF4-FFF2-40B4-BE49-F238E27FC236}">
                <a16:creationId xmlns:a16="http://schemas.microsoft.com/office/drawing/2014/main" id="{7080D10D-D269-ACD8-BE72-0F793A8390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883340" y="4601107"/>
            <a:ext cx="6425319" cy="225689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3BA0846-B630-531A-9CE2-7A31AB5DFE6B}"/>
              </a:ext>
            </a:extLst>
          </p:cNvPr>
          <p:cNvSpPr txBox="1"/>
          <p:nvPr/>
        </p:nvSpPr>
        <p:spPr>
          <a:xfrm>
            <a:off x="737874" y="2032592"/>
            <a:ext cx="12096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Đề</a:t>
            </a:r>
            <a:r>
              <a:rPr lang="vi-VN" sz="2400" b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 1: </a:t>
            </a:r>
            <a:endParaRPr lang="en-US" sz="24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16202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7DD35C-1BC0-3405-54B1-5885000D58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11">
            <a:extLst>
              <a:ext uri="{FF2B5EF4-FFF2-40B4-BE49-F238E27FC236}">
                <a16:creationId xmlns:a16="http://schemas.microsoft.com/office/drawing/2014/main" id="{96335886-CE51-052C-319F-DCFDD72194E1}"/>
              </a:ext>
            </a:extLst>
          </p:cNvPr>
          <p:cNvSpPr/>
          <p:nvPr/>
        </p:nvSpPr>
        <p:spPr>
          <a:xfrm>
            <a:off x="4813464" y="1783213"/>
            <a:ext cx="2726959" cy="81987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+mj-lt"/>
              </a:rPr>
              <a:t>Gợi</a:t>
            </a:r>
            <a:r>
              <a:rPr lang="en-US" sz="24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</a:rPr>
              <a:t>ý</a:t>
            </a:r>
            <a:r>
              <a:rPr lang="en-US" sz="2400" b="1" dirty="0">
                <a:solidFill>
                  <a:schemeClr val="tx1"/>
                </a:solidFill>
                <a:latin typeface="+mj-lt"/>
              </a:rPr>
              <a:t> </a:t>
            </a:r>
          </a:p>
        </p:txBody>
      </p:sp>
      <p:sp>
        <p:nvSpPr>
          <p:cNvPr id="4" name="Rectangle: Rounded Corners 13">
            <a:extLst>
              <a:ext uri="{FF2B5EF4-FFF2-40B4-BE49-F238E27FC236}">
                <a16:creationId xmlns:a16="http://schemas.microsoft.com/office/drawing/2014/main" id="{2F93BA1E-33A1-EF0C-EF5D-12EC262BE725}"/>
              </a:ext>
            </a:extLst>
          </p:cNvPr>
          <p:cNvSpPr/>
          <p:nvPr/>
        </p:nvSpPr>
        <p:spPr>
          <a:xfrm>
            <a:off x="1550374" y="3290880"/>
            <a:ext cx="2581350" cy="325087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Em sẽ nêu/ bày tỏ cảm nghĩ về câu chuyện nào? </a:t>
            </a:r>
            <a:endParaRPr lang="en-US" sz="240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: Rounded Corners 57">
            <a:extLst>
              <a:ext uri="{FF2B5EF4-FFF2-40B4-BE49-F238E27FC236}">
                <a16:creationId xmlns:a16="http://schemas.microsoft.com/office/drawing/2014/main" id="{25B17C19-AD82-CB86-9257-06D6AADC4C35}"/>
              </a:ext>
            </a:extLst>
          </p:cNvPr>
          <p:cNvSpPr/>
          <p:nvPr/>
        </p:nvSpPr>
        <p:spPr>
          <a:xfrm>
            <a:off x="4813463" y="3290878"/>
            <a:ext cx="2726960" cy="325087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Em đọc câu chuyện đó ở đâu hoặc ai kể cho nghe câu chuyện đó? </a:t>
            </a:r>
            <a:endParaRPr lang="en-US" sz="240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: Rounded Corners 58">
            <a:extLst>
              <a:ext uri="{FF2B5EF4-FFF2-40B4-BE49-F238E27FC236}">
                <a16:creationId xmlns:a16="http://schemas.microsoft.com/office/drawing/2014/main" id="{4EC33A02-E4AF-4D5C-98E1-2CCF05772158}"/>
              </a:ext>
            </a:extLst>
          </p:cNvPr>
          <p:cNvSpPr/>
          <p:nvPr/>
        </p:nvSpPr>
        <p:spPr>
          <a:xfrm>
            <a:off x="8041987" y="3290879"/>
            <a:ext cx="2581351" cy="325087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Vì sao em chọn câu chuyện đó?</a:t>
            </a:r>
            <a:endParaRPr lang="en-US" sz="2400">
              <a:latin typeface="+mj-lt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61347E4-19B3-28F7-16C7-92E086FBE60D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 flipH="1">
            <a:off x="2841049" y="2603085"/>
            <a:ext cx="3335895" cy="687795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E0C91FF-F44C-D622-C04D-8E30ADC518FF}"/>
              </a:ext>
            </a:extLst>
          </p:cNvPr>
          <p:cNvCxnSpPr>
            <a:cxnSpLocks/>
            <a:stCxn id="3" idx="2"/>
            <a:endCxn id="5" idx="0"/>
          </p:cNvCxnSpPr>
          <p:nvPr/>
        </p:nvCxnSpPr>
        <p:spPr>
          <a:xfrm flipH="1">
            <a:off x="6176943" y="2603085"/>
            <a:ext cx="1" cy="687793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B1B1FDE-C6B3-C286-7219-B183A87F7F28}"/>
              </a:ext>
            </a:extLst>
          </p:cNvPr>
          <p:cNvCxnSpPr>
            <a:cxnSpLocks/>
            <a:stCxn id="3" idx="2"/>
            <a:endCxn id="6" idx="0"/>
          </p:cNvCxnSpPr>
          <p:nvPr/>
        </p:nvCxnSpPr>
        <p:spPr>
          <a:xfrm>
            <a:off x="6176944" y="2603085"/>
            <a:ext cx="3155719" cy="687794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10B2FF0C-008C-468F-404A-8E93E39C2AA5}"/>
              </a:ext>
            </a:extLst>
          </p:cNvPr>
          <p:cNvSpPr txBox="1"/>
          <p:nvPr/>
        </p:nvSpPr>
        <p:spPr>
          <a:xfrm>
            <a:off x="3212274" y="1000057"/>
            <a:ext cx="8833422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24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em</a:t>
            </a:r>
            <a:r>
              <a:rPr lang="en-US" sz="24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hãy</a:t>
            </a:r>
            <a:r>
              <a:rPr lang="en-US" sz="24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d</a:t>
            </a:r>
            <a:r>
              <a:rPr lang="vi-VN" sz="24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ựa vào gợi ý </a:t>
            </a:r>
            <a:r>
              <a:rPr lang="en-US" sz="2400" b="1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sau</a:t>
            </a:r>
            <a:r>
              <a:rPr lang="en-US" sz="24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24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để </a:t>
            </a:r>
            <a:r>
              <a:rPr lang="en-US" sz="2400" b="1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phát</a:t>
            </a:r>
            <a:r>
              <a:rPr lang="en-US" sz="24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biểu</a:t>
            </a:r>
            <a:r>
              <a:rPr lang="en-US" sz="24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cảm</a:t>
            </a:r>
            <a:r>
              <a:rPr lang="en-US" sz="24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nghĩ</a:t>
            </a:r>
            <a:r>
              <a:rPr lang="vi-VN" sz="24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US" sz="2400" b="1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252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AFCD07-D0EF-0A5A-37D5-A60BC35E63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61C2DCB-9359-4D20-AE4E-036330F3C49F}"/>
              </a:ext>
            </a:extLst>
          </p:cNvPr>
          <p:cNvSpPr txBox="1"/>
          <p:nvPr/>
        </p:nvSpPr>
        <p:spPr>
          <a:xfrm>
            <a:off x="905680" y="2359727"/>
            <a:ext cx="6694418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Phát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biểu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cảm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nghĩ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của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em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về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câu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chuyện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có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thật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thể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hiện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tình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đoàn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kết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.</a:t>
            </a:r>
            <a:endParaRPr lang="en-US" sz="2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9EF10C7-6D64-C02D-DC83-58A2652B3DE3}"/>
              </a:ext>
            </a:extLst>
          </p:cNvPr>
          <p:cNvSpPr/>
          <p:nvPr/>
        </p:nvSpPr>
        <p:spPr>
          <a:xfrm>
            <a:off x="1670843" y="3720984"/>
            <a:ext cx="5164089" cy="231787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Nêu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cảm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nghĩ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em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về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một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câu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chuyện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thật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thể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hiện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tình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đoàn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kết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5" name="Picture 10">
            <a:extLst>
              <a:ext uri="{FF2B5EF4-FFF2-40B4-BE49-F238E27FC236}">
                <a16:creationId xmlns:a16="http://schemas.microsoft.com/office/drawing/2014/main" id="{559D7D62-43B7-22B4-096A-DDA8EED701B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133239" y="1813877"/>
            <a:ext cx="2983372" cy="422497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631F22B-0376-D4CC-1669-DBE27E71CF40}"/>
              </a:ext>
            </a:extLst>
          </p:cNvPr>
          <p:cNvSpPr txBox="1"/>
          <p:nvPr/>
        </p:nvSpPr>
        <p:spPr>
          <a:xfrm>
            <a:off x="3705201" y="1852226"/>
            <a:ext cx="10953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Đề</a:t>
            </a:r>
            <a:r>
              <a:rPr lang="en-US" sz="2400" b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 2</a:t>
            </a:r>
            <a:r>
              <a:rPr lang="vi-VN" sz="2400" b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: </a:t>
            </a:r>
            <a:endParaRPr lang="en-US" sz="24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27455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D2BBD1-E13C-8B65-7A9F-D2F0465AA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11">
            <a:extLst>
              <a:ext uri="{FF2B5EF4-FFF2-40B4-BE49-F238E27FC236}">
                <a16:creationId xmlns:a16="http://schemas.microsoft.com/office/drawing/2014/main" id="{0808CC70-BD32-A1D6-F325-4EB2590A8B58}"/>
              </a:ext>
            </a:extLst>
          </p:cNvPr>
          <p:cNvSpPr/>
          <p:nvPr/>
        </p:nvSpPr>
        <p:spPr>
          <a:xfrm>
            <a:off x="879054" y="3471144"/>
            <a:ext cx="2278504" cy="103943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000000"/>
                </a:solidFill>
              </a:rPr>
              <a:t>Gợi ý </a:t>
            </a:r>
          </a:p>
        </p:txBody>
      </p:sp>
      <p:sp>
        <p:nvSpPr>
          <p:cNvPr id="4" name="Rectangle: Rounded Corners 13">
            <a:extLst>
              <a:ext uri="{FF2B5EF4-FFF2-40B4-BE49-F238E27FC236}">
                <a16:creationId xmlns:a16="http://schemas.microsoft.com/office/drawing/2014/main" id="{BCA2CF90-39E4-994D-F209-2D5FD4910DDC}"/>
              </a:ext>
            </a:extLst>
          </p:cNvPr>
          <p:cNvSpPr/>
          <p:nvPr/>
        </p:nvSpPr>
        <p:spPr>
          <a:xfrm>
            <a:off x="4576102" y="1463551"/>
            <a:ext cx="6717835" cy="109645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  <a:ea typeface="Calibri" panose="020F0502020204030204" pitchFamily="34" charset="0"/>
              </a:rPr>
              <a:t>Câu chuyện em kể diễn ra ở đâu, khi nào? </a:t>
            </a:r>
            <a:endParaRPr lang="en-US" sz="24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: Rounded Corners 57">
            <a:extLst>
              <a:ext uri="{FF2B5EF4-FFF2-40B4-BE49-F238E27FC236}">
                <a16:creationId xmlns:a16="http://schemas.microsoft.com/office/drawing/2014/main" id="{C8D687CA-41B6-BE5D-E2DD-F253BB6A159E}"/>
              </a:ext>
            </a:extLst>
          </p:cNvPr>
          <p:cNvSpPr/>
          <p:nvPr/>
        </p:nvSpPr>
        <p:spPr>
          <a:xfrm>
            <a:off x="4572654" y="2778104"/>
            <a:ext cx="6717834" cy="113225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Em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là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người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chứng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kiến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hay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tham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gia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câu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chuyện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đó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endParaRPr lang="en-US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: Rounded Corners 58">
            <a:extLst>
              <a:ext uri="{FF2B5EF4-FFF2-40B4-BE49-F238E27FC236}">
                <a16:creationId xmlns:a16="http://schemas.microsoft.com/office/drawing/2014/main" id="{82F4DD7E-DAEC-9424-1F69-4CBFB8330A42}"/>
              </a:ext>
            </a:extLst>
          </p:cNvPr>
          <p:cNvSpPr/>
          <p:nvPr/>
        </p:nvSpPr>
        <p:spPr>
          <a:xfrm>
            <a:off x="4580569" y="4141638"/>
            <a:ext cx="6709920" cy="113225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Diễn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biến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câu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chuyện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đó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như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thế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nào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endParaRPr lang="en-US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73008F0-2BAA-CF4B-248B-C9A81F381AE7}"/>
              </a:ext>
            </a:extLst>
          </p:cNvPr>
          <p:cNvCxnSpPr>
            <a:cxnSpLocks/>
          </p:cNvCxnSpPr>
          <p:nvPr/>
        </p:nvCxnSpPr>
        <p:spPr>
          <a:xfrm flipV="1">
            <a:off x="3154110" y="2011780"/>
            <a:ext cx="1418544" cy="1979080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E240680-5D0C-EBF0-6AC0-BD2E89B5FC3D}"/>
              </a:ext>
            </a:extLst>
          </p:cNvPr>
          <p:cNvCxnSpPr>
            <a:cxnSpLocks/>
            <a:stCxn id="3" idx="3"/>
            <a:endCxn id="5" idx="1"/>
          </p:cNvCxnSpPr>
          <p:nvPr/>
        </p:nvCxnSpPr>
        <p:spPr>
          <a:xfrm flipV="1">
            <a:off x="3157558" y="3344234"/>
            <a:ext cx="1415096" cy="646626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BABF8EB-E198-D4E9-8A6B-F147E2654E64}"/>
              </a:ext>
            </a:extLst>
          </p:cNvPr>
          <p:cNvCxnSpPr>
            <a:cxnSpLocks/>
            <a:stCxn id="3" idx="3"/>
            <a:endCxn id="6" idx="1"/>
          </p:cNvCxnSpPr>
          <p:nvPr/>
        </p:nvCxnSpPr>
        <p:spPr>
          <a:xfrm>
            <a:off x="3157558" y="3990860"/>
            <a:ext cx="1423011" cy="716908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BAE81EED-BF55-80CE-F923-D493676BE263}"/>
              </a:ext>
            </a:extLst>
          </p:cNvPr>
          <p:cNvCxnSpPr>
            <a:cxnSpLocks/>
            <a:stCxn id="3" idx="3"/>
            <a:endCxn id="31" idx="1"/>
          </p:cNvCxnSpPr>
          <p:nvPr/>
        </p:nvCxnSpPr>
        <p:spPr>
          <a:xfrm>
            <a:off x="3157558" y="3990860"/>
            <a:ext cx="1415096" cy="2102096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: Rounded Corners 41">
            <a:extLst>
              <a:ext uri="{FF2B5EF4-FFF2-40B4-BE49-F238E27FC236}">
                <a16:creationId xmlns:a16="http://schemas.microsoft.com/office/drawing/2014/main" id="{F73E20F8-6A0B-607F-04B4-22C197FD609C}"/>
              </a:ext>
            </a:extLst>
          </p:cNvPr>
          <p:cNvSpPr/>
          <p:nvPr/>
        </p:nvSpPr>
        <p:spPr>
          <a:xfrm>
            <a:off x="4572654" y="5491539"/>
            <a:ext cx="6717835" cy="120283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</a:rPr>
              <a:t>Vì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</a:rPr>
              <a:t>sao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</a:rPr>
              <a:t>câu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</a:rPr>
              <a:t>chuyện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</a:rPr>
              <a:t>đó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</a:rPr>
              <a:t>gây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</a:rPr>
              <a:t>ấn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</a:rPr>
              <a:t>tượng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</a:rPr>
              <a:t>đặc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</a:rPr>
              <a:t>biệt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</a:rPr>
              <a:t>đối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</a:rPr>
              <a:t>với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</a:rPr>
              <a:t>em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</a:rPr>
              <a:t>? </a:t>
            </a:r>
            <a:endParaRPr lang="en-US" sz="2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B889757-67E4-F5CB-B82B-6FED09BF7258}"/>
              </a:ext>
            </a:extLst>
          </p:cNvPr>
          <p:cNvSpPr txBox="1"/>
          <p:nvPr/>
        </p:nvSpPr>
        <p:spPr>
          <a:xfrm>
            <a:off x="3203130" y="725889"/>
            <a:ext cx="8833422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24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em</a:t>
            </a:r>
            <a:r>
              <a:rPr lang="en-US" sz="24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hãy</a:t>
            </a:r>
            <a:r>
              <a:rPr lang="en-US" sz="24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d</a:t>
            </a:r>
            <a:r>
              <a:rPr lang="vi-VN" sz="24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ựa vào gợi ý </a:t>
            </a:r>
            <a:r>
              <a:rPr lang="en-US" sz="2400" b="1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sau</a:t>
            </a:r>
            <a:r>
              <a:rPr lang="en-US" sz="24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24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để </a:t>
            </a:r>
            <a:r>
              <a:rPr lang="en-US" sz="2400" b="1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phát</a:t>
            </a:r>
            <a:r>
              <a:rPr lang="en-US" sz="24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biểu</a:t>
            </a:r>
            <a:r>
              <a:rPr lang="en-US" sz="24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cảm</a:t>
            </a:r>
            <a:r>
              <a:rPr lang="en-US" sz="24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nghĩ</a:t>
            </a:r>
            <a:r>
              <a:rPr lang="vi-VN" sz="24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US" sz="2400" b="1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867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3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6E4B96-EE3B-7503-24CC-B6867CB94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TextBox 208">
            <a:extLst>
              <a:ext uri="{FF2B5EF4-FFF2-40B4-BE49-F238E27FC236}">
                <a16:creationId xmlns:a16="http://schemas.microsoft.com/office/drawing/2014/main" id="{71124A39-B46A-9ED7-0212-66A2A39F93B1}"/>
              </a:ext>
            </a:extLst>
          </p:cNvPr>
          <p:cNvSpPr txBox="1"/>
          <p:nvPr/>
        </p:nvSpPr>
        <p:spPr>
          <a:xfrm>
            <a:off x="393424" y="2547426"/>
            <a:ext cx="7441308" cy="2164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800" b="1" dirty="0">
                <a:solidFill>
                  <a:srgbClr val="C00000"/>
                </a:solidFill>
                <a:latin typeface="+mj-lt"/>
              </a:rPr>
              <a:t>HOẠT ĐỘNG 2: </a:t>
            </a:r>
          </a:p>
          <a:p>
            <a:pPr algn="ctr">
              <a:lnSpc>
                <a:spcPct val="150000"/>
              </a:lnSpc>
            </a:pPr>
            <a:r>
              <a:rPr lang="en-US" sz="4800" b="1" dirty="0">
                <a:solidFill>
                  <a:schemeClr val="tx1"/>
                </a:solidFill>
                <a:latin typeface="+mj-lt"/>
              </a:rPr>
              <a:t>TRAO ĐỔI</a:t>
            </a:r>
          </a:p>
        </p:txBody>
      </p:sp>
      <p:pic>
        <p:nvPicPr>
          <p:cNvPr id="2" name="Picture 16">
            <a:extLst>
              <a:ext uri="{FF2B5EF4-FFF2-40B4-BE49-F238E27FC236}">
                <a16:creationId xmlns:a16="http://schemas.microsoft.com/office/drawing/2014/main" id="{0CF94918-31A6-30C3-32C7-A8687A1BC5C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531713" y="1620265"/>
            <a:ext cx="2871243" cy="4866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634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D603D8-D7D7-E3AE-FD61-C92722865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5C189E6E-094D-3DDC-1CDB-BE855C924542}"/>
              </a:ext>
            </a:extLst>
          </p:cNvPr>
          <p:cNvSpPr/>
          <p:nvPr/>
        </p:nvSpPr>
        <p:spPr>
          <a:xfrm>
            <a:off x="1255325" y="2217696"/>
            <a:ext cx="9486900" cy="3514725"/>
          </a:xfrm>
          <a:prstGeom prst="round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: Rounded Corners 8">
            <a:extLst>
              <a:ext uri="{FF2B5EF4-FFF2-40B4-BE49-F238E27FC236}">
                <a16:creationId xmlns:a16="http://schemas.microsoft.com/office/drawing/2014/main" id="{171CD1F2-1403-0953-D8C1-289F86247986}"/>
              </a:ext>
            </a:extLst>
          </p:cNvPr>
          <p:cNvSpPr/>
          <p:nvPr/>
        </p:nvSpPr>
        <p:spPr>
          <a:xfrm>
            <a:off x="4600316" y="1804898"/>
            <a:ext cx="2796916" cy="82559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LƯU </a:t>
            </a:r>
            <a:r>
              <a:rPr lang="en-US" sz="2400" b="1" dirty="0" err="1">
                <a:solidFill>
                  <a:schemeClr val="tx1"/>
                </a:solidFill>
              </a:rPr>
              <a:t>Ý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A800C16-B5C9-C8EF-8C2A-2590BAE7E5DB}"/>
              </a:ext>
            </a:extLst>
          </p:cNvPr>
          <p:cNvSpPr txBox="1"/>
          <p:nvPr/>
        </p:nvSpPr>
        <p:spPr>
          <a:xfrm>
            <a:off x="1678658" y="2900547"/>
            <a:ext cx="8640233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32020" indent="-43202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Người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nói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cần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chia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sẻ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rõ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ràng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mạch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lạc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lắng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nghe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phản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hồi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khi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nhận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được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chia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sẻ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432020" indent="-43202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Người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nghe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cần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lắng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nghe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ghi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vắn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tắt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thắc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mắc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câu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hỏi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chia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sẻ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góp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ý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tích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cực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489512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42B1EA-7D94-778B-29A8-615F274A84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FF966A39-01B4-036C-BD29-93C2E55B3BD4}"/>
              </a:ext>
            </a:extLst>
          </p:cNvPr>
          <p:cNvSpPr/>
          <p:nvPr/>
        </p:nvSpPr>
        <p:spPr>
          <a:xfrm>
            <a:off x="1094659" y="4077963"/>
            <a:ext cx="10002682" cy="167584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i="1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Câu</a:t>
            </a:r>
            <a:r>
              <a:rPr lang="en-US" sz="2400" i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chuyện</a:t>
            </a:r>
            <a:r>
              <a:rPr lang="en-US" sz="2400" i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bó</a:t>
            </a:r>
            <a:r>
              <a:rPr lang="en-US" sz="2400" i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đũa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khuyên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anh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chị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em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trong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gia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đình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phải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biết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đoàn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kết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yêu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thương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nhau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01C18D7-1E1F-2409-F257-68E1197A3C82}"/>
              </a:ext>
            </a:extLst>
          </p:cNvPr>
          <p:cNvSpPr txBox="1"/>
          <p:nvPr/>
        </p:nvSpPr>
        <p:spPr>
          <a:xfrm>
            <a:off x="1094659" y="2118196"/>
            <a:ext cx="10002682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32020" indent="-43202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Giới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thiệu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tên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câu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chuyện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nhân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vật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trong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câu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chuyện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thể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kể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tóm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tắt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cho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bạn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nghe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nội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dung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câu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chuyện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nêu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ý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nghĩa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câu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chuyện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E658666-5DDD-55BB-314E-A1172C7FA4E8}"/>
              </a:ext>
            </a:extLst>
          </p:cNvPr>
          <p:cNvSpPr txBox="1"/>
          <p:nvPr/>
        </p:nvSpPr>
        <p:spPr>
          <a:xfrm>
            <a:off x="5567362" y="1627105"/>
            <a:ext cx="10572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>
                <a:solidFill>
                  <a:schemeClr val="tx1"/>
                </a:solidFill>
                <a:latin typeface="+mj-lt"/>
              </a:rPr>
              <a:t>Đề 1</a:t>
            </a:r>
          </a:p>
        </p:txBody>
      </p:sp>
    </p:spTree>
    <p:extLst>
      <p:ext uri="{BB962C8B-B14F-4D97-AF65-F5344CB8AC3E}">
        <p14:creationId xmlns:p14="http://schemas.microsoft.com/office/powerpoint/2010/main" val="2559833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4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6E0FAE-A79B-36BC-6EC1-E99B00216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Box 67">
            <a:extLst>
              <a:ext uri="{FF2B5EF4-FFF2-40B4-BE49-F238E27FC236}">
                <a16:creationId xmlns:a16="http://schemas.microsoft.com/office/drawing/2014/main" id="{C3A86A4C-8577-F2E4-EC54-59D71B262E4B}"/>
              </a:ext>
            </a:extLst>
          </p:cNvPr>
          <p:cNvSpPr txBox="1"/>
          <p:nvPr/>
        </p:nvSpPr>
        <p:spPr>
          <a:xfrm>
            <a:off x="1836162" y="1744199"/>
            <a:ext cx="8519673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32020" indent="-43202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Chia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sẻ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cảm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xúc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suy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nghĩ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em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về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câu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chuyện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7988FB6A-E9C9-50C3-80EA-C1C70D8ADF77}"/>
              </a:ext>
            </a:extLst>
          </p:cNvPr>
          <p:cNvSpPr txBox="1"/>
          <p:nvPr/>
        </p:nvSpPr>
        <p:spPr>
          <a:xfrm>
            <a:off x="1986209" y="2329672"/>
            <a:ext cx="8219580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sz="2400" i="1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Câu</a:t>
            </a:r>
            <a:r>
              <a:rPr lang="en-US" sz="2400" i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chuyện</a:t>
            </a:r>
            <a:r>
              <a:rPr lang="en-US" sz="2400" i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bó</a:t>
            </a:r>
            <a:r>
              <a:rPr lang="en-US" sz="2400" i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đũa</a:t>
            </a:r>
            <a:r>
              <a:rPr lang="en-US" sz="2400" i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tạo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nên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sự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bất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ngờ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thú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vị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về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cách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dạy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con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nhẹ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nhàng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mà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sâu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sắc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người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cha;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cảm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thấy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thấm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thía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xúc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động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trước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bài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học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đạo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kí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cao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đẹp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được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thể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hiện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một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cách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giản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dị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gần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gũi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1BE7BF-C0E0-C8DE-227D-1F241A1343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6599" y="4577138"/>
            <a:ext cx="5718797" cy="235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729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6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7EB5E5-30B2-7AA9-4802-7BF81D48BD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>
            <a:extLst>
              <a:ext uri="{FF2B5EF4-FFF2-40B4-BE49-F238E27FC236}">
                <a16:creationId xmlns:a16="http://schemas.microsoft.com/office/drawing/2014/main" id="{98685865-8C3C-55EB-54E6-5E02973967F1}"/>
              </a:ext>
            </a:extLst>
          </p:cNvPr>
          <p:cNvSpPr txBox="1"/>
          <p:nvPr/>
        </p:nvSpPr>
        <p:spPr>
          <a:xfrm>
            <a:off x="861981" y="2169054"/>
            <a:ext cx="10468032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32020" indent="-43202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Kể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lại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câu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chuyện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thật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thể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hiện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tình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đoàn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kết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chú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ý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thời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gian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địa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điểm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diễn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ra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câu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chuyện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đó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sự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việc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chính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</a:p>
          <a:p>
            <a:pPr marL="432020" indent="-43202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Nêu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ý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nghĩa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câu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chuyện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lí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do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khiến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em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ấn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tượng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về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câu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chuyện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45" name="Picture 11">
            <a:extLst>
              <a:ext uri="{FF2B5EF4-FFF2-40B4-BE49-F238E27FC236}">
                <a16:creationId xmlns:a16="http://schemas.microsoft.com/office/drawing/2014/main" id="{44CAD77F-BD81-87D2-A2A7-4193EC3E94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671176" y="4260794"/>
            <a:ext cx="6849643" cy="2611427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A397B1FC-2C0C-A533-CADA-AA4D957D4A68}"/>
              </a:ext>
            </a:extLst>
          </p:cNvPr>
          <p:cNvSpPr txBox="1"/>
          <p:nvPr/>
        </p:nvSpPr>
        <p:spPr>
          <a:xfrm>
            <a:off x="5005384" y="1641129"/>
            <a:ext cx="21812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+mj-lt"/>
              </a:rPr>
              <a:t>Đề</a:t>
            </a:r>
            <a:r>
              <a:rPr lang="en-US" sz="2400" b="1" dirty="0">
                <a:solidFill>
                  <a:schemeClr val="tx1"/>
                </a:solidFill>
                <a:latin typeface="+mj-lt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3478096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7D3E7F-B6FD-1200-9FFD-E1BE2D8414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97C19C9-6CB0-2707-C041-CD055FE1567F}"/>
              </a:ext>
            </a:extLst>
          </p:cNvPr>
          <p:cNvSpPr/>
          <p:nvPr/>
        </p:nvSpPr>
        <p:spPr>
          <a:xfrm>
            <a:off x="1378225" y="1768106"/>
            <a:ext cx="9435549" cy="79350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anose="05000000000000000000" pitchFamily="2" charset="2"/>
              <a:buChar char="v"/>
            </a:pP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0A82267-0B75-2D9C-D825-C38B95D59F67}"/>
              </a:ext>
            </a:extLst>
          </p:cNvPr>
          <p:cNvSpPr txBox="1"/>
          <p:nvPr/>
        </p:nvSpPr>
        <p:spPr>
          <a:xfrm>
            <a:off x="1615709" y="1836189"/>
            <a:ext cx="10421853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32020" indent="-43202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Nêu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cảm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xúc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suy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nghĩ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bản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thân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về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câu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chuyện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đó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41A317-F528-3678-55C1-FD11DC34D7E8}"/>
              </a:ext>
            </a:extLst>
          </p:cNvPr>
          <p:cNvSpPr txBox="1"/>
          <p:nvPr/>
        </p:nvSpPr>
        <p:spPr>
          <a:xfrm>
            <a:off x="7864240" y="2862842"/>
            <a:ext cx="3121812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Câu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chuyện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gợi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cho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em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những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mong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muốn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gì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?;…)</a:t>
            </a:r>
            <a:endParaRPr lang="en-US" sz="2400" dirty="0"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2E2939-8842-79C2-4697-EEC0FDD75495}"/>
              </a:ext>
            </a:extLst>
          </p:cNvPr>
          <p:cNvSpPr txBox="1"/>
          <p:nvPr/>
        </p:nvSpPr>
        <p:spPr>
          <a:xfrm>
            <a:off x="1217729" y="2835586"/>
            <a:ext cx="3314512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Em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cảm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thấy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xúc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động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vui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sướng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tự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hào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,…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như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thế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nào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endParaRPr lang="en-US" sz="2400" dirty="0">
              <a:latin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3B78F7-431D-8837-35DE-F6735E3DB5FF}"/>
              </a:ext>
            </a:extLst>
          </p:cNvPr>
          <p:cNvSpPr txBox="1"/>
          <p:nvPr/>
        </p:nvSpPr>
        <p:spPr>
          <a:xfrm>
            <a:off x="4790779" y="2862842"/>
            <a:ext cx="3028010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Vì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sao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em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cảm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xúc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như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vậy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n-US" sz="2400" dirty="0">
              <a:latin typeface="+mn-lt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284EA3E-33C8-3252-556B-77722B1077CB}"/>
              </a:ext>
            </a:extLst>
          </p:cNvPr>
          <p:cNvCxnSpPr>
            <a:cxnSpLocks/>
          </p:cNvCxnSpPr>
          <p:nvPr/>
        </p:nvCxnSpPr>
        <p:spPr>
          <a:xfrm>
            <a:off x="4779707" y="2862842"/>
            <a:ext cx="0" cy="2012102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7FF17B1-185D-2705-4B3D-E550D613D0D6}"/>
              </a:ext>
            </a:extLst>
          </p:cNvPr>
          <p:cNvCxnSpPr>
            <a:cxnSpLocks/>
          </p:cNvCxnSpPr>
          <p:nvPr/>
        </p:nvCxnSpPr>
        <p:spPr>
          <a:xfrm>
            <a:off x="7795481" y="2862842"/>
            <a:ext cx="0" cy="2012102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Picture 5">
            <a:extLst>
              <a:ext uri="{FF2B5EF4-FFF2-40B4-BE49-F238E27FC236}">
                <a16:creationId xmlns:a16="http://schemas.microsoft.com/office/drawing/2014/main" id="{E5EA1423-5660-E99C-6568-8674390741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793846" y="5182157"/>
            <a:ext cx="6604308" cy="1675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071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/>
      <p:bldP spid="3" grpId="0"/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A669440C-3BAD-6302-E31E-C41FD58FDE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89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BDA98D-DCE2-A7C4-F93F-2391F452D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B2082B8E-38D3-C5D4-8FC9-17E2E5761244}"/>
              </a:ext>
            </a:extLst>
          </p:cNvPr>
          <p:cNvSpPr/>
          <p:nvPr/>
        </p:nvSpPr>
        <p:spPr>
          <a:xfrm>
            <a:off x="601249" y="2679662"/>
            <a:ext cx="3482236" cy="264299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3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vi-VN" sz="23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hát biểu </a:t>
            </a:r>
          </a:p>
          <a:p>
            <a:pPr algn="ctr">
              <a:lnSpc>
                <a:spcPct val="150000"/>
              </a:lnSpc>
            </a:pPr>
            <a:r>
              <a:rPr lang="vi-VN" sz="23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cảm tưởng về </a:t>
            </a:r>
          </a:p>
          <a:p>
            <a:pPr algn="ctr">
              <a:lnSpc>
                <a:spcPct val="150000"/>
              </a:lnSpc>
            </a:pPr>
            <a:r>
              <a:rPr lang="en-US" sz="2300" dirty="0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buổi</a:t>
            </a:r>
            <a:r>
              <a:rPr lang="en-US" sz="23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trao</a:t>
            </a:r>
            <a:r>
              <a:rPr lang="en-US" sz="23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đổi</a:t>
            </a:r>
            <a:r>
              <a:rPr lang="vi-VN" sz="23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300" dirty="0">
              <a:solidFill>
                <a:schemeClr val="tx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ED99F186-0BD8-858C-FDF0-4C97A970A8BA}"/>
              </a:ext>
            </a:extLst>
          </p:cNvPr>
          <p:cNvSpPr/>
          <p:nvPr/>
        </p:nvSpPr>
        <p:spPr>
          <a:xfrm>
            <a:off x="4354881" y="2642084"/>
            <a:ext cx="3482237" cy="264299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300" dirty="0" err="1">
                <a:solidFill>
                  <a:schemeClr val="tx1"/>
                </a:solidFill>
                <a:ea typeface="Calibri" panose="020F0502020204030204" pitchFamily="34" charset="0"/>
              </a:rPr>
              <a:t>Làm</a:t>
            </a:r>
            <a:r>
              <a:rPr lang="en-US" sz="2300" dirty="0">
                <a:solidFill>
                  <a:schemeClr val="tx1"/>
                </a:solidFill>
                <a:ea typeface="Calibri" panose="020F0502020204030204" pitchFamily="34" charset="0"/>
              </a:rPr>
              <a:t> BT </a:t>
            </a:r>
            <a:r>
              <a:rPr lang="en-US" sz="2300" i="1" dirty="0" err="1">
                <a:solidFill>
                  <a:schemeClr val="tx1"/>
                </a:solidFill>
                <a:ea typeface="Calibri" panose="020F0502020204030204" pitchFamily="34" charset="0"/>
              </a:rPr>
              <a:t>Tự</a:t>
            </a:r>
            <a:r>
              <a:rPr lang="en-US" sz="2300" i="1" dirty="0">
                <a:solidFill>
                  <a:schemeClr val="tx1"/>
                </a:solidFill>
                <a:ea typeface="Calibri" panose="020F0502020204030204" pitchFamily="34" charset="0"/>
              </a:rPr>
              <a:t> </a:t>
            </a:r>
            <a:r>
              <a:rPr lang="en-US" sz="2300" i="1" dirty="0" err="1">
                <a:solidFill>
                  <a:schemeClr val="tx1"/>
                </a:solidFill>
                <a:ea typeface="Calibri" panose="020F0502020204030204" pitchFamily="34" charset="0"/>
              </a:rPr>
              <a:t>đánh</a:t>
            </a:r>
            <a:r>
              <a:rPr lang="en-US" sz="2300" i="1" dirty="0">
                <a:solidFill>
                  <a:schemeClr val="tx1"/>
                </a:solidFill>
                <a:ea typeface="Calibri" panose="020F0502020204030204" pitchFamily="34" charset="0"/>
              </a:rPr>
              <a:t> </a:t>
            </a:r>
            <a:r>
              <a:rPr lang="en-US" sz="2300" i="1" dirty="0" err="1">
                <a:solidFill>
                  <a:schemeClr val="tx1"/>
                </a:solidFill>
                <a:ea typeface="Calibri" panose="020F0502020204030204" pitchFamily="34" charset="0"/>
              </a:rPr>
              <a:t>giá</a:t>
            </a:r>
            <a:r>
              <a:rPr lang="en-US" sz="2300" dirty="0">
                <a:solidFill>
                  <a:schemeClr val="tx1"/>
                </a:solidFill>
                <a:ea typeface="Calibri" panose="020F0502020204030204" pitchFamily="34" charset="0"/>
              </a:rPr>
              <a:t>. </a:t>
            </a:r>
            <a:endParaRPr lang="en-US" sz="2300" dirty="0">
              <a:solidFill>
                <a:schemeClr val="tx1"/>
              </a:solidFill>
              <a:ea typeface="Nunito Black"/>
              <a:cs typeface="Nunito Black"/>
              <a:sym typeface="Nunito Black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4C5F060-2F40-AF14-5804-E6173ACF93B3}"/>
              </a:ext>
            </a:extLst>
          </p:cNvPr>
          <p:cNvSpPr/>
          <p:nvPr/>
        </p:nvSpPr>
        <p:spPr>
          <a:xfrm>
            <a:off x="8108513" y="2642084"/>
            <a:ext cx="3482238" cy="264299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300" dirty="0" err="1">
                <a:solidFill>
                  <a:schemeClr val="tx1"/>
                </a:solidFill>
                <a:ea typeface="Calibri" panose="020F0502020204030204" pitchFamily="34" charset="0"/>
              </a:rPr>
              <a:t>Xem</a:t>
            </a:r>
            <a:r>
              <a:rPr lang="en-US" sz="2300" dirty="0">
                <a:solidFill>
                  <a:schemeClr val="tx1"/>
                </a:solidFill>
                <a:ea typeface="Calibri" panose="020F0502020204030204" pitchFamily="34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ea typeface="Calibri" panose="020F0502020204030204" pitchFamily="34" charset="0"/>
              </a:rPr>
              <a:t>trước</a:t>
            </a:r>
            <a:r>
              <a:rPr lang="en-US" sz="2300" dirty="0">
                <a:solidFill>
                  <a:schemeClr val="tx1"/>
                </a:solidFill>
                <a:ea typeface="Calibri" panose="020F0502020204030204" pitchFamily="34" charset="0"/>
              </a:rPr>
              <a:t> </a:t>
            </a:r>
            <a:r>
              <a:rPr lang="en-US" sz="2300" i="1" dirty="0" err="1">
                <a:solidFill>
                  <a:schemeClr val="tx1"/>
                </a:solidFill>
                <a:ea typeface="Calibri" panose="020F0502020204030204" pitchFamily="34" charset="0"/>
              </a:rPr>
              <a:t>Bài</a:t>
            </a:r>
            <a:r>
              <a:rPr lang="en-US" sz="2300" i="1" dirty="0">
                <a:solidFill>
                  <a:schemeClr val="tx1"/>
                </a:solidFill>
                <a:ea typeface="Calibri" panose="020F0502020204030204" pitchFamily="34" charset="0"/>
              </a:rPr>
              <a:t> </a:t>
            </a:r>
            <a:r>
              <a:rPr lang="en-US" sz="2300" i="1" dirty="0" err="1">
                <a:solidFill>
                  <a:schemeClr val="tx1"/>
                </a:solidFill>
                <a:ea typeface="Calibri" panose="020F0502020204030204" pitchFamily="34" charset="0"/>
              </a:rPr>
              <a:t>đọc</a:t>
            </a:r>
            <a:r>
              <a:rPr lang="en-US" sz="2300" i="1" dirty="0">
                <a:solidFill>
                  <a:schemeClr val="tx1"/>
                </a:solidFill>
                <a:ea typeface="Calibri" panose="020F0502020204030204" pitchFamily="34" charset="0"/>
              </a:rPr>
              <a:t> – </a:t>
            </a:r>
          </a:p>
          <a:p>
            <a:pPr algn="ctr">
              <a:lnSpc>
                <a:spcPct val="150000"/>
              </a:lnSpc>
            </a:pPr>
            <a:r>
              <a:rPr lang="en-US" sz="2300" i="1" dirty="0" err="1">
                <a:solidFill>
                  <a:schemeClr val="tx1"/>
                </a:solidFill>
                <a:ea typeface="Calibri" panose="020F0502020204030204" pitchFamily="34" charset="0"/>
              </a:rPr>
              <a:t>Thư</a:t>
            </a:r>
            <a:r>
              <a:rPr lang="en-US" sz="2300" i="1" dirty="0">
                <a:solidFill>
                  <a:schemeClr val="tx1"/>
                </a:solidFill>
                <a:ea typeface="Calibri" panose="020F0502020204030204" pitchFamily="34" charset="0"/>
              </a:rPr>
              <a:t> </a:t>
            </a:r>
            <a:r>
              <a:rPr lang="en-US" sz="2300" i="1" dirty="0" err="1">
                <a:solidFill>
                  <a:schemeClr val="tx1"/>
                </a:solidFill>
                <a:ea typeface="Calibri" panose="020F0502020204030204" pitchFamily="34" charset="0"/>
              </a:rPr>
              <a:t>gửi</a:t>
            </a:r>
            <a:r>
              <a:rPr lang="en-US" sz="2300" i="1" dirty="0">
                <a:solidFill>
                  <a:schemeClr val="tx1"/>
                </a:solidFill>
                <a:ea typeface="Calibri" panose="020F0502020204030204" pitchFamily="34" charset="0"/>
              </a:rPr>
              <a:t> </a:t>
            </a:r>
            <a:r>
              <a:rPr lang="en-US" sz="2300" i="1" dirty="0" err="1">
                <a:solidFill>
                  <a:schemeClr val="tx1"/>
                </a:solidFill>
                <a:ea typeface="Calibri" panose="020F0502020204030204" pitchFamily="34" charset="0"/>
              </a:rPr>
              <a:t>Đại</a:t>
            </a:r>
            <a:r>
              <a:rPr lang="en-US" sz="2300" i="1" dirty="0">
                <a:solidFill>
                  <a:schemeClr val="tx1"/>
                </a:solidFill>
                <a:ea typeface="Calibri" panose="020F0502020204030204" pitchFamily="34" charset="0"/>
              </a:rPr>
              <a:t> </a:t>
            </a:r>
            <a:r>
              <a:rPr lang="en-US" sz="2300" i="1" dirty="0" err="1">
                <a:solidFill>
                  <a:schemeClr val="tx1"/>
                </a:solidFill>
                <a:ea typeface="Calibri" panose="020F0502020204030204" pitchFamily="34" charset="0"/>
              </a:rPr>
              <a:t>hội</a:t>
            </a:r>
            <a:r>
              <a:rPr lang="en-US" sz="2300" i="1" dirty="0">
                <a:solidFill>
                  <a:schemeClr val="tx1"/>
                </a:solidFill>
                <a:ea typeface="Calibri" panose="020F0502020204030204" pitchFamily="34" charset="0"/>
              </a:rPr>
              <a:t> </a:t>
            </a:r>
            <a:r>
              <a:rPr lang="en-US" sz="2300" i="1" dirty="0" err="1">
                <a:solidFill>
                  <a:schemeClr val="tx1"/>
                </a:solidFill>
                <a:ea typeface="Calibri" panose="020F0502020204030204" pitchFamily="34" charset="0"/>
              </a:rPr>
              <a:t>các</a:t>
            </a:r>
            <a:r>
              <a:rPr lang="en-US" sz="2300" i="1" dirty="0">
                <a:solidFill>
                  <a:schemeClr val="tx1"/>
                </a:solidFill>
                <a:ea typeface="Calibri" panose="020F0502020204030204" pitchFamily="34" charset="0"/>
              </a:rPr>
              <a:t> </a:t>
            </a:r>
            <a:r>
              <a:rPr lang="en-US" sz="2300" i="1" dirty="0" err="1">
                <a:solidFill>
                  <a:schemeClr val="tx1"/>
                </a:solidFill>
                <a:ea typeface="Calibri" panose="020F0502020204030204" pitchFamily="34" charset="0"/>
              </a:rPr>
              <a:t>dân</a:t>
            </a:r>
            <a:r>
              <a:rPr lang="en-US" sz="2300" i="1" dirty="0">
                <a:solidFill>
                  <a:schemeClr val="tx1"/>
                </a:solidFill>
                <a:ea typeface="Calibri" panose="020F0502020204030204" pitchFamily="34" charset="0"/>
              </a:rPr>
              <a:t> </a:t>
            </a:r>
            <a:r>
              <a:rPr lang="en-US" sz="2300" i="1" dirty="0" err="1">
                <a:solidFill>
                  <a:schemeClr val="tx1"/>
                </a:solidFill>
                <a:ea typeface="Calibri" panose="020F0502020204030204" pitchFamily="34" charset="0"/>
              </a:rPr>
              <a:t>tộc</a:t>
            </a:r>
            <a:r>
              <a:rPr lang="en-US" sz="2300" i="1" dirty="0">
                <a:solidFill>
                  <a:schemeClr val="tx1"/>
                </a:solidFill>
                <a:ea typeface="Calibri" panose="020F0502020204030204" pitchFamily="34" charset="0"/>
              </a:rPr>
              <a:t> </a:t>
            </a:r>
            <a:r>
              <a:rPr lang="en-US" sz="2300" i="1" dirty="0" err="1">
                <a:solidFill>
                  <a:schemeClr val="tx1"/>
                </a:solidFill>
                <a:ea typeface="Calibri" panose="020F0502020204030204" pitchFamily="34" charset="0"/>
              </a:rPr>
              <a:t>thiểu</a:t>
            </a:r>
            <a:r>
              <a:rPr lang="en-US" sz="2300" i="1" dirty="0">
                <a:solidFill>
                  <a:schemeClr val="tx1"/>
                </a:solidFill>
                <a:ea typeface="Calibri" panose="020F0502020204030204" pitchFamily="34" charset="0"/>
              </a:rPr>
              <a:t> </a:t>
            </a:r>
            <a:r>
              <a:rPr lang="en-US" sz="2300" i="1" dirty="0" err="1">
                <a:solidFill>
                  <a:schemeClr val="tx1"/>
                </a:solidFill>
                <a:ea typeface="Calibri" panose="020F0502020204030204" pitchFamily="34" charset="0"/>
              </a:rPr>
              <a:t>số</a:t>
            </a:r>
            <a:r>
              <a:rPr lang="en-US" sz="2300" i="1" dirty="0">
                <a:solidFill>
                  <a:schemeClr val="tx1"/>
                </a:solidFill>
                <a:ea typeface="Calibri" panose="020F0502020204030204" pitchFamily="34" charset="0"/>
              </a:rPr>
              <a:t> </a:t>
            </a:r>
            <a:r>
              <a:rPr lang="en-US" sz="2300" i="1" dirty="0" err="1">
                <a:solidFill>
                  <a:schemeClr val="tx1"/>
                </a:solidFill>
                <a:ea typeface="Calibri" panose="020F0502020204030204" pitchFamily="34" charset="0"/>
              </a:rPr>
              <a:t>miền</a:t>
            </a:r>
            <a:r>
              <a:rPr lang="en-US" sz="2300" i="1" dirty="0">
                <a:solidFill>
                  <a:schemeClr val="tx1"/>
                </a:solidFill>
                <a:ea typeface="Calibri" panose="020F0502020204030204" pitchFamily="34" charset="0"/>
              </a:rPr>
              <a:t> Nam</a:t>
            </a:r>
            <a:r>
              <a:rPr lang="en-US" sz="2300" dirty="0">
                <a:solidFill>
                  <a:schemeClr val="tx1"/>
                </a:solidFill>
                <a:ea typeface="Calibri" panose="020F0502020204030204" pitchFamily="34" charset="0"/>
              </a:rPr>
              <a:t>. </a:t>
            </a:r>
            <a:endParaRPr lang="en-US" sz="2300" dirty="0">
              <a:solidFill>
                <a:schemeClr val="tx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Freeform 14">
            <a:extLst>
              <a:ext uri="{FF2B5EF4-FFF2-40B4-BE49-F238E27FC236}">
                <a16:creationId xmlns:a16="http://schemas.microsoft.com/office/drawing/2014/main" id="{6EB562E1-47C7-2E0D-E34C-61CD14A4F0DE}"/>
              </a:ext>
            </a:extLst>
          </p:cNvPr>
          <p:cNvSpPr/>
          <p:nvPr/>
        </p:nvSpPr>
        <p:spPr>
          <a:xfrm rot="21143076">
            <a:off x="2008127" y="2278485"/>
            <a:ext cx="668481" cy="785294"/>
          </a:xfrm>
          <a:custGeom>
            <a:avLst/>
            <a:gdLst/>
            <a:ahLst/>
            <a:cxnLst/>
            <a:rect l="l" t="t" r="r" b="b"/>
            <a:pathLst>
              <a:path w="1482837" h="1741953">
                <a:moveTo>
                  <a:pt x="0" y="0"/>
                </a:moveTo>
                <a:lnTo>
                  <a:pt x="1482837" y="0"/>
                </a:lnTo>
                <a:lnTo>
                  <a:pt x="1482837" y="1741953"/>
                </a:lnTo>
                <a:lnTo>
                  <a:pt x="0" y="17419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15">
            <a:extLst>
              <a:ext uri="{FF2B5EF4-FFF2-40B4-BE49-F238E27FC236}">
                <a16:creationId xmlns:a16="http://schemas.microsoft.com/office/drawing/2014/main" id="{9A257831-83E8-62BD-E402-18A484F192BE}"/>
              </a:ext>
            </a:extLst>
          </p:cNvPr>
          <p:cNvSpPr/>
          <p:nvPr/>
        </p:nvSpPr>
        <p:spPr>
          <a:xfrm>
            <a:off x="5862374" y="2237653"/>
            <a:ext cx="467249" cy="785293"/>
          </a:xfrm>
          <a:custGeom>
            <a:avLst/>
            <a:gdLst/>
            <a:ahLst/>
            <a:cxnLst/>
            <a:rect l="l" t="t" r="r" b="b"/>
            <a:pathLst>
              <a:path w="1036462" h="1741953">
                <a:moveTo>
                  <a:pt x="0" y="0"/>
                </a:moveTo>
                <a:lnTo>
                  <a:pt x="1036462" y="0"/>
                </a:lnTo>
                <a:lnTo>
                  <a:pt x="1036462" y="1741953"/>
                </a:lnTo>
                <a:lnTo>
                  <a:pt x="0" y="17419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20">
            <a:extLst>
              <a:ext uri="{FF2B5EF4-FFF2-40B4-BE49-F238E27FC236}">
                <a16:creationId xmlns:a16="http://schemas.microsoft.com/office/drawing/2014/main" id="{17D6633B-C889-1330-5D72-0F4F0AAB1CC1}"/>
              </a:ext>
            </a:extLst>
          </p:cNvPr>
          <p:cNvSpPr/>
          <p:nvPr/>
        </p:nvSpPr>
        <p:spPr>
          <a:xfrm>
            <a:off x="9746020" y="2202214"/>
            <a:ext cx="703820" cy="785294"/>
          </a:xfrm>
          <a:custGeom>
            <a:avLst/>
            <a:gdLst/>
            <a:ahLst/>
            <a:cxnLst/>
            <a:rect l="l" t="t" r="r" b="b"/>
            <a:pathLst>
              <a:path w="1561225" h="1741953">
                <a:moveTo>
                  <a:pt x="0" y="0"/>
                </a:moveTo>
                <a:lnTo>
                  <a:pt x="1561225" y="0"/>
                </a:lnTo>
                <a:lnTo>
                  <a:pt x="1561225" y="1741953"/>
                </a:lnTo>
                <a:lnTo>
                  <a:pt x="0" y="17419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4278154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qr code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0C2D6A12-42FC-6EEB-211F-6EFE707163C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 Tùy chỉnh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</TotalTime>
  <Words>547</Words>
  <Application>Microsoft Office PowerPoint</Application>
  <PresentationFormat>Widescreen</PresentationFormat>
  <Paragraphs>50</Paragraphs>
  <Slides>19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Wingdings</vt:lpstr>
      <vt:lpstr>UTM Avo</vt:lpstr>
      <vt:lpstr>Calibri</vt:lpstr>
      <vt:lpstr>Arial</vt:lpstr>
      <vt:lpstr>Nunito Black</vt:lpstr>
      <vt:lpstr>2_Office Theme</vt:lpstr>
      <vt:lpstr>Tuần 12  Trao đổi: Cùng nhau đoàn kết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Monkey</cp:lastModifiedBy>
  <cp:revision>115</cp:revision>
  <dcterms:created xsi:type="dcterms:W3CDTF">2023-10-19T01:39:18Z</dcterms:created>
  <dcterms:modified xsi:type="dcterms:W3CDTF">2024-12-16T08:22:17Z</dcterms:modified>
</cp:coreProperties>
</file>