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81" r:id="rId3"/>
    <p:sldId id="353" r:id="rId4"/>
    <p:sldId id="278" r:id="rId5"/>
    <p:sldId id="363" r:id="rId6"/>
    <p:sldId id="362" r:id="rId7"/>
    <p:sldId id="358" r:id="rId8"/>
    <p:sldId id="357" r:id="rId9"/>
    <p:sldId id="344" r:id="rId10"/>
    <p:sldId id="354" r:id="rId11"/>
    <p:sldId id="359" r:id="rId12"/>
    <p:sldId id="360" r:id="rId13"/>
    <p:sldId id="361" r:id="rId14"/>
    <p:sldId id="348" r:id="rId15"/>
    <p:sldId id="352" r:id="rId16"/>
    <p:sldId id="276" r:id="rId17"/>
    <p:sldId id="275" r:id="rId18"/>
  </p:sldIdLst>
  <p:sldSz cx="12192000" cy="6858000"/>
  <p:notesSz cx="6858000" cy="9144000"/>
  <p:embeddedFontLst>
    <p:embeddedFont>
      <p:font typeface="UTM Avo" panose="02040603050506020204" pitchFamily="18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02"/>
    <p:restoredTop sz="94606"/>
  </p:normalViewPr>
  <p:slideViewPr>
    <p:cSldViewPr snapToGrid="0">
      <p:cViewPr varScale="1">
        <p:scale>
          <a:sx n="105" d="100"/>
          <a:sy n="105" d="100"/>
        </p:scale>
        <p:origin x="6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9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94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94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94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hyperlink" Target="https://www.youtube.com/@hoc1biet10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92626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12 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Luyện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từ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và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câu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Đại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từ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146EA69-9D5C-6120-9F94-4454CB039265}"/>
              </a:ext>
            </a:extLst>
          </p:cNvPr>
          <p:cNvSpPr/>
          <p:nvPr/>
        </p:nvSpPr>
        <p:spPr>
          <a:xfrm>
            <a:off x="1411250" y="1577682"/>
            <a:ext cx="9369500" cy="72373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hãy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nl-NL" sz="24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nl-NL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nl-NL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theo</a:t>
            </a:r>
            <a:r>
              <a:rPr lang="nl-NL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nl-NL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đôi</a:t>
            </a:r>
            <a:r>
              <a:rPr lang="nl-NL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nl-NL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thảo</a:t>
            </a:r>
            <a:r>
              <a:rPr lang="nl-NL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luận</a:t>
            </a:r>
            <a:r>
              <a:rPr lang="nl-NL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US" sz="2400" b="1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D904397-4063-70D6-5546-A4956999665C}"/>
              </a:ext>
            </a:extLst>
          </p:cNvPr>
          <p:cNvSpPr/>
          <p:nvPr/>
        </p:nvSpPr>
        <p:spPr>
          <a:xfrm>
            <a:off x="1542197" y="3624594"/>
            <a:ext cx="5199797" cy="275056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40CCB9-E0F9-B34A-582E-9464EA112DDE}"/>
              </a:ext>
            </a:extLst>
          </p:cNvPr>
          <p:cNvSpPr txBox="1"/>
          <p:nvPr/>
        </p:nvSpPr>
        <p:spPr>
          <a:xfrm>
            <a:off x="2687640" y="2222439"/>
            <a:ext cx="6816720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nl-NL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nl-NL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văn</a:t>
            </a:r>
            <a:r>
              <a:rPr lang="nl-NL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nl-NL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nl-NL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nl-NL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nl-NL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dùng</a:t>
            </a:r>
            <a:r>
              <a:rPr lang="nl-NL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nl-NL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xưng</a:t>
            </a:r>
            <a:r>
              <a:rPr lang="nl-NL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hô</a:t>
            </a:r>
            <a:r>
              <a:rPr lang="nl-NL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i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24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gà</a:t>
            </a:r>
            <a:r>
              <a:rPr lang="en-US" sz="24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vừa</a:t>
            </a:r>
            <a:r>
              <a:rPr lang="en-US" sz="24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gáy</a:t>
            </a:r>
            <a:r>
              <a:rPr lang="en-US" sz="24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tôi</a:t>
            </a:r>
            <a:r>
              <a:rPr lang="en-US" sz="24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4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bừng</a:t>
            </a:r>
            <a:r>
              <a:rPr lang="en-US" sz="24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tỉnh</a:t>
            </a:r>
            <a:r>
              <a:rPr lang="en-US" sz="24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B3F0BA-50A3-4C09-9255-995AC5B1E58E}"/>
              </a:ext>
            </a:extLst>
          </p:cNvPr>
          <p:cNvSpPr txBox="1"/>
          <p:nvPr/>
        </p:nvSpPr>
        <p:spPr>
          <a:xfrm>
            <a:off x="2041053" y="4762345"/>
            <a:ext cx="4323477" cy="1159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dùng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xưng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hô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i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tôi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83979" indent="-38397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Đại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dùng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xưng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hô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Arrow: Pentagon 9">
            <a:extLst>
              <a:ext uri="{FF2B5EF4-FFF2-40B4-BE49-F238E27FC236}">
                <a16:creationId xmlns:a16="http://schemas.microsoft.com/office/drawing/2014/main" id="{8139457F-9A83-97B5-B095-4837D34BAA9C}"/>
              </a:ext>
            </a:extLst>
          </p:cNvPr>
          <p:cNvSpPr/>
          <p:nvPr/>
        </p:nvSpPr>
        <p:spPr>
          <a:xfrm>
            <a:off x="2041053" y="3905449"/>
            <a:ext cx="1957079" cy="723731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+mj-lt"/>
              </a:rPr>
              <a:t>Đáp án: </a:t>
            </a: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8901A1A8-12A7-8268-F0DB-7CFDDC1C06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271611" y="3484439"/>
            <a:ext cx="2879336" cy="303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0A9BDF9D-00F6-3232-4E7E-2FD520B67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27C7E3-A6DA-3D94-630D-4A9387157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332;p43">
            <a:extLst>
              <a:ext uri="{FF2B5EF4-FFF2-40B4-BE49-F238E27FC236}">
                <a16:creationId xmlns:a16="http://schemas.microsoft.com/office/drawing/2014/main" id="{731CD7C9-CA13-BB42-FD9B-CBC0E826AECB}"/>
              </a:ext>
            </a:extLst>
          </p:cNvPr>
          <p:cNvSpPr txBox="1">
            <a:spLocks/>
          </p:cNvSpPr>
          <p:nvPr/>
        </p:nvSpPr>
        <p:spPr>
          <a:xfrm>
            <a:off x="6547532" y="1565961"/>
            <a:ext cx="1228817" cy="921445"/>
          </a:xfrm>
          <a:prstGeom prst="rect">
            <a:avLst/>
          </a:prstGeom>
        </p:spPr>
        <p:txBody>
          <a:bodyPr spcFirstLastPara="1" wrap="square" lIns="102373" tIns="102373" rIns="102373" bIns="10237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4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/>
              <a:cs typeface="Arial"/>
              <a:sym typeface="Arial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28EF0226-3385-63BA-82A2-BB1EE5024E5B}"/>
              </a:ext>
            </a:extLst>
          </p:cNvPr>
          <p:cNvSpPr txBox="1"/>
          <p:nvPr/>
        </p:nvSpPr>
        <p:spPr>
          <a:xfrm>
            <a:off x="6547532" y="3111046"/>
            <a:ext cx="49213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I. </a:t>
            </a:r>
            <a:r>
              <a:rPr lang="en-US" sz="6000" b="1" dirty="0">
                <a:solidFill>
                  <a:srgbClr val="C00000"/>
                </a:solidFill>
                <a:latin typeface="UTM Avo"/>
              </a:rPr>
              <a:t>NHẬN XÉT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 </a:t>
            </a:r>
          </a:p>
        </p:txBody>
      </p:sp>
      <p:pic>
        <p:nvPicPr>
          <p:cNvPr id="238" name="Picture 237">
            <a:extLst>
              <a:ext uri="{FF2B5EF4-FFF2-40B4-BE49-F238E27FC236}">
                <a16:creationId xmlns:a16="http://schemas.microsoft.com/office/drawing/2014/main" id="{2A45FFE2-C636-7815-03B9-74D697E71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74681"/>
            <a:ext cx="5602710" cy="488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25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156A60-8AE1-ECFC-50FE-71C2F553A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40">
            <a:extLst>
              <a:ext uri="{FF2B5EF4-FFF2-40B4-BE49-F238E27FC236}">
                <a16:creationId xmlns:a16="http://schemas.microsoft.com/office/drawing/2014/main" id="{5D12ADD7-16A7-DFAA-7AB6-DBF1031603F0}"/>
              </a:ext>
            </a:extLst>
          </p:cNvPr>
          <p:cNvSpPr/>
          <p:nvPr/>
        </p:nvSpPr>
        <p:spPr>
          <a:xfrm>
            <a:off x="1201965" y="1602358"/>
            <a:ext cx="9788069" cy="70663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vi-VN" sz="224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224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ài</a:t>
            </a:r>
            <a:r>
              <a:rPr lang="en-US" sz="224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4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24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1: </a:t>
            </a:r>
            <a:r>
              <a:rPr lang="en-US" sz="224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Xếp</a:t>
            </a:r>
            <a:r>
              <a:rPr lang="en-US" sz="224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4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24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4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24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n-US" sz="224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đậm</a:t>
            </a:r>
            <a:r>
              <a:rPr lang="en-US" sz="224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ở </a:t>
            </a:r>
            <a:r>
              <a:rPr lang="en-US" sz="224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bên</a:t>
            </a:r>
            <a:r>
              <a:rPr lang="en-US" sz="224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24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224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4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en-US" sz="224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4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phù</a:t>
            </a:r>
            <a:r>
              <a:rPr lang="en-US" sz="224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4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hợp</a:t>
            </a:r>
            <a:r>
              <a:rPr lang="en-US" sz="224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ở </a:t>
            </a:r>
            <a:r>
              <a:rPr lang="en-US" sz="224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bên</a:t>
            </a:r>
            <a:r>
              <a:rPr lang="en-US" sz="224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B:</a:t>
            </a:r>
            <a:endParaRPr lang="en-US" sz="224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8DD5F-F32A-F2FF-41E3-E00B772D2B5F}"/>
              </a:ext>
            </a:extLst>
          </p:cNvPr>
          <p:cNvSpPr txBox="1"/>
          <p:nvPr/>
        </p:nvSpPr>
        <p:spPr>
          <a:xfrm>
            <a:off x="3122405" y="2375736"/>
            <a:ext cx="504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400" b="1" dirty="0">
                <a:solidFill>
                  <a:srgbClr val="C00000"/>
                </a:solidFill>
                <a:latin typeface="UTM Avo" panose="02040603050506020204" pitchFamily="18"/>
              </a:rPr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0D28A7-2388-9A8F-2431-E1227927DBCA}"/>
              </a:ext>
            </a:extLst>
          </p:cNvPr>
          <p:cNvSpPr txBox="1"/>
          <p:nvPr/>
        </p:nvSpPr>
        <p:spPr>
          <a:xfrm>
            <a:off x="9223130" y="2375737"/>
            <a:ext cx="504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400" b="1" dirty="0">
                <a:solidFill>
                  <a:srgbClr val="C00000"/>
                </a:solidFill>
                <a:latin typeface="UTM Avo" panose="02040603050506020204" pitchFamily="18"/>
              </a:rPr>
              <a:t>B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54B57C8-0678-D649-652F-D7660DDA62DE}"/>
              </a:ext>
            </a:extLst>
          </p:cNvPr>
          <p:cNvSpPr/>
          <p:nvPr/>
        </p:nvSpPr>
        <p:spPr>
          <a:xfrm>
            <a:off x="653780" y="2940296"/>
            <a:ext cx="5442221" cy="12367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Đền</a:t>
            </a:r>
            <a:r>
              <a:rPr lang="en-US" sz="1800" b="1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b="1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nào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thiêng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nhất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xứ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Thanh? </a:t>
            </a:r>
            <a:endParaRPr lang="en-US" sz="1800" dirty="0">
              <a:latin typeface="UTM Avo" panose="02040603050506020204" pitchFamily="18"/>
            </a:endParaRPr>
          </a:p>
          <a:p>
            <a:pPr marL="360000" lvl="1">
              <a:lnSpc>
                <a:spcPct val="150000"/>
              </a:lnSpc>
            </a:pP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Ở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b="1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đâu</a:t>
            </a:r>
            <a:r>
              <a:rPr lang="en-US" sz="1800" b="1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mà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lại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có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thành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tiên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xây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? </a:t>
            </a:r>
            <a:endParaRPr lang="en-US" sz="1800" dirty="0">
              <a:latin typeface="UTM Avo" panose="02040603050506020204" pitchFamily="18"/>
            </a:endParaRPr>
          </a:p>
          <a:p>
            <a:pPr algn="r">
              <a:lnSpc>
                <a:spcPct val="150000"/>
              </a:lnSpc>
            </a:pP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Câu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đố</a:t>
            </a:r>
            <a:endParaRPr lang="en-US" sz="1800" dirty="0">
              <a:latin typeface="UTM Avo" panose="02040603050506020204" pitchFamily="18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4CAF2EF-F41C-4D8E-E1D2-8BAC52AC02A3}"/>
              </a:ext>
            </a:extLst>
          </p:cNvPr>
          <p:cNvSpPr/>
          <p:nvPr/>
        </p:nvSpPr>
        <p:spPr>
          <a:xfrm>
            <a:off x="653780" y="4279968"/>
            <a:ext cx="5442221" cy="9752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b) Em </a:t>
            </a:r>
            <a:r>
              <a:rPr lang="en-US" sz="1800" b="1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tôi</a:t>
            </a:r>
            <a:r>
              <a:rPr lang="en-US" sz="1800" b="1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rất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ngoan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. </a:t>
            </a:r>
            <a:r>
              <a:rPr lang="en-US" sz="1800" b="1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Nó</a:t>
            </a:r>
            <a:r>
              <a:rPr lang="en-US" sz="1800" b="1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lại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khéo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tay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nữa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. </a:t>
            </a:r>
            <a:endParaRPr lang="en-US" sz="1800" dirty="0">
              <a:latin typeface="UTM Avo" panose="02040603050506020204" pitchFamily="18"/>
            </a:endParaRPr>
          </a:p>
          <a:p>
            <a:pPr algn="r">
              <a:lnSpc>
                <a:spcPct val="150000"/>
              </a:lnSpc>
            </a:pP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KHÁNH HOÀI</a:t>
            </a:r>
            <a:endParaRPr lang="en-US" sz="1800" dirty="0">
              <a:latin typeface="UTM Avo" panose="02040603050506020204" pitchFamily="18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A1B57BF-1AF3-252B-9617-57EF289A1087}"/>
              </a:ext>
            </a:extLst>
          </p:cNvPr>
          <p:cNvSpPr/>
          <p:nvPr/>
        </p:nvSpPr>
        <p:spPr>
          <a:xfrm>
            <a:off x="653779" y="5358142"/>
            <a:ext cx="5442221" cy="12781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vi-VN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c) Lúa gạo hay vàng đều rất quý. Thời gian </a:t>
            </a:r>
            <a:endParaRPr lang="vi-VN" sz="1800" dirty="0">
              <a:latin typeface="UTM Avo" panose="02040603050506020204" pitchFamily="18"/>
            </a:endParaRPr>
          </a:p>
          <a:p>
            <a:pPr>
              <a:lnSpc>
                <a:spcPct val="150000"/>
              </a:lnSpc>
            </a:pPr>
            <a:r>
              <a:rPr lang="vi-VN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cũng </a:t>
            </a:r>
            <a:r>
              <a:rPr lang="vi-VN" sz="1800" b="1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thế</a:t>
            </a:r>
            <a:r>
              <a:rPr lang="vi-VN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. Nhưng quý nhất là người lao động. </a:t>
            </a:r>
            <a:endParaRPr lang="vi-VN" sz="1800" dirty="0">
              <a:latin typeface="UTM Avo" panose="02040603050506020204" pitchFamily="18"/>
            </a:endParaRPr>
          </a:p>
          <a:p>
            <a:pPr algn="r">
              <a:lnSpc>
                <a:spcPct val="150000"/>
              </a:lnSpc>
            </a:pPr>
            <a:r>
              <a:rPr lang="vi-VN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TRỊNH MẠNH</a:t>
            </a:r>
            <a:endParaRPr lang="vi-VN" sz="1800" dirty="0">
              <a:latin typeface="UTM Avo" panose="02040603050506020204" pitchFamily="18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83E908C-F187-2A50-939A-298137BD31F7}"/>
              </a:ext>
            </a:extLst>
          </p:cNvPr>
          <p:cNvSpPr/>
          <p:nvPr/>
        </p:nvSpPr>
        <p:spPr>
          <a:xfrm>
            <a:off x="7413009" y="2940726"/>
            <a:ext cx="4125211" cy="70663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1) Từ dùng để xưng hô.</a:t>
            </a:r>
            <a:endParaRPr lang="vi-VN" sz="1800" dirty="0">
              <a:latin typeface="UTM Avo" panose="02040603050506020204" pitchFamily="18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996511F-A844-B7BC-A7AE-361067198C7A}"/>
              </a:ext>
            </a:extLst>
          </p:cNvPr>
          <p:cNvSpPr/>
          <p:nvPr/>
        </p:nvSpPr>
        <p:spPr>
          <a:xfrm>
            <a:off x="7413009" y="5814645"/>
            <a:ext cx="4125211" cy="70663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3)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Từ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dùng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để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rgbClr val="231F20"/>
                </a:solidFill>
                <a:effectLst/>
                <a:latin typeface="UTM Avo" panose="02040603050506020204" pitchFamily="18"/>
              </a:rPr>
              <a:t>hỏi</a:t>
            </a:r>
            <a:r>
              <a:rPr lang="en-US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.</a:t>
            </a:r>
            <a:endParaRPr lang="en-US" sz="1800" dirty="0">
              <a:latin typeface="UTM Avo" panose="02040603050506020204" pitchFamily="18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732A0F9-0593-28F4-C76C-C3C91B0744C7}"/>
              </a:ext>
            </a:extLst>
          </p:cNvPr>
          <p:cNvSpPr/>
          <p:nvPr/>
        </p:nvSpPr>
        <p:spPr>
          <a:xfrm>
            <a:off x="7413008" y="3962851"/>
            <a:ext cx="4125210" cy="15363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18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2) Từ dùng để thay thế cho các từ ngữ chỉ sự vật, hoạt động, trạng thái, đặc điểm, số lượng,…</a:t>
            </a:r>
            <a:endParaRPr lang="vi-VN" sz="1800" dirty="0">
              <a:latin typeface="UTM Avo" panose="02040603050506020204" pitchFamily="18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FD26DA-0170-E039-2AB1-D9ED20DA5058}"/>
              </a:ext>
            </a:extLst>
          </p:cNvPr>
          <p:cNvCxnSpPr>
            <a:stCxn id="6" idx="3"/>
            <a:endCxn id="10" idx="1"/>
          </p:cNvCxnSpPr>
          <p:nvPr/>
        </p:nvCxnSpPr>
        <p:spPr>
          <a:xfrm>
            <a:off x="6096001" y="3558686"/>
            <a:ext cx="1317008" cy="260927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ECE15D0-FCDA-EFBB-C5A7-665FFEF40EA5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 flipV="1">
            <a:off x="6096001" y="3294042"/>
            <a:ext cx="1317008" cy="147356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A98028A-FF5D-DADC-0AAD-3483085C73D2}"/>
              </a:ext>
            </a:extLst>
          </p:cNvPr>
          <p:cNvCxnSpPr>
            <a:cxnSpLocks/>
          </p:cNvCxnSpPr>
          <p:nvPr/>
        </p:nvCxnSpPr>
        <p:spPr>
          <a:xfrm flipV="1">
            <a:off x="6096001" y="4796290"/>
            <a:ext cx="1317008" cy="121577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48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A6F107-29FB-07F1-02DD-735ABE903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332;p43">
            <a:extLst>
              <a:ext uri="{FF2B5EF4-FFF2-40B4-BE49-F238E27FC236}">
                <a16:creationId xmlns:a16="http://schemas.microsoft.com/office/drawing/2014/main" id="{D0987913-F87C-21A3-D1F3-EE08448CE82B}"/>
              </a:ext>
            </a:extLst>
          </p:cNvPr>
          <p:cNvSpPr txBox="1">
            <a:spLocks/>
          </p:cNvSpPr>
          <p:nvPr/>
        </p:nvSpPr>
        <p:spPr>
          <a:xfrm>
            <a:off x="6547532" y="1565961"/>
            <a:ext cx="1228817" cy="921445"/>
          </a:xfrm>
          <a:prstGeom prst="rect">
            <a:avLst/>
          </a:prstGeom>
        </p:spPr>
        <p:txBody>
          <a:bodyPr spcFirstLastPara="1" wrap="square" lIns="102373" tIns="102373" rIns="102373" bIns="10237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4300" dirty="0">
              <a:latin typeface="+mj-lt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A137FD0A-9C75-8E3C-3B7B-CD0453EAD0D1}"/>
              </a:ext>
            </a:extLst>
          </p:cNvPr>
          <p:cNvSpPr txBox="1"/>
          <p:nvPr/>
        </p:nvSpPr>
        <p:spPr>
          <a:xfrm>
            <a:off x="912548" y="3211630"/>
            <a:ext cx="45644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C00000"/>
                </a:solidFill>
                <a:latin typeface="+mj-lt"/>
              </a:rPr>
              <a:t>II. BÀI HỌC </a:t>
            </a:r>
          </a:p>
        </p:txBody>
      </p:sp>
      <p:sp>
        <p:nvSpPr>
          <p:cNvPr id="4" name="Freeform 12">
            <a:extLst>
              <a:ext uri="{FF2B5EF4-FFF2-40B4-BE49-F238E27FC236}">
                <a16:creationId xmlns:a16="http://schemas.microsoft.com/office/drawing/2014/main" id="{71829AFB-1A1F-CDDB-195C-D27910EB8D07}"/>
              </a:ext>
            </a:extLst>
          </p:cNvPr>
          <p:cNvSpPr/>
          <p:nvPr/>
        </p:nvSpPr>
        <p:spPr>
          <a:xfrm>
            <a:off x="6096000" y="2200028"/>
            <a:ext cx="5677042" cy="3276609"/>
          </a:xfrm>
          <a:custGeom>
            <a:avLst/>
            <a:gdLst/>
            <a:ahLst/>
            <a:cxnLst/>
            <a:rect l="l" t="t" r="r" b="b"/>
            <a:pathLst>
              <a:path w="6921795" h="4114800">
                <a:moveTo>
                  <a:pt x="0" y="0"/>
                </a:moveTo>
                <a:lnTo>
                  <a:pt x="6921795" y="0"/>
                </a:lnTo>
                <a:lnTo>
                  <a:pt x="69217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40214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A36FC7-1AC3-6713-7EEF-7CDD84379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99C4325-A8D6-7992-B585-0B750AB38D37}"/>
              </a:ext>
            </a:extLst>
          </p:cNvPr>
          <p:cNvSpPr/>
          <p:nvPr/>
        </p:nvSpPr>
        <p:spPr>
          <a:xfrm>
            <a:off x="2229422" y="2482598"/>
            <a:ext cx="7733157" cy="278543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dùng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xưng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hô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xưng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hô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tôi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ta,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,…)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nghi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vấn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bao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nhiêu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,…),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thay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thay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vậy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,…).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C1B2F9-DA33-9D83-9F07-0DD4244CF531}"/>
              </a:ext>
            </a:extLst>
          </p:cNvPr>
          <p:cNvSpPr txBox="1"/>
          <p:nvPr/>
        </p:nvSpPr>
        <p:spPr>
          <a:xfrm>
            <a:off x="5195319" y="1779414"/>
            <a:ext cx="1801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GHI NHỚ </a:t>
            </a:r>
          </a:p>
        </p:txBody>
      </p:sp>
    </p:spTree>
    <p:extLst>
      <p:ext uri="{BB962C8B-B14F-4D97-AF65-F5344CB8AC3E}">
        <p14:creationId xmlns:p14="http://schemas.microsoft.com/office/powerpoint/2010/main" val="157289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A356FF0D-0A00-F38D-C170-C582A9A5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F8C17-0105-D98B-44EF-7F6A2222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: Rounded Corners 11">
            <a:extLst>
              <a:ext uri="{FF2B5EF4-FFF2-40B4-BE49-F238E27FC236}">
                <a16:creationId xmlns:a16="http://schemas.microsoft.com/office/drawing/2014/main" id="{FDF0C520-0034-4EA1-3BCD-D243EF2E44C7}"/>
              </a:ext>
            </a:extLst>
          </p:cNvPr>
          <p:cNvSpPr/>
          <p:nvPr/>
        </p:nvSpPr>
        <p:spPr>
          <a:xfrm>
            <a:off x="1528518" y="1879197"/>
            <a:ext cx="9134963" cy="84331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ài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1</a:t>
            </a:r>
            <a:r>
              <a:rPr lang="vi-VN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đại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đậm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dưới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đây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dùng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  </a:t>
            </a:r>
            <a:endParaRPr lang="en-US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9ABA7A4-DEF4-9F7D-167E-84400862C0A5}"/>
              </a:ext>
            </a:extLst>
          </p:cNvPr>
          <p:cNvSpPr txBox="1"/>
          <p:nvPr/>
        </p:nvSpPr>
        <p:spPr>
          <a:xfrm>
            <a:off x="2126051" y="2939808"/>
            <a:ext cx="7720471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a) </a:t>
            </a:r>
            <a:r>
              <a:rPr lang="en-US" sz="24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2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ta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phải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thương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phải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kính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trọng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phải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giúp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đỡ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mưu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hạnh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phúc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chung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2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ta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cháu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2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ta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r">
              <a:lnSpc>
                <a:spcPct val="150000"/>
              </a:lnSpc>
            </a:pP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HỒ CHÍ MINH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E9B540A-97EA-A5B5-913A-0627FD90198C}"/>
              </a:ext>
            </a:extLst>
          </p:cNvPr>
          <p:cNvSpPr txBox="1"/>
          <p:nvPr/>
        </p:nvSpPr>
        <p:spPr>
          <a:xfrm>
            <a:off x="4145512" y="5604236"/>
            <a:ext cx="5820076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4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Đại từ </a:t>
            </a:r>
            <a:r>
              <a:rPr lang="en-US" sz="2400" b="1" i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chúng ta </a:t>
            </a:r>
            <a:r>
              <a:rPr lang="en-US" sz="24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dùng để xưng hô. </a:t>
            </a:r>
          </a:p>
        </p:txBody>
      </p:sp>
      <p:sp>
        <p:nvSpPr>
          <p:cNvPr id="74" name="Arrow: Pentagon 14">
            <a:extLst>
              <a:ext uri="{FF2B5EF4-FFF2-40B4-BE49-F238E27FC236}">
                <a16:creationId xmlns:a16="http://schemas.microsoft.com/office/drawing/2014/main" id="{46139D22-D7ED-607D-9FBD-67FDB60A427C}"/>
              </a:ext>
            </a:extLst>
          </p:cNvPr>
          <p:cNvSpPr/>
          <p:nvPr/>
        </p:nvSpPr>
        <p:spPr>
          <a:xfrm>
            <a:off x="1816580" y="5532674"/>
            <a:ext cx="2171823" cy="716358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+mj-lt"/>
              </a:rPr>
              <a:t>Đáp án</a:t>
            </a:r>
          </a:p>
        </p:txBody>
      </p:sp>
    </p:spTree>
    <p:extLst>
      <p:ext uri="{BB962C8B-B14F-4D97-AF65-F5344CB8AC3E}">
        <p14:creationId xmlns:p14="http://schemas.microsoft.com/office/powerpoint/2010/main" val="25972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927340-3776-C0E8-16DD-ACAE59382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F78FC3-A207-D4C0-A57C-719BD1C019F6}"/>
              </a:ext>
            </a:extLst>
          </p:cNvPr>
          <p:cNvSpPr txBox="1"/>
          <p:nvPr/>
        </p:nvSpPr>
        <p:spPr>
          <a:xfrm>
            <a:off x="1871330" y="1734646"/>
            <a:ext cx="8449339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Chim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non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đang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sống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sao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nỡ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bắt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Lát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nữa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chim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thấy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sẽ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buồn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lắm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đấy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r">
              <a:lnSpc>
                <a:spcPct val="150000"/>
              </a:lnSpc>
            </a:pP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Theo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Quốc</a:t>
            </a:r>
            <a:r>
              <a:rPr lang="en-US" sz="2400" i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văn</a:t>
            </a:r>
            <a:r>
              <a:rPr lang="en-US" sz="2400" i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giáo</a:t>
            </a:r>
            <a:r>
              <a:rPr lang="en-US" sz="2400" i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khoa </a:t>
            </a:r>
            <a:r>
              <a:rPr lang="en-US" sz="2400" i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thư</a:t>
            </a:r>
            <a:endParaRPr lang="en-US" sz="2400" i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Arrow: Pentagon 68">
            <a:extLst>
              <a:ext uri="{FF2B5EF4-FFF2-40B4-BE49-F238E27FC236}">
                <a16:creationId xmlns:a16="http://schemas.microsoft.com/office/drawing/2014/main" id="{447DCB44-37B0-DE0A-ADC8-98549690727B}"/>
              </a:ext>
            </a:extLst>
          </p:cNvPr>
          <p:cNvSpPr/>
          <p:nvPr/>
        </p:nvSpPr>
        <p:spPr>
          <a:xfrm>
            <a:off x="1871330" y="3863615"/>
            <a:ext cx="2171823" cy="716358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Đáp án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D2E471-B00D-8A72-8822-2EA4D2879A3D}"/>
              </a:ext>
            </a:extLst>
          </p:cNvPr>
          <p:cNvSpPr txBox="1"/>
          <p:nvPr/>
        </p:nvSpPr>
        <p:spPr>
          <a:xfrm>
            <a:off x="4157016" y="3857940"/>
            <a:ext cx="3821303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Đại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dùng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802CCC97-E222-1E8E-D0C2-6ECF296B0F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316550" y="3752726"/>
            <a:ext cx="2506123" cy="310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1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F69070-56C9-0FE1-8647-33E534426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D80D72-0A10-917C-28AD-4536E1428081}"/>
              </a:ext>
            </a:extLst>
          </p:cNvPr>
          <p:cNvSpPr txBox="1"/>
          <p:nvPr/>
        </p:nvSpPr>
        <p:spPr>
          <a:xfrm>
            <a:off x="2427232" y="1885805"/>
            <a:ext cx="7337536" cy="2866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c)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Bé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Rơm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vừa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chạy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vừa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nhìn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xung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quanh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nụ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cười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tươi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rói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Thỉnh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thoảng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bé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quay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đầu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ngoắc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ngoắc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bàn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tay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bé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xíu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gọi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bọn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trẻ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thấy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vậy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thích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thú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đua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đuổi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theo.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r">
              <a:lnSpc>
                <a:spcPct val="150000"/>
              </a:lnSpc>
            </a:pP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TRẦN HOÀI DƯƠNG</a:t>
            </a:r>
          </a:p>
        </p:txBody>
      </p:sp>
      <p:sp>
        <p:nvSpPr>
          <p:cNvPr id="3" name="Arrow: Pentagon 167">
            <a:extLst>
              <a:ext uri="{FF2B5EF4-FFF2-40B4-BE49-F238E27FC236}">
                <a16:creationId xmlns:a16="http://schemas.microsoft.com/office/drawing/2014/main" id="{D4995DB7-74F2-E25B-BB46-17CD470CC8C7}"/>
              </a:ext>
            </a:extLst>
          </p:cNvPr>
          <p:cNvSpPr/>
          <p:nvPr/>
        </p:nvSpPr>
        <p:spPr>
          <a:xfrm>
            <a:off x="2379879" y="5136630"/>
            <a:ext cx="2171823" cy="716358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Đáp án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367204-F2E3-6E38-BF7B-48502EDE3D24}"/>
              </a:ext>
            </a:extLst>
          </p:cNvPr>
          <p:cNvSpPr txBox="1"/>
          <p:nvPr/>
        </p:nvSpPr>
        <p:spPr>
          <a:xfrm>
            <a:off x="4551702" y="5140825"/>
            <a:ext cx="6096258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40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Đại từ </a:t>
            </a:r>
            <a:r>
              <a:rPr lang="en-US" sz="2400" b="1" i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240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dùng để chỉ bọn trẻ. </a:t>
            </a:r>
          </a:p>
        </p:txBody>
      </p:sp>
    </p:spTree>
    <p:extLst>
      <p:ext uri="{BB962C8B-B14F-4D97-AF65-F5344CB8AC3E}">
        <p14:creationId xmlns:p14="http://schemas.microsoft.com/office/powerpoint/2010/main" val="289461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7FF3C5-AD09-5B76-D6D8-8C480CADB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16">
            <a:extLst>
              <a:ext uri="{FF2B5EF4-FFF2-40B4-BE49-F238E27FC236}">
                <a16:creationId xmlns:a16="http://schemas.microsoft.com/office/drawing/2014/main" id="{FAD6C4D0-2B39-294D-E37B-C380BD7A1240}"/>
              </a:ext>
            </a:extLst>
          </p:cNvPr>
          <p:cNvSpPr/>
          <p:nvPr/>
        </p:nvSpPr>
        <p:spPr>
          <a:xfrm>
            <a:off x="1064936" y="1798983"/>
            <a:ext cx="10007255" cy="114920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ài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  <a:r>
              <a:rPr lang="vi-VN" sz="2400" b="1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2400" b="1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Đặt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câu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đại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. Cho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biết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đại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dùng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làm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?</a:t>
            </a:r>
            <a:endParaRPr lang="en-US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0B95C-8E37-5C70-B6C3-7691A377D2B4}"/>
              </a:ext>
            </a:extLst>
          </p:cNvPr>
          <p:cNvSpPr txBox="1"/>
          <p:nvPr/>
        </p:nvSpPr>
        <p:spPr>
          <a:xfrm>
            <a:off x="2996856" y="3462499"/>
            <a:ext cx="6143413" cy="1159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+mj-lt"/>
              </a:rPr>
              <a:t>Mẹ </a:t>
            </a:r>
            <a:r>
              <a:rPr lang="vi-VN" sz="2400" b="1" dirty="0">
                <a:latin typeface="+mj-lt"/>
              </a:rPr>
              <a:t>tôi</a:t>
            </a:r>
            <a:r>
              <a:rPr lang="vi-VN" sz="2400" dirty="0">
                <a:latin typeface="+mj-lt"/>
              </a:rPr>
              <a:t> rất khéo tay, và đảm đang</a:t>
            </a:r>
            <a:r>
              <a:rPr lang="en-US" sz="2400" dirty="0">
                <a:latin typeface="+mj-lt"/>
              </a:rPr>
              <a:t>.</a:t>
            </a:r>
            <a:endParaRPr lang="vi-VN" sz="2400" dirty="0">
              <a:latin typeface="+mj-lt"/>
            </a:endParaRPr>
          </a:p>
          <a:p>
            <a:pPr marL="319983" indent="-31998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400" dirty="0">
                <a:latin typeface="+mj-lt"/>
              </a:rPr>
              <a:t>Đại từ </a:t>
            </a:r>
            <a:r>
              <a:rPr lang="vi-VN" sz="2400" b="1" i="1" dirty="0">
                <a:latin typeface="+mj-lt"/>
              </a:rPr>
              <a:t>tôi</a:t>
            </a:r>
            <a:r>
              <a:rPr lang="vi-VN" sz="2400" b="1" dirty="0">
                <a:latin typeface="+mj-lt"/>
              </a:rPr>
              <a:t> </a:t>
            </a:r>
            <a:r>
              <a:rPr lang="vi-VN" sz="2400" dirty="0">
                <a:latin typeface="+mj-lt"/>
              </a:rPr>
              <a:t>được dùng để xưng hô</a:t>
            </a:r>
            <a:r>
              <a:rPr lang="en-US" sz="2400" dirty="0">
                <a:latin typeface="+mj-lt"/>
              </a:rPr>
              <a:t>.</a:t>
            </a:r>
            <a:endParaRPr lang="vi-VN" sz="2400" dirty="0">
              <a:latin typeface="+mj-lt"/>
            </a:endParaRPr>
          </a:p>
        </p:txBody>
      </p:sp>
      <p:sp>
        <p:nvSpPr>
          <p:cNvPr id="4" name="Arrow: Pentagon 28">
            <a:extLst>
              <a:ext uri="{FF2B5EF4-FFF2-40B4-BE49-F238E27FC236}">
                <a16:creationId xmlns:a16="http://schemas.microsoft.com/office/drawing/2014/main" id="{9643048E-71F3-9607-4C37-38342BF635C7}"/>
              </a:ext>
            </a:extLst>
          </p:cNvPr>
          <p:cNvSpPr/>
          <p:nvPr/>
        </p:nvSpPr>
        <p:spPr>
          <a:xfrm>
            <a:off x="1064936" y="3511918"/>
            <a:ext cx="1959357" cy="696255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+mj-lt"/>
              </a:rPr>
              <a:t>Ví dụ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C681CD-C63A-BC5E-FE32-ADB3EE75D8A1}"/>
              </a:ext>
            </a:extLst>
          </p:cNvPr>
          <p:cNvSpPr txBox="1"/>
          <p:nvPr/>
        </p:nvSpPr>
        <p:spPr>
          <a:xfrm>
            <a:off x="3010575" y="4944458"/>
            <a:ext cx="6143413" cy="1159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Chiếc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cốc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có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giá</a:t>
            </a:r>
            <a:r>
              <a:rPr lang="en-US" sz="2400" dirty="0">
                <a:latin typeface="+mj-lt"/>
              </a:rPr>
              <a:t> </a:t>
            </a:r>
            <a:r>
              <a:rPr lang="en-US" sz="2400" b="1" dirty="0">
                <a:latin typeface="+mj-lt"/>
              </a:rPr>
              <a:t>bao </a:t>
            </a:r>
            <a:r>
              <a:rPr lang="en-US" sz="2400" b="1" dirty="0" err="1">
                <a:latin typeface="+mj-lt"/>
              </a:rPr>
              <a:t>nhiêu</a:t>
            </a:r>
            <a:r>
              <a:rPr lang="en-US" sz="2400" dirty="0">
                <a:latin typeface="+mj-lt"/>
              </a:rPr>
              <a:t>?</a:t>
            </a:r>
          </a:p>
          <a:p>
            <a:pPr marL="383979" indent="-38397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Đại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từ</a:t>
            </a:r>
            <a:r>
              <a:rPr lang="en-US" sz="2400" dirty="0">
                <a:latin typeface="+mj-lt"/>
              </a:rPr>
              <a:t> </a:t>
            </a:r>
            <a:r>
              <a:rPr lang="en-US" sz="2400" b="1" i="1" dirty="0">
                <a:latin typeface="UTM Avo"/>
              </a:rPr>
              <a:t>bao </a:t>
            </a:r>
            <a:r>
              <a:rPr lang="en-US" sz="2400" b="1" i="1" dirty="0" err="1">
                <a:latin typeface="UTM Avo"/>
              </a:rPr>
              <a:t>nhiêu</a:t>
            </a:r>
            <a:r>
              <a:rPr lang="en-US" sz="2400" i="1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dùng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để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hỏi</a:t>
            </a:r>
            <a:r>
              <a:rPr lang="en-US" sz="2400" dirty="0">
                <a:latin typeface="+mj-lt"/>
              </a:rPr>
              <a:t>.</a:t>
            </a:r>
          </a:p>
        </p:txBody>
      </p:sp>
      <p:pic>
        <p:nvPicPr>
          <p:cNvPr id="6" name="Picture 16">
            <a:extLst>
              <a:ext uri="{FF2B5EF4-FFF2-40B4-BE49-F238E27FC236}">
                <a16:creationId xmlns:a16="http://schemas.microsoft.com/office/drawing/2014/main" id="{613C66CB-BE91-B0F5-7E73-D2D5412ADE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67707" y="3159478"/>
            <a:ext cx="1959357" cy="332094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028683-655C-E06E-944B-BC9EE331DE15}"/>
              </a:ext>
            </a:extLst>
          </p:cNvPr>
          <p:cNvCxnSpPr/>
          <p:nvPr/>
        </p:nvCxnSpPr>
        <p:spPr>
          <a:xfrm>
            <a:off x="2852010" y="4826892"/>
            <a:ext cx="562160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82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4E6106A-ED32-B452-0E8E-E5374260BB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ACB127D-0542-421E-712F-E2721889E91E}"/>
              </a:ext>
            </a:extLst>
          </p:cNvPr>
          <p:cNvSpPr/>
          <p:nvPr/>
        </p:nvSpPr>
        <p:spPr>
          <a:xfrm>
            <a:off x="1551308" y="2559349"/>
            <a:ext cx="3952536" cy="30545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Lắng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nghe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GV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xét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rút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kinh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nghiệm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9BF9D7A-D656-DF5C-BD29-104877460FAC}"/>
              </a:ext>
            </a:extLst>
          </p:cNvPr>
          <p:cNvSpPr/>
          <p:nvPr/>
        </p:nvSpPr>
        <p:spPr>
          <a:xfrm>
            <a:off x="6688157" y="2536747"/>
            <a:ext cx="3952535" cy="30545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Chuẩn bị bài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tiếp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đoạn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văn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ý </a:t>
            </a:r>
            <a:r>
              <a:rPr lang="en-US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tượng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xã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hội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400" b="1" i="1" dirty="0">
              <a:solidFill>
                <a:schemeClr val="bg1">
                  <a:lumMod val="1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Freeform 14">
            <a:extLst>
              <a:ext uri="{FF2B5EF4-FFF2-40B4-BE49-F238E27FC236}">
                <a16:creationId xmlns:a16="http://schemas.microsoft.com/office/drawing/2014/main" id="{D33930A8-CF79-2D97-0862-A825A4FC4304}"/>
              </a:ext>
            </a:extLst>
          </p:cNvPr>
          <p:cNvSpPr>
            <a:spLocks noChangeAspect="1"/>
          </p:cNvSpPr>
          <p:nvPr/>
        </p:nvSpPr>
        <p:spPr>
          <a:xfrm rot="21143076">
            <a:off x="3182785" y="2129362"/>
            <a:ext cx="689583" cy="810083"/>
          </a:xfrm>
          <a:custGeom>
            <a:avLst/>
            <a:gdLst/>
            <a:ahLst/>
            <a:cxnLst/>
            <a:rect l="l" t="t" r="r" b="b"/>
            <a:pathLst>
              <a:path w="1482837" h="1741953">
                <a:moveTo>
                  <a:pt x="0" y="0"/>
                </a:moveTo>
                <a:lnTo>
                  <a:pt x="1482837" y="0"/>
                </a:lnTo>
                <a:lnTo>
                  <a:pt x="1482837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F1DB2811-5CF2-4313-1DD4-823056CDADF7}"/>
              </a:ext>
            </a:extLst>
          </p:cNvPr>
          <p:cNvSpPr>
            <a:spLocks noChangeAspect="1"/>
          </p:cNvSpPr>
          <p:nvPr/>
        </p:nvSpPr>
        <p:spPr>
          <a:xfrm>
            <a:off x="8383519" y="2014746"/>
            <a:ext cx="561809" cy="944217"/>
          </a:xfrm>
          <a:custGeom>
            <a:avLst/>
            <a:gdLst/>
            <a:ahLst/>
            <a:cxnLst/>
            <a:rect l="l" t="t" r="r" b="b"/>
            <a:pathLst>
              <a:path w="1036462" h="1741953">
                <a:moveTo>
                  <a:pt x="0" y="0"/>
                </a:moveTo>
                <a:lnTo>
                  <a:pt x="1036462" y="0"/>
                </a:lnTo>
                <a:lnTo>
                  <a:pt x="1036462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518</Words>
  <Application>Microsoft Office PowerPoint</Application>
  <PresentationFormat>Widescreen</PresentationFormat>
  <Paragraphs>50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Wingdings</vt:lpstr>
      <vt:lpstr>UTM Avo</vt:lpstr>
      <vt:lpstr>Arial</vt:lpstr>
      <vt:lpstr>Calibri</vt:lpstr>
      <vt:lpstr>2_Office Theme</vt:lpstr>
      <vt:lpstr>Tuần 12  Luyện từ và câu: Đại từ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115</cp:revision>
  <dcterms:created xsi:type="dcterms:W3CDTF">2023-10-19T01:39:18Z</dcterms:created>
  <dcterms:modified xsi:type="dcterms:W3CDTF">2024-12-16T08:29:16Z</dcterms:modified>
</cp:coreProperties>
</file>