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353" r:id="rId4"/>
    <p:sldId id="341" r:id="rId5"/>
    <p:sldId id="355" r:id="rId6"/>
    <p:sldId id="356" r:id="rId7"/>
    <p:sldId id="363" r:id="rId8"/>
    <p:sldId id="357" r:id="rId9"/>
    <p:sldId id="358" r:id="rId10"/>
    <p:sldId id="360" r:id="rId11"/>
    <p:sldId id="364" r:id="rId12"/>
    <p:sldId id="348" r:id="rId13"/>
    <p:sldId id="365" r:id="rId14"/>
    <p:sldId id="276" r:id="rId15"/>
    <p:sldId id="275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8"/>
    <p:restoredTop sz="94606"/>
  </p:normalViewPr>
  <p:slideViewPr>
    <p:cSldViewPr snapToGrid="0">
      <p:cViewPr varScale="1">
        <p:scale>
          <a:sx n="105" d="100"/>
          <a:sy n="105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9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4.png"/><Relationship Id="rId7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13.png"/><Relationship Id="rId4" Type="http://schemas.openxmlformats.org/officeDocument/2006/relationships/image" Target="../media/image25.sv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hyperlink" Target="https://www.youtube.com/@hoc1biet1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13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Em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báo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6E40D8FB-8389-4453-1538-514662A02C0F}"/>
              </a:ext>
            </a:extLst>
          </p:cNvPr>
          <p:cNvSpPr txBox="1"/>
          <p:nvPr/>
        </p:nvSpPr>
        <p:spPr>
          <a:xfrm>
            <a:off x="513356" y="1607156"/>
            <a:ext cx="11165288" cy="11218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152053">
              <a:lnSpc>
                <a:spcPct val="150000"/>
              </a:lnSpc>
              <a:defRPr/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xem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video </a:t>
            </a:r>
            <a:r>
              <a:rPr lang="en-US" sz="2400" b="1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Ý </a:t>
            </a:r>
            <a:r>
              <a:rPr lang="en-US" sz="2400" b="1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nghĩa</a:t>
            </a:r>
            <a:r>
              <a:rPr lang="en-US" sz="2400" b="1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tinh</a:t>
            </a:r>
            <a:r>
              <a:rPr lang="en-US" sz="2400" b="1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thần</a:t>
            </a:r>
            <a:r>
              <a:rPr lang="en-US" sz="2400" b="1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đoàn</a:t>
            </a:r>
            <a:r>
              <a:rPr lang="en-US" sz="2400" b="1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kết</a:t>
            </a:r>
            <a:r>
              <a:rPr lang="en-US" sz="2400" b="1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ctr" defTabSz="1152053">
              <a:lnSpc>
                <a:spcPct val="150000"/>
              </a:lnSpc>
              <a:defRPr/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suy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videoplayback">
            <a:hlinkClick r:id="" action="ppaction://media"/>
            <a:extLst>
              <a:ext uri="{FF2B5EF4-FFF2-40B4-BE49-F238E27FC236}">
                <a16:creationId xmlns:a16="http://schemas.microsoft.com/office/drawing/2014/main" id="{5A428C56-2D94-0FB0-C050-719032B484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59641" y="2940646"/>
            <a:ext cx="6472718" cy="365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7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6667">
                <p:cTn id="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1807162-A888-C56C-D986-B3E518E57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FE2A9322-CF41-7267-3627-C39562711DAA}"/>
              </a:ext>
            </a:extLst>
          </p:cNvPr>
          <p:cNvSpPr/>
          <p:nvPr/>
        </p:nvSpPr>
        <p:spPr>
          <a:xfrm>
            <a:off x="3345462" y="1802212"/>
            <a:ext cx="5188340" cy="3805130"/>
          </a:xfrm>
          <a:custGeom>
            <a:avLst/>
            <a:gdLst/>
            <a:ahLst/>
            <a:cxnLst/>
            <a:rect l="l" t="t" r="r" b="b"/>
            <a:pathLst>
              <a:path w="8236267" h="6040481">
                <a:moveTo>
                  <a:pt x="0" y="0"/>
                </a:moveTo>
                <a:lnTo>
                  <a:pt x="8236266" y="0"/>
                </a:lnTo>
                <a:lnTo>
                  <a:pt x="8236266" y="6040482"/>
                </a:lnTo>
                <a:lnTo>
                  <a:pt x="0" y="6040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D2214F4-2B67-D08F-262B-87C85D1AF8B3}"/>
              </a:ext>
            </a:extLst>
          </p:cNvPr>
          <p:cNvSpPr/>
          <p:nvPr/>
        </p:nvSpPr>
        <p:spPr>
          <a:xfrm>
            <a:off x="3466416" y="1890920"/>
            <a:ext cx="4946430" cy="3627714"/>
          </a:xfrm>
          <a:custGeom>
            <a:avLst/>
            <a:gdLst/>
            <a:ahLst/>
            <a:cxnLst/>
            <a:rect l="l" t="t" r="r" b="b"/>
            <a:pathLst>
              <a:path w="7852246" h="5758841">
                <a:moveTo>
                  <a:pt x="0" y="0"/>
                </a:moveTo>
                <a:lnTo>
                  <a:pt x="7852246" y="0"/>
                </a:lnTo>
                <a:lnTo>
                  <a:pt x="7852246" y="5758840"/>
                </a:lnTo>
                <a:lnTo>
                  <a:pt x="0" y="5758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4F9E700C-E0E1-8369-75C6-6A71662E777B}"/>
              </a:ext>
            </a:extLst>
          </p:cNvPr>
          <p:cNvSpPr/>
          <p:nvPr/>
        </p:nvSpPr>
        <p:spPr>
          <a:xfrm>
            <a:off x="1199902" y="4853666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232A4BFA-36F2-921E-1058-40CEBAF8BA78}"/>
              </a:ext>
            </a:extLst>
          </p:cNvPr>
          <p:cNvSpPr/>
          <p:nvPr/>
        </p:nvSpPr>
        <p:spPr>
          <a:xfrm flipH="1">
            <a:off x="7621082" y="5010441"/>
            <a:ext cx="3118758" cy="2201827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DCFD6B65-6F97-500F-39C1-2956496DD68C}"/>
              </a:ext>
            </a:extLst>
          </p:cNvPr>
          <p:cNvSpPr/>
          <p:nvPr/>
        </p:nvSpPr>
        <p:spPr>
          <a:xfrm>
            <a:off x="548094" y="5096577"/>
            <a:ext cx="3461288" cy="2443651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B1326DD8-31E7-3287-8F54-5D0F0A43278A}"/>
              </a:ext>
            </a:extLst>
          </p:cNvPr>
          <p:cNvSpPr/>
          <p:nvPr/>
        </p:nvSpPr>
        <p:spPr>
          <a:xfrm flipH="1">
            <a:off x="9600526" y="1625398"/>
            <a:ext cx="2157671" cy="774064"/>
          </a:xfrm>
          <a:custGeom>
            <a:avLst/>
            <a:gdLst/>
            <a:ahLst/>
            <a:cxnLst/>
            <a:rect l="l" t="t" r="r" b="b"/>
            <a:pathLst>
              <a:path w="3425211" h="1228794">
                <a:moveTo>
                  <a:pt x="3425211" y="0"/>
                </a:moveTo>
                <a:lnTo>
                  <a:pt x="0" y="0"/>
                </a:lnTo>
                <a:lnTo>
                  <a:pt x="0" y="1228794"/>
                </a:lnTo>
                <a:lnTo>
                  <a:pt x="3425211" y="1228794"/>
                </a:lnTo>
                <a:lnTo>
                  <a:pt x="342521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6CDB77F4-91C6-925C-4FDD-53B054643162}"/>
              </a:ext>
            </a:extLst>
          </p:cNvPr>
          <p:cNvSpPr/>
          <p:nvPr/>
        </p:nvSpPr>
        <p:spPr>
          <a:xfrm>
            <a:off x="-1025484" y="4522864"/>
            <a:ext cx="3461290" cy="2443652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5EA0A2E6-29B0-55A2-87A4-99B0010C470B}"/>
              </a:ext>
            </a:extLst>
          </p:cNvPr>
          <p:cNvSpPr/>
          <p:nvPr/>
        </p:nvSpPr>
        <p:spPr>
          <a:xfrm>
            <a:off x="9479570" y="2247920"/>
            <a:ext cx="1359181" cy="1120192"/>
          </a:xfrm>
          <a:custGeom>
            <a:avLst/>
            <a:gdLst/>
            <a:ahLst/>
            <a:cxnLst/>
            <a:rect l="l" t="t" r="r" b="b"/>
            <a:pathLst>
              <a:path w="2157642" h="1778257">
                <a:moveTo>
                  <a:pt x="0" y="0"/>
                </a:moveTo>
                <a:lnTo>
                  <a:pt x="2157642" y="0"/>
                </a:lnTo>
                <a:lnTo>
                  <a:pt x="2157642" y="1778257"/>
                </a:lnTo>
                <a:lnTo>
                  <a:pt x="0" y="17782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FC6A1D75-2B8A-33C8-4763-FB4A77CACBC3}"/>
              </a:ext>
            </a:extLst>
          </p:cNvPr>
          <p:cNvSpPr/>
          <p:nvPr/>
        </p:nvSpPr>
        <p:spPr>
          <a:xfrm flipH="1">
            <a:off x="1290439" y="2741519"/>
            <a:ext cx="1582139" cy="1253186"/>
          </a:xfrm>
          <a:custGeom>
            <a:avLst/>
            <a:gdLst/>
            <a:ahLst/>
            <a:cxnLst/>
            <a:rect l="l" t="t" r="r" b="b"/>
            <a:pathLst>
              <a:path w="2511578" h="1989379">
                <a:moveTo>
                  <a:pt x="2511578" y="0"/>
                </a:moveTo>
                <a:lnTo>
                  <a:pt x="0" y="0"/>
                </a:lnTo>
                <a:lnTo>
                  <a:pt x="0" y="1989379"/>
                </a:lnTo>
                <a:lnTo>
                  <a:pt x="2511578" y="1989379"/>
                </a:lnTo>
                <a:lnTo>
                  <a:pt x="2511578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C35849F5-82E8-4B05-CE53-0FD5F838E78B}"/>
              </a:ext>
            </a:extLst>
          </p:cNvPr>
          <p:cNvSpPr/>
          <p:nvPr/>
        </p:nvSpPr>
        <p:spPr>
          <a:xfrm flipH="1">
            <a:off x="9692563" y="4475266"/>
            <a:ext cx="3528710" cy="2491250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EFC82B-F30D-5D3C-D7F7-F28AD129F0C9}"/>
              </a:ext>
            </a:extLst>
          </p:cNvPr>
          <p:cNvSpPr txBox="1"/>
          <p:nvPr/>
        </p:nvSpPr>
        <p:spPr>
          <a:xfrm>
            <a:off x="3247072" y="2601981"/>
            <a:ext cx="5604855" cy="1948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lnSpc>
                <a:spcPct val="150000"/>
              </a:lnSpc>
              <a:defRPr/>
            </a:pPr>
            <a:r>
              <a:rPr lang="en-US" sz="4300" b="1" dirty="0">
                <a:solidFill>
                  <a:srgbClr val="C00000"/>
                </a:solidFill>
                <a:latin typeface="UTM Avo" panose="02040603050506020204" pitchFamily="18"/>
              </a:rPr>
              <a:t>HOẠT ĐỘNG 1: </a:t>
            </a:r>
            <a:r>
              <a:rPr lang="en-US" sz="4300" b="1" dirty="0">
                <a:solidFill>
                  <a:schemeClr val="tx1"/>
                </a:solidFill>
                <a:latin typeface="UTM Avo" panose="02040603050506020204" pitchFamily="18"/>
              </a:rPr>
              <a:t>CHUẨN BỊ </a:t>
            </a:r>
          </a:p>
        </p:txBody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A5658-AD28-C326-1685-3438E13F8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FEB6871B-3D6A-5709-95CE-16EEED0F2290}"/>
              </a:ext>
            </a:extLst>
          </p:cNvPr>
          <p:cNvGrpSpPr/>
          <p:nvPr/>
        </p:nvGrpSpPr>
        <p:grpSpPr>
          <a:xfrm>
            <a:off x="1167411" y="1863044"/>
            <a:ext cx="8883631" cy="3647942"/>
            <a:chOff x="1167411" y="1863044"/>
            <a:chExt cx="8883631" cy="3647942"/>
          </a:xfrm>
        </p:grpSpPr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AC62F107-196B-F733-2021-494930B1FF80}"/>
                </a:ext>
              </a:extLst>
            </p:cNvPr>
            <p:cNvSpPr/>
            <p:nvPr/>
          </p:nvSpPr>
          <p:spPr>
            <a:xfrm>
              <a:off x="1828219" y="1863044"/>
              <a:ext cx="8222823" cy="3647942"/>
            </a:xfrm>
            <a:custGeom>
              <a:avLst/>
              <a:gdLst/>
              <a:ahLst/>
              <a:cxnLst/>
              <a:rect l="l" t="t" r="r" b="b"/>
              <a:pathLst>
                <a:path w="15648871" h="6942408">
                  <a:moveTo>
                    <a:pt x="0" y="0"/>
                  </a:moveTo>
                  <a:lnTo>
                    <a:pt x="15648870" y="0"/>
                  </a:lnTo>
                  <a:lnTo>
                    <a:pt x="15648870" y="6942408"/>
                  </a:lnTo>
                  <a:lnTo>
                    <a:pt x="0" y="694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5F7B084C-E3CE-0BAC-D91E-9C6BD66E1861}"/>
                </a:ext>
              </a:extLst>
            </p:cNvPr>
            <p:cNvSpPr/>
            <p:nvPr/>
          </p:nvSpPr>
          <p:spPr>
            <a:xfrm flipH="1">
              <a:off x="1167411" y="2349828"/>
              <a:ext cx="1166122" cy="923666"/>
            </a:xfrm>
            <a:custGeom>
              <a:avLst/>
              <a:gdLst/>
              <a:ahLst/>
              <a:cxnLst/>
              <a:rect l="l" t="t" r="r" b="b"/>
              <a:pathLst>
                <a:path w="1851168" h="1466280">
                  <a:moveTo>
                    <a:pt x="1851169" y="0"/>
                  </a:moveTo>
                  <a:lnTo>
                    <a:pt x="0" y="0"/>
                  </a:lnTo>
                  <a:lnTo>
                    <a:pt x="0" y="1466279"/>
                  </a:lnTo>
                  <a:lnTo>
                    <a:pt x="1851169" y="1466279"/>
                  </a:lnTo>
                  <a:lnTo>
                    <a:pt x="1851169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06101D-5051-79CC-C67C-DD3639499CB9}"/>
                </a:ext>
              </a:extLst>
            </p:cNvPr>
            <p:cNvSpPr txBox="1"/>
            <p:nvPr/>
          </p:nvSpPr>
          <p:spPr>
            <a:xfrm>
              <a:off x="2871528" y="2390852"/>
              <a:ext cx="6448944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2053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BÀI TẬP 1</a:t>
              </a:r>
            </a:p>
            <a:p>
              <a:pPr algn="just" defTabSz="1152053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Giới thiệu một tác phẩm (câu chuyện hoặc bài thơ, bài văn, bài báo, vở kịch) mà em đã đọc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nói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tinh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thần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đoàn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kết</a:t>
              </a:r>
              <a:endPara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7">
            <a:extLst>
              <a:ext uri="{FF2B5EF4-FFF2-40B4-BE49-F238E27FC236}">
                <a16:creationId xmlns:a16="http://schemas.microsoft.com/office/drawing/2014/main" id="{F28C445B-C1B5-D9A8-9F1A-A050F855AA52}"/>
              </a:ext>
            </a:extLst>
          </p:cNvPr>
          <p:cNvSpPr/>
          <p:nvPr/>
        </p:nvSpPr>
        <p:spPr>
          <a:xfrm>
            <a:off x="1199902" y="4853666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CF065793-D007-8690-68DE-838ACF04F333}"/>
              </a:ext>
            </a:extLst>
          </p:cNvPr>
          <p:cNvSpPr/>
          <p:nvPr/>
        </p:nvSpPr>
        <p:spPr>
          <a:xfrm flipH="1">
            <a:off x="7621082" y="5010441"/>
            <a:ext cx="3118758" cy="2201827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9A4024D8-0789-3280-8918-6CD7B78332F9}"/>
              </a:ext>
            </a:extLst>
          </p:cNvPr>
          <p:cNvSpPr/>
          <p:nvPr/>
        </p:nvSpPr>
        <p:spPr>
          <a:xfrm>
            <a:off x="548094" y="5096577"/>
            <a:ext cx="3461288" cy="2443651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9" name="Freeform 11">
            <a:extLst>
              <a:ext uri="{FF2B5EF4-FFF2-40B4-BE49-F238E27FC236}">
                <a16:creationId xmlns:a16="http://schemas.microsoft.com/office/drawing/2014/main" id="{A5F95C2C-E1A8-6C8D-61F8-0E110F4CD7A5}"/>
              </a:ext>
            </a:extLst>
          </p:cNvPr>
          <p:cNvSpPr/>
          <p:nvPr/>
        </p:nvSpPr>
        <p:spPr>
          <a:xfrm>
            <a:off x="-1025484" y="4522864"/>
            <a:ext cx="3461290" cy="2443652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D62271B0-2B50-D50D-2C94-B8B655A7199C}"/>
              </a:ext>
            </a:extLst>
          </p:cNvPr>
          <p:cNvSpPr/>
          <p:nvPr/>
        </p:nvSpPr>
        <p:spPr>
          <a:xfrm flipH="1">
            <a:off x="9692563" y="4475266"/>
            <a:ext cx="3528710" cy="2491250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2243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9552E4-E778-5BFE-274F-2D5F06A37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âu chuyện bó đũa - Tiếng Việt Tập 2 - Nguyễn Thị Nguyệt - Website Trường  Tiểu học Cam Nghĩa 2">
            <a:extLst>
              <a:ext uri="{FF2B5EF4-FFF2-40B4-BE49-F238E27FC236}">
                <a16:creationId xmlns:a16="http://schemas.microsoft.com/office/drawing/2014/main" id="{9EAA63F2-870E-6351-F6B5-966CE30A0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9"/>
          <a:stretch/>
        </p:blipFill>
        <p:spPr bwMode="auto">
          <a:xfrm>
            <a:off x="485389" y="2934210"/>
            <a:ext cx="4520624" cy="261120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6" descr="Tớ Tôn Trọng Sự Khác Biệt">
            <a:extLst>
              <a:ext uri="{FF2B5EF4-FFF2-40B4-BE49-F238E27FC236}">
                <a16:creationId xmlns:a16="http://schemas.microsoft.com/office/drawing/2014/main" id="{DB661B82-D397-D302-3268-29FB670FB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1" t="2365" r="8046"/>
          <a:stretch/>
        </p:blipFill>
        <p:spPr bwMode="auto">
          <a:xfrm>
            <a:off x="5228244" y="2507791"/>
            <a:ext cx="3189449" cy="37052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A95528-4C2E-82A9-DBFB-98AAB97D696F}"/>
              </a:ext>
            </a:extLst>
          </p:cNvPr>
          <p:cNvSpPr txBox="1"/>
          <p:nvPr/>
        </p:nvSpPr>
        <p:spPr>
          <a:xfrm>
            <a:off x="2667795" y="1692624"/>
            <a:ext cx="6856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2053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GỢI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THAM KHẢO</a:t>
            </a: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E2F36C13-1A1C-8397-CB21-938244A21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991" y="2217144"/>
            <a:ext cx="3062620" cy="399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09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8CAE9-F52C-643F-7F26-18FBBFE5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1D33A393-01FB-363F-0F4C-550001CC3AAF}"/>
              </a:ext>
            </a:extLst>
          </p:cNvPr>
          <p:cNvSpPr/>
          <p:nvPr/>
        </p:nvSpPr>
        <p:spPr>
          <a:xfrm>
            <a:off x="3230283" y="1662781"/>
            <a:ext cx="5478860" cy="4018197"/>
          </a:xfrm>
          <a:custGeom>
            <a:avLst/>
            <a:gdLst/>
            <a:ahLst/>
            <a:cxnLst/>
            <a:rect l="l" t="t" r="r" b="b"/>
            <a:pathLst>
              <a:path w="8236267" h="6040481">
                <a:moveTo>
                  <a:pt x="0" y="0"/>
                </a:moveTo>
                <a:lnTo>
                  <a:pt x="8236266" y="0"/>
                </a:lnTo>
                <a:lnTo>
                  <a:pt x="8236266" y="6040482"/>
                </a:lnTo>
                <a:lnTo>
                  <a:pt x="0" y="6040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8DA29F0A-CAAC-F7D9-E453-5ED73558D056}"/>
              </a:ext>
            </a:extLst>
          </p:cNvPr>
          <p:cNvSpPr/>
          <p:nvPr/>
        </p:nvSpPr>
        <p:spPr>
          <a:xfrm>
            <a:off x="3351237" y="1761423"/>
            <a:ext cx="5223404" cy="3830847"/>
          </a:xfrm>
          <a:custGeom>
            <a:avLst/>
            <a:gdLst/>
            <a:ahLst/>
            <a:cxnLst/>
            <a:rect l="l" t="t" r="r" b="b"/>
            <a:pathLst>
              <a:path w="7852246" h="5758841">
                <a:moveTo>
                  <a:pt x="0" y="0"/>
                </a:moveTo>
                <a:lnTo>
                  <a:pt x="7852246" y="0"/>
                </a:lnTo>
                <a:lnTo>
                  <a:pt x="7852246" y="5758840"/>
                </a:lnTo>
                <a:lnTo>
                  <a:pt x="0" y="5758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69F9709E-9EB9-DE73-0171-3AE6C24B77B7}"/>
              </a:ext>
            </a:extLst>
          </p:cNvPr>
          <p:cNvSpPr/>
          <p:nvPr/>
        </p:nvSpPr>
        <p:spPr>
          <a:xfrm>
            <a:off x="1199902" y="4853666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A50F1E1-A510-33E4-4DC2-B7F97C514990}"/>
              </a:ext>
            </a:extLst>
          </p:cNvPr>
          <p:cNvSpPr/>
          <p:nvPr/>
        </p:nvSpPr>
        <p:spPr>
          <a:xfrm flipH="1">
            <a:off x="7621082" y="5010441"/>
            <a:ext cx="3118758" cy="2201827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E91B2278-2413-4624-9A10-1B17E6FB9A70}"/>
              </a:ext>
            </a:extLst>
          </p:cNvPr>
          <p:cNvSpPr/>
          <p:nvPr/>
        </p:nvSpPr>
        <p:spPr>
          <a:xfrm>
            <a:off x="548094" y="5096577"/>
            <a:ext cx="3461288" cy="2443651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6E0DF852-F9DE-A549-3417-C14D99F5F669}"/>
              </a:ext>
            </a:extLst>
          </p:cNvPr>
          <p:cNvSpPr/>
          <p:nvPr/>
        </p:nvSpPr>
        <p:spPr>
          <a:xfrm flipH="1">
            <a:off x="9600526" y="1625398"/>
            <a:ext cx="2157671" cy="774064"/>
          </a:xfrm>
          <a:custGeom>
            <a:avLst/>
            <a:gdLst/>
            <a:ahLst/>
            <a:cxnLst/>
            <a:rect l="l" t="t" r="r" b="b"/>
            <a:pathLst>
              <a:path w="3425211" h="1228794">
                <a:moveTo>
                  <a:pt x="3425211" y="0"/>
                </a:moveTo>
                <a:lnTo>
                  <a:pt x="0" y="0"/>
                </a:lnTo>
                <a:lnTo>
                  <a:pt x="0" y="1228794"/>
                </a:lnTo>
                <a:lnTo>
                  <a:pt x="3425211" y="1228794"/>
                </a:lnTo>
                <a:lnTo>
                  <a:pt x="342521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4B2C0123-5131-9B03-A827-E91A95F99606}"/>
              </a:ext>
            </a:extLst>
          </p:cNvPr>
          <p:cNvSpPr/>
          <p:nvPr/>
        </p:nvSpPr>
        <p:spPr>
          <a:xfrm>
            <a:off x="-1025484" y="4522864"/>
            <a:ext cx="3461290" cy="2443652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DE562189-88FC-A919-17E7-E6979B9C140D}"/>
              </a:ext>
            </a:extLst>
          </p:cNvPr>
          <p:cNvSpPr/>
          <p:nvPr/>
        </p:nvSpPr>
        <p:spPr>
          <a:xfrm>
            <a:off x="9479570" y="2247920"/>
            <a:ext cx="1359181" cy="1120192"/>
          </a:xfrm>
          <a:custGeom>
            <a:avLst/>
            <a:gdLst/>
            <a:ahLst/>
            <a:cxnLst/>
            <a:rect l="l" t="t" r="r" b="b"/>
            <a:pathLst>
              <a:path w="2157642" h="1778257">
                <a:moveTo>
                  <a:pt x="0" y="0"/>
                </a:moveTo>
                <a:lnTo>
                  <a:pt x="2157642" y="0"/>
                </a:lnTo>
                <a:lnTo>
                  <a:pt x="2157642" y="1778257"/>
                </a:lnTo>
                <a:lnTo>
                  <a:pt x="0" y="17782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83EAC47F-306B-6B27-5051-D212ACABEF5B}"/>
              </a:ext>
            </a:extLst>
          </p:cNvPr>
          <p:cNvSpPr/>
          <p:nvPr/>
        </p:nvSpPr>
        <p:spPr>
          <a:xfrm flipH="1">
            <a:off x="1290439" y="2741519"/>
            <a:ext cx="1582139" cy="1253186"/>
          </a:xfrm>
          <a:custGeom>
            <a:avLst/>
            <a:gdLst/>
            <a:ahLst/>
            <a:cxnLst/>
            <a:rect l="l" t="t" r="r" b="b"/>
            <a:pathLst>
              <a:path w="2511578" h="1989379">
                <a:moveTo>
                  <a:pt x="2511578" y="0"/>
                </a:moveTo>
                <a:lnTo>
                  <a:pt x="0" y="0"/>
                </a:lnTo>
                <a:lnTo>
                  <a:pt x="0" y="1989379"/>
                </a:lnTo>
                <a:lnTo>
                  <a:pt x="2511578" y="1989379"/>
                </a:lnTo>
                <a:lnTo>
                  <a:pt x="2511578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49C5E3AC-707A-12CF-20F3-E3DCAE2A8B66}"/>
              </a:ext>
            </a:extLst>
          </p:cNvPr>
          <p:cNvSpPr/>
          <p:nvPr/>
        </p:nvSpPr>
        <p:spPr>
          <a:xfrm flipH="1">
            <a:off x="9692563" y="4475266"/>
            <a:ext cx="3528710" cy="2491250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A5007-A628-3ACD-8B5F-6C2D40D1446B}"/>
              </a:ext>
            </a:extLst>
          </p:cNvPr>
          <p:cNvSpPr txBox="1"/>
          <p:nvPr/>
        </p:nvSpPr>
        <p:spPr>
          <a:xfrm>
            <a:off x="2226800" y="1944372"/>
            <a:ext cx="7489918" cy="294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lnSpc>
                <a:spcPct val="150000"/>
              </a:lnSpc>
              <a:defRPr/>
            </a:pPr>
            <a:r>
              <a:rPr lang="en-US" sz="4300" b="1" dirty="0">
                <a:solidFill>
                  <a:srgbClr val="C00000"/>
                </a:solidFill>
                <a:latin typeface="UTM Avo" panose="02040603050506020204" pitchFamily="18"/>
              </a:rPr>
              <a:t>HOẠT ĐỘNG 2:</a:t>
            </a:r>
          </a:p>
          <a:p>
            <a:pPr algn="ctr" defTabSz="1152053">
              <a:lnSpc>
                <a:spcPct val="150000"/>
              </a:lnSpc>
              <a:defRPr/>
            </a:pPr>
            <a:r>
              <a:rPr lang="en-US" sz="4300" b="1" dirty="0">
                <a:solidFill>
                  <a:schemeClr val="tx1"/>
                </a:solidFill>
                <a:latin typeface="UTM Avo" panose="02040603050506020204" pitchFamily="18"/>
              </a:rPr>
              <a:t>GIỚI THIỆU </a:t>
            </a:r>
          </a:p>
          <a:p>
            <a:pPr algn="ctr" defTabSz="1152053">
              <a:lnSpc>
                <a:spcPct val="150000"/>
              </a:lnSpc>
              <a:defRPr/>
            </a:pPr>
            <a:r>
              <a:rPr lang="en-US" sz="4300" b="1" dirty="0">
                <a:solidFill>
                  <a:schemeClr val="tx1"/>
                </a:solidFill>
                <a:latin typeface="UTM Avo" panose="02040603050506020204" pitchFamily="18"/>
              </a:rPr>
              <a:t>VÀ TRAO ĐỔI</a:t>
            </a:r>
          </a:p>
        </p:txBody>
      </p:sp>
    </p:spTree>
    <p:extLst>
      <p:ext uri="{BB962C8B-B14F-4D97-AF65-F5344CB8AC3E}">
        <p14:creationId xmlns:p14="http://schemas.microsoft.com/office/powerpoint/2010/main" val="225762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EB2977-60A0-9C28-4AC0-70D65EF2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4041D3-6167-3B5C-A580-CAF3712FAFD1}"/>
              </a:ext>
            </a:extLst>
          </p:cNvPr>
          <p:cNvSpPr txBox="1"/>
          <p:nvPr/>
        </p:nvSpPr>
        <p:spPr>
          <a:xfrm>
            <a:off x="1469612" y="1639485"/>
            <a:ext cx="958246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2053">
              <a:defRPr/>
            </a:pP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Nhiệm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vụ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Giới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thiệu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trao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đổi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1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nhóm</a:t>
            </a:r>
            <a:endParaRPr lang="en-US" sz="2100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160">
            <a:extLst>
              <a:ext uri="{FF2B5EF4-FFF2-40B4-BE49-F238E27FC236}">
                <a16:creationId xmlns:a16="http://schemas.microsoft.com/office/drawing/2014/main" id="{4DE56FF0-1507-88D5-F69A-CA18A4DCF4FD}"/>
              </a:ext>
            </a:extLst>
          </p:cNvPr>
          <p:cNvSpPr/>
          <p:nvPr/>
        </p:nvSpPr>
        <p:spPr>
          <a:xfrm>
            <a:off x="1057691" y="2197051"/>
            <a:ext cx="10067953" cy="1516094"/>
          </a:xfrm>
          <a:prstGeom prst="wedgeRoundRectCallout">
            <a:avLst>
              <a:gd name="adj1" fmla="val -26405"/>
              <a:gd name="adj2" fmla="val 46900"/>
              <a:gd name="adj3" fmla="val 16667"/>
            </a:avLst>
          </a:prstGeom>
          <a:solidFill>
            <a:srgbClr val="7CAB57">
              <a:lumMod val="20000"/>
              <a:lumOff val="80000"/>
            </a:srgbClr>
          </a:solidFill>
          <a:ln w="38100" cap="flat" cmpd="sng" algn="ctr">
            <a:solidFill>
              <a:schemeClr val="accent3">
                <a:lumMod val="1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en-US" sz="21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đôi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</a:t>
            </a:r>
            <a:r>
              <a:rPr lang="vi-VN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rao đổi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vi-VN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nhân vật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1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1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8E352D6-3C0C-837B-4CA2-DE47528A48E1}"/>
              </a:ext>
            </a:extLst>
          </p:cNvPr>
          <p:cNvGrpSpPr/>
          <p:nvPr/>
        </p:nvGrpSpPr>
        <p:grpSpPr>
          <a:xfrm>
            <a:off x="2834382" y="3706932"/>
            <a:ext cx="6852925" cy="696312"/>
            <a:chOff x="3029863" y="1823688"/>
            <a:chExt cx="12362538" cy="126241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65EC94F-F35C-7407-B172-C98618531FEA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1" y="1823688"/>
              <a:ext cx="0" cy="576612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5564A93-9E7C-7E8E-DAD3-3600F6C28B7D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12362538" cy="0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3045ED-7585-8A24-D56A-CD9D9615510E}"/>
                </a:ext>
              </a:extLst>
            </p:cNvPr>
            <p:cNvCxnSpPr>
              <a:cxnSpLocks/>
            </p:cNvCxnSpPr>
            <p:nvPr/>
          </p:nvCxnSpPr>
          <p:spPr>
            <a:xfrm>
              <a:off x="3029863" y="2400300"/>
              <a:ext cx="0" cy="685800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F8BAC0-EC75-311D-30AD-7D21266A5659}"/>
                </a:ext>
              </a:extLst>
            </p:cNvPr>
            <p:cNvCxnSpPr>
              <a:cxnSpLocks/>
            </p:cNvCxnSpPr>
            <p:nvPr/>
          </p:nvCxnSpPr>
          <p:spPr>
            <a:xfrm>
              <a:off x="15392401" y="2400300"/>
              <a:ext cx="0" cy="685794"/>
            </a:xfrm>
            <a:prstGeom prst="line">
              <a:avLst/>
            </a:prstGeom>
            <a:noFill/>
            <a:ln w="38100" cap="flat" cmpd="sng" algn="ctr">
              <a:solidFill>
                <a:srgbClr val="1C3026"/>
              </a:solidFill>
              <a:prstDash val="solid"/>
            </a:ln>
            <a:effectLst/>
          </p:spPr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0CB411F-62F2-9981-D708-9DA39EDE0C53}"/>
              </a:ext>
            </a:extLst>
          </p:cNvPr>
          <p:cNvSpPr/>
          <p:nvPr/>
        </p:nvSpPr>
        <p:spPr>
          <a:xfrm>
            <a:off x="1227700" y="4309112"/>
            <a:ext cx="5033144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2053">
              <a:lnSpc>
                <a:spcPct val="150000"/>
              </a:lnSpc>
              <a:defRPr/>
            </a:pPr>
            <a:r>
              <a:rPr lang="en-US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a. </a:t>
            </a:r>
            <a:r>
              <a:rPr lang="vi-VN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Em thích </a:t>
            </a:r>
            <a:r>
              <a:rPr lang="en-US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nhân vật (hoặc chi tiết, hình ảnh) nào trong tác phẩm? Nêu tình cảm, cảm xúc của em về nhân vật (hoặc chi tiết, hình ảnh) đó.</a:t>
            </a:r>
            <a:endParaRPr lang="vi-VN" sz="2100" i="1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849272-2088-1394-436E-D1BF97A08C7F}"/>
              </a:ext>
            </a:extLst>
          </p:cNvPr>
          <p:cNvSpPr/>
          <p:nvPr/>
        </p:nvSpPr>
        <p:spPr>
          <a:xfrm>
            <a:off x="6692858" y="4309112"/>
            <a:ext cx="4217119" cy="2325898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solidFill>
              <a:srgbClr val="4F81BD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2053">
              <a:lnSpc>
                <a:spcPct val="150000"/>
              </a:lnSpc>
              <a:defRPr/>
            </a:pPr>
            <a:r>
              <a:rPr lang="vi-VN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b</a:t>
            </a:r>
            <a:r>
              <a:rPr lang="en-US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vi-VN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Tác phẩm đó nói lên </a:t>
            </a:r>
            <a:endParaRPr lang="en-US" sz="210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algn="ctr" defTabSz="1152053">
              <a:lnSpc>
                <a:spcPct val="150000"/>
              </a:lnSpc>
              <a:defRPr/>
            </a:pPr>
            <a:r>
              <a:rPr lang="vi-VN" sz="21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điều gì? </a:t>
            </a:r>
            <a:endParaRPr lang="vi-VN" sz="2100" i="1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5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CD93D-228D-8A3B-A8BD-23E855C72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DA1527C-4914-BF0E-54A5-61FDD280EFB6}"/>
              </a:ext>
            </a:extLst>
          </p:cNvPr>
          <p:cNvGrpSpPr/>
          <p:nvPr/>
        </p:nvGrpSpPr>
        <p:grpSpPr>
          <a:xfrm>
            <a:off x="1167411" y="1835748"/>
            <a:ext cx="9161507" cy="3647942"/>
            <a:chOff x="1167411" y="1863044"/>
            <a:chExt cx="9161507" cy="3647942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BF5A5026-C5DF-F72B-5681-F0BD38AE453C}"/>
                </a:ext>
              </a:extLst>
            </p:cNvPr>
            <p:cNvSpPr/>
            <p:nvPr/>
          </p:nvSpPr>
          <p:spPr>
            <a:xfrm>
              <a:off x="1828219" y="1863044"/>
              <a:ext cx="8222823" cy="3647942"/>
            </a:xfrm>
            <a:custGeom>
              <a:avLst/>
              <a:gdLst/>
              <a:ahLst/>
              <a:cxnLst/>
              <a:rect l="l" t="t" r="r" b="b"/>
              <a:pathLst>
                <a:path w="15648871" h="6942408">
                  <a:moveTo>
                    <a:pt x="0" y="0"/>
                  </a:moveTo>
                  <a:lnTo>
                    <a:pt x="15648870" y="0"/>
                  </a:lnTo>
                  <a:lnTo>
                    <a:pt x="15648870" y="6942408"/>
                  </a:lnTo>
                  <a:lnTo>
                    <a:pt x="0" y="694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BBCBCEF2-9C9A-C1F3-9C57-768B8D59ECC8}"/>
                </a:ext>
              </a:extLst>
            </p:cNvPr>
            <p:cNvSpPr/>
            <p:nvPr/>
          </p:nvSpPr>
          <p:spPr>
            <a:xfrm flipH="1">
              <a:off x="1167411" y="2349828"/>
              <a:ext cx="1166122" cy="923666"/>
            </a:xfrm>
            <a:custGeom>
              <a:avLst/>
              <a:gdLst/>
              <a:ahLst/>
              <a:cxnLst/>
              <a:rect l="l" t="t" r="r" b="b"/>
              <a:pathLst>
                <a:path w="1851168" h="1466280">
                  <a:moveTo>
                    <a:pt x="1851169" y="0"/>
                  </a:moveTo>
                  <a:lnTo>
                    <a:pt x="0" y="0"/>
                  </a:lnTo>
                  <a:lnTo>
                    <a:pt x="0" y="1466279"/>
                  </a:lnTo>
                  <a:lnTo>
                    <a:pt x="1851169" y="1466279"/>
                  </a:lnTo>
                  <a:lnTo>
                    <a:pt x="1851169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C2F5B6-DB4D-84BE-A59A-706296A3F15C}"/>
                </a:ext>
              </a:extLst>
            </p:cNvPr>
            <p:cNvSpPr txBox="1"/>
            <p:nvPr/>
          </p:nvSpPr>
          <p:spPr>
            <a:xfrm>
              <a:off x="1863078" y="2453755"/>
              <a:ext cx="8465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52053">
                <a:defRPr/>
              </a:pPr>
              <a:r>
                <a:rPr lang="vi-VN" sz="2400" b="1" dirty="0">
                  <a:solidFill>
                    <a:srgbClr val="C00000"/>
                  </a:solidFill>
                  <a:latin typeface="+mj-lt"/>
                </a:rPr>
                <a:t>Nhiệm vụ 2: Giới thiệu và trao đổi trước lớp</a:t>
              </a:r>
              <a:endParaRPr lang="en-US" sz="2400" b="1" dirty="0">
                <a:solidFill>
                  <a:srgbClr val="C00000"/>
                </a:solidFill>
                <a:latin typeface="+mj-lt"/>
              </a:endParaRPr>
            </a:p>
          </p:txBody>
        </p:sp>
      </p:grpSp>
      <p:sp>
        <p:nvSpPr>
          <p:cNvPr id="9" name="Freeform 7">
            <a:extLst>
              <a:ext uri="{FF2B5EF4-FFF2-40B4-BE49-F238E27FC236}">
                <a16:creationId xmlns:a16="http://schemas.microsoft.com/office/drawing/2014/main" id="{DF1A585D-4E5C-9085-A105-D732F50CC7C6}"/>
              </a:ext>
            </a:extLst>
          </p:cNvPr>
          <p:cNvSpPr/>
          <p:nvPr/>
        </p:nvSpPr>
        <p:spPr>
          <a:xfrm>
            <a:off x="1199902" y="4853666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69B3EA61-B2D9-D169-A706-97C990F8AD58}"/>
              </a:ext>
            </a:extLst>
          </p:cNvPr>
          <p:cNvSpPr/>
          <p:nvPr/>
        </p:nvSpPr>
        <p:spPr>
          <a:xfrm flipH="1">
            <a:off x="7621082" y="5010441"/>
            <a:ext cx="3118758" cy="2201827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310143D3-8455-0EC7-0D82-78E7AC547ABB}"/>
              </a:ext>
            </a:extLst>
          </p:cNvPr>
          <p:cNvSpPr/>
          <p:nvPr/>
        </p:nvSpPr>
        <p:spPr>
          <a:xfrm>
            <a:off x="548094" y="5096577"/>
            <a:ext cx="3461288" cy="2443651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18CF18-9203-C3FF-8C86-FDA761B78DFE}"/>
              </a:ext>
            </a:extLst>
          </p:cNvPr>
          <p:cNvSpPr/>
          <p:nvPr/>
        </p:nvSpPr>
        <p:spPr>
          <a:xfrm>
            <a:off x="-1025484" y="4522864"/>
            <a:ext cx="3461290" cy="2443652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DB3F617C-ECF1-5949-CD68-2AEECDA7DB57}"/>
              </a:ext>
            </a:extLst>
          </p:cNvPr>
          <p:cNvSpPr/>
          <p:nvPr/>
        </p:nvSpPr>
        <p:spPr>
          <a:xfrm flipH="1">
            <a:off x="9692563" y="4475266"/>
            <a:ext cx="3528710" cy="2491250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AE616-F89B-F128-DE72-8714CFE645DB}"/>
              </a:ext>
            </a:extLst>
          </p:cNvPr>
          <p:cNvSpPr txBox="1"/>
          <p:nvPr/>
        </p:nvSpPr>
        <p:spPr>
          <a:xfrm>
            <a:off x="2593652" y="2953903"/>
            <a:ext cx="682103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152053">
              <a:lnSpc>
                <a:spcPct val="150000"/>
              </a:lnSpc>
              <a:buClrTx/>
              <a:defRPr/>
            </a:pPr>
            <a:r>
              <a:rPr lang="vi-VN" sz="2400" dirty="0">
                <a:latin typeface="+mj-lt"/>
              </a:rPr>
              <a:t>Các em lần lượt </a:t>
            </a:r>
            <a:r>
              <a:rPr lang="en-US" sz="2400" dirty="0" err="1">
                <a:latin typeface="+mj-lt"/>
              </a:rPr>
              <a:t>giới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thiệu</a:t>
            </a:r>
            <a:r>
              <a:rPr lang="vi-VN" sz="2400" dirty="0">
                <a:latin typeface="+mj-lt"/>
              </a:rPr>
              <a:t> trước lớp </a:t>
            </a:r>
            <a:r>
              <a:rPr lang="en-US" sz="2400" dirty="0" err="1">
                <a:latin typeface="+mj-lt"/>
              </a:rPr>
              <a:t>và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lưu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ý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nên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sắp xếp để có cả truyện kể, thơ (hoặc văn bản thông tin, văn bản miêu tả).</a:t>
            </a:r>
          </a:p>
        </p:txBody>
      </p:sp>
    </p:spTree>
    <p:extLst>
      <p:ext uri="{BB962C8B-B14F-4D97-AF65-F5344CB8AC3E}">
        <p14:creationId xmlns:p14="http://schemas.microsoft.com/office/powerpoint/2010/main" val="250326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85BC92-A8F4-6FB0-8DDC-9B6A7F9A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0FE7C126-DADB-CE0E-20D4-98127B784132}"/>
              </a:ext>
            </a:extLst>
          </p:cNvPr>
          <p:cNvSpPr/>
          <p:nvPr/>
        </p:nvSpPr>
        <p:spPr>
          <a:xfrm>
            <a:off x="3466416" y="2068344"/>
            <a:ext cx="4946430" cy="3627714"/>
          </a:xfrm>
          <a:custGeom>
            <a:avLst/>
            <a:gdLst/>
            <a:ahLst/>
            <a:cxnLst/>
            <a:rect l="l" t="t" r="r" b="b"/>
            <a:pathLst>
              <a:path w="7852246" h="5758841">
                <a:moveTo>
                  <a:pt x="0" y="0"/>
                </a:moveTo>
                <a:lnTo>
                  <a:pt x="7852246" y="0"/>
                </a:lnTo>
                <a:lnTo>
                  <a:pt x="7852246" y="5758840"/>
                </a:lnTo>
                <a:lnTo>
                  <a:pt x="0" y="575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041A404D-3330-6FE2-3366-AFA30ABD6ED0}"/>
              </a:ext>
            </a:extLst>
          </p:cNvPr>
          <p:cNvSpPr/>
          <p:nvPr/>
        </p:nvSpPr>
        <p:spPr>
          <a:xfrm flipH="1">
            <a:off x="9857547" y="2264240"/>
            <a:ext cx="2157671" cy="774064"/>
          </a:xfrm>
          <a:custGeom>
            <a:avLst/>
            <a:gdLst/>
            <a:ahLst/>
            <a:cxnLst/>
            <a:rect l="l" t="t" r="r" b="b"/>
            <a:pathLst>
              <a:path w="3425211" h="1228794">
                <a:moveTo>
                  <a:pt x="3425211" y="0"/>
                </a:moveTo>
                <a:lnTo>
                  <a:pt x="0" y="0"/>
                </a:lnTo>
                <a:lnTo>
                  <a:pt x="0" y="1228794"/>
                </a:lnTo>
                <a:lnTo>
                  <a:pt x="3425211" y="1228794"/>
                </a:lnTo>
                <a:lnTo>
                  <a:pt x="342521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71861F17-CB8B-572E-1B85-9410F89DA3AC}"/>
              </a:ext>
            </a:extLst>
          </p:cNvPr>
          <p:cNvSpPr/>
          <p:nvPr/>
        </p:nvSpPr>
        <p:spPr>
          <a:xfrm>
            <a:off x="1060556" y="1791658"/>
            <a:ext cx="9758150" cy="4584293"/>
          </a:xfrm>
          <a:custGeom>
            <a:avLst/>
            <a:gdLst/>
            <a:ahLst/>
            <a:cxnLst/>
            <a:rect l="l" t="t" r="r" b="b"/>
            <a:pathLst>
              <a:path w="15648871" h="6942408">
                <a:moveTo>
                  <a:pt x="0" y="0"/>
                </a:moveTo>
                <a:lnTo>
                  <a:pt x="15648870" y="0"/>
                </a:lnTo>
                <a:lnTo>
                  <a:pt x="15648870" y="6942408"/>
                </a:lnTo>
                <a:lnTo>
                  <a:pt x="0" y="6942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2C56C12-505D-517A-D05B-72376E14E76D}"/>
              </a:ext>
            </a:extLst>
          </p:cNvPr>
          <p:cNvSpPr/>
          <p:nvPr/>
        </p:nvSpPr>
        <p:spPr>
          <a:xfrm>
            <a:off x="9602922" y="1664681"/>
            <a:ext cx="2025187" cy="726536"/>
          </a:xfrm>
          <a:custGeom>
            <a:avLst/>
            <a:gdLst/>
            <a:ahLst/>
            <a:cxnLst/>
            <a:rect l="l" t="t" r="r" b="b"/>
            <a:pathLst>
              <a:path w="3214898" h="1153345">
                <a:moveTo>
                  <a:pt x="0" y="0"/>
                </a:moveTo>
                <a:lnTo>
                  <a:pt x="3214898" y="0"/>
                </a:lnTo>
                <a:lnTo>
                  <a:pt x="3214898" y="1153344"/>
                </a:lnTo>
                <a:lnTo>
                  <a:pt x="0" y="1153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807A67A2-C547-073B-1BF6-B8DABACCACFB}"/>
              </a:ext>
            </a:extLst>
          </p:cNvPr>
          <p:cNvSpPr/>
          <p:nvPr/>
        </p:nvSpPr>
        <p:spPr>
          <a:xfrm flipH="1">
            <a:off x="514303" y="2114638"/>
            <a:ext cx="1166122" cy="923666"/>
          </a:xfrm>
          <a:custGeom>
            <a:avLst/>
            <a:gdLst/>
            <a:ahLst/>
            <a:cxnLst/>
            <a:rect l="l" t="t" r="r" b="b"/>
            <a:pathLst>
              <a:path w="1851168" h="1466280">
                <a:moveTo>
                  <a:pt x="1851169" y="0"/>
                </a:moveTo>
                <a:lnTo>
                  <a:pt x="0" y="0"/>
                </a:lnTo>
                <a:lnTo>
                  <a:pt x="0" y="1466279"/>
                </a:lnTo>
                <a:lnTo>
                  <a:pt x="1851169" y="1466279"/>
                </a:lnTo>
                <a:lnTo>
                  <a:pt x="185116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5A20D8-0B9E-1A5D-B5A7-BFF82A5F38A6}"/>
              </a:ext>
            </a:extLst>
          </p:cNvPr>
          <p:cNvSpPr txBox="1"/>
          <p:nvPr/>
        </p:nvSpPr>
        <p:spPr>
          <a:xfrm>
            <a:off x="1743933" y="2698167"/>
            <a:ext cx="8391396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16" indent="-360016" algn="just" defTabSz="1152053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 mỗi câu chuyện (bài thơ, bài văn, bài báo),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 lớp đặt câu hỏi nếu có chi tiết các em chưa rõ và trao đổi về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chuyện, nhân vật trong câu chuyện (bài thơ, bài văn, bài báo)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60016" indent="-360016" algn="just" defTabSz="1152053">
              <a:lnSpc>
                <a:spcPct val="150000"/>
              </a:lnSpc>
              <a:buFont typeface="Courier New" panose="02070309020205020404" pitchFamily="49" charset="0"/>
              <a:buChar char="o"/>
              <a:defRPr/>
            </a:pP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ghi chép vắn tắt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thắc mắc, nhận xét về lời kể và về ý kiến của bạn.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02E953-EC34-943A-301A-5F4C5E3AC28A}"/>
              </a:ext>
            </a:extLst>
          </p:cNvPr>
          <p:cNvSpPr txBox="1"/>
          <p:nvPr/>
        </p:nvSpPr>
        <p:spPr>
          <a:xfrm>
            <a:off x="4057106" y="2076884"/>
            <a:ext cx="407778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248827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9AFC5AC-1440-06D8-2C21-AA8641D46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8863F2-43D1-7073-CD95-5EF253D8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BFB6A072-BA11-7364-AE5F-94DE75483A46}"/>
              </a:ext>
            </a:extLst>
          </p:cNvPr>
          <p:cNvGrpSpPr/>
          <p:nvPr/>
        </p:nvGrpSpPr>
        <p:grpSpPr>
          <a:xfrm>
            <a:off x="6298401" y="2061027"/>
            <a:ext cx="5063851" cy="3613716"/>
            <a:chOff x="6298401" y="2061027"/>
            <a:chExt cx="5063851" cy="3613716"/>
          </a:xfrm>
        </p:grpSpPr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3C2C6B32-A833-A379-8CEA-A5930AEF333A}"/>
                </a:ext>
              </a:extLst>
            </p:cNvPr>
            <p:cNvGrpSpPr/>
            <p:nvPr/>
          </p:nvGrpSpPr>
          <p:grpSpPr>
            <a:xfrm>
              <a:off x="6298401" y="2061027"/>
              <a:ext cx="4329820" cy="3613716"/>
              <a:chOff x="0" y="0"/>
              <a:chExt cx="9164537" cy="7648825"/>
            </a:xfrm>
          </p:grpSpPr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428E68BD-8E00-F080-B069-90E3BA871F0F}"/>
                  </a:ext>
                </a:extLst>
              </p:cNvPr>
              <p:cNvSpPr/>
              <p:nvPr/>
            </p:nvSpPr>
            <p:spPr>
              <a:xfrm>
                <a:off x="0" y="0"/>
                <a:ext cx="9164537" cy="7648825"/>
              </a:xfrm>
              <a:custGeom>
                <a:avLst/>
                <a:gdLst/>
                <a:ahLst/>
                <a:cxnLst/>
                <a:rect l="l" t="t" r="r" b="b"/>
                <a:pathLst>
                  <a:path w="9164537" h="7648825">
                    <a:moveTo>
                      <a:pt x="0" y="0"/>
                    </a:moveTo>
                    <a:lnTo>
                      <a:pt x="9164537" y="0"/>
                    </a:lnTo>
                    <a:lnTo>
                      <a:pt x="9164537" y="7648825"/>
                    </a:lnTo>
                    <a:lnTo>
                      <a:pt x="0" y="76488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A5E1FFD7-1010-0C27-C168-E89306EFBF53}"/>
                  </a:ext>
                </a:extLst>
              </p:cNvPr>
              <p:cNvSpPr/>
              <p:nvPr/>
            </p:nvSpPr>
            <p:spPr>
              <a:xfrm>
                <a:off x="261562" y="218302"/>
                <a:ext cx="8641414" cy="7212220"/>
              </a:xfrm>
              <a:custGeom>
                <a:avLst/>
                <a:gdLst/>
                <a:ahLst/>
                <a:cxnLst/>
                <a:rect l="l" t="t" r="r" b="b"/>
                <a:pathLst>
                  <a:path w="8641414" h="7212220">
                    <a:moveTo>
                      <a:pt x="0" y="0"/>
                    </a:moveTo>
                    <a:lnTo>
                      <a:pt x="8641413" y="0"/>
                    </a:lnTo>
                    <a:lnTo>
                      <a:pt x="8641413" y="7212221"/>
                    </a:lnTo>
                    <a:lnTo>
                      <a:pt x="0" y="721222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FCEB3568-D20B-A828-DA99-9458B9955F52}"/>
                </a:ext>
              </a:extLst>
            </p:cNvPr>
            <p:cNvSpPr/>
            <p:nvPr/>
          </p:nvSpPr>
          <p:spPr>
            <a:xfrm>
              <a:off x="10306378" y="2655786"/>
              <a:ext cx="1055874" cy="870216"/>
            </a:xfrm>
            <a:custGeom>
              <a:avLst/>
              <a:gdLst/>
              <a:ahLst/>
              <a:cxnLst/>
              <a:rect l="l" t="t" r="r" b="b"/>
              <a:pathLst>
                <a:path w="1676155" h="1381431">
                  <a:moveTo>
                    <a:pt x="0" y="0"/>
                  </a:moveTo>
                  <a:lnTo>
                    <a:pt x="1676155" y="0"/>
                  </a:lnTo>
                  <a:lnTo>
                    <a:pt x="1676155" y="1381432"/>
                  </a:lnTo>
                  <a:lnTo>
                    <a:pt x="0" y="138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F5F080E-754F-DCF9-D699-05882472B6D7}"/>
                </a:ext>
              </a:extLst>
            </p:cNvPr>
            <p:cNvSpPr txBox="1"/>
            <p:nvPr/>
          </p:nvSpPr>
          <p:spPr>
            <a:xfrm>
              <a:off x="6598493" y="2860938"/>
              <a:ext cx="3729636" cy="1128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2053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Chuẩn bị bài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Cuộc</a:t>
              </a:r>
              <a:r>
                <a:rPr lang="en-US" sz="2400" i="1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họp</a:t>
              </a:r>
              <a:r>
                <a:rPr lang="en-US" sz="2400" i="1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bí</a:t>
              </a:r>
              <a:r>
                <a:rPr lang="en-US" sz="2400" i="1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mật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8E8641-2D38-F274-F34F-34A6C9B3BC8D}"/>
              </a:ext>
            </a:extLst>
          </p:cNvPr>
          <p:cNvGrpSpPr/>
          <p:nvPr/>
        </p:nvGrpSpPr>
        <p:grpSpPr>
          <a:xfrm>
            <a:off x="739669" y="2061027"/>
            <a:ext cx="5086851" cy="3613716"/>
            <a:chOff x="739669" y="2061027"/>
            <a:chExt cx="5086851" cy="3613716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C936581C-027A-5373-DDA6-476C61794F30}"/>
                </a:ext>
              </a:extLst>
            </p:cNvPr>
            <p:cNvGrpSpPr/>
            <p:nvPr/>
          </p:nvGrpSpPr>
          <p:grpSpPr>
            <a:xfrm>
              <a:off x="1496700" y="2061027"/>
              <a:ext cx="4329820" cy="3613716"/>
              <a:chOff x="0" y="0"/>
              <a:chExt cx="9164537" cy="7648825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0316205B-53C2-C627-33BE-C923814C8636}"/>
                  </a:ext>
                </a:extLst>
              </p:cNvPr>
              <p:cNvSpPr/>
              <p:nvPr/>
            </p:nvSpPr>
            <p:spPr>
              <a:xfrm>
                <a:off x="0" y="0"/>
                <a:ext cx="9164537" cy="7648825"/>
              </a:xfrm>
              <a:custGeom>
                <a:avLst/>
                <a:gdLst/>
                <a:ahLst/>
                <a:cxnLst/>
                <a:rect l="l" t="t" r="r" b="b"/>
                <a:pathLst>
                  <a:path w="9164537" h="7648825">
                    <a:moveTo>
                      <a:pt x="0" y="0"/>
                    </a:moveTo>
                    <a:lnTo>
                      <a:pt x="9164537" y="0"/>
                    </a:lnTo>
                    <a:lnTo>
                      <a:pt x="9164537" y="7648825"/>
                    </a:lnTo>
                    <a:lnTo>
                      <a:pt x="0" y="76488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E06736A3-7CBE-1D9C-866A-AFC9A4962ECE}"/>
                  </a:ext>
                </a:extLst>
              </p:cNvPr>
              <p:cNvSpPr/>
              <p:nvPr/>
            </p:nvSpPr>
            <p:spPr>
              <a:xfrm>
                <a:off x="261562" y="218302"/>
                <a:ext cx="8641414" cy="7212220"/>
              </a:xfrm>
              <a:custGeom>
                <a:avLst/>
                <a:gdLst/>
                <a:ahLst/>
                <a:cxnLst/>
                <a:rect l="l" t="t" r="r" b="b"/>
                <a:pathLst>
                  <a:path w="8641414" h="7212220">
                    <a:moveTo>
                      <a:pt x="0" y="0"/>
                    </a:moveTo>
                    <a:lnTo>
                      <a:pt x="8641413" y="0"/>
                    </a:lnTo>
                    <a:lnTo>
                      <a:pt x="8641413" y="7212221"/>
                    </a:lnTo>
                    <a:lnTo>
                      <a:pt x="0" y="721222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62B93ABF-C898-6DB3-16D0-0B068C2193AB}"/>
                </a:ext>
              </a:extLst>
            </p:cNvPr>
            <p:cNvSpPr/>
            <p:nvPr/>
          </p:nvSpPr>
          <p:spPr>
            <a:xfrm flipH="1">
              <a:off x="739669" y="3187957"/>
              <a:ext cx="1166122" cy="923666"/>
            </a:xfrm>
            <a:custGeom>
              <a:avLst/>
              <a:gdLst/>
              <a:ahLst/>
              <a:cxnLst/>
              <a:rect l="l" t="t" r="r" b="b"/>
              <a:pathLst>
                <a:path w="1851168" h="1466280">
                  <a:moveTo>
                    <a:pt x="1851168" y="0"/>
                  </a:moveTo>
                  <a:lnTo>
                    <a:pt x="0" y="0"/>
                  </a:lnTo>
                  <a:lnTo>
                    <a:pt x="0" y="1466279"/>
                  </a:lnTo>
                  <a:lnTo>
                    <a:pt x="1851168" y="1466279"/>
                  </a:lnTo>
                  <a:lnTo>
                    <a:pt x="1851168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C441EB5-BBCE-60BA-6366-B99BA5E45080}"/>
                </a:ext>
              </a:extLst>
            </p:cNvPr>
            <p:cNvSpPr txBox="1"/>
            <p:nvPr/>
          </p:nvSpPr>
          <p:spPr>
            <a:xfrm>
              <a:off x="2082307" y="2989777"/>
              <a:ext cx="3324095" cy="1121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2053">
                <a:lnSpc>
                  <a:spcPct val="150000"/>
                </a:lnSpc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Lắng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GV </a:t>
              </a:r>
            </a:p>
            <a:p>
              <a:pPr algn="ctr" defTabSz="1152053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nhận xét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tiết học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Freeform 7">
            <a:extLst>
              <a:ext uri="{FF2B5EF4-FFF2-40B4-BE49-F238E27FC236}">
                <a16:creationId xmlns:a16="http://schemas.microsoft.com/office/drawing/2014/main" id="{AC42DDBE-DEB0-EF31-C807-C60F5FEB6DD4}"/>
              </a:ext>
            </a:extLst>
          </p:cNvPr>
          <p:cNvSpPr/>
          <p:nvPr/>
        </p:nvSpPr>
        <p:spPr>
          <a:xfrm>
            <a:off x="1199902" y="4853666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31EC23C5-E048-9EF9-5366-0AEB6D04D60D}"/>
              </a:ext>
            </a:extLst>
          </p:cNvPr>
          <p:cNvSpPr/>
          <p:nvPr/>
        </p:nvSpPr>
        <p:spPr>
          <a:xfrm flipH="1">
            <a:off x="7621082" y="5010441"/>
            <a:ext cx="3118758" cy="2201827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701E58D-12DE-CA6C-835A-19422FFD4A65}"/>
              </a:ext>
            </a:extLst>
          </p:cNvPr>
          <p:cNvSpPr/>
          <p:nvPr/>
        </p:nvSpPr>
        <p:spPr>
          <a:xfrm>
            <a:off x="-1025484" y="4522864"/>
            <a:ext cx="3461290" cy="2443652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E401834E-66FB-5729-3B6F-11F28EBD2273}"/>
              </a:ext>
            </a:extLst>
          </p:cNvPr>
          <p:cNvSpPr/>
          <p:nvPr/>
        </p:nvSpPr>
        <p:spPr>
          <a:xfrm flipH="1">
            <a:off x="9692563" y="4475266"/>
            <a:ext cx="3528710" cy="2491250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A96579ED-EFAE-76B2-59F4-EC2354CE8F4E}"/>
              </a:ext>
            </a:extLst>
          </p:cNvPr>
          <p:cNvSpPr/>
          <p:nvPr/>
        </p:nvSpPr>
        <p:spPr>
          <a:xfrm>
            <a:off x="548094" y="5096577"/>
            <a:ext cx="3461288" cy="2443651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9426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335</Words>
  <Application>Microsoft Office PowerPoint</Application>
  <PresentationFormat>Widescreen</PresentationFormat>
  <Paragraphs>25</Paragraphs>
  <Slides>15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UTM Avo</vt:lpstr>
      <vt:lpstr>Courier New</vt:lpstr>
      <vt:lpstr>Arial</vt:lpstr>
      <vt:lpstr>Calibri</vt:lpstr>
      <vt:lpstr>2_Office Theme</vt:lpstr>
      <vt:lpstr>Tuần 13  Trao đổi: Em đọc sách báo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114</cp:revision>
  <dcterms:created xsi:type="dcterms:W3CDTF">2023-10-19T01:39:18Z</dcterms:created>
  <dcterms:modified xsi:type="dcterms:W3CDTF">2024-12-16T08:31:49Z</dcterms:modified>
</cp:coreProperties>
</file>