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2" r:id="rId3"/>
  </p:sldMasterIdLst>
  <p:notesMasterIdLst>
    <p:notesMasterId r:id="rId27"/>
  </p:notesMasterIdLst>
  <p:sldIdLst>
    <p:sldId id="256" r:id="rId4"/>
    <p:sldId id="257" r:id="rId5"/>
    <p:sldId id="258" r:id="rId6"/>
    <p:sldId id="259" r:id="rId7"/>
    <p:sldId id="260" r:id="rId8"/>
    <p:sldId id="310" r:id="rId9"/>
    <p:sldId id="309" r:id="rId10"/>
    <p:sldId id="308" r:id="rId11"/>
    <p:sldId id="311" r:id="rId12"/>
    <p:sldId id="306" r:id="rId13"/>
    <p:sldId id="272" r:id="rId14"/>
    <p:sldId id="315" r:id="rId15"/>
    <p:sldId id="321" r:id="rId16"/>
    <p:sldId id="314" r:id="rId17"/>
    <p:sldId id="313" r:id="rId18"/>
    <p:sldId id="273" r:id="rId19"/>
    <p:sldId id="261" r:id="rId20"/>
    <p:sldId id="262" r:id="rId21"/>
    <p:sldId id="319" r:id="rId22"/>
    <p:sldId id="318" r:id="rId23"/>
    <p:sldId id="271" r:id="rId24"/>
    <p:sldId id="322" r:id="rId25"/>
    <p:sldId id="269" r:id="rId26"/>
  </p:sldIdLst>
  <p:sldSz cx="12192000" cy="6858000"/>
  <p:notesSz cx="6858000" cy="9144000"/>
  <p:embeddedFontLst>
    <p:embeddedFont>
      <p:font typeface="UTM Avo" panose="02040603050506020204" pitchFamily="18"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p:scale>
          <a:sx n="76" d="100"/>
          <a:sy n="76" d="100"/>
        </p:scale>
        <p:origin x="546" y="6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09020231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6347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2577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9331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4203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6812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6749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4035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6395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8955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4869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3873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10604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2532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4832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C589BD1-7B02-404A-570E-2A2DF82D200D}"/>
            </a:ext>
          </a:extLst>
        </p:cNvPr>
        <p:cNvGrpSpPr/>
        <p:nvPr/>
      </p:nvGrpSpPr>
      <p:grpSpPr>
        <a:xfrm>
          <a:off x="0" y="0"/>
          <a:ext cx="0" cy="0"/>
          <a:chOff x="0" y="0"/>
          <a:chExt cx="0" cy="0"/>
        </a:xfrm>
      </p:grpSpPr>
      <p:sp>
        <p:nvSpPr>
          <p:cNvPr id="127" name="Google Shape;127;p12:notes">
            <a:extLst>
              <a:ext uri="{FF2B5EF4-FFF2-40B4-BE49-F238E27FC236}">
                <a16:creationId xmlns:a16="http://schemas.microsoft.com/office/drawing/2014/main" id="{F5BFC1D9-6D1A-868F-BE5B-06AE9D32CA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a:extLst>
              <a:ext uri="{FF2B5EF4-FFF2-40B4-BE49-F238E27FC236}">
                <a16:creationId xmlns:a16="http://schemas.microsoft.com/office/drawing/2014/main" id="{23188737-B2B2-46D3-1262-281F12AE9A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86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16595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7292538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63001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32916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031322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038572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647135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50161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148492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29197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12/17/2024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0243090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5352675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615882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8969466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999250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8596745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173665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885666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166080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130616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1683881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19404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13520654-410D-4AD3-976D-408ED0DDFF2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12/17/2024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11150917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248482020"/>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4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4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8.png"/><Relationship Id="rId7" Type="http://schemas.openxmlformats.org/officeDocument/2006/relationships/image" Target="../media/image13.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6.svg"/><Relationship Id="rId10" Type="http://schemas.openxmlformats.org/officeDocument/2006/relationships/image" Target="../media/image14.png"/><Relationship Id="rId4" Type="http://schemas.openxmlformats.org/officeDocument/2006/relationships/image" Target="../media/image15.png"/><Relationship Id="rId9" Type="http://schemas.openxmlformats.org/officeDocument/2006/relationships/image" Target="../media/image18.sv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8.png"/><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2.png"/><Relationship Id="rId7" Type="http://schemas.openxmlformats.org/officeDocument/2006/relationships/hyperlink" Target="https://www.youtube.com/watch?v=I5OzVIfHkYE&amp;ab_channel=H%E1%BB%8Dc1bi%E1%BA%BFt10"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hyperlink" Target="https://youtu.be/fwrZIMtzx8Q" TargetMode="External"/><Relationship Id="rId5" Type="http://schemas.openxmlformats.org/officeDocument/2006/relationships/hyperlink" Target="https://www.youtube.com/watch?v=fwrZIMtzx8Q&amp;ab_channel=H%E1%BB%8Dc1bi%E1%BA%BFt10" TargetMode="External"/><Relationship Id="rId10" Type="http://schemas.openxmlformats.org/officeDocument/2006/relationships/image" Target="../media/image32.png"/><Relationship Id="rId4" Type="http://schemas.openxmlformats.org/officeDocument/2006/relationships/image" Target="../media/image13.svg"/><Relationship Id="rId9" Type="http://schemas.openxmlformats.org/officeDocument/2006/relationships/hyperlink" Target="https://youtu.be/I5OzVIfHkY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40.sv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57.png"/><Relationship Id="rId3" Type="http://schemas.openxmlformats.org/officeDocument/2006/relationships/image" Target="../media/image53.png"/><Relationship Id="rId7" Type="http://schemas.openxmlformats.org/officeDocument/2006/relationships/image" Target="../media/image15.png"/><Relationship Id="rId12" Type="http://schemas.openxmlformats.org/officeDocument/2006/relationships/image" Target="../media/image56.svg"/><Relationship Id="rId2" Type="http://schemas.openxmlformats.org/officeDocument/2006/relationships/image" Target="../media/image52.jpg"/><Relationship Id="rId1" Type="http://schemas.openxmlformats.org/officeDocument/2006/relationships/slideLayout" Target="../slideLayouts/slideLayout2.xml"/><Relationship Id="rId6" Type="http://schemas.openxmlformats.org/officeDocument/2006/relationships/image" Target="../media/image18.svg"/><Relationship Id="rId11" Type="http://schemas.openxmlformats.org/officeDocument/2006/relationships/image" Target="../media/image55.png"/><Relationship Id="rId5" Type="http://schemas.openxmlformats.org/officeDocument/2006/relationships/image" Target="../media/image17.png"/><Relationship Id="rId10" Type="http://schemas.openxmlformats.org/officeDocument/2006/relationships/image" Target="../media/image13.svg"/><Relationship Id="rId4" Type="http://schemas.openxmlformats.org/officeDocument/2006/relationships/image" Target="../media/image54.svg"/><Relationship Id="rId9" Type="http://schemas.openxmlformats.org/officeDocument/2006/relationships/image" Target="../media/image12.png"/><Relationship Id="rId1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59.jpg"/></Relationships>
</file>

<file path=ppt/slides/_rels/slide2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630069"/>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5</a:t>
            </a:r>
          </a:p>
          <a:p>
            <a:pPr algn="ctr">
              <a:lnSpc>
                <a:spcPct val="150000"/>
              </a:lnSpc>
              <a:buSzPts val="990"/>
              <a:buFont typeface="Arial"/>
              <a:buNone/>
            </a:pPr>
            <a:r>
              <a:rPr lang="en-US" b="1" dirty="0" err="1">
                <a:solidFill>
                  <a:srgbClr val="002060"/>
                </a:solidFill>
                <a:latin typeface="UTM Avo" panose="02040603050506020204" pitchFamily="18" charset="0"/>
              </a:rPr>
              <a:t>Những</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hình</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khối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lặp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lại</a:t>
            </a:r>
            <a:r>
              <a:rPr lang="en-US" b="1" dirty="0">
                <a:solidFill>
                  <a:srgbClr val="002060"/>
                </a:solidFill>
                <a:latin typeface="UTM Avo" panose="02040603050506020204" pitchFamily="18" charset="0"/>
              </a:rPr>
              <a:t> </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518231"/>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10: </a:t>
            </a:r>
            <a:r>
              <a:rPr lang="en-US" b="1" dirty="0" err="1">
                <a:solidFill>
                  <a:srgbClr val="FF0000"/>
                </a:solidFill>
                <a:latin typeface="UTM Avo" panose="02040603050506020204" pitchFamily="18" charset="0"/>
                <a:cs typeface="Arial" panose="020B0604020202020204" pitchFamily="34" charset="0"/>
              </a:rPr>
              <a:t>Chiếc</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túi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xách</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xinh</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xắn</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3032170"/>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562D2AFB-F33D-3A4E-4612-949412E660FD}"/>
              </a:ext>
            </a:extLst>
          </p:cNvPr>
          <p:cNvSpPr/>
          <p:nvPr/>
        </p:nvSpPr>
        <p:spPr>
          <a:xfrm>
            <a:off x="6422834" y="2445745"/>
            <a:ext cx="5769166" cy="4412255"/>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4">
            <a:extLst>
              <a:ext uri="{FF2B5EF4-FFF2-40B4-BE49-F238E27FC236}">
                <a16:creationId xmlns:a16="http://schemas.microsoft.com/office/drawing/2014/main" id="{ED035A64-72D3-11B7-EFB6-BB737C339B87}"/>
              </a:ext>
            </a:extLst>
          </p:cNvPr>
          <p:cNvSpPr txBox="1"/>
          <p:nvPr/>
        </p:nvSpPr>
        <p:spPr>
          <a:xfrm>
            <a:off x="1968500" y="1685841"/>
            <a:ext cx="8255000" cy="307777"/>
          </a:xfrm>
          <a:prstGeom prst="rect">
            <a:avLst/>
          </a:prstGeom>
        </p:spPr>
        <p:txBody>
          <a:bodyPr wrap="square" lIns="0" tIns="0" rIns="0" bIns="0" rtlCol="0" anchor="t">
            <a:spAutoFit/>
          </a:bodyPr>
          <a:lstStyle/>
          <a:p>
            <a:pPr algn="ctr"/>
            <a:r>
              <a:rPr lang="en-US" sz="2000" b="1" dirty="0">
                <a:solidFill>
                  <a:schemeClr val="tx1"/>
                </a:solidFill>
                <a:latin typeface="UTM Avo" panose="02040603050506020204" pitchFamily="18" charset="0"/>
                <a:cs typeface="Arial" panose="020B0604020202020204" pitchFamily="34" charset="0"/>
              </a:rPr>
              <a:t>TRÒ CHƠI “AI NHANH, AI KHÉO”</a:t>
            </a:r>
          </a:p>
        </p:txBody>
      </p:sp>
      <p:sp>
        <p:nvSpPr>
          <p:cNvPr id="5" name="TextBox 4">
            <a:extLst>
              <a:ext uri="{FF2B5EF4-FFF2-40B4-BE49-F238E27FC236}">
                <a16:creationId xmlns:a16="http://schemas.microsoft.com/office/drawing/2014/main" id="{C98D4A64-AB5C-C149-43EE-C4D312A18ED8}"/>
              </a:ext>
            </a:extLst>
          </p:cNvPr>
          <p:cNvSpPr txBox="1"/>
          <p:nvPr/>
        </p:nvSpPr>
        <p:spPr>
          <a:xfrm>
            <a:off x="694551" y="2049079"/>
            <a:ext cx="10802898" cy="2335319"/>
          </a:xfrm>
          <a:prstGeom prst="rect">
            <a:avLst/>
          </a:prstGeom>
          <a:noFill/>
        </p:spPr>
        <p:txBody>
          <a:bodyPr wrap="square">
            <a:spAutoFit/>
          </a:bodyPr>
          <a:lstStyle/>
          <a:p>
            <a:pPr algn="just">
              <a:lnSpc>
                <a:spcPct val="150000"/>
              </a:lnSpc>
              <a:spcAft>
                <a:spcPts val="667"/>
              </a:spcAft>
            </a:pPr>
            <a:r>
              <a:rPr lang="nl-NL" sz="2000" b="1" dirty="0">
                <a:solidFill>
                  <a:schemeClr val="tx1"/>
                </a:solidFill>
                <a:latin typeface="UTM Avo" panose="02040603050506020204" pitchFamily="18" charset="0"/>
                <a:ea typeface="Arial" panose="020B0604020202020204" pitchFamily="34" charset="0"/>
                <a:cs typeface="Arial" panose="020B0604020202020204" pitchFamily="34" charset="0"/>
              </a:rPr>
              <a:t>Luật chơi: </a:t>
            </a:r>
            <a:r>
              <a:rPr lang="nl-NL" sz="2000" dirty="0">
                <a:solidFill>
                  <a:schemeClr val="tx1"/>
                </a:solidFill>
                <a:latin typeface="UTM Avo" panose="02040603050506020204" pitchFamily="18" charset="0"/>
                <a:ea typeface="Arial" panose="020B0604020202020204" pitchFamily="34" charset="0"/>
                <a:cs typeface="Arial" panose="020B0604020202020204" pitchFamily="34" charset="0"/>
              </a:rPr>
              <a:t>Chia lớp thành các nhóm gồm 4 – 6 thành viên. Giáo viên đưa mỗi nhóm một hình ảnh mẫu sản phẩm túi xách và một số miếng ghép là từng bộ phận rời của chiếc túi xách.</a:t>
            </a:r>
            <a:r>
              <a:rPr lang="en-US" sz="20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nl-NL" sz="2000" dirty="0">
                <a:solidFill>
                  <a:schemeClr val="tx1"/>
                </a:solidFill>
                <a:latin typeface="UTM Avo" panose="02040603050506020204" pitchFamily="18" charset="0"/>
                <a:ea typeface="Arial" panose="020B0604020202020204" pitchFamily="34" charset="0"/>
                <a:cs typeface="Arial" panose="020B0604020202020204" pitchFamily="34" charset="0"/>
              </a:rPr>
              <a:t>Trong vòng 3 phút, mỗi nhóm quan sát hình túi xách mẫu và ghép các miếng hình với nhau để có hình giống với hình túi xách mẫu</a:t>
            </a:r>
            <a:r>
              <a:rPr lang="en-US" sz="20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nl-NL" sz="2000" dirty="0">
                <a:solidFill>
                  <a:schemeClr val="tx1"/>
                </a:solidFill>
                <a:latin typeface="UTM Avo" panose="02040603050506020204" pitchFamily="18" charset="0"/>
                <a:ea typeface="Arial" panose="020B0604020202020204" pitchFamily="34" charset="0"/>
                <a:cs typeface="Arial" panose="020B0604020202020204" pitchFamily="34" charset="0"/>
              </a:rPr>
              <a:t>Các nhóm ghép đúng, đủ, nhanh và đẹp giống với hình ảnh sản phẩm mẫu</a:t>
            </a:r>
            <a:endParaRPr lang="en-US" sz="2000" dirty="0">
              <a:solidFill>
                <a:schemeClr val="tx1"/>
              </a:solidFill>
              <a:latin typeface="UTM Avo" panose="02040603050506020204" pitchFamily="18" charset="0"/>
              <a:ea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3DCD458E-2774-146F-2877-1562A938FE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5990" y="4428466"/>
            <a:ext cx="4323015" cy="2429534"/>
          </a:xfrm>
          <a:prstGeom prst="rect">
            <a:avLst/>
          </a:prstGeom>
        </p:spPr>
      </p:pic>
      <p:pic>
        <p:nvPicPr>
          <p:cNvPr id="7" name="Picture 6">
            <a:extLst>
              <a:ext uri="{FF2B5EF4-FFF2-40B4-BE49-F238E27FC236}">
                <a16:creationId xmlns:a16="http://schemas.microsoft.com/office/drawing/2014/main" id="{1A7CA874-5DC6-A570-3DE5-B65068BCF6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634" y="4544531"/>
            <a:ext cx="4577088" cy="2577189"/>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2938699"/>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TextBox 3">
            <a:extLst>
              <a:ext uri="{FF2B5EF4-FFF2-40B4-BE49-F238E27FC236}">
                <a16:creationId xmlns:a16="http://schemas.microsoft.com/office/drawing/2014/main" id="{10BE100F-8856-15FD-C51C-7B3BFC25D1AF}"/>
              </a:ext>
            </a:extLst>
          </p:cNvPr>
          <p:cNvSpPr txBox="1"/>
          <p:nvPr/>
        </p:nvSpPr>
        <p:spPr>
          <a:xfrm>
            <a:off x="2386966" y="1604681"/>
            <a:ext cx="7418067" cy="2319418"/>
          </a:xfrm>
          <a:prstGeom prst="rect">
            <a:avLst/>
          </a:prstGeom>
          <a:noFill/>
        </p:spPr>
        <p:txBody>
          <a:bodyPr wrap="square">
            <a:spAutoFit/>
          </a:bodyPr>
          <a:lstStyle/>
          <a:p>
            <a:pP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hãy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sát</a:t>
            </a:r>
            <a:r>
              <a:rPr lang="en-US" sz="2200" dirty="0">
                <a:latin typeface="UTM Avo" panose="02040603050506020204" pitchFamily="18" charset="0"/>
                <a:ea typeface="Arial" panose="020B0604020202020204" pitchFamily="34" charset="0"/>
                <a:cs typeface="Arial" panose="020B0604020202020204" pitchFamily="34" charset="0"/>
              </a:rPr>
              <a:t>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ảnh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dưới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đây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thảo</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luận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nhóm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để</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trả</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lời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câu</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hỏi</a:t>
            </a:r>
            <a:r>
              <a:rPr lang="en-US" sz="2200" dirty="0">
                <a:latin typeface="UTM Avo" panose="02040603050506020204" pitchFamily="18" charset="0"/>
                <a:ea typeface="Arial" panose="020B0604020202020204" pitchFamily="34" charset="0"/>
                <a:cs typeface="Arial" panose="020B0604020202020204" pitchFamily="34" charset="0"/>
              </a:rPr>
              <a:t>:</a:t>
            </a:r>
          </a:p>
          <a:p>
            <a:pPr marL="457200" indent="-457200">
              <a:lnSpc>
                <a:spcPct val="150000"/>
              </a:lnSpc>
              <a:spcAft>
                <a:spcPts val="667"/>
              </a:spcAft>
              <a:buAutoNum type="arabicPeriod"/>
            </a:pPr>
            <a:r>
              <a:rPr lang="en-US" sz="2200" dirty="0" err="1">
                <a:latin typeface="UTM Avo" panose="02040603050506020204" pitchFamily="18" charset="0"/>
                <a:ea typeface="Arial" panose="020B0604020202020204" pitchFamily="34" charset="0"/>
                <a:cs typeface="Arial" panose="020B0604020202020204" pitchFamily="34" charset="0"/>
              </a:rPr>
              <a:t>Chỉ</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ra</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được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trong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1?</a:t>
            </a:r>
            <a:endParaRPr lang="en-US" sz="2200" dirty="0">
              <a:latin typeface="Arial" panose="020B0604020202020204" pitchFamily="34" charset="0"/>
              <a:ea typeface="Arial" panose="020B0604020202020204" pitchFamily="34" charset="0"/>
              <a:cs typeface="Arial" panose="020B0604020202020204" pitchFamily="34" charset="0"/>
            </a:endParaRPr>
          </a:p>
          <a:p>
            <a:pPr marL="457200" indent="-457200">
              <a:lnSpc>
                <a:spcPct val="150000"/>
              </a:lnSpc>
              <a:spcAft>
                <a:spcPts val="667"/>
              </a:spcAft>
              <a:buAutoNum type="arabicPeriod"/>
            </a:pPr>
            <a:r>
              <a:rPr lang="en-US" sz="2200" dirty="0" err="1">
                <a:latin typeface="UTM Avo" panose="02040603050506020204" pitchFamily="18" charset="0"/>
                <a:ea typeface="Arial" panose="020B0604020202020204" pitchFamily="34" charset="0"/>
                <a:cs typeface="Arial" panose="020B0604020202020204" pitchFamily="34" charset="0"/>
              </a:rPr>
              <a:t>Tìm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các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trong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2?</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122B9E2C-C90C-7A90-AE02-A6039202BE7C}"/>
              </a:ext>
            </a:extLst>
          </p:cNvPr>
          <p:cNvGrpSpPr/>
          <p:nvPr/>
        </p:nvGrpSpPr>
        <p:grpSpPr>
          <a:xfrm>
            <a:off x="724649" y="4124019"/>
            <a:ext cx="4565447" cy="2561422"/>
            <a:chOff x="610550" y="4991251"/>
            <a:chExt cx="8801100" cy="4937815"/>
          </a:xfrm>
        </p:grpSpPr>
        <p:pic>
          <p:nvPicPr>
            <p:cNvPr id="7" name="Picture 6" descr="Shape&#10;&#10;Description automatically generated">
              <a:extLst>
                <a:ext uri="{FF2B5EF4-FFF2-40B4-BE49-F238E27FC236}">
                  <a16:creationId xmlns:a16="http://schemas.microsoft.com/office/drawing/2014/main" id="{F59AA1A3-A1A4-B354-4394-EBB22D60B6B7}"/>
                </a:ext>
              </a:extLst>
            </p:cNvPr>
            <p:cNvPicPr>
              <a:picLocks noChangeAspect="1"/>
            </p:cNvPicPr>
            <p:nvPr/>
          </p:nvPicPr>
          <p:blipFill rotWithShape="1">
            <a:blip r:embed="rId4">
              <a:extLst>
                <a:ext uri="{28A0092B-C50C-407E-A947-70E740481C1C}">
                  <a14:useLocalDpi xmlns:a14="http://schemas.microsoft.com/office/drawing/2010/main" val="0"/>
                </a:ext>
              </a:extLst>
            </a:blip>
            <a:srcRect l="19290" t="45594" r="12466" b="5948"/>
            <a:stretch/>
          </p:blipFill>
          <p:spPr>
            <a:xfrm>
              <a:off x="610550" y="6701994"/>
              <a:ext cx="8801100" cy="3227072"/>
            </a:xfrm>
            <a:prstGeom prst="rect">
              <a:avLst/>
            </a:prstGeom>
          </p:spPr>
        </p:pic>
        <p:sp>
          <p:nvSpPr>
            <p:cNvPr id="8" name="TextBox 7">
              <a:extLst>
                <a:ext uri="{FF2B5EF4-FFF2-40B4-BE49-F238E27FC236}">
                  <a16:creationId xmlns:a16="http://schemas.microsoft.com/office/drawing/2014/main" id="{3BFA25E5-6254-6165-296E-1A1C2D1EF844}"/>
                </a:ext>
              </a:extLst>
            </p:cNvPr>
            <p:cNvSpPr txBox="1"/>
            <p:nvPr/>
          </p:nvSpPr>
          <p:spPr>
            <a:xfrm>
              <a:off x="3765609" y="4991251"/>
              <a:ext cx="2490981" cy="802629"/>
            </a:xfrm>
            <a:prstGeom prst="rect">
              <a:avLst/>
            </a:prstGeom>
            <a:noFill/>
          </p:spPr>
          <p:txBody>
            <a:bodyPr wrap="square">
              <a:spAutoFit/>
            </a:bodyPr>
            <a:lstStyle/>
            <a:p>
              <a:pPr algn="ctr"/>
              <a:r>
                <a:rPr lang="en-US" sz="2400" dirty="0" err="1">
                  <a:latin typeface="UTM Avo" panose="02040603050506020204" pitchFamily="18" charset="0"/>
                  <a:ea typeface="Arial" panose="020B0604020202020204" pitchFamily="34" charset="0"/>
                  <a:cs typeface="Arial" panose="020B0604020202020204" pitchFamily="34" charset="0"/>
                </a:rPr>
                <a:t>Hình</a:t>
              </a:r>
              <a:r>
                <a:rPr lang="en-US" sz="2400" dirty="0">
                  <a:latin typeface="UTM Avo" panose="02040603050506020204" pitchFamily="18" charset="0"/>
                  <a:ea typeface="Arial" panose="020B0604020202020204" pitchFamily="34" charset="0"/>
                  <a:cs typeface="Arial" panose="020B0604020202020204" pitchFamily="34" charset="0"/>
                </a:rPr>
                <a:t> 1</a:t>
              </a:r>
              <a:endParaRPr lang="en-US" sz="2400" dirty="0">
                <a:latin typeface="UTM Avo" panose="02040603050506020204" pitchFamily="18" charset="0"/>
                <a:cs typeface="Arial" panose="020B0604020202020204" pitchFamily="34" charset="0"/>
              </a:endParaRPr>
            </a:p>
          </p:txBody>
        </p:sp>
      </p:grpSp>
      <p:grpSp>
        <p:nvGrpSpPr>
          <p:cNvPr id="9" name="Group 8">
            <a:extLst>
              <a:ext uri="{FF2B5EF4-FFF2-40B4-BE49-F238E27FC236}">
                <a16:creationId xmlns:a16="http://schemas.microsoft.com/office/drawing/2014/main" id="{5966E31A-500C-68B5-757B-4854F456930F}"/>
              </a:ext>
            </a:extLst>
          </p:cNvPr>
          <p:cNvGrpSpPr/>
          <p:nvPr/>
        </p:nvGrpSpPr>
        <p:grpSpPr>
          <a:xfrm>
            <a:off x="6911715" y="4092299"/>
            <a:ext cx="4251024" cy="2593142"/>
            <a:chOff x="9987494" y="4385320"/>
            <a:chExt cx="8325150" cy="5078375"/>
          </a:xfrm>
        </p:grpSpPr>
        <p:pic>
          <p:nvPicPr>
            <p:cNvPr id="10" name="Picture 9" descr="Chart&#10;&#10;Description automatically generated with low confidence">
              <a:extLst>
                <a:ext uri="{FF2B5EF4-FFF2-40B4-BE49-F238E27FC236}">
                  <a16:creationId xmlns:a16="http://schemas.microsoft.com/office/drawing/2014/main" id="{A943FA8C-AFD8-E6A2-981C-81E3B447B6F8}"/>
                </a:ext>
              </a:extLst>
            </p:cNvPr>
            <p:cNvPicPr>
              <a:picLocks noChangeAspect="1"/>
            </p:cNvPicPr>
            <p:nvPr/>
          </p:nvPicPr>
          <p:blipFill rotWithShape="1">
            <a:blip r:embed="rId5">
              <a:extLst>
                <a:ext uri="{28A0092B-C50C-407E-A947-70E740481C1C}">
                  <a14:useLocalDpi xmlns:a14="http://schemas.microsoft.com/office/drawing/2010/main" val="0"/>
                </a:ext>
              </a:extLst>
            </a:blip>
            <a:srcRect l="13927" t="21094" r="10005" b="14897"/>
            <a:stretch/>
          </p:blipFill>
          <p:spPr>
            <a:xfrm>
              <a:off x="9987494" y="5535631"/>
              <a:ext cx="8325150" cy="3928064"/>
            </a:xfrm>
            <a:prstGeom prst="rect">
              <a:avLst/>
            </a:prstGeom>
          </p:spPr>
        </p:pic>
        <p:sp>
          <p:nvSpPr>
            <p:cNvPr id="11" name="TextBox 10">
              <a:extLst>
                <a:ext uri="{FF2B5EF4-FFF2-40B4-BE49-F238E27FC236}">
                  <a16:creationId xmlns:a16="http://schemas.microsoft.com/office/drawing/2014/main" id="{C4AF5D18-C3FB-D568-C90B-B8F2B19FF6CD}"/>
                </a:ext>
              </a:extLst>
            </p:cNvPr>
            <p:cNvSpPr txBox="1"/>
            <p:nvPr/>
          </p:nvSpPr>
          <p:spPr>
            <a:xfrm>
              <a:off x="12884793" y="4385320"/>
              <a:ext cx="2530550" cy="815379"/>
            </a:xfrm>
            <a:prstGeom prst="rect">
              <a:avLst/>
            </a:prstGeom>
            <a:noFill/>
          </p:spPr>
          <p:txBody>
            <a:bodyPr wrap="square">
              <a:spAutoFit/>
            </a:bodyPr>
            <a:lstStyle/>
            <a:p>
              <a:pPr algn="ctr"/>
              <a:r>
                <a:rPr lang="en-US" sz="2400" dirty="0" err="1">
                  <a:latin typeface="UTM Avo" panose="02040603050506020204" pitchFamily="18" charset="0"/>
                  <a:ea typeface="Arial" panose="020B0604020202020204" pitchFamily="34" charset="0"/>
                  <a:cs typeface="Arial" panose="020B0604020202020204" pitchFamily="34" charset="0"/>
                </a:rPr>
                <a:t>Hình</a:t>
              </a:r>
              <a:r>
                <a:rPr lang="en-US" sz="2400" dirty="0">
                  <a:latin typeface="UTM Avo" panose="02040603050506020204" pitchFamily="18" charset="0"/>
                  <a:ea typeface="Arial" panose="020B0604020202020204" pitchFamily="34" charset="0"/>
                  <a:cs typeface="Arial" panose="020B0604020202020204" pitchFamily="34" charset="0"/>
                </a:rPr>
                <a:t> 2</a:t>
              </a:r>
              <a:endParaRPr lang="en-US" sz="2400" dirty="0">
                <a:latin typeface="UTM Avo" panose="02040603050506020204" pitchFamily="18" charset="0"/>
                <a:cs typeface="Arial" panose="020B0604020202020204"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par>
                                <p:cTn id="12" presetID="16" presetClass="entr" presetSubtype="21"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D97ADAB2-0EF3-3CB8-148E-8E87DBEED633}"/>
              </a:ext>
            </a:extLst>
          </p:cNvPr>
          <p:cNvSpPr/>
          <p:nvPr/>
        </p:nvSpPr>
        <p:spPr>
          <a:xfrm>
            <a:off x="6422834" y="2445745"/>
            <a:ext cx="5769166" cy="4412255"/>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271D29A-9425-42C1-E653-191525BD3C3B}"/>
              </a:ext>
            </a:extLst>
          </p:cNvPr>
          <p:cNvSpPr txBox="1"/>
          <p:nvPr/>
        </p:nvSpPr>
        <p:spPr>
          <a:xfrm>
            <a:off x="548345" y="1749676"/>
            <a:ext cx="5874489" cy="5401159"/>
          </a:xfrm>
          <a:prstGeom prst="rect">
            <a:avLst/>
          </a:prstGeom>
          <a:noFill/>
        </p:spPr>
        <p:txBody>
          <a:bodyPr wrap="square">
            <a:spAutoFit/>
          </a:bodyPr>
          <a:lstStyle/>
          <a:p>
            <a:pPr algn="just">
              <a:lnSpc>
                <a:spcPct val="150000"/>
              </a:lnSpc>
              <a:spcAft>
                <a:spcPts val="667"/>
              </a:spcAft>
            </a:pPr>
            <a:r>
              <a:rPr lang="vi-VN" sz="1900" dirty="0">
                <a:solidFill>
                  <a:schemeClr val="tx1"/>
                </a:solidFill>
                <a:latin typeface="UTM Avo" panose="02040603050506020204" pitchFamily="18" charset="0"/>
                <a:ea typeface="Arial" panose="020B0604020202020204" pitchFamily="34" charset="0"/>
                <a:cs typeface="Arial" panose="020B0604020202020204" pitchFamily="34" charset="0"/>
              </a:rPr>
              <a:t>1.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Những</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hình</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cơ</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bản</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lặp</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lại</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trong</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hình</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1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là</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p>
          <a:p>
            <a:pPr marL="381019" indent="-381019" algn="just">
              <a:lnSpc>
                <a:spcPct val="150000"/>
              </a:lnSpc>
              <a:spcAft>
                <a:spcPts val="667"/>
              </a:spcAft>
              <a:buFont typeface="Arial" panose="020B0604020202020204" pitchFamily="34" charset="0"/>
              <a:buChar char="•"/>
            </a:pPr>
            <a:r>
              <a:rPr lang="vi-VN" sz="1900" dirty="0">
                <a:solidFill>
                  <a:schemeClr val="tx1"/>
                </a:solidFill>
                <a:latin typeface="UTM Avo" panose="02040603050506020204" pitchFamily="18" charset="0"/>
                <a:ea typeface="Arial" panose="020B0604020202020204" pitchFamily="34" charset="0"/>
                <a:cs typeface="Arial" panose="020B0604020202020204" pitchFamily="34" charset="0"/>
              </a:rPr>
              <a:t>H</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ình</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tròn</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lặp</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lại</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3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lần</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a:t>
            </a:r>
          </a:p>
          <a:p>
            <a:pPr marL="381019" indent="-381019" algn="just">
              <a:lnSpc>
                <a:spcPct val="150000"/>
              </a:lnSpc>
              <a:spcAft>
                <a:spcPts val="667"/>
              </a:spcAft>
              <a:buFont typeface="Arial" panose="020B0604020202020204" pitchFamily="34" charset="0"/>
              <a:buChar char="•"/>
            </a:pPr>
            <a:r>
              <a:rPr lang="vi-VN" sz="1900" dirty="0">
                <a:solidFill>
                  <a:schemeClr val="tx1"/>
                </a:solidFill>
                <a:latin typeface="UTM Avo" panose="02040603050506020204" pitchFamily="18" charset="0"/>
                <a:ea typeface="Arial" panose="020B0604020202020204" pitchFamily="34" charset="0"/>
                <a:cs typeface="Arial" panose="020B0604020202020204" pitchFamily="34" charset="0"/>
              </a:rPr>
              <a:t>H</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ình</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tam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giác</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lặp</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lại</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4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lần</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p>
          <a:p>
            <a:pPr marL="381019" indent="-381019" algn="just">
              <a:lnSpc>
                <a:spcPct val="150000"/>
              </a:lnSpc>
              <a:spcAft>
                <a:spcPts val="667"/>
              </a:spcAft>
              <a:buFont typeface="Arial" panose="020B0604020202020204" pitchFamily="34" charset="0"/>
              <a:buChar char="•"/>
            </a:pPr>
            <a:r>
              <a:rPr lang="vi-VN" sz="1900" dirty="0">
                <a:solidFill>
                  <a:schemeClr val="tx1"/>
                </a:solidFill>
                <a:latin typeface="UTM Avo" panose="02040603050506020204" pitchFamily="18" charset="0"/>
                <a:ea typeface="Arial" panose="020B0604020202020204" pitchFamily="34" charset="0"/>
                <a:cs typeface="Arial" panose="020B0604020202020204" pitchFamily="34" charset="0"/>
              </a:rPr>
              <a:t>H</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ình</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chữ</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nhật</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lặp</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lại</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2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lần</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a:t>
            </a:r>
          </a:p>
          <a:p>
            <a:pPr algn="just">
              <a:lnSpc>
                <a:spcPct val="150000"/>
              </a:lnSpc>
              <a:spcAft>
                <a:spcPts val="667"/>
              </a:spcAft>
            </a:pP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2. Các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hình</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cơ</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bản</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được</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lặp</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lại</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trong</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1900" dirty="0" err="1">
                <a:solidFill>
                  <a:schemeClr val="tx1"/>
                </a:solidFill>
                <a:latin typeface="UTM Avo" panose="02040603050506020204" pitchFamily="18" charset="0"/>
                <a:ea typeface="Arial" panose="020B0604020202020204" pitchFamily="34" charset="0"/>
                <a:cs typeface="Arial" panose="020B0604020202020204" pitchFamily="34" charset="0"/>
              </a:rPr>
              <a:t>hình</a:t>
            </a:r>
            <a:r>
              <a:rPr lang="en-US" sz="1900" dirty="0">
                <a:solidFill>
                  <a:schemeClr val="tx1"/>
                </a:solidFill>
                <a:latin typeface="UTM Avo" panose="02040603050506020204" pitchFamily="18" charset="0"/>
                <a:ea typeface="Arial" panose="020B0604020202020204" pitchFamily="34" charset="0"/>
                <a:cs typeface="Arial" panose="020B0604020202020204" pitchFamily="34" charset="0"/>
              </a:rPr>
              <a:t> 2:</a:t>
            </a:r>
          </a:p>
          <a:p>
            <a:pPr marL="304815" indent="-304815" algn="just">
              <a:lnSpc>
                <a:spcPct val="150000"/>
              </a:lnSpc>
              <a:spcAft>
                <a:spcPts val="667"/>
              </a:spcAft>
              <a:buFont typeface="Arial" panose="020B0604020202020204" pitchFamily="34" charset="0"/>
              <a:buChar char="•"/>
            </a:pPr>
            <a:r>
              <a:rPr lang="vi-VN" sz="1900" dirty="0">
                <a:solidFill>
                  <a:schemeClr val="tx1"/>
                </a:solidFill>
                <a:latin typeface="UTM Avo" panose="02040603050506020204" pitchFamily="18" charset="0"/>
                <a:cs typeface="Arial" panose="020B0604020202020204" pitchFamily="34" charset="0"/>
              </a:rPr>
              <a:t>Bức “Cửa sổ”: hình chữ nhật (cánh cửa, khung cửa, ô cửa kính).</a:t>
            </a:r>
          </a:p>
          <a:p>
            <a:pPr marL="304815" indent="-304815">
              <a:lnSpc>
                <a:spcPct val="150000"/>
              </a:lnSpc>
              <a:buFont typeface="Arial" panose="020B0604020202020204" pitchFamily="34" charset="0"/>
              <a:buChar char="•"/>
            </a:pPr>
            <a:r>
              <a:rPr lang="vi-VN" sz="1900" dirty="0">
                <a:solidFill>
                  <a:schemeClr val="tx1"/>
                </a:solidFill>
                <a:latin typeface="UTM Avo" panose="02040603050506020204" pitchFamily="18" charset="0"/>
                <a:cs typeface="Arial" panose="020B0604020202020204" pitchFamily="34" charset="0"/>
              </a:rPr>
              <a:t>Bức “Lâu đài và mặt trời”: hình tròn (mặt trời), hình tam giác, hình chữ nhật, hình vuông (được sắp xếp thành hình lâu đài)</a:t>
            </a:r>
          </a:p>
          <a:p>
            <a:pPr marL="304815" indent="-304815">
              <a:lnSpc>
                <a:spcPct val="150000"/>
              </a:lnSpc>
              <a:buFont typeface="Arial" panose="020B0604020202020204" pitchFamily="34" charset="0"/>
              <a:buChar char="•"/>
            </a:pPr>
            <a:endParaRPr lang="vi-VN" sz="1900" dirty="0">
              <a:solidFill>
                <a:schemeClr val="tx1"/>
              </a:solidFill>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108B2265-437A-31F1-0BE6-86B175EB73FF}"/>
              </a:ext>
            </a:extLst>
          </p:cNvPr>
          <p:cNvGrpSpPr/>
          <p:nvPr/>
        </p:nvGrpSpPr>
        <p:grpSpPr>
          <a:xfrm>
            <a:off x="6815469" y="2108727"/>
            <a:ext cx="5071139" cy="1707705"/>
            <a:chOff x="610550" y="6020283"/>
            <a:chExt cx="8801100" cy="3517881"/>
          </a:xfrm>
        </p:grpSpPr>
        <p:pic>
          <p:nvPicPr>
            <p:cNvPr id="6" name="Picture 5" descr="Shape&#10;&#10;Description automatically generated">
              <a:extLst>
                <a:ext uri="{FF2B5EF4-FFF2-40B4-BE49-F238E27FC236}">
                  <a16:creationId xmlns:a16="http://schemas.microsoft.com/office/drawing/2014/main" id="{8E0805A5-8061-9E66-E882-2B31B0DC4959}"/>
                </a:ext>
              </a:extLst>
            </p:cNvPr>
            <p:cNvPicPr>
              <a:picLocks noChangeAspect="1"/>
            </p:cNvPicPr>
            <p:nvPr/>
          </p:nvPicPr>
          <p:blipFill rotWithShape="1">
            <a:blip r:embed="rId4">
              <a:extLst>
                <a:ext uri="{28A0092B-C50C-407E-A947-70E740481C1C}">
                  <a14:useLocalDpi xmlns:a14="http://schemas.microsoft.com/office/drawing/2010/main" val="0"/>
                </a:ext>
              </a:extLst>
            </a:blip>
            <a:srcRect l="19290" t="45594" r="12466" b="5948"/>
            <a:stretch/>
          </p:blipFill>
          <p:spPr>
            <a:xfrm>
              <a:off x="610550" y="6020283"/>
              <a:ext cx="8801100" cy="3227072"/>
            </a:xfrm>
            <a:prstGeom prst="rect">
              <a:avLst/>
            </a:prstGeom>
          </p:spPr>
        </p:pic>
        <p:sp>
          <p:nvSpPr>
            <p:cNvPr id="7" name="TextBox 6">
              <a:extLst>
                <a:ext uri="{FF2B5EF4-FFF2-40B4-BE49-F238E27FC236}">
                  <a16:creationId xmlns:a16="http://schemas.microsoft.com/office/drawing/2014/main" id="{ADEE51D1-E658-F8CA-3135-DC534E38168F}"/>
                </a:ext>
              </a:extLst>
            </p:cNvPr>
            <p:cNvSpPr txBox="1"/>
            <p:nvPr/>
          </p:nvSpPr>
          <p:spPr>
            <a:xfrm>
              <a:off x="4129558" y="8937999"/>
              <a:ext cx="1828800" cy="600165"/>
            </a:xfrm>
            <a:prstGeom prst="rect">
              <a:avLst/>
            </a:prstGeom>
            <a:noFill/>
          </p:spPr>
          <p:txBody>
            <a:bodyPr wrap="square">
              <a:spAutoFit/>
            </a:bodyPr>
            <a:lstStyle/>
            <a:p>
              <a:pPr algn="ct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1</a:t>
              </a:r>
              <a:endParaRPr lang="en-US" sz="2000" dirty="0">
                <a:latin typeface="UTM Avo" panose="02040603050506020204" pitchFamily="18" charset="0"/>
                <a:cs typeface="Arial" panose="020B0604020202020204" pitchFamily="34" charset="0"/>
              </a:endParaRPr>
            </a:p>
          </p:txBody>
        </p:sp>
      </p:grpSp>
      <p:grpSp>
        <p:nvGrpSpPr>
          <p:cNvPr id="8" name="Group 7">
            <a:extLst>
              <a:ext uri="{FF2B5EF4-FFF2-40B4-BE49-F238E27FC236}">
                <a16:creationId xmlns:a16="http://schemas.microsoft.com/office/drawing/2014/main" id="{8C55F31B-0CD7-8046-5442-B82CB919E81E}"/>
              </a:ext>
            </a:extLst>
          </p:cNvPr>
          <p:cNvGrpSpPr/>
          <p:nvPr/>
        </p:nvGrpSpPr>
        <p:grpSpPr>
          <a:xfrm>
            <a:off x="7089708" y="4153450"/>
            <a:ext cx="4796900" cy="2533221"/>
            <a:chOff x="9677400" y="5660671"/>
            <a:chExt cx="8325150" cy="5218449"/>
          </a:xfrm>
        </p:grpSpPr>
        <p:pic>
          <p:nvPicPr>
            <p:cNvPr id="9" name="Picture 8" descr="Chart&#10;&#10;Description automatically generated with low confidence">
              <a:extLst>
                <a:ext uri="{FF2B5EF4-FFF2-40B4-BE49-F238E27FC236}">
                  <a16:creationId xmlns:a16="http://schemas.microsoft.com/office/drawing/2014/main" id="{2BFFA126-FEA1-8037-9882-865D0AFBC9E6}"/>
                </a:ext>
              </a:extLst>
            </p:cNvPr>
            <p:cNvPicPr>
              <a:picLocks noChangeAspect="1"/>
            </p:cNvPicPr>
            <p:nvPr/>
          </p:nvPicPr>
          <p:blipFill rotWithShape="1">
            <a:blip r:embed="rId5">
              <a:extLst>
                <a:ext uri="{28A0092B-C50C-407E-A947-70E740481C1C}">
                  <a14:useLocalDpi xmlns:a14="http://schemas.microsoft.com/office/drawing/2010/main" val="0"/>
                </a:ext>
              </a:extLst>
            </a:blip>
            <a:srcRect l="13927" t="21094" r="10005" b="4939"/>
            <a:stretch/>
          </p:blipFill>
          <p:spPr>
            <a:xfrm>
              <a:off x="9677400" y="5660671"/>
              <a:ext cx="8325150" cy="4539129"/>
            </a:xfrm>
            <a:prstGeom prst="rect">
              <a:avLst/>
            </a:prstGeom>
          </p:spPr>
        </p:pic>
        <p:sp>
          <p:nvSpPr>
            <p:cNvPr id="10" name="TextBox 9">
              <a:extLst>
                <a:ext uri="{FF2B5EF4-FFF2-40B4-BE49-F238E27FC236}">
                  <a16:creationId xmlns:a16="http://schemas.microsoft.com/office/drawing/2014/main" id="{29B25483-7013-495B-3DE3-6FDB7E1A5960}"/>
                </a:ext>
              </a:extLst>
            </p:cNvPr>
            <p:cNvSpPr txBox="1"/>
            <p:nvPr/>
          </p:nvSpPr>
          <p:spPr>
            <a:xfrm>
              <a:off x="13032099" y="10278955"/>
              <a:ext cx="1828800" cy="600165"/>
            </a:xfrm>
            <a:prstGeom prst="rect">
              <a:avLst/>
            </a:prstGeom>
            <a:noFill/>
          </p:spPr>
          <p:txBody>
            <a:bodyPr wrap="square">
              <a:spAutoFit/>
            </a:bodyPr>
            <a:lstStyle/>
            <a:p>
              <a:pPr algn="ct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2</a:t>
              </a:r>
              <a:endParaRPr lang="en-US" sz="2000" dirty="0">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37192911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barn(inVertical)">
                                      <p:cBhvr>
                                        <p:cTn id="10" dur="500"/>
                                        <p:tgtEl>
                                          <p:spTgt spid="4">
                                            <p:txEl>
                                              <p:pRg st="0" end="0"/>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Effect transition="in" filter="barn(inVertical)">
                                      <p:cBhvr>
                                        <p:cTn id="16" dur="500"/>
                                        <p:tgtEl>
                                          <p:spTgt spid="4">
                                            <p:txEl>
                                              <p:pRg st="2" end="2"/>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barn(inVertical)">
                                      <p:cBhvr>
                                        <p:cTn id="19" dur="500"/>
                                        <p:tgtEl>
                                          <p:spTgt spid="4">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barn(inVertical)">
                                      <p:cBhvr>
                                        <p:cTn id="24" dur="500"/>
                                        <p:tgtEl>
                                          <p:spTgt spid="4">
                                            <p:txEl>
                                              <p:pRg st="4" end="4"/>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par>
                                <p:cTn id="28" presetID="16" presetClass="entr" presetSubtype="21" fill="hold" nodeType="with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animEffect transition="in" filter="barn(inVertical)">
                                      <p:cBhvr>
                                        <p:cTn id="30" dur="500"/>
                                        <p:tgtEl>
                                          <p:spTgt spid="4">
                                            <p:txEl>
                                              <p:pRg st="5" end="5"/>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barn(inVertical)">
                                      <p:cBhvr>
                                        <p:cTn id="3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TextBox 3">
            <a:extLst>
              <a:ext uri="{FF2B5EF4-FFF2-40B4-BE49-F238E27FC236}">
                <a16:creationId xmlns:a16="http://schemas.microsoft.com/office/drawing/2014/main" id="{643811F7-F3A5-760F-35B5-4FAE7307718F}"/>
              </a:ext>
            </a:extLst>
          </p:cNvPr>
          <p:cNvSpPr txBox="1"/>
          <p:nvPr/>
        </p:nvSpPr>
        <p:spPr>
          <a:xfrm>
            <a:off x="1414653" y="1688281"/>
            <a:ext cx="9362694" cy="1036117"/>
          </a:xfrm>
          <a:prstGeom prst="rect">
            <a:avLst/>
          </a:prstGeom>
          <a:no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hãy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sát</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dưới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đây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chỉ</a:t>
            </a:r>
            <a:r>
              <a:rPr lang="en-US" sz="2200" dirty="0">
                <a:latin typeface="UTM Avo" panose="02040603050506020204" pitchFamily="18" charset="0"/>
                <a:ea typeface="Arial" panose="020B0604020202020204" pitchFamily="34" charset="0"/>
                <a:cs typeface="Arial" panose="020B0604020202020204" pitchFamily="34" charset="0"/>
              </a:rPr>
              <a:t> ra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nào</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được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cách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sắp</a:t>
            </a:r>
            <a:r>
              <a:rPr lang="en-US" sz="2200" dirty="0">
                <a:latin typeface="UTM Avo" panose="02040603050506020204" pitchFamily="18" charset="0"/>
                <a:ea typeface="Arial" panose="020B0604020202020204" pitchFamily="34" charset="0"/>
                <a:cs typeface="Arial" panose="020B0604020202020204" pitchFamily="34" charset="0"/>
              </a:rPr>
              <a:t> xếp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của</a:t>
            </a:r>
            <a:r>
              <a:rPr lang="en-US" sz="2200" dirty="0">
                <a:latin typeface="UTM Avo" panose="02040603050506020204" pitchFamily="18" charset="0"/>
                <a:ea typeface="Arial" panose="020B0604020202020204" pitchFamily="34" charset="0"/>
                <a:cs typeface="Arial" panose="020B0604020202020204" pitchFamily="34" charset="0"/>
              </a:rPr>
              <a:t>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a:t>
            </a:r>
          </a:p>
        </p:txBody>
      </p:sp>
      <p:pic>
        <p:nvPicPr>
          <p:cNvPr id="5" name="Picture 4" descr="Shape, square&#10;&#10;Description automatically generated">
            <a:extLst>
              <a:ext uri="{FF2B5EF4-FFF2-40B4-BE49-F238E27FC236}">
                <a16:creationId xmlns:a16="http://schemas.microsoft.com/office/drawing/2014/main" id="{C638AF94-4169-42CC-3967-7D2A53E0A3A6}"/>
              </a:ext>
            </a:extLst>
          </p:cNvPr>
          <p:cNvPicPr>
            <a:picLocks noChangeAspect="1"/>
          </p:cNvPicPr>
          <p:nvPr/>
        </p:nvPicPr>
        <p:blipFill rotWithShape="1">
          <a:blip r:embed="rId4">
            <a:extLst>
              <a:ext uri="{28A0092B-C50C-407E-A947-70E740481C1C}">
                <a14:useLocalDpi xmlns:a14="http://schemas.microsoft.com/office/drawing/2010/main" val="0"/>
              </a:ext>
            </a:extLst>
          </a:blip>
          <a:srcRect t="21999" b="22000"/>
          <a:stretch/>
        </p:blipFill>
        <p:spPr>
          <a:xfrm>
            <a:off x="461483" y="2983566"/>
            <a:ext cx="3548655" cy="3559248"/>
          </a:xfrm>
          <a:prstGeom prst="rect">
            <a:avLst/>
          </a:prstGeom>
        </p:spPr>
      </p:pic>
      <p:sp>
        <p:nvSpPr>
          <p:cNvPr id="6" name="TextBox 5">
            <a:extLst>
              <a:ext uri="{FF2B5EF4-FFF2-40B4-BE49-F238E27FC236}">
                <a16:creationId xmlns:a16="http://schemas.microsoft.com/office/drawing/2014/main" id="{F0ED51A0-A947-BB1E-AE8D-C2564783C11B}"/>
              </a:ext>
            </a:extLst>
          </p:cNvPr>
          <p:cNvSpPr txBox="1"/>
          <p:nvPr/>
        </p:nvSpPr>
        <p:spPr>
          <a:xfrm>
            <a:off x="4228925" y="2899177"/>
            <a:ext cx="6785935" cy="1633717"/>
          </a:xfrm>
          <a:prstGeom prst="rect">
            <a:avLst/>
          </a:prstGeom>
          <a:noFill/>
        </p:spPr>
        <p:txBody>
          <a:bodyPr wrap="square">
            <a:spAutoFit/>
          </a:bodyPr>
          <a:lstStyle/>
          <a:p>
            <a:pPr marL="495325" indent="-495325" algn="just">
              <a:lnSpc>
                <a:spcPct val="150000"/>
              </a:lnSpc>
              <a:spcAft>
                <a:spcPts val="667"/>
              </a:spcAft>
              <a:buAutoNum type="arabicPeriod"/>
            </a:pP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Những</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hình</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cơ</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bản</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được</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lặp</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lại</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là: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hình</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tròn</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hình</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tam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giác</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hình</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vuông</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p>
          <a:p>
            <a:pPr marL="495325" indent="-495325" algn="just">
              <a:lnSpc>
                <a:spcPct val="150000"/>
              </a:lnSpc>
              <a:spcAft>
                <a:spcPts val="667"/>
              </a:spcAft>
              <a:buAutoNum type="arabicPeriod"/>
            </a:pP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Các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hình</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cơ</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bản</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được</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sắp</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xếp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đối</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 </a:t>
            </a:r>
            <a:r>
              <a:rPr lang="en-US" sz="2200" dirty="0" err="1">
                <a:solidFill>
                  <a:schemeClr val="tx1"/>
                </a:solidFill>
                <a:latin typeface="UTM Avo" panose="02040603050506020204" pitchFamily="18" charset="0"/>
                <a:ea typeface="Arial" panose="020B0604020202020204" pitchFamily="34" charset="0"/>
                <a:cs typeface="Arial" panose="020B0604020202020204" pitchFamily="34" charset="0"/>
              </a:rPr>
              <a:t>xứng</a:t>
            </a:r>
            <a:r>
              <a:rPr lang="en-US" sz="2200" dirty="0">
                <a:solidFill>
                  <a:schemeClr val="tx1"/>
                </a:solidFill>
                <a:latin typeface="UTM Avo" panose="02040603050506020204" pitchFamily="18" charset="0"/>
                <a:ea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560895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6" name="Picture 7">
            <a:extLst>
              <a:ext uri="{FF2B5EF4-FFF2-40B4-BE49-F238E27FC236}">
                <a16:creationId xmlns:a16="http://schemas.microsoft.com/office/drawing/2014/main" id="{FA8E9451-036A-477F-3780-623A87988A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093201" y="6019801"/>
            <a:ext cx="472103" cy="453219"/>
          </a:xfrm>
          <a:prstGeom prst="rect">
            <a:avLst/>
          </a:prstGeom>
        </p:spPr>
      </p:pic>
      <p:pic>
        <p:nvPicPr>
          <p:cNvPr id="9" name="Picture 8" descr="A picture containing diagram&#10;&#10;Description automatically generated">
            <a:extLst>
              <a:ext uri="{FF2B5EF4-FFF2-40B4-BE49-F238E27FC236}">
                <a16:creationId xmlns:a16="http://schemas.microsoft.com/office/drawing/2014/main" id="{08B1EA6C-E813-3406-7A7C-668DE9C5C5F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80" t="13722" r="4905" b="8518"/>
          <a:stretch/>
        </p:blipFill>
        <p:spPr>
          <a:xfrm>
            <a:off x="7121105" y="3022776"/>
            <a:ext cx="4572126" cy="3549395"/>
          </a:xfrm>
          <a:prstGeom prst="rect">
            <a:avLst/>
          </a:prstGeom>
        </p:spPr>
      </p:pic>
      <p:sp>
        <p:nvSpPr>
          <p:cNvPr id="10" name="TextBox 9">
            <a:extLst>
              <a:ext uri="{FF2B5EF4-FFF2-40B4-BE49-F238E27FC236}">
                <a16:creationId xmlns:a16="http://schemas.microsoft.com/office/drawing/2014/main" id="{C015CAF2-C382-8CD5-5952-6FB0777AF340}"/>
              </a:ext>
            </a:extLst>
          </p:cNvPr>
          <p:cNvSpPr txBox="1"/>
          <p:nvPr/>
        </p:nvSpPr>
        <p:spPr>
          <a:xfrm>
            <a:off x="753304" y="3429000"/>
            <a:ext cx="5142614" cy="2514856"/>
          </a:xfrm>
          <a:prstGeom prst="rect">
            <a:avLst/>
          </a:prstGeom>
          <a:noFill/>
        </p:spPr>
        <p:txBody>
          <a:bodyPr wrap="square">
            <a:spAutoFit/>
          </a:bodyPr>
          <a:lstStyle/>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Giới thiệu hình dạng của mỗi chiếc túi xách: giống hình cơ bản nào?</a:t>
            </a:r>
            <a:endParaRPr lang="en-US" sz="2000" dirty="0">
              <a:latin typeface="UTM Avo" panose="02040603050506020204" pitchFamily="18" charset="0"/>
              <a:ea typeface="Arial" panose="020B0604020202020204" pitchFamily="34" charset="0"/>
              <a:cs typeface="Arial" panose="020B0604020202020204" pitchFamily="34" charset="0"/>
            </a:endParaRP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Túi xách có những bộ phận nào?</a:t>
            </a:r>
            <a:endParaRPr lang="en-US" sz="2000" dirty="0">
              <a:latin typeface="UTM Avo" panose="02040603050506020204" pitchFamily="18" charset="0"/>
              <a:ea typeface="Arial" panose="020B0604020202020204" pitchFamily="34" charset="0"/>
              <a:cs typeface="Arial" panose="020B0604020202020204" pitchFamily="34" charset="0"/>
            </a:endParaRP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Hình cơ bản nào được trang trí lặp lại trên mỗi chiếc túi xách</a:t>
            </a:r>
            <a:endParaRPr lang="en-US" sz="2000" dirty="0">
              <a:latin typeface="UTM Avo" panose="02040603050506020204" pitchFamily="18" charset="0"/>
              <a:ea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675B0A4-1C72-6DC8-CA7E-859695001058}"/>
              </a:ext>
            </a:extLst>
          </p:cNvPr>
          <p:cNvSpPr txBox="1"/>
          <p:nvPr/>
        </p:nvSpPr>
        <p:spPr>
          <a:xfrm>
            <a:off x="1414653" y="1688281"/>
            <a:ext cx="9362694" cy="1036117"/>
          </a:xfrm>
          <a:prstGeom prst="rect">
            <a:avLst/>
          </a:prstGeom>
          <a:no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hãy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sát</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dưới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đây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chỉ</a:t>
            </a:r>
            <a:r>
              <a:rPr lang="en-US" sz="2200" dirty="0">
                <a:latin typeface="UTM Avo" panose="02040603050506020204" pitchFamily="18" charset="0"/>
                <a:ea typeface="Arial" panose="020B0604020202020204" pitchFamily="34" charset="0"/>
                <a:cs typeface="Arial" panose="020B0604020202020204" pitchFamily="34" charset="0"/>
              </a:rPr>
              <a:t> ra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nào</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được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cách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sắp</a:t>
            </a:r>
            <a:r>
              <a:rPr lang="en-US" sz="2200" dirty="0">
                <a:latin typeface="UTM Avo" panose="02040603050506020204" pitchFamily="18" charset="0"/>
                <a:ea typeface="Arial" panose="020B0604020202020204" pitchFamily="34" charset="0"/>
                <a:cs typeface="Arial" panose="020B0604020202020204" pitchFamily="34" charset="0"/>
              </a:rPr>
              <a:t> xếp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của</a:t>
            </a:r>
            <a:r>
              <a:rPr lang="en-US" sz="2200" dirty="0">
                <a:latin typeface="UTM Avo" panose="02040603050506020204" pitchFamily="18" charset="0"/>
                <a:ea typeface="Arial" panose="020B0604020202020204" pitchFamily="34" charset="0"/>
                <a:cs typeface="Arial" panose="020B0604020202020204" pitchFamily="34" charset="0"/>
              </a:rPr>
              <a:t>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640330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6">
            <a:extLst>
              <a:ext uri="{FF2B5EF4-FFF2-40B4-BE49-F238E27FC236}">
                <a16:creationId xmlns:a16="http://schemas.microsoft.com/office/drawing/2014/main" id="{9971710C-8BC1-A8B1-EDBD-6E5399FB5A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235200" y="385202"/>
            <a:ext cx="293371" cy="281636"/>
          </a:xfrm>
          <a:prstGeom prst="rect">
            <a:avLst/>
          </a:prstGeom>
        </p:spPr>
      </p:pic>
      <p:pic>
        <p:nvPicPr>
          <p:cNvPr id="6" name="Picture 7">
            <a:extLst>
              <a:ext uri="{FF2B5EF4-FFF2-40B4-BE49-F238E27FC236}">
                <a16:creationId xmlns:a16="http://schemas.microsoft.com/office/drawing/2014/main" id="{FA8E9451-036A-477F-3780-623A87988AC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093201" y="6019801"/>
            <a:ext cx="472103" cy="453219"/>
          </a:xfrm>
          <a:prstGeom prst="rect">
            <a:avLst/>
          </a:prstGeom>
        </p:spPr>
      </p:pic>
      <p:pic>
        <p:nvPicPr>
          <p:cNvPr id="7" name="Picture 8">
            <a:extLst>
              <a:ext uri="{FF2B5EF4-FFF2-40B4-BE49-F238E27FC236}">
                <a16:creationId xmlns:a16="http://schemas.microsoft.com/office/drawing/2014/main" id="{5AF1BDC6-198E-A5E7-F945-97FB55344B4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328400" y="175782"/>
            <a:ext cx="729662" cy="700476"/>
          </a:xfrm>
          <a:prstGeom prst="rect">
            <a:avLst/>
          </a:prstGeom>
        </p:spPr>
      </p:pic>
      <p:pic>
        <p:nvPicPr>
          <p:cNvPr id="9" name="Picture 8" descr="A picture containing diagram&#10;&#10;Description automatically generated">
            <a:extLst>
              <a:ext uri="{FF2B5EF4-FFF2-40B4-BE49-F238E27FC236}">
                <a16:creationId xmlns:a16="http://schemas.microsoft.com/office/drawing/2014/main" id="{08B1EA6C-E813-3406-7A7C-668DE9C5C5F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80" t="13722" r="4905" b="8518"/>
          <a:stretch/>
        </p:blipFill>
        <p:spPr>
          <a:xfrm>
            <a:off x="7485936" y="3132823"/>
            <a:ext cx="4572126" cy="3549395"/>
          </a:xfrm>
          <a:prstGeom prst="rect">
            <a:avLst/>
          </a:prstGeom>
        </p:spPr>
      </p:pic>
      <p:sp>
        <p:nvSpPr>
          <p:cNvPr id="2" name="TextBox 1">
            <a:extLst>
              <a:ext uri="{FF2B5EF4-FFF2-40B4-BE49-F238E27FC236}">
                <a16:creationId xmlns:a16="http://schemas.microsoft.com/office/drawing/2014/main" id="{3C99620A-59A1-C5B0-29E9-BA6B870C51AE}"/>
              </a:ext>
            </a:extLst>
          </p:cNvPr>
          <p:cNvSpPr txBox="1"/>
          <p:nvPr/>
        </p:nvSpPr>
        <p:spPr>
          <a:xfrm>
            <a:off x="556237" y="3132823"/>
            <a:ext cx="6408087" cy="2976520"/>
          </a:xfrm>
          <a:prstGeom prst="rect">
            <a:avLst/>
          </a:prstGeom>
          <a:noFill/>
        </p:spPr>
        <p:txBody>
          <a:bodyPr wrap="square">
            <a:spAutoFit/>
          </a:bodyPr>
          <a:lstStyle/>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Hình dạng của mỗi chiếc túi xách: giống </a:t>
            </a:r>
            <a:br>
              <a:rPr lang="nl-NL" sz="2000" dirty="0">
                <a:latin typeface="UTM Avo" panose="02040603050506020204" pitchFamily="18" charset="0"/>
                <a:ea typeface="Arial" panose="020B0604020202020204" pitchFamily="34" charset="0"/>
                <a:cs typeface="Arial" panose="020B0604020202020204" pitchFamily="34" charset="0"/>
              </a:rPr>
            </a:br>
            <a:r>
              <a:rPr lang="nl-NL" sz="2000" dirty="0">
                <a:latin typeface="UTM Avo" panose="02040603050506020204" pitchFamily="18" charset="0"/>
                <a:ea typeface="Arial" panose="020B0604020202020204" pitchFamily="34" charset="0"/>
                <a:cs typeface="Arial" panose="020B0604020202020204" pitchFamily="34" charset="0"/>
              </a:rPr>
              <a:t>hình </a:t>
            </a:r>
            <a:r>
              <a:rPr lang="en-US" sz="2000" dirty="0" err="1">
                <a:latin typeface="UTM Avo" panose="02040603050506020204" pitchFamily="18" charset="0"/>
                <a:ea typeface="Arial" panose="020B0604020202020204" pitchFamily="34" charset="0"/>
                <a:cs typeface="Arial" panose="020B0604020202020204" pitchFamily="34" charset="0"/>
              </a:rPr>
              <a:t>tròn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vuông</a:t>
            </a:r>
            <a:r>
              <a:rPr lang="en-US" sz="2000" dirty="0">
                <a:latin typeface="UTM Avo" panose="02040603050506020204" pitchFamily="18" charset="0"/>
                <a:ea typeface="Arial" panose="020B0604020202020204" pitchFamily="34" charset="0"/>
                <a:cs typeface="Arial" panose="020B0604020202020204" pitchFamily="34" charset="0"/>
              </a:rPr>
              <a:t>.</a:t>
            </a:r>
          </a:p>
          <a:p>
            <a:pPr marL="304815" indent="-304815" algn="just">
              <a:lnSpc>
                <a:spcPct val="150000"/>
              </a:lnSpc>
              <a:spcAft>
                <a:spcPts val="667"/>
              </a:spcAft>
              <a:buFont typeface="Arial" panose="020B0604020202020204" pitchFamily="34" charset="0"/>
              <a:buChar char="•"/>
            </a:pPr>
            <a:r>
              <a:rPr lang="nl-NL" sz="2000" dirty="0">
                <a:latin typeface="UTM Avo" panose="02040603050506020204" pitchFamily="18" charset="0"/>
                <a:ea typeface="Arial" panose="020B0604020202020204" pitchFamily="34" charset="0"/>
                <a:cs typeface="Arial" panose="020B0604020202020204" pitchFamily="34" charset="0"/>
              </a:rPr>
              <a:t>Túi xách có những bộ </a:t>
            </a:r>
            <a:r>
              <a:rPr lang="en-US" sz="2000" dirty="0" err="1">
                <a:latin typeface="UTM Avo" panose="02040603050506020204" pitchFamily="18" charset="0"/>
                <a:ea typeface="Arial" panose="020B0604020202020204" pitchFamily="34" charset="0"/>
                <a:cs typeface="Arial" panose="020B0604020202020204" pitchFamily="34" charset="0"/>
              </a:rPr>
              <a:t>phận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quai</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túi</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thân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túi</a:t>
            </a:r>
            <a:r>
              <a:rPr lang="en-US" sz="2000" dirty="0">
                <a:latin typeface="UTM Avo" panose="02040603050506020204" pitchFamily="18" charset="0"/>
                <a:ea typeface="Arial" panose="020B0604020202020204" pitchFamily="34" charset="0"/>
                <a:cs typeface="Arial" panose="020B0604020202020204" pitchFamily="34" charset="0"/>
              </a:rPr>
              <a:t>.</a:t>
            </a:r>
          </a:p>
          <a:p>
            <a:pPr marL="304815" indent="-304815"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Hình cơ bản được trang trí lặp lại trong </a:t>
            </a:r>
            <a:br>
              <a:rPr lang="en-US" sz="2000" dirty="0">
                <a:latin typeface="UTM Avo" panose="02040603050506020204" pitchFamily="18" charset="0"/>
                <a:ea typeface="Arial" panose="020B0604020202020204" pitchFamily="34" charset="0"/>
                <a:cs typeface="Arial" panose="020B0604020202020204" pitchFamily="34" charset="0"/>
              </a:rPr>
            </a:br>
            <a:r>
              <a:rPr lang="vi-VN" sz="2000" dirty="0">
                <a:latin typeface="UTM Avo" panose="02040603050506020204" pitchFamily="18" charset="0"/>
                <a:ea typeface="Arial" panose="020B0604020202020204" pitchFamily="34" charset="0"/>
                <a:cs typeface="Arial" panose="020B0604020202020204" pitchFamily="34" charset="0"/>
              </a:rPr>
              <a:t>những hình túi xách là: hình tròn, hình chữ nhật, hình tam giác</a:t>
            </a:r>
          </a:p>
        </p:txBody>
      </p:sp>
      <p:sp>
        <p:nvSpPr>
          <p:cNvPr id="3" name="TextBox 2">
            <a:extLst>
              <a:ext uri="{FF2B5EF4-FFF2-40B4-BE49-F238E27FC236}">
                <a16:creationId xmlns:a16="http://schemas.microsoft.com/office/drawing/2014/main" id="{3609C61D-F1ED-8FCB-F25E-3F2D29C90847}"/>
              </a:ext>
            </a:extLst>
          </p:cNvPr>
          <p:cNvSpPr txBox="1"/>
          <p:nvPr/>
        </p:nvSpPr>
        <p:spPr>
          <a:xfrm>
            <a:off x="1414653" y="1688281"/>
            <a:ext cx="9362694" cy="1036117"/>
          </a:xfrm>
          <a:prstGeom prst="rect">
            <a:avLst/>
          </a:prstGeom>
          <a:no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hãy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sát</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dưới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đây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chỉ</a:t>
            </a:r>
            <a:r>
              <a:rPr lang="en-US" sz="2200" dirty="0">
                <a:latin typeface="UTM Avo" panose="02040603050506020204" pitchFamily="18" charset="0"/>
                <a:ea typeface="Arial" panose="020B0604020202020204" pitchFamily="34" charset="0"/>
                <a:cs typeface="Arial" panose="020B0604020202020204" pitchFamily="34" charset="0"/>
              </a:rPr>
              <a:t> ra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nào</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được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cách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sắp</a:t>
            </a:r>
            <a:r>
              <a:rPr lang="en-US" sz="2200" dirty="0">
                <a:latin typeface="UTM Avo" panose="02040603050506020204" pitchFamily="18" charset="0"/>
                <a:ea typeface="Arial" panose="020B0604020202020204" pitchFamily="34" charset="0"/>
                <a:cs typeface="Arial" panose="020B0604020202020204" pitchFamily="34" charset="0"/>
              </a:rPr>
              <a:t> xếp </a:t>
            </a:r>
            <a:r>
              <a:rPr lang="en-US" sz="2200" dirty="0" err="1">
                <a:latin typeface="UTM Avo" panose="02040603050506020204" pitchFamily="18" charset="0"/>
                <a:ea typeface="Arial" panose="020B0604020202020204" pitchFamily="34" charset="0"/>
                <a:cs typeface="Arial" panose="020B0604020202020204" pitchFamily="34" charset="0"/>
              </a:rPr>
              <a:t>lặp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lại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của</a:t>
            </a:r>
            <a:r>
              <a:rPr lang="en-US" sz="2200" dirty="0">
                <a:latin typeface="UTM Avo" panose="02040603050506020204" pitchFamily="18" charset="0"/>
                <a:ea typeface="Arial" panose="020B0604020202020204" pitchFamily="34" charset="0"/>
                <a:cs typeface="Arial" panose="020B0604020202020204" pitchFamily="34" charset="0"/>
              </a:rPr>
              <a:t>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cơ</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bản</a:t>
            </a:r>
            <a:r>
              <a:rPr lang="en-US" sz="2200" dirty="0">
                <a:latin typeface="UTM Avo" panose="02040603050506020204" pitchFamily="18" charset="0"/>
                <a:ea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1785581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D59E9188-5DF4-3A16-3CD4-FBA46FAAD1FA}"/>
              </a:ext>
            </a:extLst>
          </p:cNvPr>
          <p:cNvSpPr/>
          <p:nvPr/>
        </p:nvSpPr>
        <p:spPr>
          <a:xfrm>
            <a:off x="6422834" y="2445745"/>
            <a:ext cx="5769166" cy="4412255"/>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5">
            <a:extLst>
              <a:ext uri="{FF2B5EF4-FFF2-40B4-BE49-F238E27FC236}">
                <a16:creationId xmlns:a16="http://schemas.microsoft.com/office/drawing/2014/main" id="{4F2D8438-BC99-01D7-0DA8-A90E1D9AE1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6357724"/>
            <a:ext cx="459629" cy="500276"/>
          </a:xfrm>
          <a:prstGeom prst="rect">
            <a:avLst/>
          </a:prstGeom>
        </p:spPr>
      </p:pic>
      <p:pic>
        <p:nvPicPr>
          <p:cNvPr id="4" name="Picture 6">
            <a:extLst>
              <a:ext uri="{FF2B5EF4-FFF2-40B4-BE49-F238E27FC236}">
                <a16:creationId xmlns:a16="http://schemas.microsoft.com/office/drawing/2014/main" id="{DA18F5D2-7444-0F41-8AE7-C942C80E095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700000">
            <a:off x="11907404" y="44620"/>
            <a:ext cx="229814" cy="250138"/>
          </a:xfrm>
          <a:prstGeom prst="rect">
            <a:avLst/>
          </a:prstGeom>
        </p:spPr>
      </p:pic>
      <p:pic>
        <p:nvPicPr>
          <p:cNvPr id="5" name="Picture 7">
            <a:extLst>
              <a:ext uri="{FF2B5EF4-FFF2-40B4-BE49-F238E27FC236}">
                <a16:creationId xmlns:a16="http://schemas.microsoft.com/office/drawing/2014/main" id="{47C92749-9E19-C855-9D16-F37B9338425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942648">
            <a:off x="11599339" y="6082122"/>
            <a:ext cx="482611" cy="525291"/>
          </a:xfrm>
          <a:prstGeom prst="rect">
            <a:avLst/>
          </a:prstGeom>
        </p:spPr>
      </p:pic>
      <p:pic>
        <p:nvPicPr>
          <p:cNvPr id="6" name="Picture 8">
            <a:extLst>
              <a:ext uri="{FF2B5EF4-FFF2-40B4-BE49-F238E27FC236}">
                <a16:creationId xmlns:a16="http://schemas.microsoft.com/office/drawing/2014/main" id="{07F9A41D-BA02-EEB9-7C05-17691244EF4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975503">
            <a:off x="11105302" y="6541428"/>
            <a:ext cx="241305" cy="262645"/>
          </a:xfrm>
          <a:prstGeom prst="rect">
            <a:avLst/>
          </a:prstGeom>
        </p:spPr>
      </p:pic>
      <p:sp>
        <p:nvSpPr>
          <p:cNvPr id="7" name="TextBox 6">
            <a:extLst>
              <a:ext uri="{FF2B5EF4-FFF2-40B4-BE49-F238E27FC236}">
                <a16:creationId xmlns:a16="http://schemas.microsoft.com/office/drawing/2014/main" id="{70F8F54A-6B10-9254-BE53-4CC372335D6E}"/>
              </a:ext>
            </a:extLst>
          </p:cNvPr>
          <p:cNvSpPr txBox="1"/>
          <p:nvPr/>
        </p:nvSpPr>
        <p:spPr>
          <a:xfrm>
            <a:off x="829836" y="1712880"/>
            <a:ext cx="10532328" cy="3845989"/>
          </a:xfrm>
          <a:prstGeom prst="rect">
            <a:avLst/>
          </a:prstGeom>
          <a:noFill/>
        </p:spPr>
        <p:txBody>
          <a:bodyPr wrap="square">
            <a:spAutoFit/>
          </a:bodyPr>
          <a:lstStyle/>
          <a:p>
            <a:pPr algn="ctr">
              <a:lnSpc>
                <a:spcPct val="150000"/>
              </a:lnSpc>
              <a:spcAft>
                <a:spcPts val="667"/>
              </a:spcAft>
            </a:pPr>
            <a:r>
              <a:rPr lang="vi-VN" sz="2000" dirty="0">
                <a:latin typeface="UTM Avo" panose="02040603050506020204" pitchFamily="18" charset="0"/>
                <a:ea typeface="Arial" panose="020B0604020202020204" pitchFamily="34" charset="0"/>
                <a:cs typeface="Arial" panose="020B0604020202020204" pitchFamily="34" charset="0"/>
              </a:rPr>
              <a:t>Các em hãy chia sẻ những điều em biết được về những chiếc túi xách. </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Chất liệu của mỗi chiếc túi xách? </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Em sử dụng túi xách trong những dịp nào? </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Em thích túi xách có trang trí hình lặp lại hay không? Vì sao?</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Các em có thích làm nhà thiết kế túi xách không? </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Nếu có, em sẽ làm chiếc túi xách để tặng ai?</a:t>
            </a:r>
          </a:p>
          <a:p>
            <a:pPr marL="381019" indent="-381019" algn="just">
              <a:lnSpc>
                <a:spcPct val="150000"/>
              </a:lnSpc>
              <a:spcAft>
                <a:spcPts val="667"/>
              </a:spcAft>
              <a:buFont typeface="Arial" panose="020B0604020202020204" pitchFamily="34" charset="0"/>
              <a:buChar char="•"/>
            </a:pPr>
            <a:endParaRPr lang="vi-VN" sz="2200" dirty="0">
              <a:latin typeface="Arial" panose="020B0604020202020204" pitchFamily="34" charset="0"/>
              <a:ea typeface="Arial" panose="020B0604020202020204" pitchFamily="34" charset="0"/>
              <a:cs typeface="Arial" panose="020B0604020202020204" pitchFamily="34" charset="0"/>
            </a:endParaRPr>
          </a:p>
        </p:txBody>
      </p:sp>
      <p:pic>
        <p:nvPicPr>
          <p:cNvPr id="8" name="Picture 7" descr="A picture containing cup&#10;&#10;Description automatically generated">
            <a:extLst>
              <a:ext uri="{FF2B5EF4-FFF2-40B4-BE49-F238E27FC236}">
                <a16:creationId xmlns:a16="http://schemas.microsoft.com/office/drawing/2014/main" id="{5DDA6006-79AA-094B-5C0C-FC645DB8EB9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47824" y="4205935"/>
            <a:ext cx="4919185" cy="2769811"/>
          </a:xfrm>
          <a:prstGeom prst="rect">
            <a:avLst/>
          </a:prstGeom>
        </p:spPr>
      </p:pic>
      <p:pic>
        <p:nvPicPr>
          <p:cNvPr id="9" name="Picture 8" descr="A picture containing accessory, case, several&#10;&#10;Description automatically generated">
            <a:extLst>
              <a:ext uri="{FF2B5EF4-FFF2-40B4-BE49-F238E27FC236}">
                <a16:creationId xmlns:a16="http://schemas.microsoft.com/office/drawing/2014/main" id="{DEE7F791-5B12-196D-418D-040D22E7769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41032" y="4381537"/>
            <a:ext cx="5249355" cy="2955718"/>
          </a:xfrm>
          <a:prstGeom prst="rect">
            <a:avLst/>
          </a:prstGeom>
        </p:spPr>
      </p:pic>
    </p:spTree>
    <p:extLst>
      <p:ext uri="{BB962C8B-B14F-4D97-AF65-F5344CB8AC3E}">
        <p14:creationId xmlns:p14="http://schemas.microsoft.com/office/powerpoint/2010/main" val="1175938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par>
                                <p:cTn id="12" presetID="16" presetClass="entr" presetSubtype="21"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10">
            <a:extLst>
              <a:ext uri="{FF2B5EF4-FFF2-40B4-BE49-F238E27FC236}">
                <a16:creationId xmlns:a16="http://schemas.microsoft.com/office/drawing/2014/main" id="{EC3CC428-12AF-D56C-6352-EAAF8F2334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341761" y="5945591"/>
            <a:ext cx="472103" cy="453219"/>
          </a:xfrm>
          <a:prstGeom prst="rect">
            <a:avLst/>
          </a:prstGeom>
        </p:spPr>
      </p:pic>
      <p:sp>
        <p:nvSpPr>
          <p:cNvPr id="7" name="Rectangle 6">
            <a:extLst>
              <a:ext uri="{FF2B5EF4-FFF2-40B4-BE49-F238E27FC236}">
                <a16:creationId xmlns:a16="http://schemas.microsoft.com/office/drawing/2014/main" id="{563C22AB-F706-7887-3FE7-EE85D32241D3}"/>
              </a:ext>
            </a:extLst>
          </p:cNvPr>
          <p:cNvSpPr/>
          <p:nvPr/>
        </p:nvSpPr>
        <p:spPr>
          <a:xfrm>
            <a:off x="2032741" y="1697545"/>
            <a:ext cx="8540437" cy="1043555"/>
          </a:xfrm>
          <a:prstGeom prst="rect">
            <a:avLst/>
          </a:prstGeom>
        </p:spPr>
        <p:txBody>
          <a:bodyPr wrap="square">
            <a:spAutoFit/>
          </a:bodyPr>
          <a:lstStyle/>
          <a:p>
            <a:pPr algn="ctr" defTabSz="609630">
              <a:lnSpc>
                <a:spcPct val="150000"/>
              </a:lnSpc>
              <a:buClrTx/>
            </a:pPr>
            <a:r>
              <a:rPr lang="en-US" sz="2200" b="1" kern="1200" dirty="0">
                <a:solidFill>
                  <a:prstClr val="black"/>
                </a:solidFill>
                <a:latin typeface="UTM Avo" panose="02040603050506020204" pitchFamily="18" charset="0"/>
                <a:ea typeface="+mn-ea"/>
                <a:cs typeface="Arial" pitchFamily="34" charset="0"/>
              </a:rPr>
              <a:t>Có </a:t>
            </a:r>
            <a:r>
              <a:rPr lang="en-US" sz="2200" b="1" kern="1200" dirty="0" err="1">
                <a:solidFill>
                  <a:prstClr val="black"/>
                </a:solidFill>
                <a:latin typeface="UTM Avo" panose="02040603050506020204" pitchFamily="18" charset="0"/>
                <a:ea typeface="+mn-ea"/>
                <a:cs typeface="Arial" pitchFamily="34" charset="0"/>
              </a:rPr>
              <a:t>những</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cách</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nào</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để</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sáng</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tạo</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và</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trang</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trí</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túi</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xách</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bằng</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hình</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cơ</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bản</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lặp</a:t>
            </a:r>
            <a:r>
              <a:rPr lang="en-US" sz="2200" b="1" kern="1200" dirty="0">
                <a:solidFill>
                  <a:prstClr val="black"/>
                </a:solidFill>
                <a:latin typeface="UTM Avo" panose="02040603050506020204" pitchFamily="18" charset="0"/>
                <a:ea typeface="+mn-ea"/>
                <a:cs typeface="Arial" pitchFamily="34" charset="0"/>
              </a:rPr>
              <a:t> </a:t>
            </a:r>
            <a:r>
              <a:rPr lang="en-US" sz="2200" b="1" kern="1200" dirty="0" err="1">
                <a:solidFill>
                  <a:prstClr val="black"/>
                </a:solidFill>
                <a:latin typeface="UTM Avo" panose="02040603050506020204" pitchFamily="18" charset="0"/>
                <a:ea typeface="+mn-ea"/>
                <a:cs typeface="Arial" pitchFamily="34" charset="0"/>
              </a:rPr>
              <a:t>lại</a:t>
            </a:r>
            <a:r>
              <a:rPr lang="en-US" sz="2200" b="1" kern="1200" dirty="0">
                <a:solidFill>
                  <a:prstClr val="black"/>
                </a:solidFill>
                <a:latin typeface="UTM Avo" panose="02040603050506020204" pitchFamily="18" charset="0"/>
                <a:ea typeface="+mn-ea"/>
                <a:cs typeface="Arial" pitchFamily="34" charset="0"/>
              </a:rPr>
              <a:t>? </a:t>
            </a:r>
            <a:endParaRPr lang="vi-VN" sz="2200" b="1" kern="1200" dirty="0">
              <a:solidFill>
                <a:prstClr val="black"/>
              </a:solidFill>
              <a:latin typeface="Arial" pitchFamily="34" charset="0"/>
              <a:ea typeface="+mn-ea"/>
              <a:cs typeface="Arial" pitchFamily="34" charset="0"/>
            </a:endParaRPr>
          </a:p>
        </p:txBody>
      </p:sp>
      <p:pic>
        <p:nvPicPr>
          <p:cNvPr id="8" name="Picture 7" descr="A screenshot of a computer&#10;&#10;Description automatically generated with low confidence">
            <a:hlinkClick r:id="rId5"/>
            <a:extLst>
              <a:ext uri="{FF2B5EF4-FFF2-40B4-BE49-F238E27FC236}">
                <a16:creationId xmlns:a16="http://schemas.microsoft.com/office/drawing/2014/main" id="{3E7CD14A-FAC5-41EC-9994-0F931772EA52}"/>
              </a:ext>
            </a:extLst>
          </p:cNvPr>
          <p:cNvPicPr>
            <a:picLocks noChangeAspect="1"/>
          </p:cNvPicPr>
          <p:nvPr/>
        </p:nvPicPr>
        <p:blipFill rotWithShape="1">
          <a:blip r:embed="rId6">
            <a:extLst>
              <a:ext uri="{28A0092B-C50C-407E-A947-70E740481C1C}">
                <a14:useLocalDpi xmlns:a14="http://schemas.microsoft.com/office/drawing/2010/main" val="0"/>
              </a:ext>
            </a:extLst>
          </a:blip>
          <a:srcRect t="20831"/>
          <a:stretch/>
        </p:blipFill>
        <p:spPr>
          <a:xfrm>
            <a:off x="825500" y="3768258"/>
            <a:ext cx="4988364" cy="3089742"/>
          </a:xfrm>
          <a:prstGeom prst="rect">
            <a:avLst/>
          </a:prstGeom>
        </p:spPr>
      </p:pic>
      <p:pic>
        <p:nvPicPr>
          <p:cNvPr id="9" name="Picture 8" descr="Square&#10;&#10;Description automatically generated">
            <a:hlinkClick r:id="rId7"/>
            <a:extLst>
              <a:ext uri="{FF2B5EF4-FFF2-40B4-BE49-F238E27FC236}">
                <a16:creationId xmlns:a16="http://schemas.microsoft.com/office/drawing/2014/main" id="{C07A22F0-BCDD-D792-CE0E-0C9EFEDC949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99078" y="3660393"/>
            <a:ext cx="4718210" cy="3197607"/>
          </a:xfrm>
          <a:prstGeom prst="rect">
            <a:avLst/>
          </a:prstGeom>
        </p:spPr>
      </p:pic>
      <p:grpSp>
        <p:nvGrpSpPr>
          <p:cNvPr id="10" name="Group 9">
            <a:extLst>
              <a:ext uri="{FF2B5EF4-FFF2-40B4-BE49-F238E27FC236}">
                <a16:creationId xmlns:a16="http://schemas.microsoft.com/office/drawing/2014/main" id="{31B235BE-71F1-3CAF-4DC8-773BC641B1A0}"/>
              </a:ext>
            </a:extLst>
          </p:cNvPr>
          <p:cNvGrpSpPr/>
          <p:nvPr/>
        </p:nvGrpSpPr>
        <p:grpSpPr>
          <a:xfrm>
            <a:off x="10106728" y="2219322"/>
            <a:ext cx="2052286" cy="2065733"/>
            <a:chOff x="6734456" y="1026165"/>
            <a:chExt cx="2052286" cy="1905000"/>
          </a:xfrm>
        </p:grpSpPr>
        <p:pic>
          <p:nvPicPr>
            <p:cNvPr id="11" name="Picture 10" descr="Youtube PNG Free Images with Transparent Background - (410 Free Downloads)">
              <a:hlinkClick r:id="rId9"/>
              <a:extLst>
                <a:ext uri="{FF2B5EF4-FFF2-40B4-BE49-F238E27FC236}">
                  <a16:creationId xmlns:a16="http://schemas.microsoft.com/office/drawing/2014/main" id="{40B7008B-C644-5999-4817-F0C037A411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grpSp>
        <p:nvGrpSpPr>
          <p:cNvPr id="13" name="Group 12">
            <a:extLst>
              <a:ext uri="{FF2B5EF4-FFF2-40B4-BE49-F238E27FC236}">
                <a16:creationId xmlns:a16="http://schemas.microsoft.com/office/drawing/2014/main" id="{31B235BE-71F1-3CAF-4DC8-773BC641B1A0}"/>
              </a:ext>
            </a:extLst>
          </p:cNvPr>
          <p:cNvGrpSpPr/>
          <p:nvPr/>
        </p:nvGrpSpPr>
        <p:grpSpPr>
          <a:xfrm>
            <a:off x="180272" y="2219322"/>
            <a:ext cx="2052286" cy="2065733"/>
            <a:chOff x="6734456" y="1026165"/>
            <a:chExt cx="2052286" cy="1905000"/>
          </a:xfrm>
        </p:grpSpPr>
        <p:pic>
          <p:nvPicPr>
            <p:cNvPr id="14" name="Picture 13" descr="Youtube PNG Free Images with Transparent Background - (410 Free Downloads)">
              <a:hlinkClick r:id="rId11"/>
              <a:extLst>
                <a:ext uri="{FF2B5EF4-FFF2-40B4-BE49-F238E27FC236}">
                  <a16:creationId xmlns:a16="http://schemas.microsoft.com/office/drawing/2014/main" id="{40B7008B-C644-5999-4817-F0C037A411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969886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par>
                                <p:cTn id="12" presetID="16" presetClass="entr" presetSubtype="21"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6" presetClass="entr" presetSubtype="21"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3FB51A-AF43-67D6-D54A-9A6D4F017371}"/>
              </a:ext>
            </a:extLst>
          </p:cNvPr>
          <p:cNvSpPr/>
          <p:nvPr/>
        </p:nvSpPr>
        <p:spPr>
          <a:xfrm>
            <a:off x="6422834" y="2445745"/>
            <a:ext cx="5769166" cy="4412255"/>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1C4246DA-E5BB-45D9-9AC7-0DCA6DC4ECF7}"/>
              </a:ext>
            </a:extLst>
          </p:cNvPr>
          <p:cNvSpPr/>
          <p:nvPr/>
        </p:nvSpPr>
        <p:spPr>
          <a:xfrm>
            <a:off x="2194429" y="1657398"/>
            <a:ext cx="7803139" cy="1131207"/>
          </a:xfrm>
          <a:prstGeom prst="rect">
            <a:avLst/>
          </a:prstGeom>
        </p:spPr>
        <p:txBody>
          <a:bodyPr wrap="square">
            <a:spAutoFit/>
          </a:bodyPr>
          <a:lstStyle/>
          <a:p>
            <a:pPr algn="ctr" defTabSz="609630">
              <a:lnSpc>
                <a:spcPct val="150000"/>
              </a:lnSpc>
              <a:buClrTx/>
            </a:pPr>
            <a:r>
              <a:rPr lang="en-US" sz="2400" b="1" kern="1200" dirty="0" err="1">
                <a:solidFill>
                  <a:prstClr val="black"/>
                </a:solidFill>
                <a:latin typeface="UTM Avo" panose="02040603050506020204" pitchFamily="18" charset="0"/>
                <a:ea typeface="+mn-ea"/>
                <a:cs typeface="Arial" pitchFamily="34" charset="0"/>
              </a:rPr>
              <a:t>Em</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hãy</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trang</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trí</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chiếc</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túi</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xách</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bằng</a:t>
            </a:r>
            <a:r>
              <a:rPr lang="en-US" sz="2400" b="1" kern="1200" dirty="0">
                <a:solidFill>
                  <a:prstClr val="black"/>
                </a:solidFill>
                <a:latin typeface="UTM Avo" panose="02040603050506020204" pitchFamily="18" charset="0"/>
                <a:ea typeface="+mn-ea"/>
                <a:cs typeface="Arial" pitchFamily="34" charset="0"/>
              </a:rPr>
              <a:t> các </a:t>
            </a:r>
            <a:r>
              <a:rPr lang="en-US" sz="2400" b="1" kern="1200" dirty="0" err="1">
                <a:solidFill>
                  <a:prstClr val="black"/>
                </a:solidFill>
                <a:latin typeface="UTM Avo" panose="02040603050506020204" pitchFamily="18" charset="0"/>
                <a:ea typeface="+mn-ea"/>
                <a:cs typeface="Arial" pitchFamily="34" charset="0"/>
              </a:rPr>
              <a:t>hình</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cơ</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bản</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lặp</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lại</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theo</a:t>
            </a:r>
            <a:r>
              <a:rPr lang="en-US" sz="2400" b="1" kern="1200" dirty="0">
                <a:solidFill>
                  <a:prstClr val="black"/>
                </a:solidFill>
                <a:latin typeface="UTM Avo" panose="02040603050506020204" pitchFamily="18" charset="0"/>
                <a:ea typeface="+mn-ea"/>
                <a:cs typeface="Arial" pitchFamily="34" charset="0"/>
              </a:rPr>
              <a:t> ý </a:t>
            </a:r>
            <a:r>
              <a:rPr lang="en-US" sz="2400" b="1" kern="1200" dirty="0" err="1">
                <a:solidFill>
                  <a:prstClr val="black"/>
                </a:solidFill>
                <a:latin typeface="UTM Avo" panose="02040603050506020204" pitchFamily="18" charset="0"/>
                <a:ea typeface="+mn-ea"/>
                <a:cs typeface="Arial" pitchFamily="34" charset="0"/>
              </a:rPr>
              <a:t>thích</a:t>
            </a:r>
            <a:endParaRPr lang="vi-VN" sz="2400" b="1" kern="1200" dirty="0">
              <a:solidFill>
                <a:prstClr val="black"/>
              </a:solidFill>
              <a:latin typeface="Arial" pitchFamily="34" charset="0"/>
              <a:ea typeface="+mn-ea"/>
              <a:cs typeface="Arial" pitchFamily="34" charset="0"/>
            </a:endParaRPr>
          </a:p>
        </p:txBody>
      </p:sp>
      <p:pic>
        <p:nvPicPr>
          <p:cNvPr id="5" name="Picture 4" descr="Graphical user interface, application&#10;&#10;Description automatically generated with medium confidence">
            <a:extLst>
              <a:ext uri="{FF2B5EF4-FFF2-40B4-BE49-F238E27FC236}">
                <a16:creationId xmlns:a16="http://schemas.microsoft.com/office/drawing/2014/main" id="{0C83CC82-6547-FB6F-9C8B-C8A6041B5DA2}"/>
              </a:ext>
            </a:extLst>
          </p:cNvPr>
          <p:cNvPicPr>
            <a:picLocks noChangeAspect="1"/>
          </p:cNvPicPr>
          <p:nvPr/>
        </p:nvPicPr>
        <p:blipFill rotWithShape="1">
          <a:blip r:embed="rId3">
            <a:extLst>
              <a:ext uri="{28A0092B-C50C-407E-A947-70E740481C1C}">
                <a14:useLocalDpi xmlns:a14="http://schemas.microsoft.com/office/drawing/2010/main" val="0"/>
              </a:ext>
            </a:extLst>
          </a:blip>
          <a:srcRect l="18269" t="15390" r="18694" b="14985"/>
          <a:stretch/>
        </p:blipFill>
        <p:spPr>
          <a:xfrm>
            <a:off x="915773" y="3258505"/>
            <a:ext cx="10360449" cy="2786734"/>
          </a:xfrm>
          <a:prstGeom prst="rect">
            <a:avLst/>
          </a:prstGeom>
        </p:spPr>
      </p:pic>
    </p:spTree>
    <p:extLst>
      <p:ext uri="{BB962C8B-B14F-4D97-AF65-F5344CB8AC3E}">
        <p14:creationId xmlns:p14="http://schemas.microsoft.com/office/powerpoint/2010/main" val="3688314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6D58A9-15C4-9E12-881D-9721B05271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34DD7FC-04EC-0278-C53D-506F9B752CFD}"/>
              </a:ext>
            </a:extLst>
          </p:cNvPr>
          <p:cNvSpPr/>
          <p:nvPr/>
        </p:nvSpPr>
        <p:spPr>
          <a:xfrm>
            <a:off x="6422834" y="2445745"/>
            <a:ext cx="5769166" cy="4412255"/>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2A742C4-FA43-949C-2683-4F3E38669326}"/>
              </a:ext>
            </a:extLst>
          </p:cNvPr>
          <p:cNvSpPr/>
          <p:nvPr/>
        </p:nvSpPr>
        <p:spPr>
          <a:xfrm>
            <a:off x="689614" y="2788605"/>
            <a:ext cx="10812768" cy="3891835"/>
          </a:xfrm>
          <a:prstGeom prst="rect">
            <a:avLst/>
          </a:prstGeom>
        </p:spPr>
        <p:txBody>
          <a:bodyPr wrap="square">
            <a:spAutoFit/>
          </a:bodyPr>
          <a:lstStyle/>
          <a:p>
            <a:pPr algn="ctr" defTabSz="609630">
              <a:lnSpc>
                <a:spcPct val="150000"/>
              </a:lnSpc>
              <a:buClrTx/>
            </a:pPr>
            <a:r>
              <a:rPr lang="vi-VN" sz="2400" i="1" kern="1200" dirty="0">
                <a:solidFill>
                  <a:schemeClr val="tx1"/>
                </a:solidFill>
                <a:latin typeface="UTM Avo" panose="02040603050506020204" pitchFamily="18" charset="0"/>
                <a:ea typeface="+mn-ea"/>
                <a:cs typeface="Arial" panose="020B0604020202020204" pitchFamily="34" charset="0"/>
              </a:rPr>
              <a:t>Lưu ý:</a:t>
            </a:r>
          </a:p>
          <a:p>
            <a:pPr marL="381019" indent="-381019" algn="just" defTabSz="609630">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Các màu giấy để làm thân, quai túi và các hình cơ bản trang trí cần có màu đậm, màu nhạt, kết hợp tận dụng giấy của sách, báo cũ như: tạp chí, bìa lịch,...</a:t>
            </a:r>
          </a:p>
          <a:p>
            <a:pPr marL="381019" indent="-381019" algn="just" defTabSz="609630">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Hình thân túi có thể: vuông, tròn, chữ nhật, hình tam giác, hình </a:t>
            </a:r>
            <a:br>
              <a:rPr lang="en-US" sz="2400" kern="1200" dirty="0">
                <a:solidFill>
                  <a:schemeClr val="tx1"/>
                </a:solidFill>
                <a:latin typeface="UTM Avo" panose="02040603050506020204" pitchFamily="18" charset="0"/>
                <a:ea typeface="+mn-ea"/>
                <a:cs typeface="Arial" panose="020B0604020202020204" pitchFamily="34" charset="0"/>
              </a:rPr>
            </a:br>
            <a:r>
              <a:rPr lang="vi-VN" sz="2400" kern="1200" dirty="0">
                <a:solidFill>
                  <a:schemeClr val="tx1"/>
                </a:solidFill>
                <a:latin typeface="UTM Avo" panose="02040603050506020204" pitchFamily="18" charset="0"/>
                <a:ea typeface="+mn-ea"/>
                <a:cs typeface="Arial" panose="020B0604020202020204" pitchFamily="34" charset="0"/>
              </a:rPr>
              <a:t>bán nguyệt, cần tạo sự cân đối giữa kích thước của thân túi và các chi tiết khác như: quai, chi tiết trang trí,... để chiếc túi được đẹp hơn.</a:t>
            </a:r>
          </a:p>
        </p:txBody>
      </p:sp>
      <p:sp>
        <p:nvSpPr>
          <p:cNvPr id="3" name="Rectangle 2">
            <a:extLst>
              <a:ext uri="{FF2B5EF4-FFF2-40B4-BE49-F238E27FC236}">
                <a16:creationId xmlns:a16="http://schemas.microsoft.com/office/drawing/2014/main" id="{1596DD5B-0441-286F-15E1-56E11391658C}"/>
              </a:ext>
            </a:extLst>
          </p:cNvPr>
          <p:cNvSpPr/>
          <p:nvPr/>
        </p:nvSpPr>
        <p:spPr>
          <a:xfrm>
            <a:off x="2194429" y="1657398"/>
            <a:ext cx="7803139" cy="1131207"/>
          </a:xfrm>
          <a:prstGeom prst="rect">
            <a:avLst/>
          </a:prstGeom>
        </p:spPr>
        <p:txBody>
          <a:bodyPr wrap="square">
            <a:spAutoFit/>
          </a:bodyPr>
          <a:lstStyle/>
          <a:p>
            <a:pPr algn="ctr" defTabSz="609630">
              <a:lnSpc>
                <a:spcPct val="150000"/>
              </a:lnSpc>
              <a:buClrTx/>
            </a:pPr>
            <a:r>
              <a:rPr lang="en-US" sz="2400" b="1" kern="1200" dirty="0" err="1">
                <a:solidFill>
                  <a:prstClr val="black"/>
                </a:solidFill>
                <a:latin typeface="UTM Avo" panose="02040603050506020204" pitchFamily="18" charset="0"/>
                <a:ea typeface="+mn-ea"/>
                <a:cs typeface="Arial" pitchFamily="34" charset="0"/>
              </a:rPr>
              <a:t>Em</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hãy</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trang</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trí</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chiếc</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túi</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xách</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bằng</a:t>
            </a:r>
            <a:r>
              <a:rPr lang="en-US" sz="2400" b="1" kern="1200" dirty="0">
                <a:solidFill>
                  <a:prstClr val="black"/>
                </a:solidFill>
                <a:latin typeface="UTM Avo" panose="02040603050506020204" pitchFamily="18" charset="0"/>
                <a:ea typeface="+mn-ea"/>
                <a:cs typeface="Arial" pitchFamily="34" charset="0"/>
              </a:rPr>
              <a:t> các </a:t>
            </a:r>
            <a:r>
              <a:rPr lang="en-US" sz="2400" b="1" kern="1200" dirty="0" err="1">
                <a:solidFill>
                  <a:prstClr val="black"/>
                </a:solidFill>
                <a:latin typeface="UTM Avo" panose="02040603050506020204" pitchFamily="18" charset="0"/>
                <a:ea typeface="+mn-ea"/>
                <a:cs typeface="Arial" pitchFamily="34" charset="0"/>
              </a:rPr>
              <a:t>hình</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cơ</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bản</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lặp</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lại</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theo</a:t>
            </a:r>
            <a:r>
              <a:rPr lang="en-US" sz="2400" b="1" kern="1200" dirty="0">
                <a:solidFill>
                  <a:prstClr val="black"/>
                </a:solidFill>
                <a:latin typeface="UTM Avo" panose="02040603050506020204" pitchFamily="18" charset="0"/>
                <a:ea typeface="+mn-ea"/>
                <a:cs typeface="Arial" pitchFamily="34" charset="0"/>
              </a:rPr>
              <a:t> ý </a:t>
            </a:r>
            <a:r>
              <a:rPr lang="en-US" sz="2400" b="1" kern="1200" dirty="0" err="1">
                <a:solidFill>
                  <a:prstClr val="black"/>
                </a:solidFill>
                <a:latin typeface="UTM Avo" panose="02040603050506020204" pitchFamily="18" charset="0"/>
                <a:ea typeface="+mn-ea"/>
                <a:cs typeface="Arial" pitchFamily="34" charset="0"/>
              </a:rPr>
              <a:t>thích</a:t>
            </a:r>
            <a:endParaRPr lang="vi-VN" sz="2400" b="1" kern="1200" dirty="0">
              <a:solidFill>
                <a:prstClr val="black"/>
              </a:solidFill>
              <a:latin typeface="Arial" pitchFamily="34" charset="0"/>
              <a:ea typeface="+mn-ea"/>
              <a:cs typeface="Arial" pitchFamily="34" charset="0"/>
            </a:endParaRPr>
          </a:p>
        </p:txBody>
      </p:sp>
    </p:spTree>
    <p:extLst>
      <p:ext uri="{BB962C8B-B14F-4D97-AF65-F5344CB8AC3E}">
        <p14:creationId xmlns:p14="http://schemas.microsoft.com/office/powerpoint/2010/main" val="6032489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2FDF14-743E-3286-A392-E7DD5B2A29E0}"/>
              </a:ext>
            </a:extLst>
          </p:cNvPr>
          <p:cNvSpPr/>
          <p:nvPr/>
        </p:nvSpPr>
        <p:spPr>
          <a:xfrm>
            <a:off x="6422834" y="2445745"/>
            <a:ext cx="5769166" cy="4412255"/>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8">
            <a:extLst>
              <a:ext uri="{FF2B5EF4-FFF2-40B4-BE49-F238E27FC236}">
                <a16:creationId xmlns:a16="http://schemas.microsoft.com/office/drawing/2014/main" id="{FA3FFA69-E073-1D9F-C546-ACC33D61F9F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319699" y="5673890"/>
            <a:ext cx="644379" cy="628270"/>
          </a:xfrm>
          <a:prstGeom prst="rect">
            <a:avLst/>
          </a:prstGeom>
        </p:spPr>
      </p:pic>
      <p:pic>
        <p:nvPicPr>
          <p:cNvPr id="6" name="Picture 9">
            <a:extLst>
              <a:ext uri="{FF2B5EF4-FFF2-40B4-BE49-F238E27FC236}">
                <a16:creationId xmlns:a16="http://schemas.microsoft.com/office/drawing/2014/main" id="{64C13119-99CF-FF86-EDB2-5354DAA799B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60943" y="4801243"/>
            <a:ext cx="671776" cy="695241"/>
          </a:xfrm>
          <a:prstGeom prst="rect">
            <a:avLst/>
          </a:prstGeom>
        </p:spPr>
      </p:pic>
      <p:sp>
        <p:nvSpPr>
          <p:cNvPr id="7" name="Rectangle 6">
            <a:extLst>
              <a:ext uri="{FF2B5EF4-FFF2-40B4-BE49-F238E27FC236}">
                <a16:creationId xmlns:a16="http://schemas.microsoft.com/office/drawing/2014/main" id="{EAA7B844-A9DE-1F97-B360-52BEA58E9E49}"/>
              </a:ext>
            </a:extLst>
          </p:cNvPr>
          <p:cNvSpPr/>
          <p:nvPr/>
        </p:nvSpPr>
        <p:spPr>
          <a:xfrm>
            <a:off x="3281752" y="1738936"/>
            <a:ext cx="5628495" cy="535724"/>
          </a:xfrm>
          <a:prstGeom prst="rect">
            <a:avLst/>
          </a:prstGeom>
        </p:spPr>
        <p:txBody>
          <a:bodyPr wrap="square">
            <a:spAutoFit/>
          </a:bodyPr>
          <a:lstStyle/>
          <a:p>
            <a:pPr algn="ctr" defTabSz="609630">
              <a:lnSpc>
                <a:spcPct val="150000"/>
              </a:lnSpc>
              <a:buClrTx/>
            </a:pPr>
            <a:r>
              <a:rPr lang="en-US" sz="2200" b="1" kern="1200" dirty="0">
                <a:solidFill>
                  <a:schemeClr val="tx1"/>
                </a:solidFill>
                <a:latin typeface="UTM Avo" panose="02040603050506020204" pitchFamily="18" charset="0"/>
                <a:ea typeface="+mn-ea"/>
                <a:cs typeface="Arial" pitchFamily="34" charset="0"/>
              </a:rPr>
              <a:t>Các </a:t>
            </a:r>
            <a:r>
              <a:rPr lang="en-US" sz="2200" b="1" kern="1200" dirty="0" err="1">
                <a:solidFill>
                  <a:schemeClr val="tx1"/>
                </a:solidFill>
                <a:latin typeface="UTM Avo" panose="02040603050506020204" pitchFamily="18" charset="0"/>
                <a:ea typeface="+mn-ea"/>
                <a:cs typeface="Arial" pitchFamily="34" charset="0"/>
              </a:rPr>
              <a:t>bước</a:t>
            </a:r>
            <a:r>
              <a:rPr lang="en-US" sz="2200" b="1" kern="1200" dirty="0">
                <a:solidFill>
                  <a:schemeClr val="tx1"/>
                </a:solidFill>
                <a:latin typeface="UTM Avo" panose="02040603050506020204" pitchFamily="18" charset="0"/>
                <a:ea typeface="+mn-ea"/>
                <a:cs typeface="Arial" pitchFamily="34" charset="0"/>
              </a:rPr>
              <a:t> </a:t>
            </a:r>
            <a:r>
              <a:rPr lang="en-US" sz="2200" b="1" kern="1200" dirty="0" err="1">
                <a:solidFill>
                  <a:schemeClr val="tx1"/>
                </a:solidFill>
                <a:latin typeface="UTM Avo" panose="02040603050506020204" pitchFamily="18" charset="0"/>
                <a:ea typeface="+mn-ea"/>
                <a:cs typeface="Arial" pitchFamily="34" charset="0"/>
              </a:rPr>
              <a:t>làm</a:t>
            </a:r>
            <a:r>
              <a:rPr lang="en-US" sz="2200" b="1" kern="1200" dirty="0">
                <a:solidFill>
                  <a:schemeClr val="tx1"/>
                </a:solidFill>
                <a:latin typeface="UTM Avo" panose="02040603050506020204" pitchFamily="18" charset="0"/>
                <a:ea typeface="+mn-ea"/>
                <a:cs typeface="Arial" pitchFamily="34" charset="0"/>
              </a:rPr>
              <a:t> </a:t>
            </a:r>
            <a:r>
              <a:rPr lang="en-US" sz="2200" b="1" kern="1200" dirty="0" err="1">
                <a:solidFill>
                  <a:schemeClr val="tx1"/>
                </a:solidFill>
                <a:latin typeface="UTM Avo" panose="02040603050506020204" pitchFamily="18" charset="0"/>
                <a:ea typeface="+mn-ea"/>
                <a:cs typeface="Arial" pitchFamily="34" charset="0"/>
              </a:rPr>
              <a:t>một</a:t>
            </a:r>
            <a:r>
              <a:rPr lang="en-US" sz="2200" b="1" kern="1200" dirty="0">
                <a:solidFill>
                  <a:schemeClr val="tx1"/>
                </a:solidFill>
                <a:latin typeface="UTM Avo" panose="02040603050506020204" pitchFamily="18" charset="0"/>
                <a:ea typeface="+mn-ea"/>
                <a:cs typeface="Arial" pitchFamily="34" charset="0"/>
              </a:rPr>
              <a:t> </a:t>
            </a:r>
            <a:r>
              <a:rPr lang="en-US" sz="2200" b="1" kern="1200" dirty="0" err="1">
                <a:solidFill>
                  <a:schemeClr val="tx1"/>
                </a:solidFill>
                <a:latin typeface="UTM Avo" panose="02040603050506020204" pitchFamily="18" charset="0"/>
                <a:ea typeface="+mn-ea"/>
                <a:cs typeface="Arial" pitchFamily="34" charset="0"/>
              </a:rPr>
              <a:t>chiếc</a:t>
            </a:r>
            <a:r>
              <a:rPr lang="en-US" sz="2200" b="1" kern="1200" dirty="0">
                <a:solidFill>
                  <a:schemeClr val="tx1"/>
                </a:solidFill>
                <a:latin typeface="UTM Avo" panose="02040603050506020204" pitchFamily="18" charset="0"/>
                <a:ea typeface="+mn-ea"/>
                <a:cs typeface="Arial" pitchFamily="34" charset="0"/>
              </a:rPr>
              <a:t> </a:t>
            </a:r>
            <a:r>
              <a:rPr lang="en-US" sz="2200" b="1" kern="1200" dirty="0" err="1">
                <a:solidFill>
                  <a:schemeClr val="tx1"/>
                </a:solidFill>
                <a:latin typeface="UTM Avo" panose="02040603050506020204" pitchFamily="18" charset="0"/>
                <a:ea typeface="+mn-ea"/>
                <a:cs typeface="Arial" pitchFamily="34" charset="0"/>
              </a:rPr>
              <a:t>túi</a:t>
            </a:r>
            <a:r>
              <a:rPr lang="en-US" sz="2200" b="1" kern="1200" dirty="0">
                <a:solidFill>
                  <a:schemeClr val="tx1"/>
                </a:solidFill>
                <a:latin typeface="UTM Avo" panose="02040603050506020204" pitchFamily="18" charset="0"/>
                <a:ea typeface="+mn-ea"/>
                <a:cs typeface="Arial" pitchFamily="34" charset="0"/>
              </a:rPr>
              <a:t> </a:t>
            </a:r>
            <a:r>
              <a:rPr lang="en-US" sz="2200" b="1" kern="1200" dirty="0" err="1">
                <a:solidFill>
                  <a:schemeClr val="tx1"/>
                </a:solidFill>
                <a:latin typeface="UTM Avo" panose="02040603050506020204" pitchFamily="18" charset="0"/>
                <a:ea typeface="+mn-ea"/>
                <a:cs typeface="Arial" pitchFamily="34" charset="0"/>
              </a:rPr>
              <a:t>xách</a:t>
            </a:r>
            <a:r>
              <a:rPr lang="en-US" sz="2200" b="1" kern="1200" dirty="0">
                <a:solidFill>
                  <a:schemeClr val="tx1"/>
                </a:solidFill>
                <a:latin typeface="UTM Avo" panose="02040603050506020204" pitchFamily="18" charset="0"/>
                <a:ea typeface="+mn-ea"/>
                <a:cs typeface="Arial" pitchFamily="34" charset="0"/>
              </a:rPr>
              <a:t>:</a:t>
            </a:r>
            <a:endParaRPr lang="vi-VN" sz="2200" b="1" kern="1200" dirty="0">
              <a:solidFill>
                <a:schemeClr val="tx1"/>
              </a:solidFill>
              <a:latin typeface="Arial" pitchFamily="34" charset="0"/>
              <a:ea typeface="+mn-ea"/>
              <a:cs typeface="Arial" pitchFamily="34" charset="0"/>
            </a:endParaRPr>
          </a:p>
        </p:txBody>
      </p:sp>
      <p:sp>
        <p:nvSpPr>
          <p:cNvPr id="8" name="TextBox 7">
            <a:extLst>
              <a:ext uri="{FF2B5EF4-FFF2-40B4-BE49-F238E27FC236}">
                <a16:creationId xmlns:a16="http://schemas.microsoft.com/office/drawing/2014/main" id="{F29050D2-C628-157F-63F3-267A7CA98987}"/>
              </a:ext>
            </a:extLst>
          </p:cNvPr>
          <p:cNvSpPr txBox="1"/>
          <p:nvPr/>
        </p:nvSpPr>
        <p:spPr>
          <a:xfrm>
            <a:off x="860943" y="2358226"/>
            <a:ext cx="10755272" cy="2141548"/>
          </a:xfrm>
          <a:prstGeom prst="rect">
            <a:avLst/>
          </a:prstGeom>
          <a:noFill/>
        </p:spPr>
        <p:txBody>
          <a:bodyPr wrap="square">
            <a:spAutoFit/>
          </a:bodyPr>
          <a:lstStyle/>
          <a:p>
            <a:pPr marL="381019" indent="-381019" algn="just" defTabSz="609630">
              <a:lnSpc>
                <a:spcPct val="150000"/>
              </a:lnSpc>
              <a:spcAft>
                <a:spcPts val="667"/>
              </a:spcAft>
              <a:buClrTx/>
              <a:buFont typeface="Arial" panose="020B0604020202020204" pitchFamily="34" charset="0"/>
              <a:buChar char="•"/>
            </a:pPr>
            <a:r>
              <a:rPr lang="nl-NL" sz="2200" b="1" kern="1200" dirty="0">
                <a:solidFill>
                  <a:schemeClr val="tx1"/>
                </a:solidFill>
                <a:latin typeface="UTM Avo" panose="02040603050506020204" pitchFamily="18" charset="0"/>
                <a:ea typeface="Arial" panose="020B0604020202020204" pitchFamily="34" charset="0"/>
                <a:cs typeface="Arial" panose="020B0604020202020204" pitchFamily="34" charset="0"/>
              </a:rPr>
              <a:t>Bước 1: </a:t>
            </a:r>
            <a: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t>Dán giấy dùng làm quai vào thân túi.</a:t>
            </a:r>
            <a:endParaRPr lang="en-US" sz="2200" kern="1200" dirty="0">
              <a:solidFill>
                <a:schemeClr val="tx1"/>
              </a:solidFill>
              <a:latin typeface="UTM Avo" panose="02040603050506020204" pitchFamily="18" charset="0"/>
              <a:ea typeface="Arial" panose="020B0604020202020204" pitchFamily="34" charset="0"/>
              <a:cs typeface="Arial" panose="020B0604020202020204" pitchFamily="34" charset="0"/>
            </a:endParaRPr>
          </a:p>
          <a:p>
            <a:pPr marL="381019" indent="-381019" algn="just" defTabSz="609630">
              <a:lnSpc>
                <a:spcPct val="150000"/>
              </a:lnSpc>
              <a:spcAft>
                <a:spcPts val="667"/>
              </a:spcAft>
              <a:buClrTx/>
              <a:buFont typeface="Arial" panose="020B0604020202020204" pitchFamily="34" charset="0"/>
              <a:buChar char="•"/>
            </a:pPr>
            <a:r>
              <a:rPr lang="nl-NL" sz="2200" b="1" kern="1200" dirty="0">
                <a:solidFill>
                  <a:schemeClr val="tx1"/>
                </a:solidFill>
                <a:latin typeface="UTM Avo" panose="02040603050506020204" pitchFamily="18" charset="0"/>
                <a:ea typeface="Arial" panose="020B0604020202020204" pitchFamily="34" charset="0"/>
                <a:cs typeface="Arial" panose="020B0604020202020204" pitchFamily="34" charset="0"/>
              </a:rPr>
              <a:t>Bước 2: </a:t>
            </a:r>
            <a: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t>Sắp xếp các hình cơ bản lặp lại (đối xứng/xen kẽ hoặc kết hợp đối xứng và xen kẽ) theo ý thích trên hình chiếc túi và dán hoàn thành </a:t>
            </a:r>
            <a:b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br>
            <a: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t>sản phẩm chiếc túi xách. </a:t>
            </a:r>
            <a:endParaRPr lang="en-US" sz="2200" kern="1200" dirty="0">
              <a:solidFill>
                <a:schemeClr val="tx1"/>
              </a:solidFill>
              <a:latin typeface="UTM Avo" panose="02040603050506020204" pitchFamily="18" charset="0"/>
              <a:ea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281D8970-CB6F-6E10-91CB-EC57F65C3D3B}"/>
              </a:ext>
            </a:extLst>
          </p:cNvPr>
          <p:cNvGrpSpPr/>
          <p:nvPr/>
        </p:nvGrpSpPr>
        <p:grpSpPr>
          <a:xfrm>
            <a:off x="6054323" y="4184178"/>
            <a:ext cx="4792129" cy="2309018"/>
            <a:chOff x="1245582" y="4280001"/>
            <a:chExt cx="4792129" cy="2309018"/>
          </a:xfrm>
        </p:grpSpPr>
        <p:pic>
          <p:nvPicPr>
            <p:cNvPr id="13" name="Picture 12">
              <a:extLst>
                <a:ext uri="{FF2B5EF4-FFF2-40B4-BE49-F238E27FC236}">
                  <a16:creationId xmlns:a16="http://schemas.microsoft.com/office/drawing/2014/main" id="{037DFFA0-2E1C-284F-9F32-59FA7323D7A6}"/>
                </a:ext>
              </a:extLst>
            </p:cNvPr>
            <p:cNvPicPr>
              <a:picLocks noChangeAspect="1"/>
            </p:cNvPicPr>
            <p:nvPr/>
          </p:nvPicPr>
          <p:blipFill>
            <a:blip r:embed="rId7"/>
            <a:stretch>
              <a:fillRect/>
            </a:stretch>
          </p:blipFill>
          <p:spPr>
            <a:xfrm>
              <a:off x="1245582" y="4280001"/>
              <a:ext cx="4792129" cy="2309018"/>
            </a:xfrm>
            <a:prstGeom prst="rect">
              <a:avLst/>
            </a:prstGeom>
          </p:spPr>
        </p:pic>
        <p:sp>
          <p:nvSpPr>
            <p:cNvPr id="16" name="Rectangle 15">
              <a:extLst>
                <a:ext uri="{FF2B5EF4-FFF2-40B4-BE49-F238E27FC236}">
                  <a16:creationId xmlns:a16="http://schemas.microsoft.com/office/drawing/2014/main" id="{CEA1D29C-F883-B85B-C008-E5F4FD4E3F92}"/>
                </a:ext>
              </a:extLst>
            </p:cNvPr>
            <p:cNvSpPr/>
            <p:nvPr/>
          </p:nvSpPr>
          <p:spPr>
            <a:xfrm>
              <a:off x="1245582" y="4280001"/>
              <a:ext cx="1774065" cy="4940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34186353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112CE1-36C9-8B3F-77C7-9C22A44AAC9C}"/>
              </a:ext>
            </a:extLst>
          </p:cNvPr>
          <p:cNvSpPr/>
          <p:nvPr/>
        </p:nvSpPr>
        <p:spPr>
          <a:xfrm>
            <a:off x="6422834" y="2445745"/>
            <a:ext cx="5769166" cy="4412255"/>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33CA0B57-6A14-1B1E-90F3-CDCFA0244E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871601">
            <a:off x="10647994" y="1307679"/>
            <a:ext cx="1579694" cy="1579694"/>
          </a:xfrm>
          <a:prstGeom prst="rect">
            <a:avLst/>
          </a:prstGeom>
        </p:spPr>
      </p:pic>
      <p:sp>
        <p:nvSpPr>
          <p:cNvPr id="6" name="TextBox 5">
            <a:extLst>
              <a:ext uri="{FF2B5EF4-FFF2-40B4-BE49-F238E27FC236}">
                <a16:creationId xmlns:a16="http://schemas.microsoft.com/office/drawing/2014/main" id="{D27047CE-396E-E841-B218-319BE5BD5F41}"/>
              </a:ext>
            </a:extLst>
          </p:cNvPr>
          <p:cNvSpPr txBox="1"/>
          <p:nvPr/>
        </p:nvSpPr>
        <p:spPr>
          <a:xfrm>
            <a:off x="3263899" y="1735480"/>
            <a:ext cx="5664200" cy="400110"/>
          </a:xfrm>
          <a:prstGeom prst="rect">
            <a:avLst/>
          </a:prstGeom>
        </p:spPr>
        <p:txBody>
          <a:bodyPr wrap="square" lIns="0" tIns="0" rIns="0" bIns="0" rtlCol="0" anchor="t">
            <a:spAutoFit/>
          </a:bodyPr>
          <a:lstStyle/>
          <a:p>
            <a:pPr algn="ctr" defTabSz="609630">
              <a:buClrTx/>
            </a:pPr>
            <a:r>
              <a:rPr lang="en-US" sz="2600" b="1" kern="1200" dirty="0" err="1">
                <a:solidFill>
                  <a:schemeClr val="tx1"/>
                </a:solidFill>
                <a:latin typeface="UTM Avo" panose="02040603050506020204" pitchFamily="18" charset="0"/>
                <a:ea typeface="+mn-ea"/>
                <a:cs typeface="Arial" panose="020B0604020202020204" pitchFamily="34" charset="0"/>
              </a:rPr>
              <a:t>Thực</a:t>
            </a:r>
            <a:r>
              <a:rPr lang="en-US" sz="2600" b="1" kern="1200" dirty="0">
                <a:solidFill>
                  <a:schemeClr val="tx1"/>
                </a:solidFill>
                <a:latin typeface="UTM Avo" panose="02040603050506020204" pitchFamily="18" charset="0"/>
                <a:ea typeface="+mn-ea"/>
                <a:cs typeface="Arial" panose="020B0604020202020204" pitchFamily="34" charset="0"/>
              </a:rPr>
              <a:t> </a:t>
            </a:r>
            <a:r>
              <a:rPr lang="en-US" sz="2600" b="1" kern="1200" dirty="0" err="1">
                <a:solidFill>
                  <a:schemeClr val="tx1"/>
                </a:solidFill>
                <a:latin typeface="UTM Avo" panose="02040603050506020204" pitchFamily="18" charset="0"/>
                <a:ea typeface="+mn-ea"/>
                <a:cs typeface="Arial" panose="020B0604020202020204" pitchFamily="34" charset="0"/>
              </a:rPr>
              <a:t>hành</a:t>
            </a:r>
            <a:r>
              <a:rPr lang="en-US" sz="2600" b="1" kern="1200" dirty="0">
                <a:solidFill>
                  <a:schemeClr val="tx1"/>
                </a:solidFill>
                <a:latin typeface="UTM Avo" panose="02040603050506020204" pitchFamily="18" charset="0"/>
                <a:ea typeface="+mn-ea"/>
                <a:cs typeface="Arial" panose="020B0604020202020204" pitchFamily="34" charset="0"/>
              </a:rPr>
              <a:t> </a:t>
            </a:r>
            <a:r>
              <a:rPr lang="en-US" sz="2600" b="1" kern="1200" dirty="0" err="1">
                <a:solidFill>
                  <a:schemeClr val="tx1"/>
                </a:solidFill>
                <a:latin typeface="UTM Avo" panose="02040603050506020204" pitchFamily="18" charset="0"/>
                <a:ea typeface="+mn-ea"/>
                <a:cs typeface="Arial" panose="020B0604020202020204" pitchFamily="34" charset="0"/>
              </a:rPr>
              <a:t>theo</a:t>
            </a:r>
            <a:r>
              <a:rPr lang="en-US" sz="2600" b="1" kern="1200" dirty="0">
                <a:solidFill>
                  <a:schemeClr val="tx1"/>
                </a:solidFill>
                <a:latin typeface="UTM Avo" panose="02040603050506020204" pitchFamily="18" charset="0"/>
                <a:ea typeface="+mn-ea"/>
                <a:cs typeface="Arial" panose="020B0604020202020204" pitchFamily="34" charset="0"/>
              </a:rPr>
              <a:t> </a:t>
            </a:r>
            <a:r>
              <a:rPr lang="en-US" sz="2600" b="1" kern="1200" dirty="0" err="1">
                <a:solidFill>
                  <a:schemeClr val="tx1"/>
                </a:solidFill>
                <a:latin typeface="UTM Avo" panose="02040603050506020204" pitchFamily="18" charset="0"/>
                <a:ea typeface="+mn-ea"/>
                <a:cs typeface="Arial" panose="020B0604020202020204" pitchFamily="34" charset="0"/>
              </a:rPr>
              <a:t>nhóm</a:t>
            </a:r>
            <a:endParaRPr lang="en-US" sz="2600" b="1" kern="1200" dirty="0">
              <a:solidFill>
                <a:schemeClr val="tx1"/>
              </a:solidFill>
              <a:latin typeface="UTM Avo" panose="02040603050506020204" pitchFamily="18" charset="0"/>
              <a:ea typeface="+mn-ea"/>
              <a:cs typeface="Arial" panose="020B0604020202020204" pitchFamily="34" charset="0"/>
            </a:endParaRPr>
          </a:p>
        </p:txBody>
      </p:sp>
      <p:sp>
        <p:nvSpPr>
          <p:cNvPr id="7" name="TextBox 6">
            <a:extLst>
              <a:ext uri="{FF2B5EF4-FFF2-40B4-BE49-F238E27FC236}">
                <a16:creationId xmlns:a16="http://schemas.microsoft.com/office/drawing/2014/main" id="{41FBBA80-EA06-085E-DC36-D0443FD26309}"/>
              </a:ext>
            </a:extLst>
          </p:cNvPr>
          <p:cNvSpPr txBox="1"/>
          <p:nvPr/>
        </p:nvSpPr>
        <p:spPr>
          <a:xfrm>
            <a:off x="754158" y="2199090"/>
            <a:ext cx="10683683" cy="4531946"/>
          </a:xfrm>
          <a:prstGeom prst="rect">
            <a:avLst/>
          </a:prstGeom>
          <a:noFill/>
        </p:spPr>
        <p:txBody>
          <a:bodyPr wrap="square">
            <a:spAutoFit/>
          </a:bodyPr>
          <a:lstStyle/>
          <a:p>
            <a:pPr algn="just" defTabSz="609630">
              <a:lnSpc>
                <a:spcPct val="150000"/>
              </a:lnSpc>
              <a:spcAft>
                <a:spcPts val="667"/>
              </a:spcAft>
              <a:buClrTx/>
            </a:pPr>
            <a: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t>Các em hãy tạo sản phẩm nhóm như: </a:t>
            </a:r>
          </a:p>
          <a:p>
            <a:pPr marL="381019" indent="-381019" algn="just" defTabSz="609630">
              <a:lnSpc>
                <a:spcPct val="150000"/>
              </a:lnSpc>
              <a:spcAft>
                <a:spcPts val="667"/>
              </a:spcAft>
              <a:buClrTx/>
              <a:buFont typeface="Arial" panose="020B0604020202020204" pitchFamily="34" charset="0"/>
              <a:buChar char="•"/>
            </a:pPr>
            <a: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t>Sử dụng khổ giấy to hơn bài cá nhân.</a:t>
            </a:r>
          </a:p>
          <a:p>
            <a:pPr marL="381019" indent="-381019" algn="just" defTabSz="609630">
              <a:lnSpc>
                <a:spcPct val="150000"/>
              </a:lnSpc>
              <a:spcAft>
                <a:spcPts val="667"/>
              </a:spcAft>
              <a:buClrTx/>
              <a:buFont typeface="Arial" panose="020B0604020202020204" pitchFamily="34" charset="0"/>
              <a:buChar char="•"/>
            </a:pPr>
            <a: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t>Các thành viên trao đổi thống nhất chọn màu sắc, kiểu dáng của thân túi (tròn, vuông...), quai túi (tròn, góc cạnh, vuông...) và các hình để trang trí lặp lại.</a:t>
            </a:r>
          </a:p>
          <a:p>
            <a:pPr marL="381019" indent="-381019" algn="just" defTabSz="609630">
              <a:lnSpc>
                <a:spcPct val="150000"/>
              </a:lnSpc>
              <a:spcAft>
                <a:spcPts val="667"/>
              </a:spcAft>
              <a:buClrTx/>
              <a:buFont typeface="Arial" panose="020B0604020202020204" pitchFamily="34" charset="0"/>
              <a:buChar char="•"/>
            </a:pPr>
            <a: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t>Phân công các thành viên thực hiện các bước như cắt, dán,...</a:t>
            </a:r>
          </a:p>
          <a:p>
            <a:pPr marL="381019" indent="-381019" algn="just" defTabSz="609630">
              <a:lnSpc>
                <a:spcPct val="150000"/>
              </a:lnSpc>
              <a:spcAft>
                <a:spcPts val="667"/>
              </a:spcAft>
              <a:buClrTx/>
              <a:buFont typeface="Arial" panose="020B0604020202020204" pitchFamily="34" charset="0"/>
              <a:buChar char="•"/>
            </a:pPr>
            <a: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t>Các thành viên cùng thống nhất hoàn thiện và đặt tên cho sản phẩm.</a:t>
            </a:r>
          </a:p>
          <a:p>
            <a:pPr marL="381019" indent="-381019" algn="just" defTabSz="609630">
              <a:lnSpc>
                <a:spcPct val="150000"/>
              </a:lnSpc>
              <a:spcAft>
                <a:spcPts val="667"/>
              </a:spcAft>
              <a:buClrTx/>
              <a:buFont typeface="Arial" panose="020B0604020202020204" pitchFamily="34" charset="0"/>
              <a:buChar char="•"/>
            </a:pPr>
            <a:r>
              <a:rPr lang="nl-NL" sz="2200" kern="1200" dirty="0">
                <a:solidFill>
                  <a:schemeClr val="tx1"/>
                </a:solidFill>
                <a:latin typeface="UTM Avo" panose="02040603050506020204" pitchFamily="18" charset="0"/>
                <a:ea typeface="Arial" panose="020B0604020202020204" pitchFamily="34" charset="0"/>
                <a:cs typeface="Arial" panose="020B0604020202020204" pitchFamily="34" charset="0"/>
              </a:rPr>
              <a:t>Một bạn đại diện nhóm sẽ trình bày về thiết kế của nhóm mình.</a:t>
            </a:r>
            <a:endParaRPr lang="en-US" sz="2200" kern="1200" dirty="0">
              <a:solidFill>
                <a:schemeClr val="tx1"/>
              </a:solidFill>
              <a:latin typeface="UTM Avo" panose="02040603050506020204" pitchFamily="18"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1108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arn(inVertical)">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barn(inVertical)">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barn(inVertical)">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barn(inVertical)">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barn(inVertical)">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barn(inVertical)">
                                      <p:cBhvr>
                                        <p:cTn id="3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E14289A-AFCE-3A54-5CD4-D90522182E3B}"/>
              </a:ext>
            </a:extLst>
          </p:cNvPr>
          <p:cNvSpPr txBox="1"/>
          <p:nvPr/>
        </p:nvSpPr>
        <p:spPr>
          <a:xfrm>
            <a:off x="592137" y="1891484"/>
            <a:ext cx="11007726" cy="1685846"/>
          </a:xfrm>
          <a:prstGeom prst="rect">
            <a:avLst/>
          </a:prstGeom>
          <a:noFill/>
        </p:spPr>
        <p:txBody>
          <a:bodyPr wrap="square">
            <a:spAutoFit/>
          </a:bodyPr>
          <a:lstStyle/>
          <a:p>
            <a:pPr algn="just">
              <a:lnSpc>
                <a:spcPct val="150000"/>
              </a:lnSpc>
              <a:spcBef>
                <a:spcPts val="467"/>
              </a:spcBef>
              <a:spcAft>
                <a:spcPts val="467"/>
              </a:spcAft>
            </a:pPr>
            <a:r>
              <a:rPr lang="nl-NL" sz="2400" dirty="0">
                <a:latin typeface="UTM Avo" panose="02040603050506020204" pitchFamily="18" charset="0"/>
                <a:ea typeface="Arial" panose="020B0604020202020204" pitchFamily="34" charset="0"/>
                <a:cs typeface="Arial" panose="020B0604020202020204" pitchFamily="34" charset="0"/>
              </a:rPr>
              <a:t>Các em hãy trưng bày sản phẩm theo nhóm và đặt tên cho sản phẩm của nhóm mình. Em phải nêu những hình cơ bản nào được lặp lại trên chiếc túi xách của nhóm mình.</a:t>
            </a:r>
            <a:endParaRPr lang="en-US" sz="2400" dirty="0">
              <a:latin typeface="UTM Avo" panose="02040603050506020204" pitchFamily="18" charset="0"/>
              <a:ea typeface="Arial" panose="020B0604020202020204" pitchFamily="34" charset="0"/>
              <a:cs typeface="Arial" panose="020B0604020202020204" pitchFamily="34" charset="0"/>
            </a:endParaRPr>
          </a:p>
        </p:txBody>
      </p:sp>
      <p:pic>
        <p:nvPicPr>
          <p:cNvPr id="8" name="Picture 7" descr="A picture containing text&#10;&#10;Description automatically generated">
            <a:extLst>
              <a:ext uri="{FF2B5EF4-FFF2-40B4-BE49-F238E27FC236}">
                <a16:creationId xmlns:a16="http://schemas.microsoft.com/office/drawing/2014/main" id="{BB0B5AD5-31A9-D5CF-676E-712E811AA2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5465" y="3953256"/>
            <a:ext cx="3204290" cy="2365991"/>
          </a:xfrm>
          <a:prstGeom prst="rect">
            <a:avLst/>
          </a:prstGeom>
        </p:spPr>
      </p:pic>
      <p:pic>
        <p:nvPicPr>
          <p:cNvPr id="9" name="Picture 8" descr="A picture containing accessory, bag&#10;&#10;Description automatically generated">
            <a:extLst>
              <a:ext uri="{FF2B5EF4-FFF2-40B4-BE49-F238E27FC236}">
                <a16:creationId xmlns:a16="http://schemas.microsoft.com/office/drawing/2014/main" id="{7B8A38A5-962C-560A-DBAF-CDBF688A4D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4778" y="4117575"/>
            <a:ext cx="1743068" cy="2037352"/>
          </a:xfrm>
          <a:prstGeom prst="rect">
            <a:avLst/>
          </a:prstGeom>
        </p:spPr>
      </p:pic>
    </p:spTree>
    <p:extLst>
      <p:ext uri="{BB962C8B-B14F-4D97-AF65-F5344CB8AC3E}">
        <p14:creationId xmlns:p14="http://schemas.microsoft.com/office/powerpoint/2010/main" val="3139935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27728" y="306631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BA4AA8BF-AC91-DCFD-463E-6A788E482F92}"/>
              </a:ext>
            </a:extLst>
          </p:cNvPr>
          <p:cNvSpPr txBox="1"/>
          <p:nvPr/>
        </p:nvSpPr>
        <p:spPr>
          <a:xfrm>
            <a:off x="2507103" y="1721802"/>
            <a:ext cx="7177793" cy="1207703"/>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Các em hãy quan sát một số chiếc túi thật để có thêm ý tưởng cho sản phẩm</a:t>
            </a:r>
            <a:endParaRPr lang="en-US" sz="2600" dirty="0">
              <a:latin typeface="UTM Avo" panose="02040603050506020204" pitchFamily="18" charset="0"/>
              <a:ea typeface="Arial" panose="020B0604020202020204" pitchFamily="34" charset="0"/>
              <a:cs typeface="Arial" panose="020B0604020202020204" pitchFamily="34" charset="0"/>
            </a:endParaRPr>
          </a:p>
        </p:txBody>
      </p:sp>
      <p:pic>
        <p:nvPicPr>
          <p:cNvPr id="5" name="Picture 4" descr="A picture containing colorful&#10;&#10;Description automatically generated">
            <a:extLst>
              <a:ext uri="{FF2B5EF4-FFF2-40B4-BE49-F238E27FC236}">
                <a16:creationId xmlns:a16="http://schemas.microsoft.com/office/drawing/2014/main" id="{C97F3DA7-486F-16DB-526B-281CBE1B38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919" y="2742511"/>
            <a:ext cx="2939899" cy="2939899"/>
          </a:xfrm>
          <a:prstGeom prst="rect">
            <a:avLst/>
          </a:prstGeom>
        </p:spPr>
      </p:pic>
      <p:pic>
        <p:nvPicPr>
          <p:cNvPr id="6" name="Picture 5" descr="A picture containing accessory, bag&#10;&#10;Description automatically generated">
            <a:extLst>
              <a:ext uri="{FF2B5EF4-FFF2-40B4-BE49-F238E27FC236}">
                <a16:creationId xmlns:a16="http://schemas.microsoft.com/office/drawing/2014/main" id="{567B4952-3A87-0E94-720C-788D5E4DB2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8917" y="4257257"/>
            <a:ext cx="2297083" cy="2297083"/>
          </a:xfrm>
          <a:prstGeom prst="rect">
            <a:avLst/>
          </a:prstGeom>
        </p:spPr>
      </p:pic>
      <p:pic>
        <p:nvPicPr>
          <p:cNvPr id="7" name="Picture 6">
            <a:extLst>
              <a:ext uri="{FF2B5EF4-FFF2-40B4-BE49-F238E27FC236}">
                <a16:creationId xmlns:a16="http://schemas.microsoft.com/office/drawing/2014/main" id="{404C84D3-1956-77A9-610B-72E471B3C3A2}"/>
              </a:ext>
            </a:extLst>
          </p:cNvPr>
          <p:cNvPicPr>
            <a:picLocks noChangeAspect="1"/>
          </p:cNvPicPr>
          <p:nvPr/>
        </p:nvPicPr>
        <p:blipFill>
          <a:blip r:embed="rId6"/>
          <a:srcRect/>
          <a:stretch/>
        </p:blipFill>
        <p:spPr>
          <a:xfrm>
            <a:off x="6450071" y="3699940"/>
            <a:ext cx="2351919" cy="2351919"/>
          </a:xfrm>
          <a:prstGeom prst="rect">
            <a:avLst/>
          </a:prstGeom>
        </p:spPr>
      </p:pic>
      <p:pic>
        <p:nvPicPr>
          <p:cNvPr id="8" name="Picture 7">
            <a:extLst>
              <a:ext uri="{FF2B5EF4-FFF2-40B4-BE49-F238E27FC236}">
                <a16:creationId xmlns:a16="http://schemas.microsoft.com/office/drawing/2014/main" id="{68B79278-B514-E8E1-DB37-B0B9FEE715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56062" y="2768747"/>
            <a:ext cx="2848383" cy="148851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par>
                                <p:cTn id="12" presetID="16" presetClass="entr" presetSubtype="21"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par>
                                <p:cTn id="15" presetID="16" presetClass="entr" presetSubtype="2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E4249A10-5407-64CE-E556-F23D3F9D0897}"/>
              </a:ext>
            </a:extLst>
          </p:cNvPr>
          <p:cNvSpPr/>
          <p:nvPr/>
        </p:nvSpPr>
        <p:spPr>
          <a:xfrm>
            <a:off x="6422834" y="2445745"/>
            <a:ext cx="5769166" cy="4412255"/>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3F6943B-DAD6-275D-F5A6-FB59B96B76D5}"/>
              </a:ext>
            </a:extLst>
          </p:cNvPr>
          <p:cNvSpPr/>
          <p:nvPr/>
        </p:nvSpPr>
        <p:spPr>
          <a:xfrm>
            <a:off x="1638300" y="1757318"/>
            <a:ext cx="8915400" cy="492443"/>
          </a:xfrm>
          <a:prstGeom prst="rect">
            <a:avLst/>
          </a:prstGeom>
        </p:spPr>
        <p:txBody>
          <a:bodyPr wrap="square">
            <a:spAutoFit/>
          </a:bodyPr>
          <a:lstStyle/>
          <a:p>
            <a:pPr algn="ctr"/>
            <a:r>
              <a:rPr lang="en-US" sz="2600" dirty="0" err="1">
                <a:latin typeface="UTM Avo" panose="02040603050506020204" pitchFamily="18" charset="0"/>
                <a:cs typeface="Arial" pitchFamily="34" charset="0"/>
              </a:rPr>
              <a:t>Em</a:t>
            </a:r>
            <a:r>
              <a:rPr lang="en-US" sz="2600" dirty="0">
                <a:latin typeface="UTM Avo" panose="02040603050506020204" pitchFamily="18" charset="0"/>
                <a:cs typeface="Arial" pitchFamily="34" charset="0"/>
              </a:rPr>
              <a:t> có </a:t>
            </a:r>
            <a:r>
              <a:rPr lang="en-US" sz="2600" dirty="0" err="1">
                <a:latin typeface="UTM Avo" panose="02040603050506020204" pitchFamily="18" charset="0"/>
                <a:cs typeface="Arial" pitchFamily="34" charset="0"/>
              </a:rPr>
              <a:t>thể</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sáng</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tạo</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sản</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phẩm</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khác</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theo</a:t>
            </a:r>
            <a:r>
              <a:rPr lang="en-US" sz="2600" dirty="0">
                <a:latin typeface="UTM Avo" panose="02040603050506020204" pitchFamily="18" charset="0"/>
                <a:cs typeface="Arial" pitchFamily="34" charset="0"/>
              </a:rPr>
              <a:t> ý </a:t>
            </a:r>
            <a:r>
              <a:rPr lang="en-US" sz="2600" dirty="0" err="1">
                <a:latin typeface="UTM Avo" panose="02040603050506020204" pitchFamily="18" charset="0"/>
                <a:cs typeface="Arial" pitchFamily="34" charset="0"/>
              </a:rPr>
              <a:t>thích</a:t>
            </a:r>
            <a:endParaRPr lang="vi-VN" sz="2600" dirty="0">
              <a:latin typeface="Arial" pitchFamily="34" charset="0"/>
              <a:cs typeface="Arial" pitchFamily="34" charset="0"/>
            </a:endParaRPr>
          </a:p>
        </p:txBody>
      </p:sp>
      <p:pic>
        <p:nvPicPr>
          <p:cNvPr id="5" name="Picture 4" descr="Shape&#10;&#10;Description automatically generated">
            <a:extLst>
              <a:ext uri="{FF2B5EF4-FFF2-40B4-BE49-F238E27FC236}">
                <a16:creationId xmlns:a16="http://schemas.microsoft.com/office/drawing/2014/main" id="{286DDC13-CA34-026C-A252-5235FE1B77BD}"/>
              </a:ext>
            </a:extLst>
          </p:cNvPr>
          <p:cNvPicPr>
            <a:picLocks noChangeAspect="1"/>
          </p:cNvPicPr>
          <p:nvPr/>
        </p:nvPicPr>
        <p:blipFill rotWithShape="1">
          <a:blip r:embed="rId4">
            <a:extLst>
              <a:ext uri="{28A0092B-C50C-407E-A947-70E740481C1C}">
                <a14:useLocalDpi xmlns:a14="http://schemas.microsoft.com/office/drawing/2010/main" val="0"/>
              </a:ext>
            </a:extLst>
          </a:blip>
          <a:srcRect t="30879"/>
          <a:stretch/>
        </p:blipFill>
        <p:spPr>
          <a:xfrm>
            <a:off x="1638300" y="2395551"/>
            <a:ext cx="9094529" cy="4512641"/>
          </a:xfrm>
          <a:prstGeom prst="rect">
            <a:avLst/>
          </a:prstGeom>
        </p:spPr>
      </p:pic>
    </p:spTree>
    <p:extLst>
      <p:ext uri="{BB962C8B-B14F-4D97-AF65-F5344CB8AC3E}">
        <p14:creationId xmlns:p14="http://schemas.microsoft.com/office/powerpoint/2010/main" val="33491250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grpSp>
        <p:nvGrpSpPr>
          <p:cNvPr id="10" name="Group 9">
            <a:extLst>
              <a:ext uri="{FF2B5EF4-FFF2-40B4-BE49-F238E27FC236}">
                <a16:creationId xmlns:a16="http://schemas.microsoft.com/office/drawing/2014/main" id="{FE794FA4-9DCE-7963-20FF-BEE21CE2F99D}"/>
              </a:ext>
            </a:extLst>
          </p:cNvPr>
          <p:cNvGrpSpPr/>
          <p:nvPr/>
        </p:nvGrpSpPr>
        <p:grpSpPr>
          <a:xfrm>
            <a:off x="1406001" y="2068583"/>
            <a:ext cx="9379998" cy="3385363"/>
            <a:chOff x="322632" y="2897371"/>
            <a:chExt cx="6677025" cy="2409825"/>
          </a:xfrm>
        </p:grpSpPr>
        <p:pic>
          <p:nvPicPr>
            <p:cNvPr id="8" name="Picture 7">
              <a:extLst>
                <a:ext uri="{FF2B5EF4-FFF2-40B4-BE49-F238E27FC236}">
                  <a16:creationId xmlns:a16="http://schemas.microsoft.com/office/drawing/2014/main" id="{1B833946-990C-D715-84A2-C2FAEBBCF3C7}"/>
                </a:ext>
              </a:extLst>
            </p:cNvPr>
            <p:cNvPicPr>
              <a:picLocks noChangeAspect="1"/>
            </p:cNvPicPr>
            <p:nvPr/>
          </p:nvPicPr>
          <p:blipFill>
            <a:blip r:embed="rId4"/>
            <a:stretch>
              <a:fillRect/>
            </a:stretch>
          </p:blipFill>
          <p:spPr>
            <a:xfrm>
              <a:off x="322632" y="2897371"/>
              <a:ext cx="6677025" cy="2409825"/>
            </a:xfrm>
            <a:prstGeom prst="rect">
              <a:avLst/>
            </a:prstGeom>
          </p:spPr>
        </p:pic>
        <p:sp>
          <p:nvSpPr>
            <p:cNvPr id="9" name="Rectangle 8">
              <a:extLst>
                <a:ext uri="{FF2B5EF4-FFF2-40B4-BE49-F238E27FC236}">
                  <a16:creationId xmlns:a16="http://schemas.microsoft.com/office/drawing/2014/main" id="{EB8B8B26-FC3A-DEB2-D13B-C0F92D99859B}"/>
                </a:ext>
              </a:extLst>
            </p:cNvPr>
            <p:cNvSpPr/>
            <p:nvPr/>
          </p:nvSpPr>
          <p:spPr>
            <a:xfrm>
              <a:off x="2115879" y="2897371"/>
              <a:ext cx="4859079" cy="9622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4762643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D50CC9C7-CFF3-AABC-ADE8-1E847C9606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739652">
            <a:off x="255402" y="1258198"/>
            <a:ext cx="1354056" cy="1987604"/>
          </a:xfrm>
          <a:prstGeom prst="rect">
            <a:avLst/>
          </a:prstGeom>
        </p:spPr>
      </p:pic>
      <p:pic>
        <p:nvPicPr>
          <p:cNvPr id="3" name="Picture 5">
            <a:extLst>
              <a:ext uri="{FF2B5EF4-FFF2-40B4-BE49-F238E27FC236}">
                <a16:creationId xmlns:a16="http://schemas.microsoft.com/office/drawing/2014/main" id="{BBD54537-BA83-7EE1-8462-3F0CD3F400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15644" y="4919072"/>
            <a:ext cx="349282" cy="335311"/>
          </a:xfrm>
          <a:prstGeom prst="rect">
            <a:avLst/>
          </a:prstGeom>
        </p:spPr>
      </p:pic>
      <p:pic>
        <p:nvPicPr>
          <p:cNvPr id="4" name="Picture 6">
            <a:extLst>
              <a:ext uri="{FF2B5EF4-FFF2-40B4-BE49-F238E27FC236}">
                <a16:creationId xmlns:a16="http://schemas.microsoft.com/office/drawing/2014/main" id="{FE06B181-D9F6-DF47-8A30-8B100149782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85744" y="2402958"/>
            <a:ext cx="293371" cy="281636"/>
          </a:xfrm>
          <a:prstGeom prst="rect">
            <a:avLst/>
          </a:prstGeom>
        </p:spPr>
      </p:pic>
      <p:pic>
        <p:nvPicPr>
          <p:cNvPr id="5" name="Picture 7">
            <a:extLst>
              <a:ext uri="{FF2B5EF4-FFF2-40B4-BE49-F238E27FC236}">
                <a16:creationId xmlns:a16="http://schemas.microsoft.com/office/drawing/2014/main" id="{EE20B8F5-7A34-FAFA-C26C-59E27D1B642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307650" y="5945591"/>
            <a:ext cx="472103" cy="453219"/>
          </a:xfrm>
          <a:prstGeom prst="rect">
            <a:avLst/>
          </a:prstGeom>
        </p:spPr>
      </p:pic>
      <p:pic>
        <p:nvPicPr>
          <p:cNvPr id="6" name="Picture 8">
            <a:extLst>
              <a:ext uri="{FF2B5EF4-FFF2-40B4-BE49-F238E27FC236}">
                <a16:creationId xmlns:a16="http://schemas.microsoft.com/office/drawing/2014/main" id="{EFD6E8F7-6486-E319-4095-1EEA897EA8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38735" y="930234"/>
            <a:ext cx="729662" cy="700476"/>
          </a:xfrm>
          <a:prstGeom prst="rect">
            <a:avLst/>
          </a:prstGeom>
        </p:spPr>
      </p:pic>
      <p:sp>
        <p:nvSpPr>
          <p:cNvPr id="7" name="TextBox 5">
            <a:extLst>
              <a:ext uri="{FF2B5EF4-FFF2-40B4-BE49-F238E27FC236}">
                <a16:creationId xmlns:a16="http://schemas.microsoft.com/office/drawing/2014/main" id="{D77B845A-2143-F4DF-8BB3-57C243D45322}"/>
              </a:ext>
            </a:extLst>
          </p:cNvPr>
          <p:cNvSpPr txBox="1"/>
          <p:nvPr/>
        </p:nvSpPr>
        <p:spPr>
          <a:xfrm>
            <a:off x="3111500" y="1466392"/>
            <a:ext cx="5969000" cy="430887"/>
          </a:xfrm>
          <a:prstGeom prst="rect">
            <a:avLst/>
          </a:prstGeom>
        </p:spPr>
        <p:txBody>
          <a:bodyPr wrap="square" lIns="0" tIns="0" rIns="0" bIns="0" rtlCol="0" anchor="t">
            <a:spAutoFit/>
          </a:bodyPr>
          <a:lstStyle/>
          <a:p>
            <a:pPr algn="ctr"/>
            <a:r>
              <a:rPr lang="en-US" sz="2800" b="1" dirty="0">
                <a:solidFill>
                  <a:schemeClr val="tx1"/>
                </a:solidFill>
                <a:latin typeface="UTM Avo" panose="02040603050506020204" pitchFamily="18" charset="0"/>
                <a:cs typeface="Arial" panose="020B0604020202020204" pitchFamily="34" charset="0"/>
              </a:rPr>
              <a:t>HƯỚNG DẪN VỀ NHÀ</a:t>
            </a:r>
          </a:p>
        </p:txBody>
      </p:sp>
      <p:pic>
        <p:nvPicPr>
          <p:cNvPr id="8" name="Picture 4">
            <a:extLst>
              <a:ext uri="{FF2B5EF4-FFF2-40B4-BE49-F238E27FC236}">
                <a16:creationId xmlns:a16="http://schemas.microsoft.com/office/drawing/2014/main" id="{30CFABB1-9750-22EA-1E10-4501441B1B6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5879137">
            <a:off x="167447" y="6102547"/>
            <a:ext cx="696394" cy="933191"/>
          </a:xfrm>
          <a:prstGeom prst="rect">
            <a:avLst/>
          </a:prstGeom>
        </p:spPr>
      </p:pic>
      <p:grpSp>
        <p:nvGrpSpPr>
          <p:cNvPr id="10" name="Group 9">
            <a:extLst>
              <a:ext uri="{FF2B5EF4-FFF2-40B4-BE49-F238E27FC236}">
                <a16:creationId xmlns:a16="http://schemas.microsoft.com/office/drawing/2014/main" id="{93408F5A-29C5-44F8-A8DE-DBDB9B9C2D7D}"/>
              </a:ext>
            </a:extLst>
          </p:cNvPr>
          <p:cNvGrpSpPr/>
          <p:nvPr/>
        </p:nvGrpSpPr>
        <p:grpSpPr>
          <a:xfrm>
            <a:off x="1806024" y="2089533"/>
            <a:ext cx="8358445" cy="3663804"/>
            <a:chOff x="2805996" y="1839106"/>
            <a:chExt cx="10810235" cy="6688833"/>
          </a:xfrm>
        </p:grpSpPr>
        <p:pic>
          <p:nvPicPr>
            <p:cNvPr id="11" name="Picture 3">
              <a:extLst>
                <a:ext uri="{FF2B5EF4-FFF2-40B4-BE49-F238E27FC236}">
                  <a16:creationId xmlns:a16="http://schemas.microsoft.com/office/drawing/2014/main" id="{B40F2F90-C303-3019-A569-F443F2BF40E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805996" y="1839106"/>
              <a:ext cx="10810235" cy="6688833"/>
            </a:xfrm>
            <a:prstGeom prst="rect">
              <a:avLst/>
            </a:prstGeom>
          </p:spPr>
        </p:pic>
        <p:sp>
          <p:nvSpPr>
            <p:cNvPr id="12" name="Rectangle 11">
              <a:extLst>
                <a:ext uri="{FF2B5EF4-FFF2-40B4-BE49-F238E27FC236}">
                  <a16:creationId xmlns:a16="http://schemas.microsoft.com/office/drawing/2014/main" id="{982DA05B-8BC8-B67E-9743-5A2BB1EE2881}"/>
                </a:ext>
              </a:extLst>
            </p:cNvPr>
            <p:cNvSpPr/>
            <p:nvPr/>
          </p:nvSpPr>
          <p:spPr>
            <a:xfrm>
              <a:off x="3608641" y="3626699"/>
              <a:ext cx="9411136" cy="2220999"/>
            </a:xfrm>
            <a:prstGeom prst="rect">
              <a:avLst/>
            </a:prstGeom>
          </p:spPr>
          <p:txBody>
            <a:bodyPr wrap="square">
              <a:spAutoFit/>
            </a:bodyPr>
            <a:lstStyle/>
            <a:p>
              <a:pPr lvl="0" algn="ctr">
                <a:lnSpc>
                  <a:spcPct val="150000"/>
                </a:lnSpc>
                <a:buClr>
                  <a:srgbClr val="21355A"/>
                </a:buClr>
                <a:buSzPts val="5200"/>
              </a:pPr>
              <a:r>
                <a:rPr lang="nl-NL" sz="2600" dirty="0">
                  <a:solidFill>
                    <a:schemeClr val="tx1"/>
                  </a:solidFill>
                  <a:latin typeface="UTM Avo" panose="02040603050506020204" pitchFamily="18" charset="0"/>
                  <a:cs typeface="Arial" pitchFamily="34" charset="0"/>
                </a:rPr>
                <a:t>Xem trước Bài 11 và chuẩn bị đồ dùng, công cụ theo hướng dẫn ở mục </a:t>
              </a:r>
              <a:r>
                <a:rPr lang="nl-NL" sz="2600" b="1" dirty="0">
                  <a:solidFill>
                    <a:schemeClr val="tx1"/>
                  </a:solidFill>
                  <a:latin typeface="UTM Avo" panose="02040603050506020204" pitchFamily="18" charset="0"/>
                  <a:cs typeface="Arial" pitchFamily="34" charset="0"/>
                </a:rPr>
                <a:t>Chuẩn bị</a:t>
              </a:r>
              <a:r>
                <a:rPr lang="nl-NL" sz="2600" dirty="0">
                  <a:solidFill>
                    <a:schemeClr val="tx1"/>
                  </a:solidFill>
                  <a:latin typeface="UTM Avo" panose="02040603050506020204" pitchFamily="18" charset="0"/>
                  <a:cs typeface="Arial" pitchFamily="34" charset="0"/>
                </a:rPr>
                <a:t>. </a:t>
              </a:r>
              <a:endParaRPr lang="vi-VN" sz="2600" dirty="0">
                <a:solidFill>
                  <a:schemeClr val="tx1"/>
                </a:solidFill>
                <a:latin typeface="Arial" pitchFamily="34" charset="0"/>
                <a:cs typeface="Arial" pitchFamily="34" charset="0"/>
                <a:sym typeface="Mali SemiBold"/>
              </a:endParaRPr>
            </a:p>
          </p:txBody>
        </p:sp>
      </p:gr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a:extLst>
            <a:ext uri="{FF2B5EF4-FFF2-40B4-BE49-F238E27FC236}">
              <a16:creationId xmlns:a16="http://schemas.microsoft.com/office/drawing/2014/main" id="{00CCC50A-AB54-1791-A198-B978C96E8BCB}"/>
            </a:ext>
          </a:extLst>
        </p:cNvPr>
        <p:cNvGrpSpPr/>
        <p:nvPr/>
      </p:nvGrpSpPr>
      <p:grpSpPr>
        <a:xfrm>
          <a:off x="0" y="0"/>
          <a:ext cx="0" cy="0"/>
          <a:chOff x="0" y="0"/>
          <a:chExt cx="0" cy="0"/>
        </a:xfrm>
      </p:grpSpPr>
    </p:spTree>
    <p:extLst>
      <p:ext uri="{BB962C8B-B14F-4D97-AF65-F5344CB8AC3E}">
        <p14:creationId xmlns:p14="http://schemas.microsoft.com/office/powerpoint/2010/main" val="1766447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127</TotalTime>
  <Words>1013</Words>
  <Application>Microsoft Office PowerPoint</Application>
  <PresentationFormat>Widescreen</PresentationFormat>
  <Paragraphs>65</Paragraphs>
  <Slides>23</Slides>
  <Notes>16</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23</vt:i4>
      </vt:variant>
    </vt:vector>
  </HeadingPairs>
  <TitlesOfParts>
    <vt:vector size="29" baseType="lpstr">
      <vt:lpstr>UTM Avo</vt:lpstr>
      <vt:lpstr>Arial</vt:lpstr>
      <vt:lpstr>Calibri</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Monkey</dc:creator>
  <dc:description>9Slide.vn</dc:description>
  <cp:lastModifiedBy>nt Hoa</cp:lastModifiedBy>
  <cp:revision>18</cp:revision>
  <dcterms:modified xsi:type="dcterms:W3CDTF">2024-12-17T04:15:24Z</dcterms:modified>
  <cp:category>9Slide.vn</cp:category>
</cp:coreProperties>
</file>