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84" r:id="rId4"/>
  </p:sldMasterIdLst>
  <p:notesMasterIdLst>
    <p:notesMasterId r:id="rId46"/>
  </p:notesMasterIdLst>
  <p:sldIdLst>
    <p:sldId id="274" r:id="rId5"/>
    <p:sldId id="257" r:id="rId6"/>
    <p:sldId id="275" r:id="rId7"/>
    <p:sldId id="259" r:id="rId8"/>
    <p:sldId id="411" r:id="rId9"/>
    <p:sldId id="445" r:id="rId10"/>
    <p:sldId id="421" r:id="rId11"/>
    <p:sldId id="422" r:id="rId12"/>
    <p:sldId id="423" r:id="rId13"/>
    <p:sldId id="424" r:id="rId14"/>
    <p:sldId id="366" r:id="rId15"/>
    <p:sldId id="425" r:id="rId16"/>
    <p:sldId id="412" r:id="rId17"/>
    <p:sldId id="413" r:id="rId18"/>
    <p:sldId id="426" r:id="rId19"/>
    <p:sldId id="427" r:id="rId20"/>
    <p:sldId id="428" r:id="rId21"/>
    <p:sldId id="429" r:id="rId22"/>
    <p:sldId id="430" r:id="rId23"/>
    <p:sldId id="431" r:id="rId24"/>
    <p:sldId id="432" r:id="rId25"/>
    <p:sldId id="433" r:id="rId26"/>
    <p:sldId id="434" r:id="rId27"/>
    <p:sldId id="435" r:id="rId28"/>
    <p:sldId id="436" r:id="rId29"/>
    <p:sldId id="437" r:id="rId30"/>
    <p:sldId id="438" r:id="rId31"/>
    <p:sldId id="440" r:id="rId32"/>
    <p:sldId id="441" r:id="rId33"/>
    <p:sldId id="261" r:id="rId34"/>
    <p:sldId id="300" r:id="rId35"/>
    <p:sldId id="442" r:id="rId36"/>
    <p:sldId id="443" r:id="rId37"/>
    <p:sldId id="263" r:id="rId38"/>
    <p:sldId id="319" r:id="rId39"/>
    <p:sldId id="267" r:id="rId40"/>
    <p:sldId id="320" r:id="rId41"/>
    <p:sldId id="444" r:id="rId42"/>
    <p:sldId id="321" r:id="rId43"/>
    <p:sldId id="446" r:id="rId44"/>
    <p:sldId id="447" r:id="rId45"/>
  </p:sldIdLst>
  <p:sldSz cx="12192000" cy="6858000"/>
  <p:notesSz cx="6858000" cy="9144000"/>
  <p:embeddedFontLst>
    <p:embeddedFont>
      <p:font typeface="UTM Avo" panose="02040603050506020204" pitchFamily="18"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g+84l154S7pljtIYrKvqw4EO94b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0"/>
    <a:srgbClr val="D5D3E8"/>
    <a:srgbClr val="FEFADF"/>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0" autoAdjust="0"/>
    <p:restoredTop sz="94660"/>
  </p:normalViewPr>
  <p:slideViewPr>
    <p:cSldViewPr snapToGrid="0">
      <p:cViewPr varScale="1">
        <p:scale>
          <a:sx n="103" d="100"/>
          <a:sy n="103" d="100"/>
        </p:scale>
        <p:origin x="936" y="11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8" name="Google Shape;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8" name="Google Shape;2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4" name="Google Shape;3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28"/>
          <p:cNvSpPr>
            <a:spLocks noGrp="1"/>
          </p:cNvSpPr>
          <p:nvPr>
            <p:ph type="pic" idx="2"/>
          </p:nvPr>
        </p:nvSpPr>
        <p:spPr>
          <a:xfrm>
            <a:off x="5183188" y="987425"/>
            <a:ext cx="6172200" cy="4873625"/>
          </a:xfrm>
          <a:prstGeom prst="rect">
            <a:avLst/>
          </a:prstGeom>
          <a:noFill/>
          <a:ln>
            <a:noFill/>
          </a:ln>
        </p:spPr>
      </p:sp>
      <p:sp>
        <p:nvSpPr>
          <p:cNvPr id="68" name="Google Shape;68;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8094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7857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2235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1494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7209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5340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8801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7790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6246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973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18/12/2024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0047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76574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673596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67342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477229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855149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915493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973346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899269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914732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961384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18/12/2024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379071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45678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274283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995818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066299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285431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955312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35954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1585569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8179586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131301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665899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1.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18/12/2024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0099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18/12/2024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539954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624242197"/>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8.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png"/><Relationship Id="rId1" Type="http://schemas.openxmlformats.org/officeDocument/2006/relationships/slideLayout" Target="../slideLayouts/slideLayout18.xml"/><Relationship Id="rId5" Type="http://schemas.microsoft.com/office/2007/relationships/hdphoto" Target="../media/hdphoto3.wdp"/><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8.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18.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5"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5"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5"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18.xml"/><Relationship Id="rId4" Type="http://schemas.openxmlformats.org/officeDocument/2006/relationships/image" Target="../media/image41.svg"/></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42.jpg"/></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p:nvPr/>
        </p:nvSpPr>
        <p:spPr>
          <a:xfrm>
            <a:off x="8534400" y="76200"/>
            <a:ext cx="3541485" cy="646331"/>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sym typeface="Arial"/>
              </a:rPr>
              <a:t>Sinh </a:t>
            </a:r>
            <a:r>
              <a:rPr kumimoji="0" lang="en-US" sz="3600" b="0" i="0" u="none" strike="noStrike" kern="0" cap="none" spc="0" normalizeH="0" baseline="0" noProof="0" dirty="0" err="1">
                <a:ln>
                  <a:noFill/>
                </a:ln>
                <a:solidFill>
                  <a:srgbClr val="FFFFFF"/>
                </a:solidFill>
                <a:effectLst/>
                <a:uLnTx/>
                <a:uFillTx/>
                <a:latin typeface="UTM Avo" panose="02040603050506020204" pitchFamily="18" charset="0"/>
                <a:sym typeface="Arial"/>
              </a:rPr>
              <a:t>học</a:t>
            </a:r>
            <a:r>
              <a:rPr kumimoji="0" lang="en-US" sz="3600" b="0" i="0" u="none" strike="noStrike" kern="0" cap="none" spc="0" normalizeH="0" baseline="0" noProof="0" dirty="0">
                <a:ln>
                  <a:noFill/>
                </a:ln>
                <a:solidFill>
                  <a:srgbClr val="FFFFFF"/>
                </a:solidFill>
                <a:effectLst/>
                <a:uLnTx/>
                <a:uFillTx/>
                <a:latin typeface="UTM Avo" panose="02040603050506020204" pitchFamily="18" charset="0"/>
                <a:sym typeface="Arial"/>
              </a:rPr>
              <a:t> 10</a:t>
            </a:r>
            <a:endParaRPr kumimoji="0" sz="1400" b="0" i="0" u="none" strike="noStrike" kern="0" cap="none" spc="0" normalizeH="0" baseline="0" noProof="0" dirty="0">
              <a:ln>
                <a:noFill/>
              </a:ln>
              <a:solidFill>
                <a:srgbClr val="000000"/>
              </a:solidFill>
              <a:effectLst/>
              <a:uLnTx/>
              <a:uFillTx/>
              <a:latin typeface="UTM Avo" panose="02040603050506020204" pitchFamily="18" charset="0"/>
              <a:sym typeface="Arial"/>
            </a:endParaRPr>
          </a:p>
        </p:txBody>
      </p:sp>
      <p:sp>
        <p:nvSpPr>
          <p:cNvPr id="89" name="Google Shape;89;p1"/>
          <p:cNvSpPr txBox="1"/>
          <p:nvPr/>
        </p:nvSpPr>
        <p:spPr>
          <a:xfrm>
            <a:off x="0" y="1437514"/>
            <a:ext cx="12192000" cy="246715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Chủ đề 7</a:t>
            </a:r>
            <a:r>
              <a:rPr kumimoji="0" lang="en-US" sz="4800" b="1" i="0" u="none" strike="noStrike" kern="0" cap="none" spc="0" normalizeH="0" baseline="0" noProof="0" dirty="0">
                <a:ln>
                  <a:noFill/>
                </a:ln>
                <a:solidFill>
                  <a:srgbClr val="002060"/>
                </a:solidFill>
                <a:effectLst/>
                <a:uLnTx/>
                <a:uFillTx/>
                <a:latin typeface="UTM Avo" panose="02040603050506020204" pitchFamily="18" charset="0"/>
                <a:sym typeface="Arial"/>
              </a:rPr>
              <a:t>:</a:t>
            </a: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 Thông tin tế bào,</a:t>
            </a:r>
            <a:endParaRPr kumimoji="0" lang="en-US" sz="4800" b="1" i="0" u="none" strike="noStrike" kern="0" cap="none" spc="0" normalizeH="0" baseline="0" noProof="0" dirty="0">
              <a:ln>
                <a:noFill/>
              </a:ln>
              <a:solidFill>
                <a:srgbClr val="002060"/>
              </a:solidFill>
              <a:effectLst/>
              <a:uLnTx/>
              <a:uFillTx/>
              <a:latin typeface="UTM Avo" panose="02040603050506020204" pitchFamily="18"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chu kì tế bào và phân bào</a:t>
            </a:r>
            <a:endPar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p:txBody>
      </p:sp>
      <p:sp>
        <p:nvSpPr>
          <p:cNvPr id="90" name="Google Shape;90;p1"/>
          <p:cNvSpPr txBox="1"/>
          <p:nvPr/>
        </p:nvSpPr>
        <p:spPr>
          <a:xfrm>
            <a:off x="0" y="3758210"/>
            <a:ext cx="12192000" cy="2306697"/>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vi-VN" sz="4800" b="1" i="0" u="none" strike="noStrike" kern="0" cap="none" spc="0" normalizeH="0" baseline="0" noProof="0" dirty="0">
                <a:ln>
                  <a:noFill/>
                </a:ln>
                <a:solidFill>
                  <a:srgbClr val="FF0000"/>
                </a:solidFill>
                <a:effectLst/>
                <a:uLnTx/>
                <a:uFillTx/>
                <a:latin typeface="UTM Avo" panose="02040603050506020204" pitchFamily="18" charset="0"/>
                <a:sym typeface="Arial"/>
              </a:rPr>
              <a:t>Bài 13</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a:t>
            </a:r>
            <a:r>
              <a:rPr kumimoji="0" lang="vi-VN" sz="4800" b="1" i="0" u="none" strike="noStrike" kern="0" cap="none" spc="0" normalizeH="0" baseline="0" noProof="0" dirty="0">
                <a:ln>
                  <a:noFill/>
                </a:ln>
                <a:solidFill>
                  <a:srgbClr val="FF0000"/>
                </a:solidFill>
                <a:effectLst/>
                <a:uLnTx/>
                <a:uFillTx/>
                <a:latin typeface="UTM Avo" panose="02040603050506020204" pitchFamily="18" charset="0"/>
                <a:sym typeface="Arial"/>
              </a:rPr>
              <a:t> Chu kì tế bào</a:t>
            </a:r>
            <a:endPar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vi-VN" sz="4800" b="1" i="0" u="none" strike="noStrike" kern="0" cap="none" spc="0" normalizeH="0" baseline="0" noProof="0" dirty="0">
                <a:ln>
                  <a:noFill/>
                </a:ln>
                <a:solidFill>
                  <a:srgbClr val="FF0000"/>
                </a:solidFill>
                <a:effectLst/>
                <a:uLnTx/>
                <a:uFillTx/>
                <a:latin typeface="UTM Avo" panose="02040603050506020204" pitchFamily="18" charset="0"/>
                <a:sym typeface="Arial"/>
              </a:rPr>
              <a:t>và nguyên phân</a:t>
            </a:r>
            <a:endParaRPr kumimoji="0"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p2">
            <a:hlinkClick r:id="rId4"/>
          </p:cNvPr>
          <p:cNvPicPr preferRelativeResize="0"/>
          <p:nvPr/>
        </p:nvPicPr>
        <p:blipFill rotWithShape="1">
          <a:blip r:embed="rId5">
            <a:alphaModFix/>
          </a:blip>
          <a:srcRect/>
          <a:stretch/>
        </p:blipFill>
        <p:spPr>
          <a:xfrm>
            <a:off x="4470603" y="300529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B52897-BE5D-731B-FB58-C40CA0580581}"/>
              </a:ext>
            </a:extLst>
          </p:cNvPr>
          <p:cNvSpPr txBox="1"/>
          <p:nvPr/>
        </p:nvSpPr>
        <p:spPr>
          <a:xfrm>
            <a:off x="574092" y="1669741"/>
            <a:ext cx="11043816" cy="1675843"/>
          </a:xfrm>
          <a:prstGeom prst="rect">
            <a:avLst/>
          </a:prstGeom>
          <a:noFill/>
        </p:spPr>
        <p:txBody>
          <a:bodyPr wrap="square">
            <a:spAutoFit/>
          </a:bodyPr>
          <a:lstStyle/>
          <a:p>
            <a:pPr algn="just">
              <a:lnSpc>
                <a:spcPct val="150000"/>
              </a:lnSpc>
              <a:spcBef>
                <a:spcPts val="200"/>
              </a:spcBef>
              <a:spcAft>
                <a:spcPts val="200"/>
              </a:spcAft>
            </a:pPr>
            <a:r>
              <a:rPr lang="vi-VN" sz="2400" dirty="0">
                <a:latin typeface="UTM Avo" panose="02040603050506020204" pitchFamily="18" charset="0"/>
                <a:cs typeface="+mn-ea"/>
                <a:sym typeface="+mn-lt"/>
              </a:rPr>
              <a:t>Bằng cách nào từ một hợp tử phát triển thành một cơ thể gồm rất nhiều tế bào có bộ nhiễm sắc thể giống nhau và giống bộ nhiễm sắc thể trong hợp tử ban đầu?</a:t>
            </a:r>
          </a:p>
        </p:txBody>
      </p:sp>
      <p:pic>
        <p:nvPicPr>
          <p:cNvPr id="3" name="Picture 4" descr="81 Amitosis Images, Stock Photos &amp; Vectors | Shutterstock">
            <a:extLst>
              <a:ext uri="{FF2B5EF4-FFF2-40B4-BE49-F238E27FC236}">
                <a16:creationId xmlns:a16="http://schemas.microsoft.com/office/drawing/2014/main" id="{F4B5DB7B-D58B-5A10-0BC8-C682B14048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857" b="79643" l="4500" r="95500">
                        <a14:foregroundMark x1="8500" y1="39643" x2="15667" y2="53214"/>
                        <a14:foregroundMark x1="15667" y1="53214" x2="15667" y2="53214"/>
                        <a14:foregroundMark x1="4667" y1="38214" x2="4500" y2="43571"/>
                        <a14:foregroundMark x1="32500" y1="37143" x2="30167" y2="57500"/>
                        <a14:foregroundMark x1="30167" y1="57500" x2="30000" y2="57857"/>
                        <a14:foregroundMark x1="50667" y1="16786" x2="50500" y2="71429"/>
                        <a14:foregroundMark x1="86500" y1="22143" x2="95500" y2="34286"/>
                        <a14:foregroundMark x1="85167" y1="55000" x2="91167" y2="73929"/>
                        <a14:foregroundMark x1="68667" y1="79286" x2="70667" y2="79286"/>
                      </a14:backgroundRemoval>
                    </a14:imgEffect>
                  </a14:imgLayer>
                </a14:imgProps>
              </a:ext>
              <a:ext uri="{28A0092B-C50C-407E-A947-70E740481C1C}">
                <a14:useLocalDpi xmlns:a14="http://schemas.microsoft.com/office/drawing/2010/main" val="0"/>
              </a:ext>
            </a:extLst>
          </a:blip>
          <a:srcRect b="11357"/>
          <a:stretch/>
        </p:blipFill>
        <p:spPr bwMode="auto">
          <a:xfrm>
            <a:off x="2382024" y="3429000"/>
            <a:ext cx="7452416" cy="306020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pic>
        <p:nvPicPr>
          <p:cNvPr id="105" name="Google Shape;105;p4">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9280" y="1653983"/>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 CHU KÌ TẾ BÀO</a:t>
            </a:r>
          </a:p>
        </p:txBody>
      </p:sp>
      <p:sp>
        <p:nvSpPr>
          <p:cNvPr id="5" name="TextBox 4">
            <a:extLst>
              <a:ext uri="{FF2B5EF4-FFF2-40B4-BE49-F238E27FC236}">
                <a16:creationId xmlns:a16="http://schemas.microsoft.com/office/drawing/2014/main" id="{7BCC14B5-FA9C-416D-FBA6-A3AC39A99DCB}"/>
              </a:ext>
            </a:extLst>
          </p:cNvPr>
          <p:cNvSpPr txBox="1"/>
          <p:nvPr/>
        </p:nvSpPr>
        <p:spPr>
          <a:xfrm>
            <a:off x="589280" y="2780288"/>
            <a:ext cx="6263212" cy="2783839"/>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Khái niệm</a:t>
            </a:r>
            <a:r>
              <a:rPr lang="en-US" sz="2400" b="1" kern="1200" dirty="0">
                <a:solidFill>
                  <a:prstClr val="black"/>
                </a:solidFill>
                <a:latin typeface="UTM Avo"/>
                <a:cs typeface="+mn-ea"/>
                <a:sym typeface="+mn-lt"/>
              </a:rPr>
              <a:t>: </a:t>
            </a:r>
            <a:r>
              <a:rPr lang="en-US" sz="2400" kern="1200" dirty="0">
                <a:solidFill>
                  <a:prstClr val="black"/>
                </a:solidFill>
                <a:latin typeface="UTM Avo"/>
                <a:cs typeface="+mn-ea"/>
                <a:sym typeface="+mn-lt"/>
              </a:rPr>
              <a:t>Chu </a:t>
            </a:r>
            <a:r>
              <a:rPr lang="en-US" sz="2400" kern="1200" dirty="0" err="1">
                <a:solidFill>
                  <a:prstClr val="black"/>
                </a:solidFill>
                <a:latin typeface="UTM Avo"/>
                <a:cs typeface="+mn-ea"/>
                <a:sym typeface="+mn-lt"/>
              </a:rPr>
              <a:t>kì</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hoạt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động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tính</a:t>
            </a:r>
            <a:r>
              <a:rPr lang="en-US" sz="2400" kern="1200" dirty="0">
                <a:solidFill>
                  <a:prstClr val="black"/>
                </a:solidFill>
                <a:latin typeface="UTM Avo"/>
                <a:cs typeface="+mn-ea"/>
                <a:sym typeface="+mn-lt"/>
              </a:rPr>
              <a:t> chu </a:t>
            </a:r>
            <a:r>
              <a:rPr lang="en-US" sz="2400" kern="1200" dirty="0" err="1">
                <a:solidFill>
                  <a:prstClr val="black"/>
                </a:solidFill>
                <a:latin typeface="UTM Avo"/>
                <a:cs typeface="+mn-ea"/>
                <a:sym typeface="+mn-lt"/>
              </a:rPr>
              <a:t>kì</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diễn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ra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từ</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phân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này</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đến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phân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tiếp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theo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kết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từ</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một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mẹ</a:t>
            </a:r>
            <a:r>
              <a:rPr lang="en-US" sz="2400" kern="1200" dirty="0">
                <a:solidFill>
                  <a:prstClr val="black"/>
                </a:solidFill>
                <a:latin typeface="UTM Avo"/>
                <a:cs typeface="+mn-ea"/>
                <a:sym typeface="+mn-lt"/>
              </a:rPr>
              <a:t> ban </a:t>
            </a:r>
            <a:r>
              <a:rPr lang="en-US" sz="2400" kern="1200" dirty="0" err="1">
                <a:solidFill>
                  <a:prstClr val="black"/>
                </a:solidFill>
                <a:latin typeface="UTM Avo"/>
                <a:cs typeface="+mn-ea"/>
                <a:sym typeface="+mn-lt"/>
              </a:rPr>
              <a:t>đầu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hình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thành</a:t>
            </a:r>
            <a:r>
              <a:rPr lang="en-US" sz="2400" kern="1200" dirty="0">
                <a:solidFill>
                  <a:prstClr val="black"/>
                </a:solidFill>
                <a:latin typeface="UTM Avo"/>
                <a:cs typeface="+mn-ea"/>
                <a:sym typeface="+mn-lt"/>
              </a:rPr>
              <a:t> </a:t>
            </a:r>
            <a:br>
              <a:rPr lang="en-US" sz="2400" kern="1200" dirty="0">
                <a:solidFill>
                  <a:prstClr val="black"/>
                </a:solidFill>
                <a:latin typeface="UTM Avo"/>
                <a:cs typeface="+mn-ea"/>
                <a:sym typeface="+mn-lt"/>
              </a:rPr>
            </a:br>
            <a:r>
              <a:rPr lang="en-US" sz="2400" kern="1200" dirty="0" err="1">
                <a:solidFill>
                  <a:prstClr val="black"/>
                </a:solidFill>
                <a:latin typeface="UTM Avo"/>
                <a:cs typeface="+mn-ea"/>
                <a:sym typeface="+mn-lt"/>
              </a:rPr>
              <a:t>hai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con.</a:t>
            </a:r>
          </a:p>
        </p:txBody>
      </p:sp>
      <p:pic>
        <p:nvPicPr>
          <p:cNvPr id="4" name="Picture 4" descr="81 Amitosis Images, Stock Photos &amp; Vectors | Shutterstock">
            <a:extLst>
              <a:ext uri="{FF2B5EF4-FFF2-40B4-BE49-F238E27FC236}">
                <a16:creationId xmlns:a16="http://schemas.microsoft.com/office/drawing/2014/main" id="{5E162103-6C42-EE88-7389-C0F3ACE61A5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7857" b="79643" l="4500" r="95500">
                        <a14:foregroundMark x1="8500" y1="39643" x2="15667" y2="53214"/>
                        <a14:foregroundMark x1="15667" y1="53214" x2="15667" y2="53214"/>
                        <a14:foregroundMark x1="4667" y1="38214" x2="4500" y2="43571"/>
                        <a14:foregroundMark x1="32500" y1="37143" x2="30167" y2="57500"/>
                        <a14:foregroundMark x1="30167" y1="57500" x2="30000" y2="57857"/>
                        <a14:foregroundMark x1="50667" y1="16786" x2="50500" y2="71429"/>
                        <a14:foregroundMark x1="86500" y1="22143" x2="95500" y2="34286"/>
                        <a14:foregroundMark x1="85167" y1="55000" x2="91167" y2="73929"/>
                        <a14:foregroundMark x1="68667" y1="79286" x2="70667" y2="79286"/>
                      </a14:backgroundRemoval>
                    </a14:imgEffect>
                  </a14:imgLayer>
                </a14:imgProps>
              </a:ext>
              <a:ext uri="{28A0092B-C50C-407E-A947-70E740481C1C}">
                <a14:useLocalDpi xmlns:a14="http://schemas.microsoft.com/office/drawing/2010/main" val="0"/>
              </a:ext>
            </a:extLst>
          </a:blip>
          <a:srcRect b="11357"/>
          <a:stretch/>
        </p:blipFill>
        <p:spPr bwMode="auto">
          <a:xfrm>
            <a:off x="7217517" y="3293675"/>
            <a:ext cx="4278922" cy="1757063"/>
          </a:xfrm>
          <a:prstGeom prst="rect">
            <a:avLst/>
          </a:prstGeom>
          <a:noFill/>
        </p:spPr>
      </p:pic>
    </p:spTree>
    <p:extLst>
      <p:ext uri="{BB962C8B-B14F-4D97-AF65-F5344CB8AC3E}">
        <p14:creationId xmlns:p14="http://schemas.microsoft.com/office/powerpoint/2010/main" val="381232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768571-90C2-DBF9-2171-056D280ECA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DCA421-954C-7142-7466-B1A65435D827}"/>
              </a:ext>
            </a:extLst>
          </p:cNvPr>
          <p:cNvSpPr txBox="1"/>
          <p:nvPr/>
        </p:nvSpPr>
        <p:spPr>
          <a:xfrm>
            <a:off x="589280" y="2561502"/>
            <a:ext cx="8107680" cy="3337837"/>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Vai trò</a:t>
            </a:r>
            <a:r>
              <a:rPr lang="en-US" sz="2400" b="1" kern="1200" dirty="0">
                <a:solidFill>
                  <a:prstClr val="black"/>
                </a:solidFill>
                <a:latin typeface="UTM Avo"/>
                <a:cs typeface="+mn-ea"/>
                <a:sym typeface="+mn-lt"/>
              </a:rPr>
              <a:t>: </a:t>
            </a:r>
            <a:endParaRPr lang="vi-VN" sz="2400" kern="1200" dirty="0">
              <a:solidFill>
                <a:prstClr val="black"/>
              </a:solidFill>
              <a:latin typeface="UTM Avo"/>
              <a:cs typeface="+mn-ea"/>
              <a:sym typeface="+mn-lt"/>
            </a:endParaRPr>
          </a:p>
          <a:p>
            <a:pPr lvl="0" algn="just" defTabSz="609630">
              <a:lnSpc>
                <a:spcPct val="150000"/>
              </a:lnSpc>
              <a:buClrTx/>
              <a:defRPr/>
            </a:pPr>
            <a:r>
              <a:rPr lang="vi-VN" sz="2400" kern="1200" dirty="0">
                <a:solidFill>
                  <a:prstClr val="black"/>
                </a:solidFill>
                <a:latin typeface="UTM Avo"/>
                <a:cs typeface="+mn-ea"/>
                <a:sym typeface="+mn-lt"/>
              </a:rPr>
              <a:t>- Động vật đơn bào: Sau mỗi chu kì, 2 cơ thể mới được tạo thành</a:t>
            </a:r>
            <a:r>
              <a:rPr lang="en-US" sz="2400" kern="1200" dirty="0">
                <a:solidFill>
                  <a:prstClr val="black"/>
                </a:solidFill>
                <a:latin typeface="UTM Avo"/>
                <a:cs typeface="+mn-ea"/>
                <a:sym typeface="+mn-lt"/>
              </a:rPr>
              <a:t>.</a:t>
            </a:r>
            <a:endParaRPr lang="vi-VN" sz="2400" kern="1200" dirty="0">
              <a:solidFill>
                <a:prstClr val="black"/>
              </a:solidFill>
              <a:latin typeface="UTM Avo"/>
              <a:cs typeface="+mn-ea"/>
              <a:sym typeface="+mn-lt"/>
            </a:endParaRPr>
          </a:p>
          <a:p>
            <a:pPr lvl="0" algn="just" defTabSz="609630">
              <a:lnSpc>
                <a:spcPct val="150000"/>
              </a:lnSpc>
              <a:buClrTx/>
              <a:defRPr/>
            </a:pPr>
            <a:r>
              <a:rPr lang="vi-VN" sz="2400" kern="1200" dirty="0">
                <a:solidFill>
                  <a:prstClr val="black"/>
                </a:solidFill>
                <a:latin typeface="UTM Avo"/>
                <a:cs typeface="+mn-ea"/>
                <a:sym typeface="+mn-lt"/>
              </a:rPr>
              <a:t>- Động vật đa bào: Tạo ra nhiều tế bào cấu tạo nên cơ thể hoàn chỉnh, cung cấp tế bào mới bổ sung cho tế bào tổn thương, tế bào già hay bị phân huỷ.</a:t>
            </a:r>
          </a:p>
        </p:txBody>
      </p:sp>
      <p:pic>
        <p:nvPicPr>
          <p:cNvPr id="6" name="Picture 5">
            <a:extLst>
              <a:ext uri="{FF2B5EF4-FFF2-40B4-BE49-F238E27FC236}">
                <a16:creationId xmlns:a16="http://schemas.microsoft.com/office/drawing/2014/main" id="{72D8C105-2126-D74A-F490-348BBF1A4E2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7409" l="0" r="100000">
                        <a14:foregroundMark x1="23140" y1="57513" x2="15698" y2="71675"/>
                        <a14:foregroundMark x1="12326" y1="77547" x2="5930" y2="92055"/>
                      </a14:backgroundRemoval>
                    </a14:imgEffect>
                  </a14:imgLayer>
                </a14:imgProps>
              </a:ext>
            </a:extLst>
          </a:blip>
          <a:stretch>
            <a:fillRect/>
          </a:stretch>
        </p:blipFill>
        <p:spPr>
          <a:xfrm>
            <a:off x="9025102" y="3297701"/>
            <a:ext cx="2770771" cy="1865438"/>
          </a:xfrm>
          <a:prstGeom prst="rect">
            <a:avLst/>
          </a:prstGeom>
        </p:spPr>
      </p:pic>
      <p:sp>
        <p:nvSpPr>
          <p:cNvPr id="2" name="TextBox 1">
            <a:extLst>
              <a:ext uri="{FF2B5EF4-FFF2-40B4-BE49-F238E27FC236}">
                <a16:creationId xmlns:a16="http://schemas.microsoft.com/office/drawing/2014/main" id="{38058D51-282F-A3E8-FAEC-A6280F10D4A3}"/>
              </a:ext>
            </a:extLst>
          </p:cNvPr>
          <p:cNvSpPr txBox="1"/>
          <p:nvPr/>
        </p:nvSpPr>
        <p:spPr>
          <a:xfrm>
            <a:off x="589280" y="1653983"/>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 CHU KÌ TẾ BÀO</a:t>
            </a:r>
          </a:p>
        </p:txBody>
      </p:sp>
    </p:spTree>
    <p:extLst>
      <p:ext uri="{BB962C8B-B14F-4D97-AF65-F5344CB8AC3E}">
        <p14:creationId xmlns:p14="http://schemas.microsoft.com/office/powerpoint/2010/main" val="2686957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5119" y="151916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CÁC PHA CỦA CHU KÌ TẾ BÀO</a:t>
            </a:r>
          </a:p>
        </p:txBody>
      </p:sp>
      <p:sp>
        <p:nvSpPr>
          <p:cNvPr id="5" name="TextBox 4">
            <a:extLst>
              <a:ext uri="{FF2B5EF4-FFF2-40B4-BE49-F238E27FC236}">
                <a16:creationId xmlns:a16="http://schemas.microsoft.com/office/drawing/2014/main" id="{7BCC14B5-FA9C-416D-FBA6-A3AC39A99DCB}"/>
              </a:ext>
            </a:extLst>
          </p:cNvPr>
          <p:cNvSpPr txBox="1"/>
          <p:nvPr/>
        </p:nvSpPr>
        <p:spPr>
          <a:xfrm>
            <a:off x="532481" y="3467145"/>
            <a:ext cx="1259840" cy="966803"/>
          </a:xfrm>
          <a:prstGeom prst="rect">
            <a:avLst/>
          </a:prstGeom>
          <a:solidFill>
            <a:schemeClr val="accent6"/>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Chu kì </a:t>
            </a:r>
          </a:p>
          <a:p>
            <a:pPr lvl="0" algn="ctr" defTabSz="609630">
              <a:lnSpc>
                <a:spcPct val="125000"/>
              </a:lnSpc>
              <a:buClrTx/>
              <a:defRPr/>
            </a:pPr>
            <a:r>
              <a:rPr lang="vi-VN" sz="2400" b="1" kern="1200" dirty="0">
                <a:solidFill>
                  <a:prstClr val="black"/>
                </a:solidFill>
                <a:latin typeface="UTM Avo"/>
                <a:cs typeface="+mn-ea"/>
                <a:sym typeface="+mn-lt"/>
              </a:rPr>
              <a:t>tế bào</a:t>
            </a:r>
          </a:p>
        </p:txBody>
      </p:sp>
      <p:sp>
        <p:nvSpPr>
          <p:cNvPr id="14" name="TextBox 13">
            <a:extLst>
              <a:ext uri="{FF2B5EF4-FFF2-40B4-BE49-F238E27FC236}">
                <a16:creationId xmlns:a16="http://schemas.microsoft.com/office/drawing/2014/main" id="{4FD1824A-8E98-AC2E-E7F3-70A792AC5742}"/>
              </a:ext>
            </a:extLst>
          </p:cNvPr>
          <p:cNvSpPr txBox="1"/>
          <p:nvPr/>
        </p:nvSpPr>
        <p:spPr>
          <a:xfrm>
            <a:off x="2056481" y="2197145"/>
            <a:ext cx="1828800" cy="966803"/>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Tế bào nhân sơ</a:t>
            </a:r>
          </a:p>
        </p:txBody>
      </p:sp>
      <p:sp>
        <p:nvSpPr>
          <p:cNvPr id="15" name="TextBox 14">
            <a:extLst>
              <a:ext uri="{FF2B5EF4-FFF2-40B4-BE49-F238E27FC236}">
                <a16:creationId xmlns:a16="http://schemas.microsoft.com/office/drawing/2014/main" id="{C146F471-EBE8-ABAD-DB02-91A8446749AA}"/>
              </a:ext>
            </a:extLst>
          </p:cNvPr>
          <p:cNvSpPr txBox="1"/>
          <p:nvPr/>
        </p:nvSpPr>
        <p:spPr>
          <a:xfrm>
            <a:off x="2046321" y="4666025"/>
            <a:ext cx="1828800" cy="966803"/>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Tế bào nhân thực</a:t>
            </a:r>
          </a:p>
        </p:txBody>
      </p:sp>
      <p:sp>
        <p:nvSpPr>
          <p:cNvPr id="16" name="TextBox 15">
            <a:extLst>
              <a:ext uri="{FF2B5EF4-FFF2-40B4-BE49-F238E27FC236}">
                <a16:creationId xmlns:a16="http://schemas.microsoft.com/office/drawing/2014/main" id="{07C091EB-255B-9B2B-C798-B0747C7EFDBC}"/>
              </a:ext>
            </a:extLst>
          </p:cNvPr>
          <p:cNvSpPr txBox="1"/>
          <p:nvPr/>
        </p:nvSpPr>
        <p:spPr>
          <a:xfrm>
            <a:off x="4271361" y="2115865"/>
            <a:ext cx="7335520" cy="1121846"/>
          </a:xfrm>
          <a:prstGeom prst="rect">
            <a:avLst/>
          </a:prstGeom>
          <a:solidFill>
            <a:schemeClr val="accent6">
              <a:lumMod val="20000"/>
              <a:lumOff val="80000"/>
            </a:schemeClr>
          </a:solid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Quá trình trực phân</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Hình thức phân bào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không có tơ hay thoi phân bào. </a:t>
            </a:r>
          </a:p>
        </p:txBody>
      </p:sp>
      <p:sp>
        <p:nvSpPr>
          <p:cNvPr id="17" name="TextBox 16">
            <a:extLst>
              <a:ext uri="{FF2B5EF4-FFF2-40B4-BE49-F238E27FC236}">
                <a16:creationId xmlns:a16="http://schemas.microsoft.com/office/drawing/2014/main" id="{794E1F3A-87D8-9BCA-6D08-77B47578C7AE}"/>
              </a:ext>
            </a:extLst>
          </p:cNvPr>
          <p:cNvSpPr txBox="1"/>
          <p:nvPr/>
        </p:nvSpPr>
        <p:spPr>
          <a:xfrm>
            <a:off x="4281521" y="3416345"/>
            <a:ext cx="7335520" cy="3337837"/>
          </a:xfrm>
          <a:prstGeom prst="rect">
            <a:avLst/>
          </a:prstGeom>
          <a:solidFill>
            <a:schemeClr val="accent6">
              <a:lumMod val="20000"/>
              <a:lumOff val="80000"/>
            </a:schemeClr>
          </a:solid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Gồm 2 giai đoạn:</a:t>
            </a:r>
          </a:p>
          <a:p>
            <a:pPr lvl="0" algn="just" defTabSz="609630">
              <a:lnSpc>
                <a:spcPct val="150000"/>
              </a:lnSpc>
              <a:buClrTx/>
              <a:defRPr/>
            </a:pPr>
            <a:r>
              <a:rPr lang="vi-VN" sz="2400" kern="1200" dirty="0">
                <a:solidFill>
                  <a:prstClr val="black"/>
                </a:solidFill>
                <a:latin typeface="UTM Avo"/>
                <a:cs typeface="+mn-ea"/>
                <a:sym typeface="+mn-lt"/>
              </a:rPr>
              <a:t>+ Kì trung gian: Giai đoạn chuẩn bị, giúp tế bào phát triển, tích lũy vật chất, nhân </a:t>
            </a:r>
            <a:r>
              <a:rPr lang="vi-VN" sz="2400" kern="1200">
                <a:solidFill>
                  <a:prstClr val="black"/>
                </a:solidFill>
                <a:latin typeface="UTM Avo"/>
                <a:cs typeface="+mn-ea"/>
                <a:sym typeface="+mn-lt"/>
              </a:rPr>
              <a:t>đôi DN</a:t>
            </a:r>
            <a:r>
              <a:rPr lang="en-US" sz="2400" kern="1200">
                <a:solidFill>
                  <a:prstClr val="black"/>
                </a:solidFill>
                <a:latin typeface="UTM Avo"/>
                <a:cs typeface="+mn-ea"/>
                <a:sym typeface="+mn-lt"/>
              </a:rPr>
              <a:t>A</a:t>
            </a:r>
            <a:r>
              <a:rPr lang="vi-VN" sz="2400" kern="1200">
                <a:solidFill>
                  <a:prstClr val="black"/>
                </a:solidFill>
                <a:latin typeface="UTM Avo"/>
                <a:cs typeface="+mn-ea"/>
                <a:sym typeface="+mn-lt"/>
              </a:rPr>
              <a:t> </a:t>
            </a:r>
            <a:r>
              <a:rPr lang="vi-VN" sz="2400" kern="1200" dirty="0">
                <a:solidFill>
                  <a:prstClr val="black"/>
                </a:solidFill>
                <a:latin typeface="UTM Avo"/>
                <a:cs typeface="+mn-ea"/>
                <a:sym typeface="+mn-lt"/>
              </a:rPr>
              <a:t>và Nhiễm sắc thể.</a:t>
            </a:r>
          </a:p>
          <a:p>
            <a:pPr lvl="0" algn="just" defTabSz="609630">
              <a:lnSpc>
                <a:spcPct val="150000"/>
              </a:lnSpc>
              <a:buClrTx/>
              <a:defRPr/>
            </a:pPr>
            <a:r>
              <a:rPr lang="vi-VN" sz="2400" kern="1200" dirty="0">
                <a:solidFill>
                  <a:prstClr val="black"/>
                </a:solidFill>
                <a:latin typeface="UTM Avo"/>
                <a:cs typeface="+mn-ea"/>
                <a:sym typeface="+mn-lt"/>
              </a:rPr>
              <a:t>+ Giai đoạn phân chia tế bào: Tạo ra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2 tế bào con từ tế bào ban đầu.</a:t>
            </a:r>
          </a:p>
        </p:txBody>
      </p:sp>
      <p:cxnSp>
        <p:nvCxnSpPr>
          <p:cNvPr id="19" name="Straight Arrow Connector 18">
            <a:extLst>
              <a:ext uri="{FF2B5EF4-FFF2-40B4-BE49-F238E27FC236}">
                <a16:creationId xmlns:a16="http://schemas.microsoft.com/office/drawing/2014/main" id="{56BD404B-A5B8-DBCE-61FB-932D5FF875B9}"/>
              </a:ext>
            </a:extLst>
          </p:cNvPr>
          <p:cNvCxnSpPr>
            <a:cxnSpLocks/>
            <a:stCxn id="5" idx="3"/>
            <a:endCxn id="14" idx="1"/>
          </p:cNvCxnSpPr>
          <p:nvPr/>
        </p:nvCxnSpPr>
        <p:spPr>
          <a:xfrm flipV="1">
            <a:off x="1792321" y="2680547"/>
            <a:ext cx="264160" cy="127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0CB75F3-9C23-40B2-78A5-97B13B21A756}"/>
              </a:ext>
            </a:extLst>
          </p:cNvPr>
          <p:cNvCxnSpPr>
            <a:cxnSpLocks/>
            <a:stCxn id="5" idx="3"/>
            <a:endCxn id="15" idx="1"/>
          </p:cNvCxnSpPr>
          <p:nvPr/>
        </p:nvCxnSpPr>
        <p:spPr>
          <a:xfrm>
            <a:off x="1792321" y="3950547"/>
            <a:ext cx="254000" cy="11988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1F95F9F-FC34-D6A5-3B4F-C590CC0D5AA7}"/>
              </a:ext>
            </a:extLst>
          </p:cNvPr>
          <p:cNvCxnSpPr>
            <a:cxnSpLocks/>
            <a:stCxn id="14" idx="3"/>
            <a:endCxn id="16" idx="1"/>
          </p:cNvCxnSpPr>
          <p:nvPr/>
        </p:nvCxnSpPr>
        <p:spPr>
          <a:xfrm flipV="1">
            <a:off x="3885281" y="2676788"/>
            <a:ext cx="386080" cy="37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530FCD0-7D7A-B2D2-9508-0C89A1C2AE83}"/>
              </a:ext>
            </a:extLst>
          </p:cNvPr>
          <p:cNvCxnSpPr>
            <a:cxnSpLocks/>
          </p:cNvCxnSpPr>
          <p:nvPr/>
        </p:nvCxnSpPr>
        <p:spPr>
          <a:xfrm flipV="1">
            <a:off x="3885281" y="5196468"/>
            <a:ext cx="386080" cy="37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04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14" grpId="0" animBg="1"/>
      <p:bldP spid="15"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826265" y="1630546"/>
            <a:ext cx="3027680" cy="1128386"/>
          </a:xfrm>
          <a:prstGeom prst="rect">
            <a:avLst/>
          </a:prstGeom>
          <a:noFill/>
        </p:spPr>
        <p:txBody>
          <a:bodyPr wrap="square">
            <a:spAutoFit/>
          </a:bodyPr>
          <a:lstStyle/>
          <a:p>
            <a:pPr lvl="0" algn="ctr" defTabSz="609630">
              <a:lnSpc>
                <a:spcPct val="150000"/>
              </a:lnSpc>
              <a:buClrTx/>
              <a:defRPr/>
            </a:pPr>
            <a:r>
              <a:rPr lang="vi-VN" sz="2400" b="1" kern="1200" dirty="0">
                <a:solidFill>
                  <a:prstClr val="black"/>
                </a:solidFill>
                <a:latin typeface="UTM Avo"/>
                <a:cs typeface="+mn-ea"/>
                <a:sym typeface="+mn-lt"/>
              </a:rPr>
              <a:t>CÁC PHA CỦA CHU KÌ TẾ BÀO</a:t>
            </a:r>
          </a:p>
        </p:txBody>
      </p:sp>
      <p:graphicFrame>
        <p:nvGraphicFramePr>
          <p:cNvPr id="2" name="Table 7">
            <a:extLst>
              <a:ext uri="{FF2B5EF4-FFF2-40B4-BE49-F238E27FC236}">
                <a16:creationId xmlns:a16="http://schemas.microsoft.com/office/drawing/2014/main" id="{76494F6F-66EA-1153-AE9D-4F761CBA2ED0}"/>
              </a:ext>
            </a:extLst>
          </p:cNvPr>
          <p:cNvGraphicFramePr>
            <a:graphicFrameLocks noGrp="1"/>
          </p:cNvGraphicFramePr>
          <p:nvPr>
            <p:extLst>
              <p:ext uri="{D42A27DB-BD31-4B8C-83A1-F6EECF244321}">
                <p14:modId xmlns:p14="http://schemas.microsoft.com/office/powerpoint/2010/main" val="700228691"/>
              </p:ext>
            </p:extLst>
          </p:nvPr>
        </p:nvGraphicFramePr>
        <p:xfrm>
          <a:off x="4462811" y="1630546"/>
          <a:ext cx="7426960" cy="4907280"/>
        </p:xfrm>
        <a:graphic>
          <a:graphicData uri="http://schemas.openxmlformats.org/drawingml/2006/table">
            <a:tbl>
              <a:tblPr firstRow="1" bandRow="1">
                <a:tableStyleId>{D27102A9-8310-4765-A935-A1911B00CA55}</a:tableStyleId>
              </a:tblPr>
              <a:tblGrid>
                <a:gridCol w="1178560">
                  <a:extLst>
                    <a:ext uri="{9D8B030D-6E8A-4147-A177-3AD203B41FA5}">
                      <a16:colId xmlns:a16="http://schemas.microsoft.com/office/drawing/2014/main" val="1156728214"/>
                    </a:ext>
                  </a:extLst>
                </a:gridCol>
                <a:gridCol w="1016000">
                  <a:extLst>
                    <a:ext uri="{9D8B030D-6E8A-4147-A177-3AD203B41FA5}">
                      <a16:colId xmlns:a16="http://schemas.microsoft.com/office/drawing/2014/main" val="2280265680"/>
                    </a:ext>
                  </a:extLst>
                </a:gridCol>
                <a:gridCol w="5232400">
                  <a:extLst>
                    <a:ext uri="{9D8B030D-6E8A-4147-A177-3AD203B41FA5}">
                      <a16:colId xmlns:a16="http://schemas.microsoft.com/office/drawing/2014/main" val="3363579212"/>
                    </a:ext>
                  </a:extLst>
                </a:gridCol>
              </a:tblGrid>
              <a:tr h="608444">
                <a:tc>
                  <a:txBody>
                    <a:bodyPr/>
                    <a:lstStyle/>
                    <a:p>
                      <a:pPr algn="ctr"/>
                      <a:r>
                        <a:rPr lang="en-US" sz="2200" dirty="0" err="1">
                          <a:latin typeface="+mn-lt"/>
                          <a:ea typeface="+mn-ea"/>
                          <a:cs typeface="+mn-ea"/>
                          <a:sym typeface="+mn-lt"/>
                        </a:rPr>
                        <a:t>Giai</a:t>
                      </a:r>
                      <a:r>
                        <a:rPr lang="en-US" sz="2200" dirty="0">
                          <a:latin typeface="+mn-lt"/>
                          <a:ea typeface="+mn-ea"/>
                          <a:cs typeface="+mn-ea"/>
                          <a:sym typeface="+mn-lt"/>
                        </a:rPr>
                        <a:t> </a:t>
                      </a:r>
                      <a:r>
                        <a:rPr lang="en-US" sz="2200" dirty="0" err="1">
                          <a:latin typeface="+mn-lt"/>
                          <a:ea typeface="+mn-ea"/>
                          <a:cs typeface="+mn-ea"/>
                          <a:sym typeface="+mn-lt"/>
                        </a:rPr>
                        <a:t>đoạn</a:t>
                      </a:r>
                      <a:endParaRPr lang="en-US" sz="2200" dirty="0">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pPr algn="ctr"/>
                      <a:r>
                        <a:rPr lang="en-US" sz="2200" dirty="0" err="1">
                          <a:latin typeface="+mn-lt"/>
                          <a:ea typeface="+mn-ea"/>
                          <a:cs typeface="+mn-ea"/>
                          <a:sym typeface="+mn-lt"/>
                        </a:rPr>
                        <a:t>Pha</a:t>
                      </a:r>
                      <a:endParaRPr lang="en-US" sz="2200" dirty="0">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pPr algn="ctr"/>
                      <a:r>
                        <a:rPr lang="en-US" sz="2200" dirty="0" err="1">
                          <a:latin typeface="+mn-lt"/>
                          <a:ea typeface="+mn-ea"/>
                          <a:cs typeface="+mn-ea"/>
                          <a:sym typeface="+mn-lt"/>
                        </a:rPr>
                        <a:t>Đặc</a:t>
                      </a:r>
                      <a:r>
                        <a:rPr lang="en-US" sz="2200" dirty="0">
                          <a:latin typeface="+mn-lt"/>
                          <a:ea typeface="+mn-ea"/>
                          <a:cs typeface="+mn-ea"/>
                          <a:sym typeface="+mn-lt"/>
                        </a:rPr>
                        <a:t> </a:t>
                      </a:r>
                      <a:r>
                        <a:rPr lang="en-US" sz="2200" dirty="0" err="1">
                          <a:latin typeface="+mn-lt"/>
                          <a:ea typeface="+mn-ea"/>
                          <a:cs typeface="+mn-ea"/>
                          <a:sym typeface="+mn-lt"/>
                        </a:rPr>
                        <a:t>điểm</a:t>
                      </a:r>
                      <a:r>
                        <a:rPr lang="en-US" sz="2200" dirty="0">
                          <a:latin typeface="+mn-lt"/>
                          <a:ea typeface="+mn-ea"/>
                          <a:cs typeface="+mn-ea"/>
                          <a:sym typeface="+mn-lt"/>
                        </a:rPr>
                        <a:t>/</a:t>
                      </a:r>
                      <a:r>
                        <a:rPr lang="en-US" sz="2200" dirty="0" err="1">
                          <a:latin typeface="+mn-lt"/>
                          <a:ea typeface="+mn-ea"/>
                          <a:cs typeface="+mn-ea"/>
                          <a:sym typeface="+mn-lt"/>
                        </a:rPr>
                        <a:t>diễn</a:t>
                      </a:r>
                      <a:r>
                        <a:rPr lang="en-US" sz="2200" dirty="0">
                          <a:latin typeface="+mn-lt"/>
                          <a:ea typeface="+mn-ea"/>
                          <a:cs typeface="+mn-ea"/>
                          <a:sym typeface="+mn-lt"/>
                        </a:rPr>
                        <a:t> </a:t>
                      </a:r>
                      <a:r>
                        <a:rPr lang="en-US" sz="2200" dirty="0" err="1">
                          <a:latin typeface="+mn-lt"/>
                          <a:ea typeface="+mn-ea"/>
                          <a:cs typeface="+mn-ea"/>
                          <a:sym typeface="+mn-lt"/>
                        </a:rPr>
                        <a:t>biến</a:t>
                      </a:r>
                      <a:endParaRPr lang="en-US" sz="2200" dirty="0">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extLst>
                  <a:ext uri="{0D108BD9-81ED-4DB2-BD59-A6C34878D82A}">
                    <a16:rowId xmlns:a16="http://schemas.microsoft.com/office/drawing/2014/main" val="2386607933"/>
                  </a:ext>
                </a:extLst>
              </a:tr>
              <a:tr h="878864">
                <a:tc rowSpan="3">
                  <a:txBody>
                    <a:bodyPr/>
                    <a:lstStyle/>
                    <a:p>
                      <a:r>
                        <a:rPr lang="en-US" sz="2200" dirty="0" err="1">
                          <a:solidFill>
                            <a:sysClr val="windowText" lastClr="000000"/>
                          </a:solidFill>
                          <a:latin typeface="+mn-lt"/>
                          <a:ea typeface="+mn-ea"/>
                          <a:cs typeface="+mn-ea"/>
                          <a:sym typeface="+mn-lt"/>
                        </a:rPr>
                        <a:t>Kì</a:t>
                      </a:r>
                      <a:r>
                        <a:rPr lang="en-US" sz="2200" dirty="0">
                          <a:solidFill>
                            <a:sysClr val="windowText" lastClr="000000"/>
                          </a:solidFill>
                          <a:latin typeface="+mn-lt"/>
                          <a:ea typeface="+mn-ea"/>
                          <a:cs typeface="+mn-ea"/>
                          <a:sym typeface="+mn-lt"/>
                        </a:rPr>
                        <a:t> </a:t>
                      </a:r>
                    </a:p>
                    <a:p>
                      <a:r>
                        <a:rPr lang="en-US" sz="2200" dirty="0" err="1">
                          <a:solidFill>
                            <a:sysClr val="windowText" lastClr="000000"/>
                          </a:solidFill>
                          <a:latin typeface="+mn-lt"/>
                          <a:ea typeface="+mn-ea"/>
                          <a:cs typeface="+mn-ea"/>
                          <a:sym typeface="+mn-lt"/>
                        </a:rPr>
                        <a:t>trung</a:t>
                      </a:r>
                      <a:r>
                        <a:rPr lang="en-US" sz="2200" dirty="0">
                          <a:solidFill>
                            <a:sysClr val="windowText" lastClr="000000"/>
                          </a:solidFill>
                          <a:latin typeface="+mn-lt"/>
                          <a:ea typeface="+mn-ea"/>
                          <a:cs typeface="+mn-ea"/>
                          <a:sym typeface="+mn-lt"/>
                        </a:rPr>
                        <a:t> </a:t>
                      </a:r>
                      <a:r>
                        <a:rPr lang="en-US" sz="2200" dirty="0" err="1">
                          <a:solidFill>
                            <a:sysClr val="windowText" lastClr="000000"/>
                          </a:solidFill>
                          <a:latin typeface="+mn-lt"/>
                          <a:ea typeface="+mn-ea"/>
                          <a:cs typeface="+mn-ea"/>
                          <a:sym typeface="+mn-lt"/>
                        </a:rPr>
                        <a:t>gian</a:t>
                      </a:r>
                      <a:endParaRPr lang="en-US" sz="2200" dirty="0">
                        <a:solidFill>
                          <a:sysClr val="windowText" lastClr="000000"/>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r>
                        <a:rPr lang="en-US" sz="2200" dirty="0">
                          <a:solidFill>
                            <a:sysClr val="windowText" lastClr="000000"/>
                          </a:solidFill>
                          <a:latin typeface="+mn-lt"/>
                          <a:ea typeface="+mn-ea"/>
                          <a:cs typeface="+mn-ea"/>
                          <a:sym typeface="+mn-lt"/>
                        </a:rPr>
                        <a:t>G1</a:t>
                      </a:r>
                    </a:p>
                    <a:p>
                      <a:endParaRPr lang="en-US" sz="2200" dirty="0">
                        <a:solidFill>
                          <a:sysClr val="windowText" lastClr="000000"/>
                        </a:solidFill>
                        <a:latin typeface="+mn-lt"/>
                        <a:ea typeface="+mn-ea"/>
                        <a:cs typeface="+mn-ea"/>
                        <a:sym typeface="+mn-lt"/>
                      </a:endParaRPr>
                    </a:p>
                    <a:p>
                      <a:endParaRPr lang="en-US" sz="2200" dirty="0">
                        <a:solidFill>
                          <a:sysClr val="windowText" lastClr="000000"/>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endParaRPr lang="en-US" sz="2200" dirty="0">
                        <a:solidFill>
                          <a:schemeClr val="bg1"/>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extLst>
                  <a:ext uri="{0D108BD9-81ED-4DB2-BD59-A6C34878D82A}">
                    <a16:rowId xmlns:a16="http://schemas.microsoft.com/office/drawing/2014/main" val="1230943396"/>
                  </a:ext>
                </a:extLst>
              </a:tr>
              <a:tr h="608444">
                <a:tc vMerge="1">
                  <a:txBody>
                    <a:bodyPr/>
                    <a:lstStyle/>
                    <a:p>
                      <a:endParaRPr lang="en-US" sz="2800" dirty="0">
                        <a:solidFill>
                          <a:schemeClr val="tx1"/>
                        </a:solidFill>
                        <a:latin typeface="Roboto Condensed" panose="02000000000000000000" pitchFamily="2" charset="0"/>
                        <a:ea typeface="Roboto Condensed"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a:solidFill>
                            <a:sysClr val="windowText" lastClr="000000"/>
                          </a:solidFill>
                          <a:latin typeface="+mn-lt"/>
                          <a:ea typeface="+mn-ea"/>
                          <a:cs typeface="+mn-ea"/>
                          <a:sym typeface="+mn-lt"/>
                        </a:rPr>
                        <a:t>S</a:t>
                      </a:r>
                    </a:p>
                    <a:p>
                      <a:endParaRPr lang="en-US" sz="2200" dirty="0">
                        <a:solidFill>
                          <a:sysClr val="windowText" lastClr="000000"/>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endParaRPr lang="en-US" sz="2200" dirty="0">
                        <a:solidFill>
                          <a:schemeClr val="bg1"/>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extLst>
                  <a:ext uri="{0D108BD9-81ED-4DB2-BD59-A6C34878D82A}">
                    <a16:rowId xmlns:a16="http://schemas.microsoft.com/office/drawing/2014/main" val="689748479"/>
                  </a:ext>
                </a:extLst>
              </a:tr>
              <a:tr h="608444">
                <a:tc vMerge="1">
                  <a:txBody>
                    <a:bodyPr/>
                    <a:lstStyle/>
                    <a:p>
                      <a:endParaRPr lang="en-US" sz="2800" dirty="0">
                        <a:solidFill>
                          <a:schemeClr val="tx1"/>
                        </a:solidFill>
                        <a:latin typeface="Roboto Condensed" panose="02000000000000000000" pitchFamily="2" charset="0"/>
                        <a:ea typeface="Roboto Condensed"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a:solidFill>
                            <a:sysClr val="windowText" lastClr="000000"/>
                          </a:solidFill>
                          <a:latin typeface="+mn-lt"/>
                          <a:ea typeface="+mn-ea"/>
                          <a:cs typeface="+mn-ea"/>
                          <a:sym typeface="+mn-lt"/>
                        </a:rPr>
                        <a:t>G2</a:t>
                      </a: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endParaRPr lang="en-US" sz="2200" dirty="0">
                        <a:solidFill>
                          <a:schemeClr val="bg1"/>
                        </a:solidFill>
                        <a:latin typeface="+mn-lt"/>
                        <a:ea typeface="+mn-ea"/>
                        <a:cs typeface="+mn-ea"/>
                        <a:sym typeface="+mn-lt"/>
                      </a:endParaRPr>
                    </a:p>
                    <a:p>
                      <a:endParaRPr lang="en-US" sz="2200" dirty="0">
                        <a:solidFill>
                          <a:schemeClr val="bg1"/>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extLst>
                  <a:ext uri="{0D108BD9-81ED-4DB2-BD59-A6C34878D82A}">
                    <a16:rowId xmlns:a16="http://schemas.microsoft.com/office/drawing/2014/main" val="1075605719"/>
                  </a:ext>
                </a:extLst>
              </a:tr>
              <a:tr h="608444">
                <a:tc rowSpan="2">
                  <a:txBody>
                    <a:bodyPr/>
                    <a:lstStyle/>
                    <a:p>
                      <a:r>
                        <a:rPr lang="en-US" sz="2200" dirty="0">
                          <a:solidFill>
                            <a:sysClr val="windowText" lastClr="000000"/>
                          </a:solidFill>
                          <a:latin typeface="+mn-lt"/>
                          <a:ea typeface="+mn-ea"/>
                          <a:cs typeface="+mn-ea"/>
                          <a:sym typeface="+mn-lt"/>
                        </a:rPr>
                        <a:t>Phân chia </a:t>
                      </a:r>
                    </a:p>
                    <a:p>
                      <a:r>
                        <a:rPr lang="en-US" sz="2200" dirty="0" err="1">
                          <a:solidFill>
                            <a:sysClr val="windowText" lastClr="000000"/>
                          </a:solidFill>
                          <a:latin typeface="+mn-lt"/>
                          <a:ea typeface="+mn-ea"/>
                          <a:cs typeface="+mn-ea"/>
                          <a:sym typeface="+mn-lt"/>
                        </a:rPr>
                        <a:t>tế</a:t>
                      </a:r>
                      <a:r>
                        <a:rPr lang="en-US" sz="2200" dirty="0">
                          <a:solidFill>
                            <a:sysClr val="windowText" lastClr="000000"/>
                          </a:solidFill>
                          <a:latin typeface="+mn-lt"/>
                          <a:ea typeface="+mn-ea"/>
                          <a:cs typeface="+mn-ea"/>
                          <a:sym typeface="+mn-lt"/>
                        </a:rPr>
                        <a:t> </a:t>
                      </a:r>
                      <a:r>
                        <a:rPr lang="en-US" sz="2200" dirty="0" err="1">
                          <a:solidFill>
                            <a:sysClr val="windowText" lastClr="000000"/>
                          </a:solidFill>
                          <a:latin typeface="+mn-lt"/>
                          <a:ea typeface="+mn-ea"/>
                          <a:cs typeface="+mn-ea"/>
                          <a:sym typeface="+mn-lt"/>
                        </a:rPr>
                        <a:t>bào</a:t>
                      </a:r>
                      <a:endParaRPr lang="en-US" sz="2200" dirty="0">
                        <a:solidFill>
                          <a:sysClr val="windowText" lastClr="000000"/>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rowSpan="2">
                  <a:txBody>
                    <a:bodyPr/>
                    <a:lstStyle/>
                    <a:p>
                      <a:r>
                        <a:rPr lang="en-US" sz="2200" dirty="0" err="1">
                          <a:solidFill>
                            <a:sysClr val="windowText" lastClr="000000"/>
                          </a:solidFill>
                          <a:latin typeface="+mn-lt"/>
                          <a:ea typeface="+mn-ea"/>
                          <a:cs typeface="+mn-ea"/>
                          <a:sym typeface="+mn-lt"/>
                        </a:rPr>
                        <a:t>Pha</a:t>
                      </a:r>
                      <a:r>
                        <a:rPr lang="en-US" sz="2200" dirty="0">
                          <a:solidFill>
                            <a:sysClr val="windowText" lastClr="000000"/>
                          </a:solidFill>
                          <a:latin typeface="+mn-lt"/>
                          <a:ea typeface="+mn-ea"/>
                          <a:cs typeface="+mn-ea"/>
                          <a:sym typeface="+mn-lt"/>
                        </a:rPr>
                        <a:t> </a:t>
                      </a:r>
                      <a:r>
                        <a:rPr lang="en-US" sz="2200" dirty="0" err="1">
                          <a:solidFill>
                            <a:sysClr val="windowText" lastClr="000000"/>
                          </a:solidFill>
                          <a:latin typeface="+mn-lt"/>
                          <a:ea typeface="+mn-ea"/>
                          <a:cs typeface="+mn-ea"/>
                          <a:sym typeface="+mn-lt"/>
                        </a:rPr>
                        <a:t>phân</a:t>
                      </a:r>
                      <a:r>
                        <a:rPr lang="en-US" sz="2200" dirty="0">
                          <a:solidFill>
                            <a:sysClr val="windowText" lastClr="000000"/>
                          </a:solidFill>
                          <a:latin typeface="+mn-lt"/>
                          <a:ea typeface="+mn-ea"/>
                          <a:cs typeface="+mn-ea"/>
                          <a:sym typeface="+mn-lt"/>
                        </a:rPr>
                        <a:t> </a:t>
                      </a:r>
                      <a:r>
                        <a:rPr lang="en-US" sz="2200" dirty="0" err="1">
                          <a:solidFill>
                            <a:sysClr val="windowText" lastClr="000000"/>
                          </a:solidFill>
                          <a:latin typeface="+mn-lt"/>
                          <a:ea typeface="+mn-ea"/>
                          <a:cs typeface="+mn-ea"/>
                          <a:sym typeface="+mn-lt"/>
                        </a:rPr>
                        <a:t>bào</a:t>
                      </a:r>
                      <a:endParaRPr lang="en-US" sz="2200" dirty="0">
                        <a:solidFill>
                          <a:sysClr val="windowText" lastClr="000000"/>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tc>
                  <a:txBody>
                    <a:bodyPr/>
                    <a:lstStyle/>
                    <a:p>
                      <a:endParaRPr lang="en-US" sz="2200" dirty="0">
                        <a:solidFill>
                          <a:schemeClr val="bg1"/>
                        </a:solidFill>
                        <a:latin typeface="+mn-lt"/>
                        <a:ea typeface="+mn-ea"/>
                        <a:cs typeface="+mn-ea"/>
                        <a:sym typeface="+mn-lt"/>
                      </a:endParaRPr>
                    </a:p>
                    <a:p>
                      <a:endParaRPr lang="en-US" sz="2200" dirty="0">
                        <a:solidFill>
                          <a:schemeClr val="bg1"/>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extLst>
                  <a:ext uri="{0D108BD9-81ED-4DB2-BD59-A6C34878D82A}">
                    <a16:rowId xmlns:a16="http://schemas.microsoft.com/office/drawing/2014/main" val="2804100488"/>
                  </a:ext>
                </a:extLst>
              </a:tr>
              <a:tr h="608444">
                <a:tc vMerge="1">
                  <a:txBody>
                    <a:bodyPr/>
                    <a:lstStyle/>
                    <a:p>
                      <a:endParaRPr lang="en-US" sz="2800" dirty="0">
                        <a:solidFill>
                          <a:schemeClr val="tx1"/>
                        </a:solidFill>
                        <a:latin typeface="Roboto Condensed" panose="02000000000000000000" pitchFamily="2" charset="0"/>
                        <a:ea typeface="Roboto Condensed"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sz="2800" dirty="0">
                        <a:solidFill>
                          <a:schemeClr val="tx1"/>
                        </a:solidFill>
                        <a:latin typeface="Roboto Condensed" panose="02000000000000000000" pitchFamily="2" charset="0"/>
                        <a:ea typeface="Roboto Condensed" panose="020000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200" dirty="0">
                        <a:solidFill>
                          <a:schemeClr val="bg1"/>
                        </a:solidFill>
                        <a:latin typeface="+mn-lt"/>
                        <a:ea typeface="+mn-ea"/>
                        <a:cs typeface="+mn-ea"/>
                        <a:sym typeface="+mn-lt"/>
                      </a:endParaRPr>
                    </a:p>
                    <a:p>
                      <a:endParaRPr lang="en-US" sz="2200" dirty="0">
                        <a:solidFill>
                          <a:schemeClr val="bg1"/>
                        </a:solidFill>
                        <a:latin typeface="+mn-lt"/>
                        <a:ea typeface="+mn-ea"/>
                        <a:cs typeface="+mn-ea"/>
                        <a:sym typeface="+mn-lt"/>
                      </a:endParaRPr>
                    </a:p>
                  </a:txBody>
                  <a:tcPr>
                    <a:lnL w="12700" cap="flat" cmpd="sng" algn="ctr">
                      <a:solidFill>
                        <a:schemeClr val="dk1">
                          <a:lumMod val="100000"/>
                        </a:schemeClr>
                      </a:solidFill>
                      <a:prstDash val="solid"/>
                      <a:round/>
                      <a:headEnd type="none" w="med" len="med"/>
                      <a:tailEnd type="none" w="med" len="med"/>
                    </a:lnL>
                    <a:lnR w="12700" cap="flat" cmpd="sng" algn="ctr">
                      <a:solidFill>
                        <a:schemeClr val="dk1">
                          <a:lumMod val="100000"/>
                        </a:schemeClr>
                      </a:solidFill>
                      <a:prstDash val="solid"/>
                      <a:round/>
                      <a:headEnd type="none" w="med" len="med"/>
                      <a:tailEnd type="none" w="med" len="med"/>
                    </a:lnR>
                    <a:lnT w="12700" cap="flat" cmpd="sng" algn="ctr">
                      <a:solidFill>
                        <a:schemeClr val="dk1">
                          <a:lumMod val="100000"/>
                        </a:schemeClr>
                      </a:solidFill>
                      <a:prstDash val="solid"/>
                      <a:round/>
                      <a:headEnd type="none" w="med" len="med"/>
                      <a:tailEnd type="none" w="med" len="med"/>
                    </a:lnT>
                    <a:lnB w="12700" cap="flat" cmpd="sng" algn="ctr">
                      <a:solidFill>
                        <a:schemeClr val="dk1">
                          <a:lumMod val="100000"/>
                        </a:schemeClr>
                      </a:solidFill>
                      <a:prstDash val="solid"/>
                      <a:round/>
                      <a:headEnd type="none" w="med" len="med"/>
                      <a:tailEnd type="none" w="med" len="med"/>
                    </a:lnB>
                    <a:noFill/>
                  </a:tcPr>
                </a:tc>
                <a:extLst>
                  <a:ext uri="{0D108BD9-81ED-4DB2-BD59-A6C34878D82A}">
                    <a16:rowId xmlns:a16="http://schemas.microsoft.com/office/drawing/2014/main" val="819931604"/>
                  </a:ext>
                </a:extLst>
              </a:tr>
            </a:tbl>
          </a:graphicData>
        </a:graphic>
      </p:graphicFrame>
      <p:sp>
        <p:nvSpPr>
          <p:cNvPr id="4" name="TextBox 3">
            <a:extLst>
              <a:ext uri="{FF2B5EF4-FFF2-40B4-BE49-F238E27FC236}">
                <a16:creationId xmlns:a16="http://schemas.microsoft.com/office/drawing/2014/main" id="{FF5AA2F2-6A3D-C55B-D66F-AC06AA91CF0F}"/>
              </a:ext>
            </a:extLst>
          </p:cNvPr>
          <p:cNvSpPr txBox="1"/>
          <p:nvPr/>
        </p:nvSpPr>
        <p:spPr>
          <a:xfrm>
            <a:off x="7166135" y="2390553"/>
            <a:ext cx="4216400" cy="1107996"/>
          </a:xfrm>
          <a:prstGeom prst="rect">
            <a:avLst/>
          </a:prstGeom>
          <a:noFill/>
        </p:spPr>
        <p:txBody>
          <a:bodyPr wrap="square">
            <a:spAutoFit/>
          </a:bodyPr>
          <a:lstStyle/>
          <a:p>
            <a:pPr lvl="0" algn="ctr" defTabSz="609630">
              <a:buClrTx/>
              <a:defRPr/>
            </a:pPr>
            <a:r>
              <a:rPr lang="vi-VN" sz="2200" kern="1200" dirty="0">
                <a:solidFill>
                  <a:prstClr val="black"/>
                </a:solidFill>
                <a:latin typeface="UTM Avo"/>
                <a:cs typeface="+mn-ea"/>
                <a:sym typeface="+mn-lt"/>
              </a:rPr>
              <a:t>Tổng hợp các chất cần cho sinh trưởng tế bào và </a:t>
            </a:r>
            <a:br>
              <a:rPr lang="en-US" sz="2200" kern="1200" dirty="0">
                <a:solidFill>
                  <a:prstClr val="black"/>
                </a:solidFill>
                <a:latin typeface="UTM Avo"/>
                <a:cs typeface="+mn-ea"/>
                <a:sym typeface="+mn-lt"/>
              </a:rPr>
            </a:br>
            <a:r>
              <a:rPr lang="vi-VN" sz="2200" kern="1200" dirty="0">
                <a:solidFill>
                  <a:prstClr val="black"/>
                </a:solidFill>
                <a:latin typeface="UTM Avo"/>
                <a:cs typeface="+mn-ea"/>
                <a:sym typeface="+mn-lt"/>
              </a:rPr>
              <a:t>chuẩn bị nhân đôi.</a:t>
            </a:r>
          </a:p>
        </p:txBody>
      </p:sp>
      <p:sp>
        <p:nvSpPr>
          <p:cNvPr id="6" name="TextBox 5">
            <a:extLst>
              <a:ext uri="{FF2B5EF4-FFF2-40B4-BE49-F238E27FC236}">
                <a16:creationId xmlns:a16="http://schemas.microsoft.com/office/drawing/2014/main" id="{973E6F7D-DAA7-4DC2-4EAA-9B138E822A02}"/>
              </a:ext>
            </a:extLst>
          </p:cNvPr>
          <p:cNvSpPr txBox="1"/>
          <p:nvPr/>
        </p:nvSpPr>
        <p:spPr>
          <a:xfrm>
            <a:off x="7481095" y="3492289"/>
            <a:ext cx="3586480" cy="769441"/>
          </a:xfrm>
          <a:prstGeom prst="rect">
            <a:avLst/>
          </a:prstGeom>
          <a:noFill/>
        </p:spPr>
        <p:txBody>
          <a:bodyPr wrap="square">
            <a:spAutoFit/>
          </a:bodyPr>
          <a:lstStyle/>
          <a:p>
            <a:pPr lvl="0" algn="ctr" defTabSz="609630">
              <a:buClrTx/>
              <a:defRPr/>
            </a:pPr>
            <a:r>
              <a:rPr lang="vi-VN" sz="2200" kern="1200" dirty="0">
                <a:solidFill>
                  <a:prstClr val="black"/>
                </a:solidFill>
                <a:latin typeface="UTM Avo"/>
                <a:cs typeface="+mn-ea"/>
                <a:sym typeface="+mn-lt"/>
              </a:rPr>
              <a:t>Nhân đôi ADN dẫn đến nhân đôi NST.</a:t>
            </a:r>
          </a:p>
        </p:txBody>
      </p:sp>
      <p:sp>
        <p:nvSpPr>
          <p:cNvPr id="12" name="TextBox 11">
            <a:extLst>
              <a:ext uri="{FF2B5EF4-FFF2-40B4-BE49-F238E27FC236}">
                <a16:creationId xmlns:a16="http://schemas.microsoft.com/office/drawing/2014/main" id="{E3803D3D-2332-FE93-ACC0-01EDF4F6B936}"/>
              </a:ext>
            </a:extLst>
          </p:cNvPr>
          <p:cNvSpPr txBox="1"/>
          <p:nvPr/>
        </p:nvSpPr>
        <p:spPr>
          <a:xfrm>
            <a:off x="7450615" y="4247995"/>
            <a:ext cx="3647440" cy="769441"/>
          </a:xfrm>
          <a:prstGeom prst="rect">
            <a:avLst/>
          </a:prstGeom>
          <a:noFill/>
        </p:spPr>
        <p:txBody>
          <a:bodyPr wrap="square">
            <a:spAutoFit/>
          </a:bodyPr>
          <a:lstStyle/>
          <a:p>
            <a:pPr lvl="0" algn="ctr" defTabSz="609630">
              <a:buClrTx/>
              <a:defRPr/>
            </a:pPr>
            <a:r>
              <a:rPr lang="vi-VN" sz="2200" kern="1200" dirty="0">
                <a:solidFill>
                  <a:prstClr val="black"/>
                </a:solidFill>
                <a:latin typeface="UTM Avo"/>
                <a:cs typeface="+mn-ea"/>
                <a:sym typeface="+mn-lt"/>
              </a:rPr>
              <a:t>Tổng hợp các chất cần cho tế bào</a:t>
            </a:r>
            <a:r>
              <a:rPr lang="en-US" sz="2200" kern="1200" dirty="0">
                <a:solidFill>
                  <a:prstClr val="black"/>
                </a:solidFill>
                <a:latin typeface="UTM Avo"/>
                <a:cs typeface="+mn-ea"/>
                <a:sym typeface="+mn-lt"/>
              </a:rPr>
              <a:t>.</a:t>
            </a:r>
            <a:endParaRPr lang="vi-VN" sz="2200" kern="1200" dirty="0">
              <a:solidFill>
                <a:prstClr val="black"/>
              </a:solidFill>
              <a:latin typeface="UTM Avo"/>
              <a:cs typeface="+mn-ea"/>
              <a:sym typeface="+mn-lt"/>
            </a:endParaRPr>
          </a:p>
        </p:txBody>
      </p:sp>
      <p:sp>
        <p:nvSpPr>
          <p:cNvPr id="13" name="TextBox 12">
            <a:extLst>
              <a:ext uri="{FF2B5EF4-FFF2-40B4-BE49-F238E27FC236}">
                <a16:creationId xmlns:a16="http://schemas.microsoft.com/office/drawing/2014/main" id="{18BA9229-EE15-C066-E80A-10101A1F17B3}"/>
              </a:ext>
            </a:extLst>
          </p:cNvPr>
          <p:cNvSpPr txBox="1"/>
          <p:nvPr/>
        </p:nvSpPr>
        <p:spPr>
          <a:xfrm>
            <a:off x="6693726" y="5008190"/>
            <a:ext cx="5161220" cy="769441"/>
          </a:xfrm>
          <a:prstGeom prst="rect">
            <a:avLst/>
          </a:prstGeom>
          <a:noFill/>
        </p:spPr>
        <p:txBody>
          <a:bodyPr wrap="square">
            <a:spAutoFit/>
          </a:bodyPr>
          <a:lstStyle/>
          <a:p>
            <a:pPr lvl="0" algn="ctr" defTabSz="609630">
              <a:buClrTx/>
              <a:defRPr/>
            </a:pPr>
            <a:r>
              <a:rPr lang="vi-VN" sz="2200" kern="1200" dirty="0">
                <a:solidFill>
                  <a:prstClr val="black"/>
                </a:solidFill>
                <a:latin typeface="UTM Avo"/>
                <a:cs typeface="+mn-ea"/>
                <a:sym typeface="+mn-lt"/>
              </a:rPr>
              <a:t>Phân chia nhân: Phân chia </a:t>
            </a:r>
            <a:br>
              <a:rPr lang="en-US" sz="2200" kern="1200" dirty="0">
                <a:solidFill>
                  <a:prstClr val="black"/>
                </a:solidFill>
                <a:latin typeface="UTM Avo"/>
                <a:cs typeface="+mn-ea"/>
                <a:sym typeface="+mn-lt"/>
              </a:rPr>
            </a:br>
            <a:r>
              <a:rPr lang="vi-VN" sz="2200" kern="1200" dirty="0">
                <a:solidFill>
                  <a:prstClr val="black"/>
                </a:solidFill>
                <a:latin typeface="UTM Avo"/>
                <a:cs typeface="+mn-ea"/>
                <a:sym typeface="+mn-lt"/>
              </a:rPr>
              <a:t>đồng đều tế bào chất về 2 TB</a:t>
            </a:r>
            <a:r>
              <a:rPr lang="en-US" sz="2200" kern="1200" dirty="0">
                <a:solidFill>
                  <a:prstClr val="black"/>
                </a:solidFill>
                <a:latin typeface="UTM Avo"/>
                <a:cs typeface="+mn-ea"/>
                <a:sym typeface="+mn-lt"/>
              </a:rPr>
              <a:t>.</a:t>
            </a:r>
            <a:r>
              <a:rPr lang="vi-VN" sz="2200" kern="1200" dirty="0">
                <a:solidFill>
                  <a:prstClr val="black"/>
                </a:solidFill>
                <a:latin typeface="UTM Avo"/>
                <a:cs typeface="+mn-ea"/>
                <a:sym typeface="+mn-lt"/>
              </a:rPr>
              <a:t> </a:t>
            </a:r>
          </a:p>
        </p:txBody>
      </p:sp>
      <p:sp>
        <p:nvSpPr>
          <p:cNvPr id="18" name="TextBox 17">
            <a:extLst>
              <a:ext uri="{FF2B5EF4-FFF2-40B4-BE49-F238E27FC236}">
                <a16:creationId xmlns:a16="http://schemas.microsoft.com/office/drawing/2014/main" id="{83F39D0A-0DCA-9F90-BCEE-43A005F1E7BD}"/>
              </a:ext>
            </a:extLst>
          </p:cNvPr>
          <p:cNvSpPr txBox="1"/>
          <p:nvPr/>
        </p:nvSpPr>
        <p:spPr>
          <a:xfrm>
            <a:off x="6693726" y="5773142"/>
            <a:ext cx="5161219" cy="769441"/>
          </a:xfrm>
          <a:prstGeom prst="rect">
            <a:avLst/>
          </a:prstGeom>
          <a:noFill/>
        </p:spPr>
        <p:txBody>
          <a:bodyPr wrap="square">
            <a:spAutoFit/>
          </a:bodyPr>
          <a:lstStyle/>
          <a:p>
            <a:pPr lvl="0" algn="ctr" defTabSz="609630">
              <a:buClrTx/>
              <a:defRPr/>
            </a:pPr>
            <a:r>
              <a:rPr lang="vi-VN" sz="2200" kern="1200" dirty="0">
                <a:solidFill>
                  <a:prstClr val="black"/>
                </a:solidFill>
                <a:latin typeface="UTM Avo"/>
                <a:cs typeface="+mn-ea"/>
                <a:sym typeface="+mn-lt"/>
              </a:rPr>
              <a:t>Phân chia tế bào chất: Tách tế bào mẹ thành 2 tế bào con.</a:t>
            </a:r>
          </a:p>
        </p:txBody>
      </p:sp>
      <p:pic>
        <p:nvPicPr>
          <p:cNvPr id="7" name="Picture 6">
            <a:extLst>
              <a:ext uri="{FF2B5EF4-FFF2-40B4-BE49-F238E27FC236}">
                <a16:creationId xmlns:a16="http://schemas.microsoft.com/office/drawing/2014/main" id="{83197671-C7AB-38ED-8E83-D45CD0D4FECC}"/>
              </a:ext>
            </a:extLst>
          </p:cNvPr>
          <p:cNvPicPr>
            <a:picLocks noChangeAspect="1"/>
          </p:cNvPicPr>
          <p:nvPr/>
        </p:nvPicPr>
        <p:blipFill>
          <a:blip r:embed="rId3"/>
          <a:stretch>
            <a:fillRect/>
          </a:stretch>
        </p:blipFill>
        <p:spPr>
          <a:xfrm>
            <a:off x="252225" y="3239242"/>
            <a:ext cx="4175760" cy="3298584"/>
          </a:xfrm>
          <a:prstGeom prst="rect">
            <a:avLst/>
          </a:prstGeom>
        </p:spPr>
      </p:pic>
    </p:spTree>
    <p:extLst>
      <p:ext uri="{BB962C8B-B14F-4D97-AF65-F5344CB8AC3E}">
        <p14:creationId xmlns:p14="http://schemas.microsoft.com/office/powerpoint/2010/main" val="128266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2" grpId="0"/>
      <p:bldP spid="13"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9280" y="1589381"/>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Kiểm soát chu kì tế bào</a:t>
            </a:r>
          </a:p>
        </p:txBody>
      </p:sp>
      <p:sp>
        <p:nvSpPr>
          <p:cNvPr id="5" name="TextBox 4">
            <a:extLst>
              <a:ext uri="{FF2B5EF4-FFF2-40B4-BE49-F238E27FC236}">
                <a16:creationId xmlns:a16="http://schemas.microsoft.com/office/drawing/2014/main" id="{7BCC14B5-FA9C-416D-FBA6-A3AC39A99DCB}"/>
              </a:ext>
            </a:extLst>
          </p:cNvPr>
          <p:cNvSpPr txBox="1"/>
          <p:nvPr/>
        </p:nvSpPr>
        <p:spPr>
          <a:xfrm>
            <a:off x="589280" y="2307154"/>
            <a:ext cx="10678160" cy="1121846"/>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 Cơ chế kiểm soát để đảm bảo sự chính xác của quá trình phân bào trong tế bào nhân thực.</a:t>
            </a:r>
          </a:p>
        </p:txBody>
      </p:sp>
      <p:pic>
        <p:nvPicPr>
          <p:cNvPr id="2" name="Picture 1">
            <a:extLst>
              <a:ext uri="{FF2B5EF4-FFF2-40B4-BE49-F238E27FC236}">
                <a16:creationId xmlns:a16="http://schemas.microsoft.com/office/drawing/2014/main" id="{54A40BE9-BADE-6425-C122-6CD8E2EC65E6}"/>
              </a:ext>
            </a:extLst>
          </p:cNvPr>
          <p:cNvPicPr>
            <a:picLocks noChangeAspect="1"/>
          </p:cNvPicPr>
          <p:nvPr/>
        </p:nvPicPr>
        <p:blipFill rotWithShape="1">
          <a:blip r:embed="rId3"/>
          <a:srcRect l="2867" b="7625"/>
          <a:stretch/>
        </p:blipFill>
        <p:spPr>
          <a:xfrm>
            <a:off x="5379720" y="3276267"/>
            <a:ext cx="4367962" cy="3302761"/>
          </a:xfrm>
          <a:prstGeom prst="rect">
            <a:avLst/>
          </a:prstGeom>
        </p:spPr>
      </p:pic>
    </p:spTree>
    <p:extLst>
      <p:ext uri="{BB962C8B-B14F-4D97-AF65-F5344CB8AC3E}">
        <p14:creationId xmlns:p14="http://schemas.microsoft.com/office/powerpoint/2010/main" val="420618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06EDDFA-1ACE-E13A-63F1-8D99810E06ED}"/>
              </a:ext>
            </a:extLst>
          </p:cNvPr>
          <p:cNvSpPr txBox="1"/>
          <p:nvPr/>
        </p:nvSpPr>
        <p:spPr>
          <a:xfrm>
            <a:off x="259080" y="3215800"/>
            <a:ext cx="1259840" cy="966803"/>
          </a:xfrm>
          <a:prstGeom prst="rect">
            <a:avLst/>
          </a:prstGeom>
          <a:solidFill>
            <a:schemeClr val="accent6"/>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Chu kì </a:t>
            </a:r>
          </a:p>
          <a:p>
            <a:pPr lvl="0" algn="ctr" defTabSz="609630">
              <a:lnSpc>
                <a:spcPct val="125000"/>
              </a:lnSpc>
              <a:buClrTx/>
              <a:defRPr/>
            </a:pPr>
            <a:r>
              <a:rPr lang="vi-VN" sz="2400" b="1" kern="1200" dirty="0">
                <a:solidFill>
                  <a:prstClr val="black"/>
                </a:solidFill>
                <a:latin typeface="UTM Avo"/>
                <a:cs typeface="+mn-ea"/>
                <a:sym typeface="+mn-lt"/>
              </a:rPr>
              <a:t>tế bào</a:t>
            </a:r>
          </a:p>
        </p:txBody>
      </p:sp>
      <p:sp>
        <p:nvSpPr>
          <p:cNvPr id="9" name="TextBox 8">
            <a:extLst>
              <a:ext uri="{FF2B5EF4-FFF2-40B4-BE49-F238E27FC236}">
                <a16:creationId xmlns:a16="http://schemas.microsoft.com/office/drawing/2014/main" id="{A2F53159-12D5-73FA-B484-E9CB068EBA36}"/>
              </a:ext>
            </a:extLst>
          </p:cNvPr>
          <p:cNvSpPr txBox="1"/>
          <p:nvPr/>
        </p:nvSpPr>
        <p:spPr>
          <a:xfrm>
            <a:off x="1757680" y="1658665"/>
            <a:ext cx="3322320" cy="470770"/>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200" b="1" kern="1200" dirty="0">
                <a:solidFill>
                  <a:prstClr val="black"/>
                </a:solidFill>
                <a:latin typeface="UTM Avo"/>
                <a:cs typeface="+mn-ea"/>
                <a:sym typeface="+mn-lt"/>
              </a:rPr>
              <a:t>Điểm kiểm soát G1</a:t>
            </a:r>
          </a:p>
        </p:txBody>
      </p:sp>
      <p:sp>
        <p:nvSpPr>
          <p:cNvPr id="10" name="TextBox 9">
            <a:extLst>
              <a:ext uri="{FF2B5EF4-FFF2-40B4-BE49-F238E27FC236}">
                <a16:creationId xmlns:a16="http://schemas.microsoft.com/office/drawing/2014/main" id="{F0C7BC60-8358-634C-0D87-91A5F9D01021}"/>
              </a:ext>
            </a:extLst>
          </p:cNvPr>
          <p:cNvSpPr txBox="1"/>
          <p:nvPr/>
        </p:nvSpPr>
        <p:spPr>
          <a:xfrm>
            <a:off x="1772920" y="4412025"/>
            <a:ext cx="3860800" cy="470770"/>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200" b="1" kern="1200" dirty="0">
                <a:solidFill>
                  <a:prstClr val="black"/>
                </a:solidFill>
                <a:latin typeface="UTM Avo"/>
                <a:cs typeface="+mn-ea"/>
                <a:sym typeface="+mn-lt"/>
              </a:rPr>
              <a:t>Điểm kiểm soát G2/M</a:t>
            </a:r>
          </a:p>
        </p:txBody>
      </p:sp>
      <p:cxnSp>
        <p:nvCxnSpPr>
          <p:cNvPr id="11" name="Straight Arrow Connector 10">
            <a:extLst>
              <a:ext uri="{FF2B5EF4-FFF2-40B4-BE49-F238E27FC236}">
                <a16:creationId xmlns:a16="http://schemas.microsoft.com/office/drawing/2014/main" id="{2123699F-3A3E-7689-5F46-AA2D887CFD8B}"/>
              </a:ext>
            </a:extLst>
          </p:cNvPr>
          <p:cNvCxnSpPr>
            <a:cxnSpLocks/>
            <a:stCxn id="7" idx="3"/>
            <a:endCxn id="9" idx="1"/>
          </p:cNvCxnSpPr>
          <p:nvPr/>
        </p:nvCxnSpPr>
        <p:spPr>
          <a:xfrm flipV="1">
            <a:off x="1518920" y="1894050"/>
            <a:ext cx="238760" cy="18051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F461C12-E6E5-B493-D5EA-7F0E4DD3F5D1}"/>
              </a:ext>
            </a:extLst>
          </p:cNvPr>
          <p:cNvCxnSpPr>
            <a:cxnSpLocks/>
            <a:stCxn id="7" idx="3"/>
            <a:endCxn id="10" idx="1"/>
          </p:cNvCxnSpPr>
          <p:nvPr/>
        </p:nvCxnSpPr>
        <p:spPr>
          <a:xfrm>
            <a:off x="1518920" y="3699202"/>
            <a:ext cx="254000" cy="9482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7F866D8-1568-F1AE-3F18-10906540182B}"/>
              </a:ext>
            </a:extLst>
          </p:cNvPr>
          <p:cNvSpPr txBox="1"/>
          <p:nvPr/>
        </p:nvSpPr>
        <p:spPr>
          <a:xfrm>
            <a:off x="1751436" y="2263464"/>
            <a:ext cx="6467637" cy="1873654"/>
          </a:xfrm>
          <a:prstGeom prst="rect">
            <a:avLst/>
          </a:prstGeom>
          <a:noFill/>
        </p:spPr>
        <p:txBody>
          <a:bodyPr wrap="square">
            <a:spAutoFit/>
          </a:bodyPr>
          <a:lstStyle/>
          <a:p>
            <a:pPr lvl="0" algn="just" defTabSz="609630">
              <a:lnSpc>
                <a:spcPct val="150000"/>
              </a:lnSpc>
              <a:buClrTx/>
              <a:defRPr/>
            </a:pPr>
            <a:r>
              <a:rPr lang="vi-VN" sz="2000" kern="1200" dirty="0">
                <a:solidFill>
                  <a:prstClr val="black"/>
                </a:solidFill>
                <a:latin typeface="UTM Avo"/>
                <a:cs typeface="+mn-ea"/>
                <a:sym typeface="+mn-lt"/>
              </a:rPr>
              <a:t>Nhận diện các sai hỏng, ngừng chu kì tế bào </a:t>
            </a:r>
            <a:br>
              <a:rPr lang="en-US" sz="2000" kern="1200" dirty="0">
                <a:solidFill>
                  <a:prstClr val="black"/>
                </a:solidFill>
                <a:latin typeface="UTM Avo"/>
                <a:cs typeface="+mn-ea"/>
                <a:sym typeface="+mn-lt"/>
              </a:rPr>
            </a:br>
            <a:r>
              <a:rPr lang="vi-VN" sz="2000" kern="1200" dirty="0">
                <a:solidFill>
                  <a:prstClr val="black"/>
                </a:solidFill>
                <a:latin typeface="UTM Avo"/>
                <a:cs typeface="+mn-ea"/>
                <a:sym typeface="+mn-lt"/>
              </a:rPr>
              <a:t>cho đến khi được khắc phục, sau đó đi vào pha S.</a:t>
            </a:r>
          </a:p>
          <a:p>
            <a:pPr lvl="0" algn="just" defTabSz="609630">
              <a:lnSpc>
                <a:spcPct val="150000"/>
              </a:lnSpc>
              <a:buClrTx/>
              <a:defRPr/>
            </a:pPr>
            <a:r>
              <a:rPr lang="vi-VN" sz="2000" kern="1200" dirty="0">
                <a:solidFill>
                  <a:prstClr val="black"/>
                </a:solidFill>
                <a:latin typeface="UTM Avo"/>
                <a:cs typeface="+mn-ea"/>
                <a:sym typeface="+mn-lt"/>
              </a:rPr>
              <a:t>Nếu tế bào không qua: tiến vào trạng thái “nghỉ” ở pha G0. </a:t>
            </a:r>
          </a:p>
        </p:txBody>
      </p:sp>
      <p:sp>
        <p:nvSpPr>
          <p:cNvPr id="3" name="TextBox 2">
            <a:extLst>
              <a:ext uri="{FF2B5EF4-FFF2-40B4-BE49-F238E27FC236}">
                <a16:creationId xmlns:a16="http://schemas.microsoft.com/office/drawing/2014/main" id="{20CAFEBC-BE43-B463-FD14-BA19815C98BE}"/>
              </a:ext>
            </a:extLst>
          </p:cNvPr>
          <p:cNvSpPr txBox="1"/>
          <p:nvPr/>
        </p:nvSpPr>
        <p:spPr>
          <a:xfrm>
            <a:off x="1761437" y="4960665"/>
            <a:ext cx="8361680" cy="488660"/>
          </a:xfrm>
          <a:prstGeom prst="rect">
            <a:avLst/>
          </a:prstGeom>
          <a:noFill/>
        </p:spPr>
        <p:txBody>
          <a:bodyPr wrap="square">
            <a:spAutoFit/>
          </a:bodyPr>
          <a:lstStyle/>
          <a:p>
            <a:pPr lvl="0" algn="just" defTabSz="609630">
              <a:lnSpc>
                <a:spcPct val="150000"/>
              </a:lnSpc>
              <a:buClrTx/>
              <a:defRPr/>
            </a:pPr>
            <a:r>
              <a:rPr lang="vi-VN" sz="2000" kern="1200" dirty="0">
                <a:solidFill>
                  <a:prstClr val="black"/>
                </a:solidFill>
                <a:latin typeface="UTM Avo"/>
                <a:cs typeface="+mn-ea"/>
                <a:sym typeface="+mn-lt"/>
              </a:rPr>
              <a:t>Kiểm soát sự sắp xếp của các NST trên thoi phân bào.</a:t>
            </a:r>
          </a:p>
        </p:txBody>
      </p:sp>
      <p:sp>
        <p:nvSpPr>
          <p:cNvPr id="6" name="TextBox 5">
            <a:extLst>
              <a:ext uri="{FF2B5EF4-FFF2-40B4-BE49-F238E27FC236}">
                <a16:creationId xmlns:a16="http://schemas.microsoft.com/office/drawing/2014/main" id="{4E6571DC-BE78-1581-31C0-25010C5F00EC}"/>
              </a:ext>
            </a:extLst>
          </p:cNvPr>
          <p:cNvSpPr txBox="1"/>
          <p:nvPr/>
        </p:nvSpPr>
        <p:spPr>
          <a:xfrm>
            <a:off x="1747520" y="5549945"/>
            <a:ext cx="5140960" cy="470770"/>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200" b="1" kern="1200" dirty="0">
                <a:solidFill>
                  <a:prstClr val="black"/>
                </a:solidFill>
                <a:latin typeface="UTM Avo"/>
                <a:cs typeface="+mn-ea"/>
                <a:sym typeface="+mn-lt"/>
              </a:rPr>
              <a:t>Điểm kiểm soát kì giữa, kì sau</a:t>
            </a:r>
          </a:p>
        </p:txBody>
      </p:sp>
      <p:sp>
        <p:nvSpPr>
          <p:cNvPr id="13" name="TextBox 12">
            <a:extLst>
              <a:ext uri="{FF2B5EF4-FFF2-40B4-BE49-F238E27FC236}">
                <a16:creationId xmlns:a16="http://schemas.microsoft.com/office/drawing/2014/main" id="{2C464DEF-FF8F-9C16-A593-5DE1CF78620F}"/>
              </a:ext>
            </a:extLst>
          </p:cNvPr>
          <p:cNvSpPr txBox="1"/>
          <p:nvPr/>
        </p:nvSpPr>
        <p:spPr>
          <a:xfrm>
            <a:off x="1757680" y="6110159"/>
            <a:ext cx="10403840" cy="488660"/>
          </a:xfrm>
          <a:prstGeom prst="rect">
            <a:avLst/>
          </a:prstGeom>
          <a:noFill/>
        </p:spPr>
        <p:txBody>
          <a:bodyPr wrap="square">
            <a:spAutoFit/>
          </a:bodyPr>
          <a:lstStyle/>
          <a:p>
            <a:pPr lvl="0" algn="just" defTabSz="609630">
              <a:lnSpc>
                <a:spcPct val="150000"/>
              </a:lnSpc>
              <a:buClrTx/>
              <a:defRPr/>
            </a:pPr>
            <a:r>
              <a:rPr lang="vi-VN" sz="2000" kern="1200" dirty="0">
                <a:solidFill>
                  <a:prstClr val="black"/>
                </a:solidFill>
                <a:latin typeface="UTM Avo"/>
                <a:cs typeface="+mn-ea"/>
                <a:sym typeface="+mn-lt"/>
              </a:rPr>
              <a:t>Kích hoạt sự phân chia các nhiễm sắc tử chị em trong các NST kép</a:t>
            </a:r>
            <a:r>
              <a:rPr lang="en-US" sz="2000" kern="1200" dirty="0">
                <a:solidFill>
                  <a:prstClr val="black"/>
                </a:solidFill>
                <a:latin typeface="UTM Avo"/>
                <a:cs typeface="+mn-ea"/>
                <a:sym typeface="+mn-lt"/>
              </a:rPr>
              <a:t>.</a:t>
            </a:r>
            <a:endParaRPr lang="vi-VN" sz="2000" kern="1200" dirty="0">
              <a:solidFill>
                <a:prstClr val="black"/>
              </a:solidFill>
              <a:latin typeface="UTM Avo"/>
              <a:cs typeface="+mn-ea"/>
              <a:sym typeface="+mn-lt"/>
            </a:endParaRPr>
          </a:p>
        </p:txBody>
      </p:sp>
      <p:cxnSp>
        <p:nvCxnSpPr>
          <p:cNvPr id="16" name="Straight Arrow Connector 15">
            <a:extLst>
              <a:ext uri="{FF2B5EF4-FFF2-40B4-BE49-F238E27FC236}">
                <a16:creationId xmlns:a16="http://schemas.microsoft.com/office/drawing/2014/main" id="{F0671FC9-E59D-06A9-4591-CA570C3CE22F}"/>
              </a:ext>
            </a:extLst>
          </p:cNvPr>
          <p:cNvCxnSpPr>
            <a:cxnSpLocks/>
            <a:stCxn id="7" idx="3"/>
            <a:endCxn id="6" idx="1"/>
          </p:cNvCxnSpPr>
          <p:nvPr/>
        </p:nvCxnSpPr>
        <p:spPr>
          <a:xfrm>
            <a:off x="1518920" y="3699202"/>
            <a:ext cx="228600" cy="20861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772BABA9-C5FC-C9EF-87B4-E1F0150E1658}"/>
              </a:ext>
            </a:extLst>
          </p:cNvPr>
          <p:cNvPicPr>
            <a:picLocks noChangeAspect="1"/>
          </p:cNvPicPr>
          <p:nvPr/>
        </p:nvPicPr>
        <p:blipFill rotWithShape="1">
          <a:blip r:embed="rId3"/>
          <a:srcRect l="2268" t="-1610" r="599" b="7142"/>
          <a:stretch/>
        </p:blipFill>
        <p:spPr>
          <a:xfrm>
            <a:off x="8438675" y="2042358"/>
            <a:ext cx="3368883" cy="2605052"/>
          </a:xfrm>
          <a:prstGeom prst="rect">
            <a:avLst/>
          </a:prstGeom>
        </p:spPr>
      </p:pic>
    </p:spTree>
    <p:extLst>
      <p:ext uri="{BB962C8B-B14F-4D97-AF65-F5344CB8AC3E}">
        <p14:creationId xmlns:p14="http://schemas.microsoft.com/office/powerpoint/2010/main" val="268104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7" grpId="0"/>
      <p:bldP spid="3" grpId="0"/>
      <p:bldP spid="6" grpId="0"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674468" y="1543599"/>
            <a:ext cx="1706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Chú ý</a:t>
            </a:r>
            <a:r>
              <a:rPr lang="en-US" sz="2400" b="1" kern="1200" dirty="0">
                <a:solidFill>
                  <a:prstClr val="black"/>
                </a:solidFill>
                <a:latin typeface="UTM Avo"/>
                <a:cs typeface="+mn-ea"/>
                <a:sym typeface="+mn-lt"/>
              </a:rPr>
              <a:t>:</a:t>
            </a:r>
            <a:endParaRPr lang="vi-VN" sz="2400" b="1" kern="1200" dirty="0">
              <a:solidFill>
                <a:prstClr val="black"/>
              </a:solidFill>
              <a:latin typeface="UTM Avo"/>
              <a:cs typeface="+mn-ea"/>
              <a:sym typeface="+mn-lt"/>
            </a:endParaRPr>
          </a:p>
        </p:txBody>
      </p:sp>
      <p:sp>
        <p:nvSpPr>
          <p:cNvPr id="5" name="TextBox 4">
            <a:extLst>
              <a:ext uri="{FF2B5EF4-FFF2-40B4-BE49-F238E27FC236}">
                <a16:creationId xmlns:a16="http://schemas.microsoft.com/office/drawing/2014/main" id="{7BCC14B5-FA9C-416D-FBA6-A3AC39A99DCB}"/>
              </a:ext>
            </a:extLst>
          </p:cNvPr>
          <p:cNvSpPr txBox="1"/>
          <p:nvPr/>
        </p:nvSpPr>
        <p:spPr>
          <a:xfrm>
            <a:off x="674468" y="2142769"/>
            <a:ext cx="6654800" cy="3901646"/>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 Nếu phát hiện sai sót, chu kì tế bào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sẽ được chặn tại điểm kiểm soát cho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đến khi các sai sót được sửa chữa xong.</a:t>
            </a:r>
          </a:p>
          <a:p>
            <a:pPr lvl="0" algn="just" defTabSz="609630">
              <a:lnSpc>
                <a:spcPct val="150000"/>
              </a:lnSpc>
              <a:buClrTx/>
              <a:defRPr/>
            </a:pPr>
            <a:r>
              <a:rPr lang="vi-VN" sz="2400" kern="1200" dirty="0">
                <a:solidFill>
                  <a:prstClr val="black"/>
                </a:solidFill>
                <a:latin typeface="UTM Avo"/>
                <a:cs typeface="+mn-ea"/>
                <a:sym typeface="+mn-lt"/>
              </a:rPr>
              <a:t>- Nếu các sai hỏng không được khắc phục thì điểm kiểm soát sẽ kích hoạt cơ chế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tự hủy tế bào theo chương trình (chết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tế bào theo chương trình – apoptosis)</a:t>
            </a:r>
          </a:p>
        </p:txBody>
      </p:sp>
      <p:pic>
        <p:nvPicPr>
          <p:cNvPr id="3" name="Picture 2">
            <a:extLst>
              <a:ext uri="{FF2B5EF4-FFF2-40B4-BE49-F238E27FC236}">
                <a16:creationId xmlns:a16="http://schemas.microsoft.com/office/drawing/2014/main" id="{ED3F4C79-932E-D885-05EB-FACA59DE05D5}"/>
              </a:ext>
            </a:extLst>
          </p:cNvPr>
          <p:cNvPicPr>
            <a:picLocks noChangeAspect="1"/>
          </p:cNvPicPr>
          <p:nvPr/>
        </p:nvPicPr>
        <p:blipFill>
          <a:blip r:embed="rId3"/>
          <a:stretch>
            <a:fillRect/>
          </a:stretch>
        </p:blipFill>
        <p:spPr>
          <a:xfrm>
            <a:off x="7815918" y="4547873"/>
            <a:ext cx="3701614" cy="2102208"/>
          </a:xfrm>
          <a:prstGeom prst="rect">
            <a:avLst/>
          </a:prstGeom>
        </p:spPr>
      </p:pic>
      <p:pic>
        <p:nvPicPr>
          <p:cNvPr id="4" name="Picture 3">
            <a:extLst>
              <a:ext uri="{FF2B5EF4-FFF2-40B4-BE49-F238E27FC236}">
                <a16:creationId xmlns:a16="http://schemas.microsoft.com/office/drawing/2014/main" id="{34BF52A2-05CC-3C38-1A2C-814F6470D0B6}"/>
              </a:ext>
            </a:extLst>
          </p:cNvPr>
          <p:cNvPicPr>
            <a:picLocks noChangeAspect="1"/>
          </p:cNvPicPr>
          <p:nvPr/>
        </p:nvPicPr>
        <p:blipFill rotWithShape="1">
          <a:blip r:embed="rId4"/>
          <a:srcRect l="2867" b="7655"/>
          <a:stretch/>
        </p:blipFill>
        <p:spPr>
          <a:xfrm>
            <a:off x="7815918" y="1543599"/>
            <a:ext cx="3701614" cy="2798050"/>
          </a:xfrm>
          <a:prstGeom prst="rect">
            <a:avLst/>
          </a:prstGeom>
        </p:spPr>
      </p:pic>
    </p:spTree>
    <p:extLst>
      <p:ext uri="{BB962C8B-B14F-4D97-AF65-F5344CB8AC3E}">
        <p14:creationId xmlns:p14="http://schemas.microsoft.com/office/powerpoint/2010/main" val="172752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28320" y="1753157"/>
            <a:ext cx="1113536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Ở tế bào phôi, chỉ 15 – 20 phút là hoàn thành một chu kì tế bào, nhưng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tế bào thần kinh ở người trưởng thành hầu như không phân bào. Hãy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giải thích vì sao? </a:t>
            </a:r>
          </a:p>
        </p:txBody>
      </p:sp>
      <p:pic>
        <p:nvPicPr>
          <p:cNvPr id="3" name="Picture 2" descr="The Story of Henrietta Lacks! – THEO Adventures">
            <a:extLst>
              <a:ext uri="{FF2B5EF4-FFF2-40B4-BE49-F238E27FC236}">
                <a16:creationId xmlns:a16="http://schemas.microsoft.com/office/drawing/2014/main" id="{AB54787D-9F71-ECCD-F3B2-D910171E5BD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95727" y="3959737"/>
            <a:ext cx="3251200" cy="22283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ỘT SỐ CÂU HỎI LIÊN QUAN TỚI PHÔI NGÀY 3, PHÔI NGÀY 5 - THỤ TlNH TRONG ỐNG  NGHIỆM (IVF) - Bệnh Viện Nam Học Hiếm Muộn Việt-Bỉ">
            <a:extLst>
              <a:ext uri="{FF2B5EF4-FFF2-40B4-BE49-F238E27FC236}">
                <a16:creationId xmlns:a16="http://schemas.microsoft.com/office/drawing/2014/main" id="{80BC2A06-3865-1DA7-21AC-49F657C9B61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167" b="97421" l="5200" r="97200">
                        <a14:foregroundMark x1="19600" y1="4365" x2="15067" y2="45437"/>
                        <a14:foregroundMark x1="5600" y1="16270" x2="5333" y2="33333"/>
                        <a14:foregroundMark x1="51867" y1="5159" x2="49067" y2="5159"/>
                        <a14:foregroundMark x1="77200" y1="5159" x2="85067" y2="45040"/>
                        <a14:foregroundMark x1="94133" y1="20635" x2="93600" y2="26389"/>
                        <a14:foregroundMark x1="80000" y1="53571" x2="86133" y2="97024"/>
                        <a14:foregroundMark x1="50800" y1="97421" x2="49333" y2="97421"/>
                        <a14:foregroundMark x1="20133" y1="55556" x2="16267" y2="88095"/>
                        <a14:foregroundMark x1="16267" y1="88095" x2="16800" y2="97024"/>
                        <a14:foregroundMark x1="96933" y1="72222" x2="97200" y2="77183"/>
                      </a14:backgroundRemoval>
                    </a14:imgEffect>
                  </a14:imgLayer>
                </a14:imgProps>
              </a:ext>
              <a:ext uri="{28A0092B-C50C-407E-A947-70E740481C1C}">
                <a14:useLocalDpi xmlns:a14="http://schemas.microsoft.com/office/drawing/2010/main" val="0"/>
              </a:ext>
            </a:extLst>
          </a:blip>
          <a:srcRect/>
          <a:stretch>
            <a:fillRect/>
          </a:stretch>
        </p:blipFill>
        <p:spPr bwMode="auto">
          <a:xfrm>
            <a:off x="6845075" y="3959737"/>
            <a:ext cx="3251200" cy="2228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4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43560" y="1616862"/>
            <a:ext cx="6715760" cy="3891835"/>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Tế bào thần kinh ở người trưởng thành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hầu như không phân bào vì khi tế bào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thần kinh biệt hóa thành tế bào thần kinh trưởng thành sẽ bị mất trung tử nên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các tế bào này sẽ tồn tại ở pha G0 của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chu kì tế bào và mất khả năng hình thành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tế bào con.</a:t>
            </a:r>
          </a:p>
        </p:txBody>
      </p:sp>
      <p:pic>
        <p:nvPicPr>
          <p:cNvPr id="2" name="Picture 2" descr="Thành công giúp người bị liệt hồi phục - Báo Gia Lai điện tử - Tin nhanh -  Chính xác">
            <a:extLst>
              <a:ext uri="{FF2B5EF4-FFF2-40B4-BE49-F238E27FC236}">
                <a16:creationId xmlns:a16="http://schemas.microsoft.com/office/drawing/2014/main" id="{534F0E33-13AA-AD67-B2BB-718647B4D7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2939" y="1723061"/>
            <a:ext cx="4285501" cy="31254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7A51BDC-46CB-E0B5-C977-869E36F94F64}"/>
              </a:ext>
            </a:extLst>
          </p:cNvPr>
          <p:cNvSpPr txBox="1"/>
          <p:nvPr/>
        </p:nvSpPr>
        <p:spPr>
          <a:xfrm>
            <a:off x="543560" y="5508697"/>
            <a:ext cx="11104880" cy="1121846"/>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Vì thế, tế bào thần kinh trưởng thành tồn tại ở kì trung gian suốt cuộc đời mà không phân bào. </a:t>
            </a:r>
          </a:p>
        </p:txBody>
      </p:sp>
    </p:spTree>
    <p:extLst>
      <p:ext uri="{BB962C8B-B14F-4D97-AF65-F5344CB8AC3E}">
        <p14:creationId xmlns:p14="http://schemas.microsoft.com/office/powerpoint/2010/main" val="156973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68960" y="1617134"/>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 Sinh sản của tế bào theo cơ chế nguyên phân</a:t>
            </a:r>
          </a:p>
        </p:txBody>
      </p:sp>
      <p:sp>
        <p:nvSpPr>
          <p:cNvPr id="5" name="TextBox 4">
            <a:extLst>
              <a:ext uri="{FF2B5EF4-FFF2-40B4-BE49-F238E27FC236}">
                <a16:creationId xmlns:a16="http://schemas.microsoft.com/office/drawing/2014/main" id="{7BCC14B5-FA9C-416D-FBA6-A3AC39A99DCB}"/>
              </a:ext>
            </a:extLst>
          </p:cNvPr>
          <p:cNvSpPr txBox="1"/>
          <p:nvPr/>
        </p:nvSpPr>
        <p:spPr>
          <a:xfrm>
            <a:off x="568960" y="2224573"/>
            <a:ext cx="599440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1. Khái niệm sinh sản tế bào</a:t>
            </a:r>
          </a:p>
        </p:txBody>
      </p:sp>
      <p:sp>
        <p:nvSpPr>
          <p:cNvPr id="3" name="TextBox 2">
            <a:extLst>
              <a:ext uri="{FF2B5EF4-FFF2-40B4-BE49-F238E27FC236}">
                <a16:creationId xmlns:a16="http://schemas.microsoft.com/office/drawing/2014/main" id="{49723ACB-050A-5BE3-804D-AF29128E2B5C}"/>
              </a:ext>
            </a:extLst>
          </p:cNvPr>
          <p:cNvSpPr txBox="1"/>
          <p:nvPr/>
        </p:nvSpPr>
        <p:spPr>
          <a:xfrm>
            <a:off x="568960" y="2832012"/>
            <a:ext cx="7274560" cy="3891835"/>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Sinh sản của tế bào là quá trình các tế bào mới được tạo ra từ tế bào ban đầu, làm tăng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số lượng tế bào qua phân bào và thay thế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các tế bào chết. Đáng chú ý nhất trong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quá trình sinh sản của tế bào là sự truyền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chính xác DNA từ thế hệ tế bào này cho thế hệ tế bào tiếp theo.</a:t>
            </a:r>
          </a:p>
        </p:txBody>
      </p:sp>
      <p:pic>
        <p:nvPicPr>
          <p:cNvPr id="6" name="Picture 5">
            <a:extLst>
              <a:ext uri="{FF2B5EF4-FFF2-40B4-BE49-F238E27FC236}">
                <a16:creationId xmlns:a16="http://schemas.microsoft.com/office/drawing/2014/main" id="{E4FB824E-EB23-8EB2-FF70-5908F02CAE59}"/>
              </a:ext>
            </a:extLst>
          </p:cNvPr>
          <p:cNvPicPr>
            <a:picLocks noChangeAspect="1"/>
          </p:cNvPicPr>
          <p:nvPr/>
        </p:nvPicPr>
        <p:blipFill>
          <a:blip r:embed="rId3"/>
          <a:stretch>
            <a:fillRect/>
          </a:stretch>
        </p:blipFill>
        <p:spPr>
          <a:xfrm>
            <a:off x="7689619" y="3063341"/>
            <a:ext cx="4502381" cy="3429176"/>
          </a:xfrm>
          <a:prstGeom prst="rect">
            <a:avLst/>
          </a:prstGeom>
        </p:spPr>
      </p:pic>
    </p:spTree>
    <p:extLst>
      <p:ext uri="{BB962C8B-B14F-4D97-AF65-F5344CB8AC3E}">
        <p14:creationId xmlns:p14="http://schemas.microsoft.com/office/powerpoint/2010/main" val="59345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609599" y="2089480"/>
            <a:ext cx="1057656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Cơ chế sinh sản của tế bào - nguyên phân</a:t>
            </a:r>
          </a:p>
        </p:txBody>
      </p:sp>
      <p:sp>
        <p:nvSpPr>
          <p:cNvPr id="3" name="TextBox 2">
            <a:extLst>
              <a:ext uri="{FF2B5EF4-FFF2-40B4-BE49-F238E27FC236}">
                <a16:creationId xmlns:a16="http://schemas.microsoft.com/office/drawing/2014/main" id="{49723ACB-050A-5BE3-804D-AF29128E2B5C}"/>
              </a:ext>
            </a:extLst>
          </p:cNvPr>
          <p:cNvSpPr txBox="1"/>
          <p:nvPr/>
        </p:nvSpPr>
        <p:spPr>
          <a:xfrm>
            <a:off x="609599" y="2675316"/>
            <a:ext cx="10972800" cy="1121846"/>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 Nguyên phân là quá trình phân bào nguyên nhiễm</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(Tế bào con được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tạo thành có số lượng NST giữ nguyên so với tế bào ban đầu).</a:t>
            </a:r>
          </a:p>
        </p:txBody>
      </p:sp>
      <p:pic>
        <p:nvPicPr>
          <p:cNvPr id="2" name="Picture 1">
            <a:extLst>
              <a:ext uri="{FF2B5EF4-FFF2-40B4-BE49-F238E27FC236}">
                <a16:creationId xmlns:a16="http://schemas.microsoft.com/office/drawing/2014/main" id="{3DAA70B2-8496-5A44-60FD-F57D86B30FF8}"/>
              </a:ext>
            </a:extLst>
          </p:cNvPr>
          <p:cNvPicPr>
            <a:picLocks noChangeAspect="1"/>
          </p:cNvPicPr>
          <p:nvPr/>
        </p:nvPicPr>
        <p:blipFill>
          <a:blip r:embed="rId3"/>
          <a:stretch>
            <a:fillRect/>
          </a:stretch>
        </p:blipFill>
        <p:spPr>
          <a:xfrm>
            <a:off x="5216025" y="4088045"/>
            <a:ext cx="6366374" cy="2479072"/>
          </a:xfrm>
          <a:prstGeom prst="rect">
            <a:avLst/>
          </a:prstGeom>
        </p:spPr>
      </p:pic>
      <p:sp>
        <p:nvSpPr>
          <p:cNvPr id="6" name="TextBox 5">
            <a:extLst>
              <a:ext uri="{FF2B5EF4-FFF2-40B4-BE49-F238E27FC236}">
                <a16:creationId xmlns:a16="http://schemas.microsoft.com/office/drawing/2014/main" id="{02CC3D1B-D2B3-BBC7-C48B-3090C18EBC29}"/>
              </a:ext>
            </a:extLst>
          </p:cNvPr>
          <p:cNvSpPr txBox="1"/>
          <p:nvPr/>
        </p:nvSpPr>
        <p:spPr>
          <a:xfrm>
            <a:off x="609599" y="3797162"/>
            <a:ext cx="4755614" cy="3060838"/>
          </a:xfrm>
          <a:prstGeom prst="rect">
            <a:avLst/>
          </a:prstGeom>
          <a:noFill/>
        </p:spPr>
        <p:txBody>
          <a:bodyPr wrap="square">
            <a:spAutoFit/>
          </a:bodyPr>
          <a:lstStyle>
            <a:defPPr marR="0" lvl="0" algn="l" rtl="0">
              <a:lnSpc>
                <a:spcPct val="100000"/>
              </a:lnSpc>
              <a:spcBef>
                <a:spcPts val="0"/>
              </a:spcBef>
              <a:spcAft>
                <a:spcPts val="0"/>
              </a:spcAft>
            </a:defPPr>
            <a:lvl1pPr algn="just" defTabSz="609630">
              <a:lnSpc>
                <a:spcPct val="125000"/>
              </a:lnSpc>
              <a:buClrTx/>
              <a:defRPr sz="2400" kern="1200">
                <a:solidFill>
                  <a:prstClr val="black"/>
                </a:solidFill>
                <a:latin typeface="UTM Avo"/>
                <a:cs typeface="+mn-ea"/>
              </a:defRPr>
            </a:lvl1pPr>
          </a:lstStyle>
          <a:p>
            <a:r>
              <a:rPr lang="vi-VN" dirty="0">
                <a:sym typeface="+mn-lt"/>
              </a:rPr>
              <a:t>- Là một trong các hình thức</a:t>
            </a:r>
            <a:r>
              <a:rPr lang="en-US" dirty="0">
                <a:sym typeface="+mn-lt"/>
              </a:rPr>
              <a:t> </a:t>
            </a:r>
            <a:r>
              <a:rPr lang="vi-VN" dirty="0">
                <a:sym typeface="+mn-lt"/>
              </a:rPr>
              <a:t>phân bào có ở sinh vật </a:t>
            </a:r>
            <a:br>
              <a:rPr lang="en-US" dirty="0">
                <a:sym typeface="+mn-lt"/>
              </a:rPr>
            </a:br>
            <a:r>
              <a:rPr lang="vi-VN" dirty="0">
                <a:sym typeface="+mn-lt"/>
              </a:rPr>
              <a:t>nhân thực.</a:t>
            </a:r>
          </a:p>
          <a:p>
            <a:pPr>
              <a:lnSpc>
                <a:spcPct val="150000"/>
              </a:lnSpc>
            </a:pPr>
            <a:r>
              <a:rPr lang="vi-VN" dirty="0">
                <a:sym typeface="+mn-lt"/>
              </a:rPr>
              <a:t>- Là 1 phần của chu kì tế bào, </a:t>
            </a:r>
            <a:br>
              <a:rPr lang="en-US" dirty="0">
                <a:sym typeface="+mn-lt"/>
              </a:rPr>
            </a:br>
            <a:r>
              <a:rPr lang="vi-VN" dirty="0">
                <a:sym typeface="+mn-lt"/>
              </a:rPr>
              <a:t>trước khi diễn ra nguyên phân, </a:t>
            </a:r>
            <a:br>
              <a:rPr lang="en-US" dirty="0">
                <a:sym typeface="+mn-lt"/>
              </a:rPr>
            </a:br>
            <a:r>
              <a:rPr lang="vi-VN" dirty="0">
                <a:sym typeface="+mn-lt"/>
              </a:rPr>
              <a:t>tế bào trải qua kì trung gian.</a:t>
            </a:r>
          </a:p>
        </p:txBody>
      </p:sp>
      <p:sp>
        <p:nvSpPr>
          <p:cNvPr id="4" name="TextBox 3">
            <a:extLst>
              <a:ext uri="{FF2B5EF4-FFF2-40B4-BE49-F238E27FC236}">
                <a16:creationId xmlns:a16="http://schemas.microsoft.com/office/drawing/2014/main" id="{AE07D07F-9627-9313-836D-B4EAB97D02ED}"/>
              </a:ext>
            </a:extLst>
          </p:cNvPr>
          <p:cNvSpPr txBox="1"/>
          <p:nvPr/>
        </p:nvSpPr>
        <p:spPr>
          <a:xfrm>
            <a:off x="609599" y="1511403"/>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 Sinh sản của tế bào theo cơ chế nguyên phân</a:t>
            </a:r>
          </a:p>
        </p:txBody>
      </p:sp>
    </p:spTree>
    <p:extLst>
      <p:ext uri="{BB962C8B-B14F-4D97-AF65-F5344CB8AC3E}">
        <p14:creationId xmlns:p14="http://schemas.microsoft.com/office/powerpoint/2010/main" val="1891659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68960" y="2234046"/>
            <a:ext cx="113690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3. Diễn biến của quá trình nguyên phân và sự biến đổi hình thái NST</a:t>
            </a:r>
          </a:p>
        </p:txBody>
      </p:sp>
      <p:sp>
        <p:nvSpPr>
          <p:cNvPr id="17" name="TextBox 16">
            <a:extLst>
              <a:ext uri="{FF2B5EF4-FFF2-40B4-BE49-F238E27FC236}">
                <a16:creationId xmlns:a16="http://schemas.microsoft.com/office/drawing/2014/main" id="{64B1B5A1-9693-3A64-B51B-14E6C02E4477}"/>
              </a:ext>
            </a:extLst>
          </p:cNvPr>
          <p:cNvSpPr txBox="1"/>
          <p:nvPr/>
        </p:nvSpPr>
        <p:spPr>
          <a:xfrm>
            <a:off x="609599" y="3598639"/>
            <a:ext cx="1574800" cy="966803"/>
          </a:xfrm>
          <a:prstGeom prst="rect">
            <a:avLst/>
          </a:prstGeom>
          <a:solidFill>
            <a:schemeClr val="accent6"/>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Nguyên phân</a:t>
            </a:r>
          </a:p>
        </p:txBody>
      </p:sp>
      <p:sp>
        <p:nvSpPr>
          <p:cNvPr id="18" name="TextBox 17">
            <a:extLst>
              <a:ext uri="{FF2B5EF4-FFF2-40B4-BE49-F238E27FC236}">
                <a16:creationId xmlns:a16="http://schemas.microsoft.com/office/drawing/2014/main" id="{94AD60CF-2EE5-F582-FC15-E863DBCA63B0}"/>
              </a:ext>
            </a:extLst>
          </p:cNvPr>
          <p:cNvSpPr txBox="1"/>
          <p:nvPr/>
        </p:nvSpPr>
        <p:spPr>
          <a:xfrm>
            <a:off x="2763519" y="3459433"/>
            <a:ext cx="2184400" cy="966803"/>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Phân chia nhân</a:t>
            </a:r>
          </a:p>
        </p:txBody>
      </p:sp>
      <p:sp>
        <p:nvSpPr>
          <p:cNvPr id="19" name="TextBox 18">
            <a:extLst>
              <a:ext uri="{FF2B5EF4-FFF2-40B4-BE49-F238E27FC236}">
                <a16:creationId xmlns:a16="http://schemas.microsoft.com/office/drawing/2014/main" id="{5B658FBD-906C-586B-63AA-B7A7DB23C6D3}"/>
              </a:ext>
            </a:extLst>
          </p:cNvPr>
          <p:cNvSpPr txBox="1"/>
          <p:nvPr/>
        </p:nvSpPr>
        <p:spPr>
          <a:xfrm>
            <a:off x="2753359" y="4698953"/>
            <a:ext cx="2164080" cy="966803"/>
          </a:xfrm>
          <a:prstGeom prst="rect">
            <a:avLst/>
          </a:prstGeom>
          <a:solidFill>
            <a:schemeClr val="accent6">
              <a:lumMod val="60000"/>
              <a:lumOff val="40000"/>
            </a:schemeClr>
          </a:solidFill>
        </p:spPr>
        <p:txBody>
          <a:bodyPr wrap="square">
            <a:spAutoFit/>
          </a:bodyPr>
          <a:lstStyle/>
          <a:p>
            <a:pPr lvl="0" algn="ctr" defTabSz="609630">
              <a:lnSpc>
                <a:spcPct val="125000"/>
              </a:lnSpc>
              <a:buClrTx/>
              <a:defRPr/>
            </a:pPr>
            <a:r>
              <a:rPr lang="vi-VN" sz="2400" b="1" kern="1200" dirty="0">
                <a:solidFill>
                  <a:prstClr val="black"/>
                </a:solidFill>
                <a:latin typeface="UTM Avo"/>
                <a:cs typeface="+mn-ea"/>
                <a:sym typeface="+mn-lt"/>
              </a:rPr>
              <a:t>Phân chia </a:t>
            </a:r>
            <a:br>
              <a:rPr lang="en-US" sz="2400" b="1" kern="1200" dirty="0">
                <a:solidFill>
                  <a:prstClr val="black"/>
                </a:solidFill>
                <a:latin typeface="UTM Avo"/>
                <a:cs typeface="+mn-ea"/>
                <a:sym typeface="+mn-lt"/>
              </a:rPr>
            </a:br>
            <a:r>
              <a:rPr lang="vi-VN" sz="2400" b="1" kern="1200" dirty="0">
                <a:solidFill>
                  <a:prstClr val="black"/>
                </a:solidFill>
                <a:latin typeface="UTM Avo"/>
                <a:cs typeface="+mn-ea"/>
                <a:sym typeface="+mn-lt"/>
              </a:rPr>
              <a:t>tế bào chất </a:t>
            </a:r>
          </a:p>
        </p:txBody>
      </p:sp>
      <p:cxnSp>
        <p:nvCxnSpPr>
          <p:cNvPr id="20" name="Straight Arrow Connector 19">
            <a:extLst>
              <a:ext uri="{FF2B5EF4-FFF2-40B4-BE49-F238E27FC236}">
                <a16:creationId xmlns:a16="http://schemas.microsoft.com/office/drawing/2014/main" id="{97345523-2832-23AE-0858-FDB47AF68042}"/>
              </a:ext>
            </a:extLst>
          </p:cNvPr>
          <p:cNvCxnSpPr>
            <a:cxnSpLocks/>
            <a:stCxn id="17" idx="3"/>
            <a:endCxn id="18" idx="1"/>
          </p:cNvCxnSpPr>
          <p:nvPr/>
        </p:nvCxnSpPr>
        <p:spPr>
          <a:xfrm flipV="1">
            <a:off x="2184399" y="3942835"/>
            <a:ext cx="579120" cy="13920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C825382-70D2-37BF-6D93-0E808B7299EB}"/>
              </a:ext>
            </a:extLst>
          </p:cNvPr>
          <p:cNvCxnSpPr>
            <a:cxnSpLocks/>
            <a:stCxn id="17" idx="3"/>
            <a:endCxn id="19" idx="1"/>
          </p:cNvCxnSpPr>
          <p:nvPr/>
        </p:nvCxnSpPr>
        <p:spPr>
          <a:xfrm>
            <a:off x="2184399" y="4082041"/>
            <a:ext cx="568960" cy="11003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F139F26-E174-4B00-81A8-4C375115244E}"/>
              </a:ext>
            </a:extLst>
          </p:cNvPr>
          <p:cNvPicPr>
            <a:picLocks noChangeAspect="1"/>
          </p:cNvPicPr>
          <p:nvPr/>
        </p:nvPicPr>
        <p:blipFill>
          <a:blip r:embed="rId3"/>
          <a:stretch>
            <a:fillRect/>
          </a:stretch>
        </p:blipFill>
        <p:spPr>
          <a:xfrm>
            <a:off x="5008878" y="3000877"/>
            <a:ext cx="6573523" cy="3129129"/>
          </a:xfrm>
          <a:prstGeom prst="rect">
            <a:avLst/>
          </a:prstGeom>
        </p:spPr>
      </p:pic>
      <p:sp>
        <p:nvSpPr>
          <p:cNvPr id="4" name="TextBox 3">
            <a:extLst>
              <a:ext uri="{FF2B5EF4-FFF2-40B4-BE49-F238E27FC236}">
                <a16:creationId xmlns:a16="http://schemas.microsoft.com/office/drawing/2014/main" id="{B4694BC2-7609-3542-3D09-46ABB416D9C0}"/>
              </a:ext>
            </a:extLst>
          </p:cNvPr>
          <p:cNvSpPr txBox="1"/>
          <p:nvPr/>
        </p:nvSpPr>
        <p:spPr>
          <a:xfrm>
            <a:off x="568960" y="1617134"/>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 Sinh sản của tế bào theo cơ chế nguyên phân</a:t>
            </a:r>
          </a:p>
        </p:txBody>
      </p:sp>
    </p:spTree>
    <p:extLst>
      <p:ext uri="{BB962C8B-B14F-4D97-AF65-F5344CB8AC3E}">
        <p14:creationId xmlns:p14="http://schemas.microsoft.com/office/powerpoint/2010/main" val="230461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99440" y="1543898"/>
            <a:ext cx="113690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3. Diễn biến của quá trình nguyên phân và sự biến đổi hình thái NST</a:t>
            </a:r>
          </a:p>
        </p:txBody>
      </p:sp>
      <p:sp>
        <p:nvSpPr>
          <p:cNvPr id="2" name="TextBox 1">
            <a:extLst>
              <a:ext uri="{FF2B5EF4-FFF2-40B4-BE49-F238E27FC236}">
                <a16:creationId xmlns:a16="http://schemas.microsoft.com/office/drawing/2014/main" id="{D9F2452B-38F0-4463-E727-F315BE2A16FA}"/>
              </a:ext>
            </a:extLst>
          </p:cNvPr>
          <p:cNvSpPr txBox="1"/>
          <p:nvPr/>
        </p:nvSpPr>
        <p:spPr>
          <a:xfrm>
            <a:off x="599440" y="2152342"/>
            <a:ext cx="11369040" cy="573234"/>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Nguyên phân</a:t>
            </a:r>
            <a:r>
              <a:rPr lang="en-US" sz="2400" b="1" kern="1200" dirty="0">
                <a:solidFill>
                  <a:prstClr val="black"/>
                </a:solidFill>
                <a:latin typeface="UTM Avo"/>
                <a:cs typeface="+mn-ea"/>
                <a:sym typeface="+mn-lt"/>
              </a:rPr>
              <a:t>: </a:t>
            </a:r>
            <a:r>
              <a:rPr lang="en-US" sz="2400" kern="1200" dirty="0">
                <a:solidFill>
                  <a:prstClr val="black"/>
                </a:solidFill>
                <a:latin typeface="UTM Avo"/>
                <a:cs typeface="+mn-ea"/>
                <a:sym typeface="+mn-lt"/>
              </a:rPr>
              <a:t>Phân chia </a:t>
            </a:r>
            <a:r>
              <a:rPr lang="en-US" sz="2400" kern="1200" dirty="0" err="1">
                <a:solidFill>
                  <a:prstClr val="black"/>
                </a:solidFill>
                <a:latin typeface="UTM Avo"/>
                <a:cs typeface="+mn-ea"/>
                <a:sym typeface="+mn-lt"/>
              </a:rPr>
              <a:t>nhân</a:t>
            </a:r>
            <a:endParaRPr lang="en-US" sz="2400" kern="1200" dirty="0">
              <a:solidFill>
                <a:prstClr val="black"/>
              </a:solidFill>
              <a:latin typeface="UTM Avo"/>
              <a:cs typeface="+mn-ea"/>
              <a:sym typeface="+mn-lt"/>
            </a:endParaRPr>
          </a:p>
        </p:txBody>
      </p:sp>
      <p:sp>
        <p:nvSpPr>
          <p:cNvPr id="3" name="TextBox 2">
            <a:extLst>
              <a:ext uri="{FF2B5EF4-FFF2-40B4-BE49-F238E27FC236}">
                <a16:creationId xmlns:a16="http://schemas.microsoft.com/office/drawing/2014/main" id="{8CD6C88A-0D3F-4D0D-F9D9-4BF8C3551E22}"/>
              </a:ext>
            </a:extLst>
          </p:cNvPr>
          <p:cNvSpPr txBox="1"/>
          <p:nvPr/>
        </p:nvSpPr>
        <p:spPr>
          <a:xfrm>
            <a:off x="599440" y="2759633"/>
            <a:ext cx="8235636" cy="3891835"/>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Kì đầu: </a:t>
            </a:r>
          </a:p>
          <a:p>
            <a:pPr lvl="0" algn="just" defTabSz="609630">
              <a:lnSpc>
                <a:spcPct val="150000"/>
              </a:lnSpc>
              <a:buClrTx/>
              <a:defRPr/>
            </a:pPr>
            <a:r>
              <a:rPr lang="vi-VN" sz="2400" i="1" kern="1200" dirty="0">
                <a:solidFill>
                  <a:prstClr val="black"/>
                </a:solidFill>
                <a:latin typeface="UTM Avo"/>
                <a:cs typeface="+mn-ea"/>
                <a:sym typeface="+mn-lt"/>
              </a:rPr>
              <a:t>Đầu kì: </a:t>
            </a:r>
            <a:r>
              <a:rPr lang="vi-VN" sz="2400" kern="1200" dirty="0">
                <a:solidFill>
                  <a:prstClr val="black"/>
                </a:solidFill>
                <a:latin typeface="UTM Avo"/>
                <a:cs typeface="+mn-ea"/>
                <a:sym typeface="+mn-lt"/>
              </a:rPr>
              <a:t>NST ở dạng sợi mảnh, thoi phân bào xuất hiện.</a:t>
            </a:r>
          </a:p>
          <a:p>
            <a:pPr lvl="0" algn="just" defTabSz="609630">
              <a:lnSpc>
                <a:spcPct val="150000"/>
              </a:lnSpc>
              <a:buClrTx/>
              <a:defRPr/>
            </a:pPr>
            <a:r>
              <a:rPr lang="vi-VN" sz="2400" i="1" kern="1200" dirty="0">
                <a:solidFill>
                  <a:prstClr val="black"/>
                </a:solidFill>
                <a:latin typeface="UTM Avo"/>
                <a:cs typeface="+mn-ea"/>
                <a:sym typeface="+mn-lt"/>
              </a:rPr>
              <a:t>Cuối kì: </a:t>
            </a:r>
            <a:r>
              <a:rPr lang="vi-VN" sz="2400" kern="1200" dirty="0">
                <a:solidFill>
                  <a:prstClr val="black"/>
                </a:solidFill>
                <a:latin typeface="UTM Avo"/>
                <a:cs typeface="+mn-ea"/>
                <a:sym typeface="+mn-lt"/>
              </a:rPr>
              <a:t>NST co xoắn, màng nhân dần biến mất,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thoi phân bào hình thành.</a:t>
            </a:r>
          </a:p>
          <a:p>
            <a:pPr lvl="0" algn="just" defTabSz="609630">
              <a:lnSpc>
                <a:spcPct val="150000"/>
              </a:lnSpc>
              <a:buClrTx/>
              <a:defRPr/>
            </a:pPr>
            <a:r>
              <a:rPr lang="vi-VN" sz="2400" b="1" kern="1200" dirty="0">
                <a:solidFill>
                  <a:prstClr val="black"/>
                </a:solidFill>
                <a:latin typeface="UTM Avo"/>
                <a:cs typeface="+mn-ea"/>
                <a:sym typeface="+mn-lt"/>
              </a:rPr>
              <a:t>Kì giữa: </a:t>
            </a:r>
            <a:r>
              <a:rPr lang="vi-VN" sz="2400" kern="1200" dirty="0">
                <a:solidFill>
                  <a:prstClr val="black"/>
                </a:solidFill>
                <a:latin typeface="UTM Avo"/>
                <a:cs typeface="+mn-ea"/>
                <a:sym typeface="+mn-lt"/>
              </a:rPr>
              <a:t>NST kép co xoắn cực đại, tập trung thành một hàng ở mặt phẳng xích đạo, hình dạng</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đặc trưng.</a:t>
            </a:r>
          </a:p>
        </p:txBody>
      </p:sp>
      <p:pic>
        <p:nvPicPr>
          <p:cNvPr id="4" name="Picture 3">
            <a:extLst>
              <a:ext uri="{FF2B5EF4-FFF2-40B4-BE49-F238E27FC236}">
                <a16:creationId xmlns:a16="http://schemas.microsoft.com/office/drawing/2014/main" id="{E7EB02CB-9E96-A91F-EE00-6B845AB7ADA4}"/>
              </a:ext>
            </a:extLst>
          </p:cNvPr>
          <p:cNvPicPr>
            <a:picLocks noChangeAspect="1"/>
          </p:cNvPicPr>
          <p:nvPr/>
        </p:nvPicPr>
        <p:blipFill rotWithShape="1">
          <a:blip r:embed="rId3"/>
          <a:srcRect r="12695" b="51549"/>
          <a:stretch/>
        </p:blipFill>
        <p:spPr>
          <a:xfrm>
            <a:off x="9042400" y="3268932"/>
            <a:ext cx="2926080" cy="2873236"/>
          </a:xfrm>
          <a:prstGeom prst="rect">
            <a:avLst/>
          </a:prstGeom>
        </p:spPr>
      </p:pic>
    </p:spTree>
    <p:extLst>
      <p:ext uri="{BB962C8B-B14F-4D97-AF65-F5344CB8AC3E}">
        <p14:creationId xmlns:p14="http://schemas.microsoft.com/office/powerpoint/2010/main" val="343524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D6C88A-0D3F-4D0D-F9D9-4BF8C3551E22}"/>
              </a:ext>
            </a:extLst>
          </p:cNvPr>
          <p:cNvSpPr txBox="1"/>
          <p:nvPr/>
        </p:nvSpPr>
        <p:spPr>
          <a:xfrm>
            <a:off x="599440" y="2785884"/>
            <a:ext cx="7872531" cy="3344377"/>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Kì sau: </a:t>
            </a:r>
          </a:p>
          <a:p>
            <a:pPr lvl="0" algn="just" defTabSz="609630">
              <a:lnSpc>
                <a:spcPct val="150000"/>
              </a:lnSpc>
              <a:buClrTx/>
              <a:defRPr/>
            </a:pPr>
            <a:r>
              <a:rPr lang="vi-VN" sz="2400" kern="1200" dirty="0">
                <a:solidFill>
                  <a:prstClr val="black"/>
                </a:solidFill>
                <a:latin typeface="UTM Avo"/>
                <a:cs typeface="+mn-ea"/>
                <a:sym typeface="+mn-lt"/>
              </a:rPr>
              <a:t>Nhiễm sắc tử chị em (chromatid) tách nhau ra ở tâm động, di chuyển về 2 cực của thoi phân bào.</a:t>
            </a:r>
          </a:p>
          <a:p>
            <a:pPr lvl="0" algn="just" defTabSz="609630">
              <a:lnSpc>
                <a:spcPct val="150000"/>
              </a:lnSpc>
              <a:buClrTx/>
              <a:defRPr/>
            </a:pPr>
            <a:r>
              <a:rPr lang="vi-VN" sz="2400" b="1" kern="1200" dirty="0">
                <a:solidFill>
                  <a:prstClr val="black"/>
                </a:solidFill>
                <a:latin typeface="UTM Avo"/>
                <a:cs typeface="+mn-ea"/>
                <a:sym typeface="+mn-lt"/>
              </a:rPr>
              <a:t>Kì cuối: </a:t>
            </a:r>
          </a:p>
          <a:p>
            <a:pPr lvl="0" algn="just" defTabSz="609630">
              <a:lnSpc>
                <a:spcPct val="150000"/>
              </a:lnSpc>
              <a:buClrTx/>
              <a:defRPr/>
            </a:pPr>
            <a:r>
              <a:rPr lang="vi-VN" sz="2400" kern="1200" dirty="0">
                <a:solidFill>
                  <a:prstClr val="black"/>
                </a:solidFill>
                <a:latin typeface="UTM Avo"/>
                <a:cs typeface="+mn-ea"/>
                <a:sym typeface="+mn-lt"/>
              </a:rPr>
              <a:t>NST dãn xoắn, thoi phân bào tiêu biến, màng nhân xuất hiện.</a:t>
            </a:r>
          </a:p>
        </p:txBody>
      </p:sp>
      <p:pic>
        <p:nvPicPr>
          <p:cNvPr id="4" name="Picture 3">
            <a:extLst>
              <a:ext uri="{FF2B5EF4-FFF2-40B4-BE49-F238E27FC236}">
                <a16:creationId xmlns:a16="http://schemas.microsoft.com/office/drawing/2014/main" id="{E7EB02CB-9E96-A91F-EE00-6B845AB7ADA4}"/>
              </a:ext>
            </a:extLst>
          </p:cNvPr>
          <p:cNvPicPr>
            <a:picLocks noChangeAspect="1"/>
          </p:cNvPicPr>
          <p:nvPr/>
        </p:nvPicPr>
        <p:blipFill rotWithShape="1">
          <a:blip r:embed="rId3"/>
          <a:srcRect t="47458" r="5419" b="151"/>
          <a:stretch/>
        </p:blipFill>
        <p:spPr>
          <a:xfrm>
            <a:off x="8712890" y="3046854"/>
            <a:ext cx="2879670" cy="2822436"/>
          </a:xfrm>
          <a:prstGeom prst="rect">
            <a:avLst/>
          </a:prstGeom>
        </p:spPr>
      </p:pic>
      <p:sp>
        <p:nvSpPr>
          <p:cNvPr id="6" name="TextBox 5">
            <a:extLst>
              <a:ext uri="{FF2B5EF4-FFF2-40B4-BE49-F238E27FC236}">
                <a16:creationId xmlns:a16="http://schemas.microsoft.com/office/drawing/2014/main" id="{1FECC499-68D3-2B0F-AB1E-3A31185E497A}"/>
              </a:ext>
            </a:extLst>
          </p:cNvPr>
          <p:cNvSpPr txBox="1"/>
          <p:nvPr/>
        </p:nvSpPr>
        <p:spPr>
          <a:xfrm>
            <a:off x="599440" y="1543898"/>
            <a:ext cx="113690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3. Diễn biến của quá trình nguyên phân và sự biến đổi hình thái NST</a:t>
            </a:r>
          </a:p>
        </p:txBody>
      </p:sp>
      <p:sp>
        <p:nvSpPr>
          <p:cNvPr id="7" name="TextBox 6">
            <a:extLst>
              <a:ext uri="{FF2B5EF4-FFF2-40B4-BE49-F238E27FC236}">
                <a16:creationId xmlns:a16="http://schemas.microsoft.com/office/drawing/2014/main" id="{2EB3EE31-9CB1-5E92-8BAD-348D03CA6BBA}"/>
              </a:ext>
            </a:extLst>
          </p:cNvPr>
          <p:cNvSpPr txBox="1"/>
          <p:nvPr/>
        </p:nvSpPr>
        <p:spPr>
          <a:xfrm>
            <a:off x="599440" y="2152342"/>
            <a:ext cx="11369040" cy="573234"/>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Nguyên phân</a:t>
            </a:r>
            <a:r>
              <a:rPr lang="en-US" sz="2400" b="1" kern="1200" dirty="0">
                <a:solidFill>
                  <a:prstClr val="black"/>
                </a:solidFill>
                <a:latin typeface="UTM Avo"/>
                <a:cs typeface="+mn-ea"/>
                <a:sym typeface="+mn-lt"/>
              </a:rPr>
              <a:t>: </a:t>
            </a:r>
            <a:r>
              <a:rPr lang="en-US" sz="2400" kern="1200" dirty="0">
                <a:solidFill>
                  <a:prstClr val="black"/>
                </a:solidFill>
                <a:latin typeface="UTM Avo"/>
                <a:cs typeface="+mn-ea"/>
                <a:sym typeface="+mn-lt"/>
              </a:rPr>
              <a:t>Phân chia </a:t>
            </a:r>
            <a:r>
              <a:rPr lang="en-US" sz="2400" kern="1200" dirty="0" err="1">
                <a:solidFill>
                  <a:prstClr val="black"/>
                </a:solidFill>
                <a:latin typeface="UTM Avo"/>
                <a:cs typeface="+mn-ea"/>
                <a:sym typeface="+mn-lt"/>
              </a:rPr>
              <a:t>nhân</a:t>
            </a:r>
            <a:endParaRPr lang="en-US" sz="2400" kern="1200" dirty="0">
              <a:solidFill>
                <a:prstClr val="black"/>
              </a:solidFill>
              <a:latin typeface="UTM Avo"/>
              <a:cs typeface="+mn-ea"/>
              <a:sym typeface="+mn-lt"/>
            </a:endParaRPr>
          </a:p>
        </p:txBody>
      </p:sp>
    </p:spTree>
    <p:extLst>
      <p:ext uri="{BB962C8B-B14F-4D97-AF65-F5344CB8AC3E}">
        <p14:creationId xmlns:p14="http://schemas.microsoft.com/office/powerpoint/2010/main" val="396581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F2452B-38F0-4463-E727-F315BE2A16FA}"/>
              </a:ext>
            </a:extLst>
          </p:cNvPr>
          <p:cNvSpPr txBox="1"/>
          <p:nvPr/>
        </p:nvSpPr>
        <p:spPr>
          <a:xfrm>
            <a:off x="609600" y="2087164"/>
            <a:ext cx="11369040" cy="573234"/>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Nguyên phân</a:t>
            </a:r>
            <a:r>
              <a:rPr lang="en-US" sz="2400" b="1" kern="1200" dirty="0">
                <a:solidFill>
                  <a:prstClr val="black"/>
                </a:solidFill>
                <a:latin typeface="UTM Avo"/>
                <a:cs typeface="+mn-ea"/>
                <a:sym typeface="+mn-lt"/>
              </a:rPr>
              <a:t>: </a:t>
            </a:r>
            <a:r>
              <a:rPr lang="en-US" sz="2400" kern="1200" dirty="0">
                <a:solidFill>
                  <a:prstClr val="black"/>
                </a:solidFill>
                <a:latin typeface="UTM Avo"/>
                <a:cs typeface="+mn-ea"/>
                <a:sym typeface="+mn-lt"/>
              </a:rPr>
              <a:t>Phân chia </a:t>
            </a:r>
            <a:r>
              <a:rPr lang="en-US" sz="2400" kern="1200" dirty="0" err="1">
                <a:solidFill>
                  <a:prstClr val="black"/>
                </a:solidFill>
                <a:latin typeface="UTM Avo"/>
                <a:cs typeface="+mn-ea"/>
                <a:sym typeface="+mn-lt"/>
              </a:rPr>
              <a:t>tế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bào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chất</a:t>
            </a:r>
            <a:endParaRPr lang="en-US" sz="2400" kern="1200" dirty="0">
              <a:solidFill>
                <a:prstClr val="black"/>
              </a:solidFill>
              <a:latin typeface="UTM Avo"/>
              <a:cs typeface="+mn-ea"/>
              <a:sym typeface="+mn-lt"/>
            </a:endParaRPr>
          </a:p>
        </p:txBody>
      </p:sp>
      <p:sp>
        <p:nvSpPr>
          <p:cNvPr id="3" name="TextBox 2">
            <a:extLst>
              <a:ext uri="{FF2B5EF4-FFF2-40B4-BE49-F238E27FC236}">
                <a16:creationId xmlns:a16="http://schemas.microsoft.com/office/drawing/2014/main" id="{8CD6C88A-0D3F-4D0D-F9D9-4BF8C3551E22}"/>
              </a:ext>
            </a:extLst>
          </p:cNvPr>
          <p:cNvSpPr txBox="1"/>
          <p:nvPr/>
        </p:nvSpPr>
        <p:spPr>
          <a:xfrm>
            <a:off x="609600" y="2640544"/>
            <a:ext cx="1122680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Tế bào tách thành 2 tế bào con.</a:t>
            </a:r>
          </a:p>
          <a:p>
            <a:pPr lvl="0" algn="just" defTabSz="609630">
              <a:lnSpc>
                <a:spcPct val="150000"/>
              </a:lnSpc>
              <a:buClrTx/>
              <a:defRPr/>
            </a:pPr>
            <a:r>
              <a:rPr lang="vi-VN" sz="2400" kern="1200" dirty="0">
                <a:solidFill>
                  <a:prstClr val="black"/>
                </a:solidFill>
                <a:latin typeface="UTM Avo"/>
                <a:cs typeface="+mn-ea"/>
                <a:sym typeface="+mn-lt"/>
              </a:rPr>
              <a:t>- Tế bào động vật: Màng tế bào co thắt lại ở vị trí giữa TB (tạo eo thắt).</a:t>
            </a:r>
          </a:p>
          <a:p>
            <a:pPr lvl="0" algn="just" defTabSz="609630">
              <a:lnSpc>
                <a:spcPct val="150000"/>
              </a:lnSpc>
              <a:buClrTx/>
              <a:defRPr/>
            </a:pPr>
            <a:r>
              <a:rPr lang="vi-VN" sz="2400" kern="1200" dirty="0">
                <a:solidFill>
                  <a:prstClr val="black"/>
                </a:solidFill>
                <a:latin typeface="UTM Avo"/>
                <a:cs typeface="+mn-ea"/>
                <a:sym typeface="+mn-lt"/>
              </a:rPr>
              <a:t>- Tế bào thực vật: Hình thành vách ngăn ở mặt phẳng xích đạo.</a:t>
            </a:r>
          </a:p>
        </p:txBody>
      </p:sp>
      <p:sp>
        <p:nvSpPr>
          <p:cNvPr id="6" name="TextBox 5">
            <a:extLst>
              <a:ext uri="{FF2B5EF4-FFF2-40B4-BE49-F238E27FC236}">
                <a16:creationId xmlns:a16="http://schemas.microsoft.com/office/drawing/2014/main" id="{4F4E9171-07B3-8552-D561-B7E7C31231BF}"/>
              </a:ext>
            </a:extLst>
          </p:cNvPr>
          <p:cNvSpPr txBox="1"/>
          <p:nvPr/>
        </p:nvSpPr>
        <p:spPr>
          <a:xfrm>
            <a:off x="609600" y="4571882"/>
            <a:ext cx="3454400" cy="573234"/>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a. Tế bào động vật</a:t>
            </a:r>
          </a:p>
        </p:txBody>
      </p:sp>
      <p:pic>
        <p:nvPicPr>
          <p:cNvPr id="7" name="Picture 6">
            <a:extLst>
              <a:ext uri="{FF2B5EF4-FFF2-40B4-BE49-F238E27FC236}">
                <a16:creationId xmlns:a16="http://schemas.microsoft.com/office/drawing/2014/main" id="{C96669DE-081A-652F-509A-425D04BCF73B}"/>
              </a:ext>
            </a:extLst>
          </p:cNvPr>
          <p:cNvPicPr>
            <a:picLocks noChangeAspect="1"/>
          </p:cNvPicPr>
          <p:nvPr/>
        </p:nvPicPr>
        <p:blipFill>
          <a:blip r:embed="rId3"/>
          <a:stretch>
            <a:fillRect/>
          </a:stretch>
        </p:blipFill>
        <p:spPr>
          <a:xfrm>
            <a:off x="4389119" y="4430392"/>
            <a:ext cx="5608321" cy="1023532"/>
          </a:xfrm>
          <a:prstGeom prst="rect">
            <a:avLst/>
          </a:prstGeom>
        </p:spPr>
      </p:pic>
      <p:sp>
        <p:nvSpPr>
          <p:cNvPr id="8" name="TextBox 7">
            <a:extLst>
              <a:ext uri="{FF2B5EF4-FFF2-40B4-BE49-F238E27FC236}">
                <a16:creationId xmlns:a16="http://schemas.microsoft.com/office/drawing/2014/main" id="{C6F1B9E7-9C8D-B6C5-9867-C586033FB516}"/>
              </a:ext>
            </a:extLst>
          </p:cNvPr>
          <p:cNvSpPr txBox="1"/>
          <p:nvPr/>
        </p:nvSpPr>
        <p:spPr>
          <a:xfrm>
            <a:off x="609600" y="5841882"/>
            <a:ext cx="3454400" cy="573234"/>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b. Tế bào thực vật</a:t>
            </a:r>
          </a:p>
        </p:txBody>
      </p:sp>
      <p:pic>
        <p:nvPicPr>
          <p:cNvPr id="9" name="Picture 8">
            <a:extLst>
              <a:ext uri="{FF2B5EF4-FFF2-40B4-BE49-F238E27FC236}">
                <a16:creationId xmlns:a16="http://schemas.microsoft.com/office/drawing/2014/main" id="{195E3939-7777-CAF4-A632-8A48F1B67E70}"/>
              </a:ext>
            </a:extLst>
          </p:cNvPr>
          <p:cNvPicPr>
            <a:picLocks noChangeAspect="1"/>
          </p:cNvPicPr>
          <p:nvPr/>
        </p:nvPicPr>
        <p:blipFill>
          <a:blip r:embed="rId4"/>
          <a:stretch>
            <a:fillRect/>
          </a:stretch>
        </p:blipFill>
        <p:spPr>
          <a:xfrm>
            <a:off x="4399279" y="5639088"/>
            <a:ext cx="5628641" cy="1176678"/>
          </a:xfrm>
          <a:prstGeom prst="rect">
            <a:avLst/>
          </a:prstGeom>
        </p:spPr>
      </p:pic>
      <p:sp>
        <p:nvSpPr>
          <p:cNvPr id="4" name="TextBox 3">
            <a:extLst>
              <a:ext uri="{FF2B5EF4-FFF2-40B4-BE49-F238E27FC236}">
                <a16:creationId xmlns:a16="http://schemas.microsoft.com/office/drawing/2014/main" id="{407865B4-782D-A8A1-0977-39DE90089629}"/>
              </a:ext>
            </a:extLst>
          </p:cNvPr>
          <p:cNvSpPr txBox="1"/>
          <p:nvPr/>
        </p:nvSpPr>
        <p:spPr>
          <a:xfrm>
            <a:off x="609600" y="1512776"/>
            <a:ext cx="113690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3. Diễn biến của quá trình nguyên phân và sự biến đổi hình thái NST</a:t>
            </a:r>
          </a:p>
        </p:txBody>
      </p:sp>
    </p:spTree>
    <p:extLst>
      <p:ext uri="{BB962C8B-B14F-4D97-AF65-F5344CB8AC3E}">
        <p14:creationId xmlns:p14="http://schemas.microsoft.com/office/powerpoint/2010/main" val="264536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99440" y="1601022"/>
            <a:ext cx="113690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Kết quả, ý nghĩa của quá trình nguyên phân</a:t>
            </a:r>
          </a:p>
        </p:txBody>
      </p:sp>
      <p:sp>
        <p:nvSpPr>
          <p:cNvPr id="2" name="TextBox 1">
            <a:extLst>
              <a:ext uri="{FF2B5EF4-FFF2-40B4-BE49-F238E27FC236}">
                <a16:creationId xmlns:a16="http://schemas.microsoft.com/office/drawing/2014/main" id="{D9F2452B-38F0-4463-E727-F315BE2A16FA}"/>
              </a:ext>
            </a:extLst>
          </p:cNvPr>
          <p:cNvSpPr txBox="1"/>
          <p:nvPr/>
        </p:nvSpPr>
        <p:spPr>
          <a:xfrm>
            <a:off x="599440" y="2308197"/>
            <a:ext cx="11369040" cy="573234"/>
          </a:xfrm>
          <a:prstGeom prst="rect">
            <a:avLst/>
          </a:prstGeom>
          <a:noFill/>
        </p:spPr>
        <p:txBody>
          <a:bodyPr wrap="square">
            <a:spAutoFit/>
          </a:bodyPr>
          <a:lstStyle/>
          <a:p>
            <a:pPr marL="342900" lvl="0" indent="-342900" algn="just" defTabSz="609630">
              <a:lnSpc>
                <a:spcPct val="150000"/>
              </a:lnSpc>
              <a:buClrTx/>
              <a:buFont typeface="Wingdings" panose="05000000000000000000" pitchFamily="2" charset="2"/>
              <a:buChar char="v"/>
              <a:defRPr/>
            </a:pPr>
            <a:r>
              <a:rPr lang="vi-VN" sz="2400" b="1" kern="1200" dirty="0">
                <a:solidFill>
                  <a:prstClr val="black"/>
                </a:solidFill>
                <a:latin typeface="UTM Avo"/>
                <a:cs typeface="+mn-ea"/>
                <a:sym typeface="+mn-lt"/>
              </a:rPr>
              <a:t>Kết quả</a:t>
            </a:r>
            <a:r>
              <a:rPr lang="en-US" sz="2400" b="1" kern="1200" dirty="0">
                <a:solidFill>
                  <a:prstClr val="black"/>
                </a:solidFill>
                <a:latin typeface="UTM Avo"/>
                <a:cs typeface="+mn-ea"/>
                <a:sym typeface="+mn-lt"/>
              </a:rPr>
              <a:t>: </a:t>
            </a:r>
            <a:endParaRPr lang="vi-VN" sz="2400" b="1" kern="1200" dirty="0">
              <a:solidFill>
                <a:prstClr val="black"/>
              </a:solidFill>
              <a:latin typeface="UTM Avo"/>
              <a:cs typeface="+mn-ea"/>
              <a:sym typeface="+mn-lt"/>
            </a:endParaRPr>
          </a:p>
        </p:txBody>
      </p:sp>
      <p:sp>
        <p:nvSpPr>
          <p:cNvPr id="3" name="TextBox 2">
            <a:extLst>
              <a:ext uri="{FF2B5EF4-FFF2-40B4-BE49-F238E27FC236}">
                <a16:creationId xmlns:a16="http://schemas.microsoft.com/office/drawing/2014/main" id="{8CD6C88A-0D3F-4D0D-F9D9-4BF8C3551E22}"/>
              </a:ext>
            </a:extLst>
          </p:cNvPr>
          <p:cNvSpPr txBox="1"/>
          <p:nvPr/>
        </p:nvSpPr>
        <p:spPr>
          <a:xfrm>
            <a:off x="599440" y="2982868"/>
            <a:ext cx="6163499" cy="2783839"/>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 Từ 1 tế bào mẹ tạo thành 2 tế bào con có bộ NST giống nhau và giống tế bào mẹ.</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(do NST nhân đôi trong kì trung gian và phân li đồng đều về 2 tế bào con ở kì sau).</a:t>
            </a:r>
          </a:p>
        </p:txBody>
      </p:sp>
      <p:pic>
        <p:nvPicPr>
          <p:cNvPr id="11" name="Picture 10" descr="The Story of Henrietta Lacks! – THEO Adventures">
            <a:extLst>
              <a:ext uri="{FF2B5EF4-FFF2-40B4-BE49-F238E27FC236}">
                <a16:creationId xmlns:a16="http://schemas.microsoft.com/office/drawing/2014/main" id="{E43ADBC5-E793-90E0-72AA-C854D5E2807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83947" y="3014219"/>
            <a:ext cx="4555926" cy="2733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87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F2452B-38F0-4463-E727-F315BE2A16FA}"/>
              </a:ext>
            </a:extLst>
          </p:cNvPr>
          <p:cNvSpPr txBox="1"/>
          <p:nvPr/>
        </p:nvSpPr>
        <p:spPr>
          <a:xfrm>
            <a:off x="599440" y="2210247"/>
            <a:ext cx="11369040" cy="573234"/>
          </a:xfrm>
          <a:prstGeom prst="rect">
            <a:avLst/>
          </a:prstGeom>
          <a:noFill/>
        </p:spPr>
        <p:txBody>
          <a:bodyPr wrap="square">
            <a:spAutoFit/>
          </a:bodyPr>
          <a:lstStyle/>
          <a:p>
            <a:pPr marL="342900" lvl="0" indent="-342900" algn="just" defTabSz="609630">
              <a:lnSpc>
                <a:spcPct val="150000"/>
              </a:lnSpc>
              <a:buClrTx/>
              <a:buFont typeface="Wingdings" panose="05000000000000000000" pitchFamily="2" charset="2"/>
              <a:buChar char="v"/>
              <a:defRPr/>
            </a:pPr>
            <a:r>
              <a:rPr lang="vi-VN" sz="2400" b="1" kern="1200" dirty="0">
                <a:solidFill>
                  <a:prstClr val="black"/>
                </a:solidFill>
                <a:latin typeface="UTM Avo"/>
                <a:cs typeface="+mn-ea"/>
                <a:sym typeface="+mn-lt"/>
              </a:rPr>
              <a:t>Ý nghĩa</a:t>
            </a:r>
            <a:r>
              <a:rPr lang="en-US" sz="2400" b="1" kern="1200" dirty="0">
                <a:solidFill>
                  <a:prstClr val="black"/>
                </a:solidFill>
                <a:latin typeface="UTM Avo"/>
                <a:cs typeface="+mn-ea"/>
                <a:sym typeface="+mn-lt"/>
              </a:rPr>
              <a:t>:</a:t>
            </a:r>
            <a:endParaRPr lang="vi-VN" sz="2400" b="1" kern="1200" dirty="0">
              <a:solidFill>
                <a:prstClr val="black"/>
              </a:solidFill>
              <a:latin typeface="UTM Avo"/>
              <a:cs typeface="+mn-ea"/>
              <a:sym typeface="+mn-lt"/>
            </a:endParaRPr>
          </a:p>
        </p:txBody>
      </p:sp>
      <p:sp>
        <p:nvSpPr>
          <p:cNvPr id="3" name="TextBox 2">
            <a:extLst>
              <a:ext uri="{FF2B5EF4-FFF2-40B4-BE49-F238E27FC236}">
                <a16:creationId xmlns:a16="http://schemas.microsoft.com/office/drawing/2014/main" id="{8CD6C88A-0D3F-4D0D-F9D9-4BF8C3551E22}"/>
              </a:ext>
            </a:extLst>
          </p:cNvPr>
          <p:cNvSpPr txBox="1"/>
          <p:nvPr/>
        </p:nvSpPr>
        <p:spPr>
          <a:xfrm>
            <a:off x="599440" y="2818319"/>
            <a:ext cx="11176000" cy="2559611"/>
          </a:xfrm>
          <a:prstGeom prst="rect">
            <a:avLst/>
          </a:prstGeom>
          <a:noFill/>
        </p:spPr>
        <p:txBody>
          <a:bodyPr wrap="square">
            <a:spAutoFit/>
          </a:bodyPr>
          <a:lstStyle/>
          <a:p>
            <a:pPr lvl="0" algn="just" defTabSz="609630">
              <a:lnSpc>
                <a:spcPct val="150000"/>
              </a:lnSpc>
              <a:buClrTx/>
              <a:defRPr/>
            </a:pPr>
            <a:r>
              <a:rPr lang="vi-VN" sz="2200" kern="1200" dirty="0">
                <a:solidFill>
                  <a:prstClr val="black"/>
                </a:solidFill>
                <a:latin typeface="UTM Avo"/>
                <a:cs typeface="+mn-ea"/>
                <a:sym typeface="+mn-lt"/>
              </a:rPr>
              <a:t>- Cơ chế ổn định bộ NST của loài qua các thế hệ tế bào.</a:t>
            </a:r>
          </a:p>
          <a:p>
            <a:pPr lvl="0" algn="just" defTabSz="609630">
              <a:lnSpc>
                <a:spcPct val="150000"/>
              </a:lnSpc>
              <a:buClrTx/>
              <a:defRPr/>
            </a:pPr>
            <a:r>
              <a:rPr lang="vi-VN" sz="2200" kern="1200" dirty="0">
                <a:solidFill>
                  <a:prstClr val="black"/>
                </a:solidFill>
                <a:latin typeface="UTM Avo"/>
                <a:cs typeface="+mn-ea"/>
                <a:sym typeface="+mn-lt"/>
              </a:rPr>
              <a:t>- Với sinh vật nhân thực đơn bào: Là hình thức s</a:t>
            </a:r>
            <a:r>
              <a:rPr lang="en-US" sz="2200" kern="1200" dirty="0" err="1">
                <a:solidFill>
                  <a:prstClr val="black"/>
                </a:solidFill>
                <a:latin typeface="UTM Avo"/>
                <a:cs typeface="+mn-ea"/>
                <a:sym typeface="+mn-lt"/>
              </a:rPr>
              <a:t>i</a:t>
            </a:r>
            <a:r>
              <a:rPr lang="vi-VN" sz="2200" kern="1200" dirty="0">
                <a:solidFill>
                  <a:prstClr val="black"/>
                </a:solidFill>
                <a:latin typeface="UTM Avo"/>
                <a:cs typeface="+mn-ea"/>
                <a:sym typeface="+mn-lt"/>
              </a:rPr>
              <a:t>n</a:t>
            </a:r>
            <a:r>
              <a:rPr lang="en-US" sz="2200" kern="1200" dirty="0">
                <a:solidFill>
                  <a:prstClr val="black"/>
                </a:solidFill>
                <a:latin typeface="UTM Avo"/>
                <a:cs typeface="+mn-ea"/>
                <a:sym typeface="+mn-lt"/>
              </a:rPr>
              <a:t>h</a:t>
            </a:r>
            <a:r>
              <a:rPr lang="vi-VN" sz="2200" kern="1200" dirty="0">
                <a:solidFill>
                  <a:prstClr val="black"/>
                </a:solidFill>
                <a:latin typeface="UTM Avo"/>
                <a:cs typeface="+mn-ea"/>
                <a:sym typeface="+mn-lt"/>
              </a:rPr>
              <a:t> sản tạo ra cá thể mới.</a:t>
            </a:r>
          </a:p>
          <a:p>
            <a:pPr lvl="0" algn="just" defTabSz="609630">
              <a:lnSpc>
                <a:spcPct val="150000"/>
              </a:lnSpc>
              <a:buClrTx/>
              <a:defRPr/>
            </a:pPr>
            <a:r>
              <a:rPr lang="vi-VN" sz="2200" kern="1200" dirty="0">
                <a:solidFill>
                  <a:prstClr val="black"/>
                </a:solidFill>
                <a:latin typeface="UTM Avo"/>
                <a:cs typeface="+mn-ea"/>
                <a:sym typeface="+mn-lt"/>
              </a:rPr>
              <a:t>- Với sinh vật đa bào: Làm tăng số lượng tế bào, thay thế tế bào già, tế bào </a:t>
            </a:r>
            <a:br>
              <a:rPr lang="en-US" sz="2200" kern="1200" dirty="0">
                <a:solidFill>
                  <a:prstClr val="black"/>
                </a:solidFill>
                <a:latin typeface="UTM Avo"/>
                <a:cs typeface="+mn-ea"/>
                <a:sym typeface="+mn-lt"/>
              </a:rPr>
            </a:br>
            <a:r>
              <a:rPr lang="vi-VN" sz="2200" kern="1200" dirty="0">
                <a:solidFill>
                  <a:prstClr val="black"/>
                </a:solidFill>
                <a:latin typeface="UTM Avo"/>
                <a:cs typeface="+mn-ea"/>
                <a:sym typeface="+mn-lt"/>
              </a:rPr>
              <a:t>tổn thương giúp cơ thể lớn lên và sinh sản, cơ chế tạo ra cơ thể mới ở các loài sinh sản vô tính.</a:t>
            </a:r>
          </a:p>
        </p:txBody>
      </p:sp>
      <p:pic>
        <p:nvPicPr>
          <p:cNvPr id="4" name="Picture 2" descr="MỘT SỐ CÂU HỎI LIÊN QUAN TỚI PHÔI NGÀY 3, PHÔI NGÀY 5 - THỤ TlNH TRONG ỐNG  NGHIỆM (IVF) - Bệnh Viện Nam Học Hiếm Muộn Việt-Bỉ">
            <a:extLst>
              <a:ext uri="{FF2B5EF4-FFF2-40B4-BE49-F238E27FC236}">
                <a16:creationId xmlns:a16="http://schemas.microsoft.com/office/drawing/2014/main" id="{2BF74BFC-4600-B3CF-300C-7FBDF567C3A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762" b="95833" l="5067" r="93867">
                        <a14:foregroundMark x1="11600" y1="5357" x2="16400" y2="37302"/>
                        <a14:foregroundMark x1="16400" y1="37302" x2="19600" y2="43056"/>
                        <a14:foregroundMark x1="6667" y1="10913" x2="5067" y2="25000"/>
                        <a14:foregroundMark x1="50533" y1="4762" x2="47733" y2="4762"/>
                        <a14:foregroundMark x1="77467" y1="5357" x2="85467" y2="42063"/>
                        <a14:foregroundMark x1="93600" y1="19048" x2="93867" y2="25000"/>
                        <a14:foregroundMark x1="84533" y1="58730" x2="75733" y2="76786"/>
                        <a14:foregroundMark x1="75733" y1="76786" x2="89200" y2="89484"/>
                        <a14:foregroundMark x1="89200" y1="89484" x2="89733" y2="65873"/>
                        <a14:foregroundMark x1="89733" y1="65873" x2="84267" y2="60516"/>
                        <a14:foregroundMark x1="81733" y1="85714" x2="79067" y2="90873"/>
                        <a14:foregroundMark x1="83333" y1="95437" x2="81733" y2="95437"/>
                        <a14:foregroundMark x1="48667" y1="95437" x2="46533" y2="95833"/>
                        <a14:foregroundMark x1="10133" y1="83532" x2="17067" y2="57937"/>
                        <a14:foregroundMark x1="17067" y1="57937" x2="22667" y2="77579"/>
                        <a14:foregroundMark x1="22667" y1="77579" x2="11467" y2="74206"/>
                        <a14:foregroundMark x1="11467" y1="74206" x2="12267" y2="60913"/>
                      </a14:backgroundRemoval>
                    </a14:imgEffect>
                  </a14:imgLayer>
                </a14:imgProps>
              </a:ext>
              <a:ext uri="{28A0092B-C50C-407E-A947-70E740481C1C}">
                <a14:useLocalDpi xmlns:a14="http://schemas.microsoft.com/office/drawing/2010/main" val="0"/>
              </a:ext>
            </a:extLst>
          </a:blip>
          <a:srcRect/>
          <a:stretch>
            <a:fillRect/>
          </a:stretch>
        </p:blipFill>
        <p:spPr bwMode="auto">
          <a:xfrm>
            <a:off x="4681766" y="4869455"/>
            <a:ext cx="2828467" cy="190073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7249E01-EE09-2492-754E-3ADE33CDC624}"/>
              </a:ext>
            </a:extLst>
          </p:cNvPr>
          <p:cNvSpPr txBox="1"/>
          <p:nvPr/>
        </p:nvSpPr>
        <p:spPr>
          <a:xfrm>
            <a:off x="599440" y="1601022"/>
            <a:ext cx="1136904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Kết quả, ý nghĩa của quá trình nguyên phân</a:t>
            </a:r>
          </a:p>
        </p:txBody>
      </p:sp>
    </p:spTree>
    <p:extLst>
      <p:ext uri="{BB962C8B-B14F-4D97-AF65-F5344CB8AC3E}">
        <p14:creationId xmlns:p14="http://schemas.microsoft.com/office/powerpoint/2010/main" val="496695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9280" y="1499768"/>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III. UNG THƯ VÀ CÁCH PHÒNG TRÁNH</a:t>
            </a:r>
          </a:p>
        </p:txBody>
      </p:sp>
      <p:sp>
        <p:nvSpPr>
          <p:cNvPr id="5" name="TextBox 4">
            <a:extLst>
              <a:ext uri="{FF2B5EF4-FFF2-40B4-BE49-F238E27FC236}">
                <a16:creationId xmlns:a16="http://schemas.microsoft.com/office/drawing/2014/main" id="{7BCC14B5-FA9C-416D-FBA6-A3AC39A99DCB}"/>
              </a:ext>
            </a:extLst>
          </p:cNvPr>
          <p:cNvSpPr txBox="1"/>
          <p:nvPr/>
        </p:nvSpPr>
        <p:spPr>
          <a:xfrm>
            <a:off x="589280" y="2045650"/>
            <a:ext cx="1057656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1. Chu kì tế bào mất kiểm soát gây ung thư</a:t>
            </a:r>
          </a:p>
        </p:txBody>
      </p:sp>
      <p:sp>
        <p:nvSpPr>
          <p:cNvPr id="3" name="TextBox 2">
            <a:extLst>
              <a:ext uri="{FF2B5EF4-FFF2-40B4-BE49-F238E27FC236}">
                <a16:creationId xmlns:a16="http://schemas.microsoft.com/office/drawing/2014/main" id="{49723ACB-050A-5BE3-804D-AF29128E2B5C}"/>
              </a:ext>
            </a:extLst>
          </p:cNvPr>
          <p:cNvSpPr txBox="1"/>
          <p:nvPr/>
        </p:nvSpPr>
        <p:spPr>
          <a:xfrm>
            <a:off x="589280" y="2631055"/>
            <a:ext cx="6878320" cy="2051780"/>
          </a:xfrm>
          <a:prstGeom prst="rect">
            <a:avLst/>
          </a:prstGeom>
          <a:noFill/>
        </p:spPr>
        <p:txBody>
          <a:bodyPr wrap="square">
            <a:spAutoFit/>
          </a:bodyPr>
          <a:lstStyle/>
          <a:p>
            <a:pPr lvl="0" algn="just" defTabSz="609630">
              <a:lnSpc>
                <a:spcPct val="150000"/>
              </a:lnSpc>
              <a:buClrTx/>
              <a:defRPr/>
            </a:pPr>
            <a:r>
              <a:rPr lang="vi-VN" sz="2200" kern="1200" dirty="0">
                <a:solidFill>
                  <a:prstClr val="black"/>
                </a:solidFill>
                <a:latin typeface="UTM Avo"/>
                <a:cs typeface="+mn-ea"/>
                <a:sym typeface="+mn-lt"/>
              </a:rPr>
              <a:t>- Bệnh liên quan tới tăng sinh tế bào một cách mất kiểm soát và có khả năng xâm lấn sang những mô kế cận hoặc di chuyển đến những </a:t>
            </a:r>
            <a:br>
              <a:rPr lang="en-US" sz="2200" kern="1200" dirty="0">
                <a:solidFill>
                  <a:prstClr val="black"/>
                </a:solidFill>
                <a:latin typeface="UTM Avo"/>
                <a:cs typeface="+mn-ea"/>
                <a:sym typeface="+mn-lt"/>
              </a:rPr>
            </a:br>
            <a:r>
              <a:rPr lang="vi-VN" sz="2200" kern="1200" dirty="0">
                <a:solidFill>
                  <a:prstClr val="black"/>
                </a:solidFill>
                <a:latin typeface="UTM Avo"/>
                <a:cs typeface="+mn-ea"/>
                <a:sym typeface="+mn-lt"/>
              </a:rPr>
              <a:t>bộ phận khác trong cơ thể (di căn).</a:t>
            </a:r>
          </a:p>
        </p:txBody>
      </p:sp>
      <p:pic>
        <p:nvPicPr>
          <p:cNvPr id="9" name="Picture 8">
            <a:extLst>
              <a:ext uri="{FF2B5EF4-FFF2-40B4-BE49-F238E27FC236}">
                <a16:creationId xmlns:a16="http://schemas.microsoft.com/office/drawing/2014/main" id="{4F342029-0143-C2BB-8FD0-C3D138E8E0C5}"/>
              </a:ext>
            </a:extLst>
          </p:cNvPr>
          <p:cNvPicPr>
            <a:picLocks noChangeAspect="1"/>
          </p:cNvPicPr>
          <p:nvPr/>
        </p:nvPicPr>
        <p:blipFill>
          <a:blip r:embed="rId3"/>
          <a:stretch>
            <a:fillRect/>
          </a:stretch>
        </p:blipFill>
        <p:spPr>
          <a:xfrm>
            <a:off x="7467600" y="2398783"/>
            <a:ext cx="4391776" cy="2284052"/>
          </a:xfrm>
          <a:prstGeom prst="rect">
            <a:avLst/>
          </a:prstGeom>
        </p:spPr>
      </p:pic>
      <p:pic>
        <p:nvPicPr>
          <p:cNvPr id="11" name="Picture 10">
            <a:extLst>
              <a:ext uri="{FF2B5EF4-FFF2-40B4-BE49-F238E27FC236}">
                <a16:creationId xmlns:a16="http://schemas.microsoft.com/office/drawing/2014/main" id="{612D5C1C-99D6-F1DC-5866-26F3AAF81592}"/>
              </a:ext>
            </a:extLst>
          </p:cNvPr>
          <p:cNvPicPr>
            <a:picLocks noChangeAspect="1"/>
          </p:cNvPicPr>
          <p:nvPr/>
        </p:nvPicPr>
        <p:blipFill>
          <a:blip r:embed="rId4"/>
          <a:stretch>
            <a:fillRect/>
          </a:stretch>
        </p:blipFill>
        <p:spPr>
          <a:xfrm>
            <a:off x="3169124" y="4860896"/>
            <a:ext cx="5853751" cy="1903336"/>
          </a:xfrm>
          <a:prstGeom prst="rect">
            <a:avLst/>
          </a:prstGeom>
        </p:spPr>
      </p:pic>
    </p:spTree>
    <p:extLst>
      <p:ext uri="{BB962C8B-B14F-4D97-AF65-F5344CB8AC3E}">
        <p14:creationId xmlns:p14="http://schemas.microsoft.com/office/powerpoint/2010/main" val="279115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5187BF-1C25-3EA5-6A54-75826216C5E7}"/>
              </a:ext>
            </a:extLst>
          </p:cNvPr>
          <p:cNvPicPr>
            <a:picLocks noChangeAspect="1"/>
          </p:cNvPicPr>
          <p:nvPr/>
        </p:nvPicPr>
        <p:blipFill>
          <a:blip r:embed="rId3"/>
          <a:stretch>
            <a:fillRect/>
          </a:stretch>
        </p:blipFill>
        <p:spPr>
          <a:xfrm>
            <a:off x="3462768" y="1524831"/>
            <a:ext cx="5266464" cy="3289539"/>
          </a:xfrm>
          <a:prstGeom prst="rect">
            <a:avLst/>
          </a:prstGeom>
        </p:spPr>
      </p:pic>
      <p:sp>
        <p:nvSpPr>
          <p:cNvPr id="16" name="Rectangle: Rounded Corners 8">
            <a:extLst>
              <a:ext uri="{FF2B5EF4-FFF2-40B4-BE49-F238E27FC236}">
                <a16:creationId xmlns:a16="http://schemas.microsoft.com/office/drawing/2014/main" id="{43EC1552-878C-D28A-DB47-FD02BE543A2A}"/>
              </a:ext>
            </a:extLst>
          </p:cNvPr>
          <p:cNvSpPr/>
          <p:nvPr/>
        </p:nvSpPr>
        <p:spPr>
          <a:xfrm>
            <a:off x="818519" y="4771046"/>
            <a:ext cx="5266463" cy="2020852"/>
          </a:xfrm>
          <a:prstGeom prst="rect">
            <a:avLst/>
          </a:prstGeom>
          <a:solidFill>
            <a:srgbClr val="FEFADF"/>
          </a:solidFill>
          <a:ln w="12700" cap="flat" cmpd="sng" algn="ctr">
            <a:noFill/>
            <a:prstDash val="solid"/>
            <a:miter lim="800000"/>
          </a:ln>
          <a:effectLst/>
        </p:spPr>
        <p:txBody>
          <a:bodyPr rtlCol="0" anchor="t" anchorCtr="0"/>
          <a:lstStyle/>
          <a:p>
            <a:pPr marL="0" marR="0" lvl="0" indent="0" algn="just" defTabSz="914400" eaLnBrk="1" fontAlgn="auto" latinLnBrk="0" hangingPunct="1">
              <a:lnSpc>
                <a:spcPct val="150000"/>
              </a:lnSpc>
              <a:spcBef>
                <a:spcPts val="0"/>
              </a:spcBef>
              <a:spcAft>
                <a:spcPts val="0"/>
              </a:spcAft>
              <a:buClrTx/>
              <a:buSzTx/>
              <a:buFontTx/>
              <a:buNone/>
              <a:tabLst/>
              <a:defRPr/>
            </a:pPr>
            <a:r>
              <a:rPr lang="en-US" sz="2200" kern="0" noProof="0" dirty="0" err="1">
                <a:solidFill>
                  <a:schemeClr val="tx1"/>
                </a:solidFill>
                <a:latin typeface="+mj-lt"/>
                <a:cs typeface="+mn-ea"/>
                <a:sym typeface="+mn-lt"/>
              </a:rPr>
              <a:t>Khối</a:t>
            </a:r>
            <a:r>
              <a:rPr lang="en-US" sz="2200" kern="0" noProof="0" dirty="0">
                <a:solidFill>
                  <a:schemeClr val="tx1"/>
                </a:solidFill>
                <a:latin typeface="+mj-lt"/>
                <a:cs typeface="+mn-ea"/>
                <a:sym typeface="+mn-lt"/>
              </a:rPr>
              <a:t> u </a:t>
            </a:r>
            <a:r>
              <a:rPr lang="en-US" sz="2200" kern="0" noProof="0" dirty="0" err="1">
                <a:solidFill>
                  <a:schemeClr val="tx1"/>
                </a:solidFill>
                <a:latin typeface="+mj-lt"/>
                <a:cs typeface="+mn-ea"/>
                <a:sym typeface="+mn-lt"/>
              </a:rPr>
              <a:t>được</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định</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vị</a:t>
            </a:r>
            <a:r>
              <a:rPr lang="en-US" sz="2200" kern="0" noProof="0" dirty="0">
                <a:solidFill>
                  <a:schemeClr val="tx1"/>
                </a:solidFill>
                <a:latin typeface="+mj-lt"/>
                <a:cs typeface="+mn-ea"/>
                <a:sym typeface="+mn-lt"/>
              </a:rPr>
              <a:t> ở </a:t>
            </a:r>
            <a:r>
              <a:rPr lang="en-US" sz="2200" kern="0" noProof="0" dirty="0" err="1">
                <a:solidFill>
                  <a:schemeClr val="tx1"/>
                </a:solidFill>
                <a:latin typeface="+mj-lt"/>
                <a:cs typeface="+mn-ea"/>
                <a:sym typeface="+mn-lt"/>
              </a:rPr>
              <a:t>một</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vị</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trí</a:t>
            </a:r>
            <a:r>
              <a:rPr lang="en-US" sz="2200" kern="0" noProof="0" dirty="0">
                <a:solidFill>
                  <a:schemeClr val="tx1"/>
                </a:solidFill>
                <a:latin typeface="+mj-lt"/>
                <a:cs typeface="+mn-ea"/>
                <a:sym typeface="+mn-lt"/>
              </a:rPr>
              <a:t> </a:t>
            </a:r>
            <a:br>
              <a:rPr lang="en-US" sz="2200" kern="0" noProof="0" dirty="0">
                <a:solidFill>
                  <a:schemeClr val="tx1"/>
                </a:solidFill>
                <a:latin typeface="+mj-lt"/>
                <a:cs typeface="+mn-ea"/>
                <a:sym typeface="+mn-lt"/>
              </a:rPr>
            </a:br>
            <a:r>
              <a:rPr lang="en-US" sz="2200" kern="0" noProof="0" dirty="0" err="1">
                <a:solidFill>
                  <a:schemeClr val="tx1"/>
                </a:solidFill>
                <a:latin typeface="+mj-lt"/>
                <a:cs typeface="+mn-ea"/>
                <a:sym typeface="+mn-lt"/>
              </a:rPr>
              <a:t>nhất</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định</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mà</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các</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tế</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bào</a:t>
            </a:r>
            <a:r>
              <a:rPr lang="en-US" sz="2200" kern="0" noProof="0" dirty="0">
                <a:solidFill>
                  <a:schemeClr val="tx1"/>
                </a:solidFill>
                <a:latin typeface="+mj-lt"/>
                <a:cs typeface="+mn-ea"/>
                <a:sym typeface="+mn-lt"/>
              </a:rPr>
              <a:t> của </a:t>
            </a:r>
            <a:r>
              <a:rPr lang="en-US" sz="2200" kern="0" noProof="0" dirty="0" err="1">
                <a:solidFill>
                  <a:schemeClr val="tx1"/>
                </a:solidFill>
                <a:latin typeface="+mj-lt"/>
                <a:cs typeface="+mn-ea"/>
                <a:sym typeface="+mn-lt"/>
              </a:rPr>
              <a:t>nó</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không</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phát</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tán</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đến</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các</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vị</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trí</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khác</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trong</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cơ</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thể</a:t>
            </a:r>
            <a:r>
              <a:rPr lang="en-US" sz="2200" kern="0" noProof="0" dirty="0">
                <a:solidFill>
                  <a:schemeClr val="tx1"/>
                </a:solidFill>
                <a:latin typeface="+mj-lt"/>
                <a:cs typeface="+mn-ea"/>
                <a:sym typeface="+mn-lt"/>
              </a:rPr>
              <a:t>.</a:t>
            </a:r>
            <a:endParaRPr kumimoji="0" lang="en-US" sz="2200" i="0" u="none" strike="noStrike" kern="0" cap="none" spc="0" normalizeH="0" baseline="0" noProof="0" dirty="0">
              <a:ln>
                <a:noFill/>
              </a:ln>
              <a:solidFill>
                <a:schemeClr val="tx1"/>
              </a:solidFill>
              <a:effectLst/>
              <a:uLnTx/>
              <a:uFillTx/>
              <a:latin typeface="+mj-lt"/>
              <a:cs typeface="+mn-ea"/>
              <a:sym typeface="+mn-lt"/>
            </a:endParaRPr>
          </a:p>
        </p:txBody>
      </p:sp>
      <p:sp>
        <p:nvSpPr>
          <p:cNvPr id="17" name="Rectangle: Rounded Corners 8">
            <a:extLst>
              <a:ext uri="{FF2B5EF4-FFF2-40B4-BE49-F238E27FC236}">
                <a16:creationId xmlns:a16="http://schemas.microsoft.com/office/drawing/2014/main" id="{39F54269-A769-546D-1B39-1A84C6D08A09}"/>
              </a:ext>
            </a:extLst>
          </p:cNvPr>
          <p:cNvSpPr/>
          <p:nvPr/>
        </p:nvSpPr>
        <p:spPr>
          <a:xfrm>
            <a:off x="6084983" y="4771046"/>
            <a:ext cx="5266462" cy="2020852"/>
          </a:xfrm>
          <a:prstGeom prst="rect">
            <a:avLst/>
          </a:prstGeom>
          <a:solidFill>
            <a:schemeClr val="accent4">
              <a:lumMod val="20000"/>
              <a:lumOff val="80000"/>
            </a:schemeClr>
          </a:solidFill>
          <a:ln w="12700" cap="flat" cmpd="sng" algn="ctr">
            <a:solidFill>
              <a:srgbClr val="D5D3E8"/>
            </a:solidFill>
            <a:prstDash val="solid"/>
            <a:miter lim="800000"/>
          </a:ln>
          <a:effectLst/>
        </p:spPr>
        <p:txBody>
          <a:bodyPr rtlCol="0" anchor="t" anchorCtr="0"/>
          <a:lstStyle/>
          <a:p>
            <a:pPr marL="0" marR="0" lvl="0" indent="0" algn="just" defTabSz="914400" eaLnBrk="1" fontAlgn="auto" latinLnBrk="0" hangingPunct="1">
              <a:lnSpc>
                <a:spcPct val="150000"/>
              </a:lnSpc>
              <a:spcBef>
                <a:spcPts val="0"/>
              </a:spcBef>
              <a:spcAft>
                <a:spcPts val="0"/>
              </a:spcAft>
              <a:buClrTx/>
              <a:buSzTx/>
              <a:buFontTx/>
              <a:buNone/>
              <a:tabLst/>
              <a:defRPr/>
            </a:pPr>
            <a:r>
              <a:rPr lang="en-US" sz="2200" kern="0" noProof="0" dirty="0" err="1">
                <a:solidFill>
                  <a:schemeClr val="tx1"/>
                </a:solidFill>
                <a:latin typeface="+mj-lt"/>
                <a:cs typeface="+mn-ea"/>
                <a:sym typeface="+mn-lt"/>
              </a:rPr>
              <a:t>Tế</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bào</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của</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khối</a:t>
            </a:r>
            <a:r>
              <a:rPr lang="en-US" sz="2200" kern="0" noProof="0" dirty="0">
                <a:solidFill>
                  <a:schemeClr val="tx1"/>
                </a:solidFill>
                <a:latin typeface="+mj-lt"/>
                <a:cs typeface="+mn-ea"/>
                <a:sym typeface="+mn-lt"/>
              </a:rPr>
              <a:t> u </a:t>
            </a:r>
            <a:r>
              <a:rPr lang="en-US" sz="2200" kern="0" noProof="0" dirty="0" err="1">
                <a:solidFill>
                  <a:schemeClr val="tx1"/>
                </a:solidFill>
                <a:latin typeface="+mj-lt"/>
                <a:cs typeface="+mn-ea"/>
                <a:sym typeface="+mn-lt"/>
              </a:rPr>
              <a:t>có</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thêm</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đột</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biến</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khiến</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chúng</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có</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thể</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tách</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ra</a:t>
            </a:r>
            <a:r>
              <a:rPr lang="en-US" sz="2200" kern="0" noProof="0" dirty="0">
                <a:solidFill>
                  <a:schemeClr val="tx1"/>
                </a:solidFill>
                <a:latin typeface="+mj-lt"/>
                <a:cs typeface="+mn-ea"/>
                <a:sym typeface="+mn-lt"/>
              </a:rPr>
              <a:t>, </a:t>
            </a:r>
            <a:br>
              <a:rPr lang="en-US" sz="2200" kern="0" noProof="0" dirty="0">
                <a:solidFill>
                  <a:schemeClr val="tx1"/>
                </a:solidFill>
                <a:latin typeface="+mj-lt"/>
                <a:cs typeface="+mn-ea"/>
                <a:sym typeface="+mn-lt"/>
              </a:rPr>
            </a:br>
            <a:r>
              <a:rPr lang="en-US" sz="2200" kern="0" noProof="0" dirty="0">
                <a:solidFill>
                  <a:schemeClr val="tx1"/>
                </a:solidFill>
                <a:latin typeface="+mj-lt"/>
                <a:cs typeface="+mn-ea"/>
                <a:sym typeface="+mn-lt"/>
              </a:rPr>
              <a:t>di </a:t>
            </a:r>
            <a:r>
              <a:rPr lang="en-US" sz="2200" kern="0" noProof="0" dirty="0" err="1">
                <a:solidFill>
                  <a:schemeClr val="tx1"/>
                </a:solidFill>
                <a:latin typeface="+mj-lt"/>
                <a:cs typeface="+mn-ea"/>
                <a:sym typeface="+mn-lt"/>
              </a:rPr>
              <a:t>chuyển</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đến</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nhiều</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vị</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trí</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mới</a:t>
            </a:r>
            <a:r>
              <a:rPr lang="en-US" sz="2200" kern="0" noProof="0" dirty="0">
                <a:solidFill>
                  <a:schemeClr val="tx1"/>
                </a:solidFill>
                <a:latin typeface="+mj-lt"/>
                <a:cs typeface="+mn-ea"/>
                <a:sym typeface="+mn-lt"/>
              </a:rPr>
              <a:t> </a:t>
            </a:r>
            <a:br>
              <a:rPr lang="en-US" sz="2200" kern="0" noProof="0" dirty="0">
                <a:solidFill>
                  <a:schemeClr val="tx1"/>
                </a:solidFill>
                <a:latin typeface="+mj-lt"/>
                <a:cs typeface="+mn-ea"/>
                <a:sym typeface="+mn-lt"/>
              </a:rPr>
            </a:br>
            <a:r>
              <a:rPr lang="en-US" sz="2200" kern="0" noProof="0" dirty="0" err="1">
                <a:solidFill>
                  <a:schemeClr val="tx1"/>
                </a:solidFill>
                <a:latin typeface="+mj-lt"/>
                <a:cs typeface="+mn-ea"/>
                <a:sym typeface="+mn-lt"/>
              </a:rPr>
              <a:t>tạo</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thêm</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nhiều</a:t>
            </a:r>
            <a:r>
              <a:rPr lang="en-US" sz="2200" kern="0" noProof="0" dirty="0">
                <a:solidFill>
                  <a:schemeClr val="tx1"/>
                </a:solidFill>
                <a:latin typeface="+mj-lt"/>
                <a:cs typeface="+mn-ea"/>
                <a:sym typeface="+mn-lt"/>
              </a:rPr>
              <a:t> </a:t>
            </a:r>
            <a:r>
              <a:rPr lang="en-US" sz="2200" kern="0" noProof="0" dirty="0" err="1">
                <a:solidFill>
                  <a:schemeClr val="tx1"/>
                </a:solidFill>
                <a:latin typeface="+mj-lt"/>
                <a:cs typeface="+mn-ea"/>
                <a:sym typeface="+mn-lt"/>
              </a:rPr>
              <a:t>khối</a:t>
            </a:r>
            <a:r>
              <a:rPr lang="en-US" sz="2200" kern="0" noProof="0" dirty="0">
                <a:solidFill>
                  <a:schemeClr val="tx1"/>
                </a:solidFill>
                <a:latin typeface="+mj-lt"/>
                <a:cs typeface="+mn-ea"/>
                <a:sym typeface="+mn-lt"/>
              </a:rPr>
              <a:t> u (di </a:t>
            </a:r>
            <a:r>
              <a:rPr lang="en-US" sz="2200" kern="0" noProof="0" dirty="0" err="1">
                <a:solidFill>
                  <a:schemeClr val="tx1"/>
                </a:solidFill>
                <a:latin typeface="+mj-lt"/>
                <a:cs typeface="+mn-ea"/>
                <a:sym typeface="+mn-lt"/>
              </a:rPr>
              <a:t>căn</a:t>
            </a:r>
            <a:r>
              <a:rPr lang="en-US" sz="2200" kern="0" noProof="0" dirty="0">
                <a:solidFill>
                  <a:schemeClr val="tx1"/>
                </a:solidFill>
                <a:latin typeface="+mj-lt"/>
                <a:cs typeface="+mn-ea"/>
                <a:sym typeface="+mn-lt"/>
              </a:rPr>
              <a:t>)</a:t>
            </a:r>
            <a:endParaRPr kumimoji="0" lang="en-US" sz="2200" i="0" u="none" strike="noStrike" kern="0" cap="none" spc="0" normalizeH="0" baseline="0" noProof="0" dirty="0">
              <a:ln>
                <a:noFill/>
              </a:ln>
              <a:solidFill>
                <a:schemeClr val="tx1"/>
              </a:solidFill>
              <a:effectLst/>
              <a:uLnTx/>
              <a:uFillTx/>
              <a:latin typeface="+mj-lt"/>
              <a:cs typeface="+mn-ea"/>
              <a:sym typeface="+mn-lt"/>
            </a:endParaRPr>
          </a:p>
        </p:txBody>
      </p:sp>
    </p:spTree>
    <p:extLst>
      <p:ext uri="{BB962C8B-B14F-4D97-AF65-F5344CB8AC3E}">
        <p14:creationId xmlns:p14="http://schemas.microsoft.com/office/powerpoint/2010/main" val="1723248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58800" y="1525522"/>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III. UNG THƯ VÀ CÁCH PHÒNG TRÁNH</a:t>
            </a:r>
          </a:p>
        </p:txBody>
      </p:sp>
      <p:sp>
        <p:nvSpPr>
          <p:cNvPr id="5" name="TextBox 4">
            <a:extLst>
              <a:ext uri="{FF2B5EF4-FFF2-40B4-BE49-F238E27FC236}">
                <a16:creationId xmlns:a16="http://schemas.microsoft.com/office/drawing/2014/main" id="{7BCC14B5-FA9C-416D-FBA6-A3AC39A99DCB}"/>
              </a:ext>
            </a:extLst>
          </p:cNvPr>
          <p:cNvSpPr txBox="1"/>
          <p:nvPr/>
        </p:nvSpPr>
        <p:spPr>
          <a:xfrm>
            <a:off x="558800" y="2133078"/>
            <a:ext cx="1057656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Tình hình ung thư tại Việt Nam</a:t>
            </a:r>
          </a:p>
        </p:txBody>
      </p:sp>
      <p:sp>
        <p:nvSpPr>
          <p:cNvPr id="10" name="TextBox 9">
            <a:extLst>
              <a:ext uri="{FF2B5EF4-FFF2-40B4-BE49-F238E27FC236}">
                <a16:creationId xmlns:a16="http://schemas.microsoft.com/office/drawing/2014/main" id="{6F644090-1E4F-2577-7C7C-9B9B77DFCE0F}"/>
              </a:ext>
            </a:extLst>
          </p:cNvPr>
          <p:cNvSpPr txBox="1"/>
          <p:nvPr/>
        </p:nvSpPr>
        <p:spPr>
          <a:xfrm>
            <a:off x="558800" y="2740635"/>
            <a:ext cx="1136904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Đến 2020 ước tính có 182 563 ca mắc mới,  122 690 ca tử vong do ung thư</a:t>
            </a:r>
            <a:r>
              <a:rPr lang="en-US" sz="2400" kern="1200" dirty="0">
                <a:solidFill>
                  <a:prstClr val="black"/>
                </a:solidFill>
                <a:latin typeface="UTM Avo"/>
                <a:cs typeface="+mn-ea"/>
                <a:sym typeface="+mn-lt"/>
              </a:rPr>
              <a:t>.</a:t>
            </a:r>
            <a:endParaRPr lang="vi-VN" sz="2400" kern="1200" dirty="0">
              <a:solidFill>
                <a:prstClr val="black"/>
              </a:solidFill>
              <a:latin typeface="UTM Avo"/>
              <a:cs typeface="+mn-ea"/>
              <a:sym typeface="+mn-lt"/>
            </a:endParaRPr>
          </a:p>
          <a:p>
            <a:pPr lvl="0" algn="just" defTabSz="609630">
              <a:lnSpc>
                <a:spcPct val="150000"/>
              </a:lnSpc>
              <a:buClrTx/>
              <a:defRPr/>
            </a:pPr>
            <a:r>
              <a:rPr lang="vi-VN" sz="2400" kern="1200" dirty="0">
                <a:solidFill>
                  <a:prstClr val="black"/>
                </a:solidFill>
                <a:latin typeface="UTM Avo"/>
                <a:cs typeface="+mn-ea"/>
                <a:sym typeface="+mn-lt"/>
              </a:rPr>
              <a:t>Cứ 100 000 người có 195 người được chuẩn đoán mắc mới ung thư và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106 người tử vong do ung thư.</a:t>
            </a:r>
          </a:p>
        </p:txBody>
      </p:sp>
      <p:pic>
        <p:nvPicPr>
          <p:cNvPr id="2" name="Picture 1">
            <a:extLst>
              <a:ext uri="{FF2B5EF4-FFF2-40B4-BE49-F238E27FC236}">
                <a16:creationId xmlns:a16="http://schemas.microsoft.com/office/drawing/2014/main" id="{324EC8F4-6C70-E3F8-4889-CD75982FFCCC}"/>
              </a:ext>
            </a:extLst>
          </p:cNvPr>
          <p:cNvPicPr>
            <a:picLocks noChangeAspect="1"/>
          </p:cNvPicPr>
          <p:nvPr/>
        </p:nvPicPr>
        <p:blipFill>
          <a:blip r:embed="rId3"/>
          <a:stretch>
            <a:fillRect/>
          </a:stretch>
        </p:blipFill>
        <p:spPr>
          <a:xfrm>
            <a:off x="5618481" y="4022086"/>
            <a:ext cx="6309359" cy="2760898"/>
          </a:xfrm>
          <a:prstGeom prst="rect">
            <a:avLst/>
          </a:prstGeom>
        </p:spPr>
      </p:pic>
      <p:sp>
        <p:nvSpPr>
          <p:cNvPr id="6" name="TextBox 5">
            <a:extLst>
              <a:ext uri="{FF2B5EF4-FFF2-40B4-BE49-F238E27FC236}">
                <a16:creationId xmlns:a16="http://schemas.microsoft.com/office/drawing/2014/main" id="{B837E389-E5FB-0AFA-CE5A-A8325840FD42}"/>
              </a:ext>
            </a:extLst>
          </p:cNvPr>
          <p:cNvSpPr txBox="1"/>
          <p:nvPr/>
        </p:nvSpPr>
        <p:spPr>
          <a:xfrm>
            <a:off x="558800" y="4449647"/>
            <a:ext cx="4949634" cy="2229841"/>
          </a:xfrm>
          <a:prstGeom prst="rect">
            <a:avLst/>
          </a:prstGeom>
          <a:noFill/>
        </p:spPr>
        <p:txBody>
          <a:bodyPr wrap="square">
            <a:spAutoFit/>
          </a:bodyPr>
          <a:lstStyle>
            <a:defPPr marR="0" lvl="0" algn="l" rtl="0">
              <a:lnSpc>
                <a:spcPct val="100000"/>
              </a:lnSpc>
              <a:spcBef>
                <a:spcPts val="0"/>
              </a:spcBef>
              <a:spcAft>
                <a:spcPts val="0"/>
              </a:spcAft>
            </a:defPPr>
            <a:lvl1pPr algn="just" defTabSz="609630">
              <a:lnSpc>
                <a:spcPct val="125000"/>
              </a:lnSpc>
              <a:buClrTx/>
              <a:defRPr sz="2400" kern="1200">
                <a:solidFill>
                  <a:prstClr val="black"/>
                </a:solidFill>
                <a:latin typeface="UTM Avo"/>
                <a:cs typeface="+mn-ea"/>
              </a:defRPr>
            </a:lvl1pPr>
          </a:lstStyle>
          <a:p>
            <a:pPr>
              <a:lnSpc>
                <a:spcPct val="150000"/>
              </a:lnSpc>
            </a:pPr>
            <a:r>
              <a:rPr lang="vi-VN" dirty="0">
                <a:sym typeface="+mn-lt"/>
              </a:rPr>
              <a:t>- Các bệnh ung thư phổ biến: Ung thư gan; ung thư phổi; </a:t>
            </a:r>
            <a:br>
              <a:rPr lang="en-US" dirty="0">
                <a:sym typeface="+mn-lt"/>
              </a:rPr>
            </a:br>
            <a:r>
              <a:rPr lang="vi-VN" dirty="0">
                <a:sym typeface="+mn-lt"/>
              </a:rPr>
              <a:t>ung thư vú; ung thư dạ dày; ung thư đại trực tràng.</a:t>
            </a:r>
          </a:p>
        </p:txBody>
      </p:sp>
    </p:spTree>
    <p:extLst>
      <p:ext uri="{BB962C8B-B14F-4D97-AF65-F5344CB8AC3E}">
        <p14:creationId xmlns:p14="http://schemas.microsoft.com/office/powerpoint/2010/main" val="45324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F644090-1E4F-2577-7C7C-9B9B77DFCE0F}"/>
              </a:ext>
            </a:extLst>
          </p:cNvPr>
          <p:cNvSpPr txBox="1"/>
          <p:nvPr/>
        </p:nvSpPr>
        <p:spPr>
          <a:xfrm>
            <a:off x="558800" y="2740634"/>
            <a:ext cx="11369040" cy="3337837"/>
          </a:xfrm>
          <a:prstGeom prst="rect">
            <a:avLst/>
          </a:prstGeom>
          <a:noFill/>
        </p:spPr>
        <p:txBody>
          <a:bodyPr wrap="square">
            <a:spAutoFit/>
          </a:bodyPr>
          <a:lstStyle/>
          <a:p>
            <a:pPr marL="342900" lvl="0" indent="-342900" algn="just" defTabSz="609630">
              <a:lnSpc>
                <a:spcPct val="150000"/>
              </a:lnSpc>
              <a:buClrTx/>
              <a:buFont typeface="Wingdings" panose="05000000000000000000" pitchFamily="2" charset="2"/>
              <a:buChar char="v"/>
              <a:defRPr/>
            </a:pPr>
            <a:r>
              <a:rPr lang="vi-VN" sz="2400" b="1" kern="1200" dirty="0">
                <a:solidFill>
                  <a:prstClr val="black"/>
                </a:solidFill>
                <a:latin typeface="UTM Avo"/>
                <a:cs typeface="+mn-ea"/>
                <a:sym typeface="+mn-lt"/>
              </a:rPr>
              <a:t>Nguyên nhân</a:t>
            </a:r>
            <a:r>
              <a:rPr lang="en-US" sz="2400" b="1" kern="1200" dirty="0">
                <a:solidFill>
                  <a:prstClr val="black"/>
                </a:solidFill>
                <a:latin typeface="UTM Avo"/>
                <a:cs typeface="+mn-ea"/>
                <a:sym typeface="+mn-lt"/>
              </a:rPr>
              <a:t>: </a:t>
            </a:r>
          </a:p>
          <a:p>
            <a:pPr lvl="0" algn="just" defTabSz="609630">
              <a:lnSpc>
                <a:spcPct val="150000"/>
              </a:lnSpc>
              <a:buClrTx/>
              <a:defRPr/>
            </a:pPr>
            <a:r>
              <a:rPr lang="vi-VN" sz="2400" kern="1200" dirty="0">
                <a:solidFill>
                  <a:prstClr val="black"/>
                </a:solidFill>
                <a:latin typeface="UTM Avo"/>
                <a:cs typeface="+mn-ea"/>
                <a:sym typeface="+mn-lt"/>
              </a:rPr>
              <a:t>Có nhiều nguyên nhân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như</a:t>
            </a:r>
            <a:r>
              <a:rPr lang="en-US" sz="2400" kern="1200" dirty="0">
                <a:solidFill>
                  <a:prstClr val="black"/>
                </a:solidFill>
                <a:latin typeface="UTM Avo"/>
                <a:cs typeface="+mn-ea"/>
                <a:sym typeface="+mn-lt"/>
              </a:rPr>
              <a:t>:</a:t>
            </a:r>
            <a:endParaRPr lang="vi-VN" sz="2400" kern="1200" dirty="0">
              <a:solidFill>
                <a:prstClr val="black"/>
              </a:solidFill>
              <a:latin typeface="UTM Avo"/>
              <a:cs typeface="+mn-ea"/>
              <a:sym typeface="+mn-lt"/>
            </a:endParaRPr>
          </a:p>
          <a:p>
            <a:pPr algn="just" defTabSz="609630">
              <a:lnSpc>
                <a:spcPct val="150000"/>
              </a:lnSpc>
              <a:buClrTx/>
              <a:defRPr/>
            </a:pPr>
            <a:r>
              <a:rPr lang="vi-VN" sz="2400" kern="1200" dirty="0">
                <a:solidFill>
                  <a:prstClr val="black"/>
                </a:solidFill>
                <a:latin typeface="UTM Avo"/>
                <a:cs typeface="+mn-ea"/>
                <a:sym typeface="+mn-lt"/>
              </a:rPr>
              <a:t>+ Ăn uống không lành mạnh (30%) </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 Rượu, bia (5%)</a:t>
            </a:r>
          </a:p>
          <a:p>
            <a:pPr algn="just" defTabSz="609630">
              <a:lnSpc>
                <a:spcPct val="150000"/>
              </a:lnSpc>
              <a:buClrTx/>
              <a:defRPr/>
            </a:pPr>
            <a:r>
              <a:rPr lang="vi-VN" sz="2400" kern="1200" dirty="0">
                <a:solidFill>
                  <a:prstClr val="black"/>
                </a:solidFill>
                <a:latin typeface="UTM Avo"/>
                <a:cs typeface="+mn-ea"/>
                <a:sym typeface="+mn-lt"/>
              </a:rPr>
              <a:t>+ Hút thuốc (30%)</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 Béo phì, ít vận động (5%)</a:t>
            </a:r>
          </a:p>
          <a:p>
            <a:pPr algn="just" defTabSz="609630">
              <a:lnSpc>
                <a:spcPct val="150000"/>
              </a:lnSpc>
              <a:buClrTx/>
              <a:defRPr/>
            </a:pPr>
            <a:r>
              <a:rPr lang="vi-VN" sz="2400" kern="1200" dirty="0">
                <a:solidFill>
                  <a:prstClr val="black"/>
                </a:solidFill>
                <a:latin typeface="UTM Avo"/>
                <a:cs typeface="+mn-ea"/>
                <a:sym typeface="+mn-lt"/>
              </a:rPr>
              <a:t>+ Di truyền (15%) </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 Nhiễm trùng (5%)</a:t>
            </a:r>
          </a:p>
          <a:p>
            <a:pPr algn="just" defTabSz="609630">
              <a:lnSpc>
                <a:spcPct val="150000"/>
              </a:lnSpc>
              <a:buClrTx/>
              <a:defRPr/>
            </a:pPr>
            <a:r>
              <a:rPr lang="vi-VN" sz="2400" kern="1200" dirty="0">
                <a:solidFill>
                  <a:prstClr val="black"/>
                </a:solidFill>
                <a:latin typeface="UTM Avo"/>
                <a:cs typeface="+mn-ea"/>
                <a:sym typeface="+mn-lt"/>
              </a:rPr>
              <a:t>+ Phơi nhiễm từ môi trường (5%) </a:t>
            </a:r>
            <a:r>
              <a:rPr lang="en-US" sz="2400" kern="1200" dirty="0">
                <a:solidFill>
                  <a:prstClr val="black"/>
                </a:solidFill>
                <a:latin typeface="UTM Avo"/>
                <a:cs typeface="+mn-ea"/>
                <a:sym typeface="+mn-lt"/>
              </a:rPr>
              <a:t>			</a:t>
            </a:r>
            <a:r>
              <a:rPr lang="vi-VN" sz="2400" kern="1200" dirty="0">
                <a:solidFill>
                  <a:prstClr val="black"/>
                </a:solidFill>
                <a:latin typeface="UTM Avo"/>
                <a:cs typeface="+mn-ea"/>
                <a:sym typeface="+mn-lt"/>
              </a:rPr>
              <a:t>+ Khác (5%)</a:t>
            </a:r>
            <a:r>
              <a:rPr lang="en-US" sz="2400" kern="1200" dirty="0">
                <a:solidFill>
                  <a:prstClr val="black"/>
                </a:solidFill>
                <a:latin typeface="UTM Avo"/>
                <a:cs typeface="+mn-ea"/>
                <a:sym typeface="+mn-lt"/>
              </a:rPr>
              <a:t> </a:t>
            </a:r>
            <a:endParaRPr lang="vi-VN" sz="2400" kern="1200" dirty="0">
              <a:solidFill>
                <a:prstClr val="black"/>
              </a:solidFill>
              <a:latin typeface="UTM Avo"/>
              <a:cs typeface="+mn-ea"/>
              <a:sym typeface="+mn-lt"/>
            </a:endParaRPr>
          </a:p>
        </p:txBody>
      </p:sp>
      <p:sp>
        <p:nvSpPr>
          <p:cNvPr id="2" name="TextBox 1">
            <a:extLst>
              <a:ext uri="{FF2B5EF4-FFF2-40B4-BE49-F238E27FC236}">
                <a16:creationId xmlns:a16="http://schemas.microsoft.com/office/drawing/2014/main" id="{FB2DD1D9-A49C-ABD0-C5F6-C1BAC01865DC}"/>
              </a:ext>
            </a:extLst>
          </p:cNvPr>
          <p:cNvSpPr txBox="1"/>
          <p:nvPr/>
        </p:nvSpPr>
        <p:spPr>
          <a:xfrm>
            <a:off x="558800" y="1525522"/>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III. UNG THƯ VÀ CÁCH PHÒNG TRÁNH</a:t>
            </a:r>
          </a:p>
        </p:txBody>
      </p:sp>
      <p:sp>
        <p:nvSpPr>
          <p:cNvPr id="3" name="TextBox 2">
            <a:extLst>
              <a:ext uri="{FF2B5EF4-FFF2-40B4-BE49-F238E27FC236}">
                <a16:creationId xmlns:a16="http://schemas.microsoft.com/office/drawing/2014/main" id="{8BA64988-C33B-0BAC-F556-59AE29F44734}"/>
              </a:ext>
            </a:extLst>
          </p:cNvPr>
          <p:cNvSpPr txBox="1"/>
          <p:nvPr/>
        </p:nvSpPr>
        <p:spPr>
          <a:xfrm>
            <a:off x="558800" y="2133078"/>
            <a:ext cx="1057656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Tình hình ung thư tại Việt Nam</a:t>
            </a:r>
          </a:p>
        </p:txBody>
      </p:sp>
    </p:spTree>
    <p:extLst>
      <p:ext uri="{BB962C8B-B14F-4D97-AF65-F5344CB8AC3E}">
        <p14:creationId xmlns:p14="http://schemas.microsoft.com/office/powerpoint/2010/main" val="4661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F644090-1E4F-2577-7C7C-9B9B77DFCE0F}"/>
              </a:ext>
            </a:extLst>
          </p:cNvPr>
          <p:cNvSpPr txBox="1"/>
          <p:nvPr/>
        </p:nvSpPr>
        <p:spPr>
          <a:xfrm>
            <a:off x="558800" y="2740634"/>
            <a:ext cx="11369040" cy="3850349"/>
          </a:xfrm>
          <a:prstGeom prst="rect">
            <a:avLst/>
          </a:prstGeom>
          <a:noFill/>
        </p:spPr>
        <p:txBody>
          <a:bodyPr wrap="square">
            <a:spAutoFit/>
          </a:bodyPr>
          <a:lstStyle/>
          <a:p>
            <a:pPr marL="342900" lvl="0" indent="-342900" algn="just" defTabSz="609630">
              <a:lnSpc>
                <a:spcPct val="125000"/>
              </a:lnSpc>
              <a:buClrTx/>
              <a:buFont typeface="Wingdings" panose="05000000000000000000" pitchFamily="2" charset="2"/>
              <a:buChar char="v"/>
              <a:defRPr/>
            </a:pPr>
            <a:r>
              <a:rPr lang="vi-VN" sz="2200" b="1" kern="1200" dirty="0">
                <a:solidFill>
                  <a:prstClr val="black"/>
                </a:solidFill>
                <a:latin typeface="UTM Avo"/>
                <a:cs typeface="+mn-ea"/>
                <a:sym typeface="+mn-lt"/>
              </a:rPr>
              <a:t>Điều trị</a:t>
            </a:r>
            <a:r>
              <a:rPr lang="en-US" sz="2200" b="1" kern="1200" dirty="0">
                <a:solidFill>
                  <a:prstClr val="black"/>
                </a:solidFill>
                <a:latin typeface="UTM Avo"/>
                <a:cs typeface="+mn-ea"/>
                <a:sym typeface="+mn-lt"/>
              </a:rPr>
              <a:t>:</a:t>
            </a:r>
          </a:p>
          <a:p>
            <a:pPr lvl="0" algn="just" defTabSz="609630">
              <a:lnSpc>
                <a:spcPct val="125000"/>
              </a:lnSpc>
              <a:buClrTx/>
              <a:defRPr/>
            </a:pPr>
            <a:r>
              <a:rPr lang="vi-VN" sz="2200" kern="1200" dirty="0">
                <a:solidFill>
                  <a:prstClr val="black"/>
                </a:solidFill>
                <a:latin typeface="UTM Avo"/>
                <a:cs typeface="+mn-ea"/>
                <a:sym typeface="+mn-lt"/>
              </a:rPr>
              <a:t>Phẫu thuật (bằng tia gamma, ghép tạng,…)</a:t>
            </a:r>
          </a:p>
          <a:p>
            <a:pPr lvl="0" algn="just" defTabSz="609630">
              <a:lnSpc>
                <a:spcPct val="125000"/>
              </a:lnSpc>
              <a:buClrTx/>
              <a:defRPr/>
            </a:pPr>
            <a:r>
              <a:rPr lang="vi-VN" sz="2200" kern="1200" dirty="0">
                <a:solidFill>
                  <a:prstClr val="black"/>
                </a:solidFill>
                <a:latin typeface="UTM Avo"/>
                <a:cs typeface="+mn-ea"/>
                <a:sym typeface="+mn-lt"/>
              </a:rPr>
              <a:t>+ Xạ trị, hóa trị (bằng hóa chất kết hợp đồng vị phóng xạ).</a:t>
            </a:r>
          </a:p>
          <a:p>
            <a:pPr lvl="0" algn="just" defTabSz="609630">
              <a:lnSpc>
                <a:spcPct val="125000"/>
              </a:lnSpc>
              <a:buClrTx/>
              <a:defRPr/>
            </a:pPr>
            <a:r>
              <a:rPr lang="vi-VN" sz="2200" kern="1200" dirty="0">
                <a:solidFill>
                  <a:prstClr val="black"/>
                </a:solidFill>
                <a:latin typeface="UTM Avo"/>
                <a:cs typeface="+mn-ea"/>
                <a:sym typeface="+mn-lt"/>
              </a:rPr>
              <a:t>+ Đốt điện</a:t>
            </a:r>
          </a:p>
          <a:p>
            <a:pPr lvl="0" algn="just" defTabSz="609630">
              <a:lnSpc>
                <a:spcPct val="125000"/>
              </a:lnSpc>
              <a:buClrTx/>
              <a:defRPr/>
            </a:pPr>
            <a:r>
              <a:rPr lang="vi-VN" sz="2200" kern="1200" dirty="0">
                <a:solidFill>
                  <a:prstClr val="black"/>
                </a:solidFill>
                <a:latin typeface="UTM Avo"/>
                <a:cs typeface="+mn-ea"/>
                <a:sym typeface="+mn-lt"/>
              </a:rPr>
              <a:t>+ Tiêm cồn.</a:t>
            </a:r>
          </a:p>
          <a:p>
            <a:pPr lvl="0" algn="just" defTabSz="609630">
              <a:lnSpc>
                <a:spcPct val="125000"/>
              </a:lnSpc>
              <a:buClrTx/>
              <a:defRPr/>
            </a:pPr>
            <a:r>
              <a:rPr lang="vi-VN" sz="2200" kern="1200" dirty="0">
                <a:solidFill>
                  <a:prstClr val="black"/>
                </a:solidFill>
                <a:latin typeface="UTM Avo"/>
                <a:cs typeface="+mn-ea"/>
                <a:sym typeface="+mn-lt"/>
              </a:rPr>
              <a:t>+ Điều trị bằng tế bào gốc</a:t>
            </a:r>
          </a:p>
          <a:p>
            <a:pPr lvl="0" algn="just" defTabSz="609630">
              <a:lnSpc>
                <a:spcPct val="125000"/>
              </a:lnSpc>
              <a:buClrTx/>
              <a:defRPr/>
            </a:pPr>
            <a:r>
              <a:rPr lang="vi-VN" sz="2200" kern="1200" dirty="0">
                <a:solidFill>
                  <a:prstClr val="black"/>
                </a:solidFill>
                <a:latin typeface="UTM Avo"/>
                <a:cs typeface="+mn-ea"/>
                <a:sym typeface="+mn-lt"/>
              </a:rPr>
              <a:t>+ Điều trị bằng liệu pháp gene</a:t>
            </a:r>
          </a:p>
          <a:p>
            <a:pPr lvl="0" algn="just" defTabSz="609630">
              <a:lnSpc>
                <a:spcPct val="125000"/>
              </a:lnSpc>
              <a:buClrTx/>
              <a:defRPr/>
            </a:pPr>
            <a:r>
              <a:rPr lang="vi-VN" sz="2200" kern="1200" dirty="0">
                <a:solidFill>
                  <a:prstClr val="black"/>
                </a:solidFill>
                <a:latin typeface="UTM Avo"/>
                <a:cs typeface="+mn-ea"/>
                <a:sym typeface="+mn-lt"/>
              </a:rPr>
              <a:t>….</a:t>
            </a:r>
          </a:p>
          <a:p>
            <a:pPr lvl="0" algn="just" defTabSz="609630">
              <a:lnSpc>
                <a:spcPct val="125000"/>
              </a:lnSpc>
              <a:buClrTx/>
              <a:defRPr/>
            </a:pPr>
            <a:r>
              <a:rPr lang="vi-VN" sz="2200" kern="1200" dirty="0">
                <a:solidFill>
                  <a:prstClr val="black"/>
                </a:solidFill>
                <a:latin typeface="UTM Avo"/>
                <a:cs typeface="+mn-ea"/>
                <a:sym typeface="+mn-lt"/>
              </a:rPr>
              <a:t>Phát hiện sớm sẽ giúp quá trình điều trị </a:t>
            </a:r>
            <a:r>
              <a:rPr lang="vi-VN" sz="2200" kern="1200">
                <a:solidFill>
                  <a:prstClr val="black"/>
                </a:solidFill>
                <a:latin typeface="UTM Avo"/>
                <a:cs typeface="+mn-ea"/>
                <a:sym typeface="+mn-lt"/>
              </a:rPr>
              <a:t>đạt hi</a:t>
            </a:r>
            <a:r>
              <a:rPr lang="en-US" sz="2200" kern="1200">
                <a:solidFill>
                  <a:prstClr val="black"/>
                </a:solidFill>
                <a:latin typeface="UTM Avo"/>
                <a:cs typeface="+mn-ea"/>
                <a:sym typeface="+mn-lt"/>
              </a:rPr>
              <a:t>ệ</a:t>
            </a:r>
            <a:r>
              <a:rPr lang="vi-VN" sz="2200" kern="1200">
                <a:solidFill>
                  <a:prstClr val="black"/>
                </a:solidFill>
                <a:latin typeface="UTM Avo"/>
                <a:cs typeface="+mn-ea"/>
                <a:sym typeface="+mn-lt"/>
              </a:rPr>
              <a:t>u </a:t>
            </a:r>
            <a:r>
              <a:rPr lang="vi-VN" sz="2200" kern="1200" dirty="0">
                <a:solidFill>
                  <a:prstClr val="black"/>
                </a:solidFill>
                <a:latin typeface="UTM Avo"/>
                <a:cs typeface="+mn-ea"/>
                <a:sym typeface="+mn-lt"/>
              </a:rPr>
              <a:t>quả cao.</a:t>
            </a:r>
          </a:p>
        </p:txBody>
      </p:sp>
      <p:sp>
        <p:nvSpPr>
          <p:cNvPr id="2" name="TextBox 1">
            <a:extLst>
              <a:ext uri="{FF2B5EF4-FFF2-40B4-BE49-F238E27FC236}">
                <a16:creationId xmlns:a16="http://schemas.microsoft.com/office/drawing/2014/main" id="{A848F308-4721-9DF4-EE9D-8B1D0DB2A83D}"/>
              </a:ext>
            </a:extLst>
          </p:cNvPr>
          <p:cNvSpPr txBox="1"/>
          <p:nvPr/>
        </p:nvSpPr>
        <p:spPr>
          <a:xfrm>
            <a:off x="558800" y="1525522"/>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III. UNG THƯ VÀ CÁCH PHÒNG TRÁNH</a:t>
            </a:r>
          </a:p>
        </p:txBody>
      </p:sp>
      <p:sp>
        <p:nvSpPr>
          <p:cNvPr id="3" name="TextBox 2">
            <a:extLst>
              <a:ext uri="{FF2B5EF4-FFF2-40B4-BE49-F238E27FC236}">
                <a16:creationId xmlns:a16="http://schemas.microsoft.com/office/drawing/2014/main" id="{2004D5E3-A6D8-07CC-BD42-04CADD286216}"/>
              </a:ext>
            </a:extLst>
          </p:cNvPr>
          <p:cNvSpPr txBox="1"/>
          <p:nvPr/>
        </p:nvSpPr>
        <p:spPr>
          <a:xfrm>
            <a:off x="558800" y="2133078"/>
            <a:ext cx="1057656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Tình hình ung thư tại Việt Nam</a:t>
            </a:r>
          </a:p>
        </p:txBody>
      </p:sp>
    </p:spTree>
    <p:extLst>
      <p:ext uri="{BB962C8B-B14F-4D97-AF65-F5344CB8AC3E}">
        <p14:creationId xmlns:p14="http://schemas.microsoft.com/office/powerpoint/2010/main" val="154303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descr="9+ Dấu hiệu ung thư đại tràng để nhận biết và phòng tránh!">
            <a:extLst>
              <a:ext uri="{FF2B5EF4-FFF2-40B4-BE49-F238E27FC236}">
                <a16:creationId xmlns:a16="http://schemas.microsoft.com/office/drawing/2014/main" id="{284DC144-988B-C841-AF8B-C30B4030B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7322" y="1855635"/>
            <a:ext cx="7183120" cy="487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93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0845EE-CA81-6EF0-F69B-A7A25E01C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5280" y="2274662"/>
            <a:ext cx="8981440" cy="42500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30DD0FD-9CF8-2545-2ECE-03C0C6378949}"/>
              </a:ext>
            </a:extLst>
          </p:cNvPr>
          <p:cNvSpPr txBox="1"/>
          <p:nvPr/>
        </p:nvSpPr>
        <p:spPr>
          <a:xfrm>
            <a:off x="558800" y="1525522"/>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III. UNG THƯ VÀ CÁCH PHÒNG TRÁNH</a:t>
            </a:r>
          </a:p>
        </p:txBody>
      </p:sp>
    </p:spTree>
    <p:extLst>
      <p:ext uri="{BB962C8B-B14F-4D97-AF65-F5344CB8AC3E}">
        <p14:creationId xmlns:p14="http://schemas.microsoft.com/office/powerpoint/2010/main" val="371763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58800" y="2088621"/>
            <a:ext cx="1057656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3. Phòng tránh ung thư</a:t>
            </a:r>
          </a:p>
        </p:txBody>
      </p:sp>
      <p:sp>
        <p:nvSpPr>
          <p:cNvPr id="10" name="TextBox 9">
            <a:extLst>
              <a:ext uri="{FF2B5EF4-FFF2-40B4-BE49-F238E27FC236}">
                <a16:creationId xmlns:a16="http://schemas.microsoft.com/office/drawing/2014/main" id="{6F644090-1E4F-2577-7C7C-9B9B77DFCE0F}"/>
              </a:ext>
            </a:extLst>
          </p:cNvPr>
          <p:cNvSpPr txBox="1"/>
          <p:nvPr/>
        </p:nvSpPr>
        <p:spPr>
          <a:xfrm>
            <a:off x="568960" y="2649384"/>
            <a:ext cx="11323890" cy="2229841"/>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 Tránh tiếp xúc với tác nhân gây ung thư.</a:t>
            </a:r>
          </a:p>
          <a:p>
            <a:pPr lvl="0" algn="just" defTabSz="609630">
              <a:lnSpc>
                <a:spcPct val="150000"/>
              </a:lnSpc>
              <a:buClrTx/>
              <a:defRPr/>
            </a:pPr>
            <a:r>
              <a:rPr lang="vi-VN" sz="2400" kern="1200" dirty="0">
                <a:solidFill>
                  <a:prstClr val="black"/>
                </a:solidFill>
                <a:latin typeface="UTM Avo"/>
                <a:cs typeface="+mn-ea"/>
                <a:sym typeface="+mn-lt"/>
              </a:rPr>
              <a:t>- Sử dụng thực phẩm an toàn, ăn uống lành mạnh.</a:t>
            </a:r>
          </a:p>
          <a:p>
            <a:pPr lvl="0" algn="just" defTabSz="609630">
              <a:lnSpc>
                <a:spcPct val="150000"/>
              </a:lnSpc>
              <a:buClrTx/>
              <a:defRPr/>
            </a:pPr>
            <a:r>
              <a:rPr lang="vi-VN" sz="2400" kern="1200" dirty="0">
                <a:solidFill>
                  <a:prstClr val="black"/>
                </a:solidFill>
                <a:latin typeface="UTM Avo"/>
                <a:cs typeface="+mn-ea"/>
                <a:sym typeface="+mn-lt"/>
              </a:rPr>
              <a:t>- Vận động và tập thể dục, thể thao.</a:t>
            </a:r>
          </a:p>
          <a:p>
            <a:pPr lvl="0" algn="just" defTabSz="609630">
              <a:lnSpc>
                <a:spcPct val="150000"/>
              </a:lnSpc>
              <a:buClrTx/>
              <a:defRPr/>
            </a:pPr>
            <a:r>
              <a:rPr lang="vi-VN" sz="2400" kern="1200" dirty="0">
                <a:solidFill>
                  <a:prstClr val="black"/>
                </a:solidFill>
                <a:latin typeface="UTM Avo"/>
                <a:cs typeface="+mn-ea"/>
                <a:sym typeface="+mn-lt"/>
              </a:rPr>
              <a:t>- Sinh hoạt điều độ, thăm khám bệnh định kì để phát hiện sớm khối u.</a:t>
            </a:r>
          </a:p>
        </p:txBody>
      </p:sp>
      <p:pic>
        <p:nvPicPr>
          <p:cNvPr id="2" name="Picture 4" descr="Chế độ ăn uống lành mạnh để giảm cân với 3 lời khuyên - Giảm cân, Sức khỏe  và Làm đẹp">
            <a:extLst>
              <a:ext uri="{FF2B5EF4-FFF2-40B4-BE49-F238E27FC236}">
                <a16:creationId xmlns:a16="http://schemas.microsoft.com/office/drawing/2014/main" id="{2F449F05-C983-F790-E4B1-8ACADDAB6C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150" y="5050860"/>
            <a:ext cx="3037765" cy="17087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Thể dục, thể thao mang lại lợi ích gì">
            <a:extLst>
              <a:ext uri="{FF2B5EF4-FFF2-40B4-BE49-F238E27FC236}">
                <a16:creationId xmlns:a16="http://schemas.microsoft.com/office/drawing/2014/main" id="{BCA271A2-4C30-2195-0C34-9F7ECA7D16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889" r="9338"/>
          <a:stretch/>
        </p:blipFill>
        <p:spPr bwMode="auto">
          <a:xfrm>
            <a:off x="9511089" y="4990365"/>
            <a:ext cx="2381761" cy="1769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Công thức sống lành mạnh: Ăn, tập, ngủ đảm bảo đồng hồ sinh học vận hành">
            <a:extLst>
              <a:ext uri="{FF2B5EF4-FFF2-40B4-BE49-F238E27FC236}">
                <a16:creationId xmlns:a16="http://schemas.microsoft.com/office/drawing/2014/main" id="{112C8CDC-9473-DC14-CA1E-F743B48C1E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0039" y="5005002"/>
            <a:ext cx="2926255" cy="17557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Các địa chỉ khám sức khỏe tổng quát tại hà nội">
            <a:extLst>
              <a:ext uri="{FF2B5EF4-FFF2-40B4-BE49-F238E27FC236}">
                <a16:creationId xmlns:a16="http://schemas.microsoft.com/office/drawing/2014/main" id="{023272CA-73B4-0B10-04D3-521134D130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6075" y="5005002"/>
            <a:ext cx="2789169" cy="17557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BEB0E6C-9FCB-CCC9-C1E3-345404D57DF6}"/>
              </a:ext>
            </a:extLst>
          </p:cNvPr>
          <p:cNvSpPr txBox="1"/>
          <p:nvPr/>
        </p:nvSpPr>
        <p:spPr>
          <a:xfrm>
            <a:off x="558800" y="1525522"/>
            <a:ext cx="9580880" cy="574388"/>
          </a:xfrm>
          <a:prstGeom prst="rect">
            <a:avLst/>
          </a:prstGeom>
          <a:noFill/>
        </p:spPr>
        <p:txBody>
          <a:bodyPr wrap="square">
            <a:spAutoFit/>
          </a:bodyPr>
          <a:lstStyle/>
          <a:p>
            <a:pPr lvl="0" defTabSz="609630">
              <a:lnSpc>
                <a:spcPct val="150000"/>
              </a:lnSpc>
              <a:buClrTx/>
              <a:defRPr/>
            </a:pPr>
            <a:r>
              <a:rPr lang="vi-VN" sz="2400" b="1" kern="1200" cap="all" dirty="0">
                <a:solidFill>
                  <a:prstClr val="black"/>
                </a:solidFill>
                <a:latin typeface="UTM Avo"/>
                <a:cs typeface="+mn-ea"/>
                <a:sym typeface="+mn-lt"/>
              </a:rPr>
              <a:t>III. UNG THƯ VÀ CÁCH PHÒNG TRÁNH</a:t>
            </a:r>
          </a:p>
        </p:txBody>
      </p:sp>
    </p:spTree>
    <p:extLst>
      <p:ext uri="{BB962C8B-B14F-4D97-AF65-F5344CB8AC3E}">
        <p14:creationId xmlns:p14="http://schemas.microsoft.com/office/powerpoint/2010/main" val="326590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xEl>
                                              <p:pRg st="2" end="2"/>
                                            </p:txEl>
                                          </p:spTgt>
                                        </p:tgtEl>
                                        <p:attrNameLst>
                                          <p:attrName>style.visibility</p:attrName>
                                        </p:attrNameLst>
                                      </p:cBhvr>
                                      <p:to>
                                        <p:strVal val="visible"/>
                                      </p:to>
                                    </p:set>
                                    <p:animEffect transition="in" filter="fade">
                                      <p:cBhvr>
                                        <p:cTn id="28" dur="500"/>
                                        <p:tgtEl>
                                          <p:spTgt spid="10">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xEl>
                                              <p:pRg st="3" end="3"/>
                                            </p:txEl>
                                          </p:spTgt>
                                        </p:tgtEl>
                                        <p:attrNameLst>
                                          <p:attrName>style.visibility</p:attrName>
                                        </p:attrNameLst>
                                      </p:cBhvr>
                                      <p:to>
                                        <p:strVal val="visible"/>
                                      </p:to>
                                    </p:set>
                                    <p:animEffect transition="in" filter="fade">
                                      <p:cBhvr>
                                        <p:cTn id="36" dur="500"/>
                                        <p:tgtEl>
                                          <p:spTgt spid="10">
                                            <p:txEl>
                                              <p:pRg st="3" end="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2" name="Google Shape;123;p8">
            <a:hlinkClick r:id="rId4"/>
            <a:extLst>
              <a:ext uri="{FF2B5EF4-FFF2-40B4-BE49-F238E27FC236}">
                <a16:creationId xmlns:a16="http://schemas.microsoft.com/office/drawing/2014/main" id="{83C55D17-FB62-C99D-8388-0451FFB37423}"/>
              </a:ext>
            </a:extLst>
          </p:cNvPr>
          <p:cNvPicPr preferRelativeResize="0"/>
          <p:nvPr/>
        </p:nvPicPr>
        <p:blipFill rotWithShape="1">
          <a:blip r:embed="rId5">
            <a:alphaModFix/>
          </a:blip>
          <a:srcRect/>
          <a:stretch/>
        </p:blipFill>
        <p:spPr>
          <a:xfrm>
            <a:off x="4480763" y="297481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3D44EE-B3A0-DB59-55D8-478E4B6D3F4D}"/>
              </a:ext>
            </a:extLst>
          </p:cNvPr>
          <p:cNvSpPr txBox="1"/>
          <p:nvPr/>
        </p:nvSpPr>
        <p:spPr>
          <a:xfrm>
            <a:off x="497840" y="1473237"/>
            <a:ext cx="10922000" cy="1121846"/>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vi-VN" dirty="0">
                <a:sym typeface="+mn-lt"/>
              </a:rPr>
              <a:t>Trong chu kì tế bào, pha nào có nhiều sự thay đổi về thành phần trong tế bào và pha nào có nhiều thay đổi về hình thái?</a:t>
            </a:r>
          </a:p>
        </p:txBody>
      </p:sp>
      <p:sp>
        <p:nvSpPr>
          <p:cNvPr id="2" name="TextBox 1">
            <a:extLst>
              <a:ext uri="{FF2B5EF4-FFF2-40B4-BE49-F238E27FC236}">
                <a16:creationId xmlns:a16="http://schemas.microsoft.com/office/drawing/2014/main" id="{D8441BC9-2316-8FD0-3F9F-EDBD76AE9202}"/>
              </a:ext>
            </a:extLst>
          </p:cNvPr>
          <p:cNvSpPr txBox="1"/>
          <p:nvPr/>
        </p:nvSpPr>
        <p:spPr>
          <a:xfrm>
            <a:off x="497840" y="2595084"/>
            <a:ext cx="7599680" cy="4083105"/>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en-US" sz="2200" b="1" dirty="0" err="1">
                <a:sym typeface="+mn-lt"/>
              </a:rPr>
              <a:t>Trả</a:t>
            </a:r>
            <a:r>
              <a:rPr lang="en-US" sz="2200" b="1" dirty="0">
                <a:sym typeface="+mn-lt"/>
              </a:rPr>
              <a:t> </a:t>
            </a:r>
            <a:r>
              <a:rPr lang="en-US" sz="2200" b="1" dirty="0" err="1">
                <a:sym typeface="+mn-lt"/>
              </a:rPr>
              <a:t>lời</a:t>
            </a:r>
            <a:r>
              <a:rPr lang="en-US" sz="2200" b="1" dirty="0">
                <a:sym typeface="+mn-lt"/>
              </a:rPr>
              <a:t>: </a:t>
            </a:r>
            <a:r>
              <a:rPr lang="vi-VN" sz="2200" dirty="0">
                <a:sym typeface="+mn-lt"/>
              </a:rPr>
              <a:t>Trong pha G1, pha S, G2 tế bào có nhiều </a:t>
            </a:r>
            <a:br>
              <a:rPr lang="en-US" sz="2200" dirty="0">
                <a:sym typeface="+mn-lt"/>
              </a:rPr>
            </a:br>
            <a:r>
              <a:rPr lang="vi-VN" sz="2200" dirty="0">
                <a:sym typeface="+mn-lt"/>
              </a:rPr>
              <a:t>sự thay đổi về thành phần trong tế bào do đây là </a:t>
            </a:r>
            <a:br>
              <a:rPr lang="en-US" sz="2200" dirty="0">
                <a:sym typeface="+mn-lt"/>
              </a:rPr>
            </a:br>
            <a:r>
              <a:rPr lang="vi-VN" sz="2200" dirty="0">
                <a:sym typeface="+mn-lt"/>
              </a:rPr>
              <a:t>các giai đoạn tổng hợp các chất cần cho sinh trưởng tế bào và chuẩn bị nhân đôi (pha G1; G2) và </a:t>
            </a:r>
            <a:br>
              <a:rPr lang="en-US" sz="2200" dirty="0">
                <a:sym typeface="+mn-lt"/>
              </a:rPr>
            </a:br>
            <a:r>
              <a:rPr lang="vi-VN" sz="2200" dirty="0">
                <a:sym typeface="+mn-lt"/>
              </a:rPr>
              <a:t>nhân đôi ADN (pha S).</a:t>
            </a:r>
          </a:p>
          <a:p>
            <a:pPr marL="0" indent="0">
              <a:lnSpc>
                <a:spcPct val="150000"/>
              </a:lnSpc>
              <a:buNone/>
            </a:pPr>
            <a:r>
              <a:rPr lang="vi-VN" sz="2200" dirty="0">
                <a:sym typeface="+mn-lt"/>
              </a:rPr>
              <a:t>Trong pha phân bào, tế bào có nhiều thay đổi về </a:t>
            </a:r>
            <a:br>
              <a:rPr lang="en-US" sz="2200" dirty="0">
                <a:sym typeface="+mn-lt"/>
              </a:rPr>
            </a:br>
            <a:r>
              <a:rPr lang="vi-VN" sz="2200" dirty="0">
                <a:sym typeface="+mn-lt"/>
              </a:rPr>
              <a:t>hình thái vì xảy ra quá trình phân chia nhân và </a:t>
            </a:r>
            <a:br>
              <a:rPr lang="en-US" sz="2200" dirty="0">
                <a:sym typeface="+mn-lt"/>
              </a:rPr>
            </a:br>
            <a:r>
              <a:rPr lang="vi-VN" sz="2200" dirty="0">
                <a:sym typeface="+mn-lt"/>
              </a:rPr>
              <a:t>phân chia tế bào chất, tạo thành 2 tế bào con.</a:t>
            </a:r>
          </a:p>
        </p:txBody>
      </p:sp>
      <p:pic>
        <p:nvPicPr>
          <p:cNvPr id="6" name="Picture 5">
            <a:extLst>
              <a:ext uri="{FF2B5EF4-FFF2-40B4-BE49-F238E27FC236}">
                <a16:creationId xmlns:a16="http://schemas.microsoft.com/office/drawing/2014/main" id="{78319053-0B62-D4D7-1206-24CE800D37C4}"/>
              </a:ext>
            </a:extLst>
          </p:cNvPr>
          <p:cNvPicPr>
            <a:picLocks noChangeAspect="1"/>
          </p:cNvPicPr>
          <p:nvPr/>
        </p:nvPicPr>
        <p:blipFill>
          <a:blip r:embed="rId3"/>
          <a:stretch>
            <a:fillRect/>
          </a:stretch>
        </p:blipFill>
        <p:spPr>
          <a:xfrm>
            <a:off x="7978752" y="2972538"/>
            <a:ext cx="4213248" cy="3328196"/>
          </a:xfrm>
          <a:prstGeom prst="rect">
            <a:avLst/>
          </a:prstGeom>
        </p:spPr>
      </p:pic>
    </p:spTree>
    <p:extLst>
      <p:ext uri="{BB962C8B-B14F-4D97-AF65-F5344CB8AC3E}">
        <p14:creationId xmlns:p14="http://schemas.microsoft.com/office/powerpoint/2010/main" val="426535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3D44EE-B3A0-DB59-55D8-478E4B6D3F4D}"/>
              </a:ext>
            </a:extLst>
          </p:cNvPr>
          <p:cNvSpPr txBox="1"/>
          <p:nvPr/>
        </p:nvSpPr>
        <p:spPr>
          <a:xfrm>
            <a:off x="494394" y="1506658"/>
            <a:ext cx="8704526" cy="1121846"/>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vi-VN" dirty="0">
                <a:sym typeface="+mn-lt"/>
              </a:rPr>
              <a:t>Vì sao bộ NST của loài được duy trì ổn định qua các </a:t>
            </a:r>
            <a:br>
              <a:rPr lang="en-US" dirty="0">
                <a:sym typeface="+mn-lt"/>
              </a:rPr>
            </a:br>
            <a:r>
              <a:rPr lang="vi-VN" dirty="0">
                <a:sym typeface="+mn-lt"/>
              </a:rPr>
              <a:t>thế hệ tế bào trong quá trình nguyên phân? </a:t>
            </a:r>
          </a:p>
        </p:txBody>
      </p:sp>
      <p:sp>
        <p:nvSpPr>
          <p:cNvPr id="2" name="TextBox 1">
            <a:extLst>
              <a:ext uri="{FF2B5EF4-FFF2-40B4-BE49-F238E27FC236}">
                <a16:creationId xmlns:a16="http://schemas.microsoft.com/office/drawing/2014/main" id="{D8441BC9-2316-8FD0-3F9F-EDBD76AE9202}"/>
              </a:ext>
            </a:extLst>
          </p:cNvPr>
          <p:cNvSpPr txBox="1"/>
          <p:nvPr/>
        </p:nvSpPr>
        <p:spPr>
          <a:xfrm>
            <a:off x="494394" y="2720105"/>
            <a:ext cx="8608060" cy="3891835"/>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en-US" b="1" dirty="0" err="1">
                <a:sym typeface="+mn-lt"/>
              </a:rPr>
              <a:t>Trả</a:t>
            </a:r>
            <a:r>
              <a:rPr lang="en-US" b="1" dirty="0">
                <a:sym typeface="+mn-lt"/>
              </a:rPr>
              <a:t> </a:t>
            </a:r>
            <a:r>
              <a:rPr lang="en-US" b="1" dirty="0" err="1">
                <a:sym typeface="+mn-lt"/>
              </a:rPr>
              <a:t>lời</a:t>
            </a:r>
            <a:r>
              <a:rPr lang="en-US" b="1" dirty="0">
                <a:sym typeface="+mn-lt"/>
              </a:rPr>
              <a:t>: </a:t>
            </a:r>
            <a:endParaRPr lang="vi-VN" dirty="0">
              <a:sym typeface="+mn-lt"/>
            </a:endParaRPr>
          </a:p>
          <a:p>
            <a:pPr marL="0" indent="0">
              <a:lnSpc>
                <a:spcPct val="150000"/>
              </a:lnSpc>
              <a:buNone/>
            </a:pPr>
            <a:r>
              <a:rPr lang="vi-VN" dirty="0">
                <a:sym typeface="+mn-lt"/>
              </a:rPr>
              <a:t>- Trong quá trình nguyên phân, bộ NST của loài </a:t>
            </a:r>
            <a:br>
              <a:rPr lang="en-US" dirty="0">
                <a:sym typeface="+mn-lt"/>
              </a:rPr>
            </a:br>
            <a:r>
              <a:rPr lang="vi-VN" dirty="0">
                <a:sym typeface="+mn-lt"/>
              </a:rPr>
              <a:t>được duy trì ổn định qua các thế hệ tế bào vì:</a:t>
            </a:r>
          </a:p>
          <a:p>
            <a:pPr marL="0" indent="0">
              <a:lnSpc>
                <a:spcPct val="150000"/>
              </a:lnSpc>
              <a:buNone/>
            </a:pPr>
            <a:r>
              <a:rPr lang="vi-VN" dirty="0">
                <a:sym typeface="+mn-lt"/>
              </a:rPr>
              <a:t>+ Trong kì trung gian, tại pha S, ADN nhân đôi dẫn đến bộ NST trong tế bào được nhân đôi.</a:t>
            </a:r>
          </a:p>
          <a:p>
            <a:pPr marL="0" indent="0">
              <a:lnSpc>
                <a:spcPct val="150000"/>
              </a:lnSpc>
              <a:buNone/>
            </a:pPr>
            <a:r>
              <a:rPr lang="vi-VN" dirty="0">
                <a:sym typeface="+mn-lt"/>
              </a:rPr>
              <a:t>+ Trong kì giữa, bộ NST kép xếp thành 1 hàng trên </a:t>
            </a:r>
            <a:br>
              <a:rPr lang="en-US" dirty="0">
                <a:sym typeface="+mn-lt"/>
              </a:rPr>
            </a:br>
            <a:r>
              <a:rPr lang="vi-VN" dirty="0">
                <a:sym typeface="+mn-lt"/>
              </a:rPr>
              <a:t>mặt phẳng xích đạo.</a:t>
            </a:r>
          </a:p>
        </p:txBody>
      </p:sp>
      <p:pic>
        <p:nvPicPr>
          <p:cNvPr id="7" name="Picture 2" descr="Cell Division - Mitosis and Meiosis | Ask A Biologist">
            <a:extLst>
              <a:ext uri="{FF2B5EF4-FFF2-40B4-BE49-F238E27FC236}">
                <a16:creationId xmlns:a16="http://schemas.microsoft.com/office/drawing/2014/main" id="{AA25B998-80DA-BBEA-9324-494AD9E271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918837" y="2767155"/>
            <a:ext cx="5343679" cy="1949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84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4B311F-FEEB-AF25-9B1E-AA2E1216B0CC}"/>
              </a:ext>
            </a:extLst>
          </p:cNvPr>
          <p:cNvSpPr txBox="1"/>
          <p:nvPr/>
        </p:nvSpPr>
        <p:spPr>
          <a:xfrm>
            <a:off x="494394" y="2720105"/>
            <a:ext cx="8608060" cy="3891835"/>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en-US" b="1" dirty="0" err="1">
                <a:sym typeface="+mn-lt"/>
              </a:rPr>
              <a:t>Trả</a:t>
            </a:r>
            <a:r>
              <a:rPr lang="en-US" b="1" dirty="0">
                <a:sym typeface="+mn-lt"/>
              </a:rPr>
              <a:t> </a:t>
            </a:r>
            <a:r>
              <a:rPr lang="en-US" b="1" dirty="0" err="1">
                <a:sym typeface="+mn-lt"/>
              </a:rPr>
              <a:t>lời</a:t>
            </a:r>
            <a:r>
              <a:rPr lang="en-US" b="1" dirty="0">
                <a:sym typeface="+mn-lt"/>
              </a:rPr>
              <a:t>: </a:t>
            </a:r>
            <a:endParaRPr lang="vi-VN" dirty="0">
              <a:sym typeface="+mn-lt"/>
            </a:endParaRPr>
          </a:p>
          <a:p>
            <a:pPr marL="0" indent="0">
              <a:lnSpc>
                <a:spcPct val="150000"/>
              </a:lnSpc>
              <a:buNone/>
            </a:pPr>
            <a:r>
              <a:rPr lang="vi-VN" dirty="0">
                <a:sym typeface="+mn-lt"/>
              </a:rPr>
              <a:t>+ Đến kì sau, các Nhiễm sắc tử trong NST kép tách nhau ra tại tâm động và di chuyển về 2 cực của tế bào.</a:t>
            </a:r>
          </a:p>
          <a:p>
            <a:pPr marL="0" indent="0">
              <a:lnSpc>
                <a:spcPct val="150000"/>
              </a:lnSpc>
              <a:buNone/>
            </a:pPr>
            <a:r>
              <a:rPr lang="vi-VN" dirty="0">
                <a:sym typeface="+mn-lt"/>
              </a:rPr>
              <a:t>+ Đến kì cuối, eo thắt hoặc vách ngăn hình thành </a:t>
            </a:r>
            <a:br>
              <a:rPr lang="en-US" dirty="0">
                <a:sym typeface="+mn-lt"/>
              </a:rPr>
            </a:br>
            <a:r>
              <a:rPr lang="vi-VN" dirty="0">
                <a:sym typeface="+mn-lt"/>
              </a:rPr>
              <a:t>ở giữa, chia tế bào thành 2 tế bào con, đồng thời </a:t>
            </a:r>
            <a:br>
              <a:rPr lang="en-US" dirty="0">
                <a:sym typeface="+mn-lt"/>
              </a:rPr>
            </a:br>
            <a:r>
              <a:rPr lang="vi-VN" dirty="0">
                <a:sym typeface="+mn-lt"/>
              </a:rPr>
              <a:t>chia đều các NST về 2 tế bào con.</a:t>
            </a:r>
          </a:p>
          <a:p>
            <a:pPr>
              <a:lnSpc>
                <a:spcPct val="150000"/>
              </a:lnSpc>
              <a:buFont typeface="Wingdings" panose="05000000000000000000" pitchFamily="2" charset="2"/>
              <a:buChar char="Ø"/>
            </a:pPr>
            <a:r>
              <a:rPr lang="vi-VN" dirty="0">
                <a:sym typeface="+mn-lt"/>
              </a:rPr>
              <a:t>Các tế bào con có bộ NST giống tế bào mẹ.</a:t>
            </a:r>
          </a:p>
        </p:txBody>
      </p:sp>
      <p:pic>
        <p:nvPicPr>
          <p:cNvPr id="7" name="Picture 2" descr="Cell Division - Mitosis and Meiosis | Ask A Biologist">
            <a:extLst>
              <a:ext uri="{FF2B5EF4-FFF2-40B4-BE49-F238E27FC236}">
                <a16:creationId xmlns:a16="http://schemas.microsoft.com/office/drawing/2014/main" id="{AA25B998-80DA-BBEA-9324-494AD9E271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885787" y="2965374"/>
            <a:ext cx="5343679" cy="1949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6E9039D-766C-A11C-7741-82E777167BF4}"/>
              </a:ext>
            </a:extLst>
          </p:cNvPr>
          <p:cNvSpPr txBox="1"/>
          <p:nvPr/>
        </p:nvSpPr>
        <p:spPr>
          <a:xfrm>
            <a:off x="494394" y="1506658"/>
            <a:ext cx="8704526" cy="1121846"/>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vi-VN" dirty="0">
                <a:sym typeface="+mn-lt"/>
              </a:rPr>
              <a:t>Vì sao bộ NST của loài được duy trì ổn định qua các </a:t>
            </a:r>
            <a:br>
              <a:rPr lang="en-US" dirty="0">
                <a:sym typeface="+mn-lt"/>
              </a:rPr>
            </a:br>
            <a:r>
              <a:rPr lang="vi-VN" dirty="0">
                <a:sym typeface="+mn-lt"/>
              </a:rPr>
              <a:t>thế hệ tế bào trong quá trình nguyên phân? </a:t>
            </a:r>
          </a:p>
        </p:txBody>
      </p:sp>
    </p:spTree>
    <p:extLst>
      <p:ext uri="{BB962C8B-B14F-4D97-AF65-F5344CB8AC3E}">
        <p14:creationId xmlns:p14="http://schemas.microsoft.com/office/powerpoint/2010/main" val="178892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pic>
        <p:nvPicPr>
          <p:cNvPr id="123" name="Google Shape;123;p8">
            <a:hlinkClick r:id="rId4"/>
          </p:cNvPr>
          <p:cNvPicPr preferRelativeResize="0"/>
          <p:nvPr/>
        </p:nvPicPr>
        <p:blipFill rotWithShape="1">
          <a:blip r:embed="rId5">
            <a:alphaModFix/>
          </a:blip>
          <a:srcRect/>
          <a:stretch/>
        </p:blipFill>
        <p:spPr>
          <a:xfrm>
            <a:off x="4480763" y="297481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BE819A-6DAF-82CC-CF2C-D9BF4B87D297}"/>
              </a:ext>
            </a:extLst>
          </p:cNvPr>
          <p:cNvSpPr txBox="1"/>
          <p:nvPr/>
        </p:nvSpPr>
        <p:spPr>
          <a:xfrm>
            <a:off x="599439" y="1985784"/>
            <a:ext cx="10993121" cy="2886431"/>
          </a:xfrm>
          <a:prstGeom prst="rect">
            <a:avLst/>
          </a:prstGeom>
          <a:noFill/>
        </p:spPr>
        <p:txBody>
          <a:bodyPr wrap="square">
            <a:spAutoFit/>
          </a:bodyPr>
          <a:lstStyle/>
          <a:p>
            <a:pPr marL="342900" indent="-342900" algn="just">
              <a:lnSpc>
                <a:spcPct val="150000"/>
              </a:lnSpc>
              <a:spcBef>
                <a:spcPts val="400"/>
              </a:spcBef>
              <a:spcAft>
                <a:spcPts val="400"/>
              </a:spcAft>
              <a:buFont typeface="Arial" panose="020B0604020202020204" pitchFamily="34" charset="0"/>
              <a:buChar char="•"/>
            </a:pPr>
            <a:r>
              <a:rPr lang="vi-VN" sz="2400" dirty="0">
                <a:solidFill>
                  <a:schemeClr val="dk1">
                    <a:lumMod val="100000"/>
                  </a:schemeClr>
                </a:solidFill>
                <a:latin typeface="+mn-lt"/>
                <a:ea typeface="+mn-ea"/>
                <a:cs typeface="+mn-ea"/>
                <a:sym typeface="+mn-lt"/>
              </a:rPr>
              <a:t>Nhiều người cho rằng ung thư là bệnh nan y nhưng khoa học </a:t>
            </a:r>
            <a:br>
              <a:rPr lang="en-US" sz="2400" dirty="0">
                <a:solidFill>
                  <a:schemeClr val="dk1">
                    <a:lumMod val="100000"/>
                  </a:schemeClr>
                </a:solidFill>
                <a:latin typeface="+mn-lt"/>
                <a:ea typeface="+mn-ea"/>
                <a:cs typeface="+mn-ea"/>
                <a:sym typeface="+mn-lt"/>
              </a:rPr>
            </a:br>
            <a:r>
              <a:rPr lang="vi-VN" sz="2400" dirty="0">
                <a:solidFill>
                  <a:schemeClr val="dk1">
                    <a:lumMod val="100000"/>
                  </a:schemeClr>
                </a:solidFill>
                <a:latin typeface="+mn-lt"/>
                <a:ea typeface="+mn-ea"/>
                <a:cs typeface="+mn-ea"/>
                <a:sym typeface="+mn-lt"/>
              </a:rPr>
              <a:t>phát triển đã mở ra nhiều biện pháp chữa trị hiệu quả. Em hãy </a:t>
            </a:r>
            <a:br>
              <a:rPr lang="en-US" sz="2400" dirty="0">
                <a:solidFill>
                  <a:schemeClr val="dk1">
                    <a:lumMod val="100000"/>
                  </a:schemeClr>
                </a:solidFill>
                <a:latin typeface="+mn-lt"/>
                <a:ea typeface="+mn-ea"/>
                <a:cs typeface="+mn-ea"/>
                <a:sym typeface="+mn-lt"/>
              </a:rPr>
            </a:br>
            <a:r>
              <a:rPr lang="vi-VN" sz="2400" dirty="0">
                <a:solidFill>
                  <a:schemeClr val="dk1">
                    <a:lumMod val="100000"/>
                  </a:schemeClr>
                </a:solidFill>
                <a:latin typeface="+mn-lt"/>
                <a:ea typeface="+mn-ea"/>
                <a:cs typeface="+mn-ea"/>
                <a:sym typeface="+mn-lt"/>
              </a:rPr>
              <a:t>tìm hiểu những biện pháp đó.</a:t>
            </a:r>
          </a:p>
          <a:p>
            <a:pPr marL="342900" indent="-342900" algn="just">
              <a:lnSpc>
                <a:spcPct val="150000"/>
              </a:lnSpc>
              <a:spcBef>
                <a:spcPts val="400"/>
              </a:spcBef>
              <a:spcAft>
                <a:spcPts val="400"/>
              </a:spcAft>
              <a:buFont typeface="Arial" panose="020B0604020202020204" pitchFamily="34" charset="0"/>
              <a:buChar char="•"/>
            </a:pPr>
            <a:r>
              <a:rPr lang="vi-VN" sz="2400" dirty="0">
                <a:solidFill>
                  <a:schemeClr val="dk1">
                    <a:lumMod val="100000"/>
                  </a:schemeClr>
                </a:solidFill>
                <a:latin typeface="+mn-lt"/>
                <a:ea typeface="+mn-ea"/>
                <a:cs typeface="+mn-ea"/>
                <a:sym typeface="+mn-lt"/>
              </a:rPr>
              <a:t>Tìm hiểu thông tin về bệnh ung thư ở địa phương em. Làm thế nào phòng tránh ung thư hiệu quả?</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pic>
        <p:nvPicPr>
          <p:cNvPr id="141" name="Google Shape;141;p12">
            <a:hlinkClick r:id="rId4"/>
          </p:cNvPr>
          <p:cNvPicPr preferRelativeResize="0"/>
          <p:nvPr/>
        </p:nvPicPr>
        <p:blipFill rotWithShape="1">
          <a:blip r:embed="rId5">
            <a:alphaModFix/>
          </a:blip>
          <a:srcRect/>
          <a:stretch/>
        </p:blipFill>
        <p:spPr>
          <a:xfrm>
            <a:off x="4480763" y="273097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F17472-52FF-8012-7A19-0A175FD0F8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00C3D-B5BD-20E5-CC75-EB87A2D2D4A6}"/>
              </a:ext>
            </a:extLst>
          </p:cNvPr>
          <p:cNvSpPr txBox="1"/>
          <p:nvPr/>
        </p:nvSpPr>
        <p:spPr>
          <a:xfrm>
            <a:off x="716279" y="1551821"/>
            <a:ext cx="10759441" cy="4999830"/>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Chu kì tế bào là một vòng tuần hoàn các hoạt động sống xảy ra trong một tế bào từ khi tế bào được hình thành đến khi tế bào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phân chia thành tế bào mới. Chu kì tế bào gồm bốn pha: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sinh trưởng, cơ sở cho nhân đôi DNA (G1, pha nhân đôi DNA và nhiễm sắc thể (S), pha sinh trưởng và chuẩn bị cho phân bào (G2), pha phân bào (M).</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Sinh sản tế bào là quá trình các tế bào mới được tạo ra từ tế bào ban đầu, làm tăng số lượng tế bào qua phân bào và thay thế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các tế bào chết.</a:t>
            </a:r>
          </a:p>
        </p:txBody>
      </p:sp>
    </p:spTree>
    <p:extLst>
      <p:ext uri="{BB962C8B-B14F-4D97-AF65-F5344CB8AC3E}">
        <p14:creationId xmlns:p14="http://schemas.microsoft.com/office/powerpoint/2010/main" val="383497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F17472-52FF-8012-7A19-0A175FD0F8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00C3D-B5BD-20E5-CC75-EB87A2D2D4A6}"/>
              </a:ext>
            </a:extLst>
          </p:cNvPr>
          <p:cNvSpPr txBox="1"/>
          <p:nvPr/>
        </p:nvSpPr>
        <p:spPr>
          <a:xfrm>
            <a:off x="523239" y="2016978"/>
            <a:ext cx="11145521" cy="3891835"/>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Sinh sản của tế bào theo cơ chế nguyên phân gồm các giai đoạn: nguyên phân (phân chia nhân) và phân chia tế bào chất. Trong đó nguyên phân có các kì: kì đầu, kì giữa, kì sau và kì cuối. Khi chu kì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tế bào bị mất kiểm soát sẽ dẫn đến rối loạn phân bào, có thể tạo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khối u. Khối u có hai loại: lành tính và ác tính (ung thư). Các tế bào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ung thư phân chia liên tục và di căn đến các mô lân cận và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các cơ quan xa.</a:t>
            </a:r>
          </a:p>
        </p:txBody>
      </p:sp>
    </p:spTree>
    <p:extLst>
      <p:ext uri="{BB962C8B-B14F-4D97-AF65-F5344CB8AC3E}">
        <p14:creationId xmlns:p14="http://schemas.microsoft.com/office/powerpoint/2010/main" val="376730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2650" y="2541456"/>
            <a:ext cx="2475758" cy="2736598"/>
          </a:xfrm>
          <a:prstGeom prst="rect">
            <a:avLst/>
          </a:prstGeom>
        </p:spPr>
      </p:pic>
      <p:pic>
        <p:nvPicPr>
          <p:cNvPr id="9" name="Picture 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634073" y="2541456"/>
            <a:ext cx="3302000" cy="2736597"/>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07813" y="2541456"/>
            <a:ext cx="4071388" cy="2736598"/>
          </a:xfrm>
          <a:prstGeom prst="rect">
            <a:avLst/>
          </a:prstGeom>
        </p:spPr>
      </p:pic>
      <p:sp>
        <p:nvSpPr>
          <p:cNvPr id="17" name="TextBox 16">
            <a:extLst>
              <a:ext uri="{FF2B5EF4-FFF2-40B4-BE49-F238E27FC236}">
                <a16:creationId xmlns:a16="http://schemas.microsoft.com/office/drawing/2014/main" id="{CC0EE0BB-47A6-8C7C-85C4-42552CA7130C}"/>
              </a:ext>
            </a:extLst>
          </p:cNvPr>
          <p:cNvSpPr txBox="1"/>
          <p:nvPr/>
        </p:nvSpPr>
        <p:spPr>
          <a:xfrm>
            <a:off x="2469243" y="1051692"/>
            <a:ext cx="7253514" cy="1056508"/>
          </a:xfrm>
          <a:prstGeom prst="rect">
            <a:avLst/>
          </a:prstGeom>
          <a:noFill/>
        </p:spPr>
        <p:txBody>
          <a:bodyPr wrap="square" rtlCol="0">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UTM Avo"/>
                <a:cs typeface="+mn-ea"/>
                <a:sym typeface="+mn-lt"/>
              </a:rPr>
              <a:t>HƯỚNG DẪN VỀ NHÀ</a:t>
            </a:r>
          </a:p>
        </p:txBody>
      </p:sp>
      <p:sp>
        <p:nvSpPr>
          <p:cNvPr id="20" name="TextBox 19">
            <a:extLst>
              <a:ext uri="{FF2B5EF4-FFF2-40B4-BE49-F238E27FC236}">
                <a16:creationId xmlns:a16="http://schemas.microsoft.com/office/drawing/2014/main" id="{469A1146-49C0-547A-923E-A665581E25DC}"/>
              </a:ext>
            </a:extLst>
          </p:cNvPr>
          <p:cNvSpPr txBox="1"/>
          <p:nvPr/>
        </p:nvSpPr>
        <p:spPr>
          <a:xfrm>
            <a:off x="798082" y="3073958"/>
            <a:ext cx="2475757" cy="1675843"/>
          </a:xfrm>
          <a:prstGeom prst="rect">
            <a:avLst/>
          </a:prstGeom>
          <a:noFill/>
        </p:spPr>
        <p:txBody>
          <a:bodyPr wrap="square">
            <a:spAutoFit/>
          </a:bodyP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Ôn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lại</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br>
              <a:rPr kumimoji="0" lang="en-US" sz="2400" b="0" i="0" u="none" strike="noStrike" kern="1200" cap="none" spc="0" normalizeH="0" baseline="0" noProof="0" dirty="0">
                <a:ln>
                  <a:noFill/>
                </a:ln>
                <a:solidFill>
                  <a:schemeClr val="tx1"/>
                </a:solidFill>
                <a:effectLst/>
                <a:uLnTx/>
                <a:uFillTx/>
                <a:latin typeface="UTM Avo"/>
                <a:cs typeface="+mn-ea"/>
                <a:sym typeface="+mn-lt"/>
              </a:rPr>
            </a:br>
            <a:r>
              <a:rPr kumimoji="0" lang="en-US" sz="2400" b="0" i="0" u="none" strike="noStrike" kern="1200" cap="none" spc="0" normalizeH="0" baseline="0" noProof="0" dirty="0" err="1">
                <a:ln>
                  <a:noFill/>
                </a:ln>
                <a:solidFill>
                  <a:schemeClr val="tx1"/>
                </a:solidFill>
                <a:effectLst/>
                <a:uLnTx/>
                <a:uFillTx/>
                <a:latin typeface="UTM Avo"/>
                <a:cs typeface="+mn-ea"/>
                <a:sym typeface="+mn-lt"/>
              </a:rPr>
              <a:t>kiến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thức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br>
              <a:rPr kumimoji="0" lang="en-US" sz="2400" b="0" i="0" u="none" strike="noStrike" kern="1200" cap="none" spc="0" normalizeH="0" baseline="0" noProof="0" dirty="0">
                <a:ln>
                  <a:noFill/>
                </a:ln>
                <a:solidFill>
                  <a:schemeClr val="tx1"/>
                </a:solidFill>
                <a:effectLst/>
                <a:uLnTx/>
                <a:uFillTx/>
                <a:latin typeface="UTM Avo"/>
                <a:cs typeface="+mn-ea"/>
                <a:sym typeface="+mn-lt"/>
              </a:rPr>
            </a:br>
            <a:r>
              <a:rPr kumimoji="0" lang="en-US" sz="2400" b="0" i="0" u="none" strike="noStrike" kern="1200" cap="none" spc="0" normalizeH="0" baseline="0" noProof="0" dirty="0" err="1">
                <a:ln>
                  <a:noFill/>
                </a:ln>
                <a:solidFill>
                  <a:schemeClr val="tx1"/>
                </a:solidFill>
                <a:effectLst/>
                <a:uLnTx/>
                <a:uFillTx/>
                <a:latin typeface="UTM Avo"/>
                <a:cs typeface="+mn-ea"/>
                <a:sym typeface="+mn-lt"/>
              </a:rPr>
              <a:t>đã</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học</a:t>
            </a:r>
            <a:endParaRPr kumimoji="0" lang="en-US"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23" name="TextBox 22">
            <a:extLst>
              <a:ext uri="{FF2B5EF4-FFF2-40B4-BE49-F238E27FC236}">
                <a16:creationId xmlns:a16="http://schemas.microsoft.com/office/drawing/2014/main" id="{88C249B0-44BD-B480-EFE0-ADB73C5E0E38}"/>
              </a:ext>
            </a:extLst>
          </p:cNvPr>
          <p:cNvSpPr txBox="1"/>
          <p:nvPr/>
        </p:nvSpPr>
        <p:spPr>
          <a:xfrm>
            <a:off x="3841874" y="3073958"/>
            <a:ext cx="2992764" cy="1675843"/>
          </a:xfrm>
          <a:prstGeom prst="rect">
            <a:avLst/>
          </a:prstGeom>
          <a:noFill/>
        </p:spPr>
        <p:txBody>
          <a:bodyPr wrap="square">
            <a:spAutoFit/>
          </a:bodyP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Làm</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bài</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tập</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trong</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Sách</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err="1">
                <a:ln>
                  <a:noFill/>
                </a:ln>
                <a:solidFill>
                  <a:schemeClr val="tx1"/>
                </a:solidFill>
                <a:effectLst/>
                <a:uLnTx/>
                <a:uFillTx/>
                <a:latin typeface="UTM Avo"/>
                <a:cs typeface="+mn-ea"/>
                <a:sym typeface="+mn-lt"/>
              </a:rPr>
              <a:t>bài</a:t>
            </a:r>
            <a:r>
              <a:rPr kumimoji="0" lang="en-US" sz="2400" b="0" i="0" u="none" strike="noStrike" kern="1200" cap="none" spc="0" normalizeH="0" baseline="0" noProof="0">
                <a:ln>
                  <a:noFill/>
                </a:ln>
                <a:solidFill>
                  <a:schemeClr val="tx1"/>
                </a:solidFill>
                <a:effectLst/>
                <a:uLnTx/>
                <a:uFillTx/>
                <a:latin typeface="UTM Avo"/>
                <a:cs typeface="+mn-ea"/>
                <a:sym typeface="+mn-lt"/>
              </a:rPr>
              <a:t> tập</a:t>
            </a:r>
            <a:br>
              <a:rPr kumimoji="0" lang="en-US" sz="2400" b="0" i="0" u="none" strike="noStrike" kern="1200" cap="none" spc="0" normalizeH="0" baseline="0" noProof="0">
                <a:ln>
                  <a:noFill/>
                </a:ln>
                <a:solidFill>
                  <a:schemeClr val="tx1"/>
                </a:solidFill>
                <a:effectLst/>
                <a:uLnTx/>
                <a:uFillTx/>
                <a:latin typeface="UTM Avo"/>
                <a:cs typeface="+mn-ea"/>
                <a:sym typeface="+mn-lt"/>
              </a:rPr>
            </a:br>
            <a:r>
              <a:rPr kumimoji="0" lang="en-US" sz="2400" b="0" i="0" u="none" strike="noStrike" kern="1200" cap="none" spc="0" normalizeH="0" baseline="0" noProof="0">
                <a:ln>
                  <a:noFill/>
                </a:ln>
                <a:solidFill>
                  <a:schemeClr val="tx1"/>
                </a:solidFill>
                <a:effectLst/>
                <a:uLnTx/>
                <a:uFillTx/>
                <a:latin typeface="UTM Avo"/>
                <a:cs typeface="+mn-ea"/>
                <a:sym typeface="+mn-lt"/>
              </a:rPr>
              <a:t>Sinh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học</a:t>
            </a:r>
            <a:r>
              <a:rPr kumimoji="0" lang="en-US" sz="2400" b="0" i="0" u="none" strike="noStrike" kern="1200" cap="none" spc="0" normalizeH="0" baseline="0" noProof="0" dirty="0">
                <a:ln>
                  <a:noFill/>
                </a:ln>
                <a:solidFill>
                  <a:schemeClr val="tx1"/>
                </a:solidFill>
                <a:effectLst/>
                <a:uLnTx/>
                <a:uFillTx/>
                <a:latin typeface="UTM Avo"/>
                <a:cs typeface="+mn-ea"/>
                <a:sym typeface="+mn-lt"/>
              </a:rPr>
              <a:t> 10</a:t>
            </a:r>
          </a:p>
        </p:txBody>
      </p:sp>
      <p:sp>
        <p:nvSpPr>
          <p:cNvPr id="26" name="TextBox 25">
            <a:extLst>
              <a:ext uri="{FF2B5EF4-FFF2-40B4-BE49-F238E27FC236}">
                <a16:creationId xmlns:a16="http://schemas.microsoft.com/office/drawing/2014/main" id="{69B03C61-047F-66C7-37FE-38A5381C22B8}"/>
              </a:ext>
            </a:extLst>
          </p:cNvPr>
          <p:cNvSpPr txBox="1"/>
          <p:nvPr/>
        </p:nvSpPr>
        <p:spPr>
          <a:xfrm>
            <a:off x="7393044" y="3073958"/>
            <a:ext cx="3900925" cy="1128386"/>
          </a:xfrm>
          <a:prstGeom prst="rect">
            <a:avLst/>
          </a:prstGeom>
          <a:noFill/>
        </p:spPr>
        <p:txBody>
          <a:bodyPr wrap="square">
            <a:spAutoFit/>
          </a:bodyPr>
          <a:lstStyle/>
          <a:p>
            <a:pPr lvl="0" algn="ctr" defTabSz="609539">
              <a:lnSpc>
                <a:spcPct val="150000"/>
              </a:lnSpc>
              <a:spcBef>
                <a:spcPts val="200"/>
              </a:spcBef>
              <a:spcAft>
                <a:spcPts val="200"/>
              </a:spcAft>
              <a:buClrTx/>
              <a:defRPr/>
            </a:pPr>
            <a:r>
              <a:rPr lang="vi-VN" sz="2400" kern="1200" dirty="0">
                <a:solidFill>
                  <a:schemeClr val="tx1"/>
                </a:solidFill>
                <a:latin typeface="UTM Avo"/>
                <a:cs typeface="+mn-ea"/>
                <a:sym typeface="+mn-lt"/>
              </a:rPr>
              <a:t>Đọc và tìm hiểu trước </a:t>
            </a:r>
            <a:r>
              <a:rPr lang="vi-VN" sz="2400" b="1" kern="1200" dirty="0">
                <a:solidFill>
                  <a:schemeClr val="tx1"/>
                </a:solidFill>
                <a:latin typeface="UTM Avo"/>
                <a:cs typeface="+mn-ea"/>
                <a:sym typeface="+mn-lt"/>
              </a:rPr>
              <a:t>Bài 14. Giảm phân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qosbbyla">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TotalTime>
  <Words>2479</Words>
  <Application>Microsoft Office PowerPoint</Application>
  <PresentationFormat>Widescreen</PresentationFormat>
  <Paragraphs>155</Paragraphs>
  <Slides>41</Slides>
  <Notes>8</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41</vt:i4>
      </vt:variant>
    </vt:vector>
  </HeadingPairs>
  <TitlesOfParts>
    <vt:vector size="49" baseType="lpstr">
      <vt:lpstr>UTM Avo</vt:lpstr>
      <vt:lpstr>Arial</vt:lpstr>
      <vt:lpstr>Calibri</vt:lpstr>
      <vt:lpstr>Wingdings</vt:lpstr>
      <vt:lpstr>Theme1</vt:lpstr>
      <vt:lpstr>Office Theme</vt:lpstr>
      <vt:lpstr>1_Theme1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21</cp:revision>
  <dcterms:created xsi:type="dcterms:W3CDTF">2024-03-01T08:13:14Z</dcterms:created>
  <dcterms:modified xsi:type="dcterms:W3CDTF">2024-12-18T08:49:44Z</dcterms:modified>
</cp:coreProperties>
</file>