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45"/>
  </p:notesMasterIdLst>
  <p:sldIdLst>
    <p:sldId id="256" r:id="rId2"/>
    <p:sldId id="280" r:id="rId3"/>
    <p:sldId id="289" r:id="rId4"/>
    <p:sldId id="322" r:id="rId5"/>
    <p:sldId id="338" r:id="rId6"/>
    <p:sldId id="323" r:id="rId7"/>
    <p:sldId id="324" r:id="rId8"/>
    <p:sldId id="325" r:id="rId9"/>
    <p:sldId id="281" r:id="rId10"/>
    <p:sldId id="290" r:id="rId11"/>
    <p:sldId id="299" r:id="rId12"/>
    <p:sldId id="326" r:id="rId13"/>
    <p:sldId id="300" r:id="rId14"/>
    <p:sldId id="327" r:id="rId15"/>
    <p:sldId id="328" r:id="rId16"/>
    <p:sldId id="301" r:id="rId17"/>
    <p:sldId id="302" r:id="rId18"/>
    <p:sldId id="303" r:id="rId19"/>
    <p:sldId id="304" r:id="rId20"/>
    <p:sldId id="312" r:id="rId21"/>
    <p:sldId id="313" r:id="rId22"/>
    <p:sldId id="306" r:id="rId23"/>
    <p:sldId id="329" r:id="rId24"/>
    <p:sldId id="330" r:id="rId25"/>
    <p:sldId id="331" r:id="rId26"/>
    <p:sldId id="283" r:id="rId27"/>
    <p:sldId id="292" r:id="rId28"/>
    <p:sldId id="318" r:id="rId29"/>
    <p:sldId id="309" r:id="rId30"/>
    <p:sldId id="319" r:id="rId31"/>
    <p:sldId id="332" r:id="rId32"/>
    <p:sldId id="333" r:id="rId33"/>
    <p:sldId id="334" r:id="rId34"/>
    <p:sldId id="335" r:id="rId35"/>
    <p:sldId id="336" r:id="rId36"/>
    <p:sldId id="320" r:id="rId37"/>
    <p:sldId id="297" r:id="rId38"/>
    <p:sldId id="291" r:id="rId39"/>
    <p:sldId id="337" r:id="rId40"/>
    <p:sldId id="284" r:id="rId41"/>
    <p:sldId id="288" r:id="rId42"/>
    <p:sldId id="257" r:id="rId43"/>
    <p:sldId id="278" r:id="rId44"/>
  </p:sldIdLst>
  <p:sldSz cx="12192000" cy="6858000"/>
  <p:notesSz cx="6858000" cy="9144000"/>
  <p:embeddedFontLst>
    <p:embeddedFont>
      <p:font typeface="UTM Avo" panose="02040603050506020204" pitchFamily="18"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0" roundtripDataSignature="AMtx7mjDzl0zg1wnN98VYnZXEtwQG81E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BD9D"/>
    <a:srgbClr val="9BBB59"/>
    <a:srgbClr val="F1C4A7"/>
    <a:srgbClr val="FFFAF7"/>
    <a:srgbClr val="F0EEFC"/>
    <a:srgbClr val="EEDDFF"/>
    <a:srgbClr val="CCCCFF"/>
    <a:srgbClr val="FFE5E5"/>
    <a:srgbClr val="FF9999"/>
    <a:srgbClr val="BFE8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2" d="100"/>
          <a:sy n="102" d="100"/>
        </p:scale>
        <p:origin x="87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86525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82995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fld id="{364C9BC2-C9DC-46E9-89FE-D9A19A127D38}" type="slidenum">
              <a:rPr lang="en-US" smtClean="0"/>
              <a:t>42</a:t>
            </a:fld>
            <a:endParaRPr lang="en-US"/>
          </a:p>
        </p:txBody>
      </p:sp>
    </p:spTree>
    <p:extLst>
      <p:ext uri="{BB962C8B-B14F-4D97-AF65-F5344CB8AC3E}">
        <p14:creationId xmlns:p14="http://schemas.microsoft.com/office/powerpoint/2010/main" val="3623753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giao-duc-cong-dan-9/1/708/7/"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hyperlink" Target="https://www.hoc10.vn/doc-sach/giao-duc-cong-dan-9/1/708/8/" TargetMode="External"/><Relationship Id="rId2" Type="http://schemas.openxmlformats.org/officeDocument/2006/relationships/image" Target="../media/image13.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sv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svg"/></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7" Type="http://schemas.openxmlformats.org/officeDocument/2006/relationships/image" Target="../media/image23.sv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0.sv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29.jpg"/><Relationship Id="rId4" Type="http://schemas.openxmlformats.org/officeDocument/2006/relationships/image" Target="../media/image28.jp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32.sv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43.jpg"/></Relationships>
</file>

<file path=ppt/slides/_rels/slide26.xml.rels><?xml version="1.0" encoding="UTF-8" standalone="yes"?>
<Relationships xmlns="http://schemas.openxmlformats.org/package/2006/relationships"><Relationship Id="rId3" Type="http://schemas.openxmlformats.org/officeDocument/2006/relationships/hyperlink" Target="https://www.hoc10.vn/doc-sach/giao-duc-cong-dan-9/1/708/11/" TargetMode="External"/><Relationship Id="rId2" Type="http://schemas.openxmlformats.org/officeDocument/2006/relationships/image" Target="../media/image4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32.sv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55.jpg"/></Relationships>
</file>

<file path=ppt/slides/_rels/slide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59.jpeg"/><Relationship Id="rId4" Type="http://schemas.openxmlformats.org/officeDocument/2006/relationships/image" Target="../media/image58.png"/></Relationships>
</file>

<file path=ppt/slides/_rels/slide37.xml.rels><?xml version="1.0" encoding="UTF-8" standalone="yes"?>
<Relationships xmlns="http://schemas.openxmlformats.org/package/2006/relationships"><Relationship Id="rId3" Type="http://schemas.openxmlformats.org/officeDocument/2006/relationships/hyperlink" Target="https://www.hoc10.vn/doc-sach/giao-duc-cong-dan-9/1/708/11/" TargetMode="External"/><Relationship Id="rId2" Type="http://schemas.openxmlformats.org/officeDocument/2006/relationships/image" Target="../media/image60.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2.jpg"/><Relationship Id="rId7" Type="http://schemas.openxmlformats.org/officeDocument/2006/relationships/image" Target="../media/image66.png"/><Relationship Id="rId2"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65.jpg"/><Relationship Id="rId5" Type="http://schemas.openxmlformats.org/officeDocument/2006/relationships/image" Target="../media/image64.jpg"/><Relationship Id="rId4" Type="http://schemas.openxmlformats.org/officeDocument/2006/relationships/image" Target="../media/image63.jpg"/></Relationships>
</file>

<file path=ppt/slides/_rels/slide40.xml.rels><?xml version="1.0" encoding="UTF-8" standalone="yes"?>
<Relationships xmlns="http://schemas.openxmlformats.org/package/2006/relationships"><Relationship Id="rId3" Type="http://schemas.openxmlformats.org/officeDocument/2006/relationships/hyperlink" Target="https://www.hoc10.vn/doc-sach/giao-duc-cong-dan-9/1/708/8/" TargetMode="External"/><Relationship Id="rId2" Type="http://schemas.openxmlformats.org/officeDocument/2006/relationships/image" Target="../media/image67.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72.svg"/><Relationship Id="rId5" Type="http://schemas.openxmlformats.org/officeDocument/2006/relationships/image" Target="../media/image71.png"/><Relationship Id="rId4" Type="http://schemas.openxmlformats.org/officeDocument/2006/relationships/image" Target="../media/image70.svg"/></Relationships>
</file>

<file path=ppt/slides/_rels/slide42.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3.jpg"/></Relationships>
</file>

<file path=ppt/slides/_rels/slide4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2" name="Google Shape;84;p1">
            <a:extLst>
              <a:ext uri="{FF2B5EF4-FFF2-40B4-BE49-F238E27FC236}">
                <a16:creationId xmlns:a16="http://schemas.microsoft.com/office/drawing/2014/main" id="{BD7CB083-AD32-917E-B5A1-6114631B5434}"/>
              </a:ext>
            </a:extLst>
          </p:cNvPr>
          <p:cNvSpPr txBox="1"/>
          <p:nvPr/>
        </p:nvSpPr>
        <p:spPr>
          <a:xfrm>
            <a:off x="6636471" y="-85567"/>
            <a:ext cx="5451432"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rgbClr val="000000"/>
              </a:buClr>
              <a:buSzPts val="3200"/>
              <a:buFont typeface="Arial"/>
              <a:buNone/>
            </a:pPr>
            <a:r>
              <a:rPr lang="en-US" sz="3200" b="0" i="0" u="none" strike="noStrike" cap="none" dirty="0" err="1">
                <a:solidFill>
                  <a:schemeClr val="lt1"/>
                </a:solidFill>
                <a:latin typeface="UTM Avo" panose="02040603050506020204" pitchFamily="18" charset="0"/>
                <a:sym typeface="Arial"/>
              </a:rPr>
              <a:t>Giáo</a:t>
            </a:r>
            <a:r>
              <a:rPr lang="en-US" sz="3200" b="0" i="0" u="none" strike="noStrike" cap="none" dirty="0">
                <a:solidFill>
                  <a:schemeClr val="lt1"/>
                </a:solidFill>
                <a:latin typeface="UTM Avo" panose="02040603050506020204" pitchFamily="18" charset="0"/>
                <a:sym typeface="Arial"/>
              </a:rPr>
              <a:t> </a:t>
            </a:r>
            <a:r>
              <a:rPr lang="en-US" sz="3200" b="0" i="0" u="none" strike="noStrike" cap="none" dirty="0" err="1">
                <a:solidFill>
                  <a:schemeClr val="lt1"/>
                </a:solidFill>
                <a:latin typeface="UTM Avo" panose="02040603050506020204" pitchFamily="18" charset="0"/>
                <a:sym typeface="Arial"/>
              </a:rPr>
              <a:t>dục</a:t>
            </a:r>
            <a:r>
              <a:rPr lang="en-US" sz="3200" b="0" i="0" u="none" strike="noStrike" cap="none" dirty="0">
                <a:solidFill>
                  <a:schemeClr val="lt1"/>
                </a:solidFill>
                <a:latin typeface="UTM Avo" panose="02040603050506020204" pitchFamily="18" charset="0"/>
                <a:sym typeface="Arial"/>
              </a:rPr>
              <a:t> </a:t>
            </a:r>
            <a:r>
              <a:rPr lang="en-US" sz="3200" b="0" i="0" u="none" strike="noStrike" cap="none" dirty="0" err="1">
                <a:solidFill>
                  <a:schemeClr val="lt1"/>
                </a:solidFill>
                <a:latin typeface="UTM Avo" panose="02040603050506020204" pitchFamily="18" charset="0"/>
                <a:sym typeface="Arial"/>
              </a:rPr>
              <a:t>công</a:t>
            </a:r>
            <a:r>
              <a:rPr lang="en-US" sz="3200" b="0" i="0" u="none" strike="noStrike" cap="none" dirty="0">
                <a:solidFill>
                  <a:schemeClr val="lt1"/>
                </a:solidFill>
                <a:latin typeface="UTM Avo" panose="02040603050506020204" pitchFamily="18" charset="0"/>
                <a:sym typeface="Arial"/>
              </a:rPr>
              <a:t> </a:t>
            </a:r>
            <a:r>
              <a:rPr lang="en-US" sz="3200" b="0" i="0" u="none" strike="noStrike" cap="none" dirty="0" err="1">
                <a:solidFill>
                  <a:schemeClr val="lt1"/>
                </a:solidFill>
                <a:latin typeface="UTM Avo" panose="02040603050506020204" pitchFamily="18" charset="0"/>
                <a:sym typeface="Arial"/>
              </a:rPr>
              <a:t>dân</a:t>
            </a:r>
            <a:r>
              <a:rPr lang="en-US" sz="3200" b="0" i="0" u="none" strike="noStrike" cap="none" dirty="0">
                <a:solidFill>
                  <a:schemeClr val="lt1"/>
                </a:solidFill>
                <a:latin typeface="UTM Avo" panose="02040603050506020204" pitchFamily="18" charset="0"/>
                <a:sym typeface="Arial"/>
              </a:rPr>
              <a:t> 9</a:t>
            </a:r>
            <a:endParaRPr dirty="0">
              <a:latin typeface="UTM Avo" panose="02040603050506020204" pitchFamily="18" charset="0"/>
            </a:endParaRPr>
          </a:p>
        </p:txBody>
      </p:sp>
      <p:sp>
        <p:nvSpPr>
          <p:cNvPr id="6" name="Google Shape;86;p1">
            <a:extLst>
              <a:ext uri="{FF2B5EF4-FFF2-40B4-BE49-F238E27FC236}">
                <a16:creationId xmlns:a16="http://schemas.microsoft.com/office/drawing/2014/main" id="{7186F369-F0D2-A43F-B68B-6402CC689E9A}"/>
              </a:ext>
            </a:extLst>
          </p:cNvPr>
          <p:cNvSpPr txBox="1"/>
          <p:nvPr/>
        </p:nvSpPr>
        <p:spPr>
          <a:xfrm>
            <a:off x="0" y="2601119"/>
            <a:ext cx="12087903" cy="1655762"/>
          </a:xfrm>
          <a:prstGeom prst="rect">
            <a:avLst/>
          </a:prstGeom>
          <a:noFill/>
          <a:ln>
            <a:noFill/>
          </a:ln>
        </p:spPr>
        <p:txBody>
          <a:bodyPr spcFirstLastPara="1" wrap="square" lIns="91425" tIns="45700" rIns="91425" bIns="45700" anchor="t" anchorCtr="0">
            <a:noAutofit/>
          </a:bodyPr>
          <a:lstStyle/>
          <a:p>
            <a:pPr algn="ctr">
              <a:lnSpc>
                <a:spcPct val="114000"/>
              </a:lnSpc>
              <a:buSzPts val="6000"/>
            </a:pPr>
            <a:r>
              <a:rPr lang="en-US" sz="6000" b="1" i="0" u="none" strike="noStrike" cap="none" dirty="0" err="1">
                <a:solidFill>
                  <a:srgbClr val="FF0000"/>
                </a:solidFill>
                <a:latin typeface="UTM Avo" panose="02040603050506020204" pitchFamily="18" charset="0"/>
                <a:sym typeface="Arial"/>
              </a:rPr>
              <a:t>Bài</a:t>
            </a:r>
            <a:r>
              <a:rPr lang="en-US" sz="6000" b="1" i="0" u="none" strike="noStrike" cap="none" dirty="0">
                <a:solidFill>
                  <a:srgbClr val="FF0000"/>
                </a:solidFill>
                <a:latin typeface="UTM Avo" panose="02040603050506020204" pitchFamily="18" charset="0"/>
                <a:sym typeface="Arial"/>
              </a:rPr>
              <a:t> 1. </a:t>
            </a:r>
            <a:r>
              <a:rPr lang="vi-VN" sz="6000" b="1" dirty="0">
                <a:solidFill>
                  <a:srgbClr val="FF0000"/>
                </a:solidFill>
                <a:latin typeface="UTM Avo" panose="02040603050506020204" pitchFamily="18" charset="0"/>
              </a:rPr>
              <a:t>Sống có lí tưởng</a:t>
            </a:r>
            <a:endParaRPr lang="en-US" sz="6000" b="1" dirty="0">
              <a:solidFill>
                <a:srgbClr val="FF0000"/>
              </a:solidFill>
              <a:latin typeface="UTM Avo" panose="02040603050506020204" pitchFamily="18" charset="0"/>
            </a:endParaRPr>
          </a:p>
          <a:p>
            <a:pPr marL="0" marR="0" lvl="0" indent="0" algn="ctr" rtl="0">
              <a:lnSpc>
                <a:spcPct val="114000"/>
              </a:lnSpc>
              <a:spcBef>
                <a:spcPts val="0"/>
              </a:spcBef>
              <a:spcAft>
                <a:spcPts val="0"/>
              </a:spcAft>
              <a:buClr>
                <a:srgbClr val="000000"/>
              </a:buClr>
              <a:buSzPts val="6000"/>
              <a:buFont typeface="Arial"/>
              <a:buNone/>
            </a:pPr>
            <a:r>
              <a:rPr lang="en-US" sz="6000" b="1" i="0" u="none" strike="noStrike" cap="none" dirty="0">
                <a:solidFill>
                  <a:srgbClr val="FF0000"/>
                </a:solidFill>
                <a:latin typeface="UTM Avo" panose="02040603050506020204" pitchFamily="18" charset="0"/>
                <a:sym typeface="Arial"/>
              </a:rPr>
              <a:t>(</a:t>
            </a:r>
            <a:r>
              <a:rPr lang="en-US" sz="6000" b="1" i="0" u="none" strike="noStrike" cap="none" dirty="0" err="1">
                <a:solidFill>
                  <a:srgbClr val="FF0000"/>
                </a:solidFill>
                <a:latin typeface="UTM Avo" panose="02040603050506020204" pitchFamily="18" charset="0"/>
                <a:sym typeface="Arial"/>
              </a:rPr>
              <a:t>Phần</a:t>
            </a:r>
            <a:r>
              <a:rPr lang="en-US" sz="6000" b="1" i="0" u="none" strike="noStrike" cap="none" dirty="0">
                <a:solidFill>
                  <a:srgbClr val="FF0000"/>
                </a:solidFill>
                <a:latin typeface="UTM Avo" panose="02040603050506020204" pitchFamily="18" charset="0"/>
                <a:sym typeface="Arial"/>
              </a:rPr>
              <a:t> 1)</a:t>
            </a:r>
            <a:endParaRPr dirty="0">
              <a:latin typeface="UTM Avo" panose="02040603050506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A359DB7-55FD-2E88-E70A-3228D276BF6F}"/>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9269AD6C-5967-E76B-640A-CDFE91D60024}"/>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3A09C54E-A84E-E29D-06DF-12AE02AC310C}"/>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012642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Freeform 16">
            <a:extLst>
              <a:ext uri="{FF2B5EF4-FFF2-40B4-BE49-F238E27FC236}">
                <a16:creationId xmlns:a16="http://schemas.microsoft.com/office/drawing/2014/main" id="{CCBAC7D4-2A93-4A1D-6EE2-2E02276E3397}"/>
              </a:ext>
            </a:extLst>
          </p:cNvPr>
          <p:cNvSpPr/>
          <p:nvPr/>
        </p:nvSpPr>
        <p:spPr>
          <a:xfrm>
            <a:off x="8648820" y="2150482"/>
            <a:ext cx="2304378" cy="6925725"/>
          </a:xfrm>
          <a:custGeom>
            <a:avLst/>
            <a:gdLst/>
            <a:ahLst/>
            <a:cxnLst/>
            <a:rect l="l" t="t" r="r" b="b"/>
            <a:pathLst>
              <a:path w="3456567" h="10388588">
                <a:moveTo>
                  <a:pt x="0" y="0"/>
                </a:moveTo>
                <a:lnTo>
                  <a:pt x="3456566" y="0"/>
                </a:lnTo>
                <a:lnTo>
                  <a:pt x="3456566" y="10388588"/>
                </a:lnTo>
                <a:lnTo>
                  <a:pt x="0" y="1038858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grpSp>
        <p:nvGrpSpPr>
          <p:cNvPr id="2" name="Group 1">
            <a:extLst>
              <a:ext uri="{FF2B5EF4-FFF2-40B4-BE49-F238E27FC236}">
                <a16:creationId xmlns:a16="http://schemas.microsoft.com/office/drawing/2014/main" id="{207A1B81-D19C-990F-CF5D-3628966A63DA}"/>
              </a:ext>
            </a:extLst>
          </p:cNvPr>
          <p:cNvGrpSpPr/>
          <p:nvPr/>
        </p:nvGrpSpPr>
        <p:grpSpPr>
          <a:xfrm>
            <a:off x="957146" y="2898315"/>
            <a:ext cx="7394092" cy="1675843"/>
            <a:chOff x="1011186" y="4012740"/>
            <a:chExt cx="11091138" cy="2513765"/>
          </a:xfrm>
        </p:grpSpPr>
        <p:sp>
          <p:nvSpPr>
            <p:cNvPr id="3" name="TextBox 2">
              <a:extLst>
                <a:ext uri="{FF2B5EF4-FFF2-40B4-BE49-F238E27FC236}">
                  <a16:creationId xmlns:a16="http://schemas.microsoft.com/office/drawing/2014/main" id="{4963D4F2-C5D9-E2F7-3FED-5719A2BD636A}"/>
                </a:ext>
              </a:extLst>
            </p:cNvPr>
            <p:cNvSpPr txBox="1"/>
            <p:nvPr/>
          </p:nvSpPr>
          <p:spPr>
            <a:xfrm>
              <a:off x="2433288" y="4012740"/>
              <a:ext cx="9669036" cy="2513765"/>
            </a:xfrm>
            <a:prstGeom prst="rect">
              <a:avLst/>
            </a:prstGeom>
            <a:noFill/>
          </p:spPr>
          <p:txBody>
            <a:bodyPr wrap="square">
              <a:spAutoFit/>
            </a:bodyPr>
            <a:lstStyle/>
            <a:p>
              <a:pPr algn="just" defTabSz="609539">
                <a:lnSpc>
                  <a:spcPct val="150000"/>
                </a:lnSpc>
                <a:buClrTx/>
                <a:buFontTx/>
                <a:buNone/>
              </a:pPr>
              <a:r>
                <a:rPr lang="vi-VN" sz="2400" kern="1200" dirty="0">
                  <a:solidFill>
                    <a:prstClr val="black"/>
                  </a:solidFill>
                  <a:latin typeface="UTM Avo" panose="02040603050506020204" pitchFamily="18" charset="0"/>
                  <a:ea typeface="UD Digi Kyokasho N-B" panose="02020700000000000000" pitchFamily="17" charset="-128"/>
                  <a:cs typeface="+mn-cs"/>
                </a:rPr>
                <a:t>Dựa vào dữ liệu và hình ảnh dưới đây, em hãy cho biết tên các nhân vật và chia sẻ hiểu biết của mình về những nhân vật đó.</a:t>
              </a:r>
            </a:p>
          </p:txBody>
        </p:sp>
        <p:sp>
          <p:nvSpPr>
            <p:cNvPr id="22" name="Freeform 3">
              <a:extLst>
                <a:ext uri="{FF2B5EF4-FFF2-40B4-BE49-F238E27FC236}">
                  <a16:creationId xmlns:a16="http://schemas.microsoft.com/office/drawing/2014/main" id="{A491E706-FC7A-1335-1580-B4E5679CC3F3}"/>
                </a:ext>
              </a:extLst>
            </p:cNvPr>
            <p:cNvSpPr/>
            <p:nvPr/>
          </p:nvSpPr>
          <p:spPr>
            <a:xfrm>
              <a:off x="1011186" y="4722995"/>
              <a:ext cx="1143000" cy="1467737"/>
            </a:xfrm>
            <a:custGeom>
              <a:avLst/>
              <a:gdLst/>
              <a:ahLst/>
              <a:cxnLst/>
              <a:rect l="l" t="t" r="r" b="b"/>
              <a:pathLst>
                <a:path w="6408801" h="8229600">
                  <a:moveTo>
                    <a:pt x="0" y="0"/>
                  </a:moveTo>
                  <a:lnTo>
                    <a:pt x="6408801" y="0"/>
                  </a:lnTo>
                  <a:lnTo>
                    <a:pt x="6408801" y="8229600"/>
                  </a:lnTo>
                  <a:lnTo>
                    <a:pt x="0" y="8229600"/>
                  </a:lnTo>
                  <a:lnTo>
                    <a:pt x="0" y="0"/>
                  </a:lnTo>
                  <a:close/>
                </a:path>
              </a:pathLst>
            </a:custGeom>
            <a:blipFill>
              <a:blip r:embed="rId5"/>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grpSp>
    </p:spTree>
    <p:extLst>
      <p:ext uri="{BB962C8B-B14F-4D97-AF65-F5344CB8AC3E}">
        <p14:creationId xmlns:p14="http://schemas.microsoft.com/office/powerpoint/2010/main" val="3962981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1BBFC28-47DC-2730-717C-3D2EDC70FC2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B4376BD-92A1-40FF-E0F0-465DCA2DE20C}"/>
              </a:ext>
            </a:extLst>
          </p:cNvPr>
          <p:cNvPicPr>
            <a:picLocks noChangeAspect="1"/>
          </p:cNvPicPr>
          <p:nvPr/>
        </p:nvPicPr>
        <p:blipFill>
          <a:blip r:embed="rId3"/>
          <a:stretch>
            <a:fillRect/>
          </a:stretch>
        </p:blipFill>
        <p:spPr>
          <a:xfrm>
            <a:off x="975106" y="2315097"/>
            <a:ext cx="4277562" cy="3378692"/>
          </a:xfrm>
          <a:prstGeom prst="rect">
            <a:avLst/>
          </a:prstGeom>
        </p:spPr>
      </p:pic>
      <p:sp>
        <p:nvSpPr>
          <p:cNvPr id="9" name="TextBox 8">
            <a:extLst>
              <a:ext uri="{FF2B5EF4-FFF2-40B4-BE49-F238E27FC236}">
                <a16:creationId xmlns:a16="http://schemas.microsoft.com/office/drawing/2014/main" id="{266F7D80-1E0D-7F44-3322-4748CEE8E648}"/>
              </a:ext>
            </a:extLst>
          </p:cNvPr>
          <p:cNvSpPr txBox="1"/>
          <p:nvPr/>
        </p:nvSpPr>
        <p:spPr>
          <a:xfrm>
            <a:off x="6161987" y="2355952"/>
            <a:ext cx="5004110" cy="3337837"/>
          </a:xfrm>
          <a:prstGeom prst="rect">
            <a:avLst/>
          </a:prstGeom>
          <a:noFill/>
        </p:spPr>
        <p:txBody>
          <a:bodyPr wrap="square">
            <a:spAutoFit/>
          </a:bodyPr>
          <a:lstStyle/>
          <a:p>
            <a:pPr algn="just">
              <a:lnSpc>
                <a:spcPct val="150000"/>
              </a:lnSpc>
            </a:pPr>
            <a:r>
              <a:rPr lang="en-US" sz="2400" dirty="0" err="1">
                <a:latin typeface="UTM Avo" panose="02040603050506020204" pitchFamily="18" charset="0"/>
              </a:rPr>
              <a:t>Người</a:t>
            </a:r>
            <a:r>
              <a:rPr lang="en-US" sz="2400" dirty="0">
                <a:latin typeface="UTM Avo" panose="02040603050506020204" pitchFamily="18" charset="0"/>
              </a:rPr>
              <a:t> </a:t>
            </a:r>
            <a:r>
              <a:rPr lang="en-US" sz="2400" dirty="0" err="1">
                <a:latin typeface="UTM Avo" panose="02040603050506020204" pitchFamily="18" charset="0"/>
              </a:rPr>
              <a:t>nữ</a:t>
            </a:r>
            <a:r>
              <a:rPr lang="en-US" sz="2400" dirty="0">
                <a:latin typeface="UTM Avo" panose="02040603050506020204" pitchFamily="18" charset="0"/>
              </a:rPr>
              <a:t> Anh </a:t>
            </a:r>
            <a:r>
              <a:rPr lang="en-US" sz="2400" dirty="0" err="1">
                <a:latin typeface="UTM Avo" panose="02040603050506020204" pitchFamily="18" charset="0"/>
              </a:rPr>
              <a:t>hùng</a:t>
            </a:r>
            <a:r>
              <a:rPr lang="en-US" sz="2400" dirty="0">
                <a:latin typeface="UTM Avo" panose="02040603050506020204" pitchFamily="18" charset="0"/>
              </a:rPr>
              <a:t> ở </a:t>
            </a:r>
            <a:r>
              <a:rPr lang="en-US" sz="2400" dirty="0" err="1">
                <a:latin typeface="UTM Avo" panose="02040603050506020204" pitchFamily="18" charset="0"/>
              </a:rPr>
              <a:t>quê</a:t>
            </a:r>
            <a:r>
              <a:rPr lang="en-US" sz="2400" dirty="0">
                <a:latin typeface="UTM Avo" panose="02040603050506020204" pitchFamily="18" charset="0"/>
              </a:rPr>
              <a:t> </a:t>
            </a:r>
            <a:r>
              <a:rPr lang="en-US" sz="2400" dirty="0" err="1">
                <a:latin typeface="UTM Avo" panose="02040603050506020204" pitchFamily="18" charset="0"/>
              </a:rPr>
              <a:t>hương</a:t>
            </a:r>
            <a:r>
              <a:rPr lang="en-US" sz="2400" dirty="0">
                <a:latin typeface="UTM Avo" panose="02040603050506020204" pitchFamily="18" charset="0"/>
              </a:rPr>
              <a:t> </a:t>
            </a:r>
            <a:r>
              <a:rPr lang="en-US" sz="2400" dirty="0" err="1">
                <a:latin typeface="UTM Avo" panose="02040603050506020204" pitchFamily="18" charset="0"/>
              </a:rPr>
              <a:t>Đất</a:t>
            </a:r>
            <a:r>
              <a:rPr lang="en-US" sz="2400" dirty="0">
                <a:latin typeface="UTM Avo" panose="02040603050506020204" pitchFamily="18" charset="0"/>
              </a:rPr>
              <a:t> </a:t>
            </a:r>
            <a:r>
              <a:rPr lang="en-US" sz="2400" dirty="0" err="1">
                <a:latin typeface="UTM Avo" panose="02040603050506020204" pitchFamily="18" charset="0"/>
              </a:rPr>
              <a:t>Đỏ</a:t>
            </a:r>
            <a:r>
              <a:rPr lang="en-US" sz="2400" dirty="0">
                <a:latin typeface="UTM Avo" panose="02040603050506020204" pitchFamily="18" charset="0"/>
              </a:rPr>
              <a:t>, hi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năm</a:t>
            </a:r>
            <a:r>
              <a:rPr lang="en-US" sz="2400" dirty="0">
                <a:latin typeface="UTM Avo" panose="02040603050506020204" pitchFamily="18" charset="0"/>
              </a:rPr>
              <a:t> 1952. </a:t>
            </a:r>
            <a:r>
              <a:rPr lang="en-US" sz="2400" dirty="0" err="1">
                <a:latin typeface="UTM Avo" panose="02040603050506020204" pitchFamily="18" charset="0"/>
              </a:rPr>
              <a:t>Trước</a:t>
            </a:r>
            <a:r>
              <a:rPr lang="en-US" sz="2400" dirty="0">
                <a:latin typeface="UTM Avo" panose="02040603050506020204" pitchFamily="18" charset="0"/>
              </a:rPr>
              <a:t> </a:t>
            </a:r>
            <a:r>
              <a:rPr lang="en-US" sz="2400" dirty="0" err="1">
                <a:latin typeface="UTM Avo" panose="02040603050506020204" pitchFamily="18" charset="0"/>
              </a:rPr>
              <a:t>họng</a:t>
            </a:r>
            <a:r>
              <a:rPr lang="en-US" sz="2400" dirty="0">
                <a:latin typeface="UTM Avo" panose="02040603050506020204" pitchFamily="18" charset="0"/>
              </a:rPr>
              <a:t> </a:t>
            </a:r>
            <a:r>
              <a:rPr lang="en-US" sz="2400" dirty="0" err="1">
                <a:latin typeface="UTM Avo" panose="02040603050506020204" pitchFamily="18" charset="0"/>
              </a:rPr>
              <a:t>súng</a:t>
            </a:r>
            <a:r>
              <a:rPr lang="en-US" sz="2400" dirty="0">
                <a:latin typeface="UTM Avo" panose="02040603050506020204" pitchFamily="18" charset="0"/>
              </a:rPr>
              <a:t> </a:t>
            </a:r>
            <a:r>
              <a:rPr lang="en-US" sz="2400" dirty="0" err="1">
                <a:latin typeface="UTM Avo" panose="02040603050506020204" pitchFamily="18" charset="0"/>
              </a:rPr>
              <a:t>quân</a:t>
            </a:r>
            <a:r>
              <a:rPr lang="en-US" sz="2400" dirty="0">
                <a:latin typeface="UTM Avo" panose="02040603050506020204" pitchFamily="18" charset="0"/>
              </a:rPr>
              <a:t> </a:t>
            </a:r>
            <a:r>
              <a:rPr lang="en-US" sz="2400" dirty="0" err="1">
                <a:latin typeface="UTM Avo" panose="02040603050506020204" pitchFamily="18" charset="0"/>
              </a:rPr>
              <a:t>thù</a:t>
            </a:r>
            <a:r>
              <a:rPr lang="en-US" sz="2400" dirty="0">
                <a:latin typeface="UTM Avo" panose="02040603050506020204" pitchFamily="18" charset="0"/>
              </a:rPr>
              <a:t>, </a:t>
            </a:r>
            <a:r>
              <a:rPr lang="en-US" sz="2400" dirty="0" err="1">
                <a:latin typeface="UTM Avo" panose="02040603050506020204" pitchFamily="18" charset="0"/>
              </a:rPr>
              <a:t>chị</a:t>
            </a:r>
            <a:r>
              <a:rPr lang="en-US" sz="2400" dirty="0">
                <a:latin typeface="UTM Avo" panose="02040603050506020204" pitchFamily="18" charset="0"/>
              </a:rPr>
              <a:t> </a:t>
            </a:r>
            <a:r>
              <a:rPr lang="en-US" sz="2400" dirty="0" err="1">
                <a:latin typeface="UTM Avo" panose="02040603050506020204" pitchFamily="18" charset="0"/>
              </a:rPr>
              <a:t>vẫn</a:t>
            </a:r>
            <a:r>
              <a:rPr lang="en-US" sz="2400" dirty="0">
                <a:latin typeface="UTM Avo" panose="02040603050506020204" pitchFamily="18" charset="0"/>
              </a:rPr>
              <a:t> </a:t>
            </a:r>
            <a:r>
              <a:rPr lang="en-US" sz="2400" dirty="0" err="1">
                <a:latin typeface="UTM Avo" panose="02040603050506020204" pitchFamily="18" charset="0"/>
              </a:rPr>
              <a:t>hiên</a:t>
            </a:r>
            <a:r>
              <a:rPr lang="en-US" sz="2400" dirty="0">
                <a:latin typeface="UTM Avo" panose="02040603050506020204" pitchFamily="18" charset="0"/>
              </a:rPr>
              <a:t> </a:t>
            </a:r>
            <a:r>
              <a:rPr lang="en-US" sz="2400" dirty="0" err="1">
                <a:latin typeface="UTM Avo" panose="02040603050506020204" pitchFamily="18" charset="0"/>
              </a:rPr>
              <a:t>ngang</a:t>
            </a:r>
            <a:r>
              <a:rPr lang="en-US" sz="2400" dirty="0">
                <a:latin typeface="UTM Avo" panose="02040603050506020204" pitchFamily="18" charset="0"/>
              </a:rPr>
              <a:t> </a:t>
            </a:r>
            <a:r>
              <a:rPr lang="en-US" sz="2400" dirty="0" err="1">
                <a:latin typeface="UTM Avo" panose="02040603050506020204" pitchFamily="18" charset="0"/>
              </a:rPr>
              <a:t>hô</a:t>
            </a:r>
            <a:r>
              <a:rPr lang="en-US" sz="2400" dirty="0">
                <a:latin typeface="UTM Avo" panose="02040603050506020204" pitchFamily="18" charset="0"/>
              </a:rPr>
              <a:t> to: </a:t>
            </a:r>
            <a:r>
              <a:rPr lang="en-US" sz="2400" i="1" dirty="0">
                <a:latin typeface="UTM Avo" panose="02040603050506020204" pitchFamily="18" charset="0"/>
              </a:rPr>
              <a:t>“</a:t>
            </a:r>
            <a:r>
              <a:rPr lang="en-US" sz="2400" i="1" dirty="0" err="1">
                <a:latin typeface="UTM Avo" panose="02040603050506020204" pitchFamily="18" charset="0"/>
              </a:rPr>
              <a:t>Đả</a:t>
            </a:r>
            <a:r>
              <a:rPr lang="en-US" sz="2400" i="1" dirty="0">
                <a:latin typeface="UTM Avo" panose="02040603050506020204" pitchFamily="18" charset="0"/>
              </a:rPr>
              <a:t> </a:t>
            </a:r>
            <a:r>
              <a:rPr lang="en-US" sz="2400" i="1" dirty="0" err="1">
                <a:latin typeface="UTM Avo" panose="02040603050506020204" pitchFamily="18" charset="0"/>
              </a:rPr>
              <a:t>đảo</a:t>
            </a:r>
            <a:r>
              <a:rPr lang="en-US" sz="2400" i="1" dirty="0">
                <a:latin typeface="UTM Avo" panose="02040603050506020204" pitchFamily="18" charset="0"/>
              </a:rPr>
              <a:t> </a:t>
            </a:r>
            <a:r>
              <a:rPr lang="en-US" sz="2400" i="1" dirty="0" err="1">
                <a:latin typeface="UTM Avo" panose="02040603050506020204" pitchFamily="18" charset="0"/>
              </a:rPr>
              <a:t>thực</a:t>
            </a:r>
            <a:r>
              <a:rPr lang="en-US" sz="2400" i="1" dirty="0">
                <a:latin typeface="UTM Avo" panose="02040603050506020204" pitchFamily="18" charset="0"/>
              </a:rPr>
              <a:t> </a:t>
            </a:r>
            <a:r>
              <a:rPr lang="en-US" sz="2400" i="1" dirty="0" err="1">
                <a:latin typeface="UTM Avo" panose="02040603050506020204" pitchFamily="18" charset="0"/>
              </a:rPr>
              <a:t>dân</a:t>
            </a:r>
            <a:r>
              <a:rPr lang="en-US" sz="2400" i="1" dirty="0">
                <a:latin typeface="UTM Avo" panose="02040603050506020204" pitchFamily="18" charset="0"/>
              </a:rPr>
              <a:t> </a:t>
            </a:r>
            <a:r>
              <a:rPr lang="en-US" sz="2400" i="1" dirty="0" err="1">
                <a:latin typeface="UTM Avo" panose="02040603050506020204" pitchFamily="18" charset="0"/>
              </a:rPr>
              <a:t>Pháp</a:t>
            </a:r>
            <a:r>
              <a:rPr lang="en-US" sz="2400" i="1" dirty="0">
                <a:latin typeface="UTM Avo" panose="02040603050506020204" pitchFamily="18" charset="0"/>
              </a:rPr>
              <a:t>! </a:t>
            </a:r>
            <a:r>
              <a:rPr lang="en-US" sz="2400" i="1" dirty="0" err="1">
                <a:latin typeface="UTM Avo" panose="02040603050506020204" pitchFamily="18" charset="0"/>
              </a:rPr>
              <a:t>Việt</a:t>
            </a:r>
            <a:r>
              <a:rPr lang="en-US" sz="2400" i="1" dirty="0">
                <a:latin typeface="UTM Avo" panose="02040603050506020204" pitchFamily="18" charset="0"/>
              </a:rPr>
              <a:t> Nam </a:t>
            </a:r>
            <a:r>
              <a:rPr lang="en-US" sz="2400" i="1" dirty="0" err="1">
                <a:latin typeface="UTM Avo" panose="02040603050506020204" pitchFamily="18" charset="0"/>
              </a:rPr>
              <a:t>muôn</a:t>
            </a:r>
            <a:r>
              <a:rPr lang="en-US" sz="2400" i="1" dirty="0">
                <a:latin typeface="UTM Avo" panose="02040603050506020204" pitchFamily="18" charset="0"/>
              </a:rPr>
              <a:t> </a:t>
            </a:r>
            <a:r>
              <a:rPr lang="en-US" sz="2400" i="1" dirty="0" err="1">
                <a:latin typeface="UTM Avo" panose="02040603050506020204" pitchFamily="18" charset="0"/>
              </a:rPr>
              <a:t>năm</a:t>
            </a:r>
            <a:r>
              <a:rPr lang="en-US" sz="2400" i="1" dirty="0">
                <a:latin typeface="UTM Avo" panose="02040603050506020204" pitchFamily="18" charset="0"/>
              </a:rPr>
              <a:t>! </a:t>
            </a:r>
            <a:r>
              <a:rPr lang="en-US" sz="2400" i="1" dirty="0" err="1">
                <a:latin typeface="UTM Avo" panose="02040603050506020204" pitchFamily="18" charset="0"/>
              </a:rPr>
              <a:t>Hồ</a:t>
            </a:r>
            <a:r>
              <a:rPr lang="en-US" sz="2400" i="1" dirty="0">
                <a:latin typeface="UTM Avo" panose="02040603050506020204" pitchFamily="18" charset="0"/>
              </a:rPr>
              <a:t> Chí Minh </a:t>
            </a:r>
            <a:r>
              <a:rPr lang="en-US" sz="2400" i="1" dirty="0" err="1">
                <a:latin typeface="UTM Avo" panose="02040603050506020204" pitchFamily="18" charset="0"/>
              </a:rPr>
              <a:t>muôn</a:t>
            </a:r>
            <a:r>
              <a:rPr lang="en-US" sz="2400" i="1" dirty="0">
                <a:latin typeface="UTM Avo" panose="02040603050506020204" pitchFamily="18" charset="0"/>
              </a:rPr>
              <a:t> </a:t>
            </a:r>
            <a:r>
              <a:rPr lang="en-US" sz="2400" i="1" dirty="0" err="1">
                <a:latin typeface="UTM Avo" panose="02040603050506020204" pitchFamily="18" charset="0"/>
              </a:rPr>
              <a:t>năm</a:t>
            </a:r>
            <a:r>
              <a:rPr lang="en-US" sz="2400" i="1" dirty="0">
                <a:latin typeface="UTM Avo" panose="02040603050506020204" pitchFamily="18" charset="0"/>
              </a:rPr>
              <a:t>!”.</a:t>
            </a:r>
          </a:p>
        </p:txBody>
      </p:sp>
    </p:spTree>
    <p:extLst>
      <p:ext uri="{BB962C8B-B14F-4D97-AF65-F5344CB8AC3E}">
        <p14:creationId xmlns:p14="http://schemas.microsoft.com/office/powerpoint/2010/main" val="4166006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A4D112D-97DF-18C8-658C-CAE2755618F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09035CE-CCA3-BC61-2FFE-EC953C1B7424}"/>
              </a:ext>
            </a:extLst>
          </p:cNvPr>
          <p:cNvPicPr>
            <a:picLocks noChangeAspect="1"/>
          </p:cNvPicPr>
          <p:nvPr/>
        </p:nvPicPr>
        <p:blipFill>
          <a:blip r:embed="rId3"/>
          <a:stretch>
            <a:fillRect/>
          </a:stretch>
        </p:blipFill>
        <p:spPr>
          <a:xfrm>
            <a:off x="813038" y="2306641"/>
            <a:ext cx="4485544" cy="3641672"/>
          </a:xfrm>
          <a:prstGeom prst="rect">
            <a:avLst/>
          </a:prstGeom>
        </p:spPr>
      </p:pic>
      <p:sp>
        <p:nvSpPr>
          <p:cNvPr id="11" name="TextBox 10">
            <a:extLst>
              <a:ext uri="{FF2B5EF4-FFF2-40B4-BE49-F238E27FC236}">
                <a16:creationId xmlns:a16="http://schemas.microsoft.com/office/drawing/2014/main" id="{E83F912F-E0A2-EB0D-652A-1B15B7AF5BE6}"/>
              </a:ext>
            </a:extLst>
          </p:cNvPr>
          <p:cNvSpPr txBox="1"/>
          <p:nvPr/>
        </p:nvSpPr>
        <p:spPr>
          <a:xfrm>
            <a:off x="6096000" y="2486300"/>
            <a:ext cx="5282962" cy="3337837"/>
          </a:xfrm>
          <a:prstGeom prst="rect">
            <a:avLst/>
          </a:prstGeom>
          <a:noFill/>
        </p:spPr>
        <p:txBody>
          <a:bodyPr wrap="square">
            <a:spAutoFit/>
          </a:bodyPr>
          <a:lstStyle/>
          <a:p>
            <a:pPr algn="just">
              <a:lnSpc>
                <a:spcPct val="150000"/>
              </a:lnSpc>
            </a:pPr>
            <a:r>
              <a:rPr lang="en-US" sz="2400" dirty="0" err="1">
                <a:latin typeface="UTM Avo" panose="02040603050506020204" pitchFamily="18" charset="0"/>
              </a:rPr>
              <a:t>Người</a:t>
            </a:r>
            <a:r>
              <a:rPr lang="en-US" sz="2400" dirty="0">
                <a:latin typeface="UTM Avo" panose="02040603050506020204" pitchFamily="18" charset="0"/>
              </a:rPr>
              <a:t> </a:t>
            </a:r>
            <a:r>
              <a:rPr lang="en-US" sz="2400" dirty="0" err="1">
                <a:latin typeface="UTM Avo" panose="02040603050506020204" pitchFamily="18" charset="0"/>
              </a:rPr>
              <a:t>đoàn</a:t>
            </a:r>
            <a:r>
              <a:rPr lang="en-US" sz="2400" dirty="0">
                <a:latin typeface="UTM Avo" panose="02040603050506020204" pitchFamily="18" charset="0"/>
              </a:rPr>
              <a:t> </a:t>
            </a:r>
            <a:r>
              <a:rPr lang="en-US" sz="2400" dirty="0" err="1">
                <a:latin typeface="UTM Avo" panose="02040603050506020204" pitchFamily="18" charset="0"/>
              </a:rPr>
              <a:t>viên</a:t>
            </a:r>
            <a:r>
              <a:rPr lang="en-US" sz="2400" dirty="0">
                <a:latin typeface="UTM Avo" panose="02040603050506020204" pitchFamily="18" charset="0"/>
              </a:rPr>
              <a:t> </a:t>
            </a:r>
            <a:r>
              <a:rPr lang="en-US" sz="2400" dirty="0" err="1">
                <a:latin typeface="UTM Avo" panose="02040603050506020204" pitchFamily="18" charset="0"/>
              </a:rPr>
              <a:t>đã</a:t>
            </a:r>
            <a:r>
              <a:rPr lang="en-US" sz="2400" dirty="0">
                <a:latin typeface="UTM Avo" panose="02040603050506020204" pitchFamily="18" charset="0"/>
              </a:rPr>
              <a:t> hi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vì</a:t>
            </a:r>
            <a:r>
              <a:rPr lang="en-US" sz="2400" dirty="0">
                <a:latin typeface="UTM Avo" panose="02040603050506020204" pitchFamily="18" charset="0"/>
              </a:rPr>
              <a:t> </a:t>
            </a:r>
            <a:r>
              <a:rPr lang="en-US" sz="2400" dirty="0" err="1">
                <a:latin typeface="UTM Avo" panose="02040603050506020204" pitchFamily="18" charset="0"/>
              </a:rPr>
              <a:t>sự</a:t>
            </a:r>
            <a:r>
              <a:rPr lang="en-US" sz="2400" dirty="0">
                <a:latin typeface="UTM Avo" panose="02040603050506020204" pitchFamily="18" charset="0"/>
              </a:rPr>
              <a:t> </a:t>
            </a:r>
            <a:r>
              <a:rPr lang="en-US" sz="2400" dirty="0" err="1">
                <a:latin typeface="UTM Avo" panose="02040603050506020204" pitchFamily="18" charset="0"/>
              </a:rPr>
              <a:t>nghiệp</a:t>
            </a:r>
            <a:r>
              <a:rPr lang="en-US" sz="2400" dirty="0">
                <a:latin typeface="UTM Avo" panose="02040603050506020204" pitchFamily="18" charset="0"/>
              </a:rPr>
              <a:t> </a:t>
            </a:r>
            <a:r>
              <a:rPr lang="en-US" sz="2400" dirty="0" err="1">
                <a:latin typeface="UTM Avo" panose="02040603050506020204" pitchFamily="18" charset="0"/>
              </a:rPr>
              <a:t>cách</a:t>
            </a:r>
            <a:r>
              <a:rPr lang="en-US" sz="2400" dirty="0">
                <a:latin typeface="UTM Avo" panose="02040603050506020204" pitchFamily="18" charset="0"/>
              </a:rPr>
              <a:t> </a:t>
            </a:r>
            <a:r>
              <a:rPr lang="en-US" sz="2400" dirty="0" err="1">
                <a:latin typeface="UTM Avo" panose="02040603050506020204" pitchFamily="18" charset="0"/>
              </a:rPr>
              <a:t>mạng</a:t>
            </a:r>
            <a:r>
              <a:rPr lang="en-US" sz="2400" dirty="0">
                <a:latin typeface="UTM Avo" panose="02040603050506020204" pitchFamily="18" charset="0"/>
              </a:rPr>
              <a:t> </a:t>
            </a:r>
            <a:r>
              <a:rPr lang="en-US" sz="2400" dirty="0" err="1">
                <a:latin typeface="UTM Avo" panose="02040603050506020204" pitchFamily="18" charset="0"/>
              </a:rPr>
              <a:t>khi</a:t>
            </a:r>
            <a:r>
              <a:rPr lang="en-US" sz="2400" dirty="0">
                <a:latin typeface="UTM Avo" panose="02040603050506020204" pitchFamily="18" charset="0"/>
              </a:rPr>
              <a:t> </a:t>
            </a:r>
            <a:r>
              <a:rPr lang="en-US" sz="2400" dirty="0" err="1">
                <a:latin typeface="UTM Avo" panose="02040603050506020204" pitchFamily="18" charset="0"/>
              </a:rPr>
              <a:t>mới</a:t>
            </a:r>
            <a:r>
              <a:rPr lang="en-US" sz="2400" dirty="0">
                <a:latin typeface="UTM Avo" panose="02040603050506020204" pitchFamily="18" charset="0"/>
              </a:rPr>
              <a:t> 17 </a:t>
            </a:r>
            <a:r>
              <a:rPr lang="en-US" sz="2400" dirty="0" err="1">
                <a:latin typeface="UTM Avo" panose="02040603050506020204" pitchFamily="18" charset="0"/>
              </a:rPr>
              <a:t>tuổi</a:t>
            </a:r>
            <a:r>
              <a:rPr lang="en-US" sz="2400" dirty="0">
                <a:latin typeface="UTM Avo" panose="02040603050506020204" pitchFamily="18" charset="0"/>
              </a:rPr>
              <a:t> </a:t>
            </a:r>
            <a:r>
              <a:rPr lang="en-US" sz="2400" dirty="0" err="1">
                <a:latin typeface="UTM Avo" panose="02040603050506020204" pitchFamily="18" charset="0"/>
              </a:rPr>
              <a:t>với</a:t>
            </a:r>
            <a:r>
              <a:rPr lang="en-US" sz="2400" dirty="0">
                <a:latin typeface="UTM Avo" panose="02040603050506020204" pitchFamily="18" charset="0"/>
              </a:rPr>
              <a:t> </a:t>
            </a:r>
            <a:r>
              <a:rPr lang="en-US" sz="2400" dirty="0" err="1">
                <a:latin typeface="UTM Avo" panose="02040603050506020204" pitchFamily="18" charset="0"/>
              </a:rPr>
              <a:t>câu</a:t>
            </a:r>
            <a:r>
              <a:rPr lang="en-US" sz="2400" dirty="0">
                <a:latin typeface="UTM Avo" panose="02040603050506020204" pitchFamily="18" charset="0"/>
              </a:rPr>
              <a:t> </a:t>
            </a:r>
            <a:r>
              <a:rPr lang="en-US" sz="2400" dirty="0" err="1">
                <a:latin typeface="UTM Avo" panose="02040603050506020204" pitchFamily="18" charset="0"/>
              </a:rPr>
              <a:t>nói</a:t>
            </a:r>
            <a:r>
              <a:rPr lang="en-US" sz="2400" dirty="0">
                <a:latin typeface="UTM Avo" panose="02040603050506020204" pitchFamily="18" charset="0"/>
              </a:rPr>
              <a:t> </a:t>
            </a:r>
            <a:r>
              <a:rPr lang="en-US" sz="2400" dirty="0" err="1">
                <a:latin typeface="UTM Avo" panose="02040603050506020204" pitchFamily="18" charset="0"/>
              </a:rPr>
              <a:t>bất</a:t>
            </a:r>
            <a:r>
              <a:rPr lang="en-US" sz="2400" dirty="0">
                <a:latin typeface="UTM Avo" panose="02040603050506020204" pitchFamily="18" charset="0"/>
              </a:rPr>
              <a:t> </a:t>
            </a:r>
            <a:r>
              <a:rPr lang="en-US" sz="2400" dirty="0" err="1">
                <a:latin typeface="UTM Avo" panose="02040603050506020204" pitchFamily="18" charset="0"/>
              </a:rPr>
              <a:t>hủ</a:t>
            </a:r>
            <a:r>
              <a:rPr lang="en-US" sz="2400" dirty="0">
                <a:latin typeface="UTM Avo" panose="02040603050506020204" pitchFamily="18" charset="0"/>
              </a:rPr>
              <a:t>: </a:t>
            </a:r>
            <a:r>
              <a:rPr lang="en-US" sz="2400" i="1" dirty="0">
                <a:latin typeface="UTM Avo" panose="02040603050506020204" pitchFamily="18" charset="0"/>
              </a:rPr>
              <a:t>“Con </a:t>
            </a:r>
            <a:r>
              <a:rPr lang="en-US" sz="2400" i="1" dirty="0" err="1">
                <a:latin typeface="UTM Avo" panose="02040603050506020204" pitchFamily="18" charset="0"/>
              </a:rPr>
              <a:t>đường</a:t>
            </a:r>
            <a:r>
              <a:rPr lang="en-US" sz="2400" i="1" dirty="0">
                <a:latin typeface="UTM Avo" panose="02040603050506020204" pitchFamily="18" charset="0"/>
              </a:rPr>
              <a:t> </a:t>
            </a:r>
            <a:r>
              <a:rPr lang="en-US" sz="2400" i="1" dirty="0" err="1">
                <a:latin typeface="UTM Avo" panose="02040603050506020204" pitchFamily="18" charset="0"/>
              </a:rPr>
              <a:t>của</a:t>
            </a:r>
            <a:r>
              <a:rPr lang="en-US" sz="2400" i="1" dirty="0">
                <a:latin typeface="UTM Avo" panose="02040603050506020204" pitchFamily="18" charset="0"/>
              </a:rPr>
              <a:t> </a:t>
            </a:r>
            <a:r>
              <a:rPr lang="en-US" sz="2400" i="1" dirty="0" err="1">
                <a:latin typeface="UTM Avo" panose="02040603050506020204" pitchFamily="18" charset="0"/>
              </a:rPr>
              <a:t>thanh</a:t>
            </a:r>
            <a:r>
              <a:rPr lang="en-US" sz="2400" i="1" dirty="0">
                <a:latin typeface="UTM Avo" panose="02040603050506020204" pitchFamily="18" charset="0"/>
              </a:rPr>
              <a:t> </a:t>
            </a:r>
            <a:r>
              <a:rPr lang="en-US" sz="2400" i="1" dirty="0" err="1">
                <a:latin typeface="UTM Avo" panose="02040603050506020204" pitchFamily="18" charset="0"/>
              </a:rPr>
              <a:t>niên</a:t>
            </a:r>
            <a:r>
              <a:rPr lang="en-US" sz="2400" i="1" dirty="0">
                <a:latin typeface="UTM Avo" panose="02040603050506020204" pitchFamily="18" charset="0"/>
              </a:rPr>
              <a:t> </a:t>
            </a:r>
            <a:r>
              <a:rPr lang="en-US" sz="2400" i="1" dirty="0" err="1">
                <a:latin typeface="UTM Avo" panose="02040603050506020204" pitchFamily="18" charset="0"/>
              </a:rPr>
              <a:t>chỉ</a:t>
            </a:r>
            <a:r>
              <a:rPr lang="en-US" sz="2400" i="1" dirty="0">
                <a:latin typeface="UTM Avo" panose="02040603050506020204" pitchFamily="18" charset="0"/>
              </a:rPr>
              <a:t> </a:t>
            </a:r>
            <a:r>
              <a:rPr lang="en-US" sz="2400" i="1" dirty="0" err="1">
                <a:latin typeface="UTM Avo" panose="02040603050506020204" pitchFamily="18" charset="0"/>
              </a:rPr>
              <a:t>là</a:t>
            </a:r>
            <a:r>
              <a:rPr lang="en-US" sz="2400" i="1" dirty="0">
                <a:latin typeface="UTM Avo" panose="02040603050506020204" pitchFamily="18" charset="0"/>
              </a:rPr>
              <a:t> con </a:t>
            </a:r>
            <a:r>
              <a:rPr lang="en-US" sz="2400" i="1" dirty="0" err="1">
                <a:latin typeface="UTM Avo" panose="02040603050506020204" pitchFamily="18" charset="0"/>
              </a:rPr>
              <a:t>đường</a:t>
            </a:r>
            <a:r>
              <a:rPr lang="en-US" sz="2400" i="1" dirty="0">
                <a:latin typeface="UTM Avo" panose="02040603050506020204" pitchFamily="18" charset="0"/>
              </a:rPr>
              <a:t> </a:t>
            </a:r>
            <a:r>
              <a:rPr lang="en-US" sz="2400" i="1" dirty="0" err="1">
                <a:latin typeface="UTM Avo" panose="02040603050506020204" pitchFamily="18" charset="0"/>
              </a:rPr>
              <a:t>cách</a:t>
            </a:r>
            <a:r>
              <a:rPr lang="en-US" sz="2400" i="1" dirty="0">
                <a:latin typeface="UTM Avo" panose="02040603050506020204" pitchFamily="18" charset="0"/>
              </a:rPr>
              <a:t> </a:t>
            </a:r>
            <a:r>
              <a:rPr lang="en-US" sz="2400" i="1" dirty="0" err="1">
                <a:latin typeface="UTM Avo" panose="02040603050506020204" pitchFamily="18" charset="0"/>
              </a:rPr>
              <a:t>mạng</a:t>
            </a:r>
            <a:r>
              <a:rPr lang="en-US" sz="2400" i="1" dirty="0">
                <a:latin typeface="UTM Avo" panose="02040603050506020204" pitchFamily="18" charset="0"/>
              </a:rPr>
              <a:t>, </a:t>
            </a:r>
            <a:r>
              <a:rPr lang="en-US" sz="2400" i="1" dirty="0" err="1">
                <a:latin typeface="UTM Avo" panose="02040603050506020204" pitchFamily="18" charset="0"/>
              </a:rPr>
              <a:t>không</a:t>
            </a:r>
            <a:r>
              <a:rPr lang="en-US" sz="2400" i="1" dirty="0">
                <a:latin typeface="UTM Avo" panose="02040603050506020204" pitchFamily="18" charset="0"/>
              </a:rPr>
              <a:t> </a:t>
            </a:r>
            <a:r>
              <a:rPr lang="en-US" sz="2400" i="1" dirty="0" err="1">
                <a:latin typeface="UTM Avo" panose="02040603050506020204" pitchFamily="18" charset="0"/>
              </a:rPr>
              <a:t>thể</a:t>
            </a:r>
            <a:r>
              <a:rPr lang="en-US" sz="2400" i="1" dirty="0">
                <a:latin typeface="UTM Avo" panose="02040603050506020204" pitchFamily="18" charset="0"/>
              </a:rPr>
              <a:t> </a:t>
            </a:r>
            <a:r>
              <a:rPr lang="en-US" sz="2400" i="1" dirty="0" err="1">
                <a:latin typeface="UTM Avo" panose="02040603050506020204" pitchFamily="18" charset="0"/>
              </a:rPr>
              <a:t>có</a:t>
            </a:r>
            <a:r>
              <a:rPr lang="en-US" sz="2400" i="1" dirty="0">
                <a:latin typeface="UTM Avo" panose="02040603050506020204" pitchFamily="18" charset="0"/>
              </a:rPr>
              <a:t> con </a:t>
            </a:r>
            <a:r>
              <a:rPr lang="en-US" sz="2400" i="1" dirty="0" err="1">
                <a:latin typeface="UTM Avo" panose="02040603050506020204" pitchFamily="18" charset="0"/>
              </a:rPr>
              <a:t>đường</a:t>
            </a:r>
            <a:r>
              <a:rPr lang="en-US" sz="2400" i="1" dirty="0">
                <a:latin typeface="UTM Avo" panose="02040603050506020204" pitchFamily="18" charset="0"/>
              </a:rPr>
              <a:t> </a:t>
            </a:r>
            <a:r>
              <a:rPr lang="en-US" sz="2400" i="1" dirty="0" err="1">
                <a:latin typeface="UTM Avo" panose="02040603050506020204" pitchFamily="18" charset="0"/>
              </a:rPr>
              <a:t>nào</a:t>
            </a:r>
            <a:r>
              <a:rPr lang="en-US" sz="2400" i="1" dirty="0">
                <a:latin typeface="UTM Avo" panose="02040603050506020204" pitchFamily="18" charset="0"/>
              </a:rPr>
              <a:t> </a:t>
            </a:r>
            <a:r>
              <a:rPr lang="en-US" sz="2400" i="1" dirty="0" err="1">
                <a:latin typeface="UTM Avo" panose="02040603050506020204" pitchFamily="18" charset="0"/>
              </a:rPr>
              <a:t>khác</a:t>
            </a:r>
            <a:r>
              <a:rPr lang="en-US" sz="2400" i="1" dirty="0">
                <a:latin typeface="UTM Avo" panose="02040603050506020204" pitchFamily="18" charset="0"/>
              </a:rPr>
              <a:t>”.</a:t>
            </a:r>
          </a:p>
        </p:txBody>
      </p:sp>
    </p:spTree>
    <p:extLst>
      <p:ext uri="{BB962C8B-B14F-4D97-AF65-F5344CB8AC3E}">
        <p14:creationId xmlns:p14="http://schemas.microsoft.com/office/powerpoint/2010/main" val="91972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A9342FE-58FD-B430-8D80-1AE13C5A0849}"/>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B020764-7CFE-66D3-0738-3BD34151FB37}"/>
              </a:ext>
            </a:extLst>
          </p:cNvPr>
          <p:cNvSpPr/>
          <p:nvPr/>
        </p:nvSpPr>
        <p:spPr>
          <a:xfrm>
            <a:off x="5263312" y="1139897"/>
            <a:ext cx="5291873" cy="663498"/>
          </a:xfrm>
          <a:prstGeom prst="roundRect">
            <a:avLst/>
          </a:prstGeom>
          <a:solidFill>
            <a:srgbClr val="F79646"/>
          </a:solidFill>
          <a:ln w="25400" cap="flat" cmpd="sng" algn="ctr">
            <a:solidFill>
              <a:srgbClr val="F79646"/>
            </a:solidFill>
            <a:prstDash val="solid"/>
          </a:ln>
          <a:effectLst>
            <a:outerShdw blurRad="63500" sx="102000" sy="102000" algn="ctr"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Hình</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1: Võ </a:t>
            </a: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Thị</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Sáu</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(1933 – 1952)</a:t>
            </a:r>
          </a:p>
        </p:txBody>
      </p:sp>
      <p:pic>
        <p:nvPicPr>
          <p:cNvPr id="3" name="Picture 2" descr="A close-up of a young child&#10;&#10;Description automatically generated">
            <a:extLst>
              <a:ext uri="{FF2B5EF4-FFF2-40B4-BE49-F238E27FC236}">
                <a16:creationId xmlns:a16="http://schemas.microsoft.com/office/drawing/2014/main" id="{C89BC61A-0905-027F-099E-0A438CC1C9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040" y="1803397"/>
            <a:ext cx="3596204" cy="4931937"/>
          </a:xfrm>
          <a:prstGeom prst="rect">
            <a:avLst/>
          </a:prstGeom>
        </p:spPr>
      </p:pic>
      <p:sp>
        <p:nvSpPr>
          <p:cNvPr id="4" name="TextBox 3">
            <a:extLst>
              <a:ext uri="{FF2B5EF4-FFF2-40B4-BE49-F238E27FC236}">
                <a16:creationId xmlns:a16="http://schemas.microsoft.com/office/drawing/2014/main" id="{55BD0242-29A5-2E05-2510-3BC156333C5B}"/>
              </a:ext>
            </a:extLst>
          </p:cNvPr>
          <p:cNvSpPr txBox="1"/>
          <p:nvPr/>
        </p:nvSpPr>
        <p:spPr>
          <a:xfrm>
            <a:off x="3902244" y="1973896"/>
            <a:ext cx="8014010" cy="4590937"/>
          </a:xfrm>
          <a:prstGeom prst="rect">
            <a:avLst/>
          </a:prstGeom>
          <a:noFill/>
        </p:spPr>
        <p:txBody>
          <a:bodyPr wrap="square">
            <a:spAutoFit/>
          </a:bodyPr>
          <a:lstStyle/>
          <a:p>
            <a:pPr marL="381019" indent="-381019" algn="just" defTabSz="609539">
              <a:lnSpc>
                <a:spcPct val="150000"/>
              </a:lnSpc>
              <a:buClrTx/>
              <a:buFont typeface="Arial" panose="020B0604020202020204" pitchFamily="34" charset="0"/>
              <a:buChar char="•"/>
            </a:pPr>
            <a:r>
              <a:rPr lang="en-US" sz="2200" kern="1200" dirty="0">
                <a:latin typeface="UTM Avo" panose="02040603050506020204" pitchFamily="18" charset="0"/>
                <a:ea typeface="Times New Roman" panose="02020603050405020304" pitchFamily="18" charset="0"/>
                <a:cs typeface="Arial" panose="020B0604020202020204" pitchFamily="34" charset="0"/>
              </a:rPr>
              <a:t>12/1949, </a:t>
            </a:r>
            <a:r>
              <a:rPr lang="en-US" sz="2200" kern="1200" dirty="0" err="1">
                <a:latin typeface="UTM Avo" panose="02040603050506020204" pitchFamily="18" charset="0"/>
                <a:ea typeface="Times New Roman" panose="02020603050405020304" pitchFamily="18" charset="0"/>
                <a:cs typeface="Arial" panose="020B0604020202020204" pitchFamily="34" charset="0"/>
              </a:rPr>
              <a:t>trong</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một</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chuyến</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công</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tác</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tại</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Đất</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Đỏ</a:t>
            </a:r>
            <a:r>
              <a:rPr lang="en-US" sz="2200" kern="1200" dirty="0">
                <a:latin typeface="UTM Avo" panose="02040603050506020204" pitchFamily="18" charset="0"/>
                <a:ea typeface="Times New Roman" panose="02020603050405020304" pitchFamily="18" charset="0"/>
                <a:cs typeface="Arial" panose="020B0604020202020204" pitchFamily="34" charset="0"/>
              </a:rPr>
              <a:t>, Võ </a:t>
            </a:r>
            <a:r>
              <a:rPr lang="en-US" sz="2200" kern="1200" dirty="0" err="1">
                <a:latin typeface="UTM Avo" panose="02040603050506020204" pitchFamily="18" charset="0"/>
                <a:ea typeface="Times New Roman" panose="02020603050405020304" pitchFamily="18" charset="0"/>
                <a:cs typeface="Arial" panose="020B0604020202020204" pitchFamily="34" charset="0"/>
              </a:rPr>
              <a:t>Thị</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Sáu</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bị</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quân</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Pháp</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bắt</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p>
          <a:p>
            <a:pPr marL="381019" indent="-381019" algn="just" defTabSz="609539">
              <a:lnSpc>
                <a:spcPct val="150000"/>
              </a:lnSpc>
              <a:buClrTx/>
              <a:buFont typeface="Arial" panose="020B0604020202020204" pitchFamily="34" charset="0"/>
              <a:buChar char="•"/>
            </a:pPr>
            <a:r>
              <a:rPr lang="en-US" sz="2200" kern="1200" dirty="0" err="1">
                <a:latin typeface="UTM Avo" panose="02040603050506020204" pitchFamily="18" charset="0"/>
                <a:ea typeface="Times New Roman" panose="02020603050405020304" pitchFamily="18" charset="0"/>
                <a:cs typeface="Arial" panose="020B0604020202020204" pitchFamily="34" charset="0"/>
              </a:rPr>
              <a:t>Chị</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bị</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quân</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Pháp</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tra</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tấn</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dã</a:t>
            </a:r>
            <a:r>
              <a:rPr lang="en-US" sz="2200" kern="1200" dirty="0">
                <a:latin typeface="UTM Avo" panose="02040603050506020204" pitchFamily="18" charset="0"/>
                <a:ea typeface="Times New Roman" panose="02020603050405020304" pitchFamily="18" charset="0"/>
                <a:cs typeface="Arial" panose="020B0604020202020204" pitchFamily="34" charset="0"/>
              </a:rPr>
              <a:t> man, </a:t>
            </a:r>
            <a:r>
              <a:rPr lang="en-US" sz="2200" kern="1200" dirty="0" err="1">
                <a:latin typeface="UTM Avo" panose="02040603050506020204" pitchFamily="18" charset="0"/>
                <a:ea typeface="Times New Roman" panose="02020603050405020304" pitchFamily="18" charset="0"/>
                <a:cs typeface="Arial" panose="020B0604020202020204" pitchFamily="34" charset="0"/>
              </a:rPr>
              <a:t>nhưng</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không</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khai</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p>
          <a:p>
            <a:pPr marL="381019" indent="-381019" algn="just" defTabSz="609539">
              <a:lnSpc>
                <a:spcPct val="150000"/>
              </a:lnSpc>
              <a:buClrTx/>
              <a:buFont typeface="Arial" panose="020B0604020202020204" pitchFamily="34" charset="0"/>
              <a:buChar char="•"/>
            </a:pPr>
            <a:r>
              <a:rPr lang="en-US" sz="2200" kern="1200" dirty="0" err="1">
                <a:latin typeface="UTM Avo" panose="02040603050506020204" pitchFamily="18" charset="0"/>
                <a:ea typeface="Times New Roman" panose="02020603050405020304" pitchFamily="18" charset="0"/>
                <a:cs typeface="Arial" panose="020B0604020202020204" pitchFamily="34" charset="0"/>
              </a:rPr>
              <a:t>Thời</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điểm</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xử</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án</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chị</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chưa</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tròn</a:t>
            </a:r>
            <a:r>
              <a:rPr lang="en-US" sz="2200" kern="1200" dirty="0">
                <a:latin typeface="UTM Avo" panose="02040603050506020204" pitchFamily="18" charset="0"/>
                <a:ea typeface="Times New Roman" panose="02020603050405020304" pitchFamily="18" charset="0"/>
                <a:cs typeface="Arial" panose="020B0604020202020204" pitchFamily="34" charset="0"/>
              </a:rPr>
              <a:t> 18 </a:t>
            </a:r>
            <a:r>
              <a:rPr lang="en-US" sz="2200" kern="1200" dirty="0" err="1">
                <a:latin typeface="UTM Avo" panose="02040603050506020204" pitchFamily="18" charset="0"/>
                <a:ea typeface="Times New Roman" panose="02020603050405020304" pitchFamily="18" charset="0"/>
                <a:cs typeface="Arial" panose="020B0604020202020204" pitchFamily="34" charset="0"/>
              </a:rPr>
              <a:t>tuổi</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nên</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các</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luật</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sư</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đưa</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chị</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thoát</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khỏi</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án</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tử</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hình</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Tuy</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vậy</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tòa</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án</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Pháp</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không</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chấp</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nhận</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endParaRPr lang="en-US" sz="2200"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marL="381019" indent="-381019" algn="just" defTabSz="609539">
              <a:lnSpc>
                <a:spcPct val="150000"/>
              </a:lnSpc>
              <a:buClrTx/>
              <a:buFont typeface="Arial" panose="020B0604020202020204" pitchFamily="34" charset="0"/>
              <a:buChar char="•"/>
            </a:pPr>
            <a:r>
              <a:rPr lang="en-US" sz="2200" kern="1200" dirty="0" err="1">
                <a:latin typeface="UTM Avo" panose="02040603050506020204" pitchFamily="18" charset="0"/>
                <a:ea typeface="Times New Roman" panose="02020603050405020304" pitchFamily="18" charset="0"/>
                <a:cs typeface="Arial" panose="020B0604020202020204" pitchFamily="34" charset="0"/>
              </a:rPr>
              <a:t>Trên</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đường</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ra</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pháp</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trường</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chị</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vẫn</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giữ</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nét</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mặt</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ung</a:t>
            </a:r>
            <a:r>
              <a:rPr lang="en-US" sz="2200" kern="1200" dirty="0">
                <a:latin typeface="UTM Avo" panose="02040603050506020204" pitchFamily="18" charset="0"/>
                <a:ea typeface="Times New Roman" panose="02020603050405020304" pitchFamily="18" charset="0"/>
                <a:cs typeface="Arial" panose="020B0604020202020204" pitchFamily="34" charset="0"/>
              </a:rPr>
              <a:t> dung, </a:t>
            </a:r>
            <a:r>
              <a:rPr lang="en-US" sz="2200" kern="1200" dirty="0" err="1">
                <a:latin typeface="UTM Avo" panose="02040603050506020204" pitchFamily="18" charset="0"/>
                <a:ea typeface="Times New Roman" panose="02020603050405020304" pitchFamily="18" charset="0"/>
                <a:cs typeface="Arial" panose="020B0604020202020204" pitchFamily="34" charset="0"/>
              </a:rPr>
              <a:t>bước</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đi</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vững</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chắc</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ngẩng</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cao</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đầu</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cất</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lên</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bài</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hát</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Quốc</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tế</a:t>
            </a:r>
            <a:r>
              <a:rPr lang="en-US" sz="2200" kern="1200" dirty="0">
                <a:latin typeface="UTM Avo" panose="02040603050506020204" pitchFamily="18" charset="0"/>
                <a:ea typeface="Times New Roman" panose="02020603050405020304" pitchFamily="18" charset="0"/>
                <a:cs typeface="Arial" panose="020B0604020202020204" pitchFamily="34" charset="0"/>
              </a:rPr>
              <a:t> ca, </a:t>
            </a:r>
            <a:r>
              <a:rPr lang="en-US" sz="2200" kern="1200" dirty="0" err="1">
                <a:latin typeface="UTM Avo" panose="02040603050506020204" pitchFamily="18" charset="0"/>
                <a:ea typeface="Times New Roman" panose="02020603050405020304" pitchFamily="18" charset="0"/>
                <a:cs typeface="Arial" panose="020B0604020202020204" pitchFamily="34" charset="0"/>
              </a:rPr>
              <a:t>với</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tinh</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thần</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lạc</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quan</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cách</a:t>
            </a:r>
            <a:r>
              <a:rPr lang="en-US" sz="2200" kern="1200" dirty="0">
                <a:latin typeface="UTM Avo" panose="02040603050506020204" pitchFamily="18" charset="0"/>
                <a:ea typeface="Times New Roman" panose="02020603050405020304" pitchFamily="18" charset="0"/>
                <a:cs typeface="Arial" panose="020B0604020202020204" pitchFamily="34" charset="0"/>
              </a:rPr>
              <a:t> </a:t>
            </a:r>
            <a:r>
              <a:rPr lang="en-US" sz="2200" kern="1200" dirty="0" err="1">
                <a:latin typeface="UTM Avo" panose="02040603050506020204" pitchFamily="18" charset="0"/>
                <a:ea typeface="Times New Roman" panose="02020603050405020304" pitchFamily="18" charset="0"/>
                <a:cs typeface="Arial" panose="020B0604020202020204" pitchFamily="34" charset="0"/>
              </a:rPr>
              <a:t>mạng</a:t>
            </a:r>
            <a:r>
              <a:rPr lang="en-US" sz="2200" kern="1200" dirty="0">
                <a:latin typeface="UTM Avo" panose="02040603050506020204" pitchFamily="18" charset="0"/>
                <a:ea typeface="Times New Roman" panose="02020603050405020304" pitchFamily="18" charset="0"/>
                <a:cs typeface="Arial" panose="020B0604020202020204" pitchFamily="34" charset="0"/>
              </a:rPr>
              <a:t>.</a:t>
            </a:r>
            <a:endParaRPr lang="en-US" sz="2200"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39541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8886A6C-33DB-1D4D-B8FD-1E093C7C1B2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7622E26-2E7F-1D64-0FED-BBE21F3C70B8}"/>
              </a:ext>
            </a:extLst>
          </p:cNvPr>
          <p:cNvSpPr/>
          <p:nvPr/>
        </p:nvSpPr>
        <p:spPr>
          <a:xfrm>
            <a:off x="5263312" y="1139897"/>
            <a:ext cx="5291873" cy="663498"/>
          </a:xfrm>
          <a:prstGeom prst="roundRect">
            <a:avLst/>
          </a:prstGeom>
          <a:solidFill>
            <a:srgbClr val="9BBB59"/>
          </a:solidFill>
          <a:ln w="25400" cap="flat" cmpd="sng" algn="ctr">
            <a:solidFill>
              <a:srgbClr val="9BBB59"/>
            </a:solidFill>
            <a:prstDash val="solid"/>
          </a:ln>
          <a:effectLst>
            <a:outerShdw blurRad="63500" sx="102000" sy="102000" algn="ctr" rotWithShape="0">
              <a:prstClr val="black">
                <a:alpha val="40000"/>
              </a:prstClr>
            </a:outerShdw>
          </a:effectLst>
        </p:spPr>
        <p:txBody>
          <a:bodyPr rtlCol="0" anchor="ctr"/>
          <a:lstStyle/>
          <a:p>
            <a:pPr lvl="0" algn="ctr" defTabSz="609539">
              <a:buClrTx/>
              <a:defRPr/>
            </a:pPr>
            <a:r>
              <a:rPr lang="en-US" sz="2400" b="1" kern="1200">
                <a:solidFill>
                  <a:schemeClr val="tx1"/>
                </a:solidFill>
                <a:latin typeface="UTM Avo" panose="02040603050506020204" pitchFamily="18" charset="0"/>
                <a:ea typeface="+mn-ea"/>
                <a:cs typeface="Arial" panose="020B0604020202020204" pitchFamily="34" charset="0"/>
              </a:rPr>
              <a:t>Hình 2: Lý Tự Trọng (1914 –1931)</a:t>
            </a:r>
            <a:endParaRPr lang="en-US" sz="2400" b="1" kern="1200" dirty="0" err="1">
              <a:solidFill>
                <a:schemeClr val="tx1"/>
              </a:solidFill>
              <a:latin typeface="UTM Avo" panose="02040603050506020204" pitchFamily="18" charset="0"/>
              <a:ea typeface="+mn-ea"/>
              <a:cs typeface="Arial" panose="020B0604020202020204" pitchFamily="34" charset="0"/>
            </a:endParaRPr>
          </a:p>
        </p:txBody>
      </p:sp>
      <p:sp>
        <p:nvSpPr>
          <p:cNvPr id="4" name="TextBox 3">
            <a:extLst>
              <a:ext uri="{FF2B5EF4-FFF2-40B4-BE49-F238E27FC236}">
                <a16:creationId xmlns:a16="http://schemas.microsoft.com/office/drawing/2014/main" id="{8F2F3CF8-138E-689E-C94F-4B2694E50B3F}"/>
              </a:ext>
            </a:extLst>
          </p:cNvPr>
          <p:cNvSpPr txBox="1"/>
          <p:nvPr/>
        </p:nvSpPr>
        <p:spPr>
          <a:xfrm>
            <a:off x="3902244" y="1973896"/>
            <a:ext cx="8014010" cy="4590937"/>
          </a:xfrm>
          <a:prstGeom prst="rect">
            <a:avLst/>
          </a:prstGeom>
          <a:noFill/>
        </p:spPr>
        <p:txBody>
          <a:bodyPr wrap="square">
            <a:spAutoFit/>
          </a:bodyPr>
          <a:lstStyle/>
          <a:p>
            <a:pPr marL="381019" indent="-381019" algn="just" defTabSz="609539">
              <a:lnSpc>
                <a:spcPct val="150000"/>
              </a:lnSpc>
              <a:buClrTx/>
              <a:buFont typeface="Arial" panose="020B0604020202020204" pitchFamily="34" charset="0"/>
              <a:buChar char="•"/>
            </a:pPr>
            <a:r>
              <a:rPr lang="vi-VN" sz="2200" kern="1200">
                <a:latin typeface="UTM Avo" panose="02040603050506020204" pitchFamily="18" charset="0"/>
                <a:ea typeface="Times New Roman" panose="02020603050405020304" pitchFamily="18" charset="0"/>
                <a:cs typeface="Arial" panose="020B0604020202020204" pitchFamily="34" charset="0"/>
              </a:rPr>
              <a:t>Đầu 1931, trong một lần thực hiện nhiệm vụ, anh đã sa vào tay giặc. </a:t>
            </a:r>
          </a:p>
          <a:p>
            <a:pPr marL="381019" indent="-381019" algn="just" defTabSz="609539">
              <a:lnSpc>
                <a:spcPct val="150000"/>
              </a:lnSpc>
              <a:buClrTx/>
              <a:buFont typeface="Arial" panose="020B0604020202020204" pitchFamily="34" charset="0"/>
              <a:buChar char="•"/>
            </a:pPr>
            <a:r>
              <a:rPr lang="vi-VN" sz="2200" kern="1200">
                <a:latin typeface="UTM Avo" panose="02040603050506020204" pitchFamily="18" charset="0"/>
                <a:ea typeface="Times New Roman" panose="02020603050405020304" pitchFamily="18" charset="0"/>
                <a:cs typeface="Arial" panose="020B0604020202020204" pitchFamily="34" charset="0"/>
              </a:rPr>
              <a:t>Anh bị chúng tra tấn dã man, chết đi sống lại nhưng chúng không moi được từ anh bất cứ bí mật nào của phong trào cách mạng. </a:t>
            </a:r>
          </a:p>
          <a:p>
            <a:pPr marL="381019" indent="-381019" algn="just" defTabSz="609539">
              <a:lnSpc>
                <a:spcPct val="150000"/>
              </a:lnSpc>
              <a:buClrTx/>
              <a:buFont typeface="Arial" panose="020B0604020202020204" pitchFamily="34" charset="0"/>
              <a:buChar char="•"/>
            </a:pPr>
            <a:r>
              <a:rPr lang="vi-VN" sz="2200" kern="1200">
                <a:latin typeface="UTM Avo" panose="02040603050506020204" pitchFamily="18" charset="0"/>
                <a:ea typeface="Times New Roman" panose="02020603050405020304" pitchFamily="18" charset="0"/>
                <a:cs typeface="Arial" panose="020B0604020202020204" pitchFamily="34" charset="0"/>
              </a:rPr>
              <a:t>Anh không hề run sợ mà lớn tiếng vạch trần bản chất xâm lược của chúng và biến vành móng ngựa thành nơi tuyên truyền cách mạng.</a:t>
            </a:r>
          </a:p>
          <a:p>
            <a:pPr marL="381019" indent="-381019" algn="just" defTabSz="609539">
              <a:lnSpc>
                <a:spcPct val="150000"/>
              </a:lnSpc>
              <a:buClrTx/>
              <a:buFont typeface="Arial" panose="020B0604020202020204" pitchFamily="34" charset="0"/>
              <a:buChar char="•"/>
            </a:pPr>
            <a:r>
              <a:rPr lang="vi-VN" sz="2200" kern="1200">
                <a:latin typeface="UTM Avo" panose="02040603050506020204" pitchFamily="18" charset="0"/>
                <a:ea typeface="Times New Roman" panose="02020603050405020304" pitchFamily="18" charset="0"/>
                <a:cs typeface="Arial" panose="020B0604020202020204" pitchFamily="34" charset="0"/>
              </a:rPr>
              <a:t>Pháp đã xử bắn Lý Tự Trọng vào cuối năm 1931. </a:t>
            </a:r>
            <a:endParaRPr lang="vi-VN" sz="2200" kern="1200" dirty="0">
              <a:latin typeface="UTM Avo" panose="02040603050506020204" pitchFamily="18" charset="0"/>
              <a:ea typeface="Times New Roman" panose="02020603050405020304" pitchFamily="18" charset="0"/>
              <a:cs typeface="Arial" panose="020B0604020202020204" pitchFamily="34" charset="0"/>
            </a:endParaRPr>
          </a:p>
        </p:txBody>
      </p:sp>
      <p:pic>
        <p:nvPicPr>
          <p:cNvPr id="5" name="Picture 4">
            <a:extLst>
              <a:ext uri="{FF2B5EF4-FFF2-40B4-BE49-F238E27FC236}">
                <a16:creationId xmlns:a16="http://schemas.microsoft.com/office/drawing/2014/main" id="{B4884310-5FB4-7278-125C-B3E9252A0B0F}"/>
              </a:ext>
            </a:extLst>
          </p:cNvPr>
          <p:cNvPicPr>
            <a:picLocks noChangeAspect="1"/>
          </p:cNvPicPr>
          <p:nvPr/>
        </p:nvPicPr>
        <p:blipFill>
          <a:blip r:embed="rId3">
            <a:clrChange>
              <a:clrFrom>
                <a:srgbClr val="FDFEF9"/>
              </a:clrFrom>
              <a:clrTo>
                <a:srgbClr val="FDFEF9">
                  <a:alpha val="0"/>
                </a:srgbClr>
              </a:clrTo>
            </a:clrChange>
            <a:extLst>
              <a:ext uri="{28A0092B-C50C-407E-A947-70E740481C1C}">
                <a14:useLocalDpi xmlns:a14="http://schemas.microsoft.com/office/drawing/2010/main" val="0"/>
              </a:ext>
            </a:extLst>
          </a:blip>
          <a:srcRect/>
          <a:stretch/>
        </p:blipFill>
        <p:spPr>
          <a:xfrm>
            <a:off x="-21303" y="1801593"/>
            <a:ext cx="3478181" cy="5056406"/>
          </a:xfrm>
          <a:prstGeom prst="rect">
            <a:avLst/>
          </a:prstGeom>
        </p:spPr>
      </p:pic>
    </p:spTree>
    <p:extLst>
      <p:ext uri="{BB962C8B-B14F-4D97-AF65-F5344CB8AC3E}">
        <p14:creationId xmlns:p14="http://schemas.microsoft.com/office/powerpoint/2010/main" val="2007549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6C86E3D-01FD-8D5A-1B45-C2462BBDE2B3}"/>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DDA5F919-F892-1886-7082-1AE7625E67C1}"/>
              </a:ext>
            </a:extLst>
          </p:cNvPr>
          <p:cNvSpPr/>
          <p:nvPr/>
        </p:nvSpPr>
        <p:spPr>
          <a:xfrm>
            <a:off x="519461" y="1927612"/>
            <a:ext cx="6840344" cy="4160954"/>
          </a:xfrm>
          <a:prstGeom prst="roundRect">
            <a:avLst>
              <a:gd name="adj" fmla="val 7823"/>
            </a:avLst>
          </a:prstGeom>
          <a:solidFill>
            <a:srgbClr val="1F497D">
              <a:lumMod val="20000"/>
              <a:lumOff val="80000"/>
            </a:srgbClr>
          </a:solidFill>
          <a:ln w="25400" cap="flat" cmpd="sng" algn="ctr">
            <a:solidFill>
              <a:srgbClr val="1F497D">
                <a:lumMod val="60000"/>
                <a:lumOff val="40000"/>
              </a:srgbClr>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Lí tưởng là mục đích cao nhất, tốt đẹp nhất mà con người muốn hướng tới. Lí tưởng như ánh sáng dẫn đường, chỉ lối cho hành động của mỗi người. Người sống có lí tưởng là người luôn suy nghĩ và hành động vì sự tiến bộ của bản thân, giúp ích cho gia đình và đất nước.</a:t>
            </a:r>
          </a:p>
        </p:txBody>
      </p:sp>
      <p:pic>
        <p:nvPicPr>
          <p:cNvPr id="9" name="Picture 8">
            <a:extLst>
              <a:ext uri="{FF2B5EF4-FFF2-40B4-BE49-F238E27FC236}">
                <a16:creationId xmlns:a16="http://schemas.microsoft.com/office/drawing/2014/main" id="{502763BA-5413-75FE-A343-1906C5A610CA}"/>
              </a:ext>
            </a:extLst>
          </p:cNvPr>
          <p:cNvPicPr>
            <a:picLocks noChangeAspect="1"/>
          </p:cNvPicPr>
          <p:nvPr/>
        </p:nvPicPr>
        <p:blipFill>
          <a:blip r:embed="rId4"/>
          <a:stretch>
            <a:fillRect/>
          </a:stretch>
        </p:blipFill>
        <p:spPr>
          <a:xfrm>
            <a:off x="7259444" y="1925444"/>
            <a:ext cx="4932556" cy="4932556"/>
          </a:xfrm>
          <a:prstGeom prst="rect">
            <a:avLst/>
          </a:prstGeom>
        </p:spPr>
      </p:pic>
    </p:spTree>
    <p:extLst>
      <p:ext uri="{BB962C8B-B14F-4D97-AF65-F5344CB8AC3E}">
        <p14:creationId xmlns:p14="http://schemas.microsoft.com/office/powerpoint/2010/main" val="4139884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CE3CB48-D5B1-DDA8-D7DB-8F603DABAAC9}"/>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60E3C815-E03B-02D6-5A10-D40D9FA22D4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E91735F2-875D-2B2E-E10E-196276CFF865}"/>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952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72F1D013-9966-5222-DC44-CF2CBAAE722D}"/>
              </a:ext>
            </a:extLst>
          </p:cNvPr>
          <p:cNvSpPr/>
          <p:nvPr/>
        </p:nvSpPr>
        <p:spPr>
          <a:xfrm>
            <a:off x="7203802" y="1397000"/>
            <a:ext cx="4673600" cy="4673600"/>
          </a:xfrm>
          <a:prstGeom prst="ellipse">
            <a:avLst/>
          </a:prstGeom>
          <a:noFill/>
          <a:ln w="38100" cap="flat" cmpd="sng" algn="ctr">
            <a:solidFill>
              <a:srgbClr val="69544F"/>
            </a:solidFill>
            <a:prstDash val="sysDash"/>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a:ea typeface="+mn-ea"/>
              <a:cs typeface="+mn-cs"/>
            </a:endParaRPr>
          </a:p>
        </p:txBody>
      </p:sp>
      <p:grpSp>
        <p:nvGrpSpPr>
          <p:cNvPr id="8" name="Group 4">
            <a:extLst>
              <a:ext uri="{FF2B5EF4-FFF2-40B4-BE49-F238E27FC236}">
                <a16:creationId xmlns:a16="http://schemas.microsoft.com/office/drawing/2014/main" id="{3E8E0DAE-4081-9D10-8B68-EAEDEED26B7E}"/>
              </a:ext>
            </a:extLst>
          </p:cNvPr>
          <p:cNvGrpSpPr/>
          <p:nvPr/>
        </p:nvGrpSpPr>
        <p:grpSpPr>
          <a:xfrm>
            <a:off x="7061200" y="1092200"/>
            <a:ext cx="4816202" cy="4816202"/>
            <a:chOff x="0" y="0"/>
            <a:chExt cx="812800" cy="812800"/>
          </a:xfrm>
        </p:grpSpPr>
        <p:sp>
          <p:nvSpPr>
            <p:cNvPr id="9" name="Freeform 5">
              <a:extLst>
                <a:ext uri="{FF2B5EF4-FFF2-40B4-BE49-F238E27FC236}">
                  <a16:creationId xmlns:a16="http://schemas.microsoft.com/office/drawing/2014/main" id="{CE122845-4411-E91D-1B1C-1DEFBD164EB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t="-25000" b="-25000"/>
              </a:stretch>
            </a:blipFill>
            <a:ln w="57150" cap="sq">
              <a:solidFill>
                <a:srgbClr val="5F643B"/>
              </a:solidFill>
              <a:prstDash val="solid"/>
              <a:miter/>
            </a:ln>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grpSp>
      <p:sp>
        <p:nvSpPr>
          <p:cNvPr id="10" name="TextBox 6">
            <a:extLst>
              <a:ext uri="{FF2B5EF4-FFF2-40B4-BE49-F238E27FC236}">
                <a16:creationId xmlns:a16="http://schemas.microsoft.com/office/drawing/2014/main" id="{2FEDE9D0-C5F2-8DA9-400A-5CA1DD4E7475}"/>
              </a:ext>
            </a:extLst>
          </p:cNvPr>
          <p:cNvSpPr txBox="1"/>
          <p:nvPr/>
        </p:nvSpPr>
        <p:spPr>
          <a:xfrm>
            <a:off x="1719109" y="3169425"/>
            <a:ext cx="5080000" cy="2120132"/>
          </a:xfrm>
          <a:prstGeom prst="rect">
            <a:avLst/>
          </a:prstGeom>
        </p:spPr>
        <p:txBody>
          <a:bodyPr wrap="square" lIns="0" tIns="0" rIns="0" bIns="0" rtlCol="0" anchor="t">
            <a:spAutoFit/>
          </a:bodyPr>
          <a:lstStyle/>
          <a:p>
            <a:pPr algn="ctr" defTabSz="609539">
              <a:lnSpc>
                <a:spcPct val="150000"/>
              </a:lnSpc>
              <a:buClrTx/>
              <a:buFontTx/>
              <a:buNone/>
            </a:pPr>
            <a:r>
              <a:rPr lang="vi-VN" sz="3200" b="1" kern="1200" spc="115" dirty="0">
                <a:solidFill>
                  <a:srgbClr val="483D43"/>
                </a:solidFill>
                <a:latin typeface="UTM Avo" panose="02040603050506020204" pitchFamily="18" charset="0"/>
                <a:ea typeface="+mn-ea"/>
                <a:cs typeface="+mn-cs"/>
              </a:rPr>
              <a:t>SỐNG CÓ LÍ TƯỞNG VÀ Ý NGHĨA CỦA SỐNG CÓ LÍ TƯỞNG.</a:t>
            </a:r>
          </a:p>
        </p:txBody>
      </p:sp>
      <p:sp>
        <p:nvSpPr>
          <p:cNvPr id="11" name="Freeform 10">
            <a:extLst>
              <a:ext uri="{FF2B5EF4-FFF2-40B4-BE49-F238E27FC236}">
                <a16:creationId xmlns:a16="http://schemas.microsoft.com/office/drawing/2014/main" id="{178A96B4-897E-FC0F-4A02-BB5C4B7BAFA5}"/>
              </a:ext>
            </a:extLst>
          </p:cNvPr>
          <p:cNvSpPr/>
          <p:nvPr/>
        </p:nvSpPr>
        <p:spPr>
          <a:xfrm>
            <a:off x="-123923" y="2862775"/>
            <a:ext cx="1831318" cy="4138571"/>
          </a:xfrm>
          <a:custGeom>
            <a:avLst/>
            <a:gdLst/>
            <a:ahLst/>
            <a:cxnLst/>
            <a:rect l="l" t="t" r="r" b="b"/>
            <a:pathLst>
              <a:path w="3343190" h="7555231">
                <a:moveTo>
                  <a:pt x="0" y="0"/>
                </a:moveTo>
                <a:lnTo>
                  <a:pt x="3343189" y="0"/>
                </a:lnTo>
                <a:lnTo>
                  <a:pt x="3343189" y="7555231"/>
                </a:lnTo>
                <a:lnTo>
                  <a:pt x="0" y="7555231"/>
                </a:lnTo>
                <a:lnTo>
                  <a:pt x="0" y="0"/>
                </a:lnTo>
                <a:close/>
              </a:path>
            </a:pathLst>
          </a:custGeom>
          <a:blipFill>
            <a:blip r:embed="rId4"/>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
        <p:nvSpPr>
          <p:cNvPr id="12" name="Rectangle: Rounded Corners 11">
            <a:extLst>
              <a:ext uri="{FF2B5EF4-FFF2-40B4-BE49-F238E27FC236}">
                <a16:creationId xmlns:a16="http://schemas.microsoft.com/office/drawing/2014/main" id="{6A3B6431-EABD-DD1B-2E1C-763F451F33D1}"/>
              </a:ext>
            </a:extLst>
          </p:cNvPr>
          <p:cNvSpPr/>
          <p:nvPr/>
        </p:nvSpPr>
        <p:spPr>
          <a:xfrm>
            <a:off x="3533000" y="1886245"/>
            <a:ext cx="1452219" cy="1283180"/>
          </a:xfrm>
          <a:prstGeom prst="roundRect">
            <a:avLst>
              <a:gd name="adj" fmla="val 12917"/>
            </a:avLst>
          </a:prstGeom>
          <a:solidFill>
            <a:srgbClr val="69544F"/>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01</a:t>
            </a:r>
          </a:p>
        </p:txBody>
      </p:sp>
      <p:sp>
        <p:nvSpPr>
          <p:cNvPr id="14" name="Freeform 6">
            <a:extLst>
              <a:ext uri="{FF2B5EF4-FFF2-40B4-BE49-F238E27FC236}">
                <a16:creationId xmlns:a16="http://schemas.microsoft.com/office/drawing/2014/main" id="{EDF1641F-B85F-DEA7-2D83-09DB49E71731}"/>
              </a:ext>
            </a:extLst>
          </p:cNvPr>
          <p:cNvSpPr/>
          <p:nvPr/>
        </p:nvSpPr>
        <p:spPr>
          <a:xfrm>
            <a:off x="11129545" y="599997"/>
            <a:ext cx="1062455" cy="1793173"/>
          </a:xfrm>
          <a:custGeom>
            <a:avLst/>
            <a:gdLst/>
            <a:ahLst/>
            <a:cxnLst/>
            <a:rect l="l" t="t" r="r" b="b"/>
            <a:pathLst>
              <a:path w="1593683" h="2689760">
                <a:moveTo>
                  <a:pt x="0" y="0"/>
                </a:moveTo>
                <a:lnTo>
                  <a:pt x="1593683" y="0"/>
                </a:lnTo>
                <a:lnTo>
                  <a:pt x="1593683" y="2689760"/>
                </a:lnTo>
                <a:lnTo>
                  <a:pt x="0" y="268976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Tree>
    <p:extLst>
      <p:ext uri="{BB962C8B-B14F-4D97-AF65-F5344CB8AC3E}">
        <p14:creationId xmlns:p14="http://schemas.microsoft.com/office/powerpoint/2010/main" val="1311754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1" grpId="0" animBg="1"/>
      <p:bldP spid="12"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2C72C75-8083-B9AD-5E8C-AE838F944FB9}"/>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8A9F75B5-8A7D-17B3-F517-84266E43324C}"/>
              </a:ext>
            </a:extLst>
          </p:cNvPr>
          <p:cNvGrpSpPr/>
          <p:nvPr/>
        </p:nvGrpSpPr>
        <p:grpSpPr>
          <a:xfrm>
            <a:off x="289473" y="2135608"/>
            <a:ext cx="6672766" cy="1121846"/>
            <a:chOff x="433601" y="769556"/>
            <a:chExt cx="10009149" cy="1682770"/>
          </a:xfrm>
        </p:grpSpPr>
        <p:sp>
          <p:nvSpPr>
            <p:cNvPr id="9" name="Freeform 4">
              <a:extLst>
                <a:ext uri="{FF2B5EF4-FFF2-40B4-BE49-F238E27FC236}">
                  <a16:creationId xmlns:a16="http://schemas.microsoft.com/office/drawing/2014/main" id="{248AAADA-643C-E497-8A46-1691ADBFA715}"/>
                </a:ext>
              </a:extLst>
            </p:cNvPr>
            <p:cNvSpPr/>
            <p:nvPr/>
          </p:nvSpPr>
          <p:spPr>
            <a:xfrm>
              <a:off x="433601" y="1085028"/>
              <a:ext cx="1281187" cy="1114084"/>
            </a:xfrm>
            <a:custGeom>
              <a:avLst/>
              <a:gdLst/>
              <a:ahLst/>
              <a:cxnLst/>
              <a:rect l="l" t="t" r="r" b="b"/>
              <a:pathLst>
                <a:path w="4247535" h="4114800">
                  <a:moveTo>
                    <a:pt x="0" y="0"/>
                  </a:moveTo>
                  <a:lnTo>
                    <a:pt x="4247536" y="0"/>
                  </a:lnTo>
                  <a:lnTo>
                    <a:pt x="4247536"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539">
                <a:buClrTx/>
                <a:buFontTx/>
                <a:buNone/>
              </a:pPr>
              <a:endParaRPr lang="vi-VN" sz="2400" kern="1200" dirty="0">
                <a:solidFill>
                  <a:prstClr val="black"/>
                </a:solidFill>
                <a:latin typeface="Arial" panose="020B0604020202020204" pitchFamily="34" charset="0"/>
                <a:ea typeface="+mn-ea"/>
                <a:cs typeface="+mn-cs"/>
              </a:endParaRPr>
            </a:p>
          </p:txBody>
        </p:sp>
        <p:sp>
          <p:nvSpPr>
            <p:cNvPr id="16" name="TextBox 15">
              <a:extLst>
                <a:ext uri="{FF2B5EF4-FFF2-40B4-BE49-F238E27FC236}">
                  <a16:creationId xmlns:a16="http://schemas.microsoft.com/office/drawing/2014/main" id="{C40241CF-7AE8-03F3-0E3A-8BD79D6D640F}"/>
                </a:ext>
              </a:extLst>
            </p:cNvPr>
            <p:cNvSpPr txBox="1"/>
            <p:nvPr/>
          </p:nvSpPr>
          <p:spPr>
            <a:xfrm>
              <a:off x="1828799" y="769556"/>
              <a:ext cx="8613951" cy="1682770"/>
            </a:xfrm>
            <a:prstGeom prst="rect">
              <a:avLst/>
            </a:prstGeom>
            <a:noFill/>
          </p:spPr>
          <p:txBody>
            <a:bodyPr wrap="square">
              <a:spAutoFit/>
            </a:bodyPr>
            <a:lstStyle/>
            <a:p>
              <a:pPr algn="just" defTabSz="609539">
                <a:lnSpc>
                  <a:spcPct val="150000"/>
                </a:lnSpc>
                <a:buClrTx/>
                <a:buFontTx/>
                <a:buNone/>
              </a:pPr>
              <a:r>
                <a:rPr lang="en-US" sz="2400" kern="1200" dirty="0" err="1">
                  <a:solidFill>
                    <a:prstClr val="black"/>
                  </a:solidFill>
                  <a:latin typeface="UTM Avo" panose="02040603050506020204" pitchFamily="18" charset="0"/>
                  <a:ea typeface="+mn-ea"/>
                  <a:cs typeface="Arial" panose="020B0604020202020204" pitchFamily="34" charset="0"/>
                </a:rPr>
                <a:t>Đọc</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thông</a:t>
              </a:r>
              <a:r>
                <a:rPr lang="en-US" sz="2400" kern="1200" dirty="0">
                  <a:solidFill>
                    <a:prstClr val="black"/>
                  </a:solidFill>
                  <a:latin typeface="UTM Avo" panose="02040603050506020204" pitchFamily="18" charset="0"/>
                  <a:ea typeface="+mn-ea"/>
                  <a:cs typeface="Arial" panose="020B0604020202020204" pitchFamily="34" charset="0"/>
                </a:rPr>
                <a:t> tin </a:t>
              </a:r>
              <a:r>
                <a:rPr lang="en-US" sz="2400" kern="1200" dirty="0" err="1">
                  <a:solidFill>
                    <a:prstClr val="black"/>
                  </a:solidFill>
                  <a:latin typeface="UTM Avo" panose="02040603050506020204" pitchFamily="18" charset="0"/>
                  <a:ea typeface="+mn-ea"/>
                  <a:cs typeface="Arial" panose="020B0604020202020204" pitchFamily="34" charset="0"/>
                </a:rPr>
                <a:t>và</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mỗi</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nhóm</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thực</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hiện</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nhiệm</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vụ</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trong</a:t>
              </a:r>
              <a:r>
                <a:rPr lang="en-US" sz="2400" kern="1200" dirty="0">
                  <a:solidFill>
                    <a:prstClr val="black"/>
                  </a:solidFill>
                  <a:latin typeface="UTM Avo" panose="02040603050506020204" pitchFamily="18" charset="0"/>
                  <a:ea typeface="+mn-ea"/>
                  <a:cs typeface="Arial" panose="020B0604020202020204" pitchFamily="34" charset="0"/>
                </a:rPr>
                <a:t> SGK tr.7-8:</a:t>
              </a:r>
            </a:p>
          </p:txBody>
        </p:sp>
      </p:grpSp>
      <p:pic>
        <p:nvPicPr>
          <p:cNvPr id="17" name="Picture 16">
            <a:extLst>
              <a:ext uri="{FF2B5EF4-FFF2-40B4-BE49-F238E27FC236}">
                <a16:creationId xmlns:a16="http://schemas.microsoft.com/office/drawing/2014/main" id="{03150B4C-5E16-90BD-B8B4-637ADF98BC2C}"/>
              </a:ext>
            </a:extLst>
          </p:cNvPr>
          <p:cNvPicPr>
            <a:picLocks noChangeAspect="1"/>
          </p:cNvPicPr>
          <p:nvPr/>
        </p:nvPicPr>
        <p:blipFill rotWithShape="1">
          <a:blip r:embed="rId5">
            <a:extLst>
              <a:ext uri="{28A0092B-C50C-407E-A947-70E740481C1C}">
                <a14:useLocalDpi xmlns:a14="http://schemas.microsoft.com/office/drawing/2010/main" val="0"/>
              </a:ext>
            </a:extLst>
          </a:blip>
          <a:srcRect l="18686" r="17964"/>
          <a:stretch/>
        </p:blipFill>
        <p:spPr>
          <a:xfrm>
            <a:off x="8954429" y="2209946"/>
            <a:ext cx="2726840" cy="4304386"/>
          </a:xfrm>
          <a:prstGeom prst="rect">
            <a:avLst/>
          </a:prstGeom>
          <a:effectLst>
            <a:outerShdw blurRad="63500" sx="102000" sy="102000" algn="ctr" rotWithShape="0">
              <a:prstClr val="black">
                <a:alpha val="40000"/>
              </a:prstClr>
            </a:outerShdw>
          </a:effectLst>
        </p:spPr>
      </p:pic>
      <p:grpSp>
        <p:nvGrpSpPr>
          <p:cNvPr id="18" name="Group 17">
            <a:extLst>
              <a:ext uri="{FF2B5EF4-FFF2-40B4-BE49-F238E27FC236}">
                <a16:creationId xmlns:a16="http://schemas.microsoft.com/office/drawing/2014/main" id="{357B1CF2-3EAA-C1B1-B077-FE5BF0534416}"/>
              </a:ext>
            </a:extLst>
          </p:cNvPr>
          <p:cNvGrpSpPr/>
          <p:nvPr/>
        </p:nvGrpSpPr>
        <p:grpSpPr>
          <a:xfrm>
            <a:off x="221785" y="2764330"/>
            <a:ext cx="8477045" cy="3700577"/>
            <a:chOff x="1140553" y="3306923"/>
            <a:chExt cx="12715568" cy="5550865"/>
          </a:xfrm>
        </p:grpSpPr>
        <p:sp>
          <p:nvSpPr>
            <p:cNvPr id="19" name="Rectangle: Diagonal Corners Rounded 18">
              <a:extLst>
                <a:ext uri="{FF2B5EF4-FFF2-40B4-BE49-F238E27FC236}">
                  <a16:creationId xmlns:a16="http://schemas.microsoft.com/office/drawing/2014/main" id="{CDEF549D-77E6-2D80-F57C-D638190FEC80}"/>
                </a:ext>
              </a:extLst>
            </p:cNvPr>
            <p:cNvSpPr/>
            <p:nvPr/>
          </p:nvSpPr>
          <p:spPr>
            <a:xfrm>
              <a:off x="1242085" y="4465131"/>
              <a:ext cx="11550240" cy="4392657"/>
            </a:xfrm>
            <a:prstGeom prst="round2DiagRect">
              <a:avLst/>
            </a:prstGeom>
            <a:noFill/>
            <a:ln w="25400" cap="flat" cmpd="sng" algn="ctr">
              <a:solidFill>
                <a:srgbClr val="69544F"/>
              </a:solidFill>
              <a:prstDash val="dash"/>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Diagonal Corners Rounded 19">
              <a:extLst>
                <a:ext uri="{FF2B5EF4-FFF2-40B4-BE49-F238E27FC236}">
                  <a16:creationId xmlns:a16="http://schemas.microsoft.com/office/drawing/2014/main" id="{7B6538CB-6A0E-0990-93D5-38F487680B66}"/>
                </a:ext>
              </a:extLst>
            </p:cNvPr>
            <p:cNvSpPr/>
            <p:nvPr/>
          </p:nvSpPr>
          <p:spPr>
            <a:xfrm>
              <a:off x="1140553" y="4186117"/>
              <a:ext cx="11400960" cy="4443123"/>
            </a:xfrm>
            <a:prstGeom prst="round2DiagRect">
              <a:avLst>
                <a:gd name="adj1" fmla="val 12359"/>
                <a:gd name="adj2" fmla="val 0"/>
              </a:avLst>
            </a:prstGeom>
            <a:solidFill>
              <a:sysClr val="window" lastClr="FFFFFF"/>
            </a:solidFill>
            <a:ln w="25400" cap="flat" cmpd="sng" algn="ctr">
              <a:noFill/>
              <a:prstDash val="solid"/>
            </a:ln>
            <a:effectLst/>
          </p:spPr>
          <p:txBody>
            <a:bodyPr rtlCol="0" anchor="ctr"/>
            <a:lstStyle/>
            <a:p>
              <a:pPr algn="just" defTabSz="609539">
                <a:lnSpc>
                  <a:spcPct val="150000"/>
                </a:lnSpc>
                <a:buClrTx/>
              </a:pPr>
              <a:r>
                <a:rPr lang="vi-VN" sz="2400" b="1" kern="1200" dirty="0">
                  <a:solidFill>
                    <a:prstClr val="black"/>
                  </a:solidFill>
                  <a:latin typeface="UTM Avo" panose="02040603050506020204" pitchFamily="18" charset="0"/>
                  <a:ea typeface="+mn-ea"/>
                  <a:cs typeface="Arial" panose="020B0604020202020204" pitchFamily="34" charset="0"/>
                </a:rPr>
                <a:t>Nhóm 1, 2: </a:t>
              </a:r>
              <a:r>
                <a:rPr lang="vi-VN" sz="2400" kern="1200" dirty="0">
                  <a:solidFill>
                    <a:prstClr val="black"/>
                  </a:solidFill>
                  <a:latin typeface="UTM Avo" panose="02040603050506020204" pitchFamily="18" charset="0"/>
                  <a:ea typeface="+mn-ea"/>
                  <a:cs typeface="Arial" panose="020B0604020202020204" pitchFamily="34" charset="0"/>
                </a:rPr>
                <a:t>Em hiểu như thế nào về câu nói nổi tiếng trong tác phẩm “Thép đã tôi thế đấy” của văn hào N.A.Ostrotsky? Theo em, câu nói đó có ý nghĩa như thế nào đối với Đặng Thuỳ Trâm và các thế hệ thanh niên thời đó?</a:t>
              </a:r>
            </a:p>
          </p:txBody>
        </p:sp>
        <p:sp>
          <p:nvSpPr>
            <p:cNvPr id="22" name="Freeform 5">
              <a:extLst>
                <a:ext uri="{FF2B5EF4-FFF2-40B4-BE49-F238E27FC236}">
                  <a16:creationId xmlns:a16="http://schemas.microsoft.com/office/drawing/2014/main" id="{7556B5D7-F7A6-B488-B425-2AE089B157F8}"/>
                </a:ext>
              </a:extLst>
            </p:cNvPr>
            <p:cNvSpPr/>
            <p:nvPr/>
          </p:nvSpPr>
          <p:spPr>
            <a:xfrm rot="1139851">
              <a:off x="11809989" y="3306923"/>
              <a:ext cx="2046132" cy="2087889"/>
            </a:xfrm>
            <a:custGeom>
              <a:avLst/>
              <a:gdLst/>
              <a:ahLst/>
              <a:cxnLst/>
              <a:rect l="l" t="t" r="r" b="b"/>
              <a:pathLst>
                <a:path w="4032504" h="4114800">
                  <a:moveTo>
                    <a:pt x="0" y="0"/>
                  </a:moveTo>
                  <a:lnTo>
                    <a:pt x="4032504" y="0"/>
                  </a:lnTo>
                  <a:lnTo>
                    <a:pt x="4032504"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spTree>
    <p:extLst>
      <p:ext uri="{BB962C8B-B14F-4D97-AF65-F5344CB8AC3E}">
        <p14:creationId xmlns:p14="http://schemas.microsoft.com/office/powerpoint/2010/main" val="78474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10"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85BDD7F-847C-0A3A-E8E7-796D29A2AE7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29C2BC6-888D-B290-3C7D-F7FCA10AB63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25550" y="2209946"/>
            <a:ext cx="2984598" cy="4366214"/>
          </a:xfrm>
          <a:prstGeom prst="rect">
            <a:avLst/>
          </a:prstGeom>
          <a:effectLst>
            <a:outerShdw blurRad="63500" sx="102000" sy="102000" algn="ctr" rotWithShape="0">
              <a:prstClr val="black">
                <a:alpha val="40000"/>
              </a:prstClr>
            </a:outerShdw>
          </a:effectLst>
        </p:spPr>
      </p:pic>
      <p:grpSp>
        <p:nvGrpSpPr>
          <p:cNvPr id="8" name="Group 7">
            <a:extLst>
              <a:ext uri="{FF2B5EF4-FFF2-40B4-BE49-F238E27FC236}">
                <a16:creationId xmlns:a16="http://schemas.microsoft.com/office/drawing/2014/main" id="{A427418E-532C-5290-333A-8B00A0AC029C}"/>
              </a:ext>
            </a:extLst>
          </p:cNvPr>
          <p:cNvGrpSpPr/>
          <p:nvPr/>
        </p:nvGrpSpPr>
        <p:grpSpPr>
          <a:xfrm>
            <a:off x="289473" y="2135608"/>
            <a:ext cx="6672766" cy="1121846"/>
            <a:chOff x="433601" y="769556"/>
            <a:chExt cx="10009149" cy="1682770"/>
          </a:xfrm>
        </p:grpSpPr>
        <p:sp>
          <p:nvSpPr>
            <p:cNvPr id="9" name="Freeform 4">
              <a:extLst>
                <a:ext uri="{FF2B5EF4-FFF2-40B4-BE49-F238E27FC236}">
                  <a16:creationId xmlns:a16="http://schemas.microsoft.com/office/drawing/2014/main" id="{FC1E989A-5640-334E-7F4B-DBD1CEFE3C4C}"/>
                </a:ext>
              </a:extLst>
            </p:cNvPr>
            <p:cNvSpPr/>
            <p:nvPr/>
          </p:nvSpPr>
          <p:spPr>
            <a:xfrm>
              <a:off x="433601" y="1085028"/>
              <a:ext cx="1281187" cy="1114084"/>
            </a:xfrm>
            <a:custGeom>
              <a:avLst/>
              <a:gdLst/>
              <a:ahLst/>
              <a:cxnLst/>
              <a:rect l="l" t="t" r="r" b="b"/>
              <a:pathLst>
                <a:path w="4247535" h="4114800">
                  <a:moveTo>
                    <a:pt x="0" y="0"/>
                  </a:moveTo>
                  <a:lnTo>
                    <a:pt x="4247536" y="0"/>
                  </a:lnTo>
                  <a:lnTo>
                    <a:pt x="424753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539">
                <a:buClrTx/>
                <a:buFontTx/>
                <a:buNone/>
              </a:pPr>
              <a:endParaRPr lang="vi-VN" sz="2400" kern="1200" dirty="0">
                <a:solidFill>
                  <a:prstClr val="black"/>
                </a:solidFill>
                <a:latin typeface="Arial" panose="020B0604020202020204" pitchFamily="34" charset="0"/>
                <a:ea typeface="+mn-ea"/>
                <a:cs typeface="+mn-cs"/>
              </a:endParaRPr>
            </a:p>
          </p:txBody>
        </p:sp>
        <p:sp>
          <p:nvSpPr>
            <p:cNvPr id="16" name="TextBox 15">
              <a:extLst>
                <a:ext uri="{FF2B5EF4-FFF2-40B4-BE49-F238E27FC236}">
                  <a16:creationId xmlns:a16="http://schemas.microsoft.com/office/drawing/2014/main" id="{84642A60-6B42-174F-A63F-64116C5144EB}"/>
                </a:ext>
              </a:extLst>
            </p:cNvPr>
            <p:cNvSpPr txBox="1"/>
            <p:nvPr/>
          </p:nvSpPr>
          <p:spPr>
            <a:xfrm>
              <a:off x="1828799" y="769556"/>
              <a:ext cx="8613951" cy="1682770"/>
            </a:xfrm>
            <a:prstGeom prst="rect">
              <a:avLst/>
            </a:prstGeom>
            <a:noFill/>
          </p:spPr>
          <p:txBody>
            <a:bodyPr wrap="square">
              <a:spAutoFit/>
            </a:bodyPr>
            <a:lstStyle/>
            <a:p>
              <a:pPr algn="just" defTabSz="609539">
                <a:lnSpc>
                  <a:spcPct val="150000"/>
                </a:lnSpc>
                <a:buClrTx/>
                <a:buFontTx/>
                <a:buNone/>
              </a:pPr>
              <a:r>
                <a:rPr lang="en-US" sz="2400" kern="1200" dirty="0" err="1">
                  <a:solidFill>
                    <a:prstClr val="black"/>
                  </a:solidFill>
                  <a:latin typeface="UTM Avo" panose="02040603050506020204" pitchFamily="18" charset="0"/>
                  <a:ea typeface="+mn-ea"/>
                  <a:cs typeface="Arial" panose="020B0604020202020204" pitchFamily="34" charset="0"/>
                </a:rPr>
                <a:t>Đọc</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thông</a:t>
              </a:r>
              <a:r>
                <a:rPr lang="en-US" sz="2400" kern="1200" dirty="0">
                  <a:solidFill>
                    <a:prstClr val="black"/>
                  </a:solidFill>
                  <a:latin typeface="UTM Avo" panose="02040603050506020204" pitchFamily="18" charset="0"/>
                  <a:ea typeface="+mn-ea"/>
                  <a:cs typeface="Arial" panose="020B0604020202020204" pitchFamily="34" charset="0"/>
                </a:rPr>
                <a:t> tin </a:t>
              </a:r>
              <a:r>
                <a:rPr lang="en-US" sz="2400" kern="1200" dirty="0" err="1">
                  <a:solidFill>
                    <a:prstClr val="black"/>
                  </a:solidFill>
                  <a:latin typeface="UTM Avo" panose="02040603050506020204" pitchFamily="18" charset="0"/>
                  <a:ea typeface="+mn-ea"/>
                  <a:cs typeface="Arial" panose="020B0604020202020204" pitchFamily="34" charset="0"/>
                </a:rPr>
                <a:t>và</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mỗi</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nhóm</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thực</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hiện</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nhiệm</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vụ</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trong</a:t>
              </a:r>
              <a:r>
                <a:rPr lang="en-US" sz="2400" kern="1200" dirty="0">
                  <a:solidFill>
                    <a:prstClr val="black"/>
                  </a:solidFill>
                  <a:latin typeface="UTM Avo" panose="02040603050506020204" pitchFamily="18" charset="0"/>
                  <a:ea typeface="+mn-ea"/>
                  <a:cs typeface="Arial" panose="020B0604020202020204" pitchFamily="34" charset="0"/>
                </a:rPr>
                <a:t> SGK tr.7-8:</a:t>
              </a:r>
            </a:p>
          </p:txBody>
        </p:sp>
      </p:grpSp>
      <p:grpSp>
        <p:nvGrpSpPr>
          <p:cNvPr id="18" name="Group 17">
            <a:extLst>
              <a:ext uri="{FF2B5EF4-FFF2-40B4-BE49-F238E27FC236}">
                <a16:creationId xmlns:a16="http://schemas.microsoft.com/office/drawing/2014/main" id="{14871CBC-DC83-1AC4-7A91-7EE95F644C53}"/>
              </a:ext>
            </a:extLst>
          </p:cNvPr>
          <p:cNvGrpSpPr/>
          <p:nvPr/>
        </p:nvGrpSpPr>
        <p:grpSpPr>
          <a:xfrm>
            <a:off x="221785" y="2764330"/>
            <a:ext cx="8477045" cy="3700577"/>
            <a:chOff x="1140553" y="3306923"/>
            <a:chExt cx="12715568" cy="5550865"/>
          </a:xfrm>
        </p:grpSpPr>
        <p:sp>
          <p:nvSpPr>
            <p:cNvPr id="19" name="Rectangle: Diagonal Corners Rounded 18">
              <a:extLst>
                <a:ext uri="{FF2B5EF4-FFF2-40B4-BE49-F238E27FC236}">
                  <a16:creationId xmlns:a16="http://schemas.microsoft.com/office/drawing/2014/main" id="{028C5A5B-55DC-33F8-5FDD-7E955E450ED5}"/>
                </a:ext>
              </a:extLst>
            </p:cNvPr>
            <p:cNvSpPr/>
            <p:nvPr/>
          </p:nvSpPr>
          <p:spPr>
            <a:xfrm>
              <a:off x="1242085" y="4465131"/>
              <a:ext cx="11550240" cy="4392657"/>
            </a:xfrm>
            <a:prstGeom prst="round2DiagRect">
              <a:avLst/>
            </a:prstGeom>
            <a:noFill/>
            <a:ln w="25400" cap="flat" cmpd="sng" algn="ctr">
              <a:solidFill>
                <a:srgbClr val="69544F"/>
              </a:solidFill>
              <a:prstDash val="dash"/>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Diagonal Corners Rounded 19">
              <a:extLst>
                <a:ext uri="{FF2B5EF4-FFF2-40B4-BE49-F238E27FC236}">
                  <a16:creationId xmlns:a16="http://schemas.microsoft.com/office/drawing/2014/main" id="{AE9C4D9C-D817-A2D6-39E2-966181691B96}"/>
                </a:ext>
              </a:extLst>
            </p:cNvPr>
            <p:cNvSpPr/>
            <p:nvPr/>
          </p:nvSpPr>
          <p:spPr>
            <a:xfrm>
              <a:off x="1140553" y="4186117"/>
              <a:ext cx="11400960" cy="4443123"/>
            </a:xfrm>
            <a:prstGeom prst="round2DiagRect">
              <a:avLst>
                <a:gd name="adj1" fmla="val 12359"/>
                <a:gd name="adj2" fmla="val 0"/>
              </a:avLst>
            </a:prstGeom>
            <a:solidFill>
              <a:sysClr val="window" lastClr="FFFFFF"/>
            </a:solidFill>
            <a:ln w="25400" cap="flat" cmpd="sng" algn="ctr">
              <a:noFill/>
              <a:prstDash val="solid"/>
            </a:ln>
            <a:effectLst/>
          </p:spPr>
          <p:txBody>
            <a:bodyPr rtlCol="0" anchor="ctr"/>
            <a:lstStyle/>
            <a:p>
              <a:pPr algn="just" defTabSz="609539">
                <a:lnSpc>
                  <a:spcPct val="150000"/>
                </a:lnSpc>
                <a:buClrTx/>
              </a:pPr>
              <a:r>
                <a:rPr lang="vi-VN" sz="2400" b="1" kern="1200" dirty="0">
                  <a:solidFill>
                    <a:prstClr val="black"/>
                  </a:solidFill>
                  <a:latin typeface="UTM Avo" panose="02040603050506020204" pitchFamily="18" charset="0"/>
                  <a:ea typeface="+mn-ea"/>
                  <a:cs typeface="Arial" panose="020B0604020202020204" pitchFamily="34" charset="0"/>
                </a:rPr>
                <a:t>Nhóm 3, 4: </a:t>
              </a:r>
              <a:r>
                <a:rPr lang="vi-VN" sz="2400" kern="1200" dirty="0">
                  <a:solidFill>
                    <a:prstClr val="black"/>
                  </a:solidFill>
                  <a:latin typeface="UTM Avo" panose="02040603050506020204" pitchFamily="18" charset="0"/>
                  <a:ea typeface="+mn-ea"/>
                  <a:cs typeface="Arial" panose="020B0604020202020204" pitchFamily="34" charset="0"/>
                </a:rPr>
                <a:t>Em nhận xét gì về mục đích sống, hành động, việc làm của bác sĩ Đặng Thuỳ Trâm trong thông tin trên?</a:t>
              </a:r>
            </a:p>
          </p:txBody>
        </p:sp>
        <p:sp>
          <p:nvSpPr>
            <p:cNvPr id="22" name="Freeform 5">
              <a:extLst>
                <a:ext uri="{FF2B5EF4-FFF2-40B4-BE49-F238E27FC236}">
                  <a16:creationId xmlns:a16="http://schemas.microsoft.com/office/drawing/2014/main" id="{AC568AF0-F379-6831-810F-C7EC71F8D24B}"/>
                </a:ext>
              </a:extLst>
            </p:cNvPr>
            <p:cNvSpPr/>
            <p:nvPr/>
          </p:nvSpPr>
          <p:spPr>
            <a:xfrm rot="1139851">
              <a:off x="11809989" y="3306923"/>
              <a:ext cx="2046132" cy="2087889"/>
            </a:xfrm>
            <a:custGeom>
              <a:avLst/>
              <a:gdLst/>
              <a:ahLst/>
              <a:cxnLst/>
              <a:rect l="l" t="t" r="r" b="b"/>
              <a:pathLst>
                <a:path w="4032504" h="4114800">
                  <a:moveTo>
                    <a:pt x="0" y="0"/>
                  </a:moveTo>
                  <a:lnTo>
                    <a:pt x="4032504" y="0"/>
                  </a:lnTo>
                  <a:lnTo>
                    <a:pt x="4032504"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spTree>
    <p:extLst>
      <p:ext uri="{BB962C8B-B14F-4D97-AF65-F5344CB8AC3E}">
        <p14:creationId xmlns:p14="http://schemas.microsoft.com/office/powerpoint/2010/main" val="3998590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3E9ACF4-053B-C250-7ADA-BC625D37E488}"/>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763BDC2F-EEAF-D1E9-5DDF-31DC408657C2}"/>
              </a:ext>
            </a:extLst>
          </p:cNvPr>
          <p:cNvSpPr/>
          <p:nvPr/>
        </p:nvSpPr>
        <p:spPr>
          <a:xfrm>
            <a:off x="551258" y="1904831"/>
            <a:ext cx="11089484" cy="4703359"/>
          </a:xfrm>
          <a:prstGeom prst="rect">
            <a:avLst/>
          </a:prstGeom>
          <a:solidFill>
            <a:sysClr val="window" lastClr="FFFFFF"/>
          </a:solidFill>
          <a:ln w="25400" cap="flat" cmpd="sng" algn="ctr">
            <a:no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UTM Avo" panose="02040603050506020204" pitchFamily="18" charset="0"/>
                <a:ea typeface="+mn-ea"/>
                <a:cs typeface="Arial" panose="020B0604020202020204" pitchFamily="34" charset="0"/>
              </a:rPr>
              <a:t>Câu</a:t>
            </a:r>
            <a:r>
              <a:rPr kumimoji="0" lang="en-US" sz="2400" b="1" i="0" u="none" strike="noStrike" kern="120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srgbClr val="C00000"/>
                </a:solidFill>
                <a:effectLst/>
                <a:uLnTx/>
                <a:uFillTx/>
                <a:latin typeface="UTM Avo" panose="02040603050506020204" pitchFamily="18" charset="0"/>
                <a:ea typeface="+mn-ea"/>
                <a:cs typeface="Arial" panose="020B0604020202020204" pitchFamily="34" charset="0"/>
              </a:rPr>
              <a:t>nói</a:t>
            </a:r>
            <a:r>
              <a:rPr kumimoji="0" lang="en-US" sz="2400" b="1" i="0" u="none" strike="noStrike" kern="120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 </a:t>
            </a:r>
            <a:endParaRPr lang="en-US" sz="2400" kern="1200" dirty="0">
              <a:solidFill>
                <a:prstClr val="white"/>
              </a:solidFill>
              <a:latin typeface="UTM Avo" panose="02040603050506020204" pitchFamily="18" charset="0"/>
              <a:ea typeface="+mn-ea"/>
              <a:cs typeface="+mn-cs"/>
            </a:endParaRPr>
          </a:p>
          <a:p>
            <a:pPr marL="342900" marR="0" lvl="0" indent="-342900"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Thể hiện quan điểm về cuộc sống và mục tiêu sống, khuyến khích con người sống một cuộc đời ý nghĩa và đóng góp vào mục tiêu chung.</a:t>
            </a:r>
          </a:p>
          <a:p>
            <a:pPr marL="342900" marR="0" lvl="0" indent="-342900"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Tôn vinh tinh thần hi sinh và cam kết tận tụy với mục tiêu cao cả hơn của bản thân.</a:t>
            </a:r>
          </a:p>
          <a:p>
            <a:pPr marL="342900" indent="-342900" algn="just" defTabSz="609539">
              <a:lnSpc>
                <a:spcPct val="150000"/>
              </a:lnSpc>
              <a:buClrTx/>
              <a:buFont typeface="Arial" panose="020B0604020202020204" pitchFamily="34" charset="0"/>
              <a:buChar char="•"/>
              <a:defRPr/>
            </a:pPr>
            <a:r>
              <a:rPr lang="en-US" sz="2400" b="1" kern="1200" dirty="0">
                <a:solidFill>
                  <a:srgbClr val="C00000"/>
                </a:solidFill>
                <a:latin typeface="UTM Avo" panose="02040603050506020204" pitchFamily="18" charset="0"/>
                <a:cs typeface="Arial" panose="020B0604020202020204" pitchFamily="34" charset="0"/>
              </a:rPr>
              <a:t>Ý </a:t>
            </a:r>
            <a:r>
              <a:rPr lang="en-US" sz="2400" b="1" kern="1200" dirty="0" err="1">
                <a:solidFill>
                  <a:srgbClr val="C00000"/>
                </a:solidFill>
                <a:latin typeface="UTM Avo" panose="02040603050506020204" pitchFamily="18" charset="0"/>
                <a:cs typeface="Arial" panose="020B0604020202020204" pitchFamily="34" charset="0"/>
              </a:rPr>
              <a:t>nghĩa</a:t>
            </a:r>
            <a:r>
              <a:rPr lang="en-US" sz="2400" b="1" kern="1200" dirty="0">
                <a:solidFill>
                  <a:srgbClr val="C00000"/>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thôi</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thúc</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cổ</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vũ</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cho</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liệt</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sĩ</a:t>
            </a:r>
            <a:r>
              <a:rPr lang="en-US" sz="2400" kern="1200" dirty="0">
                <a:solidFill>
                  <a:schemeClr val="tx1"/>
                </a:solidFill>
                <a:latin typeface="UTM Avo" panose="02040603050506020204" pitchFamily="18" charset="0"/>
                <a:cs typeface="Arial" panose="020B0604020202020204" pitchFamily="34" charset="0"/>
              </a:rPr>
              <a:t> - </a:t>
            </a:r>
            <a:r>
              <a:rPr lang="en-US" sz="2400" kern="1200" dirty="0" err="1">
                <a:solidFill>
                  <a:schemeClr val="tx1"/>
                </a:solidFill>
                <a:latin typeface="UTM Avo" panose="02040603050506020204" pitchFamily="18" charset="0"/>
                <a:cs typeface="Arial" panose="020B0604020202020204" pitchFamily="34" charset="0"/>
              </a:rPr>
              <a:t>bác</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sĩ</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Đặng</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Thùy</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Trâm</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và</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các</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thế</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hệ</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thanh</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niên</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Việt</a:t>
            </a:r>
            <a:r>
              <a:rPr lang="en-US" sz="2400" kern="1200" dirty="0">
                <a:solidFill>
                  <a:schemeClr val="tx1"/>
                </a:solidFill>
                <a:latin typeface="UTM Avo" panose="02040603050506020204" pitchFamily="18" charset="0"/>
                <a:cs typeface="Arial" panose="020B0604020202020204" pitchFamily="34" charset="0"/>
              </a:rPr>
              <a:t> Nam </a:t>
            </a:r>
            <a:r>
              <a:rPr lang="en-US" sz="2400" kern="1200" dirty="0" err="1">
                <a:solidFill>
                  <a:schemeClr val="tx1"/>
                </a:solidFill>
                <a:latin typeface="UTM Avo" panose="02040603050506020204" pitchFamily="18" charset="0"/>
                <a:cs typeface="Arial" panose="020B0604020202020204" pitchFamily="34" charset="0"/>
              </a:rPr>
              <a:t>thời</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đó</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anh</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dũng</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đứng</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lên</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đấu</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tranh</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cho</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nền</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độc</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lập</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tự</a:t>
            </a:r>
            <a:r>
              <a:rPr lang="en-US" sz="2400" kern="1200" dirty="0">
                <a:solidFill>
                  <a:schemeClr val="tx1"/>
                </a:solidFill>
                <a:latin typeface="UTM Avo" panose="02040603050506020204" pitchFamily="18" charset="0"/>
                <a:cs typeface="Arial" panose="020B0604020202020204" pitchFamily="34" charset="0"/>
              </a:rPr>
              <a:t> do </a:t>
            </a:r>
            <a:r>
              <a:rPr lang="en-US" sz="2400" kern="1200" dirty="0" err="1">
                <a:solidFill>
                  <a:schemeClr val="tx1"/>
                </a:solidFill>
                <a:latin typeface="UTM Avo" panose="02040603050506020204" pitchFamily="18" charset="0"/>
                <a:cs typeface="Arial" panose="020B0604020202020204" pitchFamily="34" charset="0"/>
              </a:rPr>
              <a:t>của</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dân</a:t>
            </a:r>
            <a:r>
              <a:rPr lang="en-US" sz="2400" kern="1200" dirty="0">
                <a:solidFill>
                  <a:schemeClr val="tx1"/>
                </a:solidFill>
                <a:latin typeface="UTM Avo" panose="02040603050506020204" pitchFamily="18" charset="0"/>
                <a:cs typeface="Arial" panose="020B0604020202020204" pitchFamily="34" charset="0"/>
              </a:rPr>
              <a:t> </a:t>
            </a:r>
            <a:r>
              <a:rPr lang="en-US" sz="2400" kern="1200" dirty="0" err="1">
                <a:solidFill>
                  <a:schemeClr val="tx1"/>
                </a:solidFill>
                <a:latin typeface="UTM Avo" panose="02040603050506020204" pitchFamily="18" charset="0"/>
                <a:cs typeface="Arial" panose="020B0604020202020204" pitchFamily="34" charset="0"/>
              </a:rPr>
              <a:t>tộc</a:t>
            </a:r>
            <a:r>
              <a:rPr lang="en-US" sz="2400" kern="1200" dirty="0">
                <a:solidFill>
                  <a:schemeClr val="tx1"/>
                </a:solidFill>
                <a:latin typeface="UTM Avo" panose="02040603050506020204" pitchFamily="18" charset="0"/>
                <a:cs typeface="Arial" panose="020B0604020202020204" pitchFamily="34" charset="0"/>
              </a:rPr>
              <a:t>.</a:t>
            </a:r>
          </a:p>
        </p:txBody>
      </p:sp>
      <p:sp>
        <p:nvSpPr>
          <p:cNvPr id="2" name="TextBox 1">
            <a:extLst>
              <a:ext uri="{FF2B5EF4-FFF2-40B4-BE49-F238E27FC236}">
                <a16:creationId xmlns:a16="http://schemas.microsoft.com/office/drawing/2014/main" id="{166EEB3D-E806-F660-DFD1-4804ABA87553}"/>
              </a:ext>
            </a:extLst>
          </p:cNvPr>
          <p:cNvSpPr txBox="1"/>
          <p:nvPr/>
        </p:nvSpPr>
        <p:spPr>
          <a:xfrm>
            <a:off x="4981593" y="1282910"/>
            <a:ext cx="2228813" cy="461665"/>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Nhóm</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1, 2 </a:t>
            </a:r>
          </a:p>
        </p:txBody>
      </p:sp>
    </p:spTree>
    <p:extLst>
      <p:ext uri="{BB962C8B-B14F-4D97-AF65-F5344CB8AC3E}">
        <p14:creationId xmlns:p14="http://schemas.microsoft.com/office/powerpoint/2010/main" val="3739484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E153C15-3F62-8D8D-D0CC-842324DBD7F9}"/>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3661C644-B95C-C8CA-82A1-2218B9E9CC51}"/>
              </a:ext>
            </a:extLst>
          </p:cNvPr>
          <p:cNvSpPr/>
          <p:nvPr/>
        </p:nvSpPr>
        <p:spPr>
          <a:xfrm>
            <a:off x="1544344" y="2275720"/>
            <a:ext cx="9268201" cy="1489907"/>
          </a:xfrm>
          <a:prstGeom prst="rect">
            <a:avLst/>
          </a:prstGeom>
          <a:solidFill>
            <a:sysClr val="window" lastClr="FFFFFF"/>
          </a:solidFill>
          <a:ln w="25400" cap="flat" cmpd="sng" algn="ctr">
            <a:noFill/>
            <a:prstDash val="solid"/>
          </a:ln>
          <a:effectLst/>
        </p:spPr>
        <p:txBody>
          <a:bodyPr rtlCol="0" anchor="ctr"/>
          <a:lstStyle/>
          <a:p>
            <a:pPr lvl="0" algn="just" defTabSz="609539">
              <a:lnSpc>
                <a:spcPct val="150000"/>
              </a:lnSpc>
              <a:buClrTx/>
              <a:defRPr/>
            </a:pPr>
            <a:r>
              <a:rPr lang="vi-VN" sz="2400" b="1" kern="1200" dirty="0">
                <a:solidFill>
                  <a:srgbClr val="C00000"/>
                </a:solidFill>
                <a:latin typeface="UTM Avo" panose="02040603050506020204" pitchFamily="18" charset="0"/>
                <a:ea typeface="+mn-ea"/>
                <a:cs typeface="Arial" panose="020B0604020202020204" pitchFamily="34" charset="0"/>
              </a:rPr>
              <a:t>Mục đích sống: </a:t>
            </a:r>
            <a:r>
              <a:rPr lang="vi-VN" sz="2400" kern="1200" dirty="0">
                <a:solidFill>
                  <a:schemeClr val="tx1"/>
                </a:solidFill>
                <a:latin typeface="UTM Avo" panose="02040603050506020204" pitchFamily="18" charset="0"/>
                <a:ea typeface="+mn-ea"/>
                <a:cs typeface="Arial" panose="020B0604020202020204" pitchFamily="34" charset="0"/>
              </a:rPr>
              <a:t>cống hiến hết mình để phụng sự cho cách mạng, cho đất nước, cho nhân dân.</a:t>
            </a:r>
          </a:p>
        </p:txBody>
      </p:sp>
      <p:sp>
        <p:nvSpPr>
          <p:cNvPr id="17" name="Rectangle 16">
            <a:extLst>
              <a:ext uri="{FF2B5EF4-FFF2-40B4-BE49-F238E27FC236}">
                <a16:creationId xmlns:a16="http://schemas.microsoft.com/office/drawing/2014/main" id="{FA107725-50BB-29C9-CEE8-951D37D8BEEF}"/>
              </a:ext>
            </a:extLst>
          </p:cNvPr>
          <p:cNvSpPr/>
          <p:nvPr/>
        </p:nvSpPr>
        <p:spPr>
          <a:xfrm>
            <a:off x="1544348" y="3912740"/>
            <a:ext cx="9268197" cy="2436887"/>
          </a:xfrm>
          <a:prstGeom prst="rect">
            <a:avLst/>
          </a:prstGeom>
          <a:solidFill>
            <a:sysClr val="window" lastClr="FFFFFF"/>
          </a:solidFill>
          <a:ln w="25400" cap="flat" cmpd="sng" algn="ctr">
            <a:noFill/>
            <a:prstDash val="solid"/>
          </a:ln>
          <a:effectLst/>
        </p:spPr>
        <p:txBody>
          <a:bodyPr rtlCol="0" anchor="ctr"/>
          <a:lstStyle/>
          <a:p>
            <a:pPr algn="just" defTabSz="609539">
              <a:lnSpc>
                <a:spcPct val="150000"/>
              </a:lnSpc>
              <a:buClrTx/>
            </a:pPr>
            <a:r>
              <a:rPr lang="vi-VN" sz="2400" b="1" kern="1200" dirty="0">
                <a:solidFill>
                  <a:srgbClr val="C00000"/>
                </a:solidFill>
                <a:latin typeface="UTM Avo" panose="02040603050506020204" pitchFamily="18" charset="0"/>
                <a:ea typeface="+mn-ea"/>
                <a:cs typeface="Arial" panose="020B0604020202020204" pitchFamily="34" charset="0"/>
              </a:rPr>
              <a:t>Hành động, việc làm: </a:t>
            </a:r>
            <a:r>
              <a:rPr lang="vi-VN" sz="2400" kern="1200" dirty="0">
                <a:solidFill>
                  <a:schemeClr val="tx1"/>
                </a:solidFill>
                <a:latin typeface="UTM Avo" panose="02040603050506020204" pitchFamily="18" charset="0"/>
                <a:ea typeface="+mn-ea"/>
                <a:cs typeface="Arial" panose="020B0604020202020204" pitchFamily="34" charset="0"/>
              </a:rPr>
              <a:t>bác sĩ Đặng Thùy Trâm đã không quản ngại khó khăn, vất vả, luôn nỗ lực đem tài năng và y đức của mình để chữa trị cho các thương - bệnh binh.</a:t>
            </a:r>
          </a:p>
        </p:txBody>
      </p:sp>
      <p:sp>
        <p:nvSpPr>
          <p:cNvPr id="2" name="TextBox 1">
            <a:extLst>
              <a:ext uri="{FF2B5EF4-FFF2-40B4-BE49-F238E27FC236}">
                <a16:creationId xmlns:a16="http://schemas.microsoft.com/office/drawing/2014/main" id="{2B29B5E0-37B9-B4EE-3D00-B8E1967A9353}"/>
              </a:ext>
            </a:extLst>
          </p:cNvPr>
          <p:cNvSpPr txBox="1"/>
          <p:nvPr/>
        </p:nvSpPr>
        <p:spPr>
          <a:xfrm>
            <a:off x="4981593" y="1282910"/>
            <a:ext cx="2228813" cy="461665"/>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Nhóm</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3, 4 </a:t>
            </a:r>
          </a:p>
        </p:txBody>
      </p:sp>
    </p:spTree>
    <p:extLst>
      <p:ext uri="{BB962C8B-B14F-4D97-AF65-F5344CB8AC3E}">
        <p14:creationId xmlns:p14="http://schemas.microsoft.com/office/powerpoint/2010/main" val="3565503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2B6744C-F235-FB84-236D-8A57A5841261}"/>
            </a:ext>
          </a:extLst>
        </p:cNvPr>
        <p:cNvGrpSpPr/>
        <p:nvPr/>
      </p:nvGrpSpPr>
      <p:grpSpPr>
        <a:xfrm>
          <a:off x="0" y="0"/>
          <a:ext cx="0" cy="0"/>
          <a:chOff x="0" y="0"/>
          <a:chExt cx="0" cy="0"/>
        </a:xfrm>
      </p:grpSpPr>
      <p:sp>
        <p:nvSpPr>
          <p:cNvPr id="6" name="Freeform 3">
            <a:extLst>
              <a:ext uri="{FF2B5EF4-FFF2-40B4-BE49-F238E27FC236}">
                <a16:creationId xmlns:a16="http://schemas.microsoft.com/office/drawing/2014/main" id="{B6D4CCCE-098A-8889-431E-8FFDB039DE4D}"/>
              </a:ext>
            </a:extLst>
          </p:cNvPr>
          <p:cNvSpPr/>
          <p:nvPr/>
        </p:nvSpPr>
        <p:spPr>
          <a:xfrm>
            <a:off x="336483" y="3660698"/>
            <a:ext cx="1588262" cy="3098800"/>
          </a:xfrm>
          <a:custGeom>
            <a:avLst/>
            <a:gdLst/>
            <a:ahLst/>
            <a:cxnLst/>
            <a:rect l="l" t="t" r="r" b="b"/>
            <a:pathLst>
              <a:path w="4053078" h="8229600">
                <a:moveTo>
                  <a:pt x="0" y="0"/>
                </a:moveTo>
                <a:lnTo>
                  <a:pt x="4053078" y="0"/>
                </a:lnTo>
                <a:lnTo>
                  <a:pt x="4053078" y="8229600"/>
                </a:lnTo>
                <a:lnTo>
                  <a:pt x="0" y="8229600"/>
                </a:lnTo>
                <a:lnTo>
                  <a:pt x="0" y="0"/>
                </a:lnTo>
                <a:close/>
              </a:path>
            </a:pathLst>
          </a:custGeom>
          <a:blipFill>
            <a:blip r:embed="rId3"/>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grpSp>
        <p:nvGrpSpPr>
          <p:cNvPr id="7" name="Group 6">
            <a:extLst>
              <a:ext uri="{FF2B5EF4-FFF2-40B4-BE49-F238E27FC236}">
                <a16:creationId xmlns:a16="http://schemas.microsoft.com/office/drawing/2014/main" id="{B8C0F5AA-EE75-4F3A-0129-958938694025}"/>
              </a:ext>
            </a:extLst>
          </p:cNvPr>
          <p:cNvGrpSpPr/>
          <p:nvPr/>
        </p:nvGrpSpPr>
        <p:grpSpPr>
          <a:xfrm>
            <a:off x="2066146" y="2968264"/>
            <a:ext cx="8863900" cy="2030139"/>
            <a:chOff x="5311330" y="6134101"/>
            <a:chExt cx="11734800" cy="2375135"/>
          </a:xfrm>
        </p:grpSpPr>
        <p:sp>
          <p:nvSpPr>
            <p:cNvPr id="10" name="Rectangle: Diagonal Corners Rounded 9">
              <a:extLst>
                <a:ext uri="{FF2B5EF4-FFF2-40B4-BE49-F238E27FC236}">
                  <a16:creationId xmlns:a16="http://schemas.microsoft.com/office/drawing/2014/main" id="{8D9CF455-C952-D49A-7014-F47F6F4A60A3}"/>
                </a:ext>
              </a:extLst>
            </p:cNvPr>
            <p:cNvSpPr/>
            <p:nvPr/>
          </p:nvSpPr>
          <p:spPr>
            <a:xfrm>
              <a:off x="5463730" y="6286501"/>
              <a:ext cx="11582400" cy="2222735"/>
            </a:xfrm>
            <a:prstGeom prst="round2DiagRect">
              <a:avLst/>
            </a:prstGeom>
            <a:noFill/>
            <a:ln w="25400" cap="flat" cmpd="sng" algn="ctr">
              <a:solidFill>
                <a:srgbClr val="69544F"/>
              </a:solidFill>
              <a:prstDash val="dash"/>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Diagonal Corners Rounded 10">
              <a:extLst>
                <a:ext uri="{FF2B5EF4-FFF2-40B4-BE49-F238E27FC236}">
                  <a16:creationId xmlns:a16="http://schemas.microsoft.com/office/drawing/2014/main" id="{155E73E8-9296-3AF7-F4CF-846AB064F420}"/>
                </a:ext>
              </a:extLst>
            </p:cNvPr>
            <p:cNvSpPr/>
            <p:nvPr/>
          </p:nvSpPr>
          <p:spPr>
            <a:xfrm>
              <a:off x="5311330" y="6134101"/>
              <a:ext cx="11582400" cy="2222735"/>
            </a:xfrm>
            <a:prstGeom prst="round2DiagRect">
              <a:avLst/>
            </a:prstGeom>
            <a:solidFill>
              <a:sysClr val="window" lastClr="FFFFFF"/>
            </a:solidFill>
            <a:ln w="25400" cap="flat" cmpd="sng" algn="ctr">
              <a:no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Liên hệ bản thân, vận dụng hiểu biết và trả lời câu hỏi: Em hãy kể về một tấm gương sống có lí tưởng ở quê hương em. Điều em học được từ tấm gương đó là gì?</a:t>
              </a:r>
            </a:p>
          </p:txBody>
        </p:sp>
      </p:grpSp>
    </p:spTree>
    <p:extLst>
      <p:ext uri="{BB962C8B-B14F-4D97-AF65-F5344CB8AC3E}">
        <p14:creationId xmlns:p14="http://schemas.microsoft.com/office/powerpoint/2010/main" val="2557642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7CE9B93-39DA-64A7-824E-9F5589F2850B}"/>
            </a:ext>
          </a:extLst>
        </p:cNvPr>
        <p:cNvGrpSpPr/>
        <p:nvPr/>
      </p:nvGrpSpPr>
      <p:grpSpPr>
        <a:xfrm>
          <a:off x="0" y="0"/>
          <a:ext cx="0" cy="0"/>
          <a:chOff x="0" y="0"/>
          <a:chExt cx="0" cy="0"/>
        </a:xfrm>
      </p:grpSpPr>
      <p:pic>
        <p:nvPicPr>
          <p:cNvPr id="3" name="Picture 2" descr="A person with short hair wearing a green shirt&#10;&#10;Description automatically generated">
            <a:extLst>
              <a:ext uri="{FF2B5EF4-FFF2-40B4-BE49-F238E27FC236}">
                <a16:creationId xmlns:a16="http://schemas.microsoft.com/office/drawing/2014/main" id="{9159A0CC-161E-78EB-86DB-2F3B457328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1859655"/>
            <a:ext cx="3442010" cy="4804669"/>
          </a:xfrm>
          <a:prstGeom prst="rect">
            <a:avLst/>
          </a:prstGeom>
        </p:spPr>
      </p:pic>
      <p:sp>
        <p:nvSpPr>
          <p:cNvPr id="4" name="Rectangle: Rounded Corners 3">
            <a:extLst>
              <a:ext uri="{FF2B5EF4-FFF2-40B4-BE49-F238E27FC236}">
                <a16:creationId xmlns:a16="http://schemas.microsoft.com/office/drawing/2014/main" id="{5983250E-5903-6DF3-92A4-F76FEFBA1DEC}"/>
              </a:ext>
            </a:extLst>
          </p:cNvPr>
          <p:cNvSpPr/>
          <p:nvPr/>
        </p:nvSpPr>
        <p:spPr>
          <a:xfrm>
            <a:off x="4790997" y="1552686"/>
            <a:ext cx="6400800" cy="613937"/>
          </a:xfrm>
          <a:prstGeom prst="roundRect">
            <a:avLst/>
          </a:prstGeom>
          <a:solidFill>
            <a:schemeClr val="accent5">
              <a:lumMod val="20000"/>
              <a:lumOff val="80000"/>
            </a:schemeClr>
          </a:solidFill>
          <a:ln w="25400" cap="flat" cmpd="sng" algn="ctr">
            <a:solidFill>
              <a:schemeClr val="accent5">
                <a:lumMod val="20000"/>
                <a:lumOff val="80000"/>
              </a:schemeClr>
            </a:solidFill>
            <a:prstDash val="solid"/>
          </a:ln>
          <a:effectLst>
            <a:outerShdw blurRad="63500" sx="102000" sy="102000" algn="ctr"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Liệt</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sĩ</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Nguyễn</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Văn </a:t>
            </a: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Nhạc</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(1952 - 1972)</a:t>
            </a:r>
          </a:p>
        </p:txBody>
      </p:sp>
      <p:sp>
        <p:nvSpPr>
          <p:cNvPr id="5" name="TextBox 4">
            <a:extLst>
              <a:ext uri="{FF2B5EF4-FFF2-40B4-BE49-F238E27FC236}">
                <a16:creationId xmlns:a16="http://schemas.microsoft.com/office/drawing/2014/main" id="{FE5B8340-515A-06AE-1CC5-49B4BD42A50D}"/>
              </a:ext>
            </a:extLst>
          </p:cNvPr>
          <p:cNvSpPr txBox="1"/>
          <p:nvPr/>
        </p:nvSpPr>
        <p:spPr>
          <a:xfrm>
            <a:off x="4247994" y="2486122"/>
            <a:ext cx="7486806" cy="3891835"/>
          </a:xfrm>
          <a:prstGeom prst="rect">
            <a:avLst/>
          </a:prstGeom>
          <a:noFill/>
        </p:spPr>
        <p:txBody>
          <a:bodyPr wrap="square">
            <a:spAutoFit/>
          </a:bodyPr>
          <a:lstStyle/>
          <a:p>
            <a:pPr marL="381019" indent="-381019" algn="just" defTabSz="609539">
              <a:lnSpc>
                <a:spcPct val="150000"/>
              </a:lnSpc>
              <a:buClrTx/>
              <a:buFont typeface="Arial" panose="020B0604020202020204" pitchFamily="34" charset="0"/>
              <a:buChar char="•"/>
            </a:pPr>
            <a:r>
              <a:rPr lang="en-US" sz="2400" kern="1200" dirty="0" err="1">
                <a:latin typeface="UTM Avo" panose="02040603050506020204" pitchFamily="18" charset="0"/>
                <a:ea typeface="Times New Roman" panose="02020603050405020304" pitchFamily="18" charset="0"/>
                <a:cs typeface="Arial" panose="020B0604020202020204" pitchFamily="34" charset="0"/>
              </a:rPr>
              <a:t>Quê</a:t>
            </a:r>
            <a:r>
              <a:rPr lang="en-US" sz="2400" kern="1200" dirty="0">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latin typeface="UTM Avo" panose="02040603050506020204" pitchFamily="18" charset="0"/>
                <a:ea typeface="Times New Roman" panose="02020603050405020304" pitchFamily="18" charset="0"/>
                <a:cs typeface="Arial" panose="020B0604020202020204" pitchFamily="34" charset="0"/>
              </a:rPr>
              <a:t>quán</a:t>
            </a:r>
            <a:r>
              <a:rPr lang="en-US" sz="2400" kern="1200" dirty="0">
                <a:latin typeface="UTM Avo" panose="02040603050506020204" pitchFamily="18" charset="0"/>
                <a:ea typeface="Times New Roman" panose="02020603050405020304" pitchFamily="18" charset="0"/>
                <a:cs typeface="Arial" panose="020B0604020202020204" pitchFamily="34" charset="0"/>
              </a:rPr>
              <a:t>: </a:t>
            </a:r>
            <a:r>
              <a:rPr lang="vi-VN" sz="2400" kern="1200" dirty="0">
                <a:latin typeface="UTM Avo" panose="02040603050506020204" pitchFamily="18" charset="0"/>
                <a:ea typeface="Times New Roman" panose="02020603050405020304" pitchFamily="18" charset="0"/>
                <a:cs typeface="Arial" panose="020B0604020202020204" pitchFamily="34" charset="0"/>
              </a:rPr>
              <a:t>làng Bưởi, Hà Nội</a:t>
            </a:r>
            <a:r>
              <a:rPr lang="en-US" sz="2400" kern="1200" dirty="0">
                <a:latin typeface="UTM Avo" panose="02040603050506020204" pitchFamily="18" charset="0"/>
                <a:ea typeface="Times New Roman" panose="02020603050405020304" pitchFamily="18" charset="0"/>
                <a:cs typeface="Arial" panose="020B0604020202020204" pitchFamily="34" charset="0"/>
              </a:rPr>
              <a:t>.</a:t>
            </a:r>
          </a:p>
          <a:p>
            <a:pPr marL="381019" indent="-381019" algn="just" defTabSz="609539">
              <a:lnSpc>
                <a:spcPct val="150000"/>
              </a:lnSpc>
              <a:buClrTx/>
              <a:buFont typeface="Arial" panose="020B0604020202020204" pitchFamily="34" charset="0"/>
              <a:buChar char="•"/>
            </a:pPr>
            <a:r>
              <a:rPr lang="en-US" sz="2400" kern="1200" dirty="0" err="1">
                <a:latin typeface="UTM Avo" panose="02040603050506020204" pitchFamily="18" charset="0"/>
                <a:ea typeface="Times New Roman" panose="02020603050405020304" pitchFamily="18" charset="0"/>
                <a:cs typeface="Arial" panose="020B0604020202020204" pitchFamily="34" charset="0"/>
              </a:rPr>
              <a:t>Xuất</a:t>
            </a:r>
            <a:r>
              <a:rPr lang="en-US" sz="2400" kern="1200" dirty="0">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latin typeface="UTM Avo" panose="02040603050506020204" pitchFamily="18" charset="0"/>
                <a:ea typeface="Times New Roman" panose="02020603050405020304" pitchFamily="18" charset="0"/>
                <a:cs typeface="Arial" panose="020B0604020202020204" pitchFamily="34" charset="0"/>
              </a:rPr>
              <a:t>thân</a:t>
            </a:r>
            <a:r>
              <a:rPr lang="en-US" sz="2400" kern="1200" dirty="0">
                <a:latin typeface="UTM Avo" panose="02040603050506020204" pitchFamily="18" charset="0"/>
                <a:ea typeface="Times New Roman" panose="02020603050405020304" pitchFamily="18" charset="0"/>
                <a:cs typeface="Arial" panose="020B0604020202020204" pitchFamily="34" charset="0"/>
              </a:rPr>
              <a:t>: t</a:t>
            </a:r>
            <a:r>
              <a:rPr lang="vi-VN" sz="2400" kern="1200" dirty="0">
                <a:latin typeface="UTM Avo" panose="02040603050506020204" pitchFamily="18" charset="0"/>
                <a:ea typeface="Times New Roman" panose="02020603050405020304" pitchFamily="18" charset="0"/>
                <a:cs typeface="Arial" panose="020B0604020202020204" pitchFamily="34" charset="0"/>
              </a:rPr>
              <a:t>rong gia đình một thợ thủ công</a:t>
            </a:r>
            <a:r>
              <a:rPr lang="en-US" sz="2400" kern="1200" dirty="0">
                <a:latin typeface="UTM Avo" panose="02040603050506020204" pitchFamily="18" charset="0"/>
                <a:ea typeface="Times New Roman" panose="02020603050405020304" pitchFamily="18" charset="0"/>
                <a:cs typeface="Arial" panose="020B0604020202020204" pitchFamily="34" charset="0"/>
              </a:rPr>
              <a:t> </a:t>
            </a:r>
            <a:r>
              <a:rPr lang="en-US" sz="2400" kern="1200" dirty="0" err="1">
                <a:latin typeface="UTM Avo" panose="02040603050506020204" pitchFamily="18" charset="0"/>
                <a:ea typeface="Times New Roman" panose="02020603050405020304" pitchFamily="18" charset="0"/>
                <a:cs typeface="Arial" panose="020B0604020202020204" pitchFamily="34" charset="0"/>
              </a:rPr>
              <a:t>và</a:t>
            </a:r>
            <a:r>
              <a:rPr lang="en-US" sz="2400" kern="1200" dirty="0">
                <a:latin typeface="UTM Avo" panose="02040603050506020204" pitchFamily="18" charset="0"/>
                <a:ea typeface="Times New Roman" panose="02020603050405020304" pitchFamily="18" charset="0"/>
                <a:cs typeface="Arial" panose="020B0604020202020204" pitchFamily="34" charset="0"/>
              </a:rPr>
              <a:t> </a:t>
            </a:r>
            <a:r>
              <a:rPr lang="vi-VN" sz="2400" kern="1200" dirty="0">
                <a:latin typeface="UTM Avo" panose="02040603050506020204" pitchFamily="18" charset="0"/>
                <a:ea typeface="Times New Roman" panose="02020603050405020304" pitchFamily="18" charset="0"/>
                <a:cs typeface="Arial" panose="020B0604020202020204" pitchFamily="34" charset="0"/>
              </a:rPr>
              <a:t>là con thứ 10 trong gia đình 14 anh chị em. </a:t>
            </a:r>
          </a:p>
          <a:p>
            <a:pPr marL="381019" indent="-381019" algn="just" defTabSz="609539">
              <a:lnSpc>
                <a:spcPct val="150000"/>
              </a:lnSpc>
              <a:buClrTx/>
              <a:buFont typeface="Arial" panose="020B0604020202020204" pitchFamily="34" charset="0"/>
              <a:buChar char="•"/>
            </a:pPr>
            <a:r>
              <a:rPr lang="vi-VN" sz="2400" kern="1200" dirty="0">
                <a:latin typeface="UTM Avo" panose="02040603050506020204" pitchFamily="18" charset="0"/>
                <a:ea typeface="Times New Roman" panose="02020603050405020304" pitchFamily="18" charset="0"/>
                <a:cs typeface="Arial" panose="020B0604020202020204" pitchFamily="34" charset="0"/>
              </a:rPr>
              <a:t>Tuy nhà nghèo nhưng anh Thạc vừa đi học vừa đi làm thêm giúp đỡ bố mẹ. </a:t>
            </a:r>
            <a:endParaRPr lang="en-US" sz="2400" kern="1200" dirty="0">
              <a:latin typeface="UTM Avo" panose="02040603050506020204" pitchFamily="18" charset="0"/>
              <a:ea typeface="Times New Roman" panose="02020603050405020304" pitchFamily="18" charset="0"/>
              <a:cs typeface="Arial" panose="020B0604020202020204" pitchFamily="34" charset="0"/>
            </a:endParaRPr>
          </a:p>
          <a:p>
            <a:pPr marL="381019" indent="-381019" algn="just" defTabSz="609539">
              <a:lnSpc>
                <a:spcPct val="150000"/>
              </a:lnSpc>
              <a:buClrTx/>
              <a:buFont typeface="Arial" panose="020B0604020202020204" pitchFamily="34" charset="0"/>
              <a:buChar char="•"/>
            </a:pPr>
            <a:r>
              <a:rPr lang="vi-VN" sz="2400" kern="1200" dirty="0">
                <a:latin typeface="UTM Avo" panose="02040603050506020204" pitchFamily="18" charset="0"/>
                <a:ea typeface="Times New Roman" panose="02020603050405020304" pitchFamily="18" charset="0"/>
                <a:cs typeface="Arial" panose="020B0604020202020204" pitchFamily="34" charset="0"/>
              </a:rPr>
              <a:t>Anh Thạc là một học sinh rất giỏi và thi đỗ vào Khoa Toán - Cơ của Đại học Tổng hợp. </a:t>
            </a:r>
          </a:p>
        </p:txBody>
      </p:sp>
    </p:spTree>
    <p:extLst>
      <p:ext uri="{BB962C8B-B14F-4D97-AF65-F5344CB8AC3E}">
        <p14:creationId xmlns:p14="http://schemas.microsoft.com/office/powerpoint/2010/main" val="1950460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3D4646D-90DE-8AFF-2191-87BC06BE212B}"/>
            </a:ext>
          </a:extLst>
        </p:cNvPr>
        <p:cNvGrpSpPr/>
        <p:nvPr/>
      </p:nvGrpSpPr>
      <p:grpSpPr>
        <a:xfrm>
          <a:off x="0" y="0"/>
          <a:ext cx="0" cy="0"/>
          <a:chOff x="0" y="0"/>
          <a:chExt cx="0" cy="0"/>
        </a:xfrm>
      </p:grpSpPr>
      <p:sp>
        <p:nvSpPr>
          <p:cNvPr id="2" name="Arrow: Pentagon 1">
            <a:extLst>
              <a:ext uri="{FF2B5EF4-FFF2-40B4-BE49-F238E27FC236}">
                <a16:creationId xmlns:a16="http://schemas.microsoft.com/office/drawing/2014/main" id="{DD33F6CD-818D-7B11-8A7B-9084ED21B082}"/>
              </a:ext>
            </a:extLst>
          </p:cNvPr>
          <p:cNvSpPr/>
          <p:nvPr/>
        </p:nvSpPr>
        <p:spPr>
          <a:xfrm flipH="1">
            <a:off x="6502400" y="893059"/>
            <a:ext cx="5689600" cy="656063"/>
          </a:xfrm>
          <a:prstGeom prst="homePlate">
            <a:avLst/>
          </a:prstGeom>
          <a:solidFill>
            <a:schemeClr val="accent2">
              <a:lumMod val="20000"/>
              <a:lumOff val="80000"/>
            </a:schemeClr>
          </a:solidFill>
          <a:ln w="25400" cap="flat" cmpd="sng" algn="ctr">
            <a:solidFill>
              <a:schemeClr val="accent2"/>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T</a:t>
            </a:r>
            <a:r>
              <a:rPr lang="vi-VN" sz="2400" b="1" kern="1200" dirty="0">
                <a:solidFill>
                  <a:prstClr val="black"/>
                </a:solidFill>
                <a:latin typeface="UTM Avo" panose="02040603050506020204" pitchFamily="18" charset="0"/>
                <a:ea typeface="Times New Roman" panose="02020603050405020304" pitchFamily="18" charset="0"/>
                <a:cs typeface="Arial" panose="020B0604020202020204" pitchFamily="34" charset="0"/>
              </a:rPr>
              <a:t>hời kỳ kháng chiến chống Mỹ</a:t>
            </a:r>
            <a:endParaRPr lang="en-US" sz="2400" b="1" kern="1200" dirty="0">
              <a:solidFill>
                <a:prstClr val="black"/>
              </a:solidFill>
              <a:latin typeface="UTM Avo" panose="02040603050506020204" pitchFamily="18" charset="0"/>
              <a:ea typeface="Times New Roman" panose="02020603050405020304" pitchFamily="18" charset="0"/>
              <a:cs typeface="Arial" panose="020B0604020202020204" pitchFamily="34" charset="0"/>
            </a:endParaRPr>
          </a:p>
        </p:txBody>
      </p:sp>
      <p:sp>
        <p:nvSpPr>
          <p:cNvPr id="6" name="Arrow: Pentagon 5">
            <a:extLst>
              <a:ext uri="{FF2B5EF4-FFF2-40B4-BE49-F238E27FC236}">
                <a16:creationId xmlns:a16="http://schemas.microsoft.com/office/drawing/2014/main" id="{3BB4CB85-251B-4BD2-7512-57819EE5D9D0}"/>
              </a:ext>
            </a:extLst>
          </p:cNvPr>
          <p:cNvSpPr/>
          <p:nvPr/>
        </p:nvSpPr>
        <p:spPr>
          <a:xfrm flipH="1">
            <a:off x="6502400" y="2677626"/>
            <a:ext cx="5689600" cy="656063"/>
          </a:xfrm>
          <a:prstGeom prst="homePlate">
            <a:avLst/>
          </a:prstGeom>
          <a:solidFill>
            <a:schemeClr val="accent2">
              <a:lumMod val="20000"/>
              <a:lumOff val="80000"/>
            </a:schemeClr>
          </a:solidFill>
          <a:ln w="25400" cap="flat" cmpd="sng" algn="ctr">
            <a:solidFill>
              <a:schemeClr val="accent2"/>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Trong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thời</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gian</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kháng</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chiến</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7" name="Arrow: Pentagon 6">
            <a:extLst>
              <a:ext uri="{FF2B5EF4-FFF2-40B4-BE49-F238E27FC236}">
                <a16:creationId xmlns:a16="http://schemas.microsoft.com/office/drawing/2014/main" id="{BF27F316-FE07-75D8-B4E9-89EE3DFCB9E4}"/>
              </a:ext>
            </a:extLst>
          </p:cNvPr>
          <p:cNvSpPr/>
          <p:nvPr/>
        </p:nvSpPr>
        <p:spPr>
          <a:xfrm flipH="1">
            <a:off x="6502400" y="5020716"/>
            <a:ext cx="5689600" cy="656063"/>
          </a:xfrm>
          <a:prstGeom prst="homePlate">
            <a:avLst/>
          </a:prstGeom>
          <a:solidFill>
            <a:schemeClr val="accent2">
              <a:lumMod val="20000"/>
              <a:lumOff val="80000"/>
            </a:schemeClr>
          </a:solidFill>
          <a:ln w="25400" cap="flat" cmpd="sng" algn="ctr">
            <a:solidFill>
              <a:schemeClr val="accent2"/>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5/1973</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8" name="TextBox 7">
            <a:extLst>
              <a:ext uri="{FF2B5EF4-FFF2-40B4-BE49-F238E27FC236}">
                <a16:creationId xmlns:a16="http://schemas.microsoft.com/office/drawing/2014/main" id="{6D5D3EEC-6BC5-68C0-8FA1-A35075DCF417}"/>
              </a:ext>
            </a:extLst>
          </p:cNvPr>
          <p:cNvSpPr txBox="1"/>
          <p:nvPr/>
        </p:nvSpPr>
        <p:spPr>
          <a:xfrm>
            <a:off x="584200" y="1549240"/>
            <a:ext cx="11023600" cy="1128386"/>
          </a:xfrm>
          <a:prstGeom prst="rect">
            <a:avLst/>
          </a:prstGeom>
          <a:noFill/>
        </p:spPr>
        <p:txBody>
          <a:bodyPr wrap="square">
            <a:spAutoFit/>
          </a:bodyPr>
          <a:lstStyle/>
          <a:p>
            <a:pPr marL="381019" indent="-381019" algn="just" defTabSz="609539">
              <a:lnSpc>
                <a:spcPct val="150000"/>
              </a:lnSpc>
              <a:buClrTx/>
              <a:buFont typeface="Arial" panose="020B0604020202020204" pitchFamily="34" charset="0"/>
              <a:buChar char="•"/>
            </a:pPr>
            <a:r>
              <a:rPr lang="en-US" sz="2400" kern="1200" dirty="0">
                <a:solidFill>
                  <a:prstClr val="black"/>
                </a:solidFill>
                <a:latin typeface="UTM Avo" panose="02040603050506020204" pitchFamily="18" charset="0"/>
                <a:ea typeface="Times New Roman" panose="02020603050405020304" pitchFamily="18" charset="0"/>
                <a:cs typeface="Arial" panose="020B0604020202020204" pitchFamily="34" charset="0"/>
              </a:rPr>
              <a:t>Đ</a:t>
            </a:r>
            <a:r>
              <a:rPr lang="vi-VN" sz="2400" kern="1200" dirty="0">
                <a:solidFill>
                  <a:prstClr val="black"/>
                </a:solidFill>
                <a:latin typeface="UTM Avo" panose="02040603050506020204" pitchFamily="18" charset="0"/>
                <a:ea typeface="Times New Roman" panose="02020603050405020304" pitchFamily="18" charset="0"/>
                <a:cs typeface="Arial" panose="020B0604020202020204" pitchFamily="34" charset="0"/>
              </a:rPr>
              <a:t>ất nước đang rất cần những người trẻ, anh Thạc đã dừng việc học để bổ sung lực lượng chiến đấu cho quân đội. </a:t>
            </a:r>
            <a:endParaRPr lang="en-US" sz="2400" kern="1200" dirty="0">
              <a:solidFill>
                <a:prstClr val="black"/>
              </a:solidFill>
              <a:latin typeface="UTM Avo" panose="02040603050506020204" pitchFamily="18" charset="0"/>
              <a:ea typeface="Times New Roman" panose="02020603050405020304" pitchFamily="18" charset="0"/>
              <a:cs typeface="Arial" panose="020B0604020202020204" pitchFamily="34" charset="0"/>
            </a:endParaRPr>
          </a:p>
        </p:txBody>
      </p:sp>
      <p:sp>
        <p:nvSpPr>
          <p:cNvPr id="9" name="TextBox 8">
            <a:extLst>
              <a:ext uri="{FF2B5EF4-FFF2-40B4-BE49-F238E27FC236}">
                <a16:creationId xmlns:a16="http://schemas.microsoft.com/office/drawing/2014/main" id="{777EB8C2-3145-935D-4BA5-5DD79F229181}"/>
              </a:ext>
            </a:extLst>
          </p:cNvPr>
          <p:cNvSpPr txBox="1"/>
          <p:nvPr/>
        </p:nvSpPr>
        <p:spPr>
          <a:xfrm>
            <a:off x="584200" y="3333924"/>
            <a:ext cx="11023600" cy="1682384"/>
          </a:xfrm>
          <a:prstGeom prst="rect">
            <a:avLst/>
          </a:prstGeom>
          <a:noFill/>
        </p:spPr>
        <p:txBody>
          <a:bodyPr wrap="square">
            <a:spAutoFit/>
          </a:bodyPr>
          <a:lstStyle/>
          <a:p>
            <a:pPr marL="381019" indent="-381019" algn="just" defTabSz="609539">
              <a:lnSpc>
                <a:spcPct val="150000"/>
              </a:lnSpc>
              <a:buClrTx/>
              <a:buFont typeface="Arial" panose="020B0604020202020204" pitchFamily="34" charset="0"/>
              <a:buChar char="•"/>
            </a:pPr>
            <a:r>
              <a:rPr lang="en-US" sz="2400" kern="1200" dirty="0">
                <a:solidFill>
                  <a:prstClr val="black"/>
                </a:solidFill>
                <a:latin typeface="UTM Avo" panose="02040603050506020204" pitchFamily="18" charset="0"/>
                <a:ea typeface="Times New Roman" panose="02020603050405020304" pitchFamily="18" charset="0"/>
                <a:cs typeface="Arial" panose="020B0604020202020204" pitchFamily="34" charset="0"/>
              </a:rPr>
              <a:t>A</a:t>
            </a:r>
            <a:r>
              <a:rPr lang="vi-VN" sz="2400" kern="1200" dirty="0">
                <a:solidFill>
                  <a:prstClr val="black"/>
                </a:solidFill>
                <a:latin typeface="UTM Avo" panose="02040603050506020204" pitchFamily="18" charset="0"/>
                <a:ea typeface="Times New Roman" panose="02020603050405020304" pitchFamily="18" charset="0"/>
                <a:cs typeface="Arial" panose="020B0604020202020204" pitchFamily="34" charset="0"/>
              </a:rPr>
              <a:t>nh thường xuyên viết thư kể câu chuyện về cho gia đình. </a:t>
            </a:r>
            <a:endParaRPr lang="en-US" sz="2400" kern="1200" dirty="0">
              <a:solidFill>
                <a:prstClr val="black"/>
              </a:solidFill>
              <a:latin typeface="UTM Avo" panose="02040603050506020204" pitchFamily="18" charset="0"/>
              <a:ea typeface="Times New Roman" panose="02020603050405020304" pitchFamily="18" charset="0"/>
              <a:cs typeface="Arial" panose="020B0604020202020204" pitchFamily="34" charset="0"/>
            </a:endParaRPr>
          </a:p>
          <a:p>
            <a:pPr marL="381019" indent="-381019" algn="just" defTabSz="609539">
              <a:lnSpc>
                <a:spcPct val="150000"/>
              </a:lnSpc>
              <a:buClrTx/>
              <a:buFont typeface="Arial" panose="020B0604020202020204" pitchFamily="34" charset="0"/>
              <a:buChar char="•"/>
            </a:pPr>
            <a:r>
              <a:rPr lang="vi-VN" sz="2400" kern="1200" dirty="0">
                <a:solidFill>
                  <a:prstClr val="black"/>
                </a:solidFill>
                <a:latin typeface="UTM Avo" panose="02040603050506020204" pitchFamily="18" charset="0"/>
                <a:ea typeface="Times New Roman" panose="02020603050405020304" pitchFamily="18" charset="0"/>
                <a:cs typeface="Arial" panose="020B0604020202020204" pitchFamily="34" charset="0"/>
              </a:rPr>
              <a:t>Kể từ bức thư cuối cùng anh gửi về gia đình ngày 21/7/1972 thì gia đình không nhận được bức thư nào từ anh. </a:t>
            </a:r>
            <a:endParaRPr lang="en-US" sz="2400" kern="1200" dirty="0">
              <a:solidFill>
                <a:prstClr val="black"/>
              </a:solidFill>
              <a:latin typeface="UTM Avo" panose="02040603050506020204" pitchFamily="18" charset="0"/>
              <a:ea typeface="Times New Roman" panose="02020603050405020304" pitchFamily="18" charset="0"/>
              <a:cs typeface="Arial" panose="020B0604020202020204" pitchFamily="34" charset="0"/>
            </a:endParaRPr>
          </a:p>
        </p:txBody>
      </p:sp>
      <p:sp>
        <p:nvSpPr>
          <p:cNvPr id="10" name="TextBox 9">
            <a:extLst>
              <a:ext uri="{FF2B5EF4-FFF2-40B4-BE49-F238E27FC236}">
                <a16:creationId xmlns:a16="http://schemas.microsoft.com/office/drawing/2014/main" id="{A926ECD9-539A-87C4-6527-E61E30E7CF18}"/>
              </a:ext>
            </a:extLst>
          </p:cNvPr>
          <p:cNvSpPr txBox="1"/>
          <p:nvPr/>
        </p:nvSpPr>
        <p:spPr>
          <a:xfrm>
            <a:off x="584200" y="5676779"/>
            <a:ext cx="11023600" cy="1128386"/>
          </a:xfrm>
          <a:prstGeom prst="rect">
            <a:avLst/>
          </a:prstGeom>
          <a:noFill/>
        </p:spPr>
        <p:txBody>
          <a:bodyPr wrap="square">
            <a:spAutoFit/>
          </a:bodyPr>
          <a:lstStyle/>
          <a:p>
            <a:pPr marL="381019" indent="-381019" algn="just" defTabSz="609539">
              <a:lnSpc>
                <a:spcPct val="150000"/>
              </a:lnSpc>
              <a:buClrTx/>
              <a:buFont typeface="Arial" panose="020B0604020202020204" pitchFamily="34" charset="0"/>
              <a:buChar char="•"/>
            </a:pPr>
            <a:r>
              <a:rPr lang="en-US" sz="2400" kern="1200" dirty="0">
                <a:solidFill>
                  <a:prstClr val="black"/>
                </a:solidFill>
                <a:latin typeface="UTM Avo" panose="02040603050506020204" pitchFamily="18" charset="0"/>
                <a:ea typeface="Times New Roman" panose="02020603050405020304" pitchFamily="18" charset="0"/>
                <a:cs typeface="Arial" panose="020B0604020202020204" pitchFamily="34" charset="0"/>
              </a:rPr>
              <a:t>G</a:t>
            </a:r>
            <a:r>
              <a:rPr lang="vi-VN" sz="2400" kern="1200" dirty="0">
                <a:solidFill>
                  <a:prstClr val="black"/>
                </a:solidFill>
                <a:latin typeface="UTM Avo" panose="02040603050506020204" pitchFamily="18" charset="0"/>
                <a:ea typeface="Times New Roman" panose="02020603050405020304" pitchFamily="18" charset="0"/>
                <a:cs typeface="Arial" panose="020B0604020202020204" pitchFamily="34" charset="0"/>
              </a:rPr>
              <a:t>ia đình nhận tin anh đã hi sinh và được chôn cất tại tỉnh Quảng Trị do bị thương nặng và không thể chữa trị.</a:t>
            </a:r>
            <a:endParaRPr lang="en-US" sz="2400" kern="1200" dirty="0">
              <a:solidFill>
                <a:prstClr val="black"/>
              </a:solidFill>
              <a:latin typeface="UTM Avo" panose="020406030505060202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478695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p:bldP spid="9"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A9D1082-1498-4FFB-95AA-6ED0557A8AD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AC07203-3877-2338-FFB0-180D2868001D}"/>
              </a:ext>
            </a:extLst>
          </p:cNvPr>
          <p:cNvSpPr/>
          <p:nvPr/>
        </p:nvSpPr>
        <p:spPr>
          <a:xfrm>
            <a:off x="607019" y="1826071"/>
            <a:ext cx="10977962" cy="3205857"/>
          </a:xfrm>
          <a:prstGeom prst="rect">
            <a:avLst/>
          </a:prstGeom>
          <a:solidFill>
            <a:sysClr val="window" lastClr="FFFFFF"/>
          </a:solidFill>
          <a:ln w="25400" cap="flat" cmpd="sng" algn="ctr">
            <a:solidFill>
              <a:srgbClr val="4F81BD">
                <a:shade val="15000"/>
              </a:srgbClr>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400" b="1" kern="1200" dirty="0">
                <a:solidFill>
                  <a:prstClr val="black"/>
                </a:solidFill>
                <a:latin typeface="UTM Avo" panose="02040603050506020204" pitchFamily="18" charset="0"/>
                <a:ea typeface="+mn-ea"/>
                <a:cs typeface="+mn-cs"/>
              </a:rPr>
              <a:t>Điều em học hỏi được: </a:t>
            </a:r>
            <a:endParaRPr lang="en-US" sz="2400" b="1" kern="1200" dirty="0">
              <a:solidFill>
                <a:prstClr val="black"/>
              </a:solidFill>
              <a:latin typeface="UTM Avo" panose="02040603050506020204" pitchFamily="18" charset="0"/>
              <a:ea typeface="+mn-ea"/>
              <a:cs typeface="+mn-cs"/>
            </a:endParaRPr>
          </a:p>
          <a:p>
            <a:pPr marL="381019" marR="0" lvl="0" indent="-381019" algn="just" defTabSz="609539" eaLnBrk="1" fontAlgn="auto" latinLnBrk="0" hangingPunct="1">
              <a:lnSpc>
                <a:spcPct val="150000"/>
              </a:lnSpc>
              <a:spcBef>
                <a:spcPts val="0"/>
              </a:spcBef>
              <a:spcAft>
                <a:spcPts val="0"/>
              </a:spcAft>
              <a:buClrTx/>
              <a:buSzTx/>
              <a:buFontTx/>
              <a:buChar char="-"/>
              <a:tabLst/>
              <a:defRPr/>
            </a:pPr>
            <a:r>
              <a:rPr lang="vi-VN" sz="2400" kern="1200" dirty="0">
                <a:solidFill>
                  <a:prstClr val="black"/>
                </a:solidFill>
                <a:latin typeface="UTM Avo" panose="02040603050506020204" pitchFamily="18" charset="0"/>
                <a:ea typeface="+mn-ea"/>
                <a:cs typeface="+mn-cs"/>
              </a:rPr>
              <a:t>Sự cố gắng rèn luyện, học tập trau dồi bản thân và cả sự kiên cường</a:t>
            </a:r>
            <a:r>
              <a:rPr lang="en-US" sz="2400" kern="1200" dirty="0">
                <a:solidFill>
                  <a:prstClr val="black"/>
                </a:solidFill>
                <a:latin typeface="UTM Avo" panose="02040603050506020204" pitchFamily="18" charset="0"/>
                <a:ea typeface="+mn-ea"/>
                <a:cs typeface="+mn-cs"/>
              </a:rPr>
              <a:t>.</a:t>
            </a:r>
          </a:p>
          <a:p>
            <a:pPr marL="381019" marR="0" lvl="0" indent="-381019" algn="just" defTabSz="609539" eaLnBrk="1" fontAlgn="auto" latinLnBrk="0" hangingPunct="1">
              <a:lnSpc>
                <a:spcPct val="150000"/>
              </a:lnSpc>
              <a:spcBef>
                <a:spcPts val="0"/>
              </a:spcBef>
              <a:spcAft>
                <a:spcPts val="0"/>
              </a:spcAft>
              <a:buClrTx/>
              <a:buSzTx/>
              <a:buFontTx/>
              <a:buChar char="-"/>
              <a:tabLst/>
              <a:defRPr/>
            </a:pPr>
            <a:r>
              <a:rPr lang="vi-VN" sz="2400" kern="1200" dirty="0">
                <a:solidFill>
                  <a:prstClr val="black"/>
                </a:solidFill>
                <a:latin typeface="UTM Avo" panose="02040603050506020204" pitchFamily="18" charset="0"/>
                <a:ea typeface="+mn-ea"/>
                <a:cs typeface="+mn-cs"/>
              </a:rPr>
              <a:t>Học tập không ngừng nghỉ để có thể học nhanh nhất có thể. </a:t>
            </a:r>
            <a:endParaRPr lang="en-US" sz="2400" kern="1200" dirty="0">
              <a:solidFill>
                <a:prstClr val="black"/>
              </a:solidFill>
              <a:latin typeface="UTM Avo" panose="02040603050506020204" pitchFamily="18" charset="0"/>
              <a:ea typeface="+mn-ea"/>
              <a:cs typeface="+mn-cs"/>
            </a:endParaRPr>
          </a:p>
          <a:p>
            <a:pPr marL="381019" marR="0" lvl="0" indent="-381019" algn="just" defTabSz="609539" eaLnBrk="1" fontAlgn="auto" latinLnBrk="0" hangingPunct="1">
              <a:lnSpc>
                <a:spcPct val="150000"/>
              </a:lnSpc>
              <a:spcBef>
                <a:spcPts val="0"/>
              </a:spcBef>
              <a:spcAft>
                <a:spcPts val="0"/>
              </a:spcAft>
              <a:buClrTx/>
              <a:buSzTx/>
              <a:buFontTx/>
              <a:buChar char="-"/>
              <a:tabLst/>
              <a:defRPr/>
            </a:pPr>
            <a:r>
              <a:rPr lang="vi-VN" sz="2400" kern="1200" dirty="0">
                <a:solidFill>
                  <a:prstClr val="black"/>
                </a:solidFill>
                <a:latin typeface="UTM Avo" panose="02040603050506020204" pitchFamily="18" charset="0"/>
                <a:ea typeface="+mn-ea"/>
                <a:cs typeface="+mn-cs"/>
              </a:rPr>
              <a:t>Cống hiến tuổi trẻ của mình cho đất nước, bảo vệ những người thân yêu trước kẻ địch. </a:t>
            </a:r>
            <a:endParaRPr lang="en-US" sz="2400" kern="1200" dirty="0">
              <a:solidFill>
                <a:prstClr val="black"/>
              </a:solidFill>
              <a:latin typeface="UTM Avo" panose="02040603050506020204" pitchFamily="18" charset="0"/>
              <a:ea typeface="+mn-ea"/>
              <a:cs typeface="+mn-cs"/>
            </a:endParaRPr>
          </a:p>
        </p:txBody>
      </p:sp>
      <p:grpSp>
        <p:nvGrpSpPr>
          <p:cNvPr id="6" name="Group 5">
            <a:extLst>
              <a:ext uri="{FF2B5EF4-FFF2-40B4-BE49-F238E27FC236}">
                <a16:creationId xmlns:a16="http://schemas.microsoft.com/office/drawing/2014/main" id="{EAF360FE-45BD-C4D4-A2EF-1B8562367A13}"/>
              </a:ext>
            </a:extLst>
          </p:cNvPr>
          <p:cNvGrpSpPr/>
          <p:nvPr/>
        </p:nvGrpSpPr>
        <p:grpSpPr>
          <a:xfrm>
            <a:off x="1046570" y="5208066"/>
            <a:ext cx="10098859" cy="1121846"/>
            <a:chOff x="1789767" y="7947812"/>
            <a:chExt cx="15148288" cy="1682769"/>
          </a:xfrm>
        </p:grpSpPr>
        <p:sp>
          <p:nvSpPr>
            <p:cNvPr id="7" name="Arrow: Right 6">
              <a:extLst>
                <a:ext uri="{FF2B5EF4-FFF2-40B4-BE49-F238E27FC236}">
                  <a16:creationId xmlns:a16="http://schemas.microsoft.com/office/drawing/2014/main" id="{B7CC5B5C-B152-FF67-81D8-F600646D18E2}"/>
                </a:ext>
              </a:extLst>
            </p:cNvPr>
            <p:cNvSpPr/>
            <p:nvPr/>
          </p:nvSpPr>
          <p:spPr>
            <a:xfrm>
              <a:off x="1789767" y="8191501"/>
              <a:ext cx="724831" cy="1066800"/>
            </a:xfrm>
            <a:prstGeom prst="rightArrow">
              <a:avLst/>
            </a:prstGeom>
            <a:solidFill>
              <a:srgbClr val="FF0000"/>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a:extLst>
                <a:ext uri="{FF2B5EF4-FFF2-40B4-BE49-F238E27FC236}">
                  <a16:creationId xmlns:a16="http://schemas.microsoft.com/office/drawing/2014/main" id="{0F08DEAF-633A-8446-70CE-8E93D1E5ECC7}"/>
                </a:ext>
              </a:extLst>
            </p:cNvPr>
            <p:cNvSpPr txBox="1"/>
            <p:nvPr/>
          </p:nvSpPr>
          <p:spPr>
            <a:xfrm>
              <a:off x="2514598" y="7947812"/>
              <a:ext cx="14423457" cy="1682769"/>
            </a:xfrm>
            <a:prstGeom prst="rect">
              <a:avLst/>
            </a:prstGeom>
            <a:noFill/>
          </p:spPr>
          <p:txBody>
            <a:bodyPr wrap="square">
              <a:spAutoFit/>
            </a:bodyP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400" kern="1200" dirty="0">
                  <a:solidFill>
                    <a:prstClr val="black"/>
                  </a:solidFill>
                  <a:latin typeface="UTM Avo" panose="02040603050506020204" pitchFamily="18" charset="0"/>
                  <a:ea typeface="+mn-ea"/>
                  <a:cs typeface="+mn-cs"/>
                </a:rPr>
                <a:t>Là hình mẫu lý tưởng để cho thanh niên hiện nay học tập, rèn luyện có lý tưởng sống đúng đắn đó là lý tưởng của Đảng.</a:t>
              </a:r>
            </a:p>
          </p:txBody>
        </p:sp>
      </p:grpSp>
    </p:spTree>
    <p:extLst>
      <p:ext uri="{BB962C8B-B14F-4D97-AF65-F5344CB8AC3E}">
        <p14:creationId xmlns:p14="http://schemas.microsoft.com/office/powerpoint/2010/main" val="1034125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7836905-CC15-E669-9A1D-E7A1545AA90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DE4E649-D5DA-197C-2AED-F45900513D74}"/>
              </a:ext>
            </a:extLst>
          </p:cNvPr>
          <p:cNvSpPr/>
          <p:nvPr/>
        </p:nvSpPr>
        <p:spPr>
          <a:xfrm>
            <a:off x="0" y="1680198"/>
            <a:ext cx="12192000" cy="555002"/>
          </a:xfrm>
          <a:prstGeom prst="rect">
            <a:avLst/>
          </a:prstGeom>
          <a:solidFill>
            <a:schemeClr val="accent6">
              <a:lumMod val="20000"/>
              <a:lumOff val="80000"/>
            </a:scheme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lang="en-US" sz="2400" b="1" kern="1200" dirty="0" err="1">
                <a:solidFill>
                  <a:schemeClr val="tx1"/>
                </a:solidFill>
                <a:latin typeface="UTM Avo" panose="02040603050506020204" pitchFamily="18" charset="0"/>
                <a:ea typeface="+mn-ea"/>
                <a:cs typeface="Arial" panose="020B0604020202020204" pitchFamily="34" charset="0"/>
              </a:rPr>
              <a:t>Những</a:t>
            </a:r>
            <a:r>
              <a:rPr lang="en-US" sz="2400" b="1" kern="1200" dirty="0">
                <a:solidFill>
                  <a:schemeClr val="tx1"/>
                </a:solidFill>
                <a:latin typeface="UTM Avo" panose="02040603050506020204" pitchFamily="18" charset="0"/>
                <a:ea typeface="+mn-ea"/>
                <a:cs typeface="Arial" panose="020B0604020202020204" pitchFamily="34" charset="0"/>
              </a:rPr>
              <a:t> </a:t>
            </a:r>
            <a:r>
              <a:rPr lang="vi-VN" sz="2400" b="1" kern="1200" dirty="0">
                <a:solidFill>
                  <a:schemeClr val="tx1"/>
                </a:solidFill>
                <a:latin typeface="UTM Avo" panose="02040603050506020204" pitchFamily="18" charset="0"/>
                <a:ea typeface="+mn-ea"/>
                <a:cs typeface="Arial" panose="020B0604020202020204" pitchFamily="34" charset="0"/>
              </a:rPr>
              <a:t>tấm gương sống có lí tưởng</a:t>
            </a:r>
            <a:r>
              <a:rPr lang="en-US" sz="2400" b="1" kern="1200" dirty="0">
                <a:solidFill>
                  <a:schemeClr val="tx1"/>
                </a:solidFill>
                <a:latin typeface="UTM Avo" panose="02040603050506020204" pitchFamily="18" charset="0"/>
                <a:ea typeface="+mn-ea"/>
                <a:cs typeface="Arial" panose="020B0604020202020204" pitchFamily="34" charset="0"/>
              </a:rPr>
              <a:t> </a:t>
            </a:r>
            <a:r>
              <a:rPr lang="en-US" sz="2400" b="1" kern="1200" dirty="0" err="1">
                <a:solidFill>
                  <a:schemeClr val="tx1"/>
                </a:solidFill>
                <a:latin typeface="UTM Avo" panose="02040603050506020204" pitchFamily="18" charset="0"/>
                <a:ea typeface="+mn-ea"/>
                <a:cs typeface="Arial" panose="020B0604020202020204" pitchFamily="34" charset="0"/>
              </a:rPr>
              <a:t>khác</a:t>
            </a:r>
            <a:endParaRPr lang="en-US" sz="2400" b="1" kern="1200" dirty="0">
              <a:solidFill>
                <a:schemeClr val="tx1"/>
              </a:solidFill>
              <a:latin typeface="UTM Avo" panose="02040603050506020204" pitchFamily="18" charset="0"/>
              <a:ea typeface="+mn-ea"/>
              <a:cs typeface="Arial" panose="020B0604020202020204" pitchFamily="34" charset="0"/>
            </a:endParaRPr>
          </a:p>
        </p:txBody>
      </p:sp>
      <p:grpSp>
        <p:nvGrpSpPr>
          <p:cNvPr id="11" name="Group 10">
            <a:extLst>
              <a:ext uri="{FF2B5EF4-FFF2-40B4-BE49-F238E27FC236}">
                <a16:creationId xmlns:a16="http://schemas.microsoft.com/office/drawing/2014/main" id="{655645C1-1AA4-C43E-423A-B56506DB2952}"/>
              </a:ext>
            </a:extLst>
          </p:cNvPr>
          <p:cNvGrpSpPr/>
          <p:nvPr/>
        </p:nvGrpSpPr>
        <p:grpSpPr>
          <a:xfrm>
            <a:off x="161481" y="2368431"/>
            <a:ext cx="3690869" cy="4466674"/>
            <a:chOff x="764476" y="3500211"/>
            <a:chExt cx="5615940" cy="6796387"/>
          </a:xfrm>
        </p:grpSpPr>
        <p:pic>
          <p:nvPicPr>
            <p:cNvPr id="12" name="Picture 11" descr="A person in a suit and tie&#10;&#10;Description automatically generated">
              <a:extLst>
                <a:ext uri="{FF2B5EF4-FFF2-40B4-BE49-F238E27FC236}">
                  <a16:creationId xmlns:a16="http://schemas.microsoft.com/office/drawing/2014/main" id="{AF7864CB-C4D3-5C20-690E-0DC4A0C719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7380" y="3500211"/>
              <a:ext cx="4350130" cy="5480934"/>
            </a:xfrm>
            <a:prstGeom prst="rect">
              <a:avLst/>
            </a:prstGeom>
          </p:spPr>
        </p:pic>
        <p:sp>
          <p:nvSpPr>
            <p:cNvPr id="13" name="TextBox 12">
              <a:extLst>
                <a:ext uri="{FF2B5EF4-FFF2-40B4-BE49-F238E27FC236}">
                  <a16:creationId xmlns:a16="http://schemas.microsoft.com/office/drawing/2014/main" id="{BAA8ACF9-0BA6-901C-E3E7-241A1E805AF1}"/>
                </a:ext>
              </a:extLst>
            </p:cNvPr>
            <p:cNvSpPr txBox="1"/>
            <p:nvPr/>
          </p:nvSpPr>
          <p:spPr>
            <a:xfrm>
              <a:off x="764476" y="8981146"/>
              <a:ext cx="5615940" cy="1315452"/>
            </a:xfrm>
            <a:prstGeom prst="rect">
              <a:avLst/>
            </a:prstGeom>
            <a:noFill/>
          </p:spPr>
          <p:txBody>
            <a:bodyPr wrap="square">
              <a:spAutoFit/>
            </a:bodyPr>
            <a:lstStyle/>
            <a:p>
              <a:pPr algn="ctr" defTabSz="609539">
                <a:lnSpc>
                  <a:spcPct val="150000"/>
                </a:lnSpc>
                <a:buClrTx/>
                <a:buFontTx/>
                <a:buNone/>
              </a:pPr>
              <a:r>
                <a:rPr lang="vi-VN" sz="1800" kern="1200" dirty="0">
                  <a:solidFill>
                    <a:prstClr val="black"/>
                  </a:solidFill>
                  <a:latin typeface="UTM Avo" panose="02040603050506020204" pitchFamily="18" charset="0"/>
                  <a:ea typeface="+mn-ea"/>
                  <a:cs typeface="Arial" panose="020B0604020202020204" pitchFamily="34" charset="0"/>
                </a:rPr>
                <a:t>Hà Huy Tập - người cộng sản kiên trung, bất khuất</a:t>
              </a:r>
            </a:p>
          </p:txBody>
        </p:sp>
      </p:grpSp>
      <p:grpSp>
        <p:nvGrpSpPr>
          <p:cNvPr id="14" name="Group 13">
            <a:extLst>
              <a:ext uri="{FF2B5EF4-FFF2-40B4-BE49-F238E27FC236}">
                <a16:creationId xmlns:a16="http://schemas.microsoft.com/office/drawing/2014/main" id="{121A1BAA-8282-13BA-1876-9BC22217AC79}"/>
              </a:ext>
            </a:extLst>
          </p:cNvPr>
          <p:cNvGrpSpPr/>
          <p:nvPr/>
        </p:nvGrpSpPr>
        <p:grpSpPr>
          <a:xfrm>
            <a:off x="3585941" y="2368431"/>
            <a:ext cx="3690869" cy="4461808"/>
            <a:chOff x="6044532" y="3647677"/>
            <a:chExt cx="5615941" cy="6788984"/>
          </a:xfrm>
        </p:grpSpPr>
        <p:pic>
          <p:nvPicPr>
            <p:cNvPr id="15" name="Picture 14" descr="A person sitting on stairs holding a piece of paper&#10;&#10;Description automatically generated">
              <a:extLst>
                <a:ext uri="{FF2B5EF4-FFF2-40B4-BE49-F238E27FC236}">
                  <a16:creationId xmlns:a16="http://schemas.microsoft.com/office/drawing/2014/main" id="{1D043626-24BA-66D4-9D40-DC9637610F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00199" y="3647677"/>
              <a:ext cx="4104609" cy="5480933"/>
            </a:xfrm>
            <a:prstGeom prst="rect">
              <a:avLst/>
            </a:prstGeom>
          </p:spPr>
        </p:pic>
        <p:sp>
          <p:nvSpPr>
            <p:cNvPr id="16" name="TextBox 15">
              <a:extLst>
                <a:ext uri="{FF2B5EF4-FFF2-40B4-BE49-F238E27FC236}">
                  <a16:creationId xmlns:a16="http://schemas.microsoft.com/office/drawing/2014/main" id="{CE3BC35A-8D6D-4B03-44D3-72D76CE992C4}"/>
                </a:ext>
              </a:extLst>
            </p:cNvPr>
            <p:cNvSpPr txBox="1"/>
            <p:nvPr/>
          </p:nvSpPr>
          <p:spPr>
            <a:xfrm>
              <a:off x="6044532" y="9121209"/>
              <a:ext cx="5615941" cy="1315452"/>
            </a:xfrm>
            <a:prstGeom prst="rect">
              <a:avLst/>
            </a:prstGeom>
            <a:noFill/>
          </p:spPr>
          <p:txBody>
            <a:bodyPr wrap="square">
              <a:spAutoFit/>
            </a:bodyPr>
            <a:lstStyle/>
            <a:p>
              <a:pPr algn="ctr" defTabSz="609539">
                <a:lnSpc>
                  <a:spcPct val="150000"/>
                </a:lnSpc>
                <a:buClrTx/>
                <a:buFontTx/>
                <a:buNone/>
              </a:pPr>
              <a:r>
                <a:rPr lang="en-US" sz="1800" kern="1200" dirty="0" err="1">
                  <a:solidFill>
                    <a:prstClr val="black"/>
                  </a:solidFill>
                  <a:latin typeface="UTM Avo" panose="02040603050506020204" pitchFamily="18" charset="0"/>
                  <a:ea typeface="+mn-ea"/>
                  <a:cs typeface="Arial" panose="020B0604020202020204" pitchFamily="34" charset="0"/>
                </a:rPr>
                <a:t>Hồ</a:t>
              </a:r>
              <a:r>
                <a:rPr lang="en-US" sz="1800" kern="1200" dirty="0">
                  <a:solidFill>
                    <a:prstClr val="black"/>
                  </a:solidFill>
                  <a:latin typeface="UTM Avo" panose="02040603050506020204" pitchFamily="18" charset="0"/>
                  <a:ea typeface="+mn-ea"/>
                  <a:cs typeface="Arial" panose="020B0604020202020204" pitchFamily="34" charset="0"/>
                </a:rPr>
                <a:t> Chí Minh – </a:t>
              </a:r>
              <a:r>
                <a:rPr lang="en-US" sz="1800" kern="1200" dirty="0" err="1">
                  <a:solidFill>
                    <a:prstClr val="black"/>
                  </a:solidFill>
                  <a:latin typeface="UTM Avo" panose="02040603050506020204" pitchFamily="18" charset="0"/>
                  <a:ea typeface="+mn-ea"/>
                  <a:cs typeface="Arial" panose="020B0604020202020204" pitchFamily="34" charset="0"/>
                </a:rPr>
                <a:t>vị</a:t>
              </a:r>
              <a:r>
                <a:rPr lang="en-US" sz="1800" kern="1200" dirty="0">
                  <a:solidFill>
                    <a:prstClr val="black"/>
                  </a:solidFill>
                  <a:latin typeface="UTM Avo" panose="02040603050506020204" pitchFamily="18" charset="0"/>
                  <a:ea typeface="+mn-ea"/>
                  <a:cs typeface="Arial" panose="020B0604020202020204" pitchFamily="34" charset="0"/>
                </a:rPr>
                <a:t> </a:t>
              </a:r>
              <a:r>
                <a:rPr lang="en-US" sz="1800" kern="1200" dirty="0" err="1">
                  <a:solidFill>
                    <a:prstClr val="black"/>
                  </a:solidFill>
                  <a:latin typeface="UTM Avo" panose="02040603050506020204" pitchFamily="18" charset="0"/>
                  <a:ea typeface="+mn-ea"/>
                  <a:cs typeface="Arial" panose="020B0604020202020204" pitchFamily="34" charset="0"/>
                </a:rPr>
                <a:t>lãnh</a:t>
              </a:r>
              <a:r>
                <a:rPr lang="en-US" sz="1800" kern="1200" dirty="0">
                  <a:solidFill>
                    <a:prstClr val="black"/>
                  </a:solidFill>
                  <a:latin typeface="UTM Avo" panose="02040603050506020204" pitchFamily="18" charset="0"/>
                  <a:ea typeface="+mn-ea"/>
                  <a:cs typeface="Arial" panose="020B0604020202020204" pitchFamily="34" charset="0"/>
                </a:rPr>
                <a:t> </a:t>
              </a:r>
              <a:r>
                <a:rPr lang="en-US" sz="1800" kern="1200" dirty="0" err="1">
                  <a:solidFill>
                    <a:prstClr val="black"/>
                  </a:solidFill>
                  <a:latin typeface="UTM Avo" panose="02040603050506020204" pitchFamily="18" charset="0"/>
                  <a:ea typeface="+mn-ea"/>
                  <a:cs typeface="Arial" panose="020B0604020202020204" pitchFamily="34" charset="0"/>
                </a:rPr>
                <a:t>tụ</a:t>
              </a:r>
              <a:endParaRPr lang="en-US" sz="1800" kern="1200" dirty="0">
                <a:solidFill>
                  <a:prstClr val="black"/>
                </a:solidFill>
                <a:latin typeface="UTM Avo" panose="02040603050506020204" pitchFamily="18" charset="0"/>
                <a:ea typeface="+mn-ea"/>
                <a:cs typeface="Arial" panose="020B0604020202020204" pitchFamily="34" charset="0"/>
              </a:endParaRPr>
            </a:p>
            <a:p>
              <a:pPr algn="ctr" defTabSz="609539">
                <a:lnSpc>
                  <a:spcPct val="150000"/>
                </a:lnSpc>
                <a:buClrTx/>
                <a:buFontTx/>
                <a:buNone/>
              </a:pPr>
              <a:r>
                <a:rPr lang="en-US" sz="1800" kern="1200" dirty="0">
                  <a:solidFill>
                    <a:prstClr val="black"/>
                  </a:solidFill>
                  <a:latin typeface="UTM Avo" panose="02040603050506020204" pitchFamily="18" charset="0"/>
                  <a:ea typeface="+mn-ea"/>
                  <a:cs typeface="Arial" panose="020B0604020202020204" pitchFamily="34" charset="0"/>
                </a:rPr>
                <a:t> </a:t>
              </a:r>
              <a:r>
                <a:rPr lang="en-US" sz="1800" kern="1200" dirty="0" err="1">
                  <a:solidFill>
                    <a:prstClr val="black"/>
                  </a:solidFill>
                  <a:latin typeface="UTM Avo" panose="02040603050506020204" pitchFamily="18" charset="0"/>
                  <a:ea typeface="+mn-ea"/>
                  <a:cs typeface="Arial" panose="020B0604020202020204" pitchFamily="34" charset="0"/>
                </a:rPr>
                <a:t>vĩ</a:t>
              </a:r>
              <a:r>
                <a:rPr lang="en-US" sz="1800" kern="1200" dirty="0">
                  <a:solidFill>
                    <a:prstClr val="black"/>
                  </a:solidFill>
                  <a:latin typeface="UTM Avo" panose="02040603050506020204" pitchFamily="18" charset="0"/>
                  <a:ea typeface="+mn-ea"/>
                  <a:cs typeface="Arial" panose="020B0604020202020204" pitchFamily="34" charset="0"/>
                </a:rPr>
                <a:t> </a:t>
              </a:r>
              <a:r>
                <a:rPr lang="en-US" sz="1800" kern="1200" dirty="0" err="1">
                  <a:solidFill>
                    <a:prstClr val="black"/>
                  </a:solidFill>
                  <a:latin typeface="UTM Avo" panose="02040603050506020204" pitchFamily="18" charset="0"/>
                  <a:ea typeface="+mn-ea"/>
                  <a:cs typeface="Arial" panose="020B0604020202020204" pitchFamily="34" charset="0"/>
                </a:rPr>
                <a:t>đại</a:t>
              </a:r>
              <a:r>
                <a:rPr lang="en-US" sz="1800" kern="1200" dirty="0">
                  <a:solidFill>
                    <a:prstClr val="black"/>
                  </a:solidFill>
                  <a:latin typeface="UTM Avo" panose="02040603050506020204" pitchFamily="18" charset="0"/>
                  <a:ea typeface="+mn-ea"/>
                  <a:cs typeface="Arial" panose="020B0604020202020204" pitchFamily="34" charset="0"/>
                </a:rPr>
                <a:t> </a:t>
              </a:r>
              <a:r>
                <a:rPr lang="en-US" sz="1800" kern="1200" dirty="0" err="1">
                  <a:solidFill>
                    <a:prstClr val="black"/>
                  </a:solidFill>
                  <a:latin typeface="UTM Avo" panose="02040603050506020204" pitchFamily="18" charset="0"/>
                  <a:ea typeface="+mn-ea"/>
                  <a:cs typeface="Arial" panose="020B0604020202020204" pitchFamily="34" charset="0"/>
                </a:rPr>
                <a:t>của</a:t>
              </a:r>
              <a:r>
                <a:rPr lang="en-US" sz="1800" kern="1200" dirty="0">
                  <a:solidFill>
                    <a:prstClr val="black"/>
                  </a:solidFill>
                  <a:latin typeface="UTM Avo" panose="02040603050506020204" pitchFamily="18" charset="0"/>
                  <a:ea typeface="+mn-ea"/>
                  <a:cs typeface="Arial" panose="020B0604020202020204" pitchFamily="34" charset="0"/>
                </a:rPr>
                <a:t> </a:t>
              </a:r>
              <a:r>
                <a:rPr lang="en-US" sz="1800" kern="1200" dirty="0" err="1">
                  <a:solidFill>
                    <a:prstClr val="black"/>
                  </a:solidFill>
                  <a:latin typeface="UTM Avo" panose="02040603050506020204" pitchFamily="18" charset="0"/>
                  <a:ea typeface="+mn-ea"/>
                  <a:cs typeface="Arial" panose="020B0604020202020204" pitchFamily="34" charset="0"/>
                </a:rPr>
                <a:t>dân</a:t>
              </a:r>
              <a:r>
                <a:rPr lang="en-US" sz="1800" kern="1200" dirty="0">
                  <a:solidFill>
                    <a:prstClr val="black"/>
                  </a:solidFill>
                  <a:latin typeface="UTM Avo" panose="02040603050506020204" pitchFamily="18" charset="0"/>
                  <a:ea typeface="+mn-ea"/>
                  <a:cs typeface="Arial" panose="020B0604020202020204" pitchFamily="34" charset="0"/>
                </a:rPr>
                <a:t> </a:t>
              </a:r>
              <a:r>
                <a:rPr lang="en-US" sz="1800" kern="1200" dirty="0" err="1">
                  <a:solidFill>
                    <a:prstClr val="black"/>
                  </a:solidFill>
                  <a:latin typeface="UTM Avo" panose="02040603050506020204" pitchFamily="18" charset="0"/>
                  <a:ea typeface="+mn-ea"/>
                  <a:cs typeface="Arial" panose="020B0604020202020204" pitchFamily="34" charset="0"/>
                </a:rPr>
                <a:t>tộc</a:t>
              </a:r>
              <a:r>
                <a:rPr lang="en-US" sz="1800" kern="1200" dirty="0">
                  <a:solidFill>
                    <a:prstClr val="black"/>
                  </a:solidFill>
                  <a:latin typeface="UTM Avo" panose="02040603050506020204" pitchFamily="18" charset="0"/>
                  <a:ea typeface="+mn-ea"/>
                  <a:cs typeface="Arial" panose="020B0604020202020204" pitchFamily="34" charset="0"/>
                </a:rPr>
                <a:t> </a:t>
              </a:r>
              <a:r>
                <a:rPr lang="en-US" sz="1800" kern="1200" dirty="0" err="1">
                  <a:solidFill>
                    <a:prstClr val="black"/>
                  </a:solidFill>
                  <a:latin typeface="UTM Avo" panose="02040603050506020204" pitchFamily="18" charset="0"/>
                  <a:ea typeface="+mn-ea"/>
                  <a:cs typeface="Arial" panose="020B0604020202020204" pitchFamily="34" charset="0"/>
                </a:rPr>
                <a:t>Việt</a:t>
              </a:r>
              <a:r>
                <a:rPr lang="en-US" sz="1800" kern="1200" dirty="0">
                  <a:solidFill>
                    <a:prstClr val="black"/>
                  </a:solidFill>
                  <a:latin typeface="UTM Avo" panose="02040603050506020204" pitchFamily="18" charset="0"/>
                  <a:ea typeface="+mn-ea"/>
                  <a:cs typeface="Arial" panose="020B0604020202020204" pitchFamily="34" charset="0"/>
                </a:rPr>
                <a:t> Nam</a:t>
              </a:r>
            </a:p>
          </p:txBody>
        </p:sp>
      </p:grpSp>
      <p:grpSp>
        <p:nvGrpSpPr>
          <p:cNvPr id="17" name="Group 16">
            <a:extLst>
              <a:ext uri="{FF2B5EF4-FFF2-40B4-BE49-F238E27FC236}">
                <a16:creationId xmlns:a16="http://schemas.microsoft.com/office/drawing/2014/main" id="{EA67AEDD-7727-6BF1-7F45-06F142E0805A}"/>
              </a:ext>
            </a:extLst>
          </p:cNvPr>
          <p:cNvGrpSpPr/>
          <p:nvPr/>
        </p:nvGrpSpPr>
        <p:grpSpPr>
          <a:xfrm>
            <a:off x="7010400" y="2368433"/>
            <a:ext cx="4991100" cy="4466672"/>
            <a:chOff x="4826258" y="3584429"/>
            <a:chExt cx="7594342" cy="6796385"/>
          </a:xfrm>
        </p:grpSpPr>
        <p:pic>
          <p:nvPicPr>
            <p:cNvPr id="18" name="Picture 17">
              <a:extLst>
                <a:ext uri="{FF2B5EF4-FFF2-40B4-BE49-F238E27FC236}">
                  <a16:creationId xmlns:a16="http://schemas.microsoft.com/office/drawing/2014/main" id="{4FFDBD28-2E21-2F2B-0C5B-914E1FD3CB74}"/>
                </a:ext>
              </a:extLst>
            </p:cNvPr>
            <p:cNvPicPr>
              <a:picLocks noChangeAspect="1"/>
            </p:cNvPicPr>
            <p:nvPr/>
          </p:nvPicPr>
          <p:blipFill rotWithShape="1">
            <a:blip r:embed="rId5">
              <a:extLst>
                <a:ext uri="{28A0092B-C50C-407E-A947-70E740481C1C}">
                  <a14:useLocalDpi xmlns:a14="http://schemas.microsoft.com/office/drawing/2010/main" val="0"/>
                </a:ext>
              </a:extLst>
            </a:blip>
            <a:srcRect l="34117" t="324" r="15807" b="-324"/>
            <a:stretch/>
          </p:blipFill>
          <p:spPr>
            <a:xfrm>
              <a:off x="6557825" y="3584429"/>
              <a:ext cx="4131209" cy="5480933"/>
            </a:xfrm>
            <a:prstGeom prst="rect">
              <a:avLst/>
            </a:prstGeom>
          </p:spPr>
        </p:pic>
        <p:sp>
          <p:nvSpPr>
            <p:cNvPr id="19" name="TextBox 18">
              <a:extLst>
                <a:ext uri="{FF2B5EF4-FFF2-40B4-BE49-F238E27FC236}">
                  <a16:creationId xmlns:a16="http://schemas.microsoft.com/office/drawing/2014/main" id="{DCEF5383-94EB-0AE6-1CD9-2F704E942FF0}"/>
                </a:ext>
              </a:extLst>
            </p:cNvPr>
            <p:cNvSpPr txBox="1"/>
            <p:nvPr/>
          </p:nvSpPr>
          <p:spPr>
            <a:xfrm>
              <a:off x="4826258" y="9065362"/>
              <a:ext cx="7594342" cy="1315452"/>
            </a:xfrm>
            <a:prstGeom prst="rect">
              <a:avLst/>
            </a:prstGeom>
            <a:noFill/>
          </p:spPr>
          <p:txBody>
            <a:bodyPr wrap="square">
              <a:spAutoFit/>
            </a:bodyPr>
            <a:lstStyle/>
            <a:p>
              <a:pPr algn="ctr" defTabSz="609539">
                <a:lnSpc>
                  <a:spcPct val="150000"/>
                </a:lnSpc>
                <a:buClrTx/>
                <a:buFontTx/>
                <a:buNone/>
              </a:pPr>
              <a:r>
                <a:rPr lang="vi-VN" sz="1800" kern="1200" dirty="0">
                  <a:solidFill>
                    <a:prstClr val="black"/>
                  </a:solidFill>
                  <a:latin typeface="UTM Avo" panose="02040603050506020204" pitchFamily="18" charset="0"/>
                  <a:ea typeface="+mn-ea"/>
                  <a:cs typeface="Arial" panose="020B0604020202020204" pitchFamily="34" charset="0"/>
                </a:rPr>
                <a:t>Kỹ sư Vũ Văn Bình - người chiếm lĩnh đỉnh cao khoa học công nghệ tại Viettel.</a:t>
              </a:r>
            </a:p>
          </p:txBody>
        </p:sp>
      </p:grpSp>
    </p:spTree>
    <p:extLst>
      <p:ext uri="{BB962C8B-B14F-4D97-AF65-F5344CB8AC3E}">
        <p14:creationId xmlns:p14="http://schemas.microsoft.com/office/powerpoint/2010/main" val="4281465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B83498C-83D1-E7CC-F4B3-EDD8C2EDAAEB}"/>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A61E1E29-0F59-CCF9-724F-B814199D420A}"/>
              </a:ext>
            </a:extLst>
          </p:cNvPr>
          <p:cNvGrpSpPr/>
          <p:nvPr/>
        </p:nvGrpSpPr>
        <p:grpSpPr>
          <a:xfrm>
            <a:off x="7011298" y="1453404"/>
            <a:ext cx="4725296" cy="4725296"/>
            <a:chOff x="9812583" y="2095500"/>
            <a:chExt cx="7087944" cy="7087944"/>
          </a:xfrm>
        </p:grpSpPr>
        <p:sp>
          <p:nvSpPr>
            <p:cNvPr id="7" name="Oval 6">
              <a:extLst>
                <a:ext uri="{FF2B5EF4-FFF2-40B4-BE49-F238E27FC236}">
                  <a16:creationId xmlns:a16="http://schemas.microsoft.com/office/drawing/2014/main" id="{357BDB7C-E6A1-C655-6D99-14481AA10116}"/>
                </a:ext>
              </a:extLst>
            </p:cNvPr>
            <p:cNvSpPr/>
            <p:nvPr/>
          </p:nvSpPr>
          <p:spPr>
            <a:xfrm>
              <a:off x="9964983" y="2247900"/>
              <a:ext cx="6935544" cy="6935544"/>
            </a:xfrm>
            <a:prstGeom prst="ellipse">
              <a:avLst/>
            </a:prstGeom>
            <a:noFill/>
            <a:ln w="25400" cap="flat" cmpd="sng" algn="ctr">
              <a:solidFill>
                <a:srgbClr val="69544F"/>
              </a:solidFill>
              <a:prstDash val="dash"/>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8" name="Oval 7">
              <a:extLst>
                <a:ext uri="{FF2B5EF4-FFF2-40B4-BE49-F238E27FC236}">
                  <a16:creationId xmlns:a16="http://schemas.microsoft.com/office/drawing/2014/main" id="{67EAC518-176B-19AA-7D02-7BF1A1C841C4}"/>
                </a:ext>
              </a:extLst>
            </p:cNvPr>
            <p:cNvSpPr/>
            <p:nvPr/>
          </p:nvSpPr>
          <p:spPr>
            <a:xfrm>
              <a:off x="9812583" y="2095500"/>
              <a:ext cx="6935544" cy="6935544"/>
            </a:xfrm>
            <a:prstGeom prst="ellipse">
              <a:avLst/>
            </a:prstGeom>
            <a:solidFill>
              <a:sysClr val="window" lastClr="FFFFFF"/>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9" name="Freeform 2">
              <a:extLst>
                <a:ext uri="{FF2B5EF4-FFF2-40B4-BE49-F238E27FC236}">
                  <a16:creationId xmlns:a16="http://schemas.microsoft.com/office/drawing/2014/main" id="{BF595578-D8CD-6A2A-84F9-AFB1BBA627A4}"/>
                </a:ext>
              </a:extLst>
            </p:cNvPr>
            <p:cNvSpPr/>
            <p:nvPr/>
          </p:nvSpPr>
          <p:spPr>
            <a:xfrm>
              <a:off x="10134600" y="2705100"/>
              <a:ext cx="6291510" cy="6173544"/>
            </a:xfrm>
            <a:custGeom>
              <a:avLst/>
              <a:gdLst/>
              <a:ahLst/>
              <a:cxnLst/>
              <a:rect l="l" t="t" r="r" b="b"/>
              <a:pathLst>
                <a:path w="8386854" h="8229600">
                  <a:moveTo>
                    <a:pt x="0" y="0"/>
                  </a:moveTo>
                  <a:lnTo>
                    <a:pt x="8386854" y="0"/>
                  </a:lnTo>
                  <a:lnTo>
                    <a:pt x="8386854" y="8229600"/>
                  </a:lnTo>
                  <a:lnTo>
                    <a:pt x="0" y="8229600"/>
                  </a:lnTo>
                  <a:lnTo>
                    <a:pt x="0" y="0"/>
                  </a:lnTo>
                  <a:close/>
                </a:path>
              </a:pathLst>
            </a:custGeom>
            <a:blipFill>
              <a:blip r:embed="rId3"/>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grpSp>
        <p:nvGrpSpPr>
          <p:cNvPr id="11" name="Group 10">
            <a:extLst>
              <a:ext uri="{FF2B5EF4-FFF2-40B4-BE49-F238E27FC236}">
                <a16:creationId xmlns:a16="http://schemas.microsoft.com/office/drawing/2014/main" id="{50783F08-C873-2960-CED5-82B551D3249C}"/>
              </a:ext>
            </a:extLst>
          </p:cNvPr>
          <p:cNvGrpSpPr/>
          <p:nvPr/>
        </p:nvGrpSpPr>
        <p:grpSpPr>
          <a:xfrm>
            <a:off x="834288" y="2167618"/>
            <a:ext cx="4657725" cy="3195268"/>
            <a:chOff x="1512463" y="615220"/>
            <a:chExt cx="6986588" cy="6661880"/>
          </a:xfrm>
        </p:grpSpPr>
        <p:sp>
          <p:nvSpPr>
            <p:cNvPr id="12" name="Rectangle: Diagonal Corners Rounded 11">
              <a:extLst>
                <a:ext uri="{FF2B5EF4-FFF2-40B4-BE49-F238E27FC236}">
                  <a16:creationId xmlns:a16="http://schemas.microsoft.com/office/drawing/2014/main" id="{572EBD06-AB03-F973-5E33-229B91F4EEA4}"/>
                </a:ext>
              </a:extLst>
            </p:cNvPr>
            <p:cNvSpPr/>
            <p:nvPr/>
          </p:nvSpPr>
          <p:spPr>
            <a:xfrm>
              <a:off x="1641051" y="1790700"/>
              <a:ext cx="6858000" cy="5486400"/>
            </a:xfrm>
            <a:prstGeom prst="round2DiagRect">
              <a:avLst/>
            </a:prstGeom>
            <a:noFill/>
            <a:ln w="25400" cap="flat" cmpd="sng" algn="ctr">
              <a:solidFill>
                <a:srgbClr val="69544F"/>
              </a:solidFill>
              <a:prstDash val="dash"/>
            </a:ln>
            <a:effectLst/>
          </p:spPr>
          <p:txBody>
            <a:bodyPr rtlCol="0" anchor="ctr"/>
            <a:lstStyle/>
            <a:p>
              <a:pPr marL="0" marR="0" lvl="0" indent="0" algn="just" defTabSz="609539"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grpSp>
          <p:nvGrpSpPr>
            <p:cNvPr id="13" name="Group 12">
              <a:extLst>
                <a:ext uri="{FF2B5EF4-FFF2-40B4-BE49-F238E27FC236}">
                  <a16:creationId xmlns:a16="http://schemas.microsoft.com/office/drawing/2014/main" id="{473ACBB9-7458-5F38-D926-E8E81B613692}"/>
                </a:ext>
              </a:extLst>
            </p:cNvPr>
            <p:cNvGrpSpPr/>
            <p:nvPr/>
          </p:nvGrpSpPr>
          <p:grpSpPr>
            <a:xfrm>
              <a:off x="1512463" y="615220"/>
              <a:ext cx="6858000" cy="6509480"/>
              <a:chOff x="1512463" y="615220"/>
              <a:chExt cx="6858000" cy="6509480"/>
            </a:xfrm>
          </p:grpSpPr>
          <p:sp>
            <p:nvSpPr>
              <p:cNvPr id="14" name="Rectangle: Diagonal Corners Rounded 13">
                <a:extLst>
                  <a:ext uri="{FF2B5EF4-FFF2-40B4-BE49-F238E27FC236}">
                    <a16:creationId xmlns:a16="http://schemas.microsoft.com/office/drawing/2014/main" id="{2DEBC90D-DDBC-F4CB-A78E-69442614383A}"/>
                  </a:ext>
                </a:extLst>
              </p:cNvPr>
              <p:cNvSpPr/>
              <p:nvPr/>
            </p:nvSpPr>
            <p:spPr>
              <a:xfrm>
                <a:off x="1512463" y="1638300"/>
                <a:ext cx="6858000" cy="5486400"/>
              </a:xfrm>
              <a:prstGeom prst="round2DiagRect">
                <a:avLst/>
              </a:prstGeom>
              <a:solidFill>
                <a:sysClr val="window" lastClr="FFFFFF"/>
              </a:solidFill>
              <a:ln w="25400" cap="flat" cmpd="sng" algn="ctr">
                <a:no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400" kern="1200" dirty="0">
                    <a:solidFill>
                      <a:schemeClr val="tx1"/>
                    </a:solidFill>
                    <a:latin typeface="UTM Avo" panose="02040603050506020204" pitchFamily="18" charset="0"/>
                    <a:ea typeface="+mn-ea"/>
                    <a:cs typeface="+mn-cs"/>
                  </a:rPr>
                  <a:t>Em hãy cho biết thế nào là sống có lí tưởng và ý nghĩa của sống có lí tưởng.</a:t>
                </a:r>
              </a:p>
            </p:txBody>
          </p:sp>
          <p:sp>
            <p:nvSpPr>
              <p:cNvPr id="16" name="Freeform 4">
                <a:extLst>
                  <a:ext uri="{FF2B5EF4-FFF2-40B4-BE49-F238E27FC236}">
                    <a16:creationId xmlns:a16="http://schemas.microsoft.com/office/drawing/2014/main" id="{B8025809-3B73-5C3A-3B20-3E43F509E0C7}"/>
                  </a:ext>
                </a:extLst>
              </p:cNvPr>
              <p:cNvSpPr/>
              <p:nvPr/>
            </p:nvSpPr>
            <p:spPr>
              <a:xfrm>
                <a:off x="4712863" y="615220"/>
                <a:ext cx="1419134" cy="1842792"/>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just" defTabSz="609539"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grpSp>
    </p:spTree>
    <p:extLst>
      <p:ext uri="{BB962C8B-B14F-4D97-AF65-F5344CB8AC3E}">
        <p14:creationId xmlns:p14="http://schemas.microsoft.com/office/powerpoint/2010/main" val="414371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AE77516-BA1A-8BB9-37AD-DA17976E860E}"/>
            </a:ext>
          </a:extLst>
        </p:cNvPr>
        <p:cNvGrpSpPr/>
        <p:nvPr/>
      </p:nvGrpSpPr>
      <p:grpSpPr>
        <a:xfrm>
          <a:off x="0" y="0"/>
          <a:ext cx="0" cy="0"/>
          <a:chOff x="0" y="0"/>
          <a:chExt cx="0" cy="0"/>
        </a:xfrm>
      </p:grpSpPr>
      <p:sp>
        <p:nvSpPr>
          <p:cNvPr id="8" name="Freeform 13">
            <a:extLst>
              <a:ext uri="{FF2B5EF4-FFF2-40B4-BE49-F238E27FC236}">
                <a16:creationId xmlns:a16="http://schemas.microsoft.com/office/drawing/2014/main" id="{CF1A997A-0D56-9484-B44D-2229B3E4BAA8}"/>
              </a:ext>
            </a:extLst>
          </p:cNvPr>
          <p:cNvSpPr/>
          <p:nvPr/>
        </p:nvSpPr>
        <p:spPr>
          <a:xfrm>
            <a:off x="120804" y="1710379"/>
            <a:ext cx="2277823" cy="5147621"/>
          </a:xfrm>
          <a:custGeom>
            <a:avLst/>
            <a:gdLst/>
            <a:ahLst/>
            <a:cxnLst/>
            <a:rect l="l" t="t" r="r" b="b"/>
            <a:pathLst>
              <a:path w="3951583" h="8930130">
                <a:moveTo>
                  <a:pt x="0" y="0"/>
                </a:moveTo>
                <a:lnTo>
                  <a:pt x="3951582" y="0"/>
                </a:lnTo>
                <a:lnTo>
                  <a:pt x="3951582" y="8930130"/>
                </a:lnTo>
                <a:lnTo>
                  <a:pt x="0" y="8930130"/>
                </a:lnTo>
                <a:lnTo>
                  <a:pt x="0" y="0"/>
                </a:lnTo>
                <a:close/>
              </a:path>
            </a:pathLst>
          </a:custGeom>
          <a:blipFill>
            <a:blip r:embed="rId3"/>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grpSp>
        <p:nvGrpSpPr>
          <p:cNvPr id="10" name="Group 9">
            <a:extLst>
              <a:ext uri="{FF2B5EF4-FFF2-40B4-BE49-F238E27FC236}">
                <a16:creationId xmlns:a16="http://schemas.microsoft.com/office/drawing/2014/main" id="{283ADADF-8B2E-7106-0865-0ECF9BD1901D}"/>
              </a:ext>
            </a:extLst>
          </p:cNvPr>
          <p:cNvGrpSpPr/>
          <p:nvPr/>
        </p:nvGrpSpPr>
        <p:grpSpPr>
          <a:xfrm>
            <a:off x="2870200" y="1501048"/>
            <a:ext cx="8686800" cy="3636819"/>
            <a:chOff x="4267200" y="983671"/>
            <a:chExt cx="13030200" cy="5455229"/>
          </a:xfrm>
        </p:grpSpPr>
        <p:sp>
          <p:nvSpPr>
            <p:cNvPr id="11" name="Rectangle 10">
              <a:extLst>
                <a:ext uri="{FF2B5EF4-FFF2-40B4-BE49-F238E27FC236}">
                  <a16:creationId xmlns:a16="http://schemas.microsoft.com/office/drawing/2014/main" id="{DF7FEB9D-4D2D-5F10-FDA4-81988F4E6E09}"/>
                </a:ext>
              </a:extLst>
            </p:cNvPr>
            <p:cNvSpPr/>
            <p:nvPr/>
          </p:nvSpPr>
          <p:spPr>
            <a:xfrm>
              <a:off x="4267200" y="1451074"/>
              <a:ext cx="13030200" cy="4987826"/>
            </a:xfrm>
            <a:prstGeom prst="rect">
              <a:avLst/>
            </a:prstGeom>
            <a:solidFill>
              <a:schemeClr val="bg1"/>
            </a:solidFill>
            <a:ln w="38100" cap="flat" cmpd="sng" algn="ctr">
              <a:solidFill>
                <a:srgbClr val="69544F"/>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400" kern="1200" dirty="0">
                  <a:solidFill>
                    <a:schemeClr val="tx1"/>
                  </a:solidFill>
                  <a:latin typeface="UTM Avo" panose="02040603050506020204" pitchFamily="18" charset="0"/>
                  <a:ea typeface="+mn-ea"/>
                  <a:cs typeface="+mn-cs"/>
                </a:rPr>
                <a:t>Sống có lí tưởng là việc mỗi người xác định được mục đích cao đẹp, kế hoạch, hành động của bản thân, phấn đấu để đạt được mục đích đó nhằm đóng góp cho lợi ích của cộng đồng, quốc gia, nhân loại.</a:t>
              </a:r>
            </a:p>
          </p:txBody>
        </p:sp>
        <p:sp>
          <p:nvSpPr>
            <p:cNvPr id="12" name="Rectangle: Rounded Corners 11">
              <a:extLst>
                <a:ext uri="{FF2B5EF4-FFF2-40B4-BE49-F238E27FC236}">
                  <a16:creationId xmlns:a16="http://schemas.microsoft.com/office/drawing/2014/main" id="{FAC8F81E-6D75-8384-7DB1-EF97F93FAEA3}"/>
                </a:ext>
              </a:extLst>
            </p:cNvPr>
            <p:cNvSpPr/>
            <p:nvPr/>
          </p:nvSpPr>
          <p:spPr>
            <a:xfrm>
              <a:off x="4595815" y="983671"/>
              <a:ext cx="4467570" cy="990600"/>
            </a:xfrm>
            <a:prstGeom prst="roundRect">
              <a:avLst>
                <a:gd name="adj" fmla="val 50000"/>
              </a:avLst>
            </a:prstGeom>
            <a:solidFill>
              <a:sysClr val="window" lastClr="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Khái</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niệm</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p>
          </p:txBody>
        </p:sp>
      </p:grpSp>
    </p:spTree>
    <p:extLst>
      <p:ext uri="{BB962C8B-B14F-4D97-AF65-F5344CB8AC3E}">
        <p14:creationId xmlns:p14="http://schemas.microsoft.com/office/powerpoint/2010/main" val="406338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FE166E9-B962-A462-0EDF-8FE14A93F1DB}"/>
            </a:ext>
          </a:extLst>
        </p:cNvPr>
        <p:cNvGrpSpPr/>
        <p:nvPr/>
      </p:nvGrpSpPr>
      <p:grpSpPr>
        <a:xfrm>
          <a:off x="0" y="0"/>
          <a:ext cx="0" cy="0"/>
          <a:chOff x="0" y="0"/>
          <a:chExt cx="0" cy="0"/>
        </a:xfrm>
      </p:grpSpPr>
      <p:sp>
        <p:nvSpPr>
          <p:cNvPr id="3" name="Rectangle: Diagonal Corners Rounded 2">
            <a:extLst>
              <a:ext uri="{FF2B5EF4-FFF2-40B4-BE49-F238E27FC236}">
                <a16:creationId xmlns:a16="http://schemas.microsoft.com/office/drawing/2014/main" id="{023313E9-078C-B598-D064-39339E6BE557}"/>
              </a:ext>
            </a:extLst>
          </p:cNvPr>
          <p:cNvSpPr/>
          <p:nvPr/>
        </p:nvSpPr>
        <p:spPr>
          <a:xfrm>
            <a:off x="4728918" y="1054100"/>
            <a:ext cx="2734165" cy="657570"/>
          </a:xfrm>
          <a:prstGeom prst="round2DiagRect">
            <a:avLst/>
          </a:prstGeom>
          <a:solidFill>
            <a:srgbClr val="D3BD9D"/>
          </a:solidFill>
          <a:ln w="25400" cap="flat" cmpd="sng" algn="ctr">
            <a:noFill/>
            <a:prstDash val="solid"/>
          </a:ln>
          <a:effectLst/>
        </p:spPr>
        <p:txBody>
          <a:bodyPr rtlCol="0" anchor="ctr"/>
          <a:lstStyle/>
          <a:p>
            <a:pPr marL="0" marR="0" lvl="0" indent="0" algn="ctr" defTabSz="609630" eaLnBrk="1" fontAlgn="auto" latinLnBrk="0" hangingPunct="1">
              <a:spcBef>
                <a:spcPts val="0"/>
              </a:spcBef>
              <a:spcAft>
                <a:spcPts val="0"/>
              </a:spcAft>
              <a:buClrTx/>
              <a:buSzTx/>
              <a:buFontTx/>
              <a:buNone/>
              <a:tabLst/>
              <a:defRPr/>
            </a:pPr>
            <a:r>
              <a:rPr kumimoji="0" lang="en-US" sz="2400" b="1" i="0" u="none" strike="noStrike" kern="1200" cap="none"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Ý </a:t>
            </a:r>
            <a:r>
              <a:rPr kumimoji="0" lang="en-US" sz="2400" b="1" i="0" u="none" strike="noStrike" kern="1200" cap="none"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nghĩa</a:t>
            </a:r>
            <a:r>
              <a:rPr kumimoji="0" lang="en-US" sz="2400" b="1" i="0" u="none" strike="noStrike" kern="1200" cap="none"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p>
        </p:txBody>
      </p:sp>
      <p:sp>
        <p:nvSpPr>
          <p:cNvPr id="8" name="Freeform 14">
            <a:extLst>
              <a:ext uri="{FF2B5EF4-FFF2-40B4-BE49-F238E27FC236}">
                <a16:creationId xmlns:a16="http://schemas.microsoft.com/office/drawing/2014/main" id="{145DFA70-3904-E846-BCD8-A3649793E78B}"/>
              </a:ext>
            </a:extLst>
          </p:cNvPr>
          <p:cNvSpPr/>
          <p:nvPr/>
        </p:nvSpPr>
        <p:spPr>
          <a:xfrm>
            <a:off x="22902" y="5516676"/>
            <a:ext cx="1922259" cy="1321116"/>
          </a:xfrm>
          <a:custGeom>
            <a:avLst/>
            <a:gdLst/>
            <a:ahLst/>
            <a:cxnLst/>
            <a:rect l="l" t="t" r="r" b="b"/>
            <a:pathLst>
              <a:path w="3469652" h="2384597">
                <a:moveTo>
                  <a:pt x="0" y="0"/>
                </a:moveTo>
                <a:lnTo>
                  <a:pt x="3469653" y="0"/>
                </a:lnTo>
                <a:lnTo>
                  <a:pt x="3469653" y="2384597"/>
                </a:lnTo>
                <a:lnTo>
                  <a:pt x="0" y="23845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
        <p:nvSpPr>
          <p:cNvPr id="11" name="Freeform 17">
            <a:extLst>
              <a:ext uri="{FF2B5EF4-FFF2-40B4-BE49-F238E27FC236}">
                <a16:creationId xmlns:a16="http://schemas.microsoft.com/office/drawing/2014/main" id="{392D4D90-3F7C-5DAB-911A-6F2C47594E7D}"/>
              </a:ext>
            </a:extLst>
          </p:cNvPr>
          <p:cNvSpPr/>
          <p:nvPr/>
        </p:nvSpPr>
        <p:spPr>
          <a:xfrm>
            <a:off x="11054881" y="609600"/>
            <a:ext cx="986427" cy="1997827"/>
          </a:xfrm>
          <a:custGeom>
            <a:avLst/>
            <a:gdLst/>
            <a:ahLst/>
            <a:cxnLst/>
            <a:rect l="l" t="t" r="r" b="b"/>
            <a:pathLst>
              <a:path w="1479641" h="2996740">
                <a:moveTo>
                  <a:pt x="0" y="0"/>
                </a:moveTo>
                <a:lnTo>
                  <a:pt x="1479640" y="0"/>
                </a:lnTo>
                <a:lnTo>
                  <a:pt x="1479640" y="2996740"/>
                </a:lnTo>
                <a:lnTo>
                  <a:pt x="0" y="299674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grpSp>
        <p:nvGrpSpPr>
          <p:cNvPr id="12" name="Group 11">
            <a:extLst>
              <a:ext uri="{FF2B5EF4-FFF2-40B4-BE49-F238E27FC236}">
                <a16:creationId xmlns:a16="http://schemas.microsoft.com/office/drawing/2014/main" id="{81F42787-F0DC-04DB-1AE4-19A541C01F1B}"/>
              </a:ext>
            </a:extLst>
          </p:cNvPr>
          <p:cNvGrpSpPr/>
          <p:nvPr/>
        </p:nvGrpSpPr>
        <p:grpSpPr>
          <a:xfrm>
            <a:off x="1843561" y="2514599"/>
            <a:ext cx="3244799" cy="3738993"/>
            <a:chOff x="1828800" y="2681965"/>
            <a:chExt cx="4867198" cy="5518932"/>
          </a:xfrm>
        </p:grpSpPr>
        <p:sp>
          <p:nvSpPr>
            <p:cNvPr id="14" name="Rectangle: Diagonal Corners Rounded 13">
              <a:extLst>
                <a:ext uri="{FF2B5EF4-FFF2-40B4-BE49-F238E27FC236}">
                  <a16:creationId xmlns:a16="http://schemas.microsoft.com/office/drawing/2014/main" id="{822A5D8C-E74E-4E11-9D8E-3DAE6A294C15}"/>
                </a:ext>
              </a:extLst>
            </p:cNvPr>
            <p:cNvSpPr/>
            <p:nvPr/>
          </p:nvSpPr>
          <p:spPr>
            <a:xfrm>
              <a:off x="1981200" y="2834365"/>
              <a:ext cx="4714798" cy="5366532"/>
            </a:xfrm>
            <a:prstGeom prst="round2DiagRect">
              <a:avLst/>
            </a:prstGeom>
            <a:noFill/>
            <a:ln w="25400" cap="flat" cmpd="sng" algn="ctr">
              <a:solidFill>
                <a:srgbClr val="69544F"/>
              </a:solidFill>
              <a:prstDash val="dash"/>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Diagonal Corners Rounded 14">
              <a:extLst>
                <a:ext uri="{FF2B5EF4-FFF2-40B4-BE49-F238E27FC236}">
                  <a16:creationId xmlns:a16="http://schemas.microsoft.com/office/drawing/2014/main" id="{F62B1810-F078-DAC9-D374-27A3453EF63E}"/>
                </a:ext>
              </a:extLst>
            </p:cNvPr>
            <p:cNvSpPr/>
            <p:nvPr/>
          </p:nvSpPr>
          <p:spPr>
            <a:xfrm>
              <a:off x="1828800" y="2681965"/>
              <a:ext cx="4714798" cy="5366532"/>
            </a:xfrm>
            <a:prstGeom prst="round2DiagRect">
              <a:avLst/>
            </a:prstGeom>
            <a:solidFill>
              <a:sysClr val="window" lastClr="FFFFFF"/>
            </a:solidFill>
            <a:ln w="25400" cap="flat" cmpd="sng" algn="ctr">
              <a:no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Giúp</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mỗi</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cá</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nhân</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có</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động</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lực</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phấn</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đấu</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để</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hoàn</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thành</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các</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mục</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tiêu</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của</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bản</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thân</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a:t>
              </a:r>
            </a:p>
          </p:txBody>
        </p:sp>
      </p:grpSp>
      <p:grpSp>
        <p:nvGrpSpPr>
          <p:cNvPr id="17" name="Group 16">
            <a:extLst>
              <a:ext uri="{FF2B5EF4-FFF2-40B4-BE49-F238E27FC236}">
                <a16:creationId xmlns:a16="http://schemas.microsoft.com/office/drawing/2014/main" id="{2309A02D-791F-6714-09E1-209C825F83EC}"/>
              </a:ext>
            </a:extLst>
          </p:cNvPr>
          <p:cNvGrpSpPr/>
          <p:nvPr/>
        </p:nvGrpSpPr>
        <p:grpSpPr>
          <a:xfrm>
            <a:off x="7205242" y="2519052"/>
            <a:ext cx="3244799" cy="3738993"/>
            <a:chOff x="987992" y="2681965"/>
            <a:chExt cx="4867198" cy="5518932"/>
          </a:xfrm>
        </p:grpSpPr>
        <p:sp>
          <p:nvSpPr>
            <p:cNvPr id="18" name="Rectangle: Diagonal Corners Rounded 17">
              <a:extLst>
                <a:ext uri="{FF2B5EF4-FFF2-40B4-BE49-F238E27FC236}">
                  <a16:creationId xmlns:a16="http://schemas.microsoft.com/office/drawing/2014/main" id="{54A49E2C-05B0-182F-4667-7828D78F40BC}"/>
                </a:ext>
              </a:extLst>
            </p:cNvPr>
            <p:cNvSpPr/>
            <p:nvPr/>
          </p:nvSpPr>
          <p:spPr>
            <a:xfrm>
              <a:off x="1140392" y="2834365"/>
              <a:ext cx="4714798" cy="5366532"/>
            </a:xfrm>
            <a:prstGeom prst="round2DiagRect">
              <a:avLst/>
            </a:prstGeom>
            <a:noFill/>
            <a:ln w="25400" cap="flat" cmpd="sng" algn="ctr">
              <a:solidFill>
                <a:srgbClr val="69544F"/>
              </a:solidFill>
              <a:prstDash val="dash"/>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Diagonal Corners Rounded 18">
              <a:extLst>
                <a:ext uri="{FF2B5EF4-FFF2-40B4-BE49-F238E27FC236}">
                  <a16:creationId xmlns:a16="http://schemas.microsoft.com/office/drawing/2014/main" id="{7BCE2D29-F54E-9B24-E214-7A0BC6BFCCAC}"/>
                </a:ext>
              </a:extLst>
            </p:cNvPr>
            <p:cNvSpPr/>
            <p:nvPr/>
          </p:nvSpPr>
          <p:spPr>
            <a:xfrm>
              <a:off x="987992" y="2681965"/>
              <a:ext cx="4714798" cy="5366532"/>
            </a:xfrm>
            <a:prstGeom prst="round2DiagRect">
              <a:avLst/>
            </a:prstGeom>
            <a:solidFill>
              <a:sysClr val="window" lastClr="FFFFFF"/>
            </a:solidFill>
            <a:ln w="25400" cap="flat" cmpd="sng" algn="ctr">
              <a:no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Người sống có lí tưởng sẽ được xã hội công nhận, tôn trọng và tin tưởng.</a:t>
              </a:r>
            </a:p>
          </p:txBody>
        </p:sp>
      </p:grpSp>
      <p:cxnSp>
        <p:nvCxnSpPr>
          <p:cNvPr id="21" name="Straight Connector 33">
            <a:extLst>
              <a:ext uri="{FF2B5EF4-FFF2-40B4-BE49-F238E27FC236}">
                <a16:creationId xmlns:a16="http://schemas.microsoft.com/office/drawing/2014/main" id="{D141B75B-01A6-2D55-50A9-8CC8F00142D7}"/>
              </a:ext>
            </a:extLst>
          </p:cNvPr>
          <p:cNvCxnSpPr>
            <a:cxnSpLocks/>
            <a:stCxn id="3" idx="1"/>
            <a:endCxn id="15" idx="3"/>
          </p:cNvCxnSpPr>
          <p:nvPr/>
        </p:nvCxnSpPr>
        <p:spPr>
          <a:xfrm rot="5400000">
            <a:off x="4354117" y="772714"/>
            <a:ext cx="802929" cy="2680840"/>
          </a:xfrm>
          <a:prstGeom prst="bentConnector3">
            <a:avLst>
              <a:gd name="adj1" fmla="val 50000"/>
            </a:avLst>
          </a:prstGeom>
          <a:noFill/>
          <a:ln w="38100" cap="flat" cmpd="sng" algn="ctr">
            <a:solidFill>
              <a:srgbClr val="69544F"/>
            </a:solidFill>
            <a:prstDash val="solid"/>
          </a:ln>
          <a:effectLst/>
        </p:spPr>
      </p:cxnSp>
      <p:cxnSp>
        <p:nvCxnSpPr>
          <p:cNvPr id="22" name="Straight Connector 33">
            <a:extLst>
              <a:ext uri="{FF2B5EF4-FFF2-40B4-BE49-F238E27FC236}">
                <a16:creationId xmlns:a16="http://schemas.microsoft.com/office/drawing/2014/main" id="{C0EE1FF4-8153-63DC-8B3E-751B463ED9A6}"/>
              </a:ext>
            </a:extLst>
          </p:cNvPr>
          <p:cNvCxnSpPr>
            <a:cxnSpLocks/>
            <a:stCxn id="3" idx="1"/>
            <a:endCxn id="19" idx="3"/>
          </p:cNvCxnSpPr>
          <p:nvPr/>
        </p:nvCxnSpPr>
        <p:spPr>
          <a:xfrm rot="16200000" flipH="1">
            <a:off x="7032730" y="774940"/>
            <a:ext cx="807382" cy="2680841"/>
          </a:xfrm>
          <a:prstGeom prst="bentConnector3">
            <a:avLst>
              <a:gd name="adj1" fmla="val 50000"/>
            </a:avLst>
          </a:prstGeom>
          <a:noFill/>
          <a:ln w="38100" cap="flat" cmpd="sng" algn="ctr">
            <a:solidFill>
              <a:srgbClr val="69544F"/>
            </a:solidFill>
            <a:prstDash val="solid"/>
          </a:ln>
          <a:effectLst/>
        </p:spPr>
      </p:cxnSp>
      <p:sp>
        <p:nvSpPr>
          <p:cNvPr id="23" name="Freeform 10">
            <a:extLst>
              <a:ext uri="{FF2B5EF4-FFF2-40B4-BE49-F238E27FC236}">
                <a16:creationId xmlns:a16="http://schemas.microsoft.com/office/drawing/2014/main" id="{2EDDC67F-0C62-9091-E17D-52F384C62AA8}"/>
              </a:ext>
            </a:extLst>
          </p:cNvPr>
          <p:cNvSpPr/>
          <p:nvPr/>
        </p:nvSpPr>
        <p:spPr>
          <a:xfrm>
            <a:off x="5243814" y="3321346"/>
            <a:ext cx="1796005" cy="3643629"/>
          </a:xfrm>
          <a:custGeom>
            <a:avLst/>
            <a:gdLst/>
            <a:ahLst/>
            <a:cxnLst/>
            <a:rect l="l" t="t" r="r" b="b"/>
            <a:pathLst>
              <a:path w="2694008" h="5465444">
                <a:moveTo>
                  <a:pt x="0" y="0"/>
                </a:moveTo>
                <a:lnTo>
                  <a:pt x="2694008" y="0"/>
                </a:lnTo>
                <a:lnTo>
                  <a:pt x="2694008" y="5465444"/>
                </a:lnTo>
                <a:lnTo>
                  <a:pt x="0" y="5465444"/>
                </a:lnTo>
                <a:lnTo>
                  <a:pt x="0" y="0"/>
                </a:lnTo>
                <a:close/>
              </a:path>
            </a:pathLst>
          </a:custGeom>
          <a:blipFill>
            <a:blip r:embed="rId7"/>
            <a:stretch>
              <a:fillRect/>
            </a:stretch>
          </a:blipFill>
        </p:spPr>
        <p:txBody>
          <a:bodyPr/>
          <a:lstStyle/>
          <a:p>
            <a:pPr defTabSz="609539">
              <a:buClrTx/>
              <a:buFontTx/>
              <a:buNone/>
            </a:pPr>
            <a:endParaRPr lang="en-US" sz="800" kern="1200">
              <a:solidFill>
                <a:prstClr val="black"/>
              </a:solidFill>
              <a:latin typeface="Calibri"/>
              <a:ea typeface="+mn-ea"/>
              <a:cs typeface="+mn-cs"/>
            </a:endParaRPr>
          </a:p>
        </p:txBody>
      </p:sp>
    </p:spTree>
    <p:extLst>
      <p:ext uri="{BB962C8B-B14F-4D97-AF65-F5344CB8AC3E}">
        <p14:creationId xmlns:p14="http://schemas.microsoft.com/office/powerpoint/2010/main" val="567180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childTnLst>
                          </p:cTn>
                        </p:par>
                        <p:par>
                          <p:cTn id="30" fill="hold">
                            <p:stCondLst>
                              <p:cond delay="1500"/>
                            </p:stCondLst>
                            <p:childTnLst>
                              <p:par>
                                <p:cTn id="31" presetID="10" presetClass="entr" presetSubtype="0"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11" grpId="0" animBg="1"/>
      <p:bldP spid="2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80FD77B-8158-BF4C-34CD-8D0A72868D17}"/>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A12869B-4A35-2767-5081-A5F93B164A73}"/>
              </a:ext>
            </a:extLst>
          </p:cNvPr>
          <p:cNvSpPr/>
          <p:nvPr/>
        </p:nvSpPr>
        <p:spPr>
          <a:xfrm>
            <a:off x="0" y="1680198"/>
            <a:ext cx="12192000" cy="555002"/>
          </a:xfrm>
          <a:prstGeom prst="rect">
            <a:avLst/>
          </a:prstGeom>
          <a:solidFill>
            <a:schemeClr val="accent5">
              <a:lumMod val="20000"/>
              <a:lumOff val="80000"/>
            </a:schemeClr>
          </a:solidFill>
          <a:ln w="25400" cap="flat" cmpd="sng" algn="ctr">
            <a:noFill/>
            <a:prstDash val="solid"/>
          </a:ln>
          <a:effectLst/>
        </p:spPr>
        <p:txBody>
          <a:bodyPr rtlCol="0" anchor="ctr"/>
          <a:lstStyle/>
          <a:p>
            <a:pPr lvl="0" algn="ctr" defTabSz="609539">
              <a:buClrTx/>
              <a:defRPr/>
            </a:pPr>
            <a:r>
              <a:rPr lang="vi-VN" sz="2400" b="1" kern="1200">
                <a:solidFill>
                  <a:schemeClr val="tx1"/>
                </a:solidFill>
                <a:latin typeface="UTM Avo" panose="02040603050506020204" pitchFamily="18" charset="0"/>
                <a:ea typeface="+mn-ea"/>
                <a:cs typeface="Arial" panose="020B0604020202020204" pitchFamily="34" charset="0"/>
              </a:rPr>
              <a:t>Một số hình ảnh về việc sống có lí tưởng </a:t>
            </a:r>
            <a:endParaRPr lang="vi-VN" sz="2400" b="1" kern="1200" dirty="0" err="1">
              <a:solidFill>
                <a:schemeClr val="tx1"/>
              </a:solidFill>
              <a:latin typeface="UTM Avo" panose="02040603050506020204" pitchFamily="18" charset="0"/>
              <a:ea typeface="+mn-ea"/>
              <a:cs typeface="Arial" panose="020B0604020202020204" pitchFamily="34" charset="0"/>
            </a:endParaRPr>
          </a:p>
        </p:txBody>
      </p:sp>
      <p:grpSp>
        <p:nvGrpSpPr>
          <p:cNvPr id="2" name="Group 1">
            <a:extLst>
              <a:ext uri="{FF2B5EF4-FFF2-40B4-BE49-F238E27FC236}">
                <a16:creationId xmlns:a16="http://schemas.microsoft.com/office/drawing/2014/main" id="{C2E6AF19-2E19-FC20-839C-4B6E15533FFB}"/>
              </a:ext>
            </a:extLst>
          </p:cNvPr>
          <p:cNvGrpSpPr/>
          <p:nvPr/>
        </p:nvGrpSpPr>
        <p:grpSpPr>
          <a:xfrm>
            <a:off x="698500" y="2423070"/>
            <a:ext cx="5017722" cy="4310817"/>
            <a:chOff x="381000" y="2247900"/>
            <a:chExt cx="8305800" cy="7135665"/>
          </a:xfrm>
        </p:grpSpPr>
        <p:pic>
          <p:nvPicPr>
            <p:cNvPr id="3" name="Picture 2" descr="Thanh niên Thủ đô dọn dẹp vệ sinh môi trường">
              <a:extLst>
                <a:ext uri="{FF2B5EF4-FFF2-40B4-BE49-F238E27FC236}">
                  <a16:creationId xmlns:a16="http://schemas.microsoft.com/office/drawing/2014/main" id="{2262E191-9261-8BE4-8091-1CAA7CBB2A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247900"/>
              <a:ext cx="8305800" cy="5562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A120D9B-07D8-9DEE-AB87-ECF0011598DD}"/>
                </a:ext>
              </a:extLst>
            </p:cNvPr>
            <p:cNvSpPr txBox="1"/>
            <p:nvPr/>
          </p:nvSpPr>
          <p:spPr>
            <a:xfrm>
              <a:off x="1341219" y="7810499"/>
              <a:ext cx="6172200" cy="1573066"/>
            </a:xfrm>
            <a:prstGeom prst="rect">
              <a:avLst/>
            </a:prstGeom>
            <a:noFill/>
          </p:spPr>
          <p:txBody>
            <a:bodyPr wrap="square" rtlCol="0">
              <a:spAutoFit/>
            </a:bodyPr>
            <a:lstStyle/>
            <a:p>
              <a:pPr algn="ctr" defTabSz="609539">
                <a:lnSpc>
                  <a:spcPct val="150000"/>
                </a:lnSpc>
                <a:buClrTx/>
                <a:buFontTx/>
                <a:buNone/>
              </a:pPr>
              <a:r>
                <a:rPr lang="en-US" sz="2000" kern="1200" dirty="0">
                  <a:solidFill>
                    <a:schemeClr val="tx1"/>
                  </a:solidFill>
                  <a:latin typeface="UTM Avo" panose="02040603050506020204" pitchFamily="18" charset="0"/>
                  <a:ea typeface="+mn-ea"/>
                  <a:cs typeface="Arial" panose="020B0604020202020204" pitchFamily="34" charset="0"/>
                </a:rPr>
                <a:t>Thanh </a:t>
              </a:r>
              <a:r>
                <a:rPr lang="en-US" sz="2000" kern="1200" dirty="0" err="1">
                  <a:solidFill>
                    <a:schemeClr val="tx1"/>
                  </a:solidFill>
                  <a:latin typeface="UTM Avo" panose="02040603050506020204" pitchFamily="18" charset="0"/>
                  <a:ea typeface="+mn-ea"/>
                  <a:cs typeface="Arial" panose="020B0604020202020204" pitchFamily="34" charset="0"/>
                </a:rPr>
                <a:t>niên</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tham</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gia</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dọn</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dẹp</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đường</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làng</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ngõ</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xóm</a:t>
              </a:r>
              <a:r>
                <a:rPr lang="en-US" sz="2000" kern="1200" dirty="0">
                  <a:solidFill>
                    <a:schemeClr val="tx1"/>
                  </a:solidFill>
                  <a:latin typeface="UTM Avo" panose="02040603050506020204" pitchFamily="18" charset="0"/>
                  <a:ea typeface="+mn-ea"/>
                  <a:cs typeface="Arial" panose="020B0604020202020204" pitchFamily="34" charset="0"/>
                </a:rPr>
                <a:t> </a:t>
              </a:r>
            </a:p>
          </p:txBody>
        </p:sp>
      </p:grpSp>
      <p:grpSp>
        <p:nvGrpSpPr>
          <p:cNvPr id="5" name="Group 4">
            <a:extLst>
              <a:ext uri="{FF2B5EF4-FFF2-40B4-BE49-F238E27FC236}">
                <a16:creationId xmlns:a16="http://schemas.microsoft.com/office/drawing/2014/main" id="{3A27CFE8-3561-7219-834F-7C6B91B5FD6D}"/>
              </a:ext>
            </a:extLst>
          </p:cNvPr>
          <p:cNvGrpSpPr/>
          <p:nvPr/>
        </p:nvGrpSpPr>
        <p:grpSpPr>
          <a:xfrm>
            <a:off x="6475780" y="2423070"/>
            <a:ext cx="5119767" cy="4310817"/>
            <a:chOff x="9124950" y="3086100"/>
            <a:chExt cx="8474715" cy="7135665"/>
          </a:xfrm>
        </p:grpSpPr>
        <p:pic>
          <p:nvPicPr>
            <p:cNvPr id="6" name="Picture 4" descr="Khám bệnh, cấp thuốc miễn phí cho gia đình chính sách, hộ đồng bào DTTS  nghèo xã miền núi Trường Xuân">
              <a:extLst>
                <a:ext uri="{FF2B5EF4-FFF2-40B4-BE49-F238E27FC236}">
                  <a16:creationId xmlns:a16="http://schemas.microsoft.com/office/drawing/2014/main" id="{BB9C980E-182C-031C-D20C-9AB42A2168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24950" y="3086100"/>
              <a:ext cx="8474715" cy="557212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8B8D9A5-CBC6-25E7-4805-9B3AE02E3FFF}"/>
                </a:ext>
              </a:extLst>
            </p:cNvPr>
            <p:cNvSpPr txBox="1"/>
            <p:nvPr/>
          </p:nvSpPr>
          <p:spPr>
            <a:xfrm>
              <a:off x="10276208" y="8648699"/>
              <a:ext cx="6172201" cy="1573066"/>
            </a:xfrm>
            <a:prstGeom prst="rect">
              <a:avLst/>
            </a:prstGeom>
            <a:noFill/>
          </p:spPr>
          <p:txBody>
            <a:bodyPr wrap="square" rtlCol="0">
              <a:spAutoFit/>
            </a:bodyPr>
            <a:lstStyle/>
            <a:p>
              <a:pPr algn="ctr" defTabSz="609539">
                <a:lnSpc>
                  <a:spcPct val="150000"/>
                </a:lnSpc>
                <a:buClrTx/>
                <a:buFontTx/>
                <a:buNone/>
              </a:pPr>
              <a:r>
                <a:rPr lang="en-US" sz="2000" kern="1200" dirty="0" err="1">
                  <a:solidFill>
                    <a:schemeClr val="tx1"/>
                  </a:solidFill>
                  <a:latin typeface="UTM Avo" panose="02040603050506020204" pitchFamily="18" charset="0"/>
                  <a:ea typeface="+mn-ea"/>
                  <a:cs typeface="Arial" panose="020B0604020202020204" pitchFamily="34" charset="0"/>
                </a:rPr>
                <a:t>Khám</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chữa</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bệnh</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miễn</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phí</a:t>
              </a:r>
              <a:r>
                <a:rPr lang="en-US" sz="2000" kern="1200" dirty="0">
                  <a:solidFill>
                    <a:schemeClr val="tx1"/>
                  </a:solidFill>
                  <a:latin typeface="UTM Avo" panose="02040603050506020204" pitchFamily="18" charset="0"/>
                  <a:ea typeface="+mn-ea"/>
                  <a:cs typeface="Arial" panose="020B0604020202020204" pitchFamily="34" charset="0"/>
                </a:rPr>
                <a:t> </a:t>
              </a:r>
            </a:p>
            <a:p>
              <a:pPr algn="ctr" defTabSz="609539">
                <a:lnSpc>
                  <a:spcPct val="150000"/>
                </a:lnSpc>
                <a:buClrTx/>
                <a:buFontTx/>
                <a:buNone/>
              </a:pPr>
              <a:r>
                <a:rPr lang="en-US" sz="2000" kern="1200" dirty="0" err="1">
                  <a:solidFill>
                    <a:schemeClr val="tx1"/>
                  </a:solidFill>
                  <a:latin typeface="UTM Avo" panose="02040603050506020204" pitchFamily="18" charset="0"/>
                  <a:ea typeface="+mn-ea"/>
                  <a:cs typeface="Arial" panose="020B0604020202020204" pitchFamily="34" charset="0"/>
                </a:rPr>
                <a:t>cho</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người</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cao</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tuổi</a:t>
              </a:r>
              <a:endParaRPr lang="en-US" sz="2000" kern="1200" dirty="0">
                <a:solidFill>
                  <a:schemeClr val="tx1"/>
                </a:solidFill>
                <a:latin typeface="UTM Avo" panose="02040603050506020204" pitchFamily="18" charset="0"/>
                <a:ea typeface="+mn-ea"/>
                <a:cs typeface="Arial" panose="020B0604020202020204" pitchFamily="34" charset="0"/>
              </a:endParaRPr>
            </a:p>
          </p:txBody>
        </p:sp>
      </p:grpSp>
    </p:spTree>
    <p:extLst>
      <p:ext uri="{BB962C8B-B14F-4D97-AF65-F5344CB8AC3E}">
        <p14:creationId xmlns:p14="http://schemas.microsoft.com/office/powerpoint/2010/main" val="1034031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81C44B6-C6E8-CA81-2098-38DDCACAC3CB}"/>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D0BB32AD-A3A7-2D11-6CB1-E25D95CFD87D}"/>
              </a:ext>
            </a:extLst>
          </p:cNvPr>
          <p:cNvGrpSpPr/>
          <p:nvPr/>
        </p:nvGrpSpPr>
        <p:grpSpPr>
          <a:xfrm>
            <a:off x="803956" y="2419754"/>
            <a:ext cx="4543241" cy="4312937"/>
            <a:chOff x="493072" y="1485900"/>
            <a:chExt cx="8003229" cy="7597534"/>
          </a:xfrm>
        </p:grpSpPr>
        <p:sp>
          <p:nvSpPr>
            <p:cNvPr id="10" name="TextBox 9">
              <a:extLst>
                <a:ext uri="{FF2B5EF4-FFF2-40B4-BE49-F238E27FC236}">
                  <a16:creationId xmlns:a16="http://schemas.microsoft.com/office/drawing/2014/main" id="{87BD9B67-EE05-2C1F-CB00-256EC3EA8A87}"/>
                </a:ext>
              </a:extLst>
            </p:cNvPr>
            <p:cNvSpPr txBox="1"/>
            <p:nvPr/>
          </p:nvSpPr>
          <p:spPr>
            <a:xfrm>
              <a:off x="493072" y="7409372"/>
              <a:ext cx="7924799" cy="1674062"/>
            </a:xfrm>
            <a:prstGeom prst="rect">
              <a:avLst/>
            </a:prstGeom>
            <a:noFill/>
          </p:spPr>
          <p:txBody>
            <a:bodyPr wrap="square" rtlCol="0">
              <a:spAutoFit/>
            </a:bodyPr>
            <a:lstStyle/>
            <a:p>
              <a:pPr algn="ctr">
                <a:lnSpc>
                  <a:spcPct val="150000"/>
                </a:lnSpc>
              </a:pPr>
              <a:r>
                <a:rPr lang="en-US" sz="2000" dirty="0">
                  <a:solidFill>
                    <a:schemeClr val="tx1"/>
                  </a:solidFill>
                  <a:latin typeface="UTM Avo" panose="02040603050506020204" pitchFamily="18" charset="0"/>
                  <a:cs typeface="Arial" panose="020B0604020202020204" pitchFamily="34" charset="0"/>
                </a:rPr>
                <a:t>Tham </a:t>
              </a:r>
              <a:r>
                <a:rPr lang="en-US" sz="2000" dirty="0" err="1">
                  <a:solidFill>
                    <a:schemeClr val="tx1"/>
                  </a:solidFill>
                  <a:latin typeface="UTM Avo" panose="02040603050506020204" pitchFamily="18" charset="0"/>
                  <a:cs typeface="Arial" panose="020B0604020202020204" pitchFamily="34" charset="0"/>
                </a:rPr>
                <a:t>gia</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tình</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nguyện</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dạy</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học</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miễn</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phí</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cho</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trẻ</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em</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vùng</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cao</a:t>
              </a:r>
              <a:endParaRPr lang="en-US" sz="2000" dirty="0">
                <a:solidFill>
                  <a:schemeClr val="tx1"/>
                </a:solidFill>
                <a:latin typeface="UTM Avo" panose="02040603050506020204" pitchFamily="18" charset="0"/>
                <a:cs typeface="Arial" panose="020B0604020202020204" pitchFamily="34" charset="0"/>
              </a:endParaRPr>
            </a:p>
          </p:txBody>
        </p:sp>
        <p:pic>
          <p:nvPicPr>
            <p:cNvPr id="11" name="Picture 2" descr="Đa dạng các lớp dạy kỹ năng cho trẻ vùng cao | Báo Giáo dục và Thời đại  Online">
              <a:extLst>
                <a:ext uri="{FF2B5EF4-FFF2-40B4-BE49-F238E27FC236}">
                  <a16:creationId xmlns:a16="http://schemas.microsoft.com/office/drawing/2014/main" id="{3F404E77-991D-2DD5-52EF-3830AA75E8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1" y="1485900"/>
              <a:ext cx="7810500" cy="585787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1">
            <a:extLst>
              <a:ext uri="{FF2B5EF4-FFF2-40B4-BE49-F238E27FC236}">
                <a16:creationId xmlns:a16="http://schemas.microsoft.com/office/drawing/2014/main" id="{34650A48-BD1A-4F03-30C2-7193D951C9DF}"/>
              </a:ext>
            </a:extLst>
          </p:cNvPr>
          <p:cNvGrpSpPr/>
          <p:nvPr/>
        </p:nvGrpSpPr>
        <p:grpSpPr>
          <a:xfrm>
            <a:off x="5923365" y="2419754"/>
            <a:ext cx="5887900" cy="4316253"/>
            <a:chOff x="9154627" y="1714501"/>
            <a:chExt cx="10371937" cy="7603373"/>
          </a:xfrm>
        </p:grpSpPr>
        <p:sp>
          <p:nvSpPr>
            <p:cNvPr id="13" name="TextBox 12">
              <a:extLst>
                <a:ext uri="{FF2B5EF4-FFF2-40B4-BE49-F238E27FC236}">
                  <a16:creationId xmlns:a16="http://schemas.microsoft.com/office/drawing/2014/main" id="{3DCC2723-241B-4BD5-C651-F5159AA20116}"/>
                </a:ext>
              </a:extLst>
            </p:cNvPr>
            <p:cNvSpPr txBox="1"/>
            <p:nvPr/>
          </p:nvSpPr>
          <p:spPr>
            <a:xfrm>
              <a:off x="9154627" y="7643812"/>
              <a:ext cx="10371937" cy="1674062"/>
            </a:xfrm>
            <a:prstGeom prst="rect">
              <a:avLst/>
            </a:prstGeom>
            <a:noFill/>
          </p:spPr>
          <p:txBody>
            <a:bodyPr wrap="square" rtlCol="0">
              <a:spAutoFit/>
            </a:bodyPr>
            <a:lstStyle/>
            <a:p>
              <a:pPr algn="ctr">
                <a:lnSpc>
                  <a:spcPct val="150000"/>
                </a:lnSpc>
              </a:pPr>
              <a:r>
                <a:rPr lang="vi-VN" sz="2000" dirty="0">
                  <a:solidFill>
                    <a:schemeClr val="tx1"/>
                  </a:solidFill>
                  <a:latin typeface="UTM Avo" panose="02040603050506020204" pitchFamily="18" charset="0"/>
                  <a:cs typeface="Arial" panose="020B0604020202020204" pitchFamily="34" charset="0"/>
                </a:rPr>
                <a:t>Tuyên truyền, giáo dục lý tưởng cách mạng, đạo đức, lối sống cho thanh thiếu nhi</a:t>
              </a:r>
            </a:p>
          </p:txBody>
        </p:sp>
        <p:pic>
          <p:nvPicPr>
            <p:cNvPr id="14" name="Picture 13">
              <a:extLst>
                <a:ext uri="{FF2B5EF4-FFF2-40B4-BE49-F238E27FC236}">
                  <a16:creationId xmlns:a16="http://schemas.microsoft.com/office/drawing/2014/main" id="{FADB5115-1F15-8BFC-CE66-E85CDE21C5DF}"/>
                </a:ext>
              </a:extLst>
            </p:cNvPr>
            <p:cNvPicPr>
              <a:picLocks noChangeAspect="1"/>
            </p:cNvPicPr>
            <p:nvPr/>
          </p:nvPicPr>
          <p:blipFill>
            <a:blip r:embed="rId4"/>
            <a:stretch>
              <a:fillRect/>
            </a:stretch>
          </p:blipFill>
          <p:spPr>
            <a:xfrm>
              <a:off x="9900160" y="1714501"/>
              <a:ext cx="8880872" cy="5923471"/>
            </a:xfrm>
            <a:prstGeom prst="rect">
              <a:avLst/>
            </a:prstGeom>
          </p:spPr>
        </p:pic>
      </p:grpSp>
      <p:sp>
        <p:nvSpPr>
          <p:cNvPr id="8" name="Rectangle 7">
            <a:extLst>
              <a:ext uri="{FF2B5EF4-FFF2-40B4-BE49-F238E27FC236}">
                <a16:creationId xmlns:a16="http://schemas.microsoft.com/office/drawing/2014/main" id="{8D44E092-FEC5-8B28-91B5-9857218E5790}"/>
              </a:ext>
            </a:extLst>
          </p:cNvPr>
          <p:cNvSpPr/>
          <p:nvPr/>
        </p:nvSpPr>
        <p:spPr>
          <a:xfrm>
            <a:off x="0" y="1680198"/>
            <a:ext cx="12192000" cy="555002"/>
          </a:xfrm>
          <a:prstGeom prst="rect">
            <a:avLst/>
          </a:prstGeom>
          <a:solidFill>
            <a:schemeClr val="accent5">
              <a:lumMod val="20000"/>
              <a:lumOff val="80000"/>
            </a:schemeClr>
          </a:solidFill>
          <a:ln w="25400" cap="flat" cmpd="sng" algn="ctr">
            <a:noFill/>
            <a:prstDash val="solid"/>
          </a:ln>
          <a:effectLst/>
        </p:spPr>
        <p:txBody>
          <a:bodyPr rtlCol="0" anchor="ctr"/>
          <a:lstStyle/>
          <a:p>
            <a:pPr lvl="0" algn="ctr" defTabSz="609539">
              <a:buClrTx/>
              <a:defRPr/>
            </a:pPr>
            <a:r>
              <a:rPr lang="vi-VN" sz="2400" b="1" kern="1200">
                <a:solidFill>
                  <a:schemeClr val="tx1"/>
                </a:solidFill>
                <a:latin typeface="UTM Avo" panose="02040603050506020204" pitchFamily="18" charset="0"/>
                <a:ea typeface="+mn-ea"/>
                <a:cs typeface="Arial" panose="020B0604020202020204" pitchFamily="34" charset="0"/>
              </a:rPr>
              <a:t>Một số hình ảnh về việc sống có lí tưởng </a:t>
            </a:r>
            <a:endParaRPr lang="vi-VN" sz="2400" b="1" kern="1200" dirty="0" err="1">
              <a:solidFill>
                <a:schemeClr val="tx1"/>
              </a:solidFill>
              <a:latin typeface="UTM Avo" panose="02040603050506020204" pitchFamily="18" charset="0"/>
              <a:ea typeface="+mn-ea"/>
              <a:cs typeface="Arial" panose="020B0604020202020204" pitchFamily="34" charset="0"/>
            </a:endParaRPr>
          </a:p>
        </p:txBody>
      </p:sp>
    </p:spTree>
    <p:extLst>
      <p:ext uri="{BB962C8B-B14F-4D97-AF65-F5344CB8AC3E}">
        <p14:creationId xmlns:p14="http://schemas.microsoft.com/office/powerpoint/2010/main" val="1531642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87C6F0D-3021-B43E-F1F1-1CF67DDAE7C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0B2B39B1-8C64-B277-093F-E0A90CF4ECEA}"/>
              </a:ext>
            </a:extLst>
          </p:cNvPr>
          <p:cNvGrpSpPr/>
          <p:nvPr/>
        </p:nvGrpSpPr>
        <p:grpSpPr>
          <a:xfrm>
            <a:off x="530717" y="2471519"/>
            <a:ext cx="5711134" cy="3852891"/>
            <a:chOff x="493072" y="1485900"/>
            <a:chExt cx="10053688" cy="6782498"/>
          </a:xfrm>
        </p:grpSpPr>
        <p:sp>
          <p:nvSpPr>
            <p:cNvPr id="3" name="TextBox 2">
              <a:extLst>
                <a:ext uri="{FF2B5EF4-FFF2-40B4-BE49-F238E27FC236}">
                  <a16:creationId xmlns:a16="http://schemas.microsoft.com/office/drawing/2014/main" id="{FD0E7064-635B-717E-22C7-DC645184ADCA}"/>
                </a:ext>
              </a:extLst>
            </p:cNvPr>
            <p:cNvSpPr txBox="1"/>
            <p:nvPr/>
          </p:nvSpPr>
          <p:spPr>
            <a:xfrm>
              <a:off x="493072" y="7408178"/>
              <a:ext cx="10053688" cy="860220"/>
            </a:xfrm>
            <a:prstGeom prst="rect">
              <a:avLst/>
            </a:prstGeom>
            <a:noFill/>
          </p:spPr>
          <p:txBody>
            <a:bodyPr wrap="square" rtlCol="0">
              <a:spAutoFit/>
            </a:bodyPr>
            <a:lstStyle/>
            <a:p>
              <a:pPr algn="ctr">
                <a:lnSpc>
                  <a:spcPct val="150000"/>
                </a:lnSpc>
              </a:pPr>
              <a:r>
                <a:rPr lang="vi-VN" sz="2000" dirty="0">
                  <a:solidFill>
                    <a:schemeClr val="tx1"/>
                  </a:solidFill>
                  <a:latin typeface="UTM Avo" panose="02040603050506020204" pitchFamily="18" charset="0"/>
                  <a:cs typeface="Arial" panose="020B0604020202020204" pitchFamily="34" charset="0"/>
                </a:rPr>
                <a:t>Thanh niên lao vào đám cháy để cứu người</a:t>
              </a:r>
            </a:p>
          </p:txBody>
        </p:sp>
        <p:pic>
          <p:nvPicPr>
            <p:cNvPr id="4" name="Picture 2">
              <a:extLst>
                <a:ext uri="{FF2B5EF4-FFF2-40B4-BE49-F238E27FC236}">
                  <a16:creationId xmlns:a16="http://schemas.microsoft.com/office/drawing/2014/main" id="{598502A7-9B3E-5C7D-E09F-DAA2BAB03E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614667" y="1485900"/>
              <a:ext cx="7810501" cy="585787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a:extLst>
              <a:ext uri="{FF2B5EF4-FFF2-40B4-BE49-F238E27FC236}">
                <a16:creationId xmlns:a16="http://schemas.microsoft.com/office/drawing/2014/main" id="{F66B07ED-F8E9-C07C-5C96-B1B6D9B06AA3}"/>
              </a:ext>
            </a:extLst>
          </p:cNvPr>
          <p:cNvGrpSpPr/>
          <p:nvPr/>
        </p:nvGrpSpPr>
        <p:grpSpPr>
          <a:xfrm>
            <a:off x="6563520" y="2471519"/>
            <a:ext cx="5044900" cy="3856064"/>
            <a:chOff x="8871499" y="1715946"/>
            <a:chExt cx="8880872" cy="6788086"/>
          </a:xfrm>
        </p:grpSpPr>
        <p:sp>
          <p:nvSpPr>
            <p:cNvPr id="6" name="TextBox 5">
              <a:extLst>
                <a:ext uri="{FF2B5EF4-FFF2-40B4-BE49-F238E27FC236}">
                  <a16:creationId xmlns:a16="http://schemas.microsoft.com/office/drawing/2014/main" id="{2B95BA85-8F2E-670B-9950-B5EACA0752F0}"/>
                </a:ext>
              </a:extLst>
            </p:cNvPr>
            <p:cNvSpPr txBox="1"/>
            <p:nvPr/>
          </p:nvSpPr>
          <p:spPr>
            <a:xfrm>
              <a:off x="9437758" y="7643811"/>
              <a:ext cx="7748358" cy="860221"/>
            </a:xfrm>
            <a:prstGeom prst="rect">
              <a:avLst/>
            </a:prstGeom>
            <a:noFill/>
          </p:spPr>
          <p:txBody>
            <a:bodyPr wrap="square" rtlCol="0">
              <a:spAutoFit/>
            </a:bodyPr>
            <a:lstStyle/>
            <a:p>
              <a:pPr algn="ctr">
                <a:lnSpc>
                  <a:spcPct val="150000"/>
                </a:lnSpc>
              </a:pPr>
              <a:r>
                <a:rPr lang="en-US" sz="2000" dirty="0">
                  <a:solidFill>
                    <a:schemeClr val="tx1"/>
                  </a:solidFill>
                  <a:latin typeface="UTM Avo" panose="02040603050506020204" pitchFamily="18" charset="0"/>
                  <a:cs typeface="Arial" panose="020B0604020202020204" pitchFamily="34" charset="0"/>
                </a:rPr>
                <a:t>Thanh </a:t>
              </a:r>
              <a:r>
                <a:rPr lang="en-US" sz="2000" dirty="0" err="1">
                  <a:solidFill>
                    <a:schemeClr val="tx1"/>
                  </a:solidFill>
                  <a:latin typeface="UTM Avo" panose="02040603050506020204" pitchFamily="18" charset="0"/>
                  <a:cs typeface="Arial" panose="020B0604020202020204" pitchFamily="34" charset="0"/>
                </a:rPr>
                <a:t>niên</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tham</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gia</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hiến</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máu</a:t>
              </a:r>
              <a:endParaRPr lang="en-US" sz="2000" dirty="0">
                <a:solidFill>
                  <a:schemeClr val="tx1"/>
                </a:solidFill>
                <a:latin typeface="UTM Avo" panose="02040603050506020204" pitchFamily="18" charset="0"/>
                <a:cs typeface="Arial" panose="020B0604020202020204" pitchFamily="34" charset="0"/>
              </a:endParaRPr>
            </a:p>
          </p:txBody>
        </p:sp>
        <p:pic>
          <p:nvPicPr>
            <p:cNvPr id="7" name="Picture 6">
              <a:extLst>
                <a:ext uri="{FF2B5EF4-FFF2-40B4-BE49-F238E27FC236}">
                  <a16:creationId xmlns:a16="http://schemas.microsoft.com/office/drawing/2014/main" id="{55434D2B-9ACF-8316-4642-CBD681E75F6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8871499" y="1715946"/>
              <a:ext cx="8880872" cy="5920581"/>
            </a:xfrm>
            <a:prstGeom prst="rect">
              <a:avLst/>
            </a:prstGeom>
          </p:spPr>
        </p:pic>
      </p:grpSp>
      <p:sp>
        <p:nvSpPr>
          <p:cNvPr id="8" name="Rectangle 7">
            <a:extLst>
              <a:ext uri="{FF2B5EF4-FFF2-40B4-BE49-F238E27FC236}">
                <a16:creationId xmlns:a16="http://schemas.microsoft.com/office/drawing/2014/main" id="{1C5E0858-9776-3EB2-7948-A4CB55F409E2}"/>
              </a:ext>
            </a:extLst>
          </p:cNvPr>
          <p:cNvSpPr/>
          <p:nvPr/>
        </p:nvSpPr>
        <p:spPr>
          <a:xfrm>
            <a:off x="0" y="1680198"/>
            <a:ext cx="12192000" cy="555002"/>
          </a:xfrm>
          <a:prstGeom prst="rect">
            <a:avLst/>
          </a:prstGeom>
          <a:solidFill>
            <a:schemeClr val="accent5">
              <a:lumMod val="20000"/>
              <a:lumOff val="80000"/>
            </a:schemeClr>
          </a:solidFill>
          <a:ln w="25400" cap="flat" cmpd="sng" algn="ctr">
            <a:noFill/>
            <a:prstDash val="solid"/>
          </a:ln>
          <a:effectLst/>
        </p:spPr>
        <p:txBody>
          <a:bodyPr rtlCol="0" anchor="ctr"/>
          <a:lstStyle/>
          <a:p>
            <a:pPr lvl="0" algn="ctr" defTabSz="609539">
              <a:buClrTx/>
              <a:defRPr/>
            </a:pPr>
            <a:r>
              <a:rPr lang="vi-VN" sz="2400" b="1" kern="1200">
                <a:solidFill>
                  <a:schemeClr val="tx1"/>
                </a:solidFill>
                <a:latin typeface="UTM Avo" panose="02040603050506020204" pitchFamily="18" charset="0"/>
                <a:ea typeface="+mn-ea"/>
                <a:cs typeface="Arial" panose="020B0604020202020204" pitchFamily="34" charset="0"/>
              </a:rPr>
              <a:t>Một số hình ảnh về việc sống có lí tưởng </a:t>
            </a:r>
            <a:endParaRPr lang="vi-VN" sz="2400" b="1" kern="1200" dirty="0" err="1">
              <a:solidFill>
                <a:schemeClr val="tx1"/>
              </a:solidFill>
              <a:latin typeface="UTM Avo" panose="02040603050506020204" pitchFamily="18" charset="0"/>
              <a:ea typeface="+mn-ea"/>
              <a:cs typeface="Arial" panose="020B0604020202020204" pitchFamily="34" charset="0"/>
            </a:endParaRPr>
          </a:p>
        </p:txBody>
      </p:sp>
    </p:spTree>
    <p:extLst>
      <p:ext uri="{BB962C8B-B14F-4D97-AF65-F5344CB8AC3E}">
        <p14:creationId xmlns:p14="http://schemas.microsoft.com/office/powerpoint/2010/main" val="3449292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41B6820-7CBD-AF71-4787-77B6872B5AD3}"/>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471E75E1-8269-2BB0-C7DC-B6FD06E423D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4CBBB491-FEFA-3BBE-779E-0A717B6E096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82171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BE57EDA-26DB-9B12-433B-592979CDD4C1}"/>
              </a:ext>
            </a:extLst>
          </p:cNvPr>
          <p:cNvSpPr txBox="1"/>
          <p:nvPr/>
        </p:nvSpPr>
        <p:spPr>
          <a:xfrm>
            <a:off x="2995612" y="1529972"/>
            <a:ext cx="6200775" cy="461665"/>
          </a:xfrm>
          <a:prstGeom prst="rect">
            <a:avLst/>
          </a:prstGeom>
          <a:noFill/>
        </p:spPr>
        <p:txBody>
          <a:bodyPr wrap="square">
            <a:spAutoFit/>
          </a:bodyPr>
          <a:lstStyle/>
          <a:p>
            <a:pPr algn="ctr" defTabSz="609539">
              <a:buClrTx/>
              <a:buFontTx/>
              <a:buNone/>
            </a:pPr>
            <a:r>
              <a:rPr lang="en-US" sz="2400" b="1" kern="1200" dirty="0" err="1">
                <a:solidFill>
                  <a:prstClr val="black"/>
                </a:solidFill>
                <a:latin typeface="UTM Avo" panose="02040603050506020204" pitchFamily="18" charset="0"/>
                <a:ea typeface="+mn-ea"/>
                <a:cs typeface="Arial" panose="020B0604020202020204" pitchFamily="34" charset="0"/>
              </a:rPr>
              <a:t>Nhận</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xét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việc</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làm</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trong</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các</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hình</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ảnh</a:t>
            </a:r>
            <a:endParaRPr lang="en-US" sz="2400" b="1" kern="1200" dirty="0">
              <a:solidFill>
                <a:prstClr val="black"/>
              </a:solidFill>
              <a:latin typeface="UTM Avo" panose="02040603050506020204" pitchFamily="18" charset="0"/>
              <a:ea typeface="+mn-ea"/>
              <a:cs typeface="Arial" panose="020B0604020202020204" pitchFamily="34" charset="0"/>
            </a:endParaRPr>
          </a:p>
        </p:txBody>
      </p:sp>
      <p:sp>
        <p:nvSpPr>
          <p:cNvPr id="6" name="Rectangle: Rounded Corners 5">
            <a:extLst>
              <a:ext uri="{FF2B5EF4-FFF2-40B4-BE49-F238E27FC236}">
                <a16:creationId xmlns:a16="http://schemas.microsoft.com/office/drawing/2014/main" id="{92B7BD93-65B5-A42A-0F94-C96155F6C51D}"/>
              </a:ext>
            </a:extLst>
          </p:cNvPr>
          <p:cNvSpPr/>
          <p:nvPr/>
        </p:nvSpPr>
        <p:spPr>
          <a:xfrm>
            <a:off x="2489200" y="2179062"/>
            <a:ext cx="7213600" cy="741938"/>
          </a:xfrm>
          <a:prstGeom prst="roundRect">
            <a:avLst/>
          </a:prstGeom>
          <a:solidFill>
            <a:schemeClr val="accent1">
              <a:lumMod val="20000"/>
              <a:lumOff val="80000"/>
            </a:schemeClr>
          </a:solidFill>
          <a:ln w="25400" cap="flat" cmpd="sng" algn="ctr">
            <a:noFill/>
            <a:prstDash val="solid"/>
          </a:ln>
          <a:effectLst>
            <a:outerShdw blurRad="63500" sx="102000" sy="102000" algn="ctr"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lang="vi-VN" sz="2400" b="1" kern="1200">
                <a:solidFill>
                  <a:prstClr val="black"/>
                </a:solidFill>
                <a:latin typeface="UTM Avo" panose="02040603050506020204" pitchFamily="18" charset="0"/>
                <a:ea typeface="+mn-ea"/>
                <a:cs typeface="Arial" panose="020B0604020202020204" pitchFamily="34" charset="0"/>
              </a:rPr>
              <a:t>TRÒ CHƠI “TRUY TÌM THÔNG ĐIỆP”:</a:t>
            </a:r>
            <a:endParaRPr lang="vi-VN" sz="2400" b="1" kern="1200" dirty="0">
              <a:solidFill>
                <a:prstClr val="black"/>
              </a:solidFill>
              <a:latin typeface="UTM Avo" panose="02040603050506020204" pitchFamily="18" charset="0"/>
              <a:ea typeface="+mn-ea"/>
              <a:cs typeface="Arial" panose="020B0604020202020204" pitchFamily="34" charset="0"/>
            </a:endParaRPr>
          </a:p>
        </p:txBody>
      </p:sp>
      <p:sp>
        <p:nvSpPr>
          <p:cNvPr id="7" name="TextBox 6">
            <a:extLst>
              <a:ext uri="{FF2B5EF4-FFF2-40B4-BE49-F238E27FC236}">
                <a16:creationId xmlns:a16="http://schemas.microsoft.com/office/drawing/2014/main" id="{2EDCF852-26B8-6727-550F-A39855F85E11}"/>
              </a:ext>
            </a:extLst>
          </p:cNvPr>
          <p:cNvSpPr txBox="1"/>
          <p:nvPr/>
        </p:nvSpPr>
        <p:spPr>
          <a:xfrm>
            <a:off x="438150" y="3108425"/>
            <a:ext cx="11315700" cy="3337837"/>
          </a:xfrm>
          <a:prstGeom prst="rect">
            <a:avLst/>
          </a:prstGeom>
          <a:noFill/>
        </p:spPr>
        <p:txBody>
          <a:bodyPr wrap="square">
            <a:spAutoFit/>
          </a:bodyPr>
          <a:lstStyle/>
          <a:p>
            <a:pPr marL="381019" indent="-381019" algn="just" defTabSz="609539">
              <a:lnSpc>
                <a:spcPct val="150000"/>
              </a:lnSpc>
              <a:buClrTx/>
              <a:buFont typeface="Arial" panose="020B0604020202020204" pitchFamily="34" charset="0"/>
              <a:buChar char="•"/>
            </a:pPr>
            <a:r>
              <a:rPr lang="vi-VN" sz="2400" b="1" kern="1200" dirty="0">
                <a:solidFill>
                  <a:prstClr val="black"/>
                </a:solidFill>
                <a:latin typeface="UTM Avo" panose="02040603050506020204" pitchFamily="18" charset="0"/>
                <a:ea typeface="+mn-ea"/>
                <a:cs typeface="Arial" panose="020B0604020202020204" pitchFamily="34" charset="0"/>
              </a:rPr>
              <a:t>Thời gian: </a:t>
            </a:r>
            <a:r>
              <a:rPr lang="vi-VN" sz="2400" kern="1200" dirty="0">
                <a:solidFill>
                  <a:prstClr val="black"/>
                </a:solidFill>
                <a:latin typeface="UTM Avo" panose="02040603050506020204" pitchFamily="18" charset="0"/>
                <a:ea typeface="+mn-ea"/>
                <a:cs typeface="Arial" panose="020B0604020202020204" pitchFamily="34" charset="0"/>
              </a:rPr>
              <a:t>3 phút.</a:t>
            </a:r>
          </a:p>
          <a:p>
            <a:pPr marL="381019" indent="-381019" algn="just" defTabSz="609539">
              <a:lnSpc>
                <a:spcPct val="150000"/>
              </a:lnSpc>
              <a:buClrTx/>
              <a:buFont typeface="Arial" panose="020B0604020202020204" pitchFamily="34" charset="0"/>
              <a:buChar char="•"/>
            </a:pPr>
            <a:r>
              <a:rPr lang="vi-VN" sz="2400" b="1" kern="1200" dirty="0">
                <a:solidFill>
                  <a:prstClr val="black"/>
                </a:solidFill>
                <a:latin typeface="UTM Avo" panose="02040603050506020204" pitchFamily="18" charset="0"/>
                <a:ea typeface="+mn-ea"/>
                <a:cs typeface="Arial" panose="020B0604020202020204" pitchFamily="34" charset="0"/>
              </a:rPr>
              <a:t>Luật chơi: </a:t>
            </a:r>
            <a:r>
              <a:rPr lang="vi-VN" sz="2400" kern="1200" dirty="0">
                <a:solidFill>
                  <a:prstClr val="black"/>
                </a:solidFill>
                <a:latin typeface="UTM Avo" panose="02040603050506020204" pitchFamily="18" charset="0"/>
                <a:ea typeface="+mn-ea"/>
                <a:cs typeface="Arial" panose="020B0604020202020204" pitchFamily="34" charset="0"/>
              </a:rPr>
              <a:t>Các nhóm HS quan sát từng hình ảnh được GV trình chiếu và xung phong nhận xét, nêu ý nghĩa việc làm của thanh niên trong bức ảnh đó. Nhóm nào có câu trả lời đúng và nhanh nhất sẽ được cộng điểm. Kết thúc trò chơi, GV sẽ tổng hợp kết quả của các nhóm và công bố đội thắng cuộc.</a:t>
            </a:r>
          </a:p>
        </p:txBody>
      </p:sp>
    </p:spTree>
    <p:extLst>
      <p:ext uri="{BB962C8B-B14F-4D97-AF65-F5344CB8AC3E}">
        <p14:creationId xmlns:p14="http://schemas.microsoft.com/office/powerpoint/2010/main" val="1445839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5251D69-4A8B-F434-D349-3EC5B837B8FF}"/>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02714625-2853-3969-E7DD-837CEB0FF2BC}"/>
              </a:ext>
            </a:extLst>
          </p:cNvPr>
          <p:cNvGrpSpPr/>
          <p:nvPr/>
        </p:nvGrpSpPr>
        <p:grpSpPr>
          <a:xfrm>
            <a:off x="402214" y="1926903"/>
            <a:ext cx="3921495" cy="4283396"/>
            <a:chOff x="3174020" y="3776181"/>
            <a:chExt cx="5882242" cy="6425095"/>
          </a:xfrm>
        </p:grpSpPr>
        <p:sp>
          <p:nvSpPr>
            <p:cNvPr id="3" name="Rectangle: Diagonal Corners Rounded 2">
              <a:extLst>
                <a:ext uri="{FF2B5EF4-FFF2-40B4-BE49-F238E27FC236}">
                  <a16:creationId xmlns:a16="http://schemas.microsoft.com/office/drawing/2014/main" id="{44FEB199-862B-9B50-C58B-9F0315BD9BAC}"/>
                </a:ext>
              </a:extLst>
            </p:cNvPr>
            <p:cNvSpPr/>
            <p:nvPr/>
          </p:nvSpPr>
          <p:spPr>
            <a:xfrm>
              <a:off x="3302607" y="4305301"/>
              <a:ext cx="5753655" cy="5895975"/>
            </a:xfrm>
            <a:prstGeom prst="round2DiagRect">
              <a:avLst>
                <a:gd name="adj1" fmla="val 11038"/>
                <a:gd name="adj2" fmla="val 0"/>
              </a:avLst>
            </a:prstGeom>
            <a:noFill/>
            <a:ln w="25400" cap="flat" cmpd="sng" algn="ctr">
              <a:solidFill>
                <a:srgbClr val="69544F"/>
              </a:solidFill>
              <a:prstDash val="dash"/>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grpSp>
          <p:nvGrpSpPr>
            <p:cNvPr id="4" name="Group 3">
              <a:extLst>
                <a:ext uri="{FF2B5EF4-FFF2-40B4-BE49-F238E27FC236}">
                  <a16:creationId xmlns:a16="http://schemas.microsoft.com/office/drawing/2014/main" id="{D2D71D7A-B8D6-73CC-C98F-DC4E46E7AEF1}"/>
                </a:ext>
              </a:extLst>
            </p:cNvPr>
            <p:cNvGrpSpPr/>
            <p:nvPr/>
          </p:nvGrpSpPr>
          <p:grpSpPr>
            <a:xfrm>
              <a:off x="3174020" y="3776181"/>
              <a:ext cx="5753654" cy="6272695"/>
              <a:chOff x="3174020" y="3776181"/>
              <a:chExt cx="5753654" cy="6272695"/>
            </a:xfrm>
          </p:grpSpPr>
          <p:sp>
            <p:nvSpPr>
              <p:cNvPr id="9" name="Rectangle: Diagonal Corners Rounded 8">
                <a:extLst>
                  <a:ext uri="{FF2B5EF4-FFF2-40B4-BE49-F238E27FC236}">
                    <a16:creationId xmlns:a16="http://schemas.microsoft.com/office/drawing/2014/main" id="{8EFC2DC0-4C1F-7FEA-EB5E-B5D2DC2DEF80}"/>
                  </a:ext>
                </a:extLst>
              </p:cNvPr>
              <p:cNvSpPr/>
              <p:nvPr/>
            </p:nvSpPr>
            <p:spPr>
              <a:xfrm>
                <a:off x="3174020" y="4152901"/>
                <a:ext cx="5753654" cy="5895975"/>
              </a:xfrm>
              <a:prstGeom prst="round2DiagRect">
                <a:avLst>
                  <a:gd name="adj1" fmla="val 10045"/>
                  <a:gd name="adj2" fmla="val 0"/>
                </a:avLst>
              </a:prstGeom>
              <a:solidFill>
                <a:sysClr val="window" lastClr="FFFFFF"/>
              </a:solidFill>
              <a:ln w="25400" cap="flat" cmpd="sng" algn="ctr">
                <a:noFill/>
                <a:prstDash val="solid"/>
              </a:ln>
              <a:effectLst/>
            </p:spPr>
            <p:txBody>
              <a:bodyPr rtlCol="0" anchor="ct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Em hãy nhận xét việc làm của thanh niên trong các hình ảnh dưới đây. Phân tích ý nghĩa của những việc làm đó.</a:t>
                </a:r>
              </a:p>
            </p:txBody>
          </p:sp>
          <p:sp>
            <p:nvSpPr>
              <p:cNvPr id="11" name="Freeform 4">
                <a:extLst>
                  <a:ext uri="{FF2B5EF4-FFF2-40B4-BE49-F238E27FC236}">
                    <a16:creationId xmlns:a16="http://schemas.microsoft.com/office/drawing/2014/main" id="{B7AB5C02-8736-AF6F-13CB-9FECB8D3DC64}"/>
                  </a:ext>
                </a:extLst>
              </p:cNvPr>
              <p:cNvSpPr/>
              <p:nvPr/>
            </p:nvSpPr>
            <p:spPr>
              <a:xfrm>
                <a:off x="5779662" y="3776181"/>
                <a:ext cx="1058236" cy="1058237"/>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grpSp>
      <p:pic>
        <p:nvPicPr>
          <p:cNvPr id="13" name="Picture 12">
            <a:extLst>
              <a:ext uri="{FF2B5EF4-FFF2-40B4-BE49-F238E27FC236}">
                <a16:creationId xmlns:a16="http://schemas.microsoft.com/office/drawing/2014/main" id="{BAF0AB68-C0A5-A2E6-5CF9-C34E3078D924}"/>
              </a:ext>
            </a:extLst>
          </p:cNvPr>
          <p:cNvPicPr>
            <a:picLocks noChangeAspect="1"/>
          </p:cNvPicPr>
          <p:nvPr/>
        </p:nvPicPr>
        <p:blipFill>
          <a:blip r:embed="rId5"/>
          <a:stretch>
            <a:fillRect/>
          </a:stretch>
        </p:blipFill>
        <p:spPr>
          <a:xfrm>
            <a:off x="4521637" y="1641474"/>
            <a:ext cx="7496749" cy="5003800"/>
          </a:xfrm>
          <a:prstGeom prst="rect">
            <a:avLst/>
          </a:prstGeom>
        </p:spPr>
      </p:pic>
    </p:spTree>
    <p:extLst>
      <p:ext uri="{BB962C8B-B14F-4D97-AF65-F5344CB8AC3E}">
        <p14:creationId xmlns:p14="http://schemas.microsoft.com/office/powerpoint/2010/main" val="3584339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BD47D2B-6B44-122F-8AC1-A99DDEB03B30}"/>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229C0BCB-61D5-B049-10E6-BE97CFDB7AB0}"/>
              </a:ext>
            </a:extLst>
          </p:cNvPr>
          <p:cNvSpPr/>
          <p:nvPr/>
        </p:nvSpPr>
        <p:spPr>
          <a:xfrm>
            <a:off x="4711700" y="1079500"/>
            <a:ext cx="2768600" cy="723900"/>
          </a:xfrm>
          <a:prstGeom prst="roundRect">
            <a:avLst>
              <a:gd name="adj" fmla="val 50000"/>
            </a:avLst>
          </a:prstGeom>
          <a:solidFill>
            <a:schemeClr val="accent2">
              <a:lumMod val="20000"/>
              <a:lumOff val="80000"/>
            </a:schemeClr>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rPr>
              <a:t>Gợi ý trả lời:</a:t>
            </a:r>
            <a:endParaRPr lang="en-US" sz="2400" b="1" dirty="0">
              <a:solidFill>
                <a:schemeClr val="tx1"/>
              </a:solidFill>
              <a:latin typeface="UTM Avo" panose="02040603050506020204" pitchFamily="18" charset="0"/>
            </a:endParaRPr>
          </a:p>
        </p:txBody>
      </p:sp>
      <p:pic>
        <p:nvPicPr>
          <p:cNvPr id="2" name="Picture 1">
            <a:extLst>
              <a:ext uri="{FF2B5EF4-FFF2-40B4-BE49-F238E27FC236}">
                <a16:creationId xmlns:a16="http://schemas.microsoft.com/office/drawing/2014/main" id="{B91116E6-F9F3-9638-9BBF-249CEBA4DE9F}"/>
              </a:ext>
            </a:extLst>
          </p:cNvPr>
          <p:cNvPicPr>
            <a:picLocks noChangeAspect="1"/>
          </p:cNvPicPr>
          <p:nvPr/>
        </p:nvPicPr>
        <p:blipFill>
          <a:blip r:embed="rId3"/>
          <a:stretch>
            <a:fillRect/>
          </a:stretch>
        </p:blipFill>
        <p:spPr>
          <a:xfrm>
            <a:off x="558799" y="2502113"/>
            <a:ext cx="5453968" cy="3428571"/>
          </a:xfrm>
          <a:prstGeom prst="rect">
            <a:avLst/>
          </a:prstGeom>
        </p:spPr>
      </p:pic>
      <p:sp>
        <p:nvSpPr>
          <p:cNvPr id="3" name="Rectangle: Rounded Corners 2">
            <a:extLst>
              <a:ext uri="{FF2B5EF4-FFF2-40B4-BE49-F238E27FC236}">
                <a16:creationId xmlns:a16="http://schemas.microsoft.com/office/drawing/2014/main" id="{22D9CEB5-85DB-F98B-CC3F-A57B5D360B36}"/>
              </a:ext>
            </a:extLst>
          </p:cNvPr>
          <p:cNvSpPr/>
          <p:nvPr/>
        </p:nvSpPr>
        <p:spPr>
          <a:xfrm>
            <a:off x="6179234" y="2577992"/>
            <a:ext cx="5638800" cy="3276815"/>
          </a:xfrm>
          <a:prstGeom prst="roundRect">
            <a:avLst>
              <a:gd name="adj" fmla="val 8985"/>
            </a:avLst>
          </a:prstGeom>
          <a:solidFill>
            <a:schemeClr val="bg1"/>
          </a:solidFill>
          <a:ln w="38100" cap="flat" cmpd="sng" algn="ctr">
            <a:solidFill>
              <a:schemeClr val="accent2">
                <a:lumMod val="20000"/>
                <a:lumOff val="80000"/>
              </a:schemeClr>
            </a:solidFill>
            <a:prstDash val="solid"/>
          </a:ln>
          <a:effectLst/>
        </p:spPr>
        <p:txBody>
          <a:bodyPr rtlCol="0" anchor="ctr"/>
          <a:lstStyle/>
          <a:p>
            <a:pPr lvl="0" algn="just" defTabSz="609539">
              <a:lnSpc>
                <a:spcPct val="150000"/>
              </a:lnSpc>
              <a:buClrTx/>
            </a:pPr>
            <a:r>
              <a:rPr lang="vi-VN" sz="2400" kern="1200">
                <a:solidFill>
                  <a:prstClr val="black"/>
                </a:solidFill>
                <a:latin typeface="UTM Avo" panose="02040603050506020204" pitchFamily="18" charset="0"/>
                <a:ea typeface="+mn-ea"/>
                <a:cs typeface="+mn-cs"/>
              </a:rPr>
              <a:t>Thanh niên tình nguyện làm đường giao thông cho người dân, mang lại lợi ích cụ thể cho cộng đồng và còn góp phần vào sự phát triển bản thân của thanh niên.</a:t>
            </a:r>
          </a:p>
        </p:txBody>
      </p:sp>
    </p:spTree>
    <p:extLst>
      <p:ext uri="{BB962C8B-B14F-4D97-AF65-F5344CB8AC3E}">
        <p14:creationId xmlns:p14="http://schemas.microsoft.com/office/powerpoint/2010/main" val="3487224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6F17366-4DCA-C277-087B-0C838030FB6A}"/>
            </a:ext>
          </a:extLst>
        </p:cNvPr>
        <p:cNvGrpSpPr/>
        <p:nvPr/>
      </p:nvGrpSpPr>
      <p:grpSpPr>
        <a:xfrm>
          <a:off x="0" y="0"/>
          <a:ext cx="0" cy="0"/>
          <a:chOff x="0" y="0"/>
          <a:chExt cx="0" cy="0"/>
        </a:xfrm>
      </p:grpSpPr>
      <p:pic>
        <p:nvPicPr>
          <p:cNvPr id="7" name="Picture 2" descr="Cao Bằng: 300 đoàn viên thanh niên tham gia làm đường bê tông nông thôn tại  xã Vĩnh Quang">
            <a:extLst>
              <a:ext uri="{FF2B5EF4-FFF2-40B4-BE49-F238E27FC236}">
                <a16:creationId xmlns:a16="http://schemas.microsoft.com/office/drawing/2014/main" id="{82D264A4-FA21-9E04-3627-4515B90F53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2108200"/>
            <a:ext cx="5390116" cy="3708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 name="Picture 4" descr="Hơn 200 đoàn viên, thanh niên xây dựng đường nông thôn">
            <a:extLst>
              <a:ext uri="{FF2B5EF4-FFF2-40B4-BE49-F238E27FC236}">
                <a16:creationId xmlns:a16="http://schemas.microsoft.com/office/drawing/2014/main" id="{B7C504D6-B73C-AD40-6D3A-E1CD91A2ECC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080"/>
          <a:stretch/>
        </p:blipFill>
        <p:spPr bwMode="auto">
          <a:xfrm>
            <a:off x="324813" y="2108200"/>
            <a:ext cx="5618788" cy="3708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4747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2435A45-BF81-4E36-F22E-7E5C55B08C6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BA19C33-2A69-F821-A09D-B0ED6141C375}"/>
              </a:ext>
            </a:extLst>
          </p:cNvPr>
          <p:cNvPicPr>
            <a:picLocks noChangeAspect="1"/>
          </p:cNvPicPr>
          <p:nvPr/>
        </p:nvPicPr>
        <p:blipFill>
          <a:blip r:embed="rId3"/>
          <a:stretch>
            <a:fillRect/>
          </a:stretch>
        </p:blipFill>
        <p:spPr>
          <a:xfrm>
            <a:off x="13353" y="2527513"/>
            <a:ext cx="5219047" cy="3453968"/>
          </a:xfrm>
          <a:prstGeom prst="rect">
            <a:avLst/>
          </a:prstGeom>
        </p:spPr>
      </p:pic>
      <p:sp>
        <p:nvSpPr>
          <p:cNvPr id="5" name="Rectangle: Rounded Corners 4">
            <a:extLst>
              <a:ext uri="{FF2B5EF4-FFF2-40B4-BE49-F238E27FC236}">
                <a16:creationId xmlns:a16="http://schemas.microsoft.com/office/drawing/2014/main" id="{92B3F623-C29F-BE40-CFA2-8A2D2F676B4A}"/>
              </a:ext>
            </a:extLst>
          </p:cNvPr>
          <p:cNvSpPr/>
          <p:nvPr/>
        </p:nvSpPr>
        <p:spPr>
          <a:xfrm>
            <a:off x="4711700" y="1079500"/>
            <a:ext cx="2768600" cy="723900"/>
          </a:xfrm>
          <a:prstGeom prst="roundRect">
            <a:avLst>
              <a:gd name="adj" fmla="val 50000"/>
            </a:avLst>
          </a:prstGeom>
          <a:solidFill>
            <a:schemeClr val="accent2">
              <a:lumMod val="20000"/>
              <a:lumOff val="80000"/>
            </a:schemeClr>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rPr>
              <a:t>Gợi ý trả lời:</a:t>
            </a:r>
            <a:endParaRPr lang="en-US" sz="2400" b="1" dirty="0">
              <a:solidFill>
                <a:schemeClr val="tx1"/>
              </a:solidFill>
              <a:latin typeface="UTM Avo" panose="02040603050506020204" pitchFamily="18" charset="0"/>
            </a:endParaRPr>
          </a:p>
        </p:txBody>
      </p:sp>
      <p:sp>
        <p:nvSpPr>
          <p:cNvPr id="3" name="Rectangle: Rounded Corners 2">
            <a:extLst>
              <a:ext uri="{FF2B5EF4-FFF2-40B4-BE49-F238E27FC236}">
                <a16:creationId xmlns:a16="http://schemas.microsoft.com/office/drawing/2014/main" id="{2D2A14EF-B488-DF18-AA48-42E42978FB80}"/>
              </a:ext>
            </a:extLst>
          </p:cNvPr>
          <p:cNvSpPr/>
          <p:nvPr/>
        </p:nvSpPr>
        <p:spPr>
          <a:xfrm>
            <a:off x="5232400" y="1993897"/>
            <a:ext cx="6794500" cy="4521200"/>
          </a:xfrm>
          <a:prstGeom prst="roundRect">
            <a:avLst>
              <a:gd name="adj" fmla="val 8985"/>
            </a:avLst>
          </a:prstGeom>
          <a:solidFill>
            <a:schemeClr val="bg1"/>
          </a:solidFill>
          <a:ln w="38100" cap="flat" cmpd="sng" algn="ctr">
            <a:solidFill>
              <a:schemeClr val="accent2">
                <a:lumMod val="20000"/>
                <a:lumOff val="80000"/>
              </a:schemeClr>
            </a:solidFill>
            <a:prstDash val="solid"/>
          </a:ln>
          <a:effectLst/>
        </p:spPr>
        <p:txBody>
          <a:bodyPr rtlCol="0" anchor="ctr"/>
          <a:lstStyle/>
          <a:p>
            <a:pPr lvl="0" algn="just" defTabSz="609539">
              <a:lnSpc>
                <a:spcPct val="150000"/>
              </a:lnSpc>
              <a:buClrTx/>
            </a:pPr>
            <a:r>
              <a:rPr lang="vi-VN" sz="2400" kern="1200" dirty="0">
                <a:solidFill>
                  <a:prstClr val="black"/>
                </a:solidFill>
                <a:latin typeface="UTM Avo" panose="02040603050506020204" pitchFamily="18" charset="0"/>
                <a:ea typeface="+mn-ea"/>
                <a:cs typeface="+mn-cs"/>
              </a:rPr>
              <a:t>HS tham gia chế tạo robocon. Việc làm này giúp HS được tiếp cận và áp dụng tri thức khoa học kĩ thuật, thúc đẩy kĩ năng hợp tác và làm việc nhóm, khuyến khích các ý tưởng sáng tạo và được trải nghiệm học hỏi từ thực tiễn, đây là hoạt động có ý nghĩa quan trọng đối với sự phát triển của HS và cộng đồng.</a:t>
            </a:r>
          </a:p>
        </p:txBody>
      </p:sp>
    </p:spTree>
    <p:extLst>
      <p:ext uri="{BB962C8B-B14F-4D97-AF65-F5344CB8AC3E}">
        <p14:creationId xmlns:p14="http://schemas.microsoft.com/office/powerpoint/2010/main" val="248828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68214E5-CDB2-B74D-0E2B-0AA9CB5D0EF2}"/>
            </a:ext>
          </a:extLst>
        </p:cNvPr>
        <p:cNvGrpSpPr/>
        <p:nvPr/>
      </p:nvGrpSpPr>
      <p:grpSpPr>
        <a:xfrm>
          <a:off x="0" y="0"/>
          <a:ext cx="0" cy="0"/>
          <a:chOff x="0" y="0"/>
          <a:chExt cx="0" cy="0"/>
        </a:xfrm>
      </p:grpSpPr>
      <p:pic>
        <p:nvPicPr>
          <p:cNvPr id="2" name="Picture 1" descr="A group of people standing next to a machine&#10;&#10;Description automatically generated">
            <a:extLst>
              <a:ext uri="{FF2B5EF4-FFF2-40B4-BE49-F238E27FC236}">
                <a16:creationId xmlns:a16="http://schemas.microsoft.com/office/drawing/2014/main" id="{81A856D9-D216-2311-FBA3-CEB36CFE3D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3979" y="2108200"/>
            <a:ext cx="5509622" cy="3708400"/>
          </a:xfrm>
          <a:prstGeom prst="rect">
            <a:avLst/>
          </a:prstGeom>
          <a:ln>
            <a:noFill/>
          </a:ln>
          <a:effectLst>
            <a:outerShdw blurRad="292100" dist="139700" dir="2700000" algn="tl" rotWithShape="0">
              <a:srgbClr val="333333">
                <a:alpha val="65000"/>
              </a:srgbClr>
            </a:outerShdw>
          </a:effectLst>
        </p:spPr>
      </p:pic>
      <p:pic>
        <p:nvPicPr>
          <p:cNvPr id="3" name="Picture 2" descr="Sinh viên Phenikaa tham gia thử thách tại Cuộc thi Sáng tạo Robot Việt Nam  2024">
            <a:extLst>
              <a:ext uri="{FF2B5EF4-FFF2-40B4-BE49-F238E27FC236}">
                <a16:creationId xmlns:a16="http://schemas.microsoft.com/office/drawing/2014/main" id="{A109A647-1E9E-E96D-C1F8-4FF595E3E78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8400" y="2108201"/>
            <a:ext cx="5509622" cy="37083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6651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EED09F0-E1DB-005F-3263-A2F9DF08E7F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B238ED7-FDD8-46BA-0181-623440BA57F3}"/>
              </a:ext>
            </a:extLst>
          </p:cNvPr>
          <p:cNvPicPr>
            <a:picLocks noChangeAspect="1"/>
          </p:cNvPicPr>
          <p:nvPr/>
        </p:nvPicPr>
        <p:blipFill>
          <a:blip r:embed="rId3"/>
          <a:stretch>
            <a:fillRect/>
          </a:stretch>
        </p:blipFill>
        <p:spPr>
          <a:xfrm>
            <a:off x="373966" y="2477084"/>
            <a:ext cx="5080001" cy="3478630"/>
          </a:xfrm>
          <a:prstGeom prst="rect">
            <a:avLst/>
          </a:prstGeom>
        </p:spPr>
      </p:pic>
      <p:sp>
        <p:nvSpPr>
          <p:cNvPr id="5" name="Rectangle: Rounded Corners 4">
            <a:extLst>
              <a:ext uri="{FF2B5EF4-FFF2-40B4-BE49-F238E27FC236}">
                <a16:creationId xmlns:a16="http://schemas.microsoft.com/office/drawing/2014/main" id="{78B909AD-1B71-A21F-3C2C-83F1C76C1E5D}"/>
              </a:ext>
            </a:extLst>
          </p:cNvPr>
          <p:cNvSpPr/>
          <p:nvPr/>
        </p:nvSpPr>
        <p:spPr>
          <a:xfrm>
            <a:off x="4711700" y="1079500"/>
            <a:ext cx="2768600" cy="723900"/>
          </a:xfrm>
          <a:prstGeom prst="roundRect">
            <a:avLst>
              <a:gd name="adj" fmla="val 50000"/>
            </a:avLst>
          </a:prstGeom>
          <a:solidFill>
            <a:schemeClr val="accent2">
              <a:lumMod val="20000"/>
              <a:lumOff val="80000"/>
            </a:schemeClr>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rPr>
              <a:t>Gợi ý trả lời:</a:t>
            </a:r>
            <a:endParaRPr lang="en-US" sz="2400" b="1" dirty="0">
              <a:solidFill>
                <a:schemeClr val="tx1"/>
              </a:solidFill>
              <a:latin typeface="UTM Avo" panose="02040603050506020204" pitchFamily="18" charset="0"/>
            </a:endParaRPr>
          </a:p>
        </p:txBody>
      </p:sp>
      <p:sp>
        <p:nvSpPr>
          <p:cNvPr id="3" name="Rectangle: Rounded Corners 2">
            <a:extLst>
              <a:ext uri="{FF2B5EF4-FFF2-40B4-BE49-F238E27FC236}">
                <a16:creationId xmlns:a16="http://schemas.microsoft.com/office/drawing/2014/main" id="{7B3FD7AD-A1FD-681A-47AF-61589AC1CF98}"/>
              </a:ext>
            </a:extLst>
          </p:cNvPr>
          <p:cNvSpPr/>
          <p:nvPr/>
        </p:nvSpPr>
        <p:spPr>
          <a:xfrm>
            <a:off x="5702300" y="2158945"/>
            <a:ext cx="6115734" cy="4114908"/>
          </a:xfrm>
          <a:prstGeom prst="roundRect">
            <a:avLst>
              <a:gd name="adj" fmla="val 8985"/>
            </a:avLst>
          </a:prstGeom>
          <a:solidFill>
            <a:schemeClr val="bg1"/>
          </a:solidFill>
          <a:ln w="38100" cap="flat" cmpd="sng" algn="ctr">
            <a:solidFill>
              <a:schemeClr val="accent2">
                <a:lumMod val="20000"/>
                <a:lumOff val="80000"/>
              </a:schemeClr>
            </a:solidFill>
            <a:prstDash val="solid"/>
          </a:ln>
          <a:effectLst/>
        </p:spPr>
        <p:txBody>
          <a:bodyPr rtlCol="0" anchor="ctr"/>
          <a:lstStyle/>
          <a:p>
            <a:pPr lvl="0" algn="just" defTabSz="609539">
              <a:lnSpc>
                <a:spcPct val="150000"/>
              </a:lnSpc>
              <a:buClrTx/>
            </a:pPr>
            <a:r>
              <a:rPr lang="vi-VN" sz="2400" kern="1200" dirty="0">
                <a:solidFill>
                  <a:prstClr val="black"/>
                </a:solidFill>
                <a:latin typeface="UTM Avo" panose="02040603050506020204" pitchFamily="18" charset="0"/>
                <a:ea typeface="+mn-ea"/>
                <a:cs typeface="+mn-cs"/>
              </a:rPr>
              <a:t>Thanh niên giao lưu, chia sẻ tại diễn đàn khởi nghiệp là cơ hội để thanh niên chia sẻ kiến thức, kinh nghiệm đã tích luỹ trong lĩnh vực khởi nghiệp, tạo cộng đồng hỗ trợ để thúc đẩy sự phát triển của các ý tưởng khởi nghiệp và thực hiện khởi nghiệp thành công.</a:t>
            </a:r>
          </a:p>
        </p:txBody>
      </p:sp>
    </p:spTree>
    <p:extLst>
      <p:ext uri="{BB962C8B-B14F-4D97-AF65-F5344CB8AC3E}">
        <p14:creationId xmlns:p14="http://schemas.microsoft.com/office/powerpoint/2010/main" val="2360336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4FC5092-0110-C181-A34D-E894EE99172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7FB48FA-F809-98B9-BDD3-ECDC37B258A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68415" y="2108200"/>
            <a:ext cx="5097457" cy="3708400"/>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1CB87AF1-44FE-2FF6-48B8-AC2805C4608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96000" y="2197100"/>
            <a:ext cx="5592033" cy="3708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08713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59AB78B-ED32-5A4B-5253-11A7097F9B1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C201277-E2DC-FFEF-E50E-B4523097D1D1}"/>
              </a:ext>
            </a:extLst>
          </p:cNvPr>
          <p:cNvPicPr>
            <a:picLocks noChangeAspect="1"/>
          </p:cNvPicPr>
          <p:nvPr/>
        </p:nvPicPr>
        <p:blipFill>
          <a:blip r:embed="rId3"/>
          <a:stretch>
            <a:fillRect/>
          </a:stretch>
        </p:blipFill>
        <p:spPr>
          <a:xfrm>
            <a:off x="489602" y="2539313"/>
            <a:ext cx="4964366" cy="3416402"/>
          </a:xfrm>
          <a:prstGeom prst="rect">
            <a:avLst/>
          </a:prstGeom>
        </p:spPr>
      </p:pic>
      <p:sp>
        <p:nvSpPr>
          <p:cNvPr id="5" name="Rectangle: Rounded Corners 4">
            <a:extLst>
              <a:ext uri="{FF2B5EF4-FFF2-40B4-BE49-F238E27FC236}">
                <a16:creationId xmlns:a16="http://schemas.microsoft.com/office/drawing/2014/main" id="{BC0AA934-1AA7-0D68-A9C6-4DB77EF80410}"/>
              </a:ext>
            </a:extLst>
          </p:cNvPr>
          <p:cNvSpPr/>
          <p:nvPr/>
        </p:nvSpPr>
        <p:spPr>
          <a:xfrm>
            <a:off x="4711700" y="1079500"/>
            <a:ext cx="2768600" cy="723900"/>
          </a:xfrm>
          <a:prstGeom prst="roundRect">
            <a:avLst>
              <a:gd name="adj" fmla="val 50000"/>
            </a:avLst>
          </a:prstGeom>
          <a:solidFill>
            <a:schemeClr val="accent2">
              <a:lumMod val="20000"/>
              <a:lumOff val="80000"/>
            </a:schemeClr>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rPr>
              <a:t>Gợi ý trả lời:</a:t>
            </a:r>
            <a:endParaRPr lang="en-US" sz="2400" b="1" dirty="0">
              <a:solidFill>
                <a:schemeClr val="tx1"/>
              </a:solidFill>
              <a:latin typeface="UTM Avo" panose="02040603050506020204" pitchFamily="18" charset="0"/>
            </a:endParaRPr>
          </a:p>
        </p:txBody>
      </p:sp>
      <p:sp>
        <p:nvSpPr>
          <p:cNvPr id="3" name="Rectangle: Rounded Corners 2">
            <a:extLst>
              <a:ext uri="{FF2B5EF4-FFF2-40B4-BE49-F238E27FC236}">
                <a16:creationId xmlns:a16="http://schemas.microsoft.com/office/drawing/2014/main" id="{0D1B1CCF-5A9C-A68F-7169-1F0A08D2AE2C}"/>
              </a:ext>
            </a:extLst>
          </p:cNvPr>
          <p:cNvSpPr/>
          <p:nvPr/>
        </p:nvSpPr>
        <p:spPr>
          <a:xfrm>
            <a:off x="5702299" y="2158945"/>
            <a:ext cx="6222607" cy="4114908"/>
          </a:xfrm>
          <a:prstGeom prst="roundRect">
            <a:avLst>
              <a:gd name="adj" fmla="val 8985"/>
            </a:avLst>
          </a:prstGeom>
          <a:solidFill>
            <a:schemeClr val="bg1"/>
          </a:solidFill>
          <a:ln w="38100" cap="flat" cmpd="sng" algn="ctr">
            <a:solidFill>
              <a:schemeClr val="accent2">
                <a:lumMod val="20000"/>
                <a:lumOff val="80000"/>
              </a:schemeClr>
            </a:solidFill>
            <a:prstDash val="solid"/>
          </a:ln>
          <a:effectLst/>
        </p:spPr>
        <p:txBody>
          <a:bodyPr rtlCol="0" anchor="ctr"/>
          <a:lstStyle/>
          <a:p>
            <a:pPr lvl="0" algn="just" defTabSz="609539">
              <a:lnSpc>
                <a:spcPct val="150000"/>
              </a:lnSpc>
              <a:buClrTx/>
            </a:pPr>
            <a:r>
              <a:rPr lang="vi-VN" sz="2400" kern="1200" dirty="0">
                <a:solidFill>
                  <a:prstClr val="black"/>
                </a:solidFill>
                <a:latin typeface="UTM Avo" panose="02040603050506020204" pitchFamily="18" charset="0"/>
                <a:ea typeface="+mn-ea"/>
                <a:cs typeface="+mn-cs"/>
              </a:rPr>
              <a:t>Thanh niên thực hiện nghĩa vụ quân sự mang lại nhiều lợi ích không chỉ cho bản thân mà còn cho cộng đồng và quốc gia, từ việc xây dựng đạo đức và trách nhiệm đến việc tạo ra một lực lượng vũ trang mạnh mẽ và đoàn kết.</a:t>
            </a:r>
          </a:p>
        </p:txBody>
      </p:sp>
    </p:spTree>
    <p:extLst>
      <p:ext uri="{BB962C8B-B14F-4D97-AF65-F5344CB8AC3E}">
        <p14:creationId xmlns:p14="http://schemas.microsoft.com/office/powerpoint/2010/main" val="299639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96E493D-EFE6-E8B8-3D3D-51CCFB85037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8AC39AB-9121-DB52-C19C-26D3D592099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960251" y="2667000"/>
            <a:ext cx="4465296" cy="2794000"/>
          </a:xfrm>
          <a:prstGeom prst="rect">
            <a:avLst/>
          </a:prstGeom>
        </p:spPr>
      </p:pic>
      <p:pic>
        <p:nvPicPr>
          <p:cNvPr id="6" name="Picture 5">
            <a:extLst>
              <a:ext uri="{FF2B5EF4-FFF2-40B4-BE49-F238E27FC236}">
                <a16:creationId xmlns:a16="http://schemas.microsoft.com/office/drawing/2014/main" id="{10E59F25-5B46-26B8-3A23-D46AA8094B1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8622" y="2667000"/>
            <a:ext cx="3725334" cy="2794000"/>
          </a:xfrm>
          <a:prstGeom prst="rect">
            <a:avLst/>
          </a:prstGeom>
        </p:spPr>
      </p:pic>
      <p:pic>
        <p:nvPicPr>
          <p:cNvPr id="8" name="Picture 7">
            <a:extLst>
              <a:ext uri="{FF2B5EF4-FFF2-40B4-BE49-F238E27FC236}">
                <a16:creationId xmlns:a16="http://schemas.microsoft.com/office/drawing/2014/main" id="{1E83037B-E276-06E6-C5D6-0A5A1EDFFA6F}"/>
              </a:ext>
            </a:extLst>
          </p:cNvPr>
          <p:cNvPicPr>
            <a:picLocks noChangeAspect="1"/>
          </p:cNvPicPr>
          <p:nvPr/>
        </p:nvPicPr>
        <p:blipFill>
          <a:blip r:embed="rId5" cstate="print">
            <a:extLst>
              <a:ext uri="{28A0092B-C50C-407E-A947-70E740481C1C}">
                <a14:useLocalDpi xmlns:a14="http://schemas.microsoft.com/office/drawing/2010/main" val="0"/>
              </a:ext>
            </a:extLst>
          </a:blip>
          <a:srcRect l="3983" r="3983"/>
          <a:stretch/>
        </p:blipFill>
        <p:spPr>
          <a:xfrm>
            <a:off x="8541842" y="2667000"/>
            <a:ext cx="3542699" cy="2794000"/>
          </a:xfrm>
          <a:prstGeom prst="rect">
            <a:avLst/>
          </a:prstGeom>
        </p:spPr>
      </p:pic>
    </p:spTree>
    <p:extLst>
      <p:ext uri="{BB962C8B-B14F-4D97-AF65-F5344CB8AC3E}">
        <p14:creationId xmlns:p14="http://schemas.microsoft.com/office/powerpoint/2010/main" val="482374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29A54CE-2308-72C5-48CB-0D50CF120547}"/>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29F05D77-ED35-8437-3443-D12B5EBB0B5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98CC05DC-CAFA-329D-14B6-BBAC288F5035}"/>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276830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Freeform 13">
            <a:extLst>
              <a:ext uri="{FF2B5EF4-FFF2-40B4-BE49-F238E27FC236}">
                <a16:creationId xmlns:a16="http://schemas.microsoft.com/office/drawing/2014/main" id="{350991AC-4729-D348-51E1-084637BCC1BD}"/>
              </a:ext>
            </a:extLst>
          </p:cNvPr>
          <p:cNvSpPr/>
          <p:nvPr/>
        </p:nvSpPr>
        <p:spPr>
          <a:xfrm>
            <a:off x="0" y="2552916"/>
            <a:ext cx="1905000" cy="4305084"/>
          </a:xfrm>
          <a:custGeom>
            <a:avLst/>
            <a:gdLst/>
            <a:ahLst/>
            <a:cxnLst/>
            <a:rect l="l" t="t" r="r" b="b"/>
            <a:pathLst>
              <a:path w="3951583" h="8930130">
                <a:moveTo>
                  <a:pt x="0" y="0"/>
                </a:moveTo>
                <a:lnTo>
                  <a:pt x="3951582" y="0"/>
                </a:lnTo>
                <a:lnTo>
                  <a:pt x="3951582" y="8930130"/>
                </a:lnTo>
                <a:lnTo>
                  <a:pt x="0" y="8930130"/>
                </a:lnTo>
                <a:lnTo>
                  <a:pt x="0" y="0"/>
                </a:lnTo>
                <a:close/>
              </a:path>
            </a:pathLst>
          </a:custGeom>
          <a:blipFill>
            <a:blip r:embed="rId3"/>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grpSp>
        <p:nvGrpSpPr>
          <p:cNvPr id="8" name="Group 7">
            <a:extLst>
              <a:ext uri="{FF2B5EF4-FFF2-40B4-BE49-F238E27FC236}">
                <a16:creationId xmlns:a16="http://schemas.microsoft.com/office/drawing/2014/main" id="{2D410BD3-1D10-D31B-E03D-4DA8A3D2A5AA}"/>
              </a:ext>
            </a:extLst>
          </p:cNvPr>
          <p:cNvGrpSpPr/>
          <p:nvPr/>
        </p:nvGrpSpPr>
        <p:grpSpPr>
          <a:xfrm>
            <a:off x="3657599" y="2800130"/>
            <a:ext cx="7315200" cy="3105370"/>
            <a:chOff x="4495801" y="1451074"/>
            <a:chExt cx="10972800" cy="4658055"/>
          </a:xfrm>
        </p:grpSpPr>
        <p:sp>
          <p:nvSpPr>
            <p:cNvPr id="9" name="Rectangle: Diagonal Corners Rounded 8">
              <a:extLst>
                <a:ext uri="{FF2B5EF4-FFF2-40B4-BE49-F238E27FC236}">
                  <a16:creationId xmlns:a16="http://schemas.microsoft.com/office/drawing/2014/main" id="{AC6890A7-2E4B-5626-C195-AA09290501B3}"/>
                </a:ext>
              </a:extLst>
            </p:cNvPr>
            <p:cNvSpPr/>
            <p:nvPr/>
          </p:nvSpPr>
          <p:spPr>
            <a:xfrm>
              <a:off x="4495801" y="1603474"/>
              <a:ext cx="10972800" cy="4505655"/>
            </a:xfrm>
            <a:prstGeom prst="round2DiagRect">
              <a:avLst/>
            </a:prstGeom>
            <a:noFill/>
            <a:ln w="25400" cap="flat" cmpd="sng" algn="ctr">
              <a:solidFill>
                <a:srgbClr val="69544F"/>
              </a:solidFill>
              <a:prstDash val="dash"/>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Diagonal Corners Rounded 9">
              <a:extLst>
                <a:ext uri="{FF2B5EF4-FFF2-40B4-BE49-F238E27FC236}">
                  <a16:creationId xmlns:a16="http://schemas.microsoft.com/office/drawing/2014/main" id="{0CCC2EB4-73CD-D62B-F0EF-219F85EE9DB5}"/>
                </a:ext>
              </a:extLst>
            </p:cNvPr>
            <p:cNvSpPr/>
            <p:nvPr/>
          </p:nvSpPr>
          <p:spPr>
            <a:xfrm>
              <a:off x="4495801" y="1451074"/>
              <a:ext cx="10972800" cy="4505655"/>
            </a:xfrm>
            <a:prstGeom prst="round2DiagRect">
              <a:avLst/>
            </a:prstGeom>
            <a:solidFill>
              <a:sysClr val="window" lastClr="FFFFFF"/>
            </a:solidFill>
            <a:ln w="25400" cap="flat" cmpd="sng" algn="ctr">
              <a:no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NHIỆM VỤ</a:t>
              </a:r>
            </a:p>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Em hãy cùng bạn thiết kế một tác phẩm tuyên truyền về lí tưởng sống của thanh niên Việt Nam.</a:t>
              </a:r>
            </a:p>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Gợi ý: </a:t>
              </a:r>
              <a:r>
                <a:rPr kumimoji="0" lang="vi-VN"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truyện, thơ, vẽ tranh, làm tập san,...</a:t>
              </a:r>
            </a:p>
          </p:txBody>
        </p:sp>
      </p:grpSp>
      <p:grpSp>
        <p:nvGrpSpPr>
          <p:cNvPr id="12" name="Group 11">
            <a:extLst>
              <a:ext uri="{FF2B5EF4-FFF2-40B4-BE49-F238E27FC236}">
                <a16:creationId xmlns:a16="http://schemas.microsoft.com/office/drawing/2014/main" id="{1DFAE0C0-BEF6-EA4A-80FC-C0D9B7B6B92C}"/>
              </a:ext>
            </a:extLst>
          </p:cNvPr>
          <p:cNvGrpSpPr/>
          <p:nvPr/>
        </p:nvGrpSpPr>
        <p:grpSpPr>
          <a:xfrm>
            <a:off x="-12700" y="1796830"/>
            <a:ext cx="8343900" cy="558800"/>
            <a:chOff x="-304800" y="571500"/>
            <a:chExt cx="12515850" cy="838200"/>
          </a:xfrm>
        </p:grpSpPr>
        <p:sp>
          <p:nvSpPr>
            <p:cNvPr id="13" name="Arrow: Pentagon 12">
              <a:extLst>
                <a:ext uri="{FF2B5EF4-FFF2-40B4-BE49-F238E27FC236}">
                  <a16:creationId xmlns:a16="http://schemas.microsoft.com/office/drawing/2014/main" id="{6D33BE0E-3DDF-0D63-52C1-0FA92CAB2DCA}"/>
                </a:ext>
              </a:extLst>
            </p:cNvPr>
            <p:cNvSpPr/>
            <p:nvPr/>
          </p:nvSpPr>
          <p:spPr>
            <a:xfrm>
              <a:off x="-304800" y="571500"/>
              <a:ext cx="3810000" cy="838200"/>
            </a:xfrm>
            <a:prstGeom prst="homePlate">
              <a:avLst/>
            </a:prstGeom>
            <a:solidFill>
              <a:sysClr val="window" lastClr="FFFFFF"/>
            </a:solidFill>
            <a:ln w="38100" cap="flat" cmpd="sng" algn="ctr">
              <a:solidFill>
                <a:srgbClr val="69544F"/>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Nhiệm</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vụ</a:t>
              </a:r>
              <a:endPar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4" name="TextBox 13">
              <a:extLst>
                <a:ext uri="{FF2B5EF4-FFF2-40B4-BE49-F238E27FC236}">
                  <a16:creationId xmlns:a16="http://schemas.microsoft.com/office/drawing/2014/main" id="{AD960DAF-34FD-8CA3-6400-E7739DF97250}"/>
                </a:ext>
              </a:extLst>
            </p:cNvPr>
            <p:cNvSpPr txBox="1"/>
            <p:nvPr/>
          </p:nvSpPr>
          <p:spPr>
            <a:xfrm>
              <a:off x="3524250" y="658701"/>
              <a:ext cx="8686800" cy="692498"/>
            </a:xfrm>
            <a:prstGeom prst="rect">
              <a:avLst/>
            </a:prstGeom>
            <a:noFill/>
          </p:spPr>
          <p:txBody>
            <a:bodyPr wrap="square">
              <a:spAutoFit/>
            </a:bodyPr>
            <a:lstStyle/>
            <a:p>
              <a:pPr marL="0" marR="0" lvl="0" indent="0" defTabSz="609539"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Thiết</a:t>
              </a:r>
              <a:r>
                <a:rPr kumimoji="0" lang="en-US" sz="2400" b="0" i="1"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0" i="1"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kế</a:t>
              </a:r>
              <a:r>
                <a:rPr kumimoji="0" lang="en-US" sz="2400" b="0" i="1"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0" i="1"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một</a:t>
              </a:r>
              <a:r>
                <a:rPr kumimoji="0" lang="en-US" sz="2400" b="0" i="1"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0" i="1"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tác</a:t>
              </a:r>
              <a:r>
                <a:rPr kumimoji="0" lang="en-US" sz="2400" b="0" i="1"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0" i="1"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phẩm</a:t>
              </a:r>
              <a:r>
                <a:rPr kumimoji="0" lang="en-US" sz="2400" b="0" i="1"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0" i="1"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tuyên</a:t>
              </a:r>
              <a:r>
                <a:rPr kumimoji="0" lang="en-US" sz="2400" b="0" i="1"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0" i="1"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truyền</a:t>
              </a:r>
              <a:endParaRPr kumimoji="0" lang="en-US" sz="2400" b="0" i="1"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endParaRPr>
            </a:p>
          </p:txBody>
        </p:sp>
      </p:grpSp>
    </p:spTree>
    <p:extLst>
      <p:ext uri="{BB962C8B-B14F-4D97-AF65-F5344CB8AC3E}">
        <p14:creationId xmlns:p14="http://schemas.microsoft.com/office/powerpoint/2010/main" val="2960458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F34153E-5518-78F7-ED9B-9C7682EC98D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00C4FC0-61DB-E241-4783-1FA4A68E1637}"/>
              </a:ext>
            </a:extLst>
          </p:cNvPr>
          <p:cNvSpPr txBox="1"/>
          <p:nvPr/>
        </p:nvSpPr>
        <p:spPr>
          <a:xfrm>
            <a:off x="660400" y="1535195"/>
            <a:ext cx="10871200" cy="574388"/>
          </a:xfrm>
          <a:prstGeom prst="rect">
            <a:avLst/>
          </a:prstGeom>
          <a:noFill/>
        </p:spPr>
        <p:txBody>
          <a:bodyPr wrap="square">
            <a:spAutoFit/>
          </a:bodyPr>
          <a:lstStyle/>
          <a:p>
            <a:pPr algn="ctr" defTabSz="609539">
              <a:lnSpc>
                <a:spcPct val="150000"/>
              </a:lnSpc>
              <a:buClrTx/>
              <a:buFontTx/>
              <a:buNone/>
            </a:pPr>
            <a:r>
              <a:rPr lang="vi-VN" sz="2400" b="1" kern="1200" dirty="0">
                <a:solidFill>
                  <a:schemeClr val="tx1"/>
                </a:solidFill>
                <a:latin typeface="UTM Avo" panose="02040603050506020204" pitchFamily="18" charset="0"/>
                <a:ea typeface="+mn-ea"/>
                <a:cs typeface="Arial" panose="020B0604020202020204" pitchFamily="34" charset="0"/>
              </a:rPr>
              <a:t>Một số tác phẩm về lí tưởng sống của thanh niên Việt Nam:</a:t>
            </a:r>
          </a:p>
        </p:txBody>
      </p:sp>
      <p:grpSp>
        <p:nvGrpSpPr>
          <p:cNvPr id="15" name="Group 14">
            <a:extLst>
              <a:ext uri="{FF2B5EF4-FFF2-40B4-BE49-F238E27FC236}">
                <a16:creationId xmlns:a16="http://schemas.microsoft.com/office/drawing/2014/main" id="{1B8AADDA-AF87-4A9E-4461-82DA1225C2F2}"/>
              </a:ext>
            </a:extLst>
          </p:cNvPr>
          <p:cNvGrpSpPr/>
          <p:nvPr/>
        </p:nvGrpSpPr>
        <p:grpSpPr>
          <a:xfrm>
            <a:off x="1212997" y="2195940"/>
            <a:ext cx="9766005" cy="4545576"/>
            <a:chOff x="813095" y="1549400"/>
            <a:chExt cx="10718506" cy="4988916"/>
          </a:xfrm>
        </p:grpSpPr>
        <p:pic>
          <p:nvPicPr>
            <p:cNvPr id="3" name="Picture 2" descr="A group of people celebrating&#10;&#10;Description automatically generated">
              <a:extLst>
                <a:ext uri="{FF2B5EF4-FFF2-40B4-BE49-F238E27FC236}">
                  <a16:creationId xmlns:a16="http://schemas.microsoft.com/office/drawing/2014/main" id="{263E3FD8-FB21-B269-32E8-1C315E88B8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3395" y="1549400"/>
              <a:ext cx="3505200" cy="2488692"/>
            </a:xfrm>
            <a:prstGeom prst="rect">
              <a:avLst/>
            </a:prstGeom>
          </p:spPr>
        </p:pic>
        <p:pic>
          <p:nvPicPr>
            <p:cNvPr id="4" name="Picture 3" descr="A group of people in uniform&#10;&#10;Description automatically generated">
              <a:extLst>
                <a:ext uri="{FF2B5EF4-FFF2-40B4-BE49-F238E27FC236}">
                  <a16:creationId xmlns:a16="http://schemas.microsoft.com/office/drawing/2014/main" id="{58AE8D59-2F67-3EB1-0CF5-2BF1BD8B2E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095" y="1549400"/>
              <a:ext cx="3505200" cy="2422970"/>
            </a:xfrm>
            <a:prstGeom prst="rect">
              <a:avLst/>
            </a:prstGeom>
          </p:spPr>
        </p:pic>
        <p:pic>
          <p:nvPicPr>
            <p:cNvPr id="5" name="Picture 4" descr="A drawing of people working on bicycles&#10;&#10;Description automatically generated">
              <a:extLst>
                <a:ext uri="{FF2B5EF4-FFF2-40B4-BE49-F238E27FC236}">
                  <a16:creationId xmlns:a16="http://schemas.microsoft.com/office/drawing/2014/main" id="{BDC0F15E-265D-E158-C413-FF3D4F7853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095" y="4067150"/>
              <a:ext cx="3505200" cy="2471166"/>
            </a:xfrm>
            <a:prstGeom prst="rect">
              <a:avLst/>
            </a:prstGeom>
          </p:spPr>
        </p:pic>
        <p:pic>
          <p:nvPicPr>
            <p:cNvPr id="6" name="Picture 5" descr="A group of people with arms raised&#10;&#10;Description automatically generated">
              <a:extLst>
                <a:ext uri="{FF2B5EF4-FFF2-40B4-BE49-F238E27FC236}">
                  <a16:creationId xmlns:a16="http://schemas.microsoft.com/office/drawing/2014/main" id="{4AB60DF9-5C0E-9912-3155-2C626C0D2A71}"/>
                </a:ext>
              </a:extLst>
            </p:cNvPr>
            <p:cNvPicPr>
              <a:picLocks noChangeAspect="1"/>
            </p:cNvPicPr>
            <p:nvPr/>
          </p:nvPicPr>
          <p:blipFill rotWithShape="1">
            <a:blip r:embed="rId6">
              <a:extLst>
                <a:ext uri="{28A0092B-C50C-407E-A947-70E740481C1C}">
                  <a14:useLocalDpi xmlns:a14="http://schemas.microsoft.com/office/drawing/2010/main" val="0"/>
                </a:ext>
              </a:extLst>
            </a:blip>
            <a:srcRect l="810" r="9613"/>
            <a:stretch/>
          </p:blipFill>
          <p:spPr>
            <a:xfrm>
              <a:off x="4483395" y="4067151"/>
              <a:ext cx="3505200" cy="2471165"/>
            </a:xfrm>
            <a:prstGeom prst="rect">
              <a:avLst/>
            </a:prstGeom>
          </p:spPr>
        </p:pic>
        <p:pic>
          <p:nvPicPr>
            <p:cNvPr id="11" name="Picture 10" descr="A group of people raising their hands&#10;&#10;Description automatically generated">
              <a:extLst>
                <a:ext uri="{FF2B5EF4-FFF2-40B4-BE49-F238E27FC236}">
                  <a16:creationId xmlns:a16="http://schemas.microsoft.com/office/drawing/2014/main" id="{8FC81C1C-B8BE-7AC3-47E5-D6C16F4B55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66396" y="1549400"/>
              <a:ext cx="3365205" cy="4988916"/>
            </a:xfrm>
            <a:prstGeom prst="rect">
              <a:avLst/>
            </a:prstGeom>
          </p:spPr>
        </p:pic>
      </p:grpSp>
    </p:spTree>
    <p:extLst>
      <p:ext uri="{BB962C8B-B14F-4D97-AF65-F5344CB8AC3E}">
        <p14:creationId xmlns:p14="http://schemas.microsoft.com/office/powerpoint/2010/main" val="637501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75B8502-FDA1-4FA3-EC8D-D6C9842A8A76}"/>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2DB00ABA-D563-9EB3-C69E-FE1E6B30C32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DFBD2C4E-0309-63D2-AE27-AF6953BCD9D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134939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153402D5-1588-1FAB-435F-C5BCA4D02F1C}"/>
              </a:ext>
            </a:extLst>
          </p:cNvPr>
          <p:cNvSpPr/>
          <p:nvPr/>
        </p:nvSpPr>
        <p:spPr>
          <a:xfrm>
            <a:off x="0" y="3336905"/>
            <a:ext cx="2554394" cy="3521095"/>
          </a:xfrm>
          <a:custGeom>
            <a:avLst/>
            <a:gdLst/>
            <a:ahLst/>
            <a:cxnLst/>
            <a:rect l="l" t="t" r="r" b="b"/>
            <a:pathLst>
              <a:path w="3831591" h="5281642">
                <a:moveTo>
                  <a:pt x="0" y="0"/>
                </a:moveTo>
                <a:lnTo>
                  <a:pt x="3831591" y="0"/>
                </a:lnTo>
                <a:lnTo>
                  <a:pt x="3831591" y="5281642"/>
                </a:lnTo>
                <a:lnTo>
                  <a:pt x="0" y="528164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grpSp>
        <p:nvGrpSpPr>
          <p:cNvPr id="4" name="Group 7">
            <a:extLst>
              <a:ext uri="{FF2B5EF4-FFF2-40B4-BE49-F238E27FC236}">
                <a16:creationId xmlns:a16="http://schemas.microsoft.com/office/drawing/2014/main" id="{40902C8D-C964-86DC-3495-AF1EDEB2412E}"/>
              </a:ext>
            </a:extLst>
          </p:cNvPr>
          <p:cNvGrpSpPr/>
          <p:nvPr/>
        </p:nvGrpSpPr>
        <p:grpSpPr>
          <a:xfrm>
            <a:off x="339992" y="4558532"/>
            <a:ext cx="2057400" cy="2057400"/>
            <a:chOff x="0" y="0"/>
            <a:chExt cx="812800" cy="812800"/>
          </a:xfrm>
        </p:grpSpPr>
        <p:sp>
          <p:nvSpPr>
            <p:cNvPr id="5" name="Freeform 8">
              <a:extLst>
                <a:ext uri="{FF2B5EF4-FFF2-40B4-BE49-F238E27FC236}">
                  <a16:creationId xmlns:a16="http://schemas.microsoft.com/office/drawing/2014/main" id="{FF6FA658-79AD-7B91-F6B2-A719D6D94C30}"/>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C9987A"/>
            </a:solid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
          <p:nvSpPr>
            <p:cNvPr id="6" name="TextBox 9">
              <a:extLst>
                <a:ext uri="{FF2B5EF4-FFF2-40B4-BE49-F238E27FC236}">
                  <a16:creationId xmlns:a16="http://schemas.microsoft.com/office/drawing/2014/main" id="{2A38CBA2-C96E-5F7F-5816-C4F31671C9D9}"/>
                </a:ext>
              </a:extLst>
            </p:cNvPr>
            <p:cNvSpPr txBox="1"/>
            <p:nvPr/>
          </p:nvSpPr>
          <p:spPr>
            <a:xfrm>
              <a:off x="0" y="38100"/>
              <a:ext cx="812800" cy="774700"/>
            </a:xfrm>
            <a:prstGeom prst="rect">
              <a:avLst/>
            </a:prstGeom>
          </p:spPr>
          <p:txBody>
            <a:bodyPr lIns="33867" tIns="33867" rIns="33867" bIns="33867" rtlCol="0" anchor="ctr"/>
            <a:lstStyle/>
            <a:p>
              <a:pPr algn="ctr" defTabSz="609630">
                <a:lnSpc>
                  <a:spcPts val="1796"/>
                </a:lnSpc>
                <a:buClrTx/>
                <a:buFontTx/>
                <a:buNone/>
                <a:defRPr/>
              </a:pPr>
              <a:endParaRPr sz="1200" kern="1200">
                <a:solidFill>
                  <a:prstClr val="black"/>
                </a:solidFill>
                <a:latin typeface="Calibri"/>
                <a:ea typeface="+mn-ea"/>
                <a:cs typeface="+mn-cs"/>
              </a:endParaRPr>
            </a:p>
          </p:txBody>
        </p:sp>
      </p:grpSp>
      <p:sp>
        <p:nvSpPr>
          <p:cNvPr id="7" name="Freeform 16">
            <a:extLst>
              <a:ext uri="{FF2B5EF4-FFF2-40B4-BE49-F238E27FC236}">
                <a16:creationId xmlns:a16="http://schemas.microsoft.com/office/drawing/2014/main" id="{7FBC8415-8AD2-7053-3292-50FBFC76AAF0}"/>
              </a:ext>
            </a:extLst>
          </p:cNvPr>
          <p:cNvSpPr/>
          <p:nvPr/>
        </p:nvSpPr>
        <p:spPr>
          <a:xfrm>
            <a:off x="10260421" y="908793"/>
            <a:ext cx="1387541" cy="1395151"/>
          </a:xfrm>
          <a:custGeom>
            <a:avLst/>
            <a:gdLst/>
            <a:ahLst/>
            <a:cxnLst/>
            <a:rect l="l" t="t" r="r" b="b"/>
            <a:pathLst>
              <a:path w="2081312" h="2092727">
                <a:moveTo>
                  <a:pt x="0" y="0"/>
                </a:moveTo>
                <a:lnTo>
                  <a:pt x="2081312" y="0"/>
                </a:lnTo>
                <a:lnTo>
                  <a:pt x="2081312" y="2092727"/>
                </a:lnTo>
                <a:lnTo>
                  <a:pt x="0" y="209272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
        <p:nvSpPr>
          <p:cNvPr id="9" name="Rounded Rectangle 4">
            <a:extLst>
              <a:ext uri="{FF2B5EF4-FFF2-40B4-BE49-F238E27FC236}">
                <a16:creationId xmlns:a16="http://schemas.microsoft.com/office/drawing/2014/main" id="{4C25CD79-7327-610D-A9CC-FFDE3F9A4117}"/>
              </a:ext>
            </a:extLst>
          </p:cNvPr>
          <p:cNvSpPr/>
          <p:nvPr/>
        </p:nvSpPr>
        <p:spPr>
          <a:xfrm>
            <a:off x="3444295" y="2248350"/>
            <a:ext cx="5303409" cy="1241191"/>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defRPr/>
            </a:pPr>
            <a:r>
              <a:rPr lang="vi-VN" sz="2400">
                <a:latin typeface="UTM Avo" panose="02040603050506020204" pitchFamily="18" charset="0"/>
                <a:cs typeface="Arial" pitchFamily="34" charset="0"/>
              </a:rPr>
              <a:t>Ôn lại kiến thức đã được học trong bài ngày hôm nay. </a:t>
            </a:r>
            <a:endParaRPr lang="vi-VN" sz="2400" dirty="0">
              <a:latin typeface="UTM Avo" panose="02040603050506020204" pitchFamily="18" charset="0"/>
              <a:cs typeface="Arial" pitchFamily="34" charset="0"/>
            </a:endParaRPr>
          </a:p>
        </p:txBody>
      </p:sp>
      <p:sp>
        <p:nvSpPr>
          <p:cNvPr id="10" name="Rounded Rectangle 8">
            <a:extLst>
              <a:ext uri="{FF2B5EF4-FFF2-40B4-BE49-F238E27FC236}">
                <a16:creationId xmlns:a16="http://schemas.microsoft.com/office/drawing/2014/main" id="{166E0F15-F246-C943-1D07-9F4AE3EFC955}"/>
              </a:ext>
            </a:extLst>
          </p:cNvPr>
          <p:cNvSpPr/>
          <p:nvPr/>
        </p:nvSpPr>
        <p:spPr>
          <a:xfrm>
            <a:off x="3444295" y="3699907"/>
            <a:ext cx="5303409" cy="1241191"/>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pPr>
            <a:r>
              <a:rPr lang="vi-VN" sz="2400" dirty="0">
                <a:latin typeface="UTM Avo" panose="02040603050506020204" pitchFamily="18" charset="0"/>
                <a:cs typeface="Arial" pitchFamily="34" charset="0"/>
              </a:rPr>
              <a:t>Hoàn thành nhiệm vụ phần</a:t>
            </a:r>
            <a:endParaRPr lang="en-US" sz="2400" dirty="0">
              <a:latin typeface="UTM Avo" panose="02040603050506020204" pitchFamily="18" charset="0"/>
              <a:cs typeface="Arial" pitchFamily="34" charset="0"/>
            </a:endParaRPr>
          </a:p>
          <a:p>
            <a:pPr lvl="0" algn="ctr">
              <a:lnSpc>
                <a:spcPct val="150000"/>
              </a:lnSpc>
            </a:pPr>
            <a:r>
              <a:rPr lang="vi-VN" sz="2400" dirty="0">
                <a:latin typeface="UTM Avo" panose="02040603050506020204" pitchFamily="18" charset="0"/>
                <a:cs typeface="Arial" pitchFamily="34" charset="0"/>
              </a:rPr>
              <a:t>Vận dụng.</a:t>
            </a:r>
          </a:p>
        </p:txBody>
      </p:sp>
      <p:sp>
        <p:nvSpPr>
          <p:cNvPr id="3" name="Rounded Rectangle 8">
            <a:extLst>
              <a:ext uri="{FF2B5EF4-FFF2-40B4-BE49-F238E27FC236}">
                <a16:creationId xmlns:a16="http://schemas.microsoft.com/office/drawing/2014/main" id="{2B8716DF-48CD-016B-B540-28B143A70EC6}"/>
              </a:ext>
            </a:extLst>
          </p:cNvPr>
          <p:cNvSpPr/>
          <p:nvPr/>
        </p:nvSpPr>
        <p:spPr>
          <a:xfrm>
            <a:off x="3444295" y="5151465"/>
            <a:ext cx="5303409" cy="1247150"/>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pPr>
            <a:r>
              <a:rPr lang="vi-VN" sz="2400" dirty="0">
                <a:latin typeface="UTM Avo" panose="02040603050506020204" pitchFamily="18" charset="0"/>
                <a:cs typeface="Arial" pitchFamily="34" charset="0"/>
              </a:rPr>
              <a:t>Đọc và tìm hiểu trước nội dung phần tiếp theo của bài học.</a:t>
            </a:r>
          </a:p>
        </p:txBody>
      </p:sp>
    </p:spTree>
    <p:extLst>
      <p:ext uri="{BB962C8B-B14F-4D97-AF65-F5344CB8AC3E}">
        <p14:creationId xmlns:p14="http://schemas.microsoft.com/office/powerpoint/2010/main" val="2627713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Bài 6. Quản lí thời gian hiệu quả (Phần 2)</Template>
  <TotalTime>80</TotalTime>
  <Words>1783</Words>
  <Application>Microsoft Office PowerPoint</Application>
  <PresentationFormat>Widescreen</PresentationFormat>
  <Paragraphs>100</Paragraphs>
  <Slides>43</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UTM Avo</vt:lpstr>
      <vt:lpstr>Arial</vt:lpstr>
      <vt:lpstr>Calibri</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2114120010-CAO THỊ PHƯƠNG VINH</dc:creator>
  <cp:lastModifiedBy>Vân Anh Vũ</cp:lastModifiedBy>
  <cp:revision>14</cp:revision>
  <dcterms:created xsi:type="dcterms:W3CDTF">2024-12-05T05:20:26Z</dcterms:created>
  <dcterms:modified xsi:type="dcterms:W3CDTF">2024-12-19T02:41:35Z</dcterms:modified>
</cp:coreProperties>
</file>