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47"/>
  </p:notesMasterIdLst>
  <p:sldIdLst>
    <p:sldId id="256" r:id="rId3"/>
    <p:sldId id="280" r:id="rId4"/>
    <p:sldId id="289" r:id="rId5"/>
    <p:sldId id="281" r:id="rId6"/>
    <p:sldId id="290" r:id="rId7"/>
    <p:sldId id="299" r:id="rId8"/>
    <p:sldId id="326" r:id="rId9"/>
    <p:sldId id="300" r:id="rId10"/>
    <p:sldId id="312" r:id="rId11"/>
    <p:sldId id="327" r:id="rId12"/>
    <p:sldId id="328" r:id="rId13"/>
    <p:sldId id="338" r:id="rId14"/>
    <p:sldId id="304" r:id="rId15"/>
    <p:sldId id="339" r:id="rId16"/>
    <p:sldId id="283" r:id="rId17"/>
    <p:sldId id="292" r:id="rId18"/>
    <p:sldId id="318" r:id="rId19"/>
    <p:sldId id="309" r:id="rId20"/>
    <p:sldId id="384" r:id="rId21"/>
    <p:sldId id="319" r:id="rId22"/>
    <p:sldId id="385" r:id="rId23"/>
    <p:sldId id="332" r:id="rId24"/>
    <p:sldId id="333" r:id="rId25"/>
    <p:sldId id="386" r:id="rId26"/>
    <p:sldId id="334" r:id="rId27"/>
    <p:sldId id="335" r:id="rId28"/>
    <p:sldId id="297" r:id="rId29"/>
    <p:sldId id="291" r:id="rId30"/>
    <p:sldId id="337" r:id="rId31"/>
    <p:sldId id="375" r:id="rId32"/>
    <p:sldId id="370" r:id="rId33"/>
    <p:sldId id="376" r:id="rId34"/>
    <p:sldId id="379" r:id="rId35"/>
    <p:sldId id="378" r:id="rId36"/>
    <p:sldId id="381" r:id="rId37"/>
    <p:sldId id="272" r:id="rId38"/>
    <p:sldId id="377" r:id="rId39"/>
    <p:sldId id="382" r:id="rId40"/>
    <p:sldId id="383" r:id="rId41"/>
    <p:sldId id="274" r:id="rId42"/>
    <p:sldId id="284" r:id="rId43"/>
    <p:sldId id="288" r:id="rId44"/>
    <p:sldId id="257" r:id="rId45"/>
    <p:sldId id="278" r:id="rId46"/>
  </p:sldIdLst>
  <p:sldSz cx="12192000" cy="6858000"/>
  <p:notesSz cx="6858000" cy="9144000"/>
  <p:embeddedFontLst>
    <p:embeddedFont>
      <p:font typeface="UTM Avo" panose="02040603050506020204" pitchFamily="18" charset="0"/>
      <p:regular r:id="rId48"/>
      <p:bold r:id="rId49"/>
      <p:italic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2"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BD9D"/>
    <a:srgbClr val="9BBB59"/>
    <a:srgbClr val="F1C4A7"/>
    <a:srgbClr val="FFFAF7"/>
    <a:srgbClr val="F0EEFC"/>
    <a:srgbClr val="EEDDFF"/>
    <a:srgbClr val="CCCCFF"/>
    <a:srgbClr val="FFE5E5"/>
    <a:srgbClr val="FF9999"/>
    <a:srgbClr val="BFE8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2" d="100"/>
          <a:sy n="102" d="100"/>
        </p:scale>
        <p:origin x="87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customschemas.google.com/relationships/presentationmetadata" Target="meta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1.fntdata"/><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font" Target="fonts/font4.fntdata"/><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39307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fld id="{364C9BC2-C9DC-46E9-89FE-D9A19A127D38}" type="slidenum">
              <a:rPr lang="en-US" smtClean="0"/>
              <a:t>43</a:t>
            </a:fld>
            <a:endParaRPr lang="en-US"/>
          </a:p>
        </p:txBody>
      </p:sp>
    </p:spTree>
    <p:extLst>
      <p:ext uri="{BB962C8B-B14F-4D97-AF65-F5344CB8AC3E}">
        <p14:creationId xmlns:p14="http://schemas.microsoft.com/office/powerpoint/2010/main" val="3623753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04DA77-0714-4226-8456-DE0FB00C8765}"/>
              </a:ext>
            </a:extLst>
          </p:cNvPr>
          <p:cNvSpPr>
            <a:spLocks noGrp="1"/>
          </p:cNvSpPr>
          <p:nvPr>
            <p:ph type="dt" sz="half" idx="10"/>
          </p:nvPr>
        </p:nvSpPr>
        <p:spPr/>
        <p:txBody>
          <a:bodyPr/>
          <a:lstStyle/>
          <a:p>
            <a:fld id="{E69B9EE9-F3BF-4B40-83E7-C9BC68FDDB0E}" type="datetimeFigureOut">
              <a:rPr lang="en-US" smtClean="0"/>
              <a:t>12/19/2024</a:t>
            </a:fld>
            <a:endParaRPr lang="en-US"/>
          </a:p>
        </p:txBody>
      </p:sp>
      <p:sp>
        <p:nvSpPr>
          <p:cNvPr id="3" name="Footer Placeholder 2">
            <a:extLst>
              <a:ext uri="{FF2B5EF4-FFF2-40B4-BE49-F238E27FC236}">
                <a16:creationId xmlns:a16="http://schemas.microsoft.com/office/drawing/2014/main" id="{548689CE-C57C-4CCE-B5D7-91A284CB198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40DF66-3D9B-4E31-B419-8D199F946398}"/>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1599892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0A372-E784-4489-91B1-EB5F9893BA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E1B435-934F-44C4-8F1B-EC379BCB0879}"/>
              </a:ext>
            </a:extLst>
          </p:cNvPr>
          <p:cNvSpPr>
            <a:spLocks noGrp="1"/>
          </p:cNvSpPr>
          <p:nvPr>
            <p:ph type="dt" sz="half" idx="10"/>
          </p:nvPr>
        </p:nvSpPr>
        <p:spPr/>
        <p:txBody>
          <a:bodyPr/>
          <a:lstStyle/>
          <a:p>
            <a:fld id="{E69B9EE9-F3BF-4B40-83E7-C9BC68FDDB0E}" type="datetimeFigureOut">
              <a:rPr lang="en-US" smtClean="0"/>
              <a:t>12/19/2024</a:t>
            </a:fld>
            <a:endParaRPr lang="en-US"/>
          </a:p>
        </p:txBody>
      </p:sp>
      <p:sp>
        <p:nvSpPr>
          <p:cNvPr id="4" name="Footer Placeholder 3">
            <a:extLst>
              <a:ext uri="{FF2B5EF4-FFF2-40B4-BE49-F238E27FC236}">
                <a16:creationId xmlns:a16="http://schemas.microsoft.com/office/drawing/2014/main" id="{7D9BAE6C-C81A-448F-810E-8201A0E7DD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98452A-D52B-4D53-AA70-42F3E1B91326}"/>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2292912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6A006-59DD-41EF-BB59-5CF0A5B0F3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7CF5D0-5E86-4B07-82F0-4706674B42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932F55C-8EFE-4A66-9DB3-D0CB88777B6B}"/>
              </a:ext>
            </a:extLst>
          </p:cNvPr>
          <p:cNvSpPr>
            <a:spLocks noGrp="1"/>
          </p:cNvSpPr>
          <p:nvPr>
            <p:ph type="dt" sz="half" idx="10"/>
          </p:nvPr>
        </p:nvSpPr>
        <p:spPr/>
        <p:txBody>
          <a:bodyPr/>
          <a:lstStyle/>
          <a:p>
            <a:fld id="{E69B9EE9-F3BF-4B40-83E7-C9BC68FDDB0E}" type="datetimeFigureOut">
              <a:rPr lang="en-US" smtClean="0"/>
              <a:t>12/19/2024</a:t>
            </a:fld>
            <a:endParaRPr lang="en-US"/>
          </a:p>
        </p:txBody>
      </p:sp>
      <p:sp>
        <p:nvSpPr>
          <p:cNvPr id="5" name="Footer Placeholder 4">
            <a:extLst>
              <a:ext uri="{FF2B5EF4-FFF2-40B4-BE49-F238E27FC236}">
                <a16:creationId xmlns:a16="http://schemas.microsoft.com/office/drawing/2014/main" id="{B3E38045-8612-4FFC-BF9F-64FB98C8E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615B52-8190-4B2D-852C-B23A268AE49F}"/>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3907664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2C063-6317-449C-A341-883F2682D4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53C2C5-1069-41AD-AB8E-A272B5F74D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335F9C6-7A1E-4BB1-8382-AF2048FA93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2CF1DA-3491-456F-B971-C43EFCD2163E}"/>
              </a:ext>
            </a:extLst>
          </p:cNvPr>
          <p:cNvSpPr>
            <a:spLocks noGrp="1"/>
          </p:cNvSpPr>
          <p:nvPr>
            <p:ph type="dt" sz="half" idx="10"/>
          </p:nvPr>
        </p:nvSpPr>
        <p:spPr/>
        <p:txBody>
          <a:bodyPr/>
          <a:lstStyle/>
          <a:p>
            <a:fld id="{E69B9EE9-F3BF-4B40-83E7-C9BC68FDDB0E}" type="datetimeFigureOut">
              <a:rPr lang="en-US" smtClean="0"/>
              <a:t>12/19/2024</a:t>
            </a:fld>
            <a:endParaRPr lang="en-US"/>
          </a:p>
        </p:txBody>
      </p:sp>
      <p:sp>
        <p:nvSpPr>
          <p:cNvPr id="6" name="Footer Placeholder 5">
            <a:extLst>
              <a:ext uri="{FF2B5EF4-FFF2-40B4-BE49-F238E27FC236}">
                <a16:creationId xmlns:a16="http://schemas.microsoft.com/office/drawing/2014/main" id="{A2D613E6-C32A-4783-9219-260167E50D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F57CA7-22C9-4637-98D5-45CB81C4CD6F}"/>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1159796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5C8BC-CF44-4FCD-ACB9-6C06E1FD0D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E26985-A785-4717-80AD-9B8D8F5B85B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05A630-F12E-492E-A3AD-AE8A23606B49}"/>
              </a:ext>
            </a:extLst>
          </p:cNvPr>
          <p:cNvSpPr>
            <a:spLocks noGrp="1"/>
          </p:cNvSpPr>
          <p:nvPr>
            <p:ph type="dt" sz="half" idx="10"/>
          </p:nvPr>
        </p:nvSpPr>
        <p:spPr/>
        <p:txBody>
          <a:bodyPr/>
          <a:lstStyle/>
          <a:p>
            <a:fld id="{E69B9EE9-F3BF-4B40-83E7-C9BC68FDDB0E}" type="datetimeFigureOut">
              <a:rPr lang="en-US" smtClean="0"/>
              <a:t>12/19/2024</a:t>
            </a:fld>
            <a:endParaRPr lang="en-US"/>
          </a:p>
        </p:txBody>
      </p:sp>
      <p:sp>
        <p:nvSpPr>
          <p:cNvPr id="5" name="Footer Placeholder 4">
            <a:extLst>
              <a:ext uri="{FF2B5EF4-FFF2-40B4-BE49-F238E27FC236}">
                <a16:creationId xmlns:a16="http://schemas.microsoft.com/office/drawing/2014/main" id="{7F5C2166-B6AA-4084-B4D7-069DDC982D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20EA2-78ED-4391-B2FB-25000FDBCAA6}"/>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2066824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14.xml"/><Relationship Id="rId7" Type="http://schemas.openxmlformats.org/officeDocument/2006/relationships/tags" Target="../tags/tag1.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189B9457-5561-4B17-B798-D34FCDF00C0E}"/>
              </a:ext>
            </a:extLst>
          </p:cNvPr>
          <p:cNvSpPr txBox="1"/>
          <p:nvPr userDrawn="1"/>
        </p:nvSpPr>
        <p:spPr>
          <a:xfrm>
            <a:off x="0" y="-1512332"/>
            <a:ext cx="12192000" cy="369332"/>
          </a:xfrm>
          <a:prstGeom prst="rect">
            <a:avLst/>
          </a:prstGeom>
          <a:noFill/>
        </p:spPr>
        <p:txBody>
          <a:bodyPr vert="horz" wrap="none" lIns="0" tIns="0" rIns="0" bIns="0"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76CB0E7E-7BDA-4369-B06E-95E5B313A5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F2DE87-7D95-4722-9EE5-248D158C7F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D0A038-BC78-4ECC-BEFF-CCB515E484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9B9EE9-F3BF-4B40-83E7-C9BC68FDDB0E}" type="datetimeFigureOut">
              <a:rPr lang="en-US" smtClean="0"/>
              <a:t>12/19/2024</a:t>
            </a:fld>
            <a:endParaRPr lang="en-US"/>
          </a:p>
        </p:txBody>
      </p:sp>
      <p:sp>
        <p:nvSpPr>
          <p:cNvPr id="5" name="Footer Placeholder 4">
            <a:extLst>
              <a:ext uri="{FF2B5EF4-FFF2-40B4-BE49-F238E27FC236}">
                <a16:creationId xmlns:a16="http://schemas.microsoft.com/office/drawing/2014/main" id="{50ECDB14-4F91-4B5C-8ACA-1B5E7E69B7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30118F-80C4-4861-A4D3-A50D382E7D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F55963-6440-4C45-BA09-4E6A99D1BBE0}" type="slidenum">
              <a:rPr lang="en-US" smtClean="0"/>
              <a:t>‹#›</a:t>
            </a:fld>
            <a:endParaRPr lang="en-US"/>
          </a:p>
        </p:txBody>
      </p:sp>
      <p:grpSp>
        <p:nvGrpSpPr>
          <p:cNvPr id="11" name="Group 10">
            <a:extLst>
              <a:ext uri="{FF2B5EF4-FFF2-40B4-BE49-F238E27FC236}">
                <a16:creationId xmlns:a16="http://schemas.microsoft.com/office/drawing/2014/main" id="{CD0CE00B-B040-4546-AF5D-EEF96AA126B0}"/>
              </a:ext>
            </a:extLst>
          </p:cNvPr>
          <p:cNvGrpSpPr>
            <a:grpSpLocks noGrp="1" noSelect="1" noRot="1" noMove="1" noResize="1"/>
          </p:cNvGrpSpPr>
          <p:nvPr userDrawn="1">
            <p:custDataLst>
              <p:tags r:id="rId7"/>
            </p:custDataLst>
          </p:nvPr>
        </p:nvGrpSpPr>
        <p:grpSpPr>
          <a:xfrm>
            <a:off x="-2202100" y="-2224223"/>
            <a:ext cx="16596200" cy="11284323"/>
            <a:chOff x="-2202100" y="-2224223"/>
            <a:chExt cx="16596200" cy="11284323"/>
          </a:xfrm>
        </p:grpSpPr>
        <p:sp>
          <p:nvSpPr>
            <p:cNvPr id="12" name="Rectangle 11">
              <a:extLst>
                <a:ext uri="{FF2B5EF4-FFF2-40B4-BE49-F238E27FC236}">
                  <a16:creationId xmlns:a16="http://schemas.microsoft.com/office/drawing/2014/main" id="{AA423BDB-6737-4700-9989-01683A4147DA}"/>
                </a:ext>
              </a:extLst>
            </p:cNvPr>
            <p:cNvSpPr/>
            <p:nvPr/>
          </p:nvSpPr>
          <p:spPr>
            <a:xfrm>
              <a:off x="4851540" y="8494776"/>
              <a:ext cx="2488920" cy="565324"/>
            </a:xfrm>
            <a:prstGeom prst="rect">
              <a:avLst/>
            </a:prstGeom>
            <a:noFill/>
            <a:ln w="2159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a:extLst>
                <a:ext uri="{FF2B5EF4-FFF2-40B4-BE49-F238E27FC236}">
                  <a16:creationId xmlns:a16="http://schemas.microsoft.com/office/drawing/2014/main" id="{391E50D3-44ED-477F-84FB-1E24BC65ED8F}"/>
                </a:ext>
              </a:extLst>
            </p:cNvPr>
            <p:cNvSpPr txBox="1"/>
            <p:nvPr/>
          </p:nvSpPr>
          <p:spPr>
            <a:xfrm>
              <a:off x="5006988" y="8647176"/>
              <a:ext cx="2178025" cy="260524"/>
            </a:xfrm>
            <a:custGeom>
              <a:avLst/>
              <a:gdLst/>
              <a:ahLst/>
              <a:cxnLst/>
              <a:rect l="l" t="t" r="r" b="b"/>
              <a:pathLst>
                <a:path w="2178025" h="260524">
                  <a:moveTo>
                    <a:pt x="1807648" y="222182"/>
                  </a:moveTo>
                  <a:cubicBezTo>
                    <a:pt x="1814010" y="222182"/>
                    <a:pt x="1818838" y="223968"/>
                    <a:pt x="1822130" y="227540"/>
                  </a:cubicBezTo>
                  <a:cubicBezTo>
                    <a:pt x="1825423" y="231111"/>
                    <a:pt x="1827070" y="235576"/>
                    <a:pt x="1827070" y="240934"/>
                  </a:cubicBezTo>
                  <a:cubicBezTo>
                    <a:pt x="1827070" y="246069"/>
                    <a:pt x="1825423" y="250366"/>
                    <a:pt x="1822130" y="253826"/>
                  </a:cubicBezTo>
                  <a:cubicBezTo>
                    <a:pt x="1818838" y="257287"/>
                    <a:pt x="1814010" y="259017"/>
                    <a:pt x="1807648" y="259017"/>
                  </a:cubicBezTo>
                  <a:cubicBezTo>
                    <a:pt x="1801285" y="259017"/>
                    <a:pt x="1796513" y="257287"/>
                    <a:pt x="1793332" y="253826"/>
                  </a:cubicBezTo>
                  <a:cubicBezTo>
                    <a:pt x="1790151" y="250366"/>
                    <a:pt x="1788560" y="246069"/>
                    <a:pt x="1788560" y="240934"/>
                  </a:cubicBezTo>
                  <a:cubicBezTo>
                    <a:pt x="1788560" y="235576"/>
                    <a:pt x="1790151" y="231111"/>
                    <a:pt x="1793332" y="227540"/>
                  </a:cubicBezTo>
                  <a:cubicBezTo>
                    <a:pt x="1796513" y="223968"/>
                    <a:pt x="1801285" y="222182"/>
                    <a:pt x="1807648" y="222182"/>
                  </a:cubicBezTo>
                  <a:close/>
                  <a:moveTo>
                    <a:pt x="807523" y="222182"/>
                  </a:moveTo>
                  <a:cubicBezTo>
                    <a:pt x="813885" y="222182"/>
                    <a:pt x="818713" y="223968"/>
                    <a:pt x="822005" y="227540"/>
                  </a:cubicBezTo>
                  <a:cubicBezTo>
                    <a:pt x="825298" y="231111"/>
                    <a:pt x="826945" y="235576"/>
                    <a:pt x="826945" y="240934"/>
                  </a:cubicBezTo>
                  <a:cubicBezTo>
                    <a:pt x="826945" y="246069"/>
                    <a:pt x="825298" y="250366"/>
                    <a:pt x="822005" y="253826"/>
                  </a:cubicBezTo>
                  <a:cubicBezTo>
                    <a:pt x="818713" y="257287"/>
                    <a:pt x="813885" y="259017"/>
                    <a:pt x="807523" y="259017"/>
                  </a:cubicBezTo>
                  <a:cubicBezTo>
                    <a:pt x="801160" y="259017"/>
                    <a:pt x="796388" y="257287"/>
                    <a:pt x="793207" y="253826"/>
                  </a:cubicBezTo>
                  <a:cubicBezTo>
                    <a:pt x="790026" y="250366"/>
                    <a:pt x="788435" y="246069"/>
                    <a:pt x="788435" y="240934"/>
                  </a:cubicBezTo>
                  <a:cubicBezTo>
                    <a:pt x="788435" y="235576"/>
                    <a:pt x="790026" y="231111"/>
                    <a:pt x="793207" y="227540"/>
                  </a:cubicBezTo>
                  <a:cubicBezTo>
                    <a:pt x="796388" y="223968"/>
                    <a:pt x="801160" y="222182"/>
                    <a:pt x="807523" y="222182"/>
                  </a:cubicBezTo>
                  <a:close/>
                  <a:moveTo>
                    <a:pt x="1488076" y="98952"/>
                  </a:moveTo>
                  <a:cubicBezTo>
                    <a:pt x="1472896" y="98952"/>
                    <a:pt x="1461064" y="104812"/>
                    <a:pt x="1452581" y="116532"/>
                  </a:cubicBezTo>
                  <a:cubicBezTo>
                    <a:pt x="1444098" y="128253"/>
                    <a:pt x="1439856" y="145610"/>
                    <a:pt x="1439856" y="168604"/>
                  </a:cubicBezTo>
                  <a:cubicBezTo>
                    <a:pt x="1439856" y="189142"/>
                    <a:pt x="1444098" y="205215"/>
                    <a:pt x="1452581" y="216824"/>
                  </a:cubicBezTo>
                  <a:cubicBezTo>
                    <a:pt x="1461064" y="228433"/>
                    <a:pt x="1472784" y="234237"/>
                    <a:pt x="1487741" y="234237"/>
                  </a:cubicBezTo>
                  <a:cubicBezTo>
                    <a:pt x="1507387" y="234237"/>
                    <a:pt x="1521730" y="225419"/>
                    <a:pt x="1530771" y="207783"/>
                  </a:cubicBezTo>
                  <a:lnTo>
                    <a:pt x="1530771" y="124569"/>
                  </a:lnTo>
                  <a:cubicBezTo>
                    <a:pt x="1521507" y="107491"/>
                    <a:pt x="1507275" y="98952"/>
                    <a:pt x="1488076" y="98952"/>
                  </a:cubicBezTo>
                  <a:close/>
                  <a:moveTo>
                    <a:pt x="1678241" y="98115"/>
                  </a:moveTo>
                  <a:cubicBezTo>
                    <a:pt x="1665740" y="98115"/>
                    <a:pt x="1655248" y="102663"/>
                    <a:pt x="1646764" y="111761"/>
                  </a:cubicBezTo>
                  <a:cubicBezTo>
                    <a:pt x="1638281" y="120858"/>
                    <a:pt x="1633035" y="133610"/>
                    <a:pt x="1631026" y="150019"/>
                  </a:cubicBezTo>
                  <a:lnTo>
                    <a:pt x="1721774" y="150019"/>
                  </a:lnTo>
                  <a:lnTo>
                    <a:pt x="1721774" y="147675"/>
                  </a:lnTo>
                  <a:cubicBezTo>
                    <a:pt x="1720881" y="131936"/>
                    <a:pt x="1716639" y="119742"/>
                    <a:pt x="1709049" y="111091"/>
                  </a:cubicBezTo>
                  <a:cubicBezTo>
                    <a:pt x="1701459" y="102440"/>
                    <a:pt x="1691190" y="98115"/>
                    <a:pt x="1678241" y="98115"/>
                  </a:cubicBezTo>
                  <a:close/>
                  <a:moveTo>
                    <a:pt x="1855700" y="76014"/>
                  </a:moveTo>
                  <a:lnTo>
                    <a:pt x="1887345" y="76014"/>
                  </a:lnTo>
                  <a:lnTo>
                    <a:pt x="1933389" y="215150"/>
                  </a:lnTo>
                  <a:lnTo>
                    <a:pt x="1978260" y="76014"/>
                  </a:lnTo>
                  <a:lnTo>
                    <a:pt x="2009905" y="76014"/>
                  </a:lnTo>
                  <a:lnTo>
                    <a:pt x="1944941" y="257175"/>
                  </a:lnTo>
                  <a:lnTo>
                    <a:pt x="1921334" y="257175"/>
                  </a:lnTo>
                  <a:close/>
                  <a:moveTo>
                    <a:pt x="1333370" y="76014"/>
                  </a:moveTo>
                  <a:lnTo>
                    <a:pt x="1364344" y="76014"/>
                  </a:lnTo>
                  <a:lnTo>
                    <a:pt x="1364344" y="257175"/>
                  </a:lnTo>
                  <a:lnTo>
                    <a:pt x="1333370" y="257175"/>
                  </a:lnTo>
                  <a:close/>
                  <a:moveTo>
                    <a:pt x="514350" y="76014"/>
                  </a:moveTo>
                  <a:lnTo>
                    <a:pt x="545157" y="76014"/>
                  </a:lnTo>
                  <a:lnTo>
                    <a:pt x="580820" y="211634"/>
                  </a:lnTo>
                  <a:lnTo>
                    <a:pt x="623013" y="76014"/>
                  </a:lnTo>
                  <a:lnTo>
                    <a:pt x="647960" y="76014"/>
                  </a:lnTo>
                  <a:lnTo>
                    <a:pt x="690990" y="214480"/>
                  </a:lnTo>
                  <a:lnTo>
                    <a:pt x="725816" y="76014"/>
                  </a:lnTo>
                  <a:lnTo>
                    <a:pt x="756791" y="76014"/>
                  </a:lnTo>
                  <a:lnTo>
                    <a:pt x="704050" y="257175"/>
                  </a:lnTo>
                  <a:lnTo>
                    <a:pt x="678935" y="257175"/>
                  </a:lnTo>
                  <a:lnTo>
                    <a:pt x="634901" y="119881"/>
                  </a:lnTo>
                  <a:lnTo>
                    <a:pt x="592038" y="257175"/>
                  </a:lnTo>
                  <a:lnTo>
                    <a:pt x="566923" y="257175"/>
                  </a:lnTo>
                  <a:close/>
                  <a:moveTo>
                    <a:pt x="257175" y="76014"/>
                  </a:moveTo>
                  <a:lnTo>
                    <a:pt x="287982" y="76014"/>
                  </a:lnTo>
                  <a:lnTo>
                    <a:pt x="323645" y="211634"/>
                  </a:lnTo>
                  <a:lnTo>
                    <a:pt x="365838" y="76014"/>
                  </a:lnTo>
                  <a:lnTo>
                    <a:pt x="390785" y="76014"/>
                  </a:lnTo>
                  <a:lnTo>
                    <a:pt x="433815" y="214480"/>
                  </a:lnTo>
                  <a:lnTo>
                    <a:pt x="468641" y="76014"/>
                  </a:lnTo>
                  <a:lnTo>
                    <a:pt x="499616" y="76014"/>
                  </a:lnTo>
                  <a:lnTo>
                    <a:pt x="446875" y="257175"/>
                  </a:lnTo>
                  <a:lnTo>
                    <a:pt x="421760" y="257175"/>
                  </a:lnTo>
                  <a:lnTo>
                    <a:pt x="377726" y="119881"/>
                  </a:lnTo>
                  <a:lnTo>
                    <a:pt x="334863" y="257175"/>
                  </a:lnTo>
                  <a:lnTo>
                    <a:pt x="309748" y="257175"/>
                  </a:lnTo>
                  <a:close/>
                  <a:moveTo>
                    <a:pt x="0" y="76014"/>
                  </a:moveTo>
                  <a:lnTo>
                    <a:pt x="30807" y="76014"/>
                  </a:lnTo>
                  <a:lnTo>
                    <a:pt x="66470" y="211634"/>
                  </a:lnTo>
                  <a:lnTo>
                    <a:pt x="108663" y="76014"/>
                  </a:lnTo>
                  <a:lnTo>
                    <a:pt x="133610" y="76014"/>
                  </a:lnTo>
                  <a:lnTo>
                    <a:pt x="176640" y="214480"/>
                  </a:lnTo>
                  <a:lnTo>
                    <a:pt x="211466" y="76014"/>
                  </a:lnTo>
                  <a:lnTo>
                    <a:pt x="242441" y="76014"/>
                  </a:lnTo>
                  <a:lnTo>
                    <a:pt x="189700" y="257175"/>
                  </a:lnTo>
                  <a:lnTo>
                    <a:pt x="164585" y="257175"/>
                  </a:lnTo>
                  <a:lnTo>
                    <a:pt x="120551" y="119881"/>
                  </a:lnTo>
                  <a:lnTo>
                    <a:pt x="77688" y="257175"/>
                  </a:lnTo>
                  <a:lnTo>
                    <a:pt x="52573" y="257175"/>
                  </a:lnTo>
                  <a:close/>
                  <a:moveTo>
                    <a:pt x="2120094" y="72666"/>
                  </a:moveTo>
                  <a:cubicBezTo>
                    <a:pt x="2158380" y="72666"/>
                    <a:pt x="2177690" y="94264"/>
                    <a:pt x="2178025" y="137461"/>
                  </a:cubicBezTo>
                  <a:lnTo>
                    <a:pt x="2178025" y="257175"/>
                  </a:lnTo>
                  <a:lnTo>
                    <a:pt x="2147050" y="257175"/>
                  </a:lnTo>
                  <a:lnTo>
                    <a:pt x="2147050" y="137294"/>
                  </a:lnTo>
                  <a:cubicBezTo>
                    <a:pt x="2146938" y="124234"/>
                    <a:pt x="2143953" y="114579"/>
                    <a:pt x="2138092" y="108328"/>
                  </a:cubicBezTo>
                  <a:cubicBezTo>
                    <a:pt x="2132232" y="102077"/>
                    <a:pt x="2123107" y="98952"/>
                    <a:pt x="2110717" y="98952"/>
                  </a:cubicBezTo>
                  <a:cubicBezTo>
                    <a:pt x="2100671" y="98952"/>
                    <a:pt x="2091853" y="101631"/>
                    <a:pt x="2084263" y="106989"/>
                  </a:cubicBezTo>
                  <a:cubicBezTo>
                    <a:pt x="2076673" y="112347"/>
                    <a:pt x="2070757" y="119379"/>
                    <a:pt x="2066515" y="128085"/>
                  </a:cubicBezTo>
                  <a:lnTo>
                    <a:pt x="2066515" y="257175"/>
                  </a:lnTo>
                  <a:lnTo>
                    <a:pt x="2035541" y="257175"/>
                  </a:lnTo>
                  <a:lnTo>
                    <a:pt x="2035541" y="76014"/>
                  </a:lnTo>
                  <a:lnTo>
                    <a:pt x="2064841" y="76014"/>
                  </a:lnTo>
                  <a:lnTo>
                    <a:pt x="2065846" y="98785"/>
                  </a:lnTo>
                  <a:cubicBezTo>
                    <a:pt x="2079687" y="81372"/>
                    <a:pt x="2097769" y="72666"/>
                    <a:pt x="2120094" y="72666"/>
                  </a:cubicBezTo>
                  <a:close/>
                  <a:moveTo>
                    <a:pt x="1678241" y="72666"/>
                  </a:moveTo>
                  <a:cubicBezTo>
                    <a:pt x="1701794" y="72666"/>
                    <a:pt x="1720099" y="80423"/>
                    <a:pt x="1733159" y="95938"/>
                  </a:cubicBezTo>
                  <a:cubicBezTo>
                    <a:pt x="1746219" y="111454"/>
                    <a:pt x="1752749" y="133666"/>
                    <a:pt x="1752749" y="162576"/>
                  </a:cubicBezTo>
                  <a:lnTo>
                    <a:pt x="1752749" y="175468"/>
                  </a:lnTo>
                  <a:lnTo>
                    <a:pt x="1630021" y="175468"/>
                  </a:lnTo>
                  <a:cubicBezTo>
                    <a:pt x="1630468" y="193328"/>
                    <a:pt x="1635686" y="207755"/>
                    <a:pt x="1645676" y="218749"/>
                  </a:cubicBezTo>
                  <a:cubicBezTo>
                    <a:pt x="1655666" y="229744"/>
                    <a:pt x="1668363" y="235241"/>
                    <a:pt x="1683767" y="235241"/>
                  </a:cubicBezTo>
                  <a:cubicBezTo>
                    <a:pt x="1694706" y="235241"/>
                    <a:pt x="1703970" y="233009"/>
                    <a:pt x="1711560" y="228544"/>
                  </a:cubicBezTo>
                  <a:cubicBezTo>
                    <a:pt x="1719151" y="224079"/>
                    <a:pt x="1725792" y="218163"/>
                    <a:pt x="1731485" y="210796"/>
                  </a:cubicBezTo>
                  <a:lnTo>
                    <a:pt x="1750405" y="225530"/>
                  </a:lnTo>
                  <a:cubicBezTo>
                    <a:pt x="1735224" y="248859"/>
                    <a:pt x="1712453" y="260524"/>
                    <a:pt x="1682092" y="260524"/>
                  </a:cubicBezTo>
                  <a:cubicBezTo>
                    <a:pt x="1657536" y="260524"/>
                    <a:pt x="1637556" y="252459"/>
                    <a:pt x="1622152" y="236330"/>
                  </a:cubicBezTo>
                  <a:cubicBezTo>
                    <a:pt x="1606748" y="220201"/>
                    <a:pt x="1599046" y="198630"/>
                    <a:pt x="1599046" y="171617"/>
                  </a:cubicBezTo>
                  <a:lnTo>
                    <a:pt x="1599046" y="165925"/>
                  </a:lnTo>
                  <a:cubicBezTo>
                    <a:pt x="1599046" y="147954"/>
                    <a:pt x="1602479" y="131908"/>
                    <a:pt x="1609343" y="117788"/>
                  </a:cubicBezTo>
                  <a:cubicBezTo>
                    <a:pt x="1616208" y="103668"/>
                    <a:pt x="1625807" y="92618"/>
                    <a:pt x="1638142" y="84637"/>
                  </a:cubicBezTo>
                  <a:cubicBezTo>
                    <a:pt x="1650476" y="76656"/>
                    <a:pt x="1663842" y="72666"/>
                    <a:pt x="1678241" y="72666"/>
                  </a:cubicBezTo>
                  <a:close/>
                  <a:moveTo>
                    <a:pt x="1129624" y="72666"/>
                  </a:moveTo>
                  <a:cubicBezTo>
                    <a:pt x="1150162" y="72666"/>
                    <a:pt x="1166822" y="77968"/>
                    <a:pt x="1179602" y="88572"/>
                  </a:cubicBezTo>
                  <a:cubicBezTo>
                    <a:pt x="1192383" y="99175"/>
                    <a:pt x="1198773" y="112737"/>
                    <a:pt x="1198773" y="129257"/>
                  </a:cubicBezTo>
                  <a:lnTo>
                    <a:pt x="1167631" y="129257"/>
                  </a:lnTo>
                  <a:cubicBezTo>
                    <a:pt x="1167631" y="120774"/>
                    <a:pt x="1164031" y="113463"/>
                    <a:pt x="1156831" y="107324"/>
                  </a:cubicBezTo>
                  <a:cubicBezTo>
                    <a:pt x="1149632" y="101185"/>
                    <a:pt x="1140563" y="98115"/>
                    <a:pt x="1129624" y="98115"/>
                  </a:cubicBezTo>
                  <a:cubicBezTo>
                    <a:pt x="1118350" y="98115"/>
                    <a:pt x="1109532" y="100571"/>
                    <a:pt x="1103170" y="105482"/>
                  </a:cubicBezTo>
                  <a:cubicBezTo>
                    <a:pt x="1096807" y="110393"/>
                    <a:pt x="1093626" y="116811"/>
                    <a:pt x="1093626" y="124737"/>
                  </a:cubicBezTo>
                  <a:cubicBezTo>
                    <a:pt x="1093626" y="132215"/>
                    <a:pt x="1096584" y="137852"/>
                    <a:pt x="1102500" y="141647"/>
                  </a:cubicBezTo>
                  <a:cubicBezTo>
                    <a:pt x="1108416" y="145442"/>
                    <a:pt x="1119104" y="149070"/>
                    <a:pt x="1134563" y="152530"/>
                  </a:cubicBezTo>
                  <a:cubicBezTo>
                    <a:pt x="1150023" y="155990"/>
                    <a:pt x="1162552" y="160120"/>
                    <a:pt x="1172151" y="164920"/>
                  </a:cubicBezTo>
                  <a:cubicBezTo>
                    <a:pt x="1181751" y="169720"/>
                    <a:pt x="1188867" y="175496"/>
                    <a:pt x="1193499" y="182249"/>
                  </a:cubicBezTo>
                  <a:cubicBezTo>
                    <a:pt x="1198131" y="189002"/>
                    <a:pt x="1200447" y="197234"/>
                    <a:pt x="1200447" y="206945"/>
                  </a:cubicBezTo>
                  <a:cubicBezTo>
                    <a:pt x="1200447" y="223131"/>
                    <a:pt x="1193973" y="236107"/>
                    <a:pt x="1181025" y="245873"/>
                  </a:cubicBezTo>
                  <a:cubicBezTo>
                    <a:pt x="1168077" y="255640"/>
                    <a:pt x="1151278" y="260524"/>
                    <a:pt x="1130628" y="260524"/>
                  </a:cubicBezTo>
                  <a:cubicBezTo>
                    <a:pt x="1116118" y="260524"/>
                    <a:pt x="1103281" y="257956"/>
                    <a:pt x="1092119" y="252822"/>
                  </a:cubicBezTo>
                  <a:cubicBezTo>
                    <a:pt x="1080957" y="247687"/>
                    <a:pt x="1072223" y="240516"/>
                    <a:pt x="1065916" y="231307"/>
                  </a:cubicBezTo>
                  <a:cubicBezTo>
                    <a:pt x="1059610" y="222098"/>
                    <a:pt x="1056456" y="212136"/>
                    <a:pt x="1056456" y="201420"/>
                  </a:cubicBezTo>
                  <a:lnTo>
                    <a:pt x="1087431" y="201420"/>
                  </a:lnTo>
                  <a:cubicBezTo>
                    <a:pt x="1087989" y="211801"/>
                    <a:pt x="1092147" y="220033"/>
                    <a:pt x="1099905" y="226116"/>
                  </a:cubicBezTo>
                  <a:cubicBezTo>
                    <a:pt x="1107662" y="232200"/>
                    <a:pt x="1117904" y="235241"/>
                    <a:pt x="1130628" y="235241"/>
                  </a:cubicBezTo>
                  <a:cubicBezTo>
                    <a:pt x="1142349" y="235241"/>
                    <a:pt x="1151753" y="232869"/>
                    <a:pt x="1158841" y="228126"/>
                  </a:cubicBezTo>
                  <a:cubicBezTo>
                    <a:pt x="1165929" y="223382"/>
                    <a:pt x="1169473" y="217047"/>
                    <a:pt x="1169473" y="209122"/>
                  </a:cubicBezTo>
                  <a:cubicBezTo>
                    <a:pt x="1169473" y="200751"/>
                    <a:pt x="1166319" y="194249"/>
                    <a:pt x="1160013" y="189616"/>
                  </a:cubicBezTo>
                  <a:cubicBezTo>
                    <a:pt x="1153706" y="184984"/>
                    <a:pt x="1142711" y="180994"/>
                    <a:pt x="1127029" y="177645"/>
                  </a:cubicBezTo>
                  <a:cubicBezTo>
                    <a:pt x="1111346" y="174296"/>
                    <a:pt x="1098900" y="170278"/>
                    <a:pt x="1089691" y="165590"/>
                  </a:cubicBezTo>
                  <a:cubicBezTo>
                    <a:pt x="1080483" y="160902"/>
                    <a:pt x="1073674" y="155321"/>
                    <a:pt x="1069265" y="148847"/>
                  </a:cubicBezTo>
                  <a:cubicBezTo>
                    <a:pt x="1064856" y="142373"/>
                    <a:pt x="1062651" y="134671"/>
                    <a:pt x="1062651" y="125741"/>
                  </a:cubicBezTo>
                  <a:cubicBezTo>
                    <a:pt x="1062651" y="110896"/>
                    <a:pt x="1068930" y="98338"/>
                    <a:pt x="1081487" y="88069"/>
                  </a:cubicBezTo>
                  <a:cubicBezTo>
                    <a:pt x="1094045" y="77800"/>
                    <a:pt x="1110090" y="72666"/>
                    <a:pt x="1129624" y="72666"/>
                  </a:cubicBezTo>
                  <a:close/>
                  <a:moveTo>
                    <a:pt x="942472" y="35831"/>
                  </a:moveTo>
                  <a:cubicBezTo>
                    <a:pt x="928855" y="35831"/>
                    <a:pt x="917916" y="41049"/>
                    <a:pt x="909656" y="51485"/>
                  </a:cubicBezTo>
                  <a:cubicBezTo>
                    <a:pt x="901396" y="61922"/>
                    <a:pt x="897266" y="75679"/>
                    <a:pt x="897266" y="92757"/>
                  </a:cubicBezTo>
                  <a:cubicBezTo>
                    <a:pt x="897266" y="109389"/>
                    <a:pt x="901256" y="123090"/>
                    <a:pt x="909237" y="133862"/>
                  </a:cubicBezTo>
                  <a:cubicBezTo>
                    <a:pt x="917218" y="144633"/>
                    <a:pt x="927906" y="150019"/>
                    <a:pt x="941300" y="150019"/>
                  </a:cubicBezTo>
                  <a:cubicBezTo>
                    <a:pt x="951681" y="150019"/>
                    <a:pt x="961253" y="146838"/>
                    <a:pt x="970015" y="140475"/>
                  </a:cubicBezTo>
                  <a:cubicBezTo>
                    <a:pt x="978777" y="134113"/>
                    <a:pt x="985168" y="126243"/>
                    <a:pt x="989186" y="116867"/>
                  </a:cubicBezTo>
                  <a:lnTo>
                    <a:pt x="989186" y="104477"/>
                  </a:lnTo>
                  <a:cubicBezTo>
                    <a:pt x="989186" y="84163"/>
                    <a:pt x="984777" y="67643"/>
                    <a:pt x="975959" y="54918"/>
                  </a:cubicBezTo>
                  <a:cubicBezTo>
                    <a:pt x="967141" y="42193"/>
                    <a:pt x="955979" y="35831"/>
                    <a:pt x="942472" y="35831"/>
                  </a:cubicBezTo>
                  <a:close/>
                  <a:moveTo>
                    <a:pt x="1349108" y="10046"/>
                  </a:moveTo>
                  <a:cubicBezTo>
                    <a:pt x="1355136" y="10046"/>
                    <a:pt x="1359712" y="11776"/>
                    <a:pt x="1362837" y="15237"/>
                  </a:cubicBezTo>
                  <a:cubicBezTo>
                    <a:pt x="1365963" y="18697"/>
                    <a:pt x="1367526" y="22938"/>
                    <a:pt x="1367526" y="27961"/>
                  </a:cubicBezTo>
                  <a:cubicBezTo>
                    <a:pt x="1367526" y="32984"/>
                    <a:pt x="1365963" y="37170"/>
                    <a:pt x="1362837" y="40519"/>
                  </a:cubicBezTo>
                  <a:cubicBezTo>
                    <a:pt x="1359712" y="43867"/>
                    <a:pt x="1355136" y="45542"/>
                    <a:pt x="1349108" y="45542"/>
                  </a:cubicBezTo>
                  <a:cubicBezTo>
                    <a:pt x="1343081" y="45542"/>
                    <a:pt x="1338532" y="43867"/>
                    <a:pt x="1335462" y="40519"/>
                  </a:cubicBezTo>
                  <a:cubicBezTo>
                    <a:pt x="1332393" y="37170"/>
                    <a:pt x="1330858" y="32984"/>
                    <a:pt x="1330858" y="27961"/>
                  </a:cubicBezTo>
                  <a:cubicBezTo>
                    <a:pt x="1330858" y="22938"/>
                    <a:pt x="1332393" y="18697"/>
                    <a:pt x="1335462" y="15237"/>
                  </a:cubicBezTo>
                  <a:cubicBezTo>
                    <a:pt x="1338532" y="11776"/>
                    <a:pt x="1343081" y="10046"/>
                    <a:pt x="1349108" y="10046"/>
                  </a:cubicBezTo>
                  <a:close/>
                  <a:moveTo>
                    <a:pt x="942305" y="10046"/>
                  </a:moveTo>
                  <a:cubicBezTo>
                    <a:pt x="966415" y="10046"/>
                    <a:pt x="985419" y="19060"/>
                    <a:pt x="999316" y="37086"/>
                  </a:cubicBezTo>
                  <a:cubicBezTo>
                    <a:pt x="1013212" y="55113"/>
                    <a:pt x="1020161" y="79698"/>
                    <a:pt x="1020161" y="110840"/>
                  </a:cubicBezTo>
                  <a:lnTo>
                    <a:pt x="1020161" y="119881"/>
                  </a:lnTo>
                  <a:cubicBezTo>
                    <a:pt x="1020161" y="167320"/>
                    <a:pt x="1010785" y="201950"/>
                    <a:pt x="992032" y="223772"/>
                  </a:cubicBezTo>
                  <a:cubicBezTo>
                    <a:pt x="973280" y="245594"/>
                    <a:pt x="944984" y="256784"/>
                    <a:pt x="907144" y="257342"/>
                  </a:cubicBezTo>
                  <a:lnTo>
                    <a:pt x="901117" y="257342"/>
                  </a:lnTo>
                  <a:lnTo>
                    <a:pt x="901117" y="231056"/>
                  </a:lnTo>
                  <a:lnTo>
                    <a:pt x="907647" y="231056"/>
                  </a:lnTo>
                  <a:cubicBezTo>
                    <a:pt x="933208" y="230611"/>
                    <a:pt x="952853" y="223956"/>
                    <a:pt x="966583" y="211089"/>
                  </a:cubicBezTo>
                  <a:cubicBezTo>
                    <a:pt x="980312" y="198223"/>
                    <a:pt x="987791" y="177866"/>
                    <a:pt x="989018" y="150019"/>
                  </a:cubicBezTo>
                  <a:cubicBezTo>
                    <a:pt x="982545" y="157721"/>
                    <a:pt x="974815" y="163916"/>
                    <a:pt x="965829" y="168604"/>
                  </a:cubicBezTo>
                  <a:cubicBezTo>
                    <a:pt x="956844" y="173292"/>
                    <a:pt x="946993" y="175636"/>
                    <a:pt x="936278" y="175636"/>
                  </a:cubicBezTo>
                  <a:cubicBezTo>
                    <a:pt x="922213" y="175636"/>
                    <a:pt x="909963" y="172176"/>
                    <a:pt x="899526" y="165255"/>
                  </a:cubicBezTo>
                  <a:cubicBezTo>
                    <a:pt x="889090" y="158335"/>
                    <a:pt x="881025" y="148596"/>
                    <a:pt x="875332" y="136038"/>
                  </a:cubicBezTo>
                  <a:cubicBezTo>
                    <a:pt x="869640" y="123481"/>
                    <a:pt x="866793" y="109612"/>
                    <a:pt x="866793" y="94431"/>
                  </a:cubicBezTo>
                  <a:cubicBezTo>
                    <a:pt x="866793" y="78135"/>
                    <a:pt x="869891" y="63457"/>
                    <a:pt x="876086" y="50397"/>
                  </a:cubicBezTo>
                  <a:cubicBezTo>
                    <a:pt x="882281" y="37338"/>
                    <a:pt x="891071" y="27347"/>
                    <a:pt x="902456" y="20427"/>
                  </a:cubicBezTo>
                  <a:cubicBezTo>
                    <a:pt x="913842" y="13506"/>
                    <a:pt x="927125" y="10046"/>
                    <a:pt x="942305" y="10046"/>
                  </a:cubicBezTo>
                  <a:close/>
                  <a:moveTo>
                    <a:pt x="1530771" y="0"/>
                  </a:moveTo>
                  <a:lnTo>
                    <a:pt x="1561746" y="0"/>
                  </a:lnTo>
                  <a:lnTo>
                    <a:pt x="1561746" y="257175"/>
                  </a:lnTo>
                  <a:lnTo>
                    <a:pt x="1533283" y="257175"/>
                  </a:lnTo>
                  <a:lnTo>
                    <a:pt x="1531776" y="237753"/>
                  </a:lnTo>
                  <a:cubicBezTo>
                    <a:pt x="1519386" y="252933"/>
                    <a:pt x="1502141" y="260524"/>
                    <a:pt x="1480040" y="260524"/>
                  </a:cubicBezTo>
                  <a:cubicBezTo>
                    <a:pt x="1459055" y="260524"/>
                    <a:pt x="1441949" y="251929"/>
                    <a:pt x="1428722" y="234739"/>
                  </a:cubicBezTo>
                  <a:cubicBezTo>
                    <a:pt x="1415495" y="217549"/>
                    <a:pt x="1408881" y="195114"/>
                    <a:pt x="1408881" y="167432"/>
                  </a:cubicBezTo>
                  <a:lnTo>
                    <a:pt x="1408881" y="165088"/>
                  </a:lnTo>
                  <a:cubicBezTo>
                    <a:pt x="1408881" y="137294"/>
                    <a:pt x="1415467" y="114942"/>
                    <a:pt x="1428638" y="98031"/>
                  </a:cubicBezTo>
                  <a:cubicBezTo>
                    <a:pt x="1441809" y="81121"/>
                    <a:pt x="1459055" y="72666"/>
                    <a:pt x="1480375" y="72666"/>
                  </a:cubicBezTo>
                  <a:cubicBezTo>
                    <a:pt x="1501583" y="72666"/>
                    <a:pt x="1518381" y="79921"/>
                    <a:pt x="1530771" y="94431"/>
                  </a:cubicBezTo>
                  <a:close/>
                  <a:moveTo>
                    <a:pt x="1247645" y="0"/>
                  </a:moveTo>
                  <a:lnTo>
                    <a:pt x="1278619" y="0"/>
                  </a:lnTo>
                  <a:lnTo>
                    <a:pt x="1278619" y="257175"/>
                  </a:lnTo>
                  <a:lnTo>
                    <a:pt x="1247645" y="257175"/>
                  </a:lnTo>
                  <a:close/>
                </a:path>
              </a:pathLst>
            </a:custGeom>
            <a:solidFill>
              <a:schemeClr val="bg1">
                <a:lumMod val="7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lang="en-US" sz="2700">
                <a:solidFill>
                  <a:schemeClr val="bg1">
                    <a:lumMod val="75000"/>
                  </a:schemeClr>
                </a:solidFill>
                <a:latin typeface="#9Slide02 Noi dung dai" panose="02000000000000000000" pitchFamily="2" charset="0"/>
                <a:ea typeface="#9Slide02 Noi dung dai" panose="02000000000000000000" pitchFamily="2" charset="0"/>
              </a:endParaRPr>
            </a:p>
          </p:txBody>
        </p:sp>
        <p:sp>
          <p:nvSpPr>
            <p:cNvPr id="14" name="Rectangle 13">
              <a:extLst>
                <a:ext uri="{FF2B5EF4-FFF2-40B4-BE49-F238E27FC236}">
                  <a16:creationId xmlns:a16="http://schemas.microsoft.com/office/drawing/2014/main" id="{52465F73-4B27-4C0F-9B02-510C8E083EB6}"/>
                </a:ext>
              </a:extLst>
            </p:cNvPr>
            <p:cNvSpPr/>
            <p:nvPr/>
          </p:nvSpPr>
          <p:spPr>
            <a:xfrm>
              <a:off x="-2202100" y="-2224223"/>
              <a:ext cx="16596200" cy="112843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9Slide.vn">
            <a:extLst>
              <a:ext uri="{FF2B5EF4-FFF2-40B4-BE49-F238E27FC236}">
                <a16:creationId xmlns:a16="http://schemas.microsoft.com/office/drawing/2014/main" id="{0F30810D-0BA7-48B5-9100-E09C5C296021}"/>
              </a:ext>
            </a:extLst>
          </p:cNvPr>
          <p:cNvSpPr>
            <a:spLocks noSelect="1"/>
          </p:cNvSpPr>
          <p:nvPr userDrawn="1">
            <p:custDataLst>
              <p:tags r:id="rId8"/>
            </p:custDataLst>
          </p:nvPr>
        </p:nvSpPr>
        <p:spPr>
          <a:xfrm>
            <a:off x="6091428" y="-8915400"/>
            <a:ext cx="9144" cy="91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9Slide.vn">
            <a:extLst>
              <a:ext uri="{FF2B5EF4-FFF2-40B4-BE49-F238E27FC236}">
                <a16:creationId xmlns:a16="http://schemas.microsoft.com/office/drawing/2014/main" id="{5703AF2A-1D5F-4BD2-8904-9B6C863CB9B3}"/>
              </a:ext>
            </a:extLst>
          </p:cNvPr>
          <p:cNvSpPr>
            <a:spLocks noSelect="1"/>
          </p:cNvSpPr>
          <p:nvPr userDrawn="1">
            <p:custDataLst>
              <p:tags r:id="rId9"/>
            </p:custDataLst>
          </p:nvPr>
        </p:nvSpPr>
        <p:spPr>
          <a:xfrm>
            <a:off x="6091428" y="15764256"/>
            <a:ext cx="9144" cy="91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1854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giao-duc-cong-dan-9/1/708/9/"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youtu.be/8gvtAeGTNZQ?list=RD8gvtAeGTNZQ"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giao-duc-cong-dan-9/1/708/9/"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0.png"/><Relationship Id="rId7" Type="http://schemas.openxmlformats.org/officeDocument/2006/relationships/hyperlink" Target="https://youtu.be/OFOzEGM0fxA" TargetMode="Externa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hyperlink" Target="https://youtu.be/V0IXFdexR9M" TargetMode="External"/><Relationship Id="rId4" Type="http://schemas.openxmlformats.org/officeDocument/2006/relationships/image" Target="../media/image21.svg"/></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hyperlink" Target="https://www.hoc10.vn/doc-sach/giao-duc-cong-dan-9/1/708/11/" TargetMode="External"/><Relationship Id="rId2" Type="http://schemas.openxmlformats.org/officeDocument/2006/relationships/image" Target="../media/image2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8.jpg"/><Relationship Id="rId4" Type="http://schemas.openxmlformats.org/officeDocument/2006/relationships/image" Target="../media/image37.jp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9.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hoc10.vn/doc-sach/giao-duc-cong-dan-9/1/708/11/" TargetMode="External"/><Relationship Id="rId2" Type="http://schemas.openxmlformats.org/officeDocument/2006/relationships/image" Target="../media/image45.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svg"/></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png"/><Relationship Id="rId3" Type="http://schemas.microsoft.com/office/2007/relationships/media" Target="../media/media2.mp3"/><Relationship Id="rId7" Type="http://schemas.openxmlformats.org/officeDocument/2006/relationships/image" Target="../media/image51.png"/><Relationship Id="rId12" Type="http://schemas.openxmlformats.org/officeDocument/2006/relationships/image" Target="../media/image56.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slideLayout" Target="../slideLayouts/slideLayout12.xml"/><Relationship Id="rId10" Type="http://schemas.openxmlformats.org/officeDocument/2006/relationships/image" Target="../media/image54.png"/><Relationship Id="rId4" Type="http://schemas.openxmlformats.org/officeDocument/2006/relationships/audio" Target="../media/media2.mp3"/><Relationship Id="rId9" Type="http://schemas.openxmlformats.org/officeDocument/2006/relationships/image" Target="../media/image53.png"/></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0.png"/><Relationship Id="rId1" Type="http://schemas.openxmlformats.org/officeDocument/2006/relationships/slideLayout" Target="../slideLayouts/slideLayout12.xml"/><Relationship Id="rId5" Type="http://schemas.openxmlformats.org/officeDocument/2006/relationships/image" Target="../media/image57.png"/><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0.png"/><Relationship Id="rId1" Type="http://schemas.openxmlformats.org/officeDocument/2006/relationships/slideLayout" Target="../slideLayouts/slideLayout1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0.png"/><Relationship Id="rId1" Type="http://schemas.openxmlformats.org/officeDocument/2006/relationships/slideLayout" Target="../slideLayouts/slideLayout1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0.png"/><Relationship Id="rId1" Type="http://schemas.openxmlformats.org/officeDocument/2006/relationships/slideLayout" Target="../slideLayouts/slideLayout1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0.png"/><Relationship Id="rId1" Type="http://schemas.openxmlformats.org/officeDocument/2006/relationships/slideLayout" Target="../slideLayouts/slideLayout1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0.png"/><Relationship Id="rId1" Type="http://schemas.openxmlformats.org/officeDocument/2006/relationships/slideLayout" Target="../slideLayouts/slideLayout1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0.png"/><Relationship Id="rId1" Type="http://schemas.openxmlformats.org/officeDocument/2006/relationships/slideLayout" Target="../slideLayouts/slideLayout1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0.png"/><Relationship Id="rId1" Type="http://schemas.openxmlformats.org/officeDocument/2006/relationships/slideLayout" Target="../slideLayouts/slideLayout1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0.png"/><Relationship Id="rId1" Type="http://schemas.openxmlformats.org/officeDocument/2006/relationships/slideLayout" Target="../slideLayouts/slideLayout1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40.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2.png"/><Relationship Id="rId7" Type="http://schemas.openxmlformats.org/officeDocument/2006/relationships/image" Target="../media/image62.png"/><Relationship Id="rId2" Type="http://schemas.openxmlformats.org/officeDocument/2006/relationships/image" Target="../media/image50.png"/><Relationship Id="rId1" Type="http://schemas.openxmlformats.org/officeDocument/2006/relationships/slideLayout" Target="../slideLayouts/slideLayout1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 Id="rId9" Type="http://schemas.openxmlformats.org/officeDocument/2006/relationships/image" Target="../media/image57.png"/></Relationships>
</file>

<file path=ppt/slides/_rels/slide41.xml.rels><?xml version="1.0" encoding="UTF-8" standalone="yes"?>
<Relationships xmlns="http://schemas.openxmlformats.org/package/2006/relationships"><Relationship Id="rId3" Type="http://schemas.openxmlformats.org/officeDocument/2006/relationships/hyperlink" Target="https://www.hoc10.vn/doc-sach/giao-duc-cong-dan-9/1/708/9/" TargetMode="External"/><Relationship Id="rId2" Type="http://schemas.openxmlformats.org/officeDocument/2006/relationships/image" Target="../media/image6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image" Target="../media/image67.svg"/></Relationships>
</file>

<file path=ppt/slides/_rels/slide43.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0.jpg"/></Relationships>
</file>

<file path=ppt/slides/_rels/slide44.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 name="Google Shape;84;p1">
            <a:extLst>
              <a:ext uri="{FF2B5EF4-FFF2-40B4-BE49-F238E27FC236}">
                <a16:creationId xmlns:a16="http://schemas.microsoft.com/office/drawing/2014/main" id="{A2C26031-C548-D5CB-A5CA-8D10DD90C751}"/>
              </a:ext>
            </a:extLst>
          </p:cNvPr>
          <p:cNvSpPr txBox="1"/>
          <p:nvPr/>
        </p:nvSpPr>
        <p:spPr>
          <a:xfrm>
            <a:off x="6636471" y="-85567"/>
            <a:ext cx="5451432"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rgbClr val="000000"/>
              </a:buClr>
              <a:buSzPts val="3200"/>
              <a:buFont typeface="Arial"/>
              <a:buNone/>
            </a:pPr>
            <a:r>
              <a:rPr lang="en-US" sz="3200" b="0" i="0" u="none" strike="noStrike" cap="none" dirty="0" err="1">
                <a:solidFill>
                  <a:schemeClr val="lt1"/>
                </a:solidFill>
                <a:latin typeface="UTM Avo" panose="02040603050506020204" pitchFamily="18" charset="0"/>
                <a:sym typeface="Arial"/>
              </a:rPr>
              <a:t>Giáo</a:t>
            </a:r>
            <a:r>
              <a:rPr lang="en-US" sz="3200" b="0" i="0" u="none" strike="noStrike" cap="none" dirty="0">
                <a:solidFill>
                  <a:schemeClr val="lt1"/>
                </a:solidFill>
                <a:latin typeface="UTM Avo" panose="02040603050506020204" pitchFamily="18" charset="0"/>
                <a:sym typeface="Arial"/>
              </a:rPr>
              <a:t> </a:t>
            </a:r>
            <a:r>
              <a:rPr lang="en-US" sz="3200" b="0" i="0" u="none" strike="noStrike" cap="none" dirty="0" err="1">
                <a:solidFill>
                  <a:schemeClr val="lt1"/>
                </a:solidFill>
                <a:latin typeface="UTM Avo" panose="02040603050506020204" pitchFamily="18" charset="0"/>
                <a:sym typeface="Arial"/>
              </a:rPr>
              <a:t>dục</a:t>
            </a:r>
            <a:r>
              <a:rPr lang="en-US" sz="3200" b="0" i="0" u="none" strike="noStrike" cap="none" dirty="0">
                <a:solidFill>
                  <a:schemeClr val="lt1"/>
                </a:solidFill>
                <a:latin typeface="UTM Avo" panose="02040603050506020204" pitchFamily="18" charset="0"/>
                <a:sym typeface="Arial"/>
              </a:rPr>
              <a:t> </a:t>
            </a:r>
            <a:r>
              <a:rPr lang="en-US" sz="3200" b="0" i="0" u="none" strike="noStrike" cap="none" dirty="0" err="1">
                <a:solidFill>
                  <a:schemeClr val="lt1"/>
                </a:solidFill>
                <a:latin typeface="UTM Avo" panose="02040603050506020204" pitchFamily="18" charset="0"/>
                <a:sym typeface="Arial"/>
              </a:rPr>
              <a:t>công</a:t>
            </a:r>
            <a:r>
              <a:rPr lang="en-US" sz="3200" b="0" i="0" u="none" strike="noStrike" cap="none" dirty="0">
                <a:solidFill>
                  <a:schemeClr val="lt1"/>
                </a:solidFill>
                <a:latin typeface="UTM Avo" panose="02040603050506020204" pitchFamily="18" charset="0"/>
                <a:sym typeface="Arial"/>
              </a:rPr>
              <a:t> </a:t>
            </a:r>
            <a:r>
              <a:rPr lang="en-US" sz="3200" b="0" i="0" u="none" strike="noStrike" cap="none" dirty="0" err="1">
                <a:solidFill>
                  <a:schemeClr val="lt1"/>
                </a:solidFill>
                <a:latin typeface="UTM Avo" panose="02040603050506020204" pitchFamily="18" charset="0"/>
                <a:sym typeface="Arial"/>
              </a:rPr>
              <a:t>dân</a:t>
            </a:r>
            <a:r>
              <a:rPr lang="en-US" sz="3200" b="0" i="0" u="none" strike="noStrike" cap="none" dirty="0">
                <a:solidFill>
                  <a:schemeClr val="lt1"/>
                </a:solidFill>
                <a:latin typeface="UTM Avo" panose="02040603050506020204" pitchFamily="18" charset="0"/>
                <a:sym typeface="Arial"/>
              </a:rPr>
              <a:t> 9</a:t>
            </a:r>
            <a:endParaRPr dirty="0">
              <a:latin typeface="UTM Avo" panose="02040603050506020204" pitchFamily="18" charset="0"/>
            </a:endParaRPr>
          </a:p>
        </p:txBody>
      </p:sp>
      <p:sp>
        <p:nvSpPr>
          <p:cNvPr id="6" name="Google Shape;86;p1">
            <a:extLst>
              <a:ext uri="{FF2B5EF4-FFF2-40B4-BE49-F238E27FC236}">
                <a16:creationId xmlns:a16="http://schemas.microsoft.com/office/drawing/2014/main" id="{5C56F576-59F5-D575-9C3F-F527760C048C}"/>
              </a:ext>
            </a:extLst>
          </p:cNvPr>
          <p:cNvSpPr txBox="1"/>
          <p:nvPr/>
        </p:nvSpPr>
        <p:spPr>
          <a:xfrm>
            <a:off x="0" y="2601119"/>
            <a:ext cx="12087903" cy="1655762"/>
          </a:xfrm>
          <a:prstGeom prst="rect">
            <a:avLst/>
          </a:prstGeom>
          <a:noFill/>
          <a:ln>
            <a:noFill/>
          </a:ln>
        </p:spPr>
        <p:txBody>
          <a:bodyPr spcFirstLastPara="1" wrap="square" lIns="91425" tIns="45700" rIns="91425" bIns="45700" anchor="t" anchorCtr="0">
            <a:noAutofit/>
          </a:bodyPr>
          <a:lstStyle/>
          <a:p>
            <a:pPr algn="ctr">
              <a:lnSpc>
                <a:spcPct val="114000"/>
              </a:lnSpc>
              <a:buSzPts val="6000"/>
            </a:pPr>
            <a:r>
              <a:rPr lang="en-US" sz="6000" b="1" i="0" u="none" strike="noStrike" cap="none" dirty="0" err="1">
                <a:solidFill>
                  <a:srgbClr val="FF0000"/>
                </a:solidFill>
                <a:latin typeface="UTM Avo" panose="02040603050506020204" pitchFamily="18" charset="0"/>
                <a:sym typeface="Arial"/>
              </a:rPr>
              <a:t>Bài</a:t>
            </a:r>
            <a:r>
              <a:rPr lang="en-US" sz="6000" b="1" i="0" u="none" strike="noStrike" cap="none" dirty="0">
                <a:solidFill>
                  <a:srgbClr val="FF0000"/>
                </a:solidFill>
                <a:latin typeface="UTM Avo" panose="02040603050506020204" pitchFamily="18" charset="0"/>
                <a:sym typeface="Arial"/>
              </a:rPr>
              <a:t> 1. </a:t>
            </a:r>
            <a:r>
              <a:rPr lang="vi-VN" sz="6000" b="1" dirty="0">
                <a:solidFill>
                  <a:srgbClr val="FF0000"/>
                </a:solidFill>
                <a:latin typeface="UTM Avo" panose="02040603050506020204" pitchFamily="18" charset="0"/>
              </a:rPr>
              <a:t>Sống có lí tưởng</a:t>
            </a:r>
            <a:endParaRPr lang="en-US" sz="6000" b="1" dirty="0">
              <a:solidFill>
                <a:srgbClr val="FF0000"/>
              </a:solidFill>
              <a:latin typeface="UTM Avo" panose="02040603050506020204" pitchFamily="18" charset="0"/>
            </a:endParaRPr>
          </a:p>
          <a:p>
            <a:pPr marL="0" marR="0" lvl="0" indent="0" algn="ctr" rtl="0">
              <a:lnSpc>
                <a:spcPct val="114000"/>
              </a:lnSpc>
              <a:spcBef>
                <a:spcPts val="0"/>
              </a:spcBef>
              <a:spcAft>
                <a:spcPts val="0"/>
              </a:spcAft>
              <a:buClr>
                <a:srgbClr val="000000"/>
              </a:buClr>
              <a:buSzPts val="6000"/>
              <a:buFont typeface="Arial"/>
              <a:buNone/>
            </a:pPr>
            <a:r>
              <a:rPr lang="en-US" sz="6000" b="1" i="0" u="none" strike="noStrike" cap="none" dirty="0">
                <a:solidFill>
                  <a:srgbClr val="FF0000"/>
                </a:solidFill>
                <a:latin typeface="UTM Avo" panose="02040603050506020204" pitchFamily="18" charset="0"/>
                <a:sym typeface="Arial"/>
              </a:rPr>
              <a:t>(</a:t>
            </a:r>
            <a:r>
              <a:rPr lang="en-US" sz="6000" b="1" i="0" u="none" strike="noStrike" cap="none" dirty="0" err="1">
                <a:solidFill>
                  <a:srgbClr val="FF0000"/>
                </a:solidFill>
                <a:latin typeface="UTM Avo" panose="02040603050506020204" pitchFamily="18" charset="0"/>
                <a:sym typeface="Arial"/>
              </a:rPr>
              <a:t>Phần</a:t>
            </a:r>
            <a:r>
              <a:rPr lang="en-US" sz="6000" b="1" i="0" u="none" strike="noStrike" cap="none" dirty="0">
                <a:solidFill>
                  <a:srgbClr val="FF0000"/>
                </a:solidFill>
                <a:latin typeface="UTM Avo" panose="02040603050506020204" pitchFamily="18" charset="0"/>
                <a:sym typeface="Arial"/>
              </a:rPr>
              <a:t> 2)</a:t>
            </a:r>
            <a:endParaRPr dirty="0">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A359DB7-55FD-2E88-E70A-3228D276BF6F}"/>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9269AD6C-5967-E76B-640A-CDFE91D6002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3A09C54E-A84E-E29D-06DF-12AE02AC310C}"/>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012642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descr="A group of people in blue shirts&#10;&#10;Description automatically generated">
            <a:hlinkClick r:id="rId3"/>
            <a:extLst>
              <a:ext uri="{FF2B5EF4-FFF2-40B4-BE49-F238E27FC236}">
                <a16:creationId xmlns:a16="http://schemas.microsoft.com/office/drawing/2014/main" id="{24297053-3776-CD79-43E7-1CB2162B5A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59701" y="1722863"/>
            <a:ext cx="7872598" cy="4923263"/>
          </a:xfrm>
          <a:prstGeom prst="rect">
            <a:avLst/>
          </a:prstGeom>
        </p:spPr>
      </p:pic>
    </p:spTree>
    <p:extLst>
      <p:ext uri="{BB962C8B-B14F-4D97-AF65-F5344CB8AC3E}">
        <p14:creationId xmlns:p14="http://schemas.microsoft.com/office/powerpoint/2010/main" val="3962981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F40554D-FA41-840C-B77D-38D061A00E98}"/>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587CFFAE-B1D3-B578-6CD6-834FB85CCD0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B258D6A0-FDA8-5546-DBE5-FBACE0775CA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952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72F1D013-9966-5222-DC44-CF2CBAAE722D}"/>
              </a:ext>
            </a:extLst>
          </p:cNvPr>
          <p:cNvSpPr/>
          <p:nvPr/>
        </p:nvSpPr>
        <p:spPr>
          <a:xfrm>
            <a:off x="7203802" y="1397000"/>
            <a:ext cx="4673600" cy="4673600"/>
          </a:xfrm>
          <a:prstGeom prst="ellipse">
            <a:avLst/>
          </a:prstGeom>
          <a:noFill/>
          <a:ln w="38100" cap="flat" cmpd="sng" algn="ctr">
            <a:solidFill>
              <a:srgbClr val="69544F"/>
            </a:solidFill>
            <a:prstDash val="sysDash"/>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grpSp>
        <p:nvGrpSpPr>
          <p:cNvPr id="8" name="Group 4">
            <a:extLst>
              <a:ext uri="{FF2B5EF4-FFF2-40B4-BE49-F238E27FC236}">
                <a16:creationId xmlns:a16="http://schemas.microsoft.com/office/drawing/2014/main" id="{3E8E0DAE-4081-9D10-8B68-EAEDEED26B7E}"/>
              </a:ext>
            </a:extLst>
          </p:cNvPr>
          <p:cNvGrpSpPr/>
          <p:nvPr/>
        </p:nvGrpSpPr>
        <p:grpSpPr>
          <a:xfrm>
            <a:off x="7061200" y="1092200"/>
            <a:ext cx="4816202" cy="4816202"/>
            <a:chOff x="0" y="0"/>
            <a:chExt cx="812800" cy="812800"/>
          </a:xfrm>
        </p:grpSpPr>
        <p:sp>
          <p:nvSpPr>
            <p:cNvPr id="9" name="Freeform 5">
              <a:extLst>
                <a:ext uri="{FF2B5EF4-FFF2-40B4-BE49-F238E27FC236}">
                  <a16:creationId xmlns:a16="http://schemas.microsoft.com/office/drawing/2014/main" id="{CE122845-4411-E91D-1B1C-1DEFBD164EB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t="-25000" b="-25000"/>
              </a:stretch>
            </a:blipFill>
            <a:ln w="57150" cap="sq">
              <a:solidFill>
                <a:srgbClr val="5F643B"/>
              </a:solidFill>
              <a:prstDash val="solid"/>
              <a:miter/>
            </a:ln>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grpSp>
      <p:sp>
        <p:nvSpPr>
          <p:cNvPr id="10" name="TextBox 6">
            <a:extLst>
              <a:ext uri="{FF2B5EF4-FFF2-40B4-BE49-F238E27FC236}">
                <a16:creationId xmlns:a16="http://schemas.microsoft.com/office/drawing/2014/main" id="{2FEDE9D0-C5F2-8DA9-400A-5CA1DD4E7475}"/>
              </a:ext>
            </a:extLst>
          </p:cNvPr>
          <p:cNvSpPr txBox="1"/>
          <p:nvPr/>
        </p:nvSpPr>
        <p:spPr>
          <a:xfrm>
            <a:off x="1719109" y="3169425"/>
            <a:ext cx="5080000" cy="1381468"/>
          </a:xfrm>
          <a:prstGeom prst="rect">
            <a:avLst/>
          </a:prstGeom>
        </p:spPr>
        <p:txBody>
          <a:bodyPr wrap="square" lIns="0" tIns="0" rIns="0" bIns="0" rtlCol="0" anchor="t">
            <a:spAutoFit/>
          </a:bodyPr>
          <a:lstStyle/>
          <a:p>
            <a:pPr algn="ctr" defTabSz="609539">
              <a:lnSpc>
                <a:spcPct val="150000"/>
              </a:lnSpc>
              <a:buClrTx/>
              <a:buFontTx/>
              <a:buNone/>
            </a:pPr>
            <a:r>
              <a:rPr lang="vi-VN" sz="3200" b="1" kern="1200" spc="115">
                <a:solidFill>
                  <a:srgbClr val="483D43"/>
                </a:solidFill>
                <a:latin typeface="UTM Avo" panose="02040603050506020204" pitchFamily="18" charset="0"/>
                <a:ea typeface="+mn-ea"/>
                <a:cs typeface="+mn-cs"/>
              </a:rPr>
              <a:t>LÍ TƯỞNG SỐNG CỦA THANH NIÊN VIỆT NAM</a:t>
            </a:r>
            <a:endParaRPr lang="vi-VN" sz="3200" b="1" kern="1200" spc="115" dirty="0">
              <a:solidFill>
                <a:srgbClr val="483D43"/>
              </a:solidFill>
              <a:latin typeface="UTM Avo" panose="02040603050506020204" pitchFamily="18" charset="0"/>
              <a:ea typeface="+mn-ea"/>
              <a:cs typeface="+mn-cs"/>
            </a:endParaRPr>
          </a:p>
        </p:txBody>
      </p:sp>
      <p:sp>
        <p:nvSpPr>
          <p:cNvPr id="11" name="Freeform 10">
            <a:extLst>
              <a:ext uri="{FF2B5EF4-FFF2-40B4-BE49-F238E27FC236}">
                <a16:creationId xmlns:a16="http://schemas.microsoft.com/office/drawing/2014/main" id="{178A96B4-897E-FC0F-4A02-BB5C4B7BAFA5}"/>
              </a:ext>
            </a:extLst>
          </p:cNvPr>
          <p:cNvSpPr/>
          <p:nvPr/>
        </p:nvSpPr>
        <p:spPr>
          <a:xfrm>
            <a:off x="-123923" y="2862775"/>
            <a:ext cx="1831318" cy="4138571"/>
          </a:xfrm>
          <a:custGeom>
            <a:avLst/>
            <a:gdLst/>
            <a:ahLst/>
            <a:cxnLst/>
            <a:rect l="l" t="t" r="r" b="b"/>
            <a:pathLst>
              <a:path w="3343190" h="7555231">
                <a:moveTo>
                  <a:pt x="0" y="0"/>
                </a:moveTo>
                <a:lnTo>
                  <a:pt x="3343189" y="0"/>
                </a:lnTo>
                <a:lnTo>
                  <a:pt x="3343189" y="7555231"/>
                </a:lnTo>
                <a:lnTo>
                  <a:pt x="0" y="7555231"/>
                </a:lnTo>
                <a:lnTo>
                  <a:pt x="0" y="0"/>
                </a:lnTo>
                <a:close/>
              </a:path>
            </a:pathLst>
          </a:custGeom>
          <a:blipFill>
            <a:blip r:embed="rId4"/>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
        <p:nvSpPr>
          <p:cNvPr id="12" name="Rectangle: Rounded Corners 11">
            <a:extLst>
              <a:ext uri="{FF2B5EF4-FFF2-40B4-BE49-F238E27FC236}">
                <a16:creationId xmlns:a16="http://schemas.microsoft.com/office/drawing/2014/main" id="{6A3B6431-EABD-DD1B-2E1C-763F451F33D1}"/>
              </a:ext>
            </a:extLst>
          </p:cNvPr>
          <p:cNvSpPr/>
          <p:nvPr/>
        </p:nvSpPr>
        <p:spPr>
          <a:xfrm>
            <a:off x="3533000" y="1886245"/>
            <a:ext cx="1452219" cy="1283180"/>
          </a:xfrm>
          <a:prstGeom prst="roundRect">
            <a:avLst>
              <a:gd name="adj" fmla="val 12917"/>
            </a:avLst>
          </a:prstGeom>
          <a:solidFill>
            <a:srgbClr val="69544F"/>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rPr>
              <a:t>02</a:t>
            </a:r>
          </a:p>
        </p:txBody>
      </p:sp>
      <p:sp>
        <p:nvSpPr>
          <p:cNvPr id="14" name="Freeform 6">
            <a:extLst>
              <a:ext uri="{FF2B5EF4-FFF2-40B4-BE49-F238E27FC236}">
                <a16:creationId xmlns:a16="http://schemas.microsoft.com/office/drawing/2014/main" id="{EDF1641F-B85F-DEA7-2D83-09DB49E71731}"/>
              </a:ext>
            </a:extLst>
          </p:cNvPr>
          <p:cNvSpPr/>
          <p:nvPr/>
        </p:nvSpPr>
        <p:spPr>
          <a:xfrm>
            <a:off x="11129545" y="599997"/>
            <a:ext cx="1062455" cy="1793173"/>
          </a:xfrm>
          <a:custGeom>
            <a:avLst/>
            <a:gdLst/>
            <a:ahLst/>
            <a:cxnLst/>
            <a:rect l="l" t="t" r="r" b="b"/>
            <a:pathLst>
              <a:path w="1593683" h="2689760">
                <a:moveTo>
                  <a:pt x="0" y="0"/>
                </a:moveTo>
                <a:lnTo>
                  <a:pt x="1593683" y="0"/>
                </a:lnTo>
                <a:lnTo>
                  <a:pt x="1593683" y="2689760"/>
                </a:lnTo>
                <a:lnTo>
                  <a:pt x="0" y="268976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Tree>
    <p:extLst>
      <p:ext uri="{BB962C8B-B14F-4D97-AF65-F5344CB8AC3E}">
        <p14:creationId xmlns:p14="http://schemas.microsoft.com/office/powerpoint/2010/main" val="1311754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1" grpId="0" animBg="1"/>
      <p:bldP spid="12"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2C72C75-8083-B9AD-5E8C-AE838F944FB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8B69207-184F-49DE-4D63-C4AA91A8E0B7}"/>
              </a:ext>
            </a:extLst>
          </p:cNvPr>
          <p:cNvGrpSpPr/>
          <p:nvPr/>
        </p:nvGrpSpPr>
        <p:grpSpPr>
          <a:xfrm>
            <a:off x="898293" y="1755798"/>
            <a:ext cx="10395414" cy="3746277"/>
            <a:chOff x="2057399" y="1583136"/>
            <a:chExt cx="15593122" cy="5619415"/>
          </a:xfrm>
        </p:grpSpPr>
        <p:sp>
          <p:nvSpPr>
            <p:cNvPr id="3" name="Freeform 2">
              <a:extLst>
                <a:ext uri="{FF2B5EF4-FFF2-40B4-BE49-F238E27FC236}">
                  <a16:creationId xmlns:a16="http://schemas.microsoft.com/office/drawing/2014/main" id="{F7B4809D-7D02-8CF6-BF10-0BF2F99BE37D}"/>
                </a:ext>
              </a:extLst>
            </p:cNvPr>
            <p:cNvSpPr/>
            <p:nvPr/>
          </p:nvSpPr>
          <p:spPr>
            <a:xfrm>
              <a:off x="9064679" y="1583136"/>
              <a:ext cx="1578563" cy="1349670"/>
            </a:xfrm>
            <a:custGeom>
              <a:avLst/>
              <a:gdLst/>
              <a:ahLst/>
              <a:cxnLst/>
              <a:rect l="l" t="t" r="r" b="b"/>
              <a:pathLst>
                <a:path w="4812632" h="4114800">
                  <a:moveTo>
                    <a:pt x="0" y="0"/>
                  </a:moveTo>
                  <a:lnTo>
                    <a:pt x="4812632" y="0"/>
                  </a:lnTo>
                  <a:lnTo>
                    <a:pt x="481263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539">
                <a:buClrTx/>
                <a:buFontTx/>
                <a:buNone/>
              </a:pPr>
              <a:endParaRPr lang="en-US" sz="800" kern="1200" dirty="0">
                <a:solidFill>
                  <a:prstClr val="black"/>
                </a:solidFill>
                <a:latin typeface="Calibri"/>
                <a:ea typeface="+mn-ea"/>
                <a:cs typeface="+mn-cs"/>
              </a:endParaRPr>
            </a:p>
          </p:txBody>
        </p:sp>
        <p:sp>
          <p:nvSpPr>
            <p:cNvPr id="4" name="TextBox 3">
              <a:extLst>
                <a:ext uri="{FF2B5EF4-FFF2-40B4-BE49-F238E27FC236}">
                  <a16:creationId xmlns:a16="http://schemas.microsoft.com/office/drawing/2014/main" id="{9D7A6BEE-EC66-5ABE-0CAE-2B5C1D9DEC5E}"/>
                </a:ext>
              </a:extLst>
            </p:cNvPr>
            <p:cNvSpPr txBox="1"/>
            <p:nvPr/>
          </p:nvSpPr>
          <p:spPr>
            <a:xfrm>
              <a:off x="2057399" y="3026793"/>
              <a:ext cx="15593122" cy="4175758"/>
            </a:xfrm>
            <a:prstGeom prst="rect">
              <a:avLst/>
            </a:prstGeom>
            <a:noFill/>
          </p:spPr>
          <p:txBody>
            <a:bodyPr wrap="square">
              <a:spAutoFit/>
            </a:bodyPr>
            <a:lstStyle/>
            <a:p>
              <a:pPr algn="just" defTabSz="609539">
                <a:lnSpc>
                  <a:spcPct val="150000"/>
                </a:lnSpc>
                <a:buClrTx/>
                <a:buFontTx/>
                <a:buNone/>
              </a:pPr>
              <a:r>
                <a:rPr lang="en-US" sz="2400" i="1" kern="1200" dirty="0" err="1">
                  <a:solidFill>
                    <a:schemeClr val="tx1"/>
                  </a:solidFill>
                  <a:latin typeface="UTM Avo" panose="02040603050506020204" pitchFamily="18" charset="0"/>
                  <a:ea typeface="+mn-ea"/>
                  <a:cs typeface="Arial" panose="020B0604020202020204" pitchFamily="34" charset="0"/>
                </a:rPr>
                <a:t>Thảo</a:t>
              </a:r>
              <a:r>
                <a:rPr lang="en-US" sz="2400" i="1" kern="1200" dirty="0">
                  <a:solidFill>
                    <a:schemeClr val="tx1"/>
                  </a:solidFill>
                  <a:latin typeface="UTM Avo" panose="02040603050506020204" pitchFamily="18" charset="0"/>
                  <a:ea typeface="+mn-ea"/>
                  <a:cs typeface="Arial" panose="020B0604020202020204" pitchFamily="34" charset="0"/>
                </a:rPr>
                <a:t> </a:t>
              </a:r>
              <a:r>
                <a:rPr lang="en-US" sz="2400" i="1" kern="1200" dirty="0" err="1">
                  <a:solidFill>
                    <a:schemeClr val="tx1"/>
                  </a:solidFill>
                  <a:latin typeface="UTM Avo" panose="02040603050506020204" pitchFamily="18" charset="0"/>
                  <a:ea typeface="+mn-ea"/>
                  <a:cs typeface="Arial" panose="020B0604020202020204" pitchFamily="34" charset="0"/>
                </a:rPr>
                <a:t>luận</a:t>
              </a:r>
              <a:r>
                <a:rPr lang="en-US" sz="2400" i="1" kern="1200" dirty="0">
                  <a:solidFill>
                    <a:schemeClr val="tx1"/>
                  </a:solidFill>
                  <a:latin typeface="UTM Avo" panose="02040603050506020204" pitchFamily="18" charset="0"/>
                  <a:ea typeface="+mn-ea"/>
                  <a:cs typeface="Arial" panose="020B0604020202020204" pitchFamily="34" charset="0"/>
                </a:rPr>
                <a:t> </a:t>
              </a:r>
              <a:r>
                <a:rPr lang="en-US" sz="2400" i="1" kern="1200" dirty="0" err="1">
                  <a:solidFill>
                    <a:schemeClr val="tx1"/>
                  </a:solidFill>
                  <a:latin typeface="UTM Avo" panose="02040603050506020204" pitchFamily="18" charset="0"/>
                  <a:ea typeface="+mn-ea"/>
                  <a:cs typeface="Arial" panose="020B0604020202020204" pitchFamily="34" charset="0"/>
                </a:rPr>
                <a:t>nhóm</a:t>
              </a:r>
              <a:r>
                <a:rPr lang="en-US" sz="2400" i="1" kern="1200" dirty="0">
                  <a:solidFill>
                    <a:schemeClr val="tx1"/>
                  </a:solidFill>
                  <a:latin typeface="UTM Avo" panose="02040603050506020204" pitchFamily="18" charset="0"/>
                  <a:ea typeface="+mn-ea"/>
                  <a:cs typeface="Arial" panose="020B0604020202020204" pitchFamily="34" charset="0"/>
                </a:rPr>
                <a:t> </a:t>
              </a:r>
              <a:r>
                <a:rPr lang="en-US" sz="2400" i="1" kern="1200" dirty="0" err="1">
                  <a:solidFill>
                    <a:schemeClr val="tx1"/>
                  </a:solidFill>
                  <a:latin typeface="UTM Avo" panose="02040603050506020204" pitchFamily="18" charset="0"/>
                  <a:ea typeface="+mn-ea"/>
                  <a:cs typeface="Arial" panose="020B0604020202020204" pitchFamily="34" charset="0"/>
                </a:rPr>
                <a:t>đôi</a:t>
              </a:r>
              <a:r>
                <a:rPr lang="en-US" sz="2400" i="1" kern="1200" dirty="0">
                  <a:solidFill>
                    <a:schemeClr val="tx1"/>
                  </a:solidFill>
                  <a:latin typeface="UTM Avo" panose="02040603050506020204" pitchFamily="18" charset="0"/>
                  <a:ea typeface="+mn-ea"/>
                  <a:cs typeface="Arial" panose="020B0604020202020204" pitchFamily="34" charset="0"/>
                </a:rPr>
                <a:t>, </a:t>
              </a:r>
              <a:r>
                <a:rPr lang="en-US" sz="2400" i="1" kern="1200" dirty="0" err="1">
                  <a:solidFill>
                    <a:schemeClr val="tx1"/>
                  </a:solidFill>
                  <a:latin typeface="UTM Avo" panose="02040603050506020204" pitchFamily="18" charset="0"/>
                  <a:ea typeface="+mn-ea"/>
                  <a:cs typeface="Arial" panose="020B0604020202020204" pitchFamily="34" charset="0"/>
                </a:rPr>
                <a:t>đọc</a:t>
              </a:r>
              <a:r>
                <a:rPr lang="en-US" sz="2400" i="1" kern="1200" dirty="0">
                  <a:solidFill>
                    <a:schemeClr val="tx1"/>
                  </a:solidFill>
                  <a:latin typeface="UTM Avo" panose="02040603050506020204" pitchFamily="18" charset="0"/>
                  <a:ea typeface="+mn-ea"/>
                  <a:cs typeface="Arial" panose="020B0604020202020204" pitchFamily="34" charset="0"/>
                </a:rPr>
                <a:t> </a:t>
              </a:r>
              <a:r>
                <a:rPr lang="en-US" sz="2400" i="1" kern="1200" dirty="0" err="1">
                  <a:solidFill>
                    <a:schemeClr val="tx1"/>
                  </a:solidFill>
                  <a:latin typeface="UTM Avo" panose="02040603050506020204" pitchFamily="18" charset="0"/>
                  <a:ea typeface="+mn-ea"/>
                  <a:cs typeface="Arial" panose="020B0604020202020204" pitchFamily="34" charset="0"/>
                </a:rPr>
                <a:t>thông</a:t>
              </a:r>
              <a:r>
                <a:rPr lang="en-US" sz="2400" i="1" kern="1200" dirty="0">
                  <a:solidFill>
                    <a:schemeClr val="tx1"/>
                  </a:solidFill>
                  <a:latin typeface="UTM Avo" panose="02040603050506020204" pitchFamily="18" charset="0"/>
                  <a:ea typeface="+mn-ea"/>
                  <a:cs typeface="Arial" panose="020B0604020202020204" pitchFamily="34" charset="0"/>
                </a:rPr>
                <a:t> tin </a:t>
              </a:r>
              <a:r>
                <a:rPr lang="en-US" sz="2400" i="1" kern="1200" dirty="0" err="1">
                  <a:solidFill>
                    <a:schemeClr val="tx1"/>
                  </a:solidFill>
                  <a:latin typeface="UTM Avo" panose="02040603050506020204" pitchFamily="18" charset="0"/>
                  <a:ea typeface="+mn-ea"/>
                  <a:cs typeface="Arial" panose="020B0604020202020204" pitchFamily="34" charset="0"/>
                </a:rPr>
                <a:t>trong</a:t>
              </a:r>
              <a:r>
                <a:rPr lang="en-US" sz="2400" i="1" kern="1200" dirty="0">
                  <a:solidFill>
                    <a:schemeClr val="tx1"/>
                  </a:solidFill>
                  <a:latin typeface="UTM Avo" panose="02040603050506020204" pitchFamily="18" charset="0"/>
                  <a:ea typeface="+mn-ea"/>
                  <a:cs typeface="Arial" panose="020B0604020202020204" pitchFamily="34" charset="0"/>
                </a:rPr>
                <a:t> SGK tr.8-9 </a:t>
              </a:r>
              <a:r>
                <a:rPr lang="en-US" sz="2400" i="1" kern="1200" dirty="0" err="1">
                  <a:solidFill>
                    <a:schemeClr val="tx1"/>
                  </a:solidFill>
                  <a:latin typeface="UTM Avo" panose="02040603050506020204" pitchFamily="18" charset="0"/>
                  <a:ea typeface="+mn-ea"/>
                  <a:cs typeface="Arial" panose="020B0604020202020204" pitchFamily="34" charset="0"/>
                </a:rPr>
                <a:t>và</a:t>
              </a:r>
              <a:r>
                <a:rPr lang="en-US" sz="2400" i="1" kern="1200" dirty="0">
                  <a:solidFill>
                    <a:schemeClr val="tx1"/>
                  </a:solidFill>
                  <a:latin typeface="UTM Avo" panose="02040603050506020204" pitchFamily="18" charset="0"/>
                  <a:ea typeface="+mn-ea"/>
                  <a:cs typeface="Arial" panose="020B0604020202020204" pitchFamily="34" charset="0"/>
                </a:rPr>
                <a:t> </a:t>
              </a:r>
              <a:r>
                <a:rPr lang="en-US" sz="2400" i="1" kern="1200" dirty="0" err="1">
                  <a:solidFill>
                    <a:schemeClr val="tx1"/>
                  </a:solidFill>
                  <a:latin typeface="UTM Avo" panose="02040603050506020204" pitchFamily="18" charset="0"/>
                  <a:ea typeface="+mn-ea"/>
                  <a:cs typeface="Arial" panose="020B0604020202020204" pitchFamily="34" charset="0"/>
                </a:rPr>
                <a:t>trả</a:t>
              </a:r>
              <a:r>
                <a:rPr lang="en-US" sz="2400" i="1" kern="1200" dirty="0">
                  <a:solidFill>
                    <a:schemeClr val="tx1"/>
                  </a:solidFill>
                  <a:latin typeface="UTM Avo" panose="02040603050506020204" pitchFamily="18" charset="0"/>
                  <a:ea typeface="+mn-ea"/>
                  <a:cs typeface="Arial" panose="020B0604020202020204" pitchFamily="34" charset="0"/>
                </a:rPr>
                <a:t> </a:t>
              </a:r>
              <a:r>
                <a:rPr lang="en-US" sz="2400" i="1" kern="1200" dirty="0" err="1">
                  <a:solidFill>
                    <a:schemeClr val="tx1"/>
                  </a:solidFill>
                  <a:latin typeface="UTM Avo" panose="02040603050506020204" pitchFamily="18" charset="0"/>
                  <a:ea typeface="+mn-ea"/>
                  <a:cs typeface="Arial" panose="020B0604020202020204" pitchFamily="34" charset="0"/>
                </a:rPr>
                <a:t>lời</a:t>
              </a:r>
              <a:r>
                <a:rPr lang="en-US" sz="2400" i="1" kern="1200" dirty="0">
                  <a:solidFill>
                    <a:schemeClr val="tx1"/>
                  </a:solidFill>
                  <a:latin typeface="UTM Avo" panose="02040603050506020204" pitchFamily="18" charset="0"/>
                  <a:ea typeface="+mn-ea"/>
                  <a:cs typeface="Arial" panose="020B0604020202020204" pitchFamily="34" charset="0"/>
                </a:rPr>
                <a:t> </a:t>
              </a:r>
              <a:r>
                <a:rPr lang="en-US" sz="2400" i="1" kern="1200" dirty="0" err="1">
                  <a:solidFill>
                    <a:schemeClr val="tx1"/>
                  </a:solidFill>
                  <a:latin typeface="UTM Avo" panose="02040603050506020204" pitchFamily="18" charset="0"/>
                  <a:ea typeface="+mn-ea"/>
                  <a:cs typeface="Arial" panose="020B0604020202020204" pitchFamily="34" charset="0"/>
                </a:rPr>
                <a:t>câu</a:t>
              </a:r>
              <a:r>
                <a:rPr lang="en-US" sz="2400" i="1" kern="1200" dirty="0">
                  <a:solidFill>
                    <a:schemeClr val="tx1"/>
                  </a:solidFill>
                  <a:latin typeface="UTM Avo" panose="02040603050506020204" pitchFamily="18" charset="0"/>
                  <a:ea typeface="+mn-ea"/>
                  <a:cs typeface="Arial" panose="020B0604020202020204" pitchFamily="34" charset="0"/>
                </a:rPr>
                <a:t> </a:t>
              </a:r>
              <a:r>
                <a:rPr lang="en-US" sz="2400" i="1" kern="1200" dirty="0" err="1">
                  <a:solidFill>
                    <a:schemeClr val="tx1"/>
                  </a:solidFill>
                  <a:latin typeface="UTM Avo" panose="02040603050506020204" pitchFamily="18" charset="0"/>
                  <a:ea typeface="+mn-ea"/>
                  <a:cs typeface="Arial" panose="020B0604020202020204" pitchFamily="34" charset="0"/>
                </a:rPr>
                <a:t>hỏi</a:t>
              </a:r>
              <a:r>
                <a:rPr lang="en-US" sz="2400" i="1" kern="1200" dirty="0">
                  <a:solidFill>
                    <a:schemeClr val="tx1"/>
                  </a:solidFill>
                  <a:latin typeface="UTM Avo" panose="02040603050506020204" pitchFamily="18" charset="0"/>
                  <a:ea typeface="+mn-ea"/>
                  <a:cs typeface="Arial" panose="020B0604020202020204" pitchFamily="34" charset="0"/>
                </a:rPr>
                <a:t>: </a:t>
              </a:r>
              <a:endParaRPr lang="en-US" sz="2400" kern="1200" dirty="0">
                <a:solidFill>
                  <a:schemeClr val="tx1"/>
                </a:solidFill>
                <a:latin typeface="UTM Avo" panose="02040603050506020204" pitchFamily="18" charset="0"/>
                <a:ea typeface="+mn-ea"/>
                <a:cs typeface="Arial" panose="020B0604020202020204" pitchFamily="34" charset="0"/>
              </a:endParaRPr>
            </a:p>
            <a:p>
              <a:pPr algn="just" defTabSz="609539">
                <a:lnSpc>
                  <a:spcPct val="150000"/>
                </a:lnSpc>
                <a:buClrTx/>
                <a:buFontTx/>
                <a:buNone/>
              </a:pPr>
              <a:r>
                <a:rPr lang="en-US" sz="2400" kern="1200" dirty="0">
                  <a:solidFill>
                    <a:schemeClr val="tx1"/>
                  </a:solidFill>
                  <a:latin typeface="UTM Avo" panose="02040603050506020204" pitchFamily="18" charset="0"/>
                  <a:ea typeface="+mn-ea"/>
                  <a:cs typeface="Arial" panose="020B0604020202020204" pitchFamily="34" charset="0"/>
                </a:rPr>
                <a:t>a/ </a:t>
              </a:r>
              <a:r>
                <a:rPr lang="en-US" sz="2400" kern="1200" dirty="0" err="1">
                  <a:solidFill>
                    <a:schemeClr val="tx1"/>
                  </a:solidFill>
                  <a:latin typeface="UTM Avo" panose="02040603050506020204" pitchFamily="18" charset="0"/>
                  <a:ea typeface="+mn-ea"/>
                  <a:cs typeface="Arial" panose="020B0604020202020204" pitchFamily="34" charset="0"/>
                </a:rPr>
                <a:t>Dựa</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vào</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thông</a:t>
              </a:r>
              <a:r>
                <a:rPr lang="en-US" sz="2400" kern="1200" dirty="0">
                  <a:solidFill>
                    <a:schemeClr val="tx1"/>
                  </a:solidFill>
                  <a:latin typeface="UTM Avo" panose="02040603050506020204" pitchFamily="18" charset="0"/>
                  <a:ea typeface="+mn-ea"/>
                  <a:cs typeface="Arial" panose="020B0604020202020204" pitchFamily="34" charset="0"/>
                </a:rPr>
                <a:t> tin, </a:t>
              </a:r>
              <a:r>
                <a:rPr lang="en-US" sz="2400" kern="1200" dirty="0" err="1">
                  <a:solidFill>
                    <a:schemeClr val="tx1"/>
                  </a:solidFill>
                  <a:latin typeface="UTM Avo" panose="02040603050506020204" pitchFamily="18" charset="0"/>
                  <a:ea typeface="+mn-ea"/>
                  <a:cs typeface="Arial" panose="020B0604020202020204" pitchFamily="34" charset="0"/>
                </a:rPr>
                <a:t>em</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hãy</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xác</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định</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những</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nhiệm</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vụ</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của</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thanh</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niên</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Việt</a:t>
              </a:r>
              <a:r>
                <a:rPr lang="en-US" sz="2400" kern="1200" dirty="0">
                  <a:solidFill>
                    <a:schemeClr val="tx1"/>
                  </a:solidFill>
                  <a:latin typeface="UTM Avo" panose="02040603050506020204" pitchFamily="18" charset="0"/>
                  <a:ea typeface="+mn-ea"/>
                  <a:cs typeface="Arial" panose="020B0604020202020204" pitchFamily="34" charset="0"/>
                </a:rPr>
                <a:t> Nam </a:t>
              </a:r>
              <a:r>
                <a:rPr lang="en-US" sz="2400" kern="1200" dirty="0" err="1">
                  <a:solidFill>
                    <a:schemeClr val="tx1"/>
                  </a:solidFill>
                  <a:latin typeface="UTM Avo" panose="02040603050506020204" pitchFamily="18" charset="0"/>
                  <a:ea typeface="+mn-ea"/>
                  <a:cs typeface="Arial" panose="020B0604020202020204" pitchFamily="34" charset="0"/>
                </a:rPr>
                <a:t>trong</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công</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cuộc</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xây</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dựng</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và</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bảo</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vệ</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Tổ</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quốc</a:t>
              </a:r>
              <a:r>
                <a:rPr lang="en-US" sz="2400" kern="1200" dirty="0">
                  <a:solidFill>
                    <a:schemeClr val="tx1"/>
                  </a:solidFill>
                  <a:latin typeface="UTM Avo" panose="02040603050506020204" pitchFamily="18" charset="0"/>
                  <a:ea typeface="+mn-ea"/>
                  <a:cs typeface="Arial" panose="020B0604020202020204" pitchFamily="34" charset="0"/>
                </a:rPr>
                <a:t>.</a:t>
              </a:r>
            </a:p>
            <a:p>
              <a:pPr algn="just" defTabSz="609539">
                <a:lnSpc>
                  <a:spcPct val="150000"/>
                </a:lnSpc>
                <a:buClrTx/>
                <a:buFontTx/>
                <a:buNone/>
              </a:pPr>
              <a:r>
                <a:rPr lang="en-US" sz="2400" kern="1200" dirty="0">
                  <a:solidFill>
                    <a:schemeClr val="tx1"/>
                  </a:solidFill>
                  <a:latin typeface="UTM Avo" panose="02040603050506020204" pitchFamily="18" charset="0"/>
                  <a:ea typeface="+mn-ea"/>
                  <a:cs typeface="Arial" panose="020B0604020202020204" pitchFamily="34" charset="0"/>
                </a:rPr>
                <a:t>b/ Em </a:t>
              </a:r>
              <a:r>
                <a:rPr lang="en-US" sz="2400" kern="1200" dirty="0" err="1">
                  <a:solidFill>
                    <a:schemeClr val="tx1"/>
                  </a:solidFill>
                  <a:latin typeface="UTM Avo" panose="02040603050506020204" pitchFamily="18" charset="0"/>
                  <a:ea typeface="+mn-ea"/>
                  <a:cs typeface="Arial" panose="020B0604020202020204" pitchFamily="34" charset="0"/>
                </a:rPr>
                <a:t>hãy</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nêu</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những</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việc</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thanh</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niên</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Việt</a:t>
              </a:r>
              <a:r>
                <a:rPr lang="en-US" sz="2400" kern="1200" dirty="0">
                  <a:solidFill>
                    <a:schemeClr val="tx1"/>
                  </a:solidFill>
                  <a:latin typeface="UTM Avo" panose="02040603050506020204" pitchFamily="18" charset="0"/>
                  <a:ea typeface="+mn-ea"/>
                  <a:cs typeface="Arial" panose="020B0604020202020204" pitchFamily="34" charset="0"/>
                </a:rPr>
                <a:t> Nam </a:t>
              </a:r>
              <a:r>
                <a:rPr lang="en-US" sz="2400" kern="1200" dirty="0" err="1">
                  <a:solidFill>
                    <a:schemeClr val="tx1"/>
                  </a:solidFill>
                  <a:latin typeface="UTM Avo" panose="02040603050506020204" pitchFamily="18" charset="0"/>
                  <a:ea typeface="+mn-ea"/>
                  <a:cs typeface="Arial" panose="020B0604020202020204" pitchFamily="34" charset="0"/>
                </a:rPr>
                <a:t>hiện</a:t>
              </a:r>
              <a:r>
                <a:rPr lang="en-US" sz="2400" kern="1200" dirty="0">
                  <a:solidFill>
                    <a:schemeClr val="tx1"/>
                  </a:solidFill>
                  <a:latin typeface="UTM Avo" panose="02040603050506020204" pitchFamily="18" charset="0"/>
                  <a:ea typeface="+mn-ea"/>
                  <a:cs typeface="Arial" panose="020B0604020202020204" pitchFamily="34" charset="0"/>
                </a:rPr>
                <a:t> nay </a:t>
              </a:r>
              <a:r>
                <a:rPr lang="en-US" sz="2400" kern="1200" dirty="0" err="1">
                  <a:solidFill>
                    <a:schemeClr val="tx1"/>
                  </a:solidFill>
                  <a:latin typeface="UTM Avo" panose="02040603050506020204" pitchFamily="18" charset="0"/>
                  <a:ea typeface="+mn-ea"/>
                  <a:cs typeface="Arial" panose="020B0604020202020204" pitchFamily="34" charset="0"/>
                </a:rPr>
                <a:t>cần</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phải</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làm</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để</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thực</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hiện</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các</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nhiệm</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vụ</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trên</a:t>
              </a:r>
              <a:r>
                <a:rPr lang="en-US" sz="2400" kern="1200" dirty="0">
                  <a:solidFill>
                    <a:schemeClr val="tx1"/>
                  </a:solidFill>
                  <a:latin typeface="UTM Avo" panose="02040603050506020204" pitchFamily="18" charset="0"/>
                  <a:ea typeface="+mn-ea"/>
                  <a:cs typeface="Arial" panose="020B0604020202020204" pitchFamily="34" charset="0"/>
                </a:rPr>
                <a:t>.</a:t>
              </a:r>
            </a:p>
          </p:txBody>
        </p:sp>
      </p:grpSp>
    </p:spTree>
    <p:extLst>
      <p:ext uri="{BB962C8B-B14F-4D97-AF65-F5344CB8AC3E}">
        <p14:creationId xmlns:p14="http://schemas.microsoft.com/office/powerpoint/2010/main" val="78474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85BDD7F-847C-0A3A-E8E7-796D29A2AE7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7A43152-8AEA-E089-8DFC-C7BE6085E361}"/>
              </a:ext>
            </a:extLst>
          </p:cNvPr>
          <p:cNvSpPr txBox="1"/>
          <p:nvPr/>
        </p:nvSpPr>
        <p:spPr>
          <a:xfrm>
            <a:off x="2682488" y="687588"/>
            <a:ext cx="6827024" cy="1128386"/>
          </a:xfrm>
          <a:prstGeom prst="rect">
            <a:avLst/>
          </a:prstGeom>
          <a:noFill/>
        </p:spPr>
        <p:txBody>
          <a:bodyPr wrap="square" rtlCol="0">
            <a:spAutoFit/>
          </a:bodyPr>
          <a:lstStyle/>
          <a:p>
            <a:pPr algn="ctr" defTabSz="609539">
              <a:lnSpc>
                <a:spcPct val="150000"/>
              </a:lnSpc>
              <a:buClrTx/>
              <a:buFontTx/>
              <a:buNone/>
            </a:pPr>
            <a:r>
              <a:rPr lang="en-US" sz="2400" b="1" kern="1200" dirty="0" err="1">
                <a:solidFill>
                  <a:prstClr val="black"/>
                </a:solidFill>
                <a:latin typeface="UTM Avo" panose="02040603050506020204" pitchFamily="18" charset="0"/>
                <a:ea typeface="+mn-ea"/>
                <a:cs typeface="Arial" panose="020B0604020202020204" pitchFamily="34" charset="0"/>
              </a:rPr>
              <a:t>Những</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nhiệm</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vụ</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của</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thanh</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niên</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trong</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công</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cuộc</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xây</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dựng</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và</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bảo</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vệ</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Tổ</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quốc</a:t>
            </a:r>
            <a:r>
              <a:rPr lang="en-US" sz="2400" b="1" kern="1200" dirty="0">
                <a:solidFill>
                  <a:prstClr val="black"/>
                </a:solidFill>
                <a:latin typeface="UTM Avo" panose="02040603050506020204" pitchFamily="18" charset="0"/>
                <a:ea typeface="+mn-ea"/>
                <a:cs typeface="Arial" panose="020B0604020202020204" pitchFamily="34" charset="0"/>
              </a:rPr>
              <a:t>:</a:t>
            </a:r>
          </a:p>
        </p:txBody>
      </p:sp>
      <p:sp>
        <p:nvSpPr>
          <p:cNvPr id="4" name="Rectangle: Rounded Corners 3">
            <a:extLst>
              <a:ext uri="{FF2B5EF4-FFF2-40B4-BE49-F238E27FC236}">
                <a16:creationId xmlns:a16="http://schemas.microsoft.com/office/drawing/2014/main" id="{8623D9A9-F54A-4CB2-13F4-2110D2D11D27}"/>
              </a:ext>
            </a:extLst>
          </p:cNvPr>
          <p:cNvSpPr/>
          <p:nvPr/>
        </p:nvSpPr>
        <p:spPr>
          <a:xfrm>
            <a:off x="214261" y="2035196"/>
            <a:ext cx="6677194" cy="1555406"/>
          </a:xfrm>
          <a:prstGeom prst="roundRect">
            <a:avLst>
              <a:gd name="adj" fmla="val 9782"/>
            </a:avLst>
          </a:prstGeom>
          <a:solidFill>
            <a:sysClr val="window" lastClr="FFFFFF"/>
          </a:solidFill>
          <a:ln w="25400" cap="flat" cmpd="sng" algn="ctr">
            <a:solidFill>
              <a:srgbClr val="C0504D">
                <a:lumMod val="75000"/>
              </a:srgbClr>
            </a:solidFill>
            <a:prstDash val="solid"/>
          </a:ln>
          <a:effectLst>
            <a:outerShdw blurRad="63500" sx="102000" sy="102000" algn="ctr" rotWithShape="0">
              <a:prstClr val="black">
                <a:alpha val="40000"/>
              </a:prstClr>
            </a:outerShdw>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200" kern="1200" dirty="0">
                <a:solidFill>
                  <a:prstClr val="black"/>
                </a:solidFill>
                <a:latin typeface="UTM Avo" panose="02040603050506020204" pitchFamily="18" charset="0"/>
                <a:ea typeface="+mn-ea"/>
                <a:cs typeface="Arial" panose="020B0604020202020204" pitchFamily="34" charset="0"/>
              </a:rPr>
              <a:t>Khiêm tốn, đoàn kết, thực hành chủ nghĩa tập thể, thương yêu, giúp đỡ lẫn nhau, ra sức cần kiệm xây dựng nước nhà.</a:t>
            </a:r>
            <a:endParaRPr lang="en-US" sz="2200" kern="1200" dirty="0">
              <a:solidFill>
                <a:prstClr val="black"/>
              </a:solidFill>
              <a:latin typeface="UTM Avo" panose="02040603050506020204" pitchFamily="18" charset="0"/>
              <a:ea typeface="+mn-ea"/>
              <a:cs typeface="Arial" panose="020B0604020202020204" pitchFamily="34" charset="0"/>
            </a:endParaRPr>
          </a:p>
        </p:txBody>
      </p:sp>
      <p:sp>
        <p:nvSpPr>
          <p:cNvPr id="5" name="Rectangle: Rounded Corners 4">
            <a:extLst>
              <a:ext uri="{FF2B5EF4-FFF2-40B4-BE49-F238E27FC236}">
                <a16:creationId xmlns:a16="http://schemas.microsoft.com/office/drawing/2014/main" id="{8FC58034-8790-94AC-4FB1-EBB9E3C47DEC}"/>
              </a:ext>
            </a:extLst>
          </p:cNvPr>
          <p:cNvSpPr/>
          <p:nvPr/>
        </p:nvSpPr>
        <p:spPr>
          <a:xfrm>
            <a:off x="188860" y="3661726"/>
            <a:ext cx="6677194" cy="1555406"/>
          </a:xfrm>
          <a:prstGeom prst="roundRect">
            <a:avLst>
              <a:gd name="adj" fmla="val 9225"/>
            </a:avLst>
          </a:prstGeom>
          <a:solidFill>
            <a:sysClr val="window" lastClr="FFFFFF"/>
          </a:solidFill>
          <a:ln w="25400" cap="flat" cmpd="sng" algn="ctr">
            <a:solidFill>
              <a:srgbClr val="C0504D">
                <a:lumMod val="75000"/>
              </a:srgbClr>
            </a:solidFill>
            <a:prstDash val="solid"/>
          </a:ln>
          <a:effectLst>
            <a:outerShdw blurRad="63500" sx="102000" sy="102000" algn="ctr" rotWithShape="0">
              <a:prstClr val="black">
                <a:alpha val="40000"/>
              </a:prstClr>
            </a:outerShdw>
          </a:effectLst>
        </p:spPr>
        <p:txBody>
          <a:bodyPr rtlCol="0" anchor="ctr"/>
          <a:lstStyle/>
          <a:p>
            <a:pPr algn="just" defTabSz="609539">
              <a:lnSpc>
                <a:spcPct val="150000"/>
              </a:lnSpc>
              <a:buClrTx/>
            </a:pPr>
            <a:r>
              <a:rPr lang="vi-VN" sz="2200" kern="1200" dirty="0">
                <a:solidFill>
                  <a:prstClr val="black"/>
                </a:solidFill>
                <a:latin typeface="UTM Avo" panose="02040603050506020204" pitchFamily="18" charset="0"/>
                <a:ea typeface="+mn-ea"/>
                <a:cs typeface="Arial" panose="020B0604020202020204" pitchFamily="34" charset="0"/>
              </a:rPr>
              <a:t>Nghiêm khắc chống chủ nghĩa cá nhân như: tự tư, tự lợi, tự kiêu, tự mãn, chỉ tham việc gì có danh tiếng</a:t>
            </a:r>
            <a:r>
              <a:rPr lang="en-US" sz="2200" kern="1200" dirty="0">
                <a:solidFill>
                  <a:prstClr val="black"/>
                </a:solidFill>
                <a:latin typeface="UTM Avo" panose="02040603050506020204" pitchFamily="18" charset="0"/>
                <a:ea typeface="+mn-ea"/>
                <a:cs typeface="Arial" panose="020B0604020202020204" pitchFamily="34" charset="0"/>
              </a:rPr>
              <a:t>,… </a:t>
            </a:r>
            <a:r>
              <a:rPr lang="en-US" sz="2200" kern="1200" dirty="0" err="1">
                <a:solidFill>
                  <a:prstClr val="black"/>
                </a:solidFill>
                <a:latin typeface="UTM Avo" panose="02040603050506020204" pitchFamily="18" charset="0"/>
                <a:ea typeface="+mn-ea"/>
                <a:cs typeface="Arial" panose="020B0604020202020204" pitchFamily="34" charset="0"/>
              </a:rPr>
              <a:t>Phải</a:t>
            </a:r>
            <a:r>
              <a:rPr lang="en-US" sz="2200" kern="1200" dirty="0">
                <a:solidFill>
                  <a:prstClr val="black"/>
                </a:solidFill>
                <a:latin typeface="UTM Avo" panose="02040603050506020204" pitchFamily="18" charset="0"/>
                <a:ea typeface="+mn-ea"/>
                <a:cs typeface="Arial" panose="020B0604020202020204" pitchFamily="34" charset="0"/>
              </a:rPr>
              <a:t> </a:t>
            </a:r>
            <a:r>
              <a:rPr lang="en-US" sz="2200" kern="1200" dirty="0" err="1">
                <a:solidFill>
                  <a:prstClr val="black"/>
                </a:solidFill>
                <a:latin typeface="UTM Avo" panose="02040603050506020204" pitchFamily="18" charset="0"/>
                <a:ea typeface="+mn-ea"/>
                <a:cs typeface="Arial" panose="020B0604020202020204" pitchFamily="34" charset="0"/>
              </a:rPr>
              <a:t>chống</a:t>
            </a:r>
            <a:r>
              <a:rPr lang="en-US" sz="2200" kern="1200" dirty="0">
                <a:solidFill>
                  <a:prstClr val="black"/>
                </a:solidFill>
                <a:latin typeface="UTM Avo" panose="02040603050506020204" pitchFamily="18" charset="0"/>
                <a:ea typeface="+mn-ea"/>
                <a:cs typeface="Arial" panose="020B0604020202020204" pitchFamily="34" charset="0"/>
              </a:rPr>
              <a:t> </a:t>
            </a:r>
            <a:r>
              <a:rPr lang="en-US" sz="2200" kern="1200" dirty="0" err="1">
                <a:solidFill>
                  <a:prstClr val="black"/>
                </a:solidFill>
                <a:latin typeface="UTM Avo" panose="02040603050506020204" pitchFamily="18" charset="0"/>
                <a:ea typeface="+mn-ea"/>
                <a:cs typeface="Arial" panose="020B0604020202020204" pitchFamily="34" charset="0"/>
              </a:rPr>
              <a:t>tham</a:t>
            </a:r>
            <a:r>
              <a:rPr lang="en-US" sz="2200" kern="1200" dirty="0">
                <a:solidFill>
                  <a:prstClr val="black"/>
                </a:solidFill>
                <a:latin typeface="UTM Avo" panose="02040603050506020204" pitchFamily="18" charset="0"/>
                <a:ea typeface="+mn-ea"/>
                <a:cs typeface="Arial" panose="020B0604020202020204" pitchFamily="34" charset="0"/>
              </a:rPr>
              <a:t> ô, </a:t>
            </a:r>
            <a:r>
              <a:rPr lang="en-US" sz="2200" kern="1200" dirty="0" err="1">
                <a:solidFill>
                  <a:prstClr val="black"/>
                </a:solidFill>
                <a:latin typeface="UTM Avo" panose="02040603050506020204" pitchFamily="18" charset="0"/>
                <a:ea typeface="+mn-ea"/>
                <a:cs typeface="Arial" panose="020B0604020202020204" pitchFamily="34" charset="0"/>
              </a:rPr>
              <a:t>lãng</a:t>
            </a:r>
            <a:r>
              <a:rPr lang="en-US" sz="2200" kern="1200" dirty="0">
                <a:solidFill>
                  <a:prstClr val="black"/>
                </a:solidFill>
                <a:latin typeface="UTM Avo" panose="02040603050506020204" pitchFamily="18" charset="0"/>
                <a:ea typeface="+mn-ea"/>
                <a:cs typeface="Arial" panose="020B0604020202020204" pitchFamily="34" charset="0"/>
              </a:rPr>
              <a:t> </a:t>
            </a:r>
            <a:r>
              <a:rPr lang="en-US" sz="2200" kern="1200" dirty="0" err="1">
                <a:solidFill>
                  <a:prstClr val="black"/>
                </a:solidFill>
                <a:latin typeface="UTM Avo" panose="02040603050506020204" pitchFamily="18" charset="0"/>
                <a:ea typeface="+mn-ea"/>
                <a:cs typeface="Arial" panose="020B0604020202020204" pitchFamily="34" charset="0"/>
              </a:rPr>
              <a:t>phí</a:t>
            </a:r>
            <a:r>
              <a:rPr lang="en-US" sz="2200" kern="1200" dirty="0">
                <a:solidFill>
                  <a:prstClr val="black"/>
                </a:solidFill>
                <a:latin typeface="UTM Avo" panose="02040603050506020204" pitchFamily="18" charset="0"/>
                <a:ea typeface="+mn-ea"/>
                <a:cs typeface="Arial" panose="020B0604020202020204" pitchFamily="34" charset="0"/>
              </a:rPr>
              <a:t>.</a:t>
            </a:r>
          </a:p>
        </p:txBody>
      </p:sp>
      <p:sp>
        <p:nvSpPr>
          <p:cNvPr id="6" name="Rectangle: Rounded Corners 5">
            <a:extLst>
              <a:ext uri="{FF2B5EF4-FFF2-40B4-BE49-F238E27FC236}">
                <a16:creationId xmlns:a16="http://schemas.microsoft.com/office/drawing/2014/main" id="{BD148A23-6B28-EE1E-2E58-56E9C1F76AFF}"/>
              </a:ext>
            </a:extLst>
          </p:cNvPr>
          <p:cNvSpPr/>
          <p:nvPr/>
        </p:nvSpPr>
        <p:spPr>
          <a:xfrm>
            <a:off x="188860" y="5302594"/>
            <a:ext cx="6677194" cy="1555406"/>
          </a:xfrm>
          <a:prstGeom prst="roundRect">
            <a:avLst>
              <a:gd name="adj" fmla="val 9782"/>
            </a:avLst>
          </a:prstGeom>
          <a:solidFill>
            <a:sysClr val="window" lastClr="FFFFFF"/>
          </a:solidFill>
          <a:ln w="25400" cap="flat" cmpd="sng" algn="ctr">
            <a:solidFill>
              <a:srgbClr val="C0504D">
                <a:lumMod val="75000"/>
              </a:srgbClr>
            </a:solidFill>
            <a:prstDash val="solid"/>
          </a:ln>
          <a:effectLst>
            <a:outerShdw blurRad="63500" sx="102000" sy="102000" algn="ctr" rotWithShape="0">
              <a:prstClr val="black">
                <a:alpha val="40000"/>
              </a:prstClr>
            </a:outerShdw>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Cố</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gắng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học</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hỏi</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để</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không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ngừng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nâng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cao</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trình</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độ</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chính</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trị</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văn</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hóa</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kĩ</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thuật</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để</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phục</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vụ</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Tổ</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quốc</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phục</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vụ</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nhân</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dân</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pic>
        <p:nvPicPr>
          <p:cNvPr id="7" name="Picture 6" descr="A collage of people wearing face masks&#10;&#10;Description automatically generated">
            <a:extLst>
              <a:ext uri="{FF2B5EF4-FFF2-40B4-BE49-F238E27FC236}">
                <a16:creationId xmlns:a16="http://schemas.microsoft.com/office/drawing/2014/main" id="{BBEFD7CC-84EA-320F-030F-2FF02D25B1C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323611" y="1839207"/>
            <a:ext cx="4498012" cy="2608848"/>
          </a:xfrm>
          <a:prstGeom prst="rect">
            <a:avLst/>
          </a:prstGeom>
        </p:spPr>
      </p:pic>
      <p:pic>
        <p:nvPicPr>
          <p:cNvPr id="10" name="Picture 9" descr="A collage of people standing in front of a crowd&#10;&#10;Description automatically generated">
            <a:extLst>
              <a:ext uri="{FF2B5EF4-FFF2-40B4-BE49-F238E27FC236}">
                <a16:creationId xmlns:a16="http://schemas.microsoft.com/office/drawing/2014/main" id="{15FA9807-14AE-7A8B-7787-0EBA1F9FA9F4}"/>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121687" y="4448055"/>
            <a:ext cx="4901862" cy="2409945"/>
          </a:xfrm>
          <a:prstGeom prst="rect">
            <a:avLst/>
          </a:prstGeom>
        </p:spPr>
      </p:pic>
    </p:spTree>
    <p:extLst>
      <p:ext uri="{BB962C8B-B14F-4D97-AF65-F5344CB8AC3E}">
        <p14:creationId xmlns:p14="http://schemas.microsoft.com/office/powerpoint/2010/main" val="3998590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3E9ACF4-053B-C250-7ADA-BC625D37E488}"/>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CAAA620-2C67-1194-F490-C7A85268999D}"/>
              </a:ext>
            </a:extLst>
          </p:cNvPr>
          <p:cNvGrpSpPr/>
          <p:nvPr/>
        </p:nvGrpSpPr>
        <p:grpSpPr>
          <a:xfrm>
            <a:off x="2974678" y="779687"/>
            <a:ext cx="8003648" cy="1203355"/>
            <a:chOff x="5368125" y="2095500"/>
            <a:chExt cx="12005473" cy="1805033"/>
          </a:xfrm>
        </p:grpSpPr>
        <p:sp>
          <p:nvSpPr>
            <p:cNvPr id="3" name="Rectangle: Diagonal Corners Rounded 2">
              <a:extLst>
                <a:ext uri="{FF2B5EF4-FFF2-40B4-BE49-F238E27FC236}">
                  <a16:creationId xmlns:a16="http://schemas.microsoft.com/office/drawing/2014/main" id="{59742AE5-FD6A-F8B6-A771-F1BB04262F5E}"/>
                </a:ext>
              </a:extLst>
            </p:cNvPr>
            <p:cNvSpPr/>
            <p:nvPr/>
          </p:nvSpPr>
          <p:spPr>
            <a:xfrm>
              <a:off x="5496713" y="2247900"/>
              <a:ext cx="11876885" cy="1652633"/>
            </a:xfrm>
            <a:prstGeom prst="round2DiagRect">
              <a:avLst/>
            </a:prstGeom>
            <a:noFill/>
            <a:ln w="25400" cap="flat" cmpd="sng" algn="ctr">
              <a:solidFill>
                <a:srgbClr val="69544F"/>
              </a:solidFill>
              <a:prstDash val="dash"/>
            </a:ln>
            <a:effectLst/>
          </p:spPr>
          <p:txBody>
            <a:bodyPr rtlCol="0" anchor="ctr"/>
            <a:lstStyle/>
            <a:p>
              <a:pPr marL="0" marR="0" lvl="0" indent="0" algn="just" defTabSz="60963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Diagonal Corners Rounded 4">
              <a:extLst>
                <a:ext uri="{FF2B5EF4-FFF2-40B4-BE49-F238E27FC236}">
                  <a16:creationId xmlns:a16="http://schemas.microsoft.com/office/drawing/2014/main" id="{FB67BC8E-83B1-82E5-DA1F-4E1C32FF48DF}"/>
                </a:ext>
              </a:extLst>
            </p:cNvPr>
            <p:cNvSpPr/>
            <p:nvPr/>
          </p:nvSpPr>
          <p:spPr>
            <a:xfrm>
              <a:off x="5368125" y="2095500"/>
              <a:ext cx="11876885" cy="1652633"/>
            </a:xfrm>
            <a:prstGeom prst="round2DiagRect">
              <a:avLst/>
            </a:prstGeom>
            <a:solidFill>
              <a:sysClr val="window" lastClr="FFFFFF"/>
            </a:solidFill>
            <a:ln w="25400" cap="flat" cmpd="sng" algn="ctr">
              <a:noFill/>
              <a:prstDash val="solid"/>
            </a:ln>
            <a:effectLst/>
          </p:spPr>
          <p:txBody>
            <a:bodyPr rtlCol="0" anchor="ctr"/>
            <a:lstStyle/>
            <a:p>
              <a:pPr algn="just" defTabSz="609630">
                <a:lnSpc>
                  <a:spcPct val="150000"/>
                </a:lnSpc>
                <a:buClrTx/>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Những</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việc</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thanh</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niên</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Việt</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Nam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hiện</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nay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cần</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phải</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làm</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để</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thực</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hiện</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các</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nhiệm</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vụ</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trên</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endParaRPr kumimoji="0" lang="en-US" sz="2400" b="1"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15" name="Freeform 23">
            <a:extLst>
              <a:ext uri="{FF2B5EF4-FFF2-40B4-BE49-F238E27FC236}">
                <a16:creationId xmlns:a16="http://schemas.microsoft.com/office/drawing/2014/main" id="{ED0002BF-A70B-19D9-ED0F-A76F4D6188AA}"/>
              </a:ext>
            </a:extLst>
          </p:cNvPr>
          <p:cNvSpPr/>
          <p:nvPr/>
        </p:nvSpPr>
        <p:spPr>
          <a:xfrm>
            <a:off x="5140712" y="2200449"/>
            <a:ext cx="2572108" cy="4673635"/>
          </a:xfrm>
          <a:custGeom>
            <a:avLst/>
            <a:gdLst/>
            <a:ahLst/>
            <a:cxnLst/>
            <a:rect l="l" t="t" r="r" b="b"/>
            <a:pathLst>
              <a:path w="1652021" h="3059298">
                <a:moveTo>
                  <a:pt x="0" y="0"/>
                </a:moveTo>
                <a:lnTo>
                  <a:pt x="1652021" y="0"/>
                </a:lnTo>
                <a:lnTo>
                  <a:pt x="1652021" y="3059299"/>
                </a:lnTo>
                <a:lnTo>
                  <a:pt x="0" y="3059299"/>
                </a:lnTo>
                <a:lnTo>
                  <a:pt x="0" y="0"/>
                </a:lnTo>
                <a:close/>
              </a:path>
            </a:pathLst>
          </a:custGeom>
          <a:blipFill>
            <a:blip r:embed="rId3"/>
            <a:stretch>
              <a:fillRect/>
            </a:stretch>
          </a:blipFill>
        </p:spPr>
        <p:txBody>
          <a:bodyPr/>
          <a:lstStyle/>
          <a:p>
            <a:pPr defTabSz="609539">
              <a:buClrTx/>
              <a:buFontTx/>
              <a:buNone/>
            </a:pPr>
            <a:endParaRPr lang="en-US" sz="800" kern="1200">
              <a:solidFill>
                <a:prstClr val="black"/>
              </a:solidFill>
              <a:latin typeface="Calibri"/>
              <a:ea typeface="+mn-ea"/>
              <a:cs typeface="+mn-cs"/>
            </a:endParaRPr>
          </a:p>
        </p:txBody>
      </p:sp>
      <p:sp>
        <p:nvSpPr>
          <p:cNvPr id="16" name="Speech Bubble: Rectangle with Corners Rounded 15">
            <a:extLst>
              <a:ext uri="{FF2B5EF4-FFF2-40B4-BE49-F238E27FC236}">
                <a16:creationId xmlns:a16="http://schemas.microsoft.com/office/drawing/2014/main" id="{7D6DA477-A8FB-51BE-6892-69AC360479F7}"/>
              </a:ext>
            </a:extLst>
          </p:cNvPr>
          <p:cNvSpPr/>
          <p:nvPr/>
        </p:nvSpPr>
        <p:spPr>
          <a:xfrm>
            <a:off x="452483" y="2408663"/>
            <a:ext cx="4471053" cy="2413938"/>
          </a:xfrm>
          <a:prstGeom prst="wedgeRoundRectCallout">
            <a:avLst>
              <a:gd name="adj1" fmla="val 60224"/>
              <a:gd name="adj2" fmla="val -14959"/>
              <a:gd name="adj3" fmla="val 16667"/>
            </a:avLst>
          </a:prstGeom>
          <a:solidFill>
            <a:sysClr val="window" lastClr="FFFFFF"/>
          </a:solidFill>
          <a:ln w="25400" cap="flat" cmpd="sng" algn="ctr">
            <a:solidFill>
              <a:srgbClr val="C0504D">
                <a:lumMod val="75000"/>
              </a:srgbClr>
            </a:solidFill>
            <a:prstDash val="solid"/>
          </a:ln>
          <a:effectLst>
            <a:outerShdw blurRad="63500" sx="102000" sy="102000" algn="ctr" rotWithShape="0">
              <a:prstClr val="black">
                <a:alpha val="40000"/>
              </a:prstClr>
            </a:outerShdw>
          </a:effectLst>
        </p:spPr>
        <p:txBody>
          <a:bodyPr rtlCol="0" anchor="ctr"/>
          <a:lstStyle/>
          <a:p>
            <a:pPr marL="0" marR="0" lvl="0" indent="0" algn="just" defTabSz="609539" eaLnBrk="1" fontAlgn="auto" latinLnBrk="0" hangingPunct="1">
              <a:lnSpc>
                <a:spcPct val="150000"/>
              </a:lnSpc>
              <a:spcBef>
                <a:spcPts val="0"/>
              </a:spcBef>
              <a:spcAft>
                <a:spcPts val="667"/>
              </a:spcAft>
              <a:buClrTx/>
              <a:buSzTx/>
              <a:buFontTx/>
              <a:buNone/>
              <a:tabLst/>
              <a:defRPr/>
            </a:pP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Tích</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cực</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học</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tập</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lao</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động</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rèn</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luyện</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tham</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gia</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các</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hoạt</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động</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xã</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hội</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xây</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dựng</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và</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bảo</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vệ</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Tổ</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quốc</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a:t>
            </a:r>
            <a:endPar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Calibri" panose="020F0502020204030204" pitchFamily="34" charset="0"/>
              <a:cs typeface="Arial" panose="020B0604020202020204" pitchFamily="34" charset="0"/>
            </a:endParaRPr>
          </a:p>
        </p:txBody>
      </p:sp>
      <p:sp>
        <p:nvSpPr>
          <p:cNvPr id="18" name="Speech Bubble: Rectangle with Corners Rounded 17">
            <a:extLst>
              <a:ext uri="{FF2B5EF4-FFF2-40B4-BE49-F238E27FC236}">
                <a16:creationId xmlns:a16="http://schemas.microsoft.com/office/drawing/2014/main" id="{0183C096-DBA9-5792-20E5-0A4EA95DCB21}"/>
              </a:ext>
            </a:extLst>
          </p:cNvPr>
          <p:cNvSpPr/>
          <p:nvPr/>
        </p:nvSpPr>
        <p:spPr>
          <a:xfrm>
            <a:off x="8072483" y="2749747"/>
            <a:ext cx="4119517" cy="3977463"/>
          </a:xfrm>
          <a:prstGeom prst="wedgeRoundRectCallout">
            <a:avLst>
              <a:gd name="adj1" fmla="val -55744"/>
              <a:gd name="adj2" fmla="val -26798"/>
              <a:gd name="adj3" fmla="val 16667"/>
            </a:avLst>
          </a:prstGeom>
          <a:solidFill>
            <a:sysClr val="window" lastClr="FFFFFF"/>
          </a:solidFill>
          <a:ln w="25400" cap="flat" cmpd="sng" algn="ctr">
            <a:solidFill>
              <a:srgbClr val="C0504D">
                <a:lumMod val="75000"/>
              </a:srgbClr>
            </a:solidFill>
            <a:prstDash val="solid"/>
          </a:ln>
          <a:effectLst>
            <a:outerShdw blurRad="63500" sx="102000" sy="102000" algn="ctr" rotWithShape="0">
              <a:prstClr val="black">
                <a:alpha val="40000"/>
              </a:prstClr>
            </a:outerShdw>
          </a:effectLst>
        </p:spPr>
        <p:txBody>
          <a:bodyPr rtlCol="0" anchor="ctr"/>
          <a:lstStyle/>
          <a:p>
            <a:pPr marL="0" marR="0" lvl="0" indent="0" algn="just" defTabSz="609539" eaLnBrk="1" fontAlgn="auto" latinLnBrk="0" hangingPunct="1">
              <a:lnSpc>
                <a:spcPct val="150000"/>
              </a:lnSpc>
              <a:spcBef>
                <a:spcPts val="0"/>
              </a:spcBef>
              <a:spcAft>
                <a:spcPts val="667"/>
              </a:spcAft>
              <a:buClrTx/>
              <a:buSzTx/>
              <a:buFontTx/>
              <a:buNone/>
              <a:tabLst/>
              <a:defRPr/>
            </a:pPr>
            <a:r>
              <a:rPr lang="vi-VN" sz="2400" kern="1200" dirty="0">
                <a:latin typeface="UTM Avo" panose="02040603050506020204" pitchFamily="18" charset="0"/>
                <a:ea typeface="Times New Roman" panose="02020603050405020304" pitchFamily="18" charset="0"/>
                <a:cs typeface="Arial" panose="020B0604020202020204" pitchFamily="34" charset="0"/>
              </a:rPr>
              <a:t>Gương mẫu chấp hành và vận động mọi người thực hiện đường lối, chủ trương của Đảng, chính sách và pháp luật của Nhà nước.</a:t>
            </a:r>
            <a:endParaRPr lang="en-US" sz="2400" kern="1200" dirty="0">
              <a:latin typeface="UTM Avo" panose="02040603050506020204" pitchFamily="18" charset="0"/>
              <a:ea typeface="Times New Roman" panose="02020603050405020304" pitchFamily="18" charset="0"/>
              <a:cs typeface="Arial" panose="020B0604020202020204" pitchFamily="34" charset="0"/>
            </a:endParaRPr>
          </a:p>
        </p:txBody>
      </p:sp>
      <p:sp>
        <p:nvSpPr>
          <p:cNvPr id="19" name="Speech Bubble: Rectangle with Corners Rounded 18">
            <a:extLst>
              <a:ext uri="{FF2B5EF4-FFF2-40B4-BE49-F238E27FC236}">
                <a16:creationId xmlns:a16="http://schemas.microsoft.com/office/drawing/2014/main" id="{76D170A8-E401-AF2E-578A-FA26263A2B12}"/>
              </a:ext>
            </a:extLst>
          </p:cNvPr>
          <p:cNvSpPr/>
          <p:nvPr/>
        </p:nvSpPr>
        <p:spPr>
          <a:xfrm>
            <a:off x="452483" y="4924201"/>
            <a:ext cx="4471053" cy="1803009"/>
          </a:xfrm>
          <a:prstGeom prst="wedgeRoundRectCallout">
            <a:avLst>
              <a:gd name="adj1" fmla="val 55395"/>
              <a:gd name="adj2" fmla="val -52085"/>
              <a:gd name="adj3" fmla="val 16667"/>
            </a:avLst>
          </a:prstGeom>
          <a:solidFill>
            <a:sysClr val="window" lastClr="FFFFFF"/>
          </a:solidFill>
          <a:ln w="25400" cap="flat" cmpd="sng" algn="ctr">
            <a:solidFill>
              <a:srgbClr val="C0504D">
                <a:lumMod val="75000"/>
              </a:srgbClr>
            </a:solidFill>
            <a:prstDash val="solid"/>
          </a:ln>
          <a:effectLst>
            <a:outerShdw blurRad="63500" sx="102000" sy="102000" algn="ctr" rotWithShape="0">
              <a:prstClr val="black">
                <a:alpha val="40000"/>
              </a:prstClr>
            </a:outerShdw>
          </a:effectLst>
        </p:spPr>
        <p:txBody>
          <a:bodyPr rtlCol="0" anchor="ctr"/>
          <a:lstStyle/>
          <a:p>
            <a:pPr marL="0" marR="0" lvl="0" indent="0" algn="just" defTabSz="609539" eaLnBrk="1" fontAlgn="auto" latinLnBrk="0" hangingPunct="1">
              <a:lnSpc>
                <a:spcPct val="150000"/>
              </a:lnSpc>
              <a:spcBef>
                <a:spcPts val="0"/>
              </a:spcBef>
              <a:spcAft>
                <a:spcPts val="667"/>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Tham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gia</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xây</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dựng</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bảo</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vệ</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Đảng</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chính</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quyền</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và</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các</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đoàn</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thể</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nhân</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dân</a:t>
            </a:r>
            <a:r>
              <a:rPr kumimoji="0" lang="en-US" sz="2400" b="0" i="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a:t>
            </a:r>
            <a:endParaRPr kumimoji="0" lang="en-US" sz="2400" b="0" i="0" u="none" strike="noStrike" kern="1200" cap="none" spc="0" normalizeH="0" baseline="0" noProof="0" dirty="0">
              <a:ln>
                <a:noFill/>
              </a:ln>
              <a:solidFill>
                <a:prstClr val="white"/>
              </a:solidFill>
              <a:effectLst/>
              <a:uLnTx/>
              <a:uFillTx/>
              <a:latin typeface="UTM Avo" panose="020406030505060202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39484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8" grpId="0"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B83498C-83D1-E7CC-F4B3-EDD8C2EDAAEB}"/>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A61E1E29-0F59-CCF9-724F-B814199D420A}"/>
              </a:ext>
            </a:extLst>
          </p:cNvPr>
          <p:cNvGrpSpPr/>
          <p:nvPr/>
        </p:nvGrpSpPr>
        <p:grpSpPr>
          <a:xfrm>
            <a:off x="7011298" y="1453404"/>
            <a:ext cx="4725296" cy="4725296"/>
            <a:chOff x="9812583" y="2095500"/>
            <a:chExt cx="7087944" cy="7087944"/>
          </a:xfrm>
        </p:grpSpPr>
        <p:sp>
          <p:nvSpPr>
            <p:cNvPr id="7" name="Oval 6">
              <a:extLst>
                <a:ext uri="{FF2B5EF4-FFF2-40B4-BE49-F238E27FC236}">
                  <a16:creationId xmlns:a16="http://schemas.microsoft.com/office/drawing/2014/main" id="{357BDB7C-E6A1-C655-6D99-14481AA10116}"/>
                </a:ext>
              </a:extLst>
            </p:cNvPr>
            <p:cNvSpPr/>
            <p:nvPr/>
          </p:nvSpPr>
          <p:spPr>
            <a:xfrm>
              <a:off x="9964983" y="2247900"/>
              <a:ext cx="6935544" cy="6935544"/>
            </a:xfrm>
            <a:prstGeom prst="ellipse">
              <a:avLst/>
            </a:prstGeom>
            <a:noFill/>
            <a:ln w="25400" cap="flat" cmpd="sng" algn="ctr">
              <a:solidFill>
                <a:srgbClr val="69544F"/>
              </a:solidFill>
              <a:prstDash val="dash"/>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8" name="Oval 7">
              <a:extLst>
                <a:ext uri="{FF2B5EF4-FFF2-40B4-BE49-F238E27FC236}">
                  <a16:creationId xmlns:a16="http://schemas.microsoft.com/office/drawing/2014/main" id="{67EAC518-176B-19AA-7D02-7BF1A1C841C4}"/>
                </a:ext>
              </a:extLst>
            </p:cNvPr>
            <p:cNvSpPr/>
            <p:nvPr/>
          </p:nvSpPr>
          <p:spPr>
            <a:xfrm>
              <a:off x="9812583" y="2095500"/>
              <a:ext cx="6935544" cy="6935544"/>
            </a:xfrm>
            <a:prstGeom prst="ellipse">
              <a:avLst/>
            </a:prstGeom>
            <a:solidFill>
              <a:sysClr val="window" lastClr="FFFFFF"/>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sp>
          <p:nvSpPr>
            <p:cNvPr id="9" name="Freeform 2">
              <a:extLst>
                <a:ext uri="{FF2B5EF4-FFF2-40B4-BE49-F238E27FC236}">
                  <a16:creationId xmlns:a16="http://schemas.microsoft.com/office/drawing/2014/main" id="{BF595578-D8CD-6A2A-84F9-AFB1BBA627A4}"/>
                </a:ext>
              </a:extLst>
            </p:cNvPr>
            <p:cNvSpPr/>
            <p:nvPr/>
          </p:nvSpPr>
          <p:spPr>
            <a:xfrm>
              <a:off x="10134600" y="2705100"/>
              <a:ext cx="6291510" cy="6173544"/>
            </a:xfrm>
            <a:custGeom>
              <a:avLst/>
              <a:gdLst/>
              <a:ahLst/>
              <a:cxnLst/>
              <a:rect l="l" t="t" r="r" b="b"/>
              <a:pathLst>
                <a:path w="8386854" h="8229600">
                  <a:moveTo>
                    <a:pt x="0" y="0"/>
                  </a:moveTo>
                  <a:lnTo>
                    <a:pt x="8386854" y="0"/>
                  </a:lnTo>
                  <a:lnTo>
                    <a:pt x="8386854" y="8229600"/>
                  </a:lnTo>
                  <a:lnTo>
                    <a:pt x="0" y="8229600"/>
                  </a:lnTo>
                  <a:lnTo>
                    <a:pt x="0" y="0"/>
                  </a:lnTo>
                  <a:close/>
                </a:path>
              </a:pathLst>
            </a:custGeom>
            <a:blipFill>
              <a:blip r:embed="rId3"/>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grpSp>
        <p:nvGrpSpPr>
          <p:cNvPr id="11" name="Group 10">
            <a:extLst>
              <a:ext uri="{FF2B5EF4-FFF2-40B4-BE49-F238E27FC236}">
                <a16:creationId xmlns:a16="http://schemas.microsoft.com/office/drawing/2014/main" id="{50783F08-C873-2960-CED5-82B551D3249C}"/>
              </a:ext>
            </a:extLst>
          </p:cNvPr>
          <p:cNvGrpSpPr/>
          <p:nvPr/>
        </p:nvGrpSpPr>
        <p:grpSpPr>
          <a:xfrm>
            <a:off x="834288" y="2167618"/>
            <a:ext cx="4875136" cy="3195268"/>
            <a:chOff x="1512463" y="615220"/>
            <a:chExt cx="6986588" cy="6661880"/>
          </a:xfrm>
        </p:grpSpPr>
        <p:sp>
          <p:nvSpPr>
            <p:cNvPr id="12" name="Rectangle: Diagonal Corners Rounded 11">
              <a:extLst>
                <a:ext uri="{FF2B5EF4-FFF2-40B4-BE49-F238E27FC236}">
                  <a16:creationId xmlns:a16="http://schemas.microsoft.com/office/drawing/2014/main" id="{572EBD06-AB03-F973-5E33-229B91F4EEA4}"/>
                </a:ext>
              </a:extLst>
            </p:cNvPr>
            <p:cNvSpPr/>
            <p:nvPr/>
          </p:nvSpPr>
          <p:spPr>
            <a:xfrm>
              <a:off x="1641051" y="1790700"/>
              <a:ext cx="6858000" cy="5486400"/>
            </a:xfrm>
            <a:prstGeom prst="round2DiagRect">
              <a:avLst/>
            </a:prstGeom>
            <a:noFill/>
            <a:ln w="25400" cap="flat" cmpd="sng" algn="ctr">
              <a:solidFill>
                <a:srgbClr val="69544F"/>
              </a:solidFill>
              <a:prstDash val="dash"/>
            </a:ln>
            <a:effectLst/>
          </p:spPr>
          <p:txBody>
            <a:bodyPr rtlCol="0" anchor="ctr"/>
            <a:lstStyle/>
            <a:p>
              <a:pPr marL="0" marR="0" lvl="0" indent="0" algn="just" defTabSz="609539"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a:ea typeface="+mn-ea"/>
                <a:cs typeface="+mn-cs"/>
              </a:endParaRPr>
            </a:p>
          </p:txBody>
        </p:sp>
        <p:grpSp>
          <p:nvGrpSpPr>
            <p:cNvPr id="13" name="Group 12">
              <a:extLst>
                <a:ext uri="{FF2B5EF4-FFF2-40B4-BE49-F238E27FC236}">
                  <a16:creationId xmlns:a16="http://schemas.microsoft.com/office/drawing/2014/main" id="{473ACBB9-7458-5F38-D926-E8E81B613692}"/>
                </a:ext>
              </a:extLst>
            </p:cNvPr>
            <p:cNvGrpSpPr/>
            <p:nvPr/>
          </p:nvGrpSpPr>
          <p:grpSpPr>
            <a:xfrm>
              <a:off x="1512463" y="615220"/>
              <a:ext cx="6858000" cy="6509480"/>
              <a:chOff x="1512463" y="615220"/>
              <a:chExt cx="6858000" cy="6509480"/>
            </a:xfrm>
          </p:grpSpPr>
          <p:sp>
            <p:nvSpPr>
              <p:cNvPr id="14" name="Rectangle: Diagonal Corners Rounded 13">
                <a:extLst>
                  <a:ext uri="{FF2B5EF4-FFF2-40B4-BE49-F238E27FC236}">
                    <a16:creationId xmlns:a16="http://schemas.microsoft.com/office/drawing/2014/main" id="{2DEBC90D-DDBC-F4CB-A78E-69442614383A}"/>
                  </a:ext>
                </a:extLst>
              </p:cNvPr>
              <p:cNvSpPr/>
              <p:nvPr/>
            </p:nvSpPr>
            <p:spPr>
              <a:xfrm>
                <a:off x="1512463" y="1638300"/>
                <a:ext cx="6858000" cy="5486400"/>
              </a:xfrm>
              <a:prstGeom prst="round2DiagRect">
                <a:avLst/>
              </a:prstGeom>
              <a:solidFill>
                <a:sysClr val="window" lastClr="FFFFFF"/>
              </a:solidFill>
              <a:ln w="25400" cap="flat" cmpd="sng" algn="ctr">
                <a:no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kern="1200" dirty="0">
                    <a:solidFill>
                      <a:schemeClr val="tx1"/>
                    </a:solidFill>
                    <a:latin typeface="UTM Avo" panose="02040603050506020204" pitchFamily="18" charset="0"/>
                    <a:ea typeface="+mn-ea"/>
                    <a:cs typeface="+mn-cs"/>
                  </a:rPr>
                  <a:t>Hãy kể những việc em và các bạn đã làm để thể hiện nhiệm vụ của thanh niên.</a:t>
                </a:r>
              </a:p>
            </p:txBody>
          </p:sp>
          <p:sp>
            <p:nvSpPr>
              <p:cNvPr id="16" name="Freeform 4">
                <a:extLst>
                  <a:ext uri="{FF2B5EF4-FFF2-40B4-BE49-F238E27FC236}">
                    <a16:creationId xmlns:a16="http://schemas.microsoft.com/office/drawing/2014/main" id="{B8025809-3B73-5C3A-3B20-3E43F509E0C7}"/>
                  </a:ext>
                </a:extLst>
              </p:cNvPr>
              <p:cNvSpPr/>
              <p:nvPr/>
            </p:nvSpPr>
            <p:spPr>
              <a:xfrm>
                <a:off x="4712863" y="615220"/>
                <a:ext cx="1261210" cy="1842792"/>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just" defTabSz="609539" eaLnBrk="1" fontAlgn="auto" latinLnBrk="0" hangingPunct="1">
                  <a:lnSpc>
                    <a:spcPct val="100000"/>
                  </a:lnSpc>
                  <a:spcBef>
                    <a:spcPts val="0"/>
                  </a:spcBef>
                  <a:spcAft>
                    <a:spcPts val="0"/>
                  </a:spcAft>
                  <a:buClrTx/>
                  <a:buSzTx/>
                  <a:buFontTx/>
                  <a:buNone/>
                  <a:tabLst/>
                  <a:defRPr/>
                </a:pPr>
                <a:endParaRPr kumimoji="0" lang="vi-VN"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grpSp>
    </p:spTree>
    <p:extLst>
      <p:ext uri="{BB962C8B-B14F-4D97-AF65-F5344CB8AC3E}">
        <p14:creationId xmlns:p14="http://schemas.microsoft.com/office/powerpoint/2010/main" val="414371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E153C15-3F62-8D8D-D0CC-842324DBD7F9}"/>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3661C644-B95C-C8CA-82A1-2218B9E9CC51}"/>
              </a:ext>
            </a:extLst>
          </p:cNvPr>
          <p:cNvSpPr/>
          <p:nvPr/>
        </p:nvSpPr>
        <p:spPr>
          <a:xfrm>
            <a:off x="3012683" y="1694752"/>
            <a:ext cx="6166629" cy="1249172"/>
          </a:xfrm>
          <a:prstGeom prst="roundRect">
            <a:avLst/>
          </a:prstGeom>
          <a:solidFill>
            <a:schemeClr val="accent5">
              <a:lumMod val="20000"/>
              <a:lumOff val="80000"/>
            </a:schemeClr>
          </a:solidFill>
          <a:ln w="25400" cap="flat" cmpd="sng" algn="ctr">
            <a:noFill/>
            <a:prstDash val="solid"/>
          </a:ln>
          <a:effectLst/>
        </p:spPr>
        <p:txBody>
          <a:bodyPr rtlCol="0" anchor="ctr"/>
          <a:lstStyle/>
          <a:p>
            <a:pPr lvl="0" algn="ctr" defTabSz="609539">
              <a:lnSpc>
                <a:spcPct val="150000"/>
              </a:lnSpc>
              <a:buClrTx/>
              <a:defRPr/>
            </a:pPr>
            <a:r>
              <a:rPr lang="vi-VN" sz="2400" b="1" kern="1200" dirty="0">
                <a:solidFill>
                  <a:schemeClr val="tx1"/>
                </a:solidFill>
                <a:latin typeface="UTM Avo" panose="02040603050506020204" pitchFamily="18" charset="0"/>
                <a:ea typeface="+mn-ea"/>
                <a:cs typeface="Arial" panose="020B0604020202020204" pitchFamily="34" charset="0"/>
              </a:rPr>
              <a:t>Những việc em và các bạn đã làm để thể hiện nhiệm vụ của thanh niên</a:t>
            </a:r>
          </a:p>
        </p:txBody>
      </p:sp>
      <p:sp>
        <p:nvSpPr>
          <p:cNvPr id="2" name="TextBox 1">
            <a:extLst>
              <a:ext uri="{FF2B5EF4-FFF2-40B4-BE49-F238E27FC236}">
                <a16:creationId xmlns:a16="http://schemas.microsoft.com/office/drawing/2014/main" id="{5C5B3AAA-7A84-9F0E-B583-2BFCDF46C2AA}"/>
              </a:ext>
            </a:extLst>
          </p:cNvPr>
          <p:cNvSpPr txBox="1"/>
          <p:nvPr/>
        </p:nvSpPr>
        <p:spPr>
          <a:xfrm>
            <a:off x="1395809" y="3184189"/>
            <a:ext cx="9400379" cy="2790379"/>
          </a:xfrm>
          <a:prstGeom prst="rect">
            <a:avLst/>
          </a:prstGeom>
          <a:noFill/>
        </p:spPr>
        <p:txBody>
          <a:bodyPr wrap="square">
            <a:spAutoFit/>
          </a:bodyPr>
          <a:lstStyle/>
          <a:p>
            <a:pPr marL="381019" indent="-381019" algn="just" defTabSz="609539">
              <a:lnSpc>
                <a:spcPct val="150000"/>
              </a:lnSpc>
              <a:buClrTx/>
              <a:buFont typeface="Arial" panose="020B0604020202020204" pitchFamily="34" charset="0"/>
              <a:buChar char="•"/>
            </a:pPr>
            <a:r>
              <a:rPr lang="vi-VN" sz="2400" kern="1200" dirty="0">
                <a:solidFill>
                  <a:schemeClr val="tx1"/>
                </a:solidFill>
                <a:latin typeface="UTM Avo" panose="02040603050506020204" pitchFamily="18" charset="0"/>
                <a:ea typeface="+mn-ea"/>
                <a:cs typeface="Arial" panose="020B0604020202020204" pitchFamily="34" charset="0"/>
              </a:rPr>
              <a:t>Luôn tích cực học tập, rèn luyện sức khỏe</a:t>
            </a:r>
            <a:r>
              <a:rPr lang="en-US" sz="2400" kern="1200" dirty="0">
                <a:solidFill>
                  <a:schemeClr val="tx1"/>
                </a:solidFill>
                <a:latin typeface="UTM Avo" panose="02040603050506020204" pitchFamily="18" charset="0"/>
                <a:ea typeface="+mn-ea"/>
                <a:cs typeface="Arial" panose="020B0604020202020204" pitchFamily="34" charset="0"/>
              </a:rPr>
              <a:t>.</a:t>
            </a:r>
          </a:p>
          <a:p>
            <a:pPr marL="381019" indent="-381019" algn="just" defTabSz="609539">
              <a:lnSpc>
                <a:spcPct val="150000"/>
              </a:lnSpc>
              <a:buClrTx/>
              <a:buFont typeface="Arial" panose="020B0604020202020204" pitchFamily="34" charset="0"/>
              <a:buChar char="•"/>
            </a:pPr>
            <a:r>
              <a:rPr lang="vi-VN" sz="2400" kern="1200" dirty="0">
                <a:solidFill>
                  <a:schemeClr val="tx1"/>
                </a:solidFill>
                <a:latin typeface="UTM Avo" panose="02040603050506020204" pitchFamily="18" charset="0"/>
                <a:ea typeface="+mn-ea"/>
                <a:cs typeface="Arial" panose="020B0604020202020204" pitchFamily="34" charset="0"/>
              </a:rPr>
              <a:t>Tích cực tham gia các hoạt động cộng đồng do nhà trường, địa phương tổ chức.</a:t>
            </a:r>
            <a:endParaRPr lang="en-US" sz="2400" kern="1200" dirty="0">
              <a:solidFill>
                <a:schemeClr val="tx1"/>
              </a:solidFill>
              <a:latin typeface="UTM Avo" panose="02040603050506020204" pitchFamily="18" charset="0"/>
              <a:ea typeface="+mn-ea"/>
              <a:cs typeface="Arial" panose="020B0604020202020204" pitchFamily="34" charset="0"/>
            </a:endParaRPr>
          </a:p>
          <a:p>
            <a:pPr marL="381019" indent="-381019" algn="just" defTabSz="609539">
              <a:lnSpc>
                <a:spcPct val="150000"/>
              </a:lnSpc>
              <a:buClrTx/>
              <a:buFont typeface="Arial" panose="020B0604020202020204" pitchFamily="34" charset="0"/>
              <a:buChar char="•"/>
            </a:pPr>
            <a:r>
              <a:rPr lang="vi-VN" sz="2400" kern="1200" dirty="0">
                <a:solidFill>
                  <a:schemeClr val="tx1"/>
                </a:solidFill>
                <a:latin typeface="UTM Avo" panose="02040603050506020204" pitchFamily="18" charset="0"/>
                <a:ea typeface="+mn-ea"/>
                <a:cs typeface="Arial" panose="020B0604020202020204" pitchFamily="34" charset="0"/>
              </a:rPr>
              <a:t>Nghiêm túc tuân thủ các quy định của pháp luật, chủ trương, chính sách của nhà nước.</a:t>
            </a:r>
            <a:endParaRPr lang="en-US" sz="2400" kern="1200" dirty="0">
              <a:solidFill>
                <a:schemeClr val="tx1"/>
              </a:solidFill>
              <a:latin typeface="UTM Avo" panose="02040603050506020204" pitchFamily="18" charset="0"/>
              <a:ea typeface="+mn-ea"/>
              <a:cs typeface="Arial" panose="020B0604020202020204" pitchFamily="34" charset="0"/>
            </a:endParaRPr>
          </a:p>
        </p:txBody>
      </p:sp>
    </p:spTree>
    <p:extLst>
      <p:ext uri="{BB962C8B-B14F-4D97-AF65-F5344CB8AC3E}">
        <p14:creationId xmlns:p14="http://schemas.microsoft.com/office/powerpoint/2010/main" val="3565503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2B6744C-F235-FB84-236D-8A57A5841261}"/>
            </a:ext>
          </a:extLst>
        </p:cNvPr>
        <p:cNvGrpSpPr/>
        <p:nvPr/>
      </p:nvGrpSpPr>
      <p:grpSpPr>
        <a:xfrm>
          <a:off x="0" y="0"/>
          <a:ext cx="0" cy="0"/>
          <a:chOff x="0" y="0"/>
          <a:chExt cx="0" cy="0"/>
        </a:xfrm>
      </p:grpSpPr>
      <p:sp>
        <p:nvSpPr>
          <p:cNvPr id="19" name="TextBox 18">
            <a:extLst>
              <a:ext uri="{FF2B5EF4-FFF2-40B4-BE49-F238E27FC236}">
                <a16:creationId xmlns:a16="http://schemas.microsoft.com/office/drawing/2014/main" id="{7EAB1DF7-29D2-C43B-3030-5796DAADA4D4}"/>
              </a:ext>
            </a:extLst>
          </p:cNvPr>
          <p:cNvSpPr txBox="1"/>
          <p:nvPr/>
        </p:nvSpPr>
        <p:spPr>
          <a:xfrm>
            <a:off x="1308100" y="1610159"/>
            <a:ext cx="9575800" cy="461665"/>
          </a:xfrm>
          <a:prstGeom prst="rect">
            <a:avLst/>
          </a:prstGeom>
          <a:noFill/>
        </p:spPr>
        <p:txBody>
          <a:bodyPr wrap="square">
            <a:spAutoFit/>
          </a:bodyPr>
          <a:lstStyle/>
          <a:p>
            <a:pPr algn="ctr" defTabSz="609539">
              <a:buClrTx/>
              <a:buFontTx/>
              <a:buNone/>
            </a:pPr>
            <a:r>
              <a:rPr lang="vi-VN" sz="2400" b="1" kern="1200" dirty="0">
                <a:solidFill>
                  <a:schemeClr val="tx1"/>
                </a:solidFill>
                <a:latin typeface="UTM Avo" panose="02040603050506020204" pitchFamily="18" charset="0"/>
                <a:ea typeface="+mn-ea"/>
                <a:cs typeface="Arial" panose="020B0604020202020204" pitchFamily="34" charset="0"/>
              </a:rPr>
              <a:t>Lí tưởng sống của thanh niên Việt Nam ngày nay</a:t>
            </a:r>
          </a:p>
        </p:txBody>
      </p:sp>
      <p:grpSp>
        <p:nvGrpSpPr>
          <p:cNvPr id="21" name="Group 20">
            <a:extLst>
              <a:ext uri="{FF2B5EF4-FFF2-40B4-BE49-F238E27FC236}">
                <a16:creationId xmlns:a16="http://schemas.microsoft.com/office/drawing/2014/main" id="{9AA37FDD-13C1-301F-5585-CF6D6CFFF7C6}"/>
              </a:ext>
            </a:extLst>
          </p:cNvPr>
          <p:cNvGrpSpPr/>
          <p:nvPr/>
        </p:nvGrpSpPr>
        <p:grpSpPr>
          <a:xfrm>
            <a:off x="643743" y="2132370"/>
            <a:ext cx="10802050" cy="762000"/>
            <a:chOff x="2065256" y="1714500"/>
            <a:chExt cx="16203074" cy="1143000"/>
          </a:xfrm>
        </p:grpSpPr>
        <p:sp>
          <p:nvSpPr>
            <p:cNvPr id="22" name="Rectangle: Rounded Corners 21">
              <a:extLst>
                <a:ext uri="{FF2B5EF4-FFF2-40B4-BE49-F238E27FC236}">
                  <a16:creationId xmlns:a16="http://schemas.microsoft.com/office/drawing/2014/main" id="{0DBFAAD1-A5BB-259D-CFE1-416703EE5982}"/>
                </a:ext>
              </a:extLst>
            </p:cNvPr>
            <p:cNvSpPr/>
            <p:nvPr/>
          </p:nvSpPr>
          <p:spPr>
            <a:xfrm>
              <a:off x="2743199" y="1714500"/>
              <a:ext cx="15525131" cy="1143000"/>
            </a:xfrm>
            <a:prstGeom prst="roundRect">
              <a:avLst/>
            </a:prstGeom>
            <a:solidFill>
              <a:sysClr val="window" lastClr="FFFFFF"/>
            </a:solidFill>
            <a:ln w="38100" cap="flat" cmpd="sng" algn="ctr">
              <a:solidFill>
                <a:srgbClr val="FF0000"/>
              </a:solidFill>
              <a:prstDash val="solid"/>
            </a:ln>
            <a:effectLst/>
          </p:spPr>
          <p:txBody>
            <a:bodyPr rtlCol="0" anchor="ctr"/>
            <a:lstStyle/>
            <a:p>
              <a:pPr marL="0" marR="0" lvl="0" indent="0" algn="r" defTabSz="609539" eaLnBrk="1" fontAlgn="auto" latinLnBrk="0" hangingPunct="1">
                <a:lnSpc>
                  <a:spcPct val="100000"/>
                </a:lnSpc>
                <a:spcBef>
                  <a:spcPts val="0"/>
                </a:spcBef>
                <a:spcAft>
                  <a:spcPts val="0"/>
                </a:spcAft>
                <a:buClrTx/>
                <a:buSzTx/>
                <a:buFontTx/>
                <a:buNone/>
                <a:tabLst/>
                <a:defRPr/>
              </a:pPr>
              <a:r>
                <a:rPr kumimoji="0" lang="en-US" sz="2400" b="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Các</a:t>
              </a:r>
              <a:r>
                <a:rPr kumimoji="0" lang="en-US" sz="2400" b="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em</a:t>
              </a:r>
              <a:r>
                <a:rPr kumimoji="0" lang="en-US" sz="2400" b="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hãy</a:t>
              </a:r>
              <a:r>
                <a:rPr kumimoji="0" lang="en-US" sz="2400" b="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xem</a:t>
              </a:r>
              <a:r>
                <a:rPr kumimoji="0" lang="en-US" sz="2400" b="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video </a:t>
              </a:r>
              <a:r>
                <a:rPr kumimoji="0" lang="en-US" sz="2400" b="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về</a:t>
              </a:r>
              <a:r>
                <a:rPr kumimoji="0" lang="en-US" sz="2400" b="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lí</a:t>
              </a:r>
              <a:r>
                <a:rPr kumimoji="0" lang="en-US" sz="2400" b="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tưởng</a:t>
              </a:r>
              <a:r>
                <a:rPr kumimoji="0" lang="en-US" sz="2400" b="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sống</a:t>
              </a:r>
              <a:r>
                <a:rPr kumimoji="0" lang="en-US" sz="2400" b="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của</a:t>
              </a:r>
              <a:r>
                <a:rPr kumimoji="0" lang="en-US" sz="2400" b="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thanh</a:t>
              </a:r>
              <a:r>
                <a:rPr kumimoji="0" lang="en-US" sz="2400" b="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niên</a:t>
              </a:r>
              <a:r>
                <a:rPr kumimoji="0" lang="en-US" sz="2400" b="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xưa</a:t>
              </a:r>
              <a:r>
                <a:rPr kumimoji="0" lang="en-US" sz="2400" b="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u="none" strike="noStrike" kern="1200" cap="none" spc="0" normalizeH="0" baseline="0" noProof="0" dirty="0" err="1">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và</a:t>
              </a:r>
              <a:r>
                <a:rPr kumimoji="0" lang="en-US" sz="2400" b="0" u="none" strike="noStrike" kern="120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 nay.</a:t>
              </a:r>
              <a:endParaRPr kumimoji="0" lang="en-US" sz="2400" b="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pic>
          <p:nvPicPr>
            <p:cNvPr id="24" name="Picture 13">
              <a:extLst>
                <a:ext uri="{FF2B5EF4-FFF2-40B4-BE49-F238E27FC236}">
                  <a16:creationId xmlns:a16="http://schemas.microsoft.com/office/drawing/2014/main" id="{01F510FB-3E75-CBB5-D984-66A1B72CE31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065256" y="1785987"/>
              <a:ext cx="968773" cy="1000025"/>
            </a:xfrm>
            <a:prstGeom prst="rect">
              <a:avLst/>
            </a:prstGeom>
          </p:spPr>
        </p:pic>
      </p:grpSp>
      <p:sp>
        <p:nvSpPr>
          <p:cNvPr id="25" name="Rectangle: Rounded Corners 24">
            <a:extLst>
              <a:ext uri="{FF2B5EF4-FFF2-40B4-BE49-F238E27FC236}">
                <a16:creationId xmlns:a16="http://schemas.microsoft.com/office/drawing/2014/main" id="{FDF4CF9F-DBE1-4083-08C3-0EDF70A9AA55}"/>
              </a:ext>
            </a:extLst>
          </p:cNvPr>
          <p:cNvSpPr/>
          <p:nvPr/>
        </p:nvSpPr>
        <p:spPr>
          <a:xfrm>
            <a:off x="1859176" y="5999576"/>
            <a:ext cx="2071951" cy="711200"/>
          </a:xfrm>
          <a:prstGeom prst="roundRect">
            <a:avLst/>
          </a:prstGeom>
          <a:solidFill>
            <a:sysClr val="window" lastClr="FFFFFF"/>
          </a:solidFill>
          <a:ln w="25400" cap="flat" cmpd="sng" algn="ctr">
            <a:solidFill>
              <a:srgbClr val="C0504D">
                <a:lumMod val="7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Ngày</a:t>
            </a:r>
            <a:r>
              <a:rPr kumimoji="0" lang="en-US" sz="2400" b="1"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xưa</a:t>
            </a:r>
            <a:endParaRPr kumimoji="0" lang="en-US" sz="2400" b="1"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6" name="Rectangle: Rounded Corners 25">
            <a:extLst>
              <a:ext uri="{FF2B5EF4-FFF2-40B4-BE49-F238E27FC236}">
                <a16:creationId xmlns:a16="http://schemas.microsoft.com/office/drawing/2014/main" id="{DBB1FA1C-6B01-382A-BB45-784C0800282F}"/>
              </a:ext>
            </a:extLst>
          </p:cNvPr>
          <p:cNvSpPr/>
          <p:nvPr/>
        </p:nvSpPr>
        <p:spPr>
          <a:xfrm>
            <a:off x="7963953" y="6069361"/>
            <a:ext cx="2071951" cy="711200"/>
          </a:xfrm>
          <a:prstGeom prst="roundRect">
            <a:avLst/>
          </a:prstGeom>
          <a:solidFill>
            <a:sysClr val="window" lastClr="FFFFFF"/>
          </a:solidFill>
          <a:ln w="25400" cap="flat" cmpd="sng" algn="ctr">
            <a:solidFill>
              <a:srgbClr val="C0504D">
                <a:lumMod val="7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Ngày</a:t>
            </a:r>
            <a:r>
              <a:rPr kumimoji="0" lang="en-US" sz="2400" b="1"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nay</a:t>
            </a:r>
          </a:p>
        </p:txBody>
      </p:sp>
      <p:pic>
        <p:nvPicPr>
          <p:cNvPr id="3" name="Picture 2" descr="A video player on a video&#10;&#10;Description automatically generated with medium confidence">
            <a:hlinkClick r:id="rId5"/>
            <a:extLst>
              <a:ext uri="{FF2B5EF4-FFF2-40B4-BE49-F238E27FC236}">
                <a16:creationId xmlns:a16="http://schemas.microsoft.com/office/drawing/2014/main" id="{8C240A61-CAD4-A106-AFA3-659BE3FF7806}"/>
              </a:ext>
            </a:extLst>
          </p:cNvPr>
          <p:cNvPicPr>
            <a:picLocks noChangeAspect="1"/>
          </p:cNvPicPr>
          <p:nvPr/>
        </p:nvPicPr>
        <p:blipFill>
          <a:blip r:embed="rId6"/>
          <a:stretch>
            <a:fillRect/>
          </a:stretch>
        </p:blipFill>
        <p:spPr>
          <a:xfrm>
            <a:off x="643743" y="3270619"/>
            <a:ext cx="4926724" cy="2668411"/>
          </a:xfrm>
          <a:prstGeom prst="rect">
            <a:avLst/>
          </a:prstGeom>
        </p:spPr>
      </p:pic>
      <p:pic>
        <p:nvPicPr>
          <p:cNvPr id="5" name="Picture 4" descr="A group of people standing in front of a statue&#10;&#10;Description automatically generated">
            <a:hlinkClick r:id="rId7"/>
            <a:extLst>
              <a:ext uri="{FF2B5EF4-FFF2-40B4-BE49-F238E27FC236}">
                <a16:creationId xmlns:a16="http://schemas.microsoft.com/office/drawing/2014/main" id="{93B58519-91EF-3FF7-E7BE-95A527E7CEA6}"/>
              </a:ext>
            </a:extLst>
          </p:cNvPr>
          <p:cNvPicPr>
            <a:picLocks noChangeAspect="1"/>
          </p:cNvPicPr>
          <p:nvPr/>
        </p:nvPicPr>
        <p:blipFill>
          <a:blip r:embed="rId8"/>
          <a:stretch>
            <a:fillRect/>
          </a:stretch>
        </p:blipFill>
        <p:spPr>
          <a:xfrm>
            <a:off x="6998619" y="3270618"/>
            <a:ext cx="4002617" cy="2668411"/>
          </a:xfrm>
          <a:prstGeom prst="rect">
            <a:avLst/>
          </a:prstGeom>
        </p:spPr>
      </p:pic>
    </p:spTree>
    <p:extLst>
      <p:ext uri="{BB962C8B-B14F-4D97-AF65-F5344CB8AC3E}">
        <p14:creationId xmlns:p14="http://schemas.microsoft.com/office/powerpoint/2010/main" val="2557642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ppt_x"/>
                                          </p:val>
                                        </p:tav>
                                        <p:tav tm="100000">
                                          <p:val>
                                            <p:strVal val="#ppt_x"/>
                                          </p:val>
                                        </p:tav>
                                      </p:tavLst>
                                    </p:anim>
                                    <p:anim calcmode="lin" valueType="num">
                                      <p:cBhvr additive="base">
                                        <p:cTn id="18" dur="500" fill="hold"/>
                                        <p:tgtEl>
                                          <p:spTgt spid="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ppt_x"/>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ppt_x"/>
                                          </p:val>
                                        </p:tav>
                                        <p:tav tm="100000">
                                          <p:val>
                                            <p:strVal val="#ppt_x"/>
                                          </p:val>
                                        </p:tav>
                                      </p:tavLst>
                                    </p:anim>
                                    <p:anim calcmode="lin" valueType="num">
                                      <p:cBhvr additive="base">
                                        <p:cTn id="3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5" grpId="0" animBg="1"/>
      <p:bldP spid="2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2B6744C-F235-FB84-236D-8A57A5841261}"/>
            </a:ext>
          </a:extLst>
        </p:cNvPr>
        <p:cNvGrpSpPr/>
        <p:nvPr/>
      </p:nvGrpSpPr>
      <p:grpSpPr>
        <a:xfrm>
          <a:off x="0" y="0"/>
          <a:ext cx="0" cy="0"/>
          <a:chOff x="0" y="0"/>
          <a:chExt cx="0" cy="0"/>
        </a:xfrm>
      </p:grpSpPr>
      <p:sp>
        <p:nvSpPr>
          <p:cNvPr id="19" name="TextBox 18">
            <a:extLst>
              <a:ext uri="{FF2B5EF4-FFF2-40B4-BE49-F238E27FC236}">
                <a16:creationId xmlns:a16="http://schemas.microsoft.com/office/drawing/2014/main" id="{7EAB1DF7-29D2-C43B-3030-5796DAADA4D4}"/>
              </a:ext>
            </a:extLst>
          </p:cNvPr>
          <p:cNvSpPr txBox="1"/>
          <p:nvPr/>
        </p:nvSpPr>
        <p:spPr>
          <a:xfrm>
            <a:off x="1308100" y="1610159"/>
            <a:ext cx="9575800" cy="461665"/>
          </a:xfrm>
          <a:prstGeom prst="rect">
            <a:avLst/>
          </a:prstGeom>
          <a:noFill/>
        </p:spPr>
        <p:txBody>
          <a:bodyPr wrap="square">
            <a:spAutoFit/>
          </a:bodyPr>
          <a:lstStyle/>
          <a:p>
            <a:pPr algn="ctr" defTabSz="609539">
              <a:buClrTx/>
              <a:buFontTx/>
              <a:buNone/>
            </a:pPr>
            <a:r>
              <a:rPr lang="vi-VN" sz="2400" b="1" kern="1200">
                <a:solidFill>
                  <a:schemeClr val="tx1"/>
                </a:solidFill>
                <a:latin typeface="UTM Avo" panose="02040603050506020204" pitchFamily="18" charset="0"/>
                <a:ea typeface="+mn-ea"/>
                <a:cs typeface="Arial" panose="020B0604020202020204" pitchFamily="34" charset="0"/>
              </a:rPr>
              <a:t>Lí tưởng sống của thanh niên Việt Nam ngày nay</a:t>
            </a:r>
            <a:endParaRPr lang="vi-VN" sz="2400" b="1" kern="1200" dirty="0">
              <a:solidFill>
                <a:schemeClr val="tx1"/>
              </a:solidFill>
              <a:latin typeface="UTM Avo" panose="02040603050506020204" pitchFamily="18" charset="0"/>
              <a:ea typeface="+mn-ea"/>
              <a:cs typeface="Arial" panose="020B0604020202020204" pitchFamily="34" charset="0"/>
            </a:endParaRPr>
          </a:p>
        </p:txBody>
      </p:sp>
      <p:grpSp>
        <p:nvGrpSpPr>
          <p:cNvPr id="2" name="Group 1">
            <a:extLst>
              <a:ext uri="{FF2B5EF4-FFF2-40B4-BE49-F238E27FC236}">
                <a16:creationId xmlns:a16="http://schemas.microsoft.com/office/drawing/2014/main" id="{26DB93C4-DB30-13A7-CAD0-E3A601A26F30}"/>
              </a:ext>
            </a:extLst>
          </p:cNvPr>
          <p:cNvGrpSpPr/>
          <p:nvPr/>
        </p:nvGrpSpPr>
        <p:grpSpPr>
          <a:xfrm>
            <a:off x="226774" y="2425482"/>
            <a:ext cx="4909957" cy="1387013"/>
            <a:chOff x="2895599" y="2619378"/>
            <a:chExt cx="7648329" cy="3343656"/>
          </a:xfrm>
        </p:grpSpPr>
        <p:sp>
          <p:nvSpPr>
            <p:cNvPr id="3" name="Rectangle: Diagonal Corners Rounded 2">
              <a:extLst>
                <a:ext uri="{FF2B5EF4-FFF2-40B4-BE49-F238E27FC236}">
                  <a16:creationId xmlns:a16="http://schemas.microsoft.com/office/drawing/2014/main" id="{4DD14550-B346-E07B-846E-8166C869604E}"/>
                </a:ext>
              </a:extLst>
            </p:cNvPr>
            <p:cNvSpPr/>
            <p:nvPr/>
          </p:nvSpPr>
          <p:spPr>
            <a:xfrm>
              <a:off x="3047999" y="2771778"/>
              <a:ext cx="7495929" cy="3191256"/>
            </a:xfrm>
            <a:prstGeom prst="round2DiagRect">
              <a:avLst/>
            </a:prstGeom>
            <a:noFill/>
            <a:ln w="25400" cap="flat" cmpd="sng" algn="ctr">
              <a:solidFill>
                <a:srgbClr val="69544F"/>
              </a:solidFill>
              <a:prstDash val="dash"/>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endParaRPr kumimoji="0" lang="en-US" sz="2400" b="0" i="0" u="none" strike="noStrike" kern="1200" cap="none" spc="0" normalizeH="0" baseline="0" noProof="0">
                <a:ln>
                  <a:noFill/>
                </a:ln>
                <a:solidFill>
                  <a:schemeClr val="tx1"/>
                </a:solidFill>
                <a:effectLst/>
                <a:uLnTx/>
                <a:uFillTx/>
                <a:latin typeface="Calibri"/>
                <a:ea typeface="+mn-ea"/>
                <a:cs typeface="+mn-cs"/>
              </a:endParaRPr>
            </a:p>
          </p:txBody>
        </p:sp>
        <p:sp>
          <p:nvSpPr>
            <p:cNvPr id="4" name="Rectangle: Diagonal Corners Rounded 3">
              <a:extLst>
                <a:ext uri="{FF2B5EF4-FFF2-40B4-BE49-F238E27FC236}">
                  <a16:creationId xmlns:a16="http://schemas.microsoft.com/office/drawing/2014/main" id="{A96FC7D5-C90A-C1B1-4666-4A3DA89B77B6}"/>
                </a:ext>
              </a:extLst>
            </p:cNvPr>
            <p:cNvSpPr/>
            <p:nvPr/>
          </p:nvSpPr>
          <p:spPr>
            <a:xfrm>
              <a:off x="2895599" y="2619378"/>
              <a:ext cx="7495929" cy="3191256"/>
            </a:xfrm>
            <a:prstGeom prst="round2DiagRect">
              <a:avLst/>
            </a:prstGeom>
            <a:solidFill>
              <a:sysClr val="window" lastClr="FFFFFF"/>
            </a:solidFill>
            <a:ln w="25400" cap="flat" cmpd="sng" algn="ctr">
              <a:no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Luôn luôn phấn đấu vì lí tưởng của Đảng và Bác Hồ. </a:t>
              </a:r>
            </a:p>
          </p:txBody>
        </p:sp>
      </p:grpSp>
      <p:grpSp>
        <p:nvGrpSpPr>
          <p:cNvPr id="6" name="Group 5">
            <a:extLst>
              <a:ext uri="{FF2B5EF4-FFF2-40B4-BE49-F238E27FC236}">
                <a16:creationId xmlns:a16="http://schemas.microsoft.com/office/drawing/2014/main" id="{B06BAE8C-849B-1AAC-ADF9-1F311C41BE5E}"/>
              </a:ext>
            </a:extLst>
          </p:cNvPr>
          <p:cNvGrpSpPr/>
          <p:nvPr/>
        </p:nvGrpSpPr>
        <p:grpSpPr>
          <a:xfrm>
            <a:off x="108093" y="4045695"/>
            <a:ext cx="4909957" cy="2551985"/>
            <a:chOff x="2757443" y="2619376"/>
            <a:chExt cx="7648329" cy="4157472"/>
          </a:xfrm>
        </p:grpSpPr>
        <p:sp>
          <p:nvSpPr>
            <p:cNvPr id="7" name="Rectangle: Diagonal Corners Rounded 6">
              <a:extLst>
                <a:ext uri="{FF2B5EF4-FFF2-40B4-BE49-F238E27FC236}">
                  <a16:creationId xmlns:a16="http://schemas.microsoft.com/office/drawing/2014/main" id="{D9D3C736-BD58-394C-D02B-47AECD106449}"/>
                </a:ext>
              </a:extLst>
            </p:cNvPr>
            <p:cNvSpPr/>
            <p:nvPr/>
          </p:nvSpPr>
          <p:spPr>
            <a:xfrm>
              <a:off x="2909843" y="2771776"/>
              <a:ext cx="7495929" cy="4005072"/>
            </a:xfrm>
            <a:prstGeom prst="round2DiagRect">
              <a:avLst>
                <a:gd name="adj1" fmla="val 11911"/>
                <a:gd name="adj2" fmla="val 0"/>
              </a:avLst>
            </a:prstGeom>
            <a:noFill/>
            <a:ln w="25400" cap="flat" cmpd="sng" algn="ctr">
              <a:solidFill>
                <a:srgbClr val="69544F"/>
              </a:solidFill>
              <a:prstDash val="dash"/>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endParaRPr kumimoji="0" lang="en-US" sz="2400" b="0" i="0" u="none" strike="noStrike" kern="1200" cap="none" spc="0" normalizeH="0" baseline="0" noProof="0">
                <a:ln>
                  <a:noFill/>
                </a:ln>
                <a:solidFill>
                  <a:schemeClr val="tx1"/>
                </a:solidFill>
                <a:effectLst/>
                <a:uLnTx/>
                <a:uFillTx/>
                <a:latin typeface="Calibri"/>
                <a:ea typeface="+mn-ea"/>
                <a:cs typeface="+mn-cs"/>
              </a:endParaRPr>
            </a:p>
          </p:txBody>
        </p:sp>
        <p:sp>
          <p:nvSpPr>
            <p:cNvPr id="8" name="Rectangle: Diagonal Corners Rounded 7">
              <a:extLst>
                <a:ext uri="{FF2B5EF4-FFF2-40B4-BE49-F238E27FC236}">
                  <a16:creationId xmlns:a16="http://schemas.microsoft.com/office/drawing/2014/main" id="{F76A10F6-8B66-95BE-C84E-3D1415E86C33}"/>
                </a:ext>
              </a:extLst>
            </p:cNvPr>
            <p:cNvSpPr/>
            <p:nvPr/>
          </p:nvSpPr>
          <p:spPr>
            <a:xfrm>
              <a:off x="2757443" y="2619376"/>
              <a:ext cx="7495929" cy="4005072"/>
            </a:xfrm>
            <a:prstGeom prst="round2DiagRect">
              <a:avLst>
                <a:gd name="adj1" fmla="val 10008"/>
                <a:gd name="adj2" fmla="val 0"/>
              </a:avLst>
            </a:prstGeom>
            <a:solidFill>
              <a:sysClr val="window" lastClr="FFFFFF"/>
            </a:solidFill>
            <a:ln w="25400" cap="flat" cmpd="sng" algn="ctr">
              <a:no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Tích</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cực</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học</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tập</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lao</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động</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rèn</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luyện</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tham</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gia</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các</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hoạt</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động</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xã</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hội</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xây</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dựng</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và</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bảo</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vệ</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Tổ</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quốc</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a:t>
              </a:r>
            </a:p>
          </p:txBody>
        </p:sp>
      </p:grpSp>
      <p:grpSp>
        <p:nvGrpSpPr>
          <p:cNvPr id="10" name="Group 9">
            <a:extLst>
              <a:ext uri="{FF2B5EF4-FFF2-40B4-BE49-F238E27FC236}">
                <a16:creationId xmlns:a16="http://schemas.microsoft.com/office/drawing/2014/main" id="{F4537B15-A5F2-C21D-DC90-A10FF81182CB}"/>
              </a:ext>
            </a:extLst>
          </p:cNvPr>
          <p:cNvGrpSpPr/>
          <p:nvPr/>
        </p:nvGrpSpPr>
        <p:grpSpPr>
          <a:xfrm>
            <a:off x="5461572" y="2071824"/>
            <a:ext cx="6403326" cy="2772944"/>
            <a:chOff x="2552495" y="2619378"/>
            <a:chExt cx="9008697" cy="4159416"/>
          </a:xfrm>
        </p:grpSpPr>
        <p:sp>
          <p:nvSpPr>
            <p:cNvPr id="11" name="Rectangle: Diagonal Corners Rounded 10">
              <a:extLst>
                <a:ext uri="{FF2B5EF4-FFF2-40B4-BE49-F238E27FC236}">
                  <a16:creationId xmlns:a16="http://schemas.microsoft.com/office/drawing/2014/main" id="{D9D4D7C6-8868-4AD4-73E6-2E9F774EEE72}"/>
                </a:ext>
              </a:extLst>
            </p:cNvPr>
            <p:cNvSpPr/>
            <p:nvPr/>
          </p:nvSpPr>
          <p:spPr>
            <a:xfrm>
              <a:off x="2704895" y="2771778"/>
              <a:ext cx="8856297" cy="4007016"/>
            </a:xfrm>
            <a:prstGeom prst="round2DiagRect">
              <a:avLst/>
            </a:prstGeom>
            <a:noFill/>
            <a:ln w="25400" cap="flat" cmpd="sng" algn="ctr">
              <a:solidFill>
                <a:srgbClr val="69544F"/>
              </a:solidFill>
              <a:prstDash val="dash"/>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endParaRPr kumimoji="0" lang="en-US" sz="2400" b="0" i="0" u="none" strike="noStrike" kern="1200" cap="none" spc="0" normalizeH="0" baseline="0" noProof="0">
                <a:ln>
                  <a:noFill/>
                </a:ln>
                <a:solidFill>
                  <a:schemeClr val="tx1"/>
                </a:solidFill>
                <a:effectLst/>
                <a:uLnTx/>
                <a:uFillTx/>
                <a:latin typeface="Calibri"/>
                <a:ea typeface="+mn-ea"/>
                <a:cs typeface="+mn-cs"/>
              </a:endParaRPr>
            </a:p>
          </p:txBody>
        </p:sp>
        <p:sp>
          <p:nvSpPr>
            <p:cNvPr id="12" name="Rectangle: Diagonal Corners Rounded 11">
              <a:extLst>
                <a:ext uri="{FF2B5EF4-FFF2-40B4-BE49-F238E27FC236}">
                  <a16:creationId xmlns:a16="http://schemas.microsoft.com/office/drawing/2014/main" id="{DEA16B6C-D8C0-6352-596E-3E520C5C91D5}"/>
                </a:ext>
              </a:extLst>
            </p:cNvPr>
            <p:cNvSpPr/>
            <p:nvPr/>
          </p:nvSpPr>
          <p:spPr>
            <a:xfrm>
              <a:off x="2552495" y="2619378"/>
              <a:ext cx="8856297" cy="4007016"/>
            </a:xfrm>
            <a:prstGeom prst="round2DiagRect">
              <a:avLst/>
            </a:prstGeom>
            <a:solidFill>
              <a:sysClr val="window" lastClr="FFFFFF"/>
            </a:solidFill>
            <a:ln w="25400" cap="flat" cmpd="sng" algn="ctr">
              <a:no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Gương mẫu chấp hành và vận động mọi người thực hiện đường lối, chủ trương của Đảng, chính sách và pháp luật của Nhà nước.</a:t>
              </a:r>
            </a:p>
          </p:txBody>
        </p:sp>
      </p:grpSp>
      <p:grpSp>
        <p:nvGrpSpPr>
          <p:cNvPr id="14" name="Group 13">
            <a:extLst>
              <a:ext uri="{FF2B5EF4-FFF2-40B4-BE49-F238E27FC236}">
                <a16:creationId xmlns:a16="http://schemas.microsoft.com/office/drawing/2014/main" id="{F548982F-1030-0A20-D243-C009000CD3A4}"/>
              </a:ext>
            </a:extLst>
          </p:cNvPr>
          <p:cNvGrpSpPr/>
          <p:nvPr/>
        </p:nvGrpSpPr>
        <p:grpSpPr>
          <a:xfrm>
            <a:off x="5461572" y="5081734"/>
            <a:ext cx="6403326" cy="1515946"/>
            <a:chOff x="2895599" y="2619377"/>
            <a:chExt cx="9008697" cy="3343175"/>
          </a:xfrm>
        </p:grpSpPr>
        <p:sp>
          <p:nvSpPr>
            <p:cNvPr id="15" name="Rectangle: Diagonal Corners Rounded 14">
              <a:extLst>
                <a:ext uri="{FF2B5EF4-FFF2-40B4-BE49-F238E27FC236}">
                  <a16:creationId xmlns:a16="http://schemas.microsoft.com/office/drawing/2014/main" id="{E17E4298-DD6C-A1FC-0B8B-F9894EB901B8}"/>
                </a:ext>
              </a:extLst>
            </p:cNvPr>
            <p:cNvSpPr/>
            <p:nvPr/>
          </p:nvSpPr>
          <p:spPr>
            <a:xfrm>
              <a:off x="3047999" y="2771777"/>
              <a:ext cx="8856297" cy="3190775"/>
            </a:xfrm>
            <a:prstGeom prst="round2DiagRect">
              <a:avLst>
                <a:gd name="adj1" fmla="val 11621"/>
                <a:gd name="adj2" fmla="val 0"/>
              </a:avLst>
            </a:prstGeom>
            <a:noFill/>
            <a:ln w="25400" cap="flat" cmpd="sng" algn="ctr">
              <a:solidFill>
                <a:srgbClr val="69544F"/>
              </a:solidFill>
              <a:prstDash val="dash"/>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endParaRPr kumimoji="0" lang="en-US" sz="2400" b="0" i="0" u="none" strike="noStrike" kern="1200" cap="none" spc="0" normalizeH="0" baseline="0" noProof="0">
                <a:ln>
                  <a:noFill/>
                </a:ln>
                <a:solidFill>
                  <a:schemeClr val="tx1"/>
                </a:solidFill>
                <a:effectLst/>
                <a:uLnTx/>
                <a:uFillTx/>
                <a:latin typeface="Calibri"/>
                <a:ea typeface="+mn-ea"/>
                <a:cs typeface="+mn-cs"/>
              </a:endParaRPr>
            </a:p>
          </p:txBody>
        </p:sp>
        <p:sp>
          <p:nvSpPr>
            <p:cNvPr id="16" name="Rectangle: Diagonal Corners Rounded 15">
              <a:extLst>
                <a:ext uri="{FF2B5EF4-FFF2-40B4-BE49-F238E27FC236}">
                  <a16:creationId xmlns:a16="http://schemas.microsoft.com/office/drawing/2014/main" id="{3CFCEA1F-B8BF-6A66-F327-B8FD7A9E8E87}"/>
                </a:ext>
              </a:extLst>
            </p:cNvPr>
            <p:cNvSpPr/>
            <p:nvPr/>
          </p:nvSpPr>
          <p:spPr>
            <a:xfrm>
              <a:off x="2895599" y="2619377"/>
              <a:ext cx="8856297" cy="3190775"/>
            </a:xfrm>
            <a:prstGeom prst="round2DiagRect">
              <a:avLst>
                <a:gd name="adj1" fmla="val 10824"/>
                <a:gd name="adj2" fmla="val 0"/>
              </a:avLst>
            </a:prstGeom>
            <a:solidFill>
              <a:sysClr val="window" lastClr="FFFFFF"/>
            </a:solidFill>
            <a:ln w="25400" cap="flat" cmpd="sng" algn="ctr">
              <a:no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Tham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gia</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xây</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dựng</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bảo</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vệ</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Đảng</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chính</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quyền</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và</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các</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đoàn</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thể</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nhân</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mn-cs"/>
                </a:rPr>
                <a:t>dân</a:t>
              </a: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a:t>
              </a:r>
            </a:p>
          </p:txBody>
        </p:sp>
      </p:grpSp>
    </p:spTree>
    <p:extLst>
      <p:ext uri="{BB962C8B-B14F-4D97-AF65-F5344CB8AC3E}">
        <p14:creationId xmlns:p14="http://schemas.microsoft.com/office/powerpoint/2010/main" val="815946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7836905-CC15-E669-9A1D-E7A1545AA90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DE4E649-D5DA-197C-2AED-F45900513D74}"/>
              </a:ext>
            </a:extLst>
          </p:cNvPr>
          <p:cNvSpPr/>
          <p:nvPr/>
        </p:nvSpPr>
        <p:spPr>
          <a:xfrm>
            <a:off x="0" y="1680198"/>
            <a:ext cx="12192000" cy="555002"/>
          </a:xfrm>
          <a:prstGeom prst="rect">
            <a:avLst/>
          </a:prstGeom>
          <a:solidFill>
            <a:schemeClr val="accent2">
              <a:lumMod val="20000"/>
              <a:lumOff val="80000"/>
            </a:schemeClr>
          </a:solidFill>
          <a:ln w="25400" cap="flat" cmpd="sng" algn="ctr">
            <a:noFill/>
            <a:prstDash val="solid"/>
          </a:ln>
          <a:effectLst/>
        </p:spPr>
        <p:txBody>
          <a:bodyPr rtlCol="0" anchor="ctr"/>
          <a:lstStyle/>
          <a:p>
            <a:pPr lvl="0" algn="ctr" defTabSz="609539">
              <a:buClrTx/>
              <a:defRPr/>
            </a:pPr>
            <a:r>
              <a:rPr lang="vi-VN" sz="2400" b="1" kern="1200">
                <a:solidFill>
                  <a:schemeClr val="tx1"/>
                </a:solidFill>
                <a:latin typeface="UTM Avo" panose="02040603050506020204" pitchFamily="18" charset="0"/>
                <a:ea typeface="+mn-ea"/>
                <a:cs typeface="Arial" panose="020B0604020202020204" pitchFamily="34" charset="0"/>
              </a:rPr>
              <a:t>Hình ảnh về Lí tưởng sống của thanh niên Việt Nam</a:t>
            </a:r>
            <a:endParaRPr lang="vi-VN" sz="2400" b="1" kern="1200" dirty="0" err="1">
              <a:solidFill>
                <a:schemeClr val="tx1"/>
              </a:solidFill>
              <a:latin typeface="UTM Avo" panose="02040603050506020204" pitchFamily="18" charset="0"/>
              <a:ea typeface="+mn-ea"/>
              <a:cs typeface="Arial" panose="020B0604020202020204" pitchFamily="34" charset="0"/>
            </a:endParaRPr>
          </a:p>
        </p:txBody>
      </p:sp>
      <p:grpSp>
        <p:nvGrpSpPr>
          <p:cNvPr id="2" name="Group 1">
            <a:extLst>
              <a:ext uri="{FF2B5EF4-FFF2-40B4-BE49-F238E27FC236}">
                <a16:creationId xmlns:a16="http://schemas.microsoft.com/office/drawing/2014/main" id="{80ECC577-3C67-62FC-E2ED-523D7073BFFD}"/>
              </a:ext>
            </a:extLst>
          </p:cNvPr>
          <p:cNvGrpSpPr/>
          <p:nvPr/>
        </p:nvGrpSpPr>
        <p:grpSpPr>
          <a:xfrm>
            <a:off x="683940" y="2599938"/>
            <a:ext cx="4801220" cy="3709661"/>
            <a:chOff x="381000" y="2238375"/>
            <a:chExt cx="8305802" cy="6417475"/>
          </a:xfrm>
        </p:grpSpPr>
        <p:pic>
          <p:nvPicPr>
            <p:cNvPr id="3" name="Picture 2">
              <a:extLst>
                <a:ext uri="{FF2B5EF4-FFF2-40B4-BE49-F238E27FC236}">
                  <a16:creationId xmlns:a16="http://schemas.microsoft.com/office/drawing/2014/main" id="{FB50C8E2-D49F-2BFF-24C7-B19E699292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0191"/>
            <a:stretch/>
          </p:blipFill>
          <p:spPr bwMode="auto">
            <a:xfrm>
              <a:off x="381000" y="2238375"/>
              <a:ext cx="8305802" cy="55721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C3E6A53-AF6F-1D14-C39A-540C6D45E7F3}"/>
                </a:ext>
              </a:extLst>
            </p:cNvPr>
            <p:cNvSpPr txBox="1"/>
            <p:nvPr/>
          </p:nvSpPr>
          <p:spPr>
            <a:xfrm>
              <a:off x="647837" y="7810500"/>
              <a:ext cx="7772127" cy="845350"/>
            </a:xfrm>
            <a:prstGeom prst="rect">
              <a:avLst/>
            </a:prstGeom>
            <a:noFill/>
          </p:spPr>
          <p:txBody>
            <a:bodyPr wrap="square" rtlCol="0">
              <a:spAutoFit/>
            </a:bodyPr>
            <a:lstStyle/>
            <a:p>
              <a:pPr algn="ctr" defTabSz="609539">
                <a:lnSpc>
                  <a:spcPct val="150000"/>
                </a:lnSpc>
                <a:buClrTx/>
                <a:buFontTx/>
                <a:buNone/>
              </a:pPr>
              <a:r>
                <a:rPr lang="en-US" sz="2000" kern="1200" dirty="0">
                  <a:solidFill>
                    <a:schemeClr val="tx1"/>
                  </a:solidFill>
                  <a:latin typeface="UTM Avo" panose="02040603050506020204" pitchFamily="18" charset="0"/>
                  <a:ea typeface="+mn-ea"/>
                  <a:cs typeface="Arial" panose="020B0604020202020204" pitchFamily="34" charset="0"/>
                </a:rPr>
                <a:t>Thanh </a:t>
              </a:r>
              <a:r>
                <a:rPr lang="en-US" sz="2000" kern="1200" dirty="0" err="1">
                  <a:solidFill>
                    <a:schemeClr val="tx1"/>
                  </a:solidFill>
                  <a:latin typeface="UTM Avo" panose="02040603050506020204" pitchFamily="18" charset="0"/>
                  <a:ea typeface="+mn-ea"/>
                  <a:cs typeface="Arial" panose="020B0604020202020204" pitchFamily="34" charset="0"/>
                </a:rPr>
                <a:t>niên</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tham</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gia</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tình</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nguyện</a:t>
              </a:r>
              <a:endParaRPr lang="en-US" sz="2000" kern="1200" dirty="0">
                <a:solidFill>
                  <a:schemeClr val="tx1"/>
                </a:solidFill>
                <a:latin typeface="UTM Avo" panose="02040603050506020204" pitchFamily="18" charset="0"/>
                <a:ea typeface="+mn-ea"/>
                <a:cs typeface="Arial" panose="020B0604020202020204" pitchFamily="34" charset="0"/>
              </a:endParaRPr>
            </a:p>
          </p:txBody>
        </p:sp>
      </p:grpSp>
      <p:grpSp>
        <p:nvGrpSpPr>
          <p:cNvPr id="5" name="Group 4">
            <a:extLst>
              <a:ext uri="{FF2B5EF4-FFF2-40B4-BE49-F238E27FC236}">
                <a16:creationId xmlns:a16="http://schemas.microsoft.com/office/drawing/2014/main" id="{B49B966D-1344-FE10-D8EB-3D9168A90C21}"/>
              </a:ext>
            </a:extLst>
          </p:cNvPr>
          <p:cNvGrpSpPr/>
          <p:nvPr/>
        </p:nvGrpSpPr>
        <p:grpSpPr>
          <a:xfrm>
            <a:off x="6706840" y="2599938"/>
            <a:ext cx="4801220" cy="3709661"/>
            <a:chOff x="9353551" y="3076575"/>
            <a:chExt cx="8305802" cy="6417475"/>
          </a:xfrm>
        </p:grpSpPr>
        <p:pic>
          <p:nvPicPr>
            <p:cNvPr id="6" name="Picture 4">
              <a:extLst>
                <a:ext uri="{FF2B5EF4-FFF2-40B4-BE49-F238E27FC236}">
                  <a16:creationId xmlns:a16="http://schemas.microsoft.com/office/drawing/2014/main" id="{F57D4621-4091-D5C0-1E00-E9CF59255332}"/>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 r="-1" b="8849"/>
            <a:stretch/>
          </p:blipFill>
          <p:spPr bwMode="auto">
            <a:xfrm>
              <a:off x="9353551" y="3076575"/>
              <a:ext cx="8305802" cy="557212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7DD8169-9746-C3E6-1F48-BB936FBAF134}"/>
                </a:ext>
              </a:extLst>
            </p:cNvPr>
            <p:cNvSpPr txBox="1"/>
            <p:nvPr/>
          </p:nvSpPr>
          <p:spPr>
            <a:xfrm>
              <a:off x="9429063" y="8648700"/>
              <a:ext cx="8154779" cy="845350"/>
            </a:xfrm>
            <a:prstGeom prst="rect">
              <a:avLst/>
            </a:prstGeom>
            <a:noFill/>
          </p:spPr>
          <p:txBody>
            <a:bodyPr wrap="square" rtlCol="0">
              <a:spAutoFit/>
            </a:bodyPr>
            <a:lstStyle/>
            <a:p>
              <a:pPr algn="ctr" defTabSz="609539">
                <a:lnSpc>
                  <a:spcPct val="150000"/>
                </a:lnSpc>
                <a:buClrTx/>
                <a:buFontTx/>
                <a:buNone/>
              </a:pPr>
              <a:r>
                <a:rPr lang="en-US" sz="2000" kern="1200" dirty="0">
                  <a:solidFill>
                    <a:schemeClr val="tx1"/>
                  </a:solidFill>
                  <a:latin typeface="UTM Avo" panose="02040603050506020204" pitchFamily="18" charset="0"/>
                  <a:ea typeface="+mn-ea"/>
                  <a:cs typeface="Arial" panose="020B0604020202020204" pitchFamily="34" charset="0"/>
                </a:rPr>
                <a:t>Thanh </a:t>
              </a:r>
              <a:r>
                <a:rPr lang="en-US" sz="2000" kern="1200" dirty="0" err="1">
                  <a:solidFill>
                    <a:schemeClr val="tx1"/>
                  </a:solidFill>
                  <a:latin typeface="UTM Avo" panose="02040603050506020204" pitchFamily="18" charset="0"/>
                  <a:ea typeface="+mn-ea"/>
                  <a:cs typeface="Arial" panose="020B0604020202020204" pitchFamily="34" charset="0"/>
                </a:rPr>
                <a:t>niên</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tham</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gia</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chuyển</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đổi</a:t>
              </a:r>
              <a:r>
                <a:rPr lang="en-US" sz="2000" kern="1200" dirty="0">
                  <a:solidFill>
                    <a:schemeClr val="tx1"/>
                  </a:solidFill>
                  <a:latin typeface="UTM Avo" panose="02040603050506020204" pitchFamily="18" charset="0"/>
                  <a:ea typeface="+mn-ea"/>
                  <a:cs typeface="Arial" panose="020B0604020202020204" pitchFamily="34" charset="0"/>
                </a:rPr>
                <a:t> </a:t>
              </a:r>
              <a:r>
                <a:rPr lang="en-US" sz="2000" kern="1200" dirty="0" err="1">
                  <a:solidFill>
                    <a:schemeClr val="tx1"/>
                  </a:solidFill>
                  <a:latin typeface="UTM Avo" panose="02040603050506020204" pitchFamily="18" charset="0"/>
                  <a:ea typeface="+mn-ea"/>
                  <a:cs typeface="Arial" panose="020B0604020202020204" pitchFamily="34" charset="0"/>
                </a:rPr>
                <a:t>số</a:t>
              </a:r>
              <a:endParaRPr lang="en-US" sz="2000" kern="1200" dirty="0">
                <a:solidFill>
                  <a:schemeClr val="tx1"/>
                </a:solidFill>
                <a:latin typeface="UTM Avo" panose="02040603050506020204" pitchFamily="18" charset="0"/>
                <a:ea typeface="+mn-ea"/>
                <a:cs typeface="Arial" panose="020B0604020202020204" pitchFamily="34" charset="0"/>
              </a:endParaRPr>
            </a:p>
          </p:txBody>
        </p:sp>
      </p:grpSp>
    </p:spTree>
    <p:extLst>
      <p:ext uri="{BB962C8B-B14F-4D97-AF65-F5344CB8AC3E}">
        <p14:creationId xmlns:p14="http://schemas.microsoft.com/office/powerpoint/2010/main" val="4281465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AFB70D1-195D-4642-6694-C19177D6047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86E7209-907B-8FD7-BC49-9205AF2A1DC7}"/>
              </a:ext>
            </a:extLst>
          </p:cNvPr>
          <p:cNvSpPr/>
          <p:nvPr/>
        </p:nvSpPr>
        <p:spPr>
          <a:xfrm>
            <a:off x="0" y="1680198"/>
            <a:ext cx="12192000" cy="555002"/>
          </a:xfrm>
          <a:prstGeom prst="rect">
            <a:avLst/>
          </a:prstGeom>
          <a:solidFill>
            <a:schemeClr val="accent2">
              <a:lumMod val="20000"/>
              <a:lumOff val="80000"/>
            </a:schemeClr>
          </a:solidFill>
          <a:ln w="25400" cap="flat" cmpd="sng" algn="ctr">
            <a:noFill/>
            <a:prstDash val="solid"/>
          </a:ln>
          <a:effectLst/>
        </p:spPr>
        <p:txBody>
          <a:bodyPr rtlCol="0" anchor="ctr"/>
          <a:lstStyle/>
          <a:p>
            <a:pPr lvl="0" algn="ctr" defTabSz="609539">
              <a:buClrTx/>
              <a:defRPr/>
            </a:pPr>
            <a:r>
              <a:rPr lang="vi-VN" sz="2400" b="1" kern="1200">
                <a:solidFill>
                  <a:schemeClr val="tx1"/>
                </a:solidFill>
                <a:latin typeface="UTM Avo" panose="02040603050506020204" pitchFamily="18" charset="0"/>
                <a:ea typeface="+mn-ea"/>
                <a:cs typeface="Arial" panose="020B0604020202020204" pitchFamily="34" charset="0"/>
              </a:rPr>
              <a:t>Hình ảnh về Lí tưởng sống của thanh niên Việt Nam</a:t>
            </a:r>
            <a:endParaRPr lang="vi-VN" sz="2400" b="1" kern="1200" dirty="0" err="1">
              <a:solidFill>
                <a:schemeClr val="tx1"/>
              </a:solidFill>
              <a:latin typeface="UTM Avo" panose="02040603050506020204" pitchFamily="18" charset="0"/>
              <a:ea typeface="+mn-ea"/>
              <a:cs typeface="Arial" panose="020B0604020202020204" pitchFamily="34" charset="0"/>
            </a:endParaRPr>
          </a:p>
        </p:txBody>
      </p:sp>
      <p:grpSp>
        <p:nvGrpSpPr>
          <p:cNvPr id="9" name="Group 8">
            <a:extLst>
              <a:ext uri="{FF2B5EF4-FFF2-40B4-BE49-F238E27FC236}">
                <a16:creationId xmlns:a16="http://schemas.microsoft.com/office/drawing/2014/main" id="{82D9A5DD-7D1C-BFE7-5B8C-8CDFA6B99990}"/>
              </a:ext>
            </a:extLst>
          </p:cNvPr>
          <p:cNvGrpSpPr/>
          <p:nvPr/>
        </p:nvGrpSpPr>
        <p:grpSpPr>
          <a:xfrm>
            <a:off x="665575" y="2599938"/>
            <a:ext cx="4759185" cy="4143126"/>
            <a:chOff x="381000" y="2238375"/>
            <a:chExt cx="8305802" cy="7230647"/>
          </a:xfrm>
        </p:grpSpPr>
        <p:pic>
          <p:nvPicPr>
            <p:cNvPr id="10" name="Picture 2">
              <a:extLst>
                <a:ext uri="{FF2B5EF4-FFF2-40B4-BE49-F238E27FC236}">
                  <a16:creationId xmlns:a16="http://schemas.microsoft.com/office/drawing/2014/main" id="{69CEE2FE-E3A1-C63E-1572-0ECFF2BA579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264" r="264"/>
            <a:stretch/>
          </p:blipFill>
          <p:spPr bwMode="auto">
            <a:xfrm>
              <a:off x="381000" y="2238375"/>
              <a:ext cx="8305802" cy="557212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F434C2D8-620D-FF73-DC44-DB647FB6E7C1}"/>
                </a:ext>
              </a:extLst>
            </p:cNvPr>
            <p:cNvSpPr txBox="1"/>
            <p:nvPr/>
          </p:nvSpPr>
          <p:spPr>
            <a:xfrm>
              <a:off x="1089709" y="7810500"/>
              <a:ext cx="6888382" cy="1658522"/>
            </a:xfrm>
            <a:prstGeom prst="rect">
              <a:avLst/>
            </a:prstGeom>
            <a:noFill/>
          </p:spPr>
          <p:txBody>
            <a:bodyPr wrap="square" rtlCol="0">
              <a:spAutoFit/>
            </a:bodyPr>
            <a:lstStyle/>
            <a:p>
              <a:pPr algn="ctr">
                <a:lnSpc>
                  <a:spcPct val="150000"/>
                </a:lnSpc>
              </a:pPr>
              <a:r>
                <a:rPr lang="en-US" sz="2000" i="1" dirty="0">
                  <a:solidFill>
                    <a:schemeClr val="tx1"/>
                  </a:solidFill>
                  <a:latin typeface="UTM Avo" panose="02040603050506020204" pitchFamily="18" charset="0"/>
                  <a:cs typeface="Arial" panose="020B0604020202020204" pitchFamily="34" charset="0"/>
                </a:rPr>
                <a:t>Thanh </a:t>
              </a:r>
              <a:r>
                <a:rPr lang="en-US" sz="2000" i="1" dirty="0" err="1">
                  <a:solidFill>
                    <a:schemeClr val="tx1"/>
                  </a:solidFill>
                  <a:latin typeface="UTM Avo" panose="02040603050506020204" pitchFamily="18" charset="0"/>
                  <a:cs typeface="Arial" panose="020B0604020202020204" pitchFamily="34" charset="0"/>
                </a:rPr>
                <a:t>niên</a:t>
              </a:r>
              <a:r>
                <a:rPr lang="en-US" sz="2000" i="1" dirty="0">
                  <a:solidFill>
                    <a:schemeClr val="tx1"/>
                  </a:solidFill>
                  <a:latin typeface="UTM Avo" panose="02040603050506020204" pitchFamily="18" charset="0"/>
                  <a:cs typeface="Arial" panose="020B0604020202020204" pitchFamily="34" charset="0"/>
                </a:rPr>
                <a:t> </a:t>
              </a:r>
              <a:r>
                <a:rPr lang="en-US" sz="2000" i="1" dirty="0" err="1">
                  <a:solidFill>
                    <a:schemeClr val="tx1"/>
                  </a:solidFill>
                  <a:latin typeface="UTM Avo" panose="02040603050506020204" pitchFamily="18" charset="0"/>
                  <a:cs typeface="Arial" panose="020B0604020202020204" pitchFamily="34" charset="0"/>
                </a:rPr>
                <a:t>tham</a:t>
              </a:r>
              <a:r>
                <a:rPr lang="en-US" sz="2000" i="1" dirty="0">
                  <a:solidFill>
                    <a:schemeClr val="tx1"/>
                  </a:solidFill>
                  <a:latin typeface="UTM Avo" panose="02040603050506020204" pitchFamily="18" charset="0"/>
                  <a:cs typeface="Arial" panose="020B0604020202020204" pitchFamily="34" charset="0"/>
                </a:rPr>
                <a:t> </a:t>
              </a:r>
              <a:r>
                <a:rPr lang="en-US" sz="2000" i="1" dirty="0" err="1">
                  <a:solidFill>
                    <a:schemeClr val="tx1"/>
                  </a:solidFill>
                  <a:latin typeface="UTM Avo" panose="02040603050506020204" pitchFamily="18" charset="0"/>
                  <a:cs typeface="Arial" panose="020B0604020202020204" pitchFamily="34" charset="0"/>
                </a:rPr>
                <a:t>gia</a:t>
              </a:r>
              <a:r>
                <a:rPr lang="en-US" sz="2000" i="1" dirty="0">
                  <a:solidFill>
                    <a:schemeClr val="tx1"/>
                  </a:solidFill>
                  <a:latin typeface="UTM Avo" panose="02040603050506020204" pitchFamily="18" charset="0"/>
                  <a:cs typeface="Arial" panose="020B0604020202020204" pitchFamily="34" charset="0"/>
                </a:rPr>
                <a:t> </a:t>
              </a:r>
              <a:r>
                <a:rPr lang="en-US" sz="2000" i="1" dirty="0" err="1">
                  <a:solidFill>
                    <a:schemeClr val="tx1"/>
                  </a:solidFill>
                  <a:latin typeface="UTM Avo" panose="02040603050506020204" pitchFamily="18" charset="0"/>
                  <a:cs typeface="Arial" panose="020B0604020202020204" pitchFamily="34" charset="0"/>
                </a:rPr>
                <a:t>nghĩa</a:t>
              </a:r>
              <a:r>
                <a:rPr lang="en-US" sz="2000" i="1" dirty="0">
                  <a:solidFill>
                    <a:schemeClr val="tx1"/>
                  </a:solidFill>
                  <a:latin typeface="UTM Avo" panose="02040603050506020204" pitchFamily="18" charset="0"/>
                  <a:cs typeface="Arial" panose="020B0604020202020204" pitchFamily="34" charset="0"/>
                </a:rPr>
                <a:t> </a:t>
              </a:r>
              <a:r>
                <a:rPr lang="en-US" sz="2000" i="1" dirty="0" err="1">
                  <a:solidFill>
                    <a:schemeClr val="tx1"/>
                  </a:solidFill>
                  <a:latin typeface="UTM Avo" panose="02040603050506020204" pitchFamily="18" charset="0"/>
                  <a:cs typeface="Arial" panose="020B0604020202020204" pitchFamily="34" charset="0"/>
                </a:rPr>
                <a:t>vụ</a:t>
              </a:r>
              <a:r>
                <a:rPr lang="en-US" sz="2000" i="1" dirty="0">
                  <a:solidFill>
                    <a:schemeClr val="tx1"/>
                  </a:solidFill>
                  <a:latin typeface="UTM Avo" panose="02040603050506020204" pitchFamily="18" charset="0"/>
                  <a:cs typeface="Arial" panose="020B0604020202020204" pitchFamily="34" charset="0"/>
                </a:rPr>
                <a:t> </a:t>
              </a:r>
              <a:r>
                <a:rPr lang="en-US" sz="2000" i="1" dirty="0" err="1">
                  <a:solidFill>
                    <a:schemeClr val="tx1"/>
                  </a:solidFill>
                  <a:latin typeface="UTM Avo" panose="02040603050506020204" pitchFamily="18" charset="0"/>
                  <a:cs typeface="Arial" panose="020B0604020202020204" pitchFamily="34" charset="0"/>
                </a:rPr>
                <a:t>quân</a:t>
              </a:r>
              <a:r>
                <a:rPr lang="en-US" sz="2000" i="1" dirty="0">
                  <a:solidFill>
                    <a:schemeClr val="tx1"/>
                  </a:solidFill>
                  <a:latin typeface="UTM Avo" panose="02040603050506020204" pitchFamily="18" charset="0"/>
                  <a:cs typeface="Arial" panose="020B0604020202020204" pitchFamily="34" charset="0"/>
                </a:rPr>
                <a:t> </a:t>
              </a:r>
              <a:r>
                <a:rPr lang="en-US" sz="2000" i="1" dirty="0" err="1">
                  <a:solidFill>
                    <a:schemeClr val="tx1"/>
                  </a:solidFill>
                  <a:latin typeface="UTM Avo" panose="02040603050506020204" pitchFamily="18" charset="0"/>
                  <a:cs typeface="Arial" panose="020B0604020202020204" pitchFamily="34" charset="0"/>
                </a:rPr>
                <a:t>sự</a:t>
              </a:r>
              <a:endParaRPr lang="en-US" sz="2000" i="1" dirty="0">
                <a:solidFill>
                  <a:schemeClr val="tx1"/>
                </a:solidFill>
                <a:latin typeface="UTM Avo" panose="02040603050506020204" pitchFamily="18" charset="0"/>
                <a:cs typeface="Arial" panose="020B0604020202020204" pitchFamily="34" charset="0"/>
              </a:endParaRPr>
            </a:p>
          </p:txBody>
        </p:sp>
      </p:grpSp>
      <p:grpSp>
        <p:nvGrpSpPr>
          <p:cNvPr id="12" name="Group 11">
            <a:extLst>
              <a:ext uri="{FF2B5EF4-FFF2-40B4-BE49-F238E27FC236}">
                <a16:creationId xmlns:a16="http://schemas.microsoft.com/office/drawing/2014/main" id="{56536433-2DBB-CAB8-15E5-157FB6A4F2ED}"/>
              </a:ext>
            </a:extLst>
          </p:cNvPr>
          <p:cNvGrpSpPr/>
          <p:nvPr/>
        </p:nvGrpSpPr>
        <p:grpSpPr>
          <a:xfrm>
            <a:off x="6767240" y="2599938"/>
            <a:ext cx="4759185" cy="4143126"/>
            <a:chOff x="9353551" y="3076575"/>
            <a:chExt cx="8305802" cy="7230645"/>
          </a:xfrm>
        </p:grpSpPr>
        <p:pic>
          <p:nvPicPr>
            <p:cNvPr id="13" name="Picture 4">
              <a:extLst>
                <a:ext uri="{FF2B5EF4-FFF2-40B4-BE49-F238E27FC236}">
                  <a16:creationId xmlns:a16="http://schemas.microsoft.com/office/drawing/2014/main" id="{57CCC47E-DD5C-12D8-E0D4-8C020CEB86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419" r="3419"/>
            <a:stretch/>
          </p:blipFill>
          <p:spPr bwMode="auto">
            <a:xfrm>
              <a:off x="9353551" y="3076575"/>
              <a:ext cx="8305802" cy="557212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45A8AB21-E736-BB33-F2C1-6B0CC2B9FE04}"/>
                </a:ext>
              </a:extLst>
            </p:cNvPr>
            <p:cNvSpPr txBox="1"/>
            <p:nvPr/>
          </p:nvSpPr>
          <p:spPr>
            <a:xfrm>
              <a:off x="10420352" y="8648699"/>
              <a:ext cx="6172200" cy="1658521"/>
            </a:xfrm>
            <a:prstGeom prst="rect">
              <a:avLst/>
            </a:prstGeom>
            <a:noFill/>
          </p:spPr>
          <p:txBody>
            <a:bodyPr wrap="square" rtlCol="0">
              <a:spAutoFit/>
            </a:bodyPr>
            <a:lstStyle/>
            <a:p>
              <a:pPr algn="ctr">
                <a:lnSpc>
                  <a:spcPct val="150000"/>
                </a:lnSpc>
              </a:pPr>
              <a:r>
                <a:rPr lang="vi-VN" sz="2000" i="1" dirty="0">
                  <a:solidFill>
                    <a:schemeClr val="tx1"/>
                  </a:solidFill>
                  <a:latin typeface="UTM Avo" panose="02040603050506020204" pitchFamily="18" charset="0"/>
                  <a:cs typeface="Arial" panose="020B0604020202020204" pitchFamily="34" charset="0"/>
                </a:rPr>
                <a:t>Thanh niên thực hiện chiến lược phát triển công nghệ</a:t>
              </a:r>
            </a:p>
          </p:txBody>
        </p:sp>
      </p:grpSp>
    </p:spTree>
    <p:extLst>
      <p:ext uri="{BB962C8B-B14F-4D97-AF65-F5344CB8AC3E}">
        <p14:creationId xmlns:p14="http://schemas.microsoft.com/office/powerpoint/2010/main" val="4193364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41B6820-7CBD-AF71-4787-77B6872B5AD3}"/>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471E75E1-8269-2BB0-C7DC-B6FD06E423D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4CBBB491-FEFA-3BBE-779E-0A717B6E096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82171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D844A86-753A-22D1-0D1D-39E0ACCB0B2F}"/>
              </a:ext>
            </a:extLst>
          </p:cNvPr>
          <p:cNvGrpSpPr/>
          <p:nvPr/>
        </p:nvGrpSpPr>
        <p:grpSpPr>
          <a:xfrm>
            <a:off x="-251022" y="3830662"/>
            <a:ext cx="4991100" cy="3203747"/>
            <a:chOff x="-2971800" y="3609577"/>
            <a:chExt cx="12959766" cy="8772923"/>
          </a:xfrm>
        </p:grpSpPr>
        <p:sp>
          <p:nvSpPr>
            <p:cNvPr id="3" name="Freeform 2">
              <a:extLst>
                <a:ext uri="{FF2B5EF4-FFF2-40B4-BE49-F238E27FC236}">
                  <a16:creationId xmlns:a16="http://schemas.microsoft.com/office/drawing/2014/main" id="{0CD4E52E-DDFD-6B6F-14CA-46DD8C9B0B98}"/>
                </a:ext>
              </a:extLst>
            </p:cNvPr>
            <p:cNvSpPr/>
            <p:nvPr/>
          </p:nvSpPr>
          <p:spPr>
            <a:xfrm rot="765327">
              <a:off x="-2303683" y="3609577"/>
              <a:ext cx="10503684" cy="7010400"/>
            </a:xfrm>
            <a:custGeom>
              <a:avLst/>
              <a:gdLst/>
              <a:ahLst/>
              <a:cxnLst/>
              <a:rect l="l" t="t" r="r" b="b"/>
              <a:pathLst>
                <a:path w="6773333" h="4114800">
                  <a:moveTo>
                    <a:pt x="0" y="0"/>
                  </a:moveTo>
                  <a:lnTo>
                    <a:pt x="6773333" y="0"/>
                  </a:lnTo>
                  <a:lnTo>
                    <a:pt x="6773333"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buClrTx/>
                <a:buFontTx/>
                <a:buNone/>
                <a:defRPr/>
              </a:pPr>
              <a:endParaRPr lang="en-US" sz="2400" kern="1200">
                <a:solidFill>
                  <a:prstClr val="black"/>
                </a:solidFill>
                <a:latin typeface="Calibri"/>
                <a:ea typeface="+mn-ea"/>
                <a:cs typeface="+mn-cs"/>
              </a:endParaRPr>
            </a:p>
          </p:txBody>
        </p:sp>
        <p:sp>
          <p:nvSpPr>
            <p:cNvPr id="4" name="Freeform 2">
              <a:extLst>
                <a:ext uri="{FF2B5EF4-FFF2-40B4-BE49-F238E27FC236}">
                  <a16:creationId xmlns:a16="http://schemas.microsoft.com/office/drawing/2014/main" id="{AFD04C68-98B2-3DAE-C541-DBAD36BEF1E8}"/>
                </a:ext>
              </a:extLst>
            </p:cNvPr>
            <p:cNvSpPr/>
            <p:nvPr/>
          </p:nvSpPr>
          <p:spPr>
            <a:xfrm rot="1228101">
              <a:off x="-46601" y="5943560"/>
              <a:ext cx="10034567" cy="6096000"/>
            </a:xfrm>
            <a:custGeom>
              <a:avLst/>
              <a:gdLst/>
              <a:ahLst/>
              <a:cxnLst/>
              <a:rect l="l" t="t" r="r" b="b"/>
              <a:pathLst>
                <a:path w="6773333" h="4114800">
                  <a:moveTo>
                    <a:pt x="0" y="0"/>
                  </a:moveTo>
                  <a:lnTo>
                    <a:pt x="6773333" y="0"/>
                  </a:lnTo>
                  <a:lnTo>
                    <a:pt x="6773333"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buClrTx/>
                <a:buFontTx/>
                <a:buNone/>
                <a:defRPr/>
              </a:pPr>
              <a:endParaRPr lang="en-US" sz="2400" kern="1200">
                <a:solidFill>
                  <a:prstClr val="black"/>
                </a:solidFill>
                <a:latin typeface="Calibri"/>
                <a:ea typeface="+mn-ea"/>
                <a:cs typeface="+mn-cs"/>
              </a:endParaRPr>
            </a:p>
          </p:txBody>
        </p:sp>
        <p:sp>
          <p:nvSpPr>
            <p:cNvPr id="8" name="Freeform 2">
              <a:extLst>
                <a:ext uri="{FF2B5EF4-FFF2-40B4-BE49-F238E27FC236}">
                  <a16:creationId xmlns:a16="http://schemas.microsoft.com/office/drawing/2014/main" id="{62787F05-433B-88A1-EA76-B88C4E47C3BE}"/>
                </a:ext>
              </a:extLst>
            </p:cNvPr>
            <p:cNvSpPr/>
            <p:nvPr/>
          </p:nvSpPr>
          <p:spPr>
            <a:xfrm>
              <a:off x="-2971800" y="6286500"/>
              <a:ext cx="10034567" cy="6096000"/>
            </a:xfrm>
            <a:custGeom>
              <a:avLst/>
              <a:gdLst/>
              <a:ahLst/>
              <a:cxnLst/>
              <a:rect l="l" t="t" r="r" b="b"/>
              <a:pathLst>
                <a:path w="6773333" h="4114800">
                  <a:moveTo>
                    <a:pt x="0" y="0"/>
                  </a:moveTo>
                  <a:lnTo>
                    <a:pt x="6773333" y="0"/>
                  </a:lnTo>
                  <a:lnTo>
                    <a:pt x="6773333"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buClrTx/>
                <a:buFontTx/>
                <a:buNone/>
                <a:defRPr/>
              </a:pPr>
              <a:endParaRPr lang="en-US" sz="2400" kern="1200">
                <a:solidFill>
                  <a:prstClr val="black"/>
                </a:solidFill>
                <a:latin typeface="Calibri"/>
                <a:ea typeface="+mn-ea"/>
                <a:cs typeface="+mn-cs"/>
              </a:endParaRPr>
            </a:p>
          </p:txBody>
        </p:sp>
        <p:sp>
          <p:nvSpPr>
            <p:cNvPr id="9" name="Freeform 3">
              <a:extLst>
                <a:ext uri="{FF2B5EF4-FFF2-40B4-BE49-F238E27FC236}">
                  <a16:creationId xmlns:a16="http://schemas.microsoft.com/office/drawing/2014/main" id="{6A2EDC4B-54D0-3D96-D785-CE54FD036448}"/>
                </a:ext>
              </a:extLst>
            </p:cNvPr>
            <p:cNvSpPr/>
            <p:nvPr/>
          </p:nvSpPr>
          <p:spPr>
            <a:xfrm>
              <a:off x="-152400" y="3975890"/>
              <a:ext cx="7315200" cy="6277772"/>
            </a:xfrm>
            <a:custGeom>
              <a:avLst/>
              <a:gdLst/>
              <a:ahLst/>
              <a:cxnLst/>
              <a:rect l="l" t="t" r="r" b="b"/>
              <a:pathLst>
                <a:path w="4794788" h="4114800">
                  <a:moveTo>
                    <a:pt x="0" y="0"/>
                  </a:moveTo>
                  <a:lnTo>
                    <a:pt x="4794788" y="0"/>
                  </a:lnTo>
                  <a:lnTo>
                    <a:pt x="479478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a:effectLst>
              <a:outerShdw blurRad="50800" dist="38100" dir="8100000" algn="tr" rotWithShape="0">
                <a:prstClr val="black">
                  <a:alpha val="40000"/>
                </a:prstClr>
              </a:outerShdw>
            </a:effectLst>
          </p:spPr>
          <p:txBody>
            <a:bodyPr/>
            <a:lstStyle/>
            <a:p>
              <a:pPr defTabSz="609539">
                <a:buClrTx/>
                <a:buFontTx/>
                <a:buNone/>
              </a:pPr>
              <a:endParaRPr lang="vi-VN" sz="2400" kern="1200" dirty="0">
                <a:solidFill>
                  <a:prstClr val="black"/>
                </a:solidFill>
                <a:latin typeface="Arial" panose="020B0604020202020204" pitchFamily="34" charset="0"/>
                <a:ea typeface="+mn-ea"/>
                <a:cs typeface="+mn-cs"/>
              </a:endParaRPr>
            </a:p>
          </p:txBody>
        </p:sp>
      </p:grpSp>
      <p:sp>
        <p:nvSpPr>
          <p:cNvPr id="11" name="TextBox 10">
            <a:extLst>
              <a:ext uri="{FF2B5EF4-FFF2-40B4-BE49-F238E27FC236}">
                <a16:creationId xmlns:a16="http://schemas.microsoft.com/office/drawing/2014/main" id="{9083CC9D-176F-1BFA-37DA-F8110266B20C}"/>
              </a:ext>
            </a:extLst>
          </p:cNvPr>
          <p:cNvSpPr txBox="1"/>
          <p:nvPr/>
        </p:nvSpPr>
        <p:spPr>
          <a:xfrm>
            <a:off x="696054" y="1905135"/>
            <a:ext cx="10799892" cy="1675843"/>
          </a:xfrm>
          <a:prstGeom prst="rect">
            <a:avLst/>
          </a:prstGeom>
          <a:noFill/>
        </p:spPr>
        <p:txBody>
          <a:bodyPr wrap="square">
            <a:spAutoFit/>
          </a:bodyPr>
          <a:lstStyle/>
          <a:p>
            <a:pPr algn="just" defTabSz="609539">
              <a:lnSpc>
                <a:spcPct val="150000"/>
              </a:lnSpc>
              <a:buClrTx/>
              <a:buFontTx/>
              <a:buNone/>
            </a:pPr>
            <a:r>
              <a:rPr lang="en-US" sz="2400" b="1" kern="1200" dirty="0" err="1">
                <a:solidFill>
                  <a:prstClr val="black"/>
                </a:solidFill>
                <a:latin typeface="UTM Avo" panose="02040603050506020204" pitchFamily="18" charset="0"/>
                <a:ea typeface="+mn-ea"/>
                <a:cs typeface="Arial" panose="020B0604020202020204" pitchFamily="34" charset="0"/>
              </a:rPr>
              <a:t>Nhiệm</a:t>
            </a:r>
            <a:r>
              <a:rPr lang="en-US" sz="2400" b="1" kern="1200" dirty="0">
                <a:solidFill>
                  <a:prstClr val="black"/>
                </a:solidFill>
                <a:latin typeface="UTM Avo" panose="02040603050506020204" pitchFamily="18" charset="0"/>
                <a:ea typeface="+mn-ea"/>
                <a:cs typeface="Arial" panose="020B0604020202020204" pitchFamily="34" charset="0"/>
              </a:rPr>
              <a:t> </a:t>
            </a:r>
            <a:r>
              <a:rPr lang="en-US" sz="2400" b="1" kern="1200" dirty="0" err="1">
                <a:solidFill>
                  <a:prstClr val="black"/>
                </a:solidFill>
                <a:latin typeface="UTM Avo" panose="02040603050506020204" pitchFamily="18" charset="0"/>
                <a:ea typeface="+mn-ea"/>
                <a:cs typeface="Arial" panose="020B0604020202020204" pitchFamily="34" charset="0"/>
              </a:rPr>
              <a:t>vụ</a:t>
            </a:r>
            <a:r>
              <a:rPr lang="en-US" sz="2400" b="1" kern="1200" dirty="0">
                <a:solidFill>
                  <a:prstClr val="black"/>
                </a:solidFill>
                <a:latin typeface="UTM Avo" panose="02040603050506020204" pitchFamily="18" charset="0"/>
                <a:ea typeface="+mn-ea"/>
                <a:cs typeface="Arial" panose="020B0604020202020204" pitchFamily="34" charset="0"/>
              </a:rPr>
              <a:t>: </a:t>
            </a:r>
            <a:r>
              <a:rPr lang="vi-VN" sz="2400" kern="1200" dirty="0">
                <a:solidFill>
                  <a:prstClr val="black"/>
                </a:solidFill>
                <a:latin typeface="UTM Avo" panose="02040603050506020204" pitchFamily="18" charset="0"/>
                <a:ea typeface="+mn-ea"/>
                <a:cs typeface="Arial" panose="020B0604020202020204" pitchFamily="34" charset="0"/>
              </a:rPr>
              <a:t>Em hãy dựa vào câu nói sau để thuyết trình về lí tưởng sống của thanh niên và ý nghĩa của sống có lí tưởng đối với thanh niên Việt Nam hiện nay. </a:t>
            </a:r>
            <a:endParaRPr lang="en-US" sz="2400" kern="1200" dirty="0">
              <a:solidFill>
                <a:prstClr val="black"/>
              </a:solidFill>
              <a:latin typeface="UTM Avo" panose="02040603050506020204" pitchFamily="18" charset="0"/>
              <a:ea typeface="+mn-ea"/>
              <a:cs typeface="Arial" panose="020B0604020202020204" pitchFamily="34" charset="0"/>
            </a:endParaRPr>
          </a:p>
        </p:txBody>
      </p:sp>
      <p:sp>
        <p:nvSpPr>
          <p:cNvPr id="13" name="Rectangle: Diagonal Corners Rounded 12">
            <a:extLst>
              <a:ext uri="{FF2B5EF4-FFF2-40B4-BE49-F238E27FC236}">
                <a16:creationId xmlns:a16="http://schemas.microsoft.com/office/drawing/2014/main" id="{6A4BBD9B-5586-8BE7-AC75-B84DC3FE6883}"/>
              </a:ext>
            </a:extLst>
          </p:cNvPr>
          <p:cNvSpPr/>
          <p:nvPr/>
        </p:nvSpPr>
        <p:spPr>
          <a:xfrm>
            <a:off x="5504541" y="3642171"/>
            <a:ext cx="5939108" cy="2271081"/>
          </a:xfrm>
          <a:prstGeom prst="round2DiagRect">
            <a:avLst/>
          </a:prstGeom>
          <a:solidFill>
            <a:schemeClr val="bg1"/>
          </a:solidFill>
          <a:ln w="25400" cap="flat" cmpd="sng" algn="ctr">
            <a:solidFill>
              <a:srgbClr val="69544F"/>
            </a:solidFill>
            <a:prstDash val="dash"/>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Tuổi trẻ không có lí tưởng giống như buổi sáng không có Mặt Trời.</a:t>
            </a:r>
          </a:p>
          <a:p>
            <a:pPr marL="0" marR="0" lvl="0" indent="0" algn="r" defTabSz="609539" eaLnBrk="1" fontAlgn="auto" latinLnBrk="0" hangingPunct="1">
              <a:lnSpc>
                <a:spcPct val="150000"/>
              </a:lnSpc>
              <a:spcBef>
                <a:spcPts val="0"/>
              </a:spcBef>
              <a:spcAft>
                <a:spcPts val="0"/>
              </a:spcAft>
              <a:buClrTx/>
              <a:buSzTx/>
              <a:buFontTx/>
              <a:buNone/>
              <a:tabLst/>
              <a:defRPr/>
            </a:pPr>
            <a:r>
              <a:rPr kumimoji="0" lang="vi-VN" sz="2400" b="0" i="1" u="none" strike="noStrike" kern="1200" cap="none" spc="0" normalizeH="0" baseline="0" noProof="0" dirty="0">
                <a:ln>
                  <a:noFill/>
                </a:ln>
                <a:solidFill>
                  <a:schemeClr val="tx1"/>
                </a:solidFill>
                <a:effectLst/>
                <a:uLnTx/>
                <a:uFillTx/>
                <a:latin typeface="UTM Avo" panose="02040603050506020204" pitchFamily="18" charset="0"/>
                <a:ea typeface="+mn-ea"/>
                <a:cs typeface="+mn-cs"/>
              </a:rPr>
              <a:t>(Vissarion Belinsky)</a:t>
            </a:r>
          </a:p>
        </p:txBody>
      </p:sp>
      <p:sp>
        <p:nvSpPr>
          <p:cNvPr id="15" name="Freeform 8">
            <a:extLst>
              <a:ext uri="{FF2B5EF4-FFF2-40B4-BE49-F238E27FC236}">
                <a16:creationId xmlns:a16="http://schemas.microsoft.com/office/drawing/2014/main" id="{9A871AF3-3EB3-D8D5-50CC-74FC3BE567D1}"/>
              </a:ext>
            </a:extLst>
          </p:cNvPr>
          <p:cNvSpPr/>
          <p:nvPr/>
        </p:nvSpPr>
        <p:spPr>
          <a:xfrm>
            <a:off x="4848849" y="4862929"/>
            <a:ext cx="1208589" cy="1695724"/>
          </a:xfrm>
          <a:custGeom>
            <a:avLst/>
            <a:gdLst/>
            <a:ahLst/>
            <a:cxnLst/>
            <a:rect l="l" t="t" r="r" b="b"/>
            <a:pathLst>
              <a:path w="2932730" h="4114800">
                <a:moveTo>
                  <a:pt x="0" y="0"/>
                </a:moveTo>
                <a:lnTo>
                  <a:pt x="2932730" y="0"/>
                </a:lnTo>
                <a:lnTo>
                  <a:pt x="2932730"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539">
              <a:buClrTx/>
              <a:buFontTx/>
              <a:buNone/>
            </a:pPr>
            <a:endParaRPr lang="vi-VN" sz="2400" kern="1200" dirty="0">
              <a:solidFill>
                <a:prstClr val="black"/>
              </a:solidFill>
              <a:latin typeface="Arial" panose="020B0604020202020204" pitchFamily="34" charset="0"/>
              <a:ea typeface="+mn-ea"/>
              <a:cs typeface="+mn-cs"/>
            </a:endParaRPr>
          </a:p>
        </p:txBody>
      </p:sp>
      <p:grpSp>
        <p:nvGrpSpPr>
          <p:cNvPr id="17" name="Group 16">
            <a:extLst>
              <a:ext uri="{FF2B5EF4-FFF2-40B4-BE49-F238E27FC236}">
                <a16:creationId xmlns:a16="http://schemas.microsoft.com/office/drawing/2014/main" id="{D2BE9351-ED55-0079-F3F3-44AB6A18FD88}"/>
              </a:ext>
            </a:extLst>
          </p:cNvPr>
          <p:cNvGrpSpPr/>
          <p:nvPr/>
        </p:nvGrpSpPr>
        <p:grpSpPr>
          <a:xfrm>
            <a:off x="3064533" y="723975"/>
            <a:ext cx="9127467" cy="1128386"/>
            <a:chOff x="918117" y="2021238"/>
            <a:chExt cx="13691200" cy="1692579"/>
          </a:xfrm>
        </p:grpSpPr>
        <p:sp>
          <p:nvSpPr>
            <p:cNvPr id="18" name="Oval 17">
              <a:extLst>
                <a:ext uri="{FF2B5EF4-FFF2-40B4-BE49-F238E27FC236}">
                  <a16:creationId xmlns:a16="http://schemas.microsoft.com/office/drawing/2014/main" id="{67DF2F81-5642-7AD0-CD74-E363B4EEB311}"/>
                </a:ext>
              </a:extLst>
            </p:cNvPr>
            <p:cNvSpPr/>
            <p:nvPr/>
          </p:nvSpPr>
          <p:spPr>
            <a:xfrm>
              <a:off x="918117" y="2632778"/>
              <a:ext cx="764868" cy="764868"/>
            </a:xfrm>
            <a:prstGeom prst="ellipse">
              <a:avLst/>
            </a:prstGeom>
            <a:solidFill>
              <a:sysClr val="window" lastClr="FFFFFF"/>
            </a:solidFill>
            <a:ln w="25400" cap="flat" cmpd="sng" algn="ctr">
              <a:solidFill>
                <a:srgbClr val="F79646">
                  <a:lumMod val="7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lang="en-US" sz="2400" b="1" kern="1200" dirty="0">
                  <a:solidFill>
                    <a:srgbClr val="F79646">
                      <a:lumMod val="75000"/>
                    </a:srgbClr>
                  </a:solidFill>
                  <a:latin typeface="UTM Avo" panose="02040603050506020204" pitchFamily="18" charset="0"/>
                  <a:ea typeface="+mn-ea"/>
                  <a:cs typeface="Arial" panose="020B0604020202020204" pitchFamily="34" charset="0"/>
                </a:rPr>
                <a:t>2</a:t>
              </a:r>
              <a:endParaRPr kumimoji="0" lang="en-US" sz="2400" b="1" i="0" u="none" strike="noStrike" kern="1200" cap="none" spc="0" normalizeH="0" baseline="0" noProof="0" dirty="0">
                <a:ln>
                  <a:noFill/>
                </a:ln>
                <a:solidFill>
                  <a:srgbClr val="F79646">
                    <a:lumMod val="75000"/>
                  </a:srgbClr>
                </a:solidFill>
                <a:effectLst/>
                <a:uLnTx/>
                <a:uFillTx/>
                <a:latin typeface="UTM Avo" panose="02040603050506020204" pitchFamily="18" charset="0"/>
                <a:ea typeface="+mn-ea"/>
                <a:cs typeface="Arial" panose="020B0604020202020204" pitchFamily="34" charset="0"/>
              </a:endParaRPr>
            </a:p>
          </p:txBody>
        </p:sp>
        <p:sp>
          <p:nvSpPr>
            <p:cNvPr id="19" name="TextBox 18">
              <a:extLst>
                <a:ext uri="{FF2B5EF4-FFF2-40B4-BE49-F238E27FC236}">
                  <a16:creationId xmlns:a16="http://schemas.microsoft.com/office/drawing/2014/main" id="{8EC720F1-1653-21EC-3858-BD749B23373E}"/>
                </a:ext>
              </a:extLst>
            </p:cNvPr>
            <p:cNvSpPr txBox="1"/>
            <p:nvPr/>
          </p:nvSpPr>
          <p:spPr>
            <a:xfrm>
              <a:off x="1814511" y="2021238"/>
              <a:ext cx="12794806" cy="1692579"/>
            </a:xfrm>
            <a:prstGeom prst="rect">
              <a:avLst/>
            </a:prstGeom>
            <a:noFill/>
          </p:spPr>
          <p:txBody>
            <a:bodyPr wrap="square" rtlCol="0">
              <a:spAutoFit/>
            </a:bodyP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Thuyết trình về lí tưởng sống của thanh niên và ý nghĩa của sống của thanh niên và ý nghĩa của sống </a:t>
              </a:r>
            </a:p>
          </p:txBody>
        </p:sp>
      </p:grpSp>
    </p:spTree>
    <p:extLst>
      <p:ext uri="{BB962C8B-B14F-4D97-AF65-F5344CB8AC3E}">
        <p14:creationId xmlns:p14="http://schemas.microsoft.com/office/powerpoint/2010/main" val="1445839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5251D69-4A8B-F434-D349-3EC5B837B8FF}"/>
            </a:ext>
          </a:extLst>
        </p:cNvPr>
        <p:cNvGrpSpPr/>
        <p:nvPr/>
      </p:nvGrpSpPr>
      <p:grpSpPr>
        <a:xfrm>
          <a:off x="0" y="0"/>
          <a:ext cx="0" cy="0"/>
          <a:chOff x="0" y="0"/>
          <a:chExt cx="0" cy="0"/>
        </a:xfrm>
      </p:grpSpPr>
      <p:sp>
        <p:nvSpPr>
          <p:cNvPr id="8" name="Freeform 13">
            <a:extLst>
              <a:ext uri="{FF2B5EF4-FFF2-40B4-BE49-F238E27FC236}">
                <a16:creationId xmlns:a16="http://schemas.microsoft.com/office/drawing/2014/main" id="{FEF25AD1-CAD6-4A61-F589-0A5B69C864C5}"/>
              </a:ext>
            </a:extLst>
          </p:cNvPr>
          <p:cNvSpPr/>
          <p:nvPr/>
        </p:nvSpPr>
        <p:spPr>
          <a:xfrm>
            <a:off x="83411" y="1971608"/>
            <a:ext cx="2162229" cy="4886392"/>
          </a:xfrm>
          <a:custGeom>
            <a:avLst/>
            <a:gdLst/>
            <a:ahLst/>
            <a:cxnLst/>
            <a:rect l="l" t="t" r="r" b="b"/>
            <a:pathLst>
              <a:path w="3951583" h="8930130">
                <a:moveTo>
                  <a:pt x="0" y="0"/>
                </a:moveTo>
                <a:lnTo>
                  <a:pt x="3951582" y="0"/>
                </a:lnTo>
                <a:lnTo>
                  <a:pt x="3951582" y="8930130"/>
                </a:lnTo>
                <a:lnTo>
                  <a:pt x="0" y="8930130"/>
                </a:lnTo>
                <a:lnTo>
                  <a:pt x="0" y="0"/>
                </a:lnTo>
                <a:close/>
              </a:path>
            </a:pathLst>
          </a:custGeom>
          <a:blipFill>
            <a:blip r:embed="rId3"/>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
        <p:nvSpPr>
          <p:cNvPr id="12" name="TextBox 11">
            <a:extLst>
              <a:ext uri="{FF2B5EF4-FFF2-40B4-BE49-F238E27FC236}">
                <a16:creationId xmlns:a16="http://schemas.microsoft.com/office/drawing/2014/main" id="{A641473F-7EBF-39F3-DF22-B1C6B5BF5F42}"/>
              </a:ext>
            </a:extLst>
          </p:cNvPr>
          <p:cNvSpPr txBox="1"/>
          <p:nvPr/>
        </p:nvSpPr>
        <p:spPr>
          <a:xfrm>
            <a:off x="4039644" y="1350994"/>
            <a:ext cx="6451600" cy="461665"/>
          </a:xfrm>
          <a:prstGeom prst="rect">
            <a:avLst/>
          </a:prstGeom>
          <a:noFill/>
        </p:spPr>
        <p:txBody>
          <a:bodyPr wrap="square" rtlCol="0">
            <a:spAutoFit/>
          </a:bodyPr>
          <a:lstStyle/>
          <a:p>
            <a:pPr algn="ctr" defTabSz="609539">
              <a:buClrTx/>
              <a:buFontTx/>
              <a:buNone/>
            </a:pPr>
            <a:r>
              <a:rPr lang="en-US" sz="2400" b="1" kern="1200" dirty="0" err="1">
                <a:solidFill>
                  <a:schemeClr val="tx1"/>
                </a:solidFill>
                <a:latin typeface="UTM Avo" panose="02040603050506020204" pitchFamily="18" charset="0"/>
                <a:ea typeface="+mn-ea"/>
                <a:cs typeface="Arial" panose="020B0604020202020204" pitchFamily="34" charset="0"/>
              </a:rPr>
              <a:t>Nội</a:t>
            </a:r>
            <a:r>
              <a:rPr lang="en-US" sz="2400" b="1" kern="1200" dirty="0">
                <a:solidFill>
                  <a:schemeClr val="tx1"/>
                </a:solidFill>
                <a:latin typeface="UTM Avo" panose="02040603050506020204" pitchFamily="18" charset="0"/>
                <a:ea typeface="+mn-ea"/>
                <a:cs typeface="Arial" panose="020B0604020202020204" pitchFamily="34" charset="0"/>
              </a:rPr>
              <a:t> dung </a:t>
            </a:r>
            <a:r>
              <a:rPr lang="en-US" sz="2400" b="1" kern="1200" dirty="0" err="1">
                <a:solidFill>
                  <a:schemeClr val="tx1"/>
                </a:solidFill>
                <a:latin typeface="UTM Avo" panose="02040603050506020204" pitchFamily="18" charset="0"/>
                <a:ea typeface="+mn-ea"/>
                <a:cs typeface="Arial" panose="020B0604020202020204" pitchFamily="34" charset="0"/>
              </a:rPr>
              <a:t>có</a:t>
            </a:r>
            <a:r>
              <a:rPr lang="en-US" sz="2400" b="1" kern="1200" dirty="0">
                <a:solidFill>
                  <a:schemeClr val="tx1"/>
                </a:solidFill>
                <a:latin typeface="UTM Avo" panose="02040603050506020204" pitchFamily="18" charset="0"/>
                <a:ea typeface="+mn-ea"/>
                <a:cs typeface="Arial" panose="020B0604020202020204" pitchFamily="34" charset="0"/>
              </a:rPr>
              <a:t> </a:t>
            </a:r>
            <a:r>
              <a:rPr lang="en-US" sz="2400" b="1" kern="1200" dirty="0" err="1">
                <a:solidFill>
                  <a:schemeClr val="tx1"/>
                </a:solidFill>
                <a:latin typeface="UTM Avo" panose="02040603050506020204" pitchFamily="18" charset="0"/>
                <a:ea typeface="+mn-ea"/>
                <a:cs typeface="Arial" panose="020B0604020202020204" pitchFamily="34" charset="0"/>
              </a:rPr>
              <a:t>trong</a:t>
            </a:r>
            <a:r>
              <a:rPr lang="en-US" sz="2400" b="1" kern="1200" dirty="0">
                <a:solidFill>
                  <a:schemeClr val="tx1"/>
                </a:solidFill>
                <a:latin typeface="UTM Avo" panose="02040603050506020204" pitchFamily="18" charset="0"/>
                <a:ea typeface="+mn-ea"/>
                <a:cs typeface="Arial" panose="020B0604020202020204" pitchFamily="34" charset="0"/>
              </a:rPr>
              <a:t> </a:t>
            </a:r>
            <a:r>
              <a:rPr lang="en-US" sz="2400" b="1" kern="1200" dirty="0" err="1">
                <a:solidFill>
                  <a:schemeClr val="tx1"/>
                </a:solidFill>
                <a:latin typeface="UTM Avo" panose="02040603050506020204" pitchFamily="18" charset="0"/>
                <a:ea typeface="+mn-ea"/>
                <a:cs typeface="Arial" panose="020B0604020202020204" pitchFamily="34" charset="0"/>
              </a:rPr>
              <a:t>bài</a:t>
            </a:r>
            <a:r>
              <a:rPr lang="en-US" sz="2400" b="1" kern="1200" dirty="0">
                <a:solidFill>
                  <a:schemeClr val="tx1"/>
                </a:solidFill>
                <a:latin typeface="UTM Avo" panose="02040603050506020204" pitchFamily="18" charset="0"/>
                <a:ea typeface="+mn-ea"/>
                <a:cs typeface="Arial" panose="020B0604020202020204" pitchFamily="34" charset="0"/>
              </a:rPr>
              <a:t> </a:t>
            </a:r>
            <a:r>
              <a:rPr lang="en-US" sz="2400" b="1" kern="1200" dirty="0" err="1">
                <a:solidFill>
                  <a:schemeClr val="tx1"/>
                </a:solidFill>
                <a:latin typeface="UTM Avo" panose="02040603050506020204" pitchFamily="18" charset="0"/>
                <a:ea typeface="+mn-ea"/>
                <a:cs typeface="Arial" panose="020B0604020202020204" pitchFamily="34" charset="0"/>
              </a:rPr>
              <a:t>thuyết</a:t>
            </a:r>
            <a:r>
              <a:rPr lang="en-US" sz="2400" b="1" kern="1200" dirty="0">
                <a:solidFill>
                  <a:schemeClr val="tx1"/>
                </a:solidFill>
                <a:latin typeface="UTM Avo" panose="02040603050506020204" pitchFamily="18" charset="0"/>
                <a:ea typeface="+mn-ea"/>
                <a:cs typeface="Arial" panose="020B0604020202020204" pitchFamily="34" charset="0"/>
              </a:rPr>
              <a:t> </a:t>
            </a:r>
            <a:r>
              <a:rPr lang="en-US" sz="2400" b="1" kern="1200" dirty="0" err="1">
                <a:solidFill>
                  <a:schemeClr val="tx1"/>
                </a:solidFill>
                <a:latin typeface="UTM Avo" panose="02040603050506020204" pitchFamily="18" charset="0"/>
                <a:ea typeface="+mn-ea"/>
                <a:cs typeface="Arial" panose="020B0604020202020204" pitchFamily="34" charset="0"/>
              </a:rPr>
              <a:t>trình</a:t>
            </a:r>
            <a:r>
              <a:rPr lang="en-US" sz="2400" b="1" kern="1200" dirty="0">
                <a:solidFill>
                  <a:schemeClr val="tx1"/>
                </a:solidFill>
                <a:latin typeface="UTM Avo" panose="02040603050506020204" pitchFamily="18" charset="0"/>
                <a:ea typeface="+mn-ea"/>
                <a:cs typeface="Arial" panose="020B0604020202020204" pitchFamily="34" charset="0"/>
              </a:rPr>
              <a:t> </a:t>
            </a:r>
          </a:p>
        </p:txBody>
      </p:sp>
      <p:grpSp>
        <p:nvGrpSpPr>
          <p:cNvPr id="32" name="Group 31">
            <a:extLst>
              <a:ext uri="{FF2B5EF4-FFF2-40B4-BE49-F238E27FC236}">
                <a16:creationId xmlns:a16="http://schemas.microsoft.com/office/drawing/2014/main" id="{9B4903D8-C8F9-458E-562E-2A41C5FDE091}"/>
              </a:ext>
            </a:extLst>
          </p:cNvPr>
          <p:cNvGrpSpPr/>
          <p:nvPr/>
        </p:nvGrpSpPr>
        <p:grpSpPr>
          <a:xfrm>
            <a:off x="2730500" y="2170491"/>
            <a:ext cx="8775700" cy="863600"/>
            <a:chOff x="2730500" y="2170491"/>
            <a:chExt cx="8775700" cy="863600"/>
          </a:xfrm>
        </p:grpSpPr>
        <p:sp>
          <p:nvSpPr>
            <p:cNvPr id="15" name="Rectangle: Rounded Corners 14">
              <a:extLst>
                <a:ext uri="{FF2B5EF4-FFF2-40B4-BE49-F238E27FC236}">
                  <a16:creationId xmlns:a16="http://schemas.microsoft.com/office/drawing/2014/main" id="{0CD3CAEE-FD10-5D63-C5B2-FDD3B7414DE4}"/>
                </a:ext>
              </a:extLst>
            </p:cNvPr>
            <p:cNvSpPr/>
            <p:nvPr/>
          </p:nvSpPr>
          <p:spPr>
            <a:xfrm>
              <a:off x="3035300" y="2170491"/>
              <a:ext cx="8470900" cy="863600"/>
            </a:xfrm>
            <a:prstGeom prst="roundRect">
              <a:avLst>
                <a:gd name="adj" fmla="val 8417"/>
              </a:avLst>
            </a:prstGeom>
            <a:solidFill>
              <a:sysClr val="window" lastClr="FFFFFF"/>
            </a:solidFill>
            <a:ln w="25400" cap="flat" cmpd="sng" algn="ctr">
              <a:solidFill>
                <a:srgbClr val="4F81BD">
                  <a:shade val="1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Giải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thích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bàn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luận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về</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ý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nghĩa</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câu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nói</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6" name="Oval 15">
              <a:extLst>
                <a:ext uri="{FF2B5EF4-FFF2-40B4-BE49-F238E27FC236}">
                  <a16:creationId xmlns:a16="http://schemas.microsoft.com/office/drawing/2014/main" id="{EEEBCAA1-FF9D-CC38-1112-F842C571EFBF}"/>
                </a:ext>
              </a:extLst>
            </p:cNvPr>
            <p:cNvSpPr/>
            <p:nvPr/>
          </p:nvSpPr>
          <p:spPr>
            <a:xfrm>
              <a:off x="2730500" y="2316190"/>
              <a:ext cx="609600" cy="609600"/>
            </a:xfrm>
            <a:prstGeom prst="ellipse">
              <a:avLst/>
            </a:prstGeom>
            <a:solidFill>
              <a:sysClr val="window" lastClr="FFFFFF"/>
            </a:solidFill>
            <a:ln w="25400" cap="flat" cmpd="sng" algn="ctr">
              <a:solidFill>
                <a:srgbClr val="4F81BD">
                  <a:shade val="1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1</a:t>
              </a:r>
            </a:p>
          </p:txBody>
        </p:sp>
      </p:grpSp>
      <p:grpSp>
        <p:nvGrpSpPr>
          <p:cNvPr id="33" name="Group 32">
            <a:extLst>
              <a:ext uri="{FF2B5EF4-FFF2-40B4-BE49-F238E27FC236}">
                <a16:creationId xmlns:a16="http://schemas.microsoft.com/office/drawing/2014/main" id="{AEFAA7B4-8565-E50B-8B31-BB3C049167C2}"/>
              </a:ext>
            </a:extLst>
          </p:cNvPr>
          <p:cNvGrpSpPr/>
          <p:nvPr/>
        </p:nvGrpSpPr>
        <p:grpSpPr>
          <a:xfrm>
            <a:off x="2720767" y="3179790"/>
            <a:ext cx="8785433" cy="863600"/>
            <a:chOff x="2730500" y="3375321"/>
            <a:chExt cx="8785433" cy="863600"/>
          </a:xfrm>
        </p:grpSpPr>
        <p:sp>
          <p:nvSpPr>
            <p:cNvPr id="19" name="Rectangle: Rounded Corners 18">
              <a:extLst>
                <a:ext uri="{FF2B5EF4-FFF2-40B4-BE49-F238E27FC236}">
                  <a16:creationId xmlns:a16="http://schemas.microsoft.com/office/drawing/2014/main" id="{F2E3FCCF-D0D1-1852-D5BF-6B584F4174EE}"/>
                </a:ext>
              </a:extLst>
            </p:cNvPr>
            <p:cNvSpPr/>
            <p:nvPr/>
          </p:nvSpPr>
          <p:spPr>
            <a:xfrm>
              <a:off x="3045033" y="3375321"/>
              <a:ext cx="8470900" cy="863600"/>
            </a:xfrm>
            <a:prstGeom prst="roundRect">
              <a:avLst>
                <a:gd name="adj" fmla="val 8417"/>
              </a:avLst>
            </a:prstGeom>
            <a:solidFill>
              <a:sysClr val="window" lastClr="FFFFFF"/>
            </a:solidFill>
            <a:ln w="25400" cap="flat" cmpd="sng" algn="ctr">
              <a:solidFill>
                <a:srgbClr val="4F81BD">
                  <a:shade val="1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Phân tích, chứng minh</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0" name="Oval 19">
              <a:extLst>
                <a:ext uri="{FF2B5EF4-FFF2-40B4-BE49-F238E27FC236}">
                  <a16:creationId xmlns:a16="http://schemas.microsoft.com/office/drawing/2014/main" id="{69A1BA70-92CA-1316-8C23-4C201D51B109}"/>
                </a:ext>
              </a:extLst>
            </p:cNvPr>
            <p:cNvSpPr/>
            <p:nvPr/>
          </p:nvSpPr>
          <p:spPr>
            <a:xfrm>
              <a:off x="2730500" y="3521020"/>
              <a:ext cx="629066" cy="609600"/>
            </a:xfrm>
            <a:prstGeom prst="ellipse">
              <a:avLst/>
            </a:prstGeom>
            <a:solidFill>
              <a:sysClr val="window" lastClr="FFFFFF"/>
            </a:solidFill>
            <a:ln w="25400" cap="flat" cmpd="sng" algn="ctr">
              <a:solidFill>
                <a:srgbClr val="4F81BD">
                  <a:shade val="1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2</a:t>
              </a:r>
            </a:p>
          </p:txBody>
        </p:sp>
      </p:grpSp>
      <p:grpSp>
        <p:nvGrpSpPr>
          <p:cNvPr id="34" name="Group 33">
            <a:extLst>
              <a:ext uri="{FF2B5EF4-FFF2-40B4-BE49-F238E27FC236}">
                <a16:creationId xmlns:a16="http://schemas.microsoft.com/office/drawing/2014/main" id="{81EB7753-9C70-2341-E79F-569DDE2254CE}"/>
              </a:ext>
            </a:extLst>
          </p:cNvPr>
          <p:cNvGrpSpPr/>
          <p:nvPr/>
        </p:nvGrpSpPr>
        <p:grpSpPr>
          <a:xfrm>
            <a:off x="2719888" y="4189089"/>
            <a:ext cx="8786312" cy="863600"/>
            <a:chOff x="2730500" y="4484015"/>
            <a:chExt cx="8786312" cy="863600"/>
          </a:xfrm>
        </p:grpSpPr>
        <p:sp>
          <p:nvSpPr>
            <p:cNvPr id="23" name="Rectangle: Rounded Corners 22">
              <a:extLst>
                <a:ext uri="{FF2B5EF4-FFF2-40B4-BE49-F238E27FC236}">
                  <a16:creationId xmlns:a16="http://schemas.microsoft.com/office/drawing/2014/main" id="{26F8CCCA-2511-30CC-E7D8-B2794F53F642}"/>
                </a:ext>
              </a:extLst>
            </p:cNvPr>
            <p:cNvSpPr/>
            <p:nvPr/>
          </p:nvSpPr>
          <p:spPr>
            <a:xfrm>
              <a:off x="3035300" y="4484015"/>
              <a:ext cx="8481512" cy="863600"/>
            </a:xfrm>
            <a:prstGeom prst="roundRect">
              <a:avLst>
                <a:gd name="adj" fmla="val 8417"/>
              </a:avLst>
            </a:prstGeom>
            <a:solidFill>
              <a:sysClr val="window" lastClr="FFFFFF"/>
            </a:solidFill>
            <a:ln w="25400" cap="flat" cmpd="sng" algn="ctr">
              <a:solidFill>
                <a:srgbClr val="4F81BD">
                  <a:shade val="1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Đánh giá, mở rộng: Suy nghĩ của bản thân về ý kiến</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4" name="Oval 23">
              <a:extLst>
                <a:ext uri="{FF2B5EF4-FFF2-40B4-BE49-F238E27FC236}">
                  <a16:creationId xmlns:a16="http://schemas.microsoft.com/office/drawing/2014/main" id="{5A24C770-FBC6-CD52-098E-23D825DFE903}"/>
                </a:ext>
              </a:extLst>
            </p:cNvPr>
            <p:cNvSpPr/>
            <p:nvPr/>
          </p:nvSpPr>
          <p:spPr>
            <a:xfrm>
              <a:off x="2730500" y="4629714"/>
              <a:ext cx="609600" cy="609600"/>
            </a:xfrm>
            <a:prstGeom prst="ellipse">
              <a:avLst/>
            </a:prstGeom>
            <a:solidFill>
              <a:sysClr val="window" lastClr="FFFFFF"/>
            </a:solidFill>
            <a:ln w="25400" cap="flat" cmpd="sng" algn="ctr">
              <a:solidFill>
                <a:srgbClr val="4F81BD">
                  <a:shade val="1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3</a:t>
              </a:r>
            </a:p>
          </p:txBody>
        </p:sp>
      </p:grpSp>
      <p:grpSp>
        <p:nvGrpSpPr>
          <p:cNvPr id="35" name="Group 34">
            <a:extLst>
              <a:ext uri="{FF2B5EF4-FFF2-40B4-BE49-F238E27FC236}">
                <a16:creationId xmlns:a16="http://schemas.microsoft.com/office/drawing/2014/main" id="{9A39C603-6FBB-947F-4AB0-07572F7BEFDF}"/>
              </a:ext>
            </a:extLst>
          </p:cNvPr>
          <p:cNvGrpSpPr/>
          <p:nvPr/>
        </p:nvGrpSpPr>
        <p:grpSpPr>
          <a:xfrm>
            <a:off x="2719888" y="5198388"/>
            <a:ext cx="8786312" cy="863600"/>
            <a:chOff x="2730500" y="5688845"/>
            <a:chExt cx="8786312" cy="863600"/>
          </a:xfrm>
        </p:grpSpPr>
        <p:sp>
          <p:nvSpPr>
            <p:cNvPr id="27" name="Rectangle: Rounded Corners 26">
              <a:extLst>
                <a:ext uri="{FF2B5EF4-FFF2-40B4-BE49-F238E27FC236}">
                  <a16:creationId xmlns:a16="http://schemas.microsoft.com/office/drawing/2014/main" id="{598BF5BA-AA60-6F17-E05C-3A9CCCA179C7}"/>
                </a:ext>
              </a:extLst>
            </p:cNvPr>
            <p:cNvSpPr/>
            <p:nvPr/>
          </p:nvSpPr>
          <p:spPr>
            <a:xfrm>
              <a:off x="3035300" y="5688845"/>
              <a:ext cx="8481512" cy="863600"/>
            </a:xfrm>
            <a:prstGeom prst="roundRect">
              <a:avLst>
                <a:gd name="adj" fmla="val 8417"/>
              </a:avLst>
            </a:prstGeom>
            <a:solidFill>
              <a:sysClr val="window" lastClr="FFFFFF"/>
            </a:solidFill>
            <a:ln w="25400" cap="flat" cmpd="sng" algn="ctr">
              <a:solidFill>
                <a:srgbClr val="4F81BD">
                  <a:shade val="1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Bài học rút ra cho bản thân</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8" name="Oval 27">
              <a:extLst>
                <a:ext uri="{FF2B5EF4-FFF2-40B4-BE49-F238E27FC236}">
                  <a16:creationId xmlns:a16="http://schemas.microsoft.com/office/drawing/2014/main" id="{2FC52998-73FE-C279-8296-549992CAA529}"/>
                </a:ext>
              </a:extLst>
            </p:cNvPr>
            <p:cNvSpPr/>
            <p:nvPr/>
          </p:nvSpPr>
          <p:spPr>
            <a:xfrm>
              <a:off x="2730500" y="5834544"/>
              <a:ext cx="609600" cy="609600"/>
            </a:xfrm>
            <a:prstGeom prst="ellipse">
              <a:avLst/>
            </a:prstGeom>
            <a:solidFill>
              <a:sysClr val="window" lastClr="FFFFFF"/>
            </a:solidFill>
            <a:ln w="25400" cap="flat" cmpd="sng" algn="ctr">
              <a:solidFill>
                <a:srgbClr val="4F81BD">
                  <a:shade val="1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4</a:t>
              </a:r>
            </a:p>
          </p:txBody>
        </p:sp>
      </p:grpSp>
    </p:spTree>
    <p:extLst>
      <p:ext uri="{BB962C8B-B14F-4D97-AF65-F5344CB8AC3E}">
        <p14:creationId xmlns:p14="http://schemas.microsoft.com/office/powerpoint/2010/main" val="3584339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500"/>
                                        <p:tgtEl>
                                          <p:spTgt spid="3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fade">
                                      <p:cBhvr>
                                        <p:cTn id="3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BD47D2B-6B44-122F-8AC1-A99DDEB03B30}"/>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9327DD0-4093-D691-6856-4727ECEEDD5F}"/>
              </a:ext>
            </a:extLst>
          </p:cNvPr>
          <p:cNvSpPr/>
          <p:nvPr/>
        </p:nvSpPr>
        <p:spPr>
          <a:xfrm>
            <a:off x="500216" y="1772093"/>
            <a:ext cx="2725584" cy="4692208"/>
          </a:xfrm>
          <a:prstGeom prst="roundRect">
            <a:avLst>
              <a:gd name="adj" fmla="val 8297"/>
            </a:avLst>
          </a:prstGeom>
          <a:solidFill>
            <a:schemeClr val="accent5">
              <a:lumMod val="20000"/>
              <a:lumOff val="80000"/>
            </a:schemeClr>
          </a:solidFill>
          <a:ln w="25400" cap="flat" cmpd="sng" algn="ctr">
            <a:solidFill>
              <a:schemeClr val="accent5"/>
            </a:solidFill>
            <a:prstDash val="solid"/>
          </a:ln>
          <a:effectLst>
            <a:outerShdw blurRad="63500" sx="102000" sy="102000" algn="ctr" rotWithShape="0">
              <a:prstClr val="black">
                <a:alpha val="40000"/>
              </a:prstClr>
            </a:outerShdw>
          </a:effectLst>
        </p:spPr>
        <p:txBody>
          <a:bodyPr rtlCol="0" anchor="ctr"/>
          <a:lstStyle/>
          <a:p>
            <a:pPr lvl="0" algn="just" defTabSz="609539">
              <a:lnSpc>
                <a:spcPct val="150000"/>
              </a:lnSpc>
              <a:buClrTx/>
            </a:pPr>
            <a:r>
              <a:rPr lang="vi-VN" sz="2400" b="1" kern="1200" dirty="0">
                <a:solidFill>
                  <a:prstClr val="black"/>
                </a:solidFill>
                <a:latin typeface="UTM Avo" panose="02040603050506020204" pitchFamily="18" charset="0"/>
                <a:ea typeface="+mn-ea"/>
                <a:cs typeface="Arial" panose="020B0604020202020204" pitchFamily="34" charset="0"/>
              </a:rPr>
              <a:t>Ý nghĩa của sống có lý tưởng đối với thanh niên Việt Nam hiện nay:</a:t>
            </a:r>
          </a:p>
        </p:txBody>
      </p:sp>
      <p:sp>
        <p:nvSpPr>
          <p:cNvPr id="6" name="Rectangle: Rounded Corners 5">
            <a:extLst>
              <a:ext uri="{FF2B5EF4-FFF2-40B4-BE49-F238E27FC236}">
                <a16:creationId xmlns:a16="http://schemas.microsoft.com/office/drawing/2014/main" id="{B52357AC-B4F0-0CB8-0BCA-1CDC102096F8}"/>
              </a:ext>
            </a:extLst>
          </p:cNvPr>
          <p:cNvSpPr/>
          <p:nvPr/>
        </p:nvSpPr>
        <p:spPr>
          <a:xfrm>
            <a:off x="3589184" y="1241931"/>
            <a:ext cx="7874000" cy="749300"/>
          </a:xfrm>
          <a:prstGeom prst="roundRect">
            <a:avLst>
              <a:gd name="adj" fmla="val 8297"/>
            </a:avLst>
          </a:prstGeom>
          <a:solidFill>
            <a:sysClr val="window" lastClr="FFFFFF"/>
          </a:solidFill>
          <a:ln w="25400" cap="flat" cmpd="sng" algn="ctr">
            <a:solidFill>
              <a:schemeClr val="accent5"/>
            </a:solidFill>
            <a:prstDash val="solid"/>
          </a:ln>
          <a:effectLst>
            <a:outerShdw blurRad="63500" sx="102000" sy="102000" algn="ctr" rotWithShape="0">
              <a:prstClr val="black">
                <a:alpha val="40000"/>
              </a:prstClr>
            </a:outerShdw>
          </a:effectLst>
        </p:spPr>
        <p:txBody>
          <a:bodyPr rtlCol="0" anchor="ctr"/>
          <a:lstStyle/>
          <a:p>
            <a:pPr marL="0" marR="0" lvl="0" indent="0" algn="just" defTabSz="609539" eaLnBrk="1" fontAlgn="auto" latinLnBrk="0" hangingPunct="1">
              <a:lnSpc>
                <a:spcPct val="100000"/>
              </a:lnSpc>
              <a:spcBef>
                <a:spcPts val="0"/>
              </a:spcBef>
              <a:spcAft>
                <a:spcPts val="0"/>
              </a:spcAft>
              <a:buClrTx/>
              <a:buSzTx/>
              <a:buFontTx/>
              <a:buNone/>
              <a:tabLst/>
              <a:defRPr/>
            </a:pPr>
            <a:r>
              <a:rPr lang="vi-VN" sz="2400" kern="1200" dirty="0">
                <a:solidFill>
                  <a:prstClr val="black"/>
                </a:solidFill>
                <a:latin typeface="UTM Avo" panose="02040603050506020204" pitchFamily="18" charset="0"/>
                <a:ea typeface="+mn-ea"/>
                <a:cs typeface="Arial" panose="020B0604020202020204" pitchFamily="34" charset="0"/>
              </a:rPr>
              <a:t>Định hướng được mục tiêu và mục đích sống.</a:t>
            </a:r>
            <a:endParaRPr lang="en-US" sz="2400" kern="1200" dirty="0">
              <a:solidFill>
                <a:prstClr val="black"/>
              </a:solidFill>
              <a:latin typeface="UTM Avo" panose="02040603050506020204" pitchFamily="18" charset="0"/>
              <a:ea typeface="+mn-ea"/>
              <a:cs typeface="Arial" panose="020B0604020202020204" pitchFamily="34" charset="0"/>
            </a:endParaRPr>
          </a:p>
        </p:txBody>
      </p:sp>
      <p:sp>
        <p:nvSpPr>
          <p:cNvPr id="7" name="Rectangle: Rounded Corners 6">
            <a:extLst>
              <a:ext uri="{FF2B5EF4-FFF2-40B4-BE49-F238E27FC236}">
                <a16:creationId xmlns:a16="http://schemas.microsoft.com/office/drawing/2014/main" id="{B25AD31E-FE8C-7156-982A-8288459804D4}"/>
              </a:ext>
            </a:extLst>
          </p:cNvPr>
          <p:cNvSpPr/>
          <p:nvPr/>
        </p:nvSpPr>
        <p:spPr>
          <a:xfrm>
            <a:off x="3589184" y="2119117"/>
            <a:ext cx="7874000" cy="749300"/>
          </a:xfrm>
          <a:prstGeom prst="roundRect">
            <a:avLst>
              <a:gd name="adj" fmla="val 8297"/>
            </a:avLst>
          </a:prstGeom>
          <a:solidFill>
            <a:sysClr val="window" lastClr="FFFFFF"/>
          </a:solidFill>
          <a:ln w="25400" cap="flat" cmpd="sng" algn="ctr">
            <a:solidFill>
              <a:schemeClr val="accent5"/>
            </a:solidFill>
            <a:prstDash val="solid"/>
          </a:ln>
          <a:effectLst>
            <a:outerShdw blurRad="63500" sx="102000" sy="102000" algn="ctr" rotWithShape="0">
              <a:prstClr val="black">
                <a:alpha val="40000"/>
              </a:prstClr>
            </a:outerShdw>
          </a:effectLst>
        </p:spPr>
        <p:txBody>
          <a:bodyPr rtlCol="0" anchor="ctr"/>
          <a:lstStyle/>
          <a:p>
            <a:pPr algn="just" defTabSz="609539">
              <a:buClrTx/>
            </a:pPr>
            <a:r>
              <a:rPr lang="vi-VN" sz="2400" kern="1200" dirty="0">
                <a:solidFill>
                  <a:prstClr val="black"/>
                </a:solidFill>
                <a:latin typeface="UTM Avo" panose="02040603050506020204" pitchFamily="18" charset="0"/>
                <a:ea typeface="+mn-ea"/>
                <a:cs typeface="Arial" panose="020B0604020202020204" pitchFamily="34" charset="0"/>
              </a:rPr>
              <a:t>Phát triển bản thân không ngừng.</a:t>
            </a:r>
            <a:endParaRPr lang="en-US" sz="2400" kern="1200" dirty="0">
              <a:solidFill>
                <a:prstClr val="black"/>
              </a:solidFill>
              <a:latin typeface="UTM Avo" panose="02040603050506020204" pitchFamily="18" charset="0"/>
              <a:ea typeface="+mn-ea"/>
              <a:cs typeface="Arial" panose="020B0604020202020204" pitchFamily="34" charset="0"/>
            </a:endParaRPr>
          </a:p>
        </p:txBody>
      </p:sp>
      <p:sp>
        <p:nvSpPr>
          <p:cNvPr id="8" name="Rectangle: Rounded Corners 7">
            <a:extLst>
              <a:ext uri="{FF2B5EF4-FFF2-40B4-BE49-F238E27FC236}">
                <a16:creationId xmlns:a16="http://schemas.microsoft.com/office/drawing/2014/main" id="{3BA8BE43-5ABA-6842-9AA1-F7DE44138423}"/>
              </a:ext>
            </a:extLst>
          </p:cNvPr>
          <p:cNvSpPr/>
          <p:nvPr/>
        </p:nvSpPr>
        <p:spPr>
          <a:xfrm>
            <a:off x="3589184" y="2996303"/>
            <a:ext cx="7874000" cy="1769376"/>
          </a:xfrm>
          <a:prstGeom prst="roundRect">
            <a:avLst>
              <a:gd name="adj" fmla="val 8297"/>
            </a:avLst>
          </a:prstGeom>
          <a:solidFill>
            <a:sysClr val="window" lastClr="FFFFFF"/>
          </a:solidFill>
          <a:ln w="25400" cap="flat" cmpd="sng" algn="ctr">
            <a:solidFill>
              <a:schemeClr val="accent5"/>
            </a:solidFill>
            <a:prstDash val="solid"/>
          </a:ln>
          <a:effectLst>
            <a:outerShdw blurRad="63500" sx="102000" sy="102000" algn="ctr" rotWithShape="0">
              <a:prstClr val="black">
                <a:alpha val="40000"/>
              </a:prstClr>
            </a:outerShdw>
          </a:effectLst>
        </p:spPr>
        <p:txBody>
          <a:bodyPr rtlCol="0" anchor="ctr"/>
          <a:lstStyle/>
          <a:p>
            <a:pPr marL="0" lvl="0" indent="0" algn="just" defTabSz="609539" eaLnBrk="1" fontAlgn="auto" latinLnBrk="0" hangingPunct="1">
              <a:lnSpc>
                <a:spcPct val="150000"/>
              </a:lnSpc>
              <a:buClrTx/>
              <a:buSzTx/>
              <a:buFont typeface="Arial"/>
              <a:buNone/>
              <a:tabLst/>
              <a:defRPr/>
            </a:pPr>
            <a:r>
              <a:rPr lang="vi-VN" sz="2400" kern="1200" dirty="0">
                <a:solidFill>
                  <a:prstClr val="black"/>
                </a:solidFill>
                <a:latin typeface="UTM Avo" panose="02040603050506020204" pitchFamily="18" charset="0"/>
                <a:ea typeface="+mn-ea"/>
                <a:cs typeface="Arial" panose="020B0604020202020204" pitchFamily="34" charset="0"/>
              </a:rPr>
              <a:t>Đóng góp cho cộng đồng và xã hội thông qua các hoạt động thiện nguyện, bảo vệ môi trường, hay tham gia vào các phong trào xã hội.</a:t>
            </a:r>
            <a:endParaRPr lang="en-US" sz="2400" kern="1200" dirty="0">
              <a:solidFill>
                <a:prstClr val="black"/>
              </a:solidFill>
              <a:latin typeface="UTM Avo" panose="02040603050506020204" pitchFamily="18" charset="0"/>
              <a:ea typeface="+mn-ea"/>
              <a:cs typeface="Arial" panose="020B0604020202020204" pitchFamily="34" charset="0"/>
            </a:endParaRPr>
          </a:p>
        </p:txBody>
      </p:sp>
      <p:sp>
        <p:nvSpPr>
          <p:cNvPr id="9" name="Rectangle: Rounded Corners 8">
            <a:extLst>
              <a:ext uri="{FF2B5EF4-FFF2-40B4-BE49-F238E27FC236}">
                <a16:creationId xmlns:a16="http://schemas.microsoft.com/office/drawing/2014/main" id="{10F40CE7-7C8D-7E4C-F231-FF8D456611F8}"/>
              </a:ext>
            </a:extLst>
          </p:cNvPr>
          <p:cNvSpPr/>
          <p:nvPr/>
        </p:nvSpPr>
        <p:spPr>
          <a:xfrm>
            <a:off x="3589184" y="4893565"/>
            <a:ext cx="7874000" cy="1773936"/>
          </a:xfrm>
          <a:prstGeom prst="roundRect">
            <a:avLst>
              <a:gd name="adj" fmla="val 8297"/>
            </a:avLst>
          </a:prstGeom>
          <a:solidFill>
            <a:sysClr val="window" lastClr="FFFFFF"/>
          </a:solidFill>
          <a:ln w="25400" cap="flat" cmpd="sng" algn="ctr">
            <a:solidFill>
              <a:schemeClr val="accent5"/>
            </a:solidFill>
            <a:prstDash val="solid"/>
          </a:ln>
          <a:effectLst>
            <a:outerShdw blurRad="63500" sx="102000" sy="102000" algn="ctr" rotWithShape="0">
              <a:prstClr val="black">
                <a:alpha val="40000"/>
              </a:prstClr>
            </a:outerShdw>
          </a:effectLst>
        </p:spPr>
        <p:txBody>
          <a:bodyPr rtlCol="0" anchor="ctr"/>
          <a:lstStyle/>
          <a:p>
            <a:pPr algn="just" defTabSz="609539">
              <a:lnSpc>
                <a:spcPct val="150000"/>
              </a:lnSpc>
              <a:buClrTx/>
            </a:pPr>
            <a:r>
              <a:rPr lang="vi-VN" sz="2400" kern="1200" dirty="0">
                <a:solidFill>
                  <a:prstClr val="black"/>
                </a:solidFill>
                <a:latin typeface="UTM Avo" panose="02040603050506020204" pitchFamily="18" charset="0"/>
                <a:ea typeface="+mn-ea"/>
                <a:cs typeface="Arial" panose="020B0604020202020204" pitchFamily="34" charset="0"/>
              </a:rPr>
              <a:t>Phát triển những phẩm chất đạo đức tốt đẹp, từ đó trở thành những công dân gương mẫu và có ích cho xã hội.</a:t>
            </a:r>
            <a:endParaRPr lang="en-US" sz="2400" kern="1200" dirty="0">
              <a:solidFill>
                <a:prstClr val="black"/>
              </a:solidFill>
              <a:latin typeface="UTM Avo" panose="02040603050506020204" pitchFamily="18" charset="0"/>
              <a:ea typeface="+mn-ea"/>
              <a:cs typeface="Arial" panose="020B0604020202020204" pitchFamily="34" charset="0"/>
            </a:endParaRPr>
          </a:p>
        </p:txBody>
      </p:sp>
    </p:spTree>
    <p:extLst>
      <p:ext uri="{BB962C8B-B14F-4D97-AF65-F5344CB8AC3E}">
        <p14:creationId xmlns:p14="http://schemas.microsoft.com/office/powerpoint/2010/main" val="3487224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6C921B1-344E-D04D-DEC4-1D693EB55E6D}"/>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7D5B53A-A6EF-A58D-93F9-A79D441C2969}"/>
              </a:ext>
            </a:extLst>
          </p:cNvPr>
          <p:cNvSpPr/>
          <p:nvPr/>
        </p:nvSpPr>
        <p:spPr>
          <a:xfrm>
            <a:off x="820727" y="1772093"/>
            <a:ext cx="2725584" cy="4692208"/>
          </a:xfrm>
          <a:prstGeom prst="roundRect">
            <a:avLst>
              <a:gd name="adj" fmla="val 8297"/>
            </a:avLst>
          </a:prstGeom>
          <a:solidFill>
            <a:schemeClr val="accent6">
              <a:lumMod val="20000"/>
              <a:lumOff val="80000"/>
            </a:schemeClr>
          </a:solidFill>
          <a:ln w="25400" cap="flat" cmpd="sng" algn="ctr">
            <a:solidFill>
              <a:schemeClr val="accent6"/>
            </a:solidFill>
            <a:prstDash val="solid"/>
          </a:ln>
          <a:effectLst>
            <a:outerShdw blurRad="63500" sx="102000" sy="102000" algn="ctr" rotWithShape="0">
              <a:prstClr val="black">
                <a:alpha val="40000"/>
              </a:prstClr>
            </a:outerShdw>
          </a:effectLst>
        </p:spPr>
        <p:txBody>
          <a:bodyPr rtlCol="0" anchor="ctr"/>
          <a:lstStyle/>
          <a:p>
            <a:pPr lvl="0" algn="just" defTabSz="609539">
              <a:lnSpc>
                <a:spcPct val="150000"/>
              </a:lnSpc>
              <a:buClrTx/>
            </a:pPr>
            <a:r>
              <a:rPr lang="vi-VN" sz="2400" b="1" kern="1200">
                <a:solidFill>
                  <a:prstClr val="black"/>
                </a:solidFill>
                <a:latin typeface="UTM Avo" panose="02040603050506020204" pitchFamily="18" charset="0"/>
                <a:ea typeface="+mn-ea"/>
                <a:cs typeface="Arial" panose="020B0604020202020204" pitchFamily="34" charset="0"/>
              </a:rPr>
              <a:t>Giải thích câu danh ngôn “Tuổi trẻ không có lí tưởng giống như buổi sáng không có Mặt Trời”:</a:t>
            </a:r>
            <a:endParaRPr lang="vi-VN" sz="2400" b="1" kern="1200" dirty="0">
              <a:solidFill>
                <a:prstClr val="black"/>
              </a:solidFill>
              <a:latin typeface="UTM Avo" panose="02040603050506020204" pitchFamily="18" charset="0"/>
              <a:ea typeface="+mn-ea"/>
              <a:cs typeface="Arial" panose="020B0604020202020204" pitchFamily="34" charset="0"/>
            </a:endParaRPr>
          </a:p>
        </p:txBody>
      </p:sp>
      <p:sp>
        <p:nvSpPr>
          <p:cNvPr id="6" name="Rectangle: Rounded Corners 5">
            <a:extLst>
              <a:ext uri="{FF2B5EF4-FFF2-40B4-BE49-F238E27FC236}">
                <a16:creationId xmlns:a16="http://schemas.microsoft.com/office/drawing/2014/main" id="{62C9452E-DA2E-3F63-7367-6D0037093605}"/>
              </a:ext>
            </a:extLst>
          </p:cNvPr>
          <p:cNvSpPr/>
          <p:nvPr/>
        </p:nvSpPr>
        <p:spPr>
          <a:xfrm>
            <a:off x="3909695" y="1191131"/>
            <a:ext cx="7591006" cy="1773936"/>
          </a:xfrm>
          <a:prstGeom prst="roundRect">
            <a:avLst>
              <a:gd name="adj" fmla="val 8297"/>
            </a:avLst>
          </a:prstGeom>
          <a:solidFill>
            <a:sysClr val="window" lastClr="FFFFFF"/>
          </a:solidFill>
          <a:ln w="25400" cap="flat" cmpd="sng" algn="ctr">
            <a:solidFill>
              <a:schemeClr val="accent6"/>
            </a:solidFill>
            <a:prstDash val="solid"/>
          </a:ln>
          <a:effectLst>
            <a:outerShdw blurRad="63500" sx="102000" sy="102000" algn="ctr" rotWithShape="0">
              <a:prstClr val="black">
                <a:alpha val="40000"/>
              </a:prstClr>
            </a:outerShdw>
          </a:effectLst>
        </p:spPr>
        <p:txBody>
          <a:bodyPr rtlCol="0" anchor="ctr"/>
          <a:lstStyle/>
          <a:p>
            <a:pPr lvl="0" algn="just" defTabSz="609539">
              <a:lnSpc>
                <a:spcPct val="150000"/>
              </a:lnSpc>
              <a:buClrTx/>
              <a:defRPr/>
            </a:pPr>
            <a:r>
              <a:rPr lang="vi-VN" sz="2400" kern="1200" dirty="0">
                <a:solidFill>
                  <a:prstClr val="black"/>
                </a:solidFill>
                <a:latin typeface="UTM Avo" panose="02040603050506020204" pitchFamily="18" charset="0"/>
                <a:ea typeface="+mn-ea"/>
                <a:cs typeface="Arial" panose="020B0604020202020204" pitchFamily="34" charset="0"/>
              </a:rPr>
              <a:t>- Mặt trời: nguồn sáng và sự sống cho Trái Đất.</a:t>
            </a:r>
          </a:p>
          <a:p>
            <a:pPr lvl="0" algn="just" defTabSz="609539">
              <a:lnSpc>
                <a:spcPct val="150000"/>
              </a:lnSpc>
              <a:buClrTx/>
              <a:defRPr/>
            </a:pPr>
            <a:r>
              <a:rPr lang="vi-VN" sz="2400" kern="1200" dirty="0">
                <a:solidFill>
                  <a:prstClr val="black"/>
                </a:solidFill>
                <a:latin typeface="UTM Avo" panose="02040603050506020204" pitchFamily="18" charset="0"/>
                <a:ea typeface="+mn-ea"/>
                <a:cs typeface="Arial" panose="020B0604020202020204" pitchFamily="34" charset="0"/>
              </a:rPr>
              <a:t>- Lý tưởng: nguồn động lực và hướng dẫn cho tuổi trẻ.</a:t>
            </a:r>
          </a:p>
        </p:txBody>
      </p:sp>
      <p:sp>
        <p:nvSpPr>
          <p:cNvPr id="7" name="Rectangle: Rounded Corners 6">
            <a:extLst>
              <a:ext uri="{FF2B5EF4-FFF2-40B4-BE49-F238E27FC236}">
                <a16:creationId xmlns:a16="http://schemas.microsoft.com/office/drawing/2014/main" id="{F5811750-3229-2CB9-96F4-086F17E996AB}"/>
              </a:ext>
            </a:extLst>
          </p:cNvPr>
          <p:cNvSpPr/>
          <p:nvPr/>
        </p:nvSpPr>
        <p:spPr>
          <a:xfrm>
            <a:off x="3909695" y="3071617"/>
            <a:ext cx="7591006" cy="1773936"/>
          </a:xfrm>
          <a:prstGeom prst="roundRect">
            <a:avLst>
              <a:gd name="adj" fmla="val 8297"/>
            </a:avLst>
          </a:prstGeom>
          <a:solidFill>
            <a:sysClr val="window" lastClr="FFFFFF"/>
          </a:solidFill>
          <a:ln w="25400" cap="flat" cmpd="sng" algn="ctr">
            <a:solidFill>
              <a:schemeClr val="accent6"/>
            </a:solidFill>
            <a:prstDash val="solid"/>
          </a:ln>
          <a:effectLst>
            <a:outerShdw blurRad="63500" sx="102000" sy="102000" algn="ctr" rotWithShape="0">
              <a:prstClr val="black">
                <a:alpha val="40000"/>
              </a:prstClr>
            </a:outerShdw>
          </a:effectLst>
        </p:spPr>
        <p:txBody>
          <a:bodyPr rtlCol="0" anchor="ctr"/>
          <a:lstStyle/>
          <a:p>
            <a:pPr algn="just" defTabSz="609539">
              <a:lnSpc>
                <a:spcPct val="150000"/>
              </a:lnSpc>
              <a:buClrTx/>
            </a:pPr>
            <a:r>
              <a:rPr lang="vi-VN" sz="2400" kern="1200" dirty="0">
                <a:solidFill>
                  <a:prstClr val="black"/>
                </a:solidFill>
                <a:latin typeface="UTM Avo" panose="02040603050506020204" pitchFamily="18" charset="0"/>
                <a:ea typeface="+mn-ea"/>
                <a:cs typeface="Arial" panose="020B0604020202020204" pitchFamily="34" charset="0"/>
              </a:rPr>
              <a:t>Thiếu lý tưởng, tuổi trẻ sẽ mất phương hướng, thiếu động lực và dễ dàng bị cám dỗ bởi những thứ tạm thời.</a:t>
            </a:r>
          </a:p>
        </p:txBody>
      </p:sp>
      <p:sp>
        <p:nvSpPr>
          <p:cNvPr id="8" name="Rectangle: Rounded Corners 7">
            <a:extLst>
              <a:ext uri="{FF2B5EF4-FFF2-40B4-BE49-F238E27FC236}">
                <a16:creationId xmlns:a16="http://schemas.microsoft.com/office/drawing/2014/main" id="{F15422CD-6778-C071-621E-FB626B465445}"/>
              </a:ext>
            </a:extLst>
          </p:cNvPr>
          <p:cNvSpPr/>
          <p:nvPr/>
        </p:nvSpPr>
        <p:spPr>
          <a:xfrm>
            <a:off x="3909695" y="4952103"/>
            <a:ext cx="7591006" cy="1769376"/>
          </a:xfrm>
          <a:prstGeom prst="roundRect">
            <a:avLst>
              <a:gd name="adj" fmla="val 8297"/>
            </a:avLst>
          </a:prstGeom>
          <a:solidFill>
            <a:sysClr val="window" lastClr="FFFFFF"/>
          </a:solidFill>
          <a:ln w="25400" cap="flat" cmpd="sng" algn="ctr">
            <a:solidFill>
              <a:schemeClr val="accent6"/>
            </a:solidFill>
            <a:prstDash val="solid"/>
          </a:ln>
          <a:effectLst>
            <a:outerShdw blurRad="63500" sx="102000" sy="102000" algn="ctr" rotWithShape="0">
              <a:prstClr val="black">
                <a:alpha val="40000"/>
              </a:prstClr>
            </a:outerShdw>
          </a:effectLst>
        </p:spPr>
        <p:txBody>
          <a:bodyPr rtlCol="0" anchor="ctr"/>
          <a:lstStyle/>
          <a:p>
            <a:pPr lvl="0" algn="just" defTabSz="609539">
              <a:lnSpc>
                <a:spcPct val="150000"/>
              </a:lnSpc>
              <a:buClrTx/>
              <a:defRPr/>
            </a:pPr>
            <a:r>
              <a:rPr lang="vi-VN" sz="2400" kern="1200" dirty="0">
                <a:solidFill>
                  <a:prstClr val="black"/>
                </a:solidFill>
                <a:latin typeface="UTM Avo" panose="02040603050506020204" pitchFamily="18" charset="0"/>
                <a:ea typeface="+mn-ea"/>
                <a:cs typeface="Arial" panose="020B0604020202020204" pitchFamily="34" charset="0"/>
              </a:rPr>
              <a:t>Mỗi người trẻ cần tìm cho mình một lý tưởng cao đẹp để theo đuổi, từ đó tạo ra một cuộc sống ý nghĩa, giá trị.</a:t>
            </a:r>
          </a:p>
        </p:txBody>
      </p:sp>
    </p:spTree>
    <p:extLst>
      <p:ext uri="{BB962C8B-B14F-4D97-AF65-F5344CB8AC3E}">
        <p14:creationId xmlns:p14="http://schemas.microsoft.com/office/powerpoint/2010/main" val="2649962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6F17366-4DCA-C277-087B-0C838030FB6A}"/>
            </a:ext>
          </a:extLst>
        </p:cNvPr>
        <p:cNvGrpSpPr/>
        <p:nvPr/>
      </p:nvGrpSpPr>
      <p:grpSpPr>
        <a:xfrm>
          <a:off x="0" y="0"/>
          <a:ext cx="0" cy="0"/>
          <a:chOff x="0" y="0"/>
          <a:chExt cx="0" cy="0"/>
        </a:xfrm>
      </p:grpSpPr>
      <p:pic>
        <p:nvPicPr>
          <p:cNvPr id="2" name="Picture 1" descr="A close-up of a person's hands buttoning a blue shirt&#10;&#10;Description automatically generated">
            <a:extLst>
              <a:ext uri="{FF2B5EF4-FFF2-40B4-BE49-F238E27FC236}">
                <a16:creationId xmlns:a16="http://schemas.microsoft.com/office/drawing/2014/main" id="{31C35B1C-1B72-D81F-D377-127BE462C1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200" y="1820004"/>
            <a:ext cx="4294166" cy="2726795"/>
          </a:xfrm>
          <a:prstGeom prst="rect">
            <a:avLst/>
          </a:prstGeom>
          <a:ln>
            <a:noFill/>
          </a:ln>
          <a:effectLst>
            <a:outerShdw blurRad="190500" algn="tl" rotWithShape="0">
              <a:srgbClr val="000000">
                <a:alpha val="70000"/>
              </a:srgbClr>
            </a:outerShdw>
          </a:effectLst>
        </p:spPr>
      </p:pic>
      <p:pic>
        <p:nvPicPr>
          <p:cNvPr id="3" name="Picture 2" descr="A group of people holding flags&#10;&#10;Description automatically generated">
            <a:extLst>
              <a:ext uri="{FF2B5EF4-FFF2-40B4-BE49-F238E27FC236}">
                <a16:creationId xmlns:a16="http://schemas.microsoft.com/office/drawing/2014/main" id="{90FF25F4-FC31-F252-B887-6D331763A40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114"/>
          <a:stretch/>
        </p:blipFill>
        <p:spPr>
          <a:xfrm>
            <a:off x="7186634" y="1820004"/>
            <a:ext cx="4294166" cy="2730365"/>
          </a:xfrm>
          <a:prstGeom prst="rect">
            <a:avLst/>
          </a:prstGeom>
          <a:ln>
            <a:noFill/>
          </a:ln>
          <a:effectLst>
            <a:outerShdw blurRad="190500" algn="tl" rotWithShape="0">
              <a:srgbClr val="000000">
                <a:alpha val="70000"/>
              </a:srgbClr>
            </a:outerShdw>
          </a:effectLst>
        </p:spPr>
      </p:pic>
      <p:pic>
        <p:nvPicPr>
          <p:cNvPr id="4" name="Picture 3" descr="A group of people in blue shirts posing for a photo&#10;&#10;Description automatically generated">
            <a:extLst>
              <a:ext uri="{FF2B5EF4-FFF2-40B4-BE49-F238E27FC236}">
                <a16:creationId xmlns:a16="http://schemas.microsoft.com/office/drawing/2014/main" id="{BC428E9F-9205-8155-94B9-9EC41B93062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48226" y="3744393"/>
            <a:ext cx="4095548" cy="273036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084747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63B3CF8-27D7-9D6F-27FA-230DAF2F37CA}"/>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B8E3F59-DCFD-D83D-811C-E08F041DC468}"/>
              </a:ext>
            </a:extLst>
          </p:cNvPr>
          <p:cNvGrpSpPr/>
          <p:nvPr/>
        </p:nvGrpSpPr>
        <p:grpSpPr>
          <a:xfrm>
            <a:off x="-251022" y="3830662"/>
            <a:ext cx="4991100" cy="3203747"/>
            <a:chOff x="-2971800" y="3609577"/>
            <a:chExt cx="12959766" cy="8772923"/>
          </a:xfrm>
        </p:grpSpPr>
        <p:sp>
          <p:nvSpPr>
            <p:cNvPr id="3" name="Freeform 2">
              <a:extLst>
                <a:ext uri="{FF2B5EF4-FFF2-40B4-BE49-F238E27FC236}">
                  <a16:creationId xmlns:a16="http://schemas.microsoft.com/office/drawing/2014/main" id="{65740393-983B-5200-15D2-2E5C93119F91}"/>
                </a:ext>
              </a:extLst>
            </p:cNvPr>
            <p:cNvSpPr/>
            <p:nvPr/>
          </p:nvSpPr>
          <p:spPr>
            <a:xfrm rot="765327">
              <a:off x="-2303683" y="3609577"/>
              <a:ext cx="10503684" cy="7010400"/>
            </a:xfrm>
            <a:custGeom>
              <a:avLst/>
              <a:gdLst/>
              <a:ahLst/>
              <a:cxnLst/>
              <a:rect l="l" t="t" r="r" b="b"/>
              <a:pathLst>
                <a:path w="6773333" h="4114800">
                  <a:moveTo>
                    <a:pt x="0" y="0"/>
                  </a:moveTo>
                  <a:lnTo>
                    <a:pt x="6773333" y="0"/>
                  </a:lnTo>
                  <a:lnTo>
                    <a:pt x="6773333"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buClrTx/>
                <a:buFontTx/>
                <a:buNone/>
                <a:defRPr/>
              </a:pPr>
              <a:endParaRPr lang="en-US" sz="2400" kern="1200">
                <a:solidFill>
                  <a:prstClr val="black"/>
                </a:solidFill>
                <a:latin typeface="Calibri"/>
                <a:ea typeface="+mn-ea"/>
                <a:cs typeface="+mn-cs"/>
              </a:endParaRPr>
            </a:p>
          </p:txBody>
        </p:sp>
        <p:sp>
          <p:nvSpPr>
            <p:cNvPr id="4" name="Freeform 2">
              <a:extLst>
                <a:ext uri="{FF2B5EF4-FFF2-40B4-BE49-F238E27FC236}">
                  <a16:creationId xmlns:a16="http://schemas.microsoft.com/office/drawing/2014/main" id="{E3EB16CA-97EA-30A5-171A-A7F1C518C6B8}"/>
                </a:ext>
              </a:extLst>
            </p:cNvPr>
            <p:cNvSpPr/>
            <p:nvPr/>
          </p:nvSpPr>
          <p:spPr>
            <a:xfrm rot="1228101">
              <a:off x="-46601" y="5943560"/>
              <a:ext cx="10034567" cy="6096000"/>
            </a:xfrm>
            <a:custGeom>
              <a:avLst/>
              <a:gdLst/>
              <a:ahLst/>
              <a:cxnLst/>
              <a:rect l="l" t="t" r="r" b="b"/>
              <a:pathLst>
                <a:path w="6773333" h="4114800">
                  <a:moveTo>
                    <a:pt x="0" y="0"/>
                  </a:moveTo>
                  <a:lnTo>
                    <a:pt x="6773333" y="0"/>
                  </a:lnTo>
                  <a:lnTo>
                    <a:pt x="6773333"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buClrTx/>
                <a:buFontTx/>
                <a:buNone/>
                <a:defRPr/>
              </a:pPr>
              <a:endParaRPr lang="en-US" sz="2400" kern="1200">
                <a:solidFill>
                  <a:prstClr val="black"/>
                </a:solidFill>
                <a:latin typeface="Calibri"/>
                <a:ea typeface="+mn-ea"/>
                <a:cs typeface="+mn-cs"/>
              </a:endParaRPr>
            </a:p>
          </p:txBody>
        </p:sp>
        <p:sp>
          <p:nvSpPr>
            <p:cNvPr id="8" name="Freeform 2">
              <a:extLst>
                <a:ext uri="{FF2B5EF4-FFF2-40B4-BE49-F238E27FC236}">
                  <a16:creationId xmlns:a16="http://schemas.microsoft.com/office/drawing/2014/main" id="{5664009B-C675-125D-62BF-6E3E6F47CEDA}"/>
                </a:ext>
              </a:extLst>
            </p:cNvPr>
            <p:cNvSpPr/>
            <p:nvPr/>
          </p:nvSpPr>
          <p:spPr>
            <a:xfrm>
              <a:off x="-2971800" y="6286500"/>
              <a:ext cx="10034567" cy="6096000"/>
            </a:xfrm>
            <a:custGeom>
              <a:avLst/>
              <a:gdLst/>
              <a:ahLst/>
              <a:cxnLst/>
              <a:rect l="l" t="t" r="r" b="b"/>
              <a:pathLst>
                <a:path w="6773333" h="4114800">
                  <a:moveTo>
                    <a:pt x="0" y="0"/>
                  </a:moveTo>
                  <a:lnTo>
                    <a:pt x="6773333" y="0"/>
                  </a:lnTo>
                  <a:lnTo>
                    <a:pt x="6773333"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buClrTx/>
                <a:buFontTx/>
                <a:buNone/>
                <a:defRPr/>
              </a:pPr>
              <a:endParaRPr lang="en-US" sz="2400" kern="1200">
                <a:solidFill>
                  <a:prstClr val="black"/>
                </a:solidFill>
                <a:latin typeface="Calibri"/>
                <a:ea typeface="+mn-ea"/>
                <a:cs typeface="+mn-cs"/>
              </a:endParaRPr>
            </a:p>
          </p:txBody>
        </p:sp>
        <p:sp>
          <p:nvSpPr>
            <p:cNvPr id="9" name="Freeform 3">
              <a:extLst>
                <a:ext uri="{FF2B5EF4-FFF2-40B4-BE49-F238E27FC236}">
                  <a16:creationId xmlns:a16="http://schemas.microsoft.com/office/drawing/2014/main" id="{88224C79-9A94-C4BE-0A38-F1E6E82B1250}"/>
                </a:ext>
              </a:extLst>
            </p:cNvPr>
            <p:cNvSpPr/>
            <p:nvPr/>
          </p:nvSpPr>
          <p:spPr>
            <a:xfrm>
              <a:off x="-152400" y="3975890"/>
              <a:ext cx="7315200" cy="6277772"/>
            </a:xfrm>
            <a:custGeom>
              <a:avLst/>
              <a:gdLst/>
              <a:ahLst/>
              <a:cxnLst/>
              <a:rect l="l" t="t" r="r" b="b"/>
              <a:pathLst>
                <a:path w="4794788" h="4114800">
                  <a:moveTo>
                    <a:pt x="0" y="0"/>
                  </a:moveTo>
                  <a:lnTo>
                    <a:pt x="4794788" y="0"/>
                  </a:lnTo>
                  <a:lnTo>
                    <a:pt x="479478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a:effectLst>
              <a:outerShdw blurRad="50800" dist="38100" dir="8100000" algn="tr" rotWithShape="0">
                <a:prstClr val="black">
                  <a:alpha val="40000"/>
                </a:prstClr>
              </a:outerShdw>
            </a:effectLst>
          </p:spPr>
          <p:txBody>
            <a:bodyPr/>
            <a:lstStyle/>
            <a:p>
              <a:pPr defTabSz="609539">
                <a:buClrTx/>
                <a:buFontTx/>
                <a:buNone/>
              </a:pPr>
              <a:endParaRPr lang="vi-VN" sz="2400" kern="1200" dirty="0">
                <a:solidFill>
                  <a:prstClr val="black"/>
                </a:solidFill>
                <a:latin typeface="Arial" panose="020B0604020202020204" pitchFamily="34" charset="0"/>
                <a:ea typeface="+mn-ea"/>
                <a:cs typeface="+mn-cs"/>
              </a:endParaRPr>
            </a:p>
          </p:txBody>
        </p:sp>
      </p:grpSp>
      <p:grpSp>
        <p:nvGrpSpPr>
          <p:cNvPr id="17" name="Group 16">
            <a:extLst>
              <a:ext uri="{FF2B5EF4-FFF2-40B4-BE49-F238E27FC236}">
                <a16:creationId xmlns:a16="http://schemas.microsoft.com/office/drawing/2014/main" id="{26C81959-5B52-B6B5-B700-7BE96742F46F}"/>
              </a:ext>
            </a:extLst>
          </p:cNvPr>
          <p:cNvGrpSpPr/>
          <p:nvPr/>
        </p:nvGrpSpPr>
        <p:grpSpPr>
          <a:xfrm>
            <a:off x="3064533" y="723975"/>
            <a:ext cx="7946367" cy="1128386"/>
            <a:chOff x="918117" y="2021238"/>
            <a:chExt cx="11919550" cy="1692579"/>
          </a:xfrm>
        </p:grpSpPr>
        <p:sp>
          <p:nvSpPr>
            <p:cNvPr id="18" name="Oval 17">
              <a:extLst>
                <a:ext uri="{FF2B5EF4-FFF2-40B4-BE49-F238E27FC236}">
                  <a16:creationId xmlns:a16="http://schemas.microsoft.com/office/drawing/2014/main" id="{04DA3F8F-4BC5-33E4-0484-DC19D9B4B9D8}"/>
                </a:ext>
              </a:extLst>
            </p:cNvPr>
            <p:cNvSpPr/>
            <p:nvPr/>
          </p:nvSpPr>
          <p:spPr>
            <a:xfrm>
              <a:off x="918117" y="2632778"/>
              <a:ext cx="764868" cy="764868"/>
            </a:xfrm>
            <a:prstGeom prst="ellipse">
              <a:avLst/>
            </a:prstGeom>
            <a:solidFill>
              <a:sysClr val="window" lastClr="FFFFFF"/>
            </a:solidFill>
            <a:ln w="25400" cap="flat" cmpd="sng" algn="ctr">
              <a:solidFill>
                <a:srgbClr val="F79646">
                  <a:lumMod val="7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lang="en-US" sz="2400" b="1" kern="1200" dirty="0">
                  <a:solidFill>
                    <a:srgbClr val="F79646">
                      <a:lumMod val="75000"/>
                    </a:srgbClr>
                  </a:solidFill>
                  <a:latin typeface="UTM Avo" panose="02040603050506020204" pitchFamily="18" charset="0"/>
                  <a:ea typeface="+mn-ea"/>
                  <a:cs typeface="Arial" panose="020B0604020202020204" pitchFamily="34" charset="0"/>
                </a:rPr>
                <a:t>3</a:t>
              </a:r>
              <a:endParaRPr kumimoji="0" lang="en-US" sz="2400" b="1" i="0" u="none" strike="noStrike" kern="1200" cap="none" spc="0" normalizeH="0" baseline="0" noProof="0" dirty="0">
                <a:ln>
                  <a:noFill/>
                </a:ln>
                <a:solidFill>
                  <a:srgbClr val="F79646">
                    <a:lumMod val="75000"/>
                  </a:srgbClr>
                </a:solidFill>
                <a:effectLst/>
                <a:uLnTx/>
                <a:uFillTx/>
                <a:latin typeface="UTM Avo" panose="02040603050506020204" pitchFamily="18" charset="0"/>
                <a:ea typeface="+mn-ea"/>
                <a:cs typeface="Arial" panose="020B0604020202020204" pitchFamily="34" charset="0"/>
              </a:endParaRPr>
            </a:p>
          </p:txBody>
        </p:sp>
        <p:sp>
          <p:nvSpPr>
            <p:cNvPr id="19" name="TextBox 18">
              <a:extLst>
                <a:ext uri="{FF2B5EF4-FFF2-40B4-BE49-F238E27FC236}">
                  <a16:creationId xmlns:a16="http://schemas.microsoft.com/office/drawing/2014/main" id="{56287F06-A0DC-9931-4EB0-5A82D139BDA7}"/>
                </a:ext>
              </a:extLst>
            </p:cNvPr>
            <p:cNvSpPr txBox="1"/>
            <p:nvPr/>
          </p:nvSpPr>
          <p:spPr>
            <a:xfrm>
              <a:off x="1814511" y="2021238"/>
              <a:ext cx="11023156" cy="1692579"/>
            </a:xfrm>
            <a:prstGeom prst="rect">
              <a:avLst/>
            </a:prstGeom>
            <a:noFill/>
          </p:spPr>
          <p:txBody>
            <a:bodyPr wrap="square" rtlCol="0">
              <a:spAutoFit/>
            </a:bodyP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Kể một tấm gương tiêu biểu của thanh niên Việt Nam</a:t>
              </a:r>
            </a:p>
          </p:txBody>
        </p:sp>
      </p:grpSp>
      <p:grpSp>
        <p:nvGrpSpPr>
          <p:cNvPr id="5" name="Group 4">
            <a:extLst>
              <a:ext uri="{FF2B5EF4-FFF2-40B4-BE49-F238E27FC236}">
                <a16:creationId xmlns:a16="http://schemas.microsoft.com/office/drawing/2014/main" id="{8D32155C-D488-D9B6-63AE-752CEC15636D}"/>
              </a:ext>
            </a:extLst>
          </p:cNvPr>
          <p:cNvGrpSpPr/>
          <p:nvPr/>
        </p:nvGrpSpPr>
        <p:grpSpPr>
          <a:xfrm>
            <a:off x="2028888" y="2514259"/>
            <a:ext cx="9861734" cy="1675843"/>
            <a:chOff x="523599" y="1888175"/>
            <a:chExt cx="14792601" cy="2513765"/>
          </a:xfrm>
        </p:grpSpPr>
        <p:sp>
          <p:nvSpPr>
            <p:cNvPr id="6" name="TextBox 5">
              <a:extLst>
                <a:ext uri="{FF2B5EF4-FFF2-40B4-BE49-F238E27FC236}">
                  <a16:creationId xmlns:a16="http://schemas.microsoft.com/office/drawing/2014/main" id="{B3820098-5219-D342-3207-712F66E3906E}"/>
                </a:ext>
              </a:extLst>
            </p:cNvPr>
            <p:cNvSpPr txBox="1"/>
            <p:nvPr/>
          </p:nvSpPr>
          <p:spPr>
            <a:xfrm>
              <a:off x="1857375" y="1888175"/>
              <a:ext cx="13458825" cy="2513765"/>
            </a:xfrm>
            <a:prstGeom prst="rect">
              <a:avLst/>
            </a:prstGeom>
            <a:noFill/>
          </p:spPr>
          <p:txBody>
            <a:bodyPr wrap="square">
              <a:spAutoFit/>
            </a:bodyPr>
            <a:lstStyle/>
            <a:p>
              <a:pPr algn="just" defTabSz="609539">
                <a:lnSpc>
                  <a:spcPct val="150000"/>
                </a:lnSpc>
                <a:buClrTx/>
                <a:buFontTx/>
                <a:buNone/>
              </a:pPr>
              <a:r>
                <a:rPr lang="vi-VN" sz="2400" kern="1200" dirty="0">
                  <a:solidFill>
                    <a:prstClr val="black"/>
                  </a:solidFill>
                  <a:latin typeface="UTM Avo" panose="02040603050506020204" pitchFamily="18" charset="0"/>
                  <a:ea typeface="+mn-ea"/>
                  <a:cs typeface="+mn-cs"/>
                </a:rPr>
                <a:t>Em hãy kể về một tấm gương tiêu biểu của thanh niên Việt Nam có đóng góp to lớn cho sự nghiệp công nghiệp hóa, hiện đại hóa đất nước và rút ra bài học cho bản thân.</a:t>
              </a:r>
            </a:p>
          </p:txBody>
        </p:sp>
        <p:sp>
          <p:nvSpPr>
            <p:cNvPr id="7" name="Freeform 3">
              <a:extLst>
                <a:ext uri="{FF2B5EF4-FFF2-40B4-BE49-F238E27FC236}">
                  <a16:creationId xmlns:a16="http://schemas.microsoft.com/office/drawing/2014/main" id="{453FF74B-97D8-E5E6-2DE6-2DFF6B3A9A8A}"/>
                </a:ext>
              </a:extLst>
            </p:cNvPr>
            <p:cNvSpPr/>
            <p:nvPr/>
          </p:nvSpPr>
          <p:spPr>
            <a:xfrm>
              <a:off x="523599" y="2233031"/>
              <a:ext cx="1075730" cy="1381353"/>
            </a:xfrm>
            <a:custGeom>
              <a:avLst/>
              <a:gdLst/>
              <a:ahLst/>
              <a:cxnLst/>
              <a:rect l="l" t="t" r="r" b="b"/>
              <a:pathLst>
                <a:path w="6408801" h="8229600">
                  <a:moveTo>
                    <a:pt x="0" y="0"/>
                  </a:moveTo>
                  <a:lnTo>
                    <a:pt x="6408801" y="0"/>
                  </a:lnTo>
                  <a:lnTo>
                    <a:pt x="6408801" y="8229600"/>
                  </a:lnTo>
                  <a:lnTo>
                    <a:pt x="0" y="8229600"/>
                  </a:lnTo>
                  <a:lnTo>
                    <a:pt x="0" y="0"/>
                  </a:lnTo>
                  <a:close/>
                </a:path>
              </a:pathLst>
            </a:custGeom>
            <a:blipFill>
              <a:blip r:embed="rId7"/>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grpSp>
    </p:spTree>
    <p:extLst>
      <p:ext uri="{BB962C8B-B14F-4D97-AF65-F5344CB8AC3E}">
        <p14:creationId xmlns:p14="http://schemas.microsoft.com/office/powerpoint/2010/main" val="3958298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2435A45-BF81-4E36-F22E-7E5C55B08C67}"/>
            </a:ext>
          </a:extLst>
        </p:cNvPr>
        <p:cNvGrpSpPr/>
        <p:nvPr/>
      </p:nvGrpSpPr>
      <p:grpSpPr>
        <a:xfrm>
          <a:off x="0" y="0"/>
          <a:ext cx="0" cy="0"/>
          <a:chOff x="0" y="0"/>
          <a:chExt cx="0" cy="0"/>
        </a:xfrm>
      </p:grpSpPr>
      <p:pic>
        <p:nvPicPr>
          <p:cNvPr id="2" name="Picture 1" descr="A person holding a certificate&#10;&#10;Description automatically generated">
            <a:extLst>
              <a:ext uri="{FF2B5EF4-FFF2-40B4-BE49-F238E27FC236}">
                <a16:creationId xmlns:a16="http://schemas.microsoft.com/office/drawing/2014/main" id="{6C4B5F0B-54FB-A7B7-2387-EDEA3BBA54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0899" y="2120900"/>
            <a:ext cx="4336284" cy="3429000"/>
          </a:xfrm>
          <a:prstGeom prst="rect">
            <a:avLst/>
          </a:prstGeom>
        </p:spPr>
      </p:pic>
      <p:grpSp>
        <p:nvGrpSpPr>
          <p:cNvPr id="6" name="Group 5">
            <a:extLst>
              <a:ext uri="{FF2B5EF4-FFF2-40B4-BE49-F238E27FC236}">
                <a16:creationId xmlns:a16="http://schemas.microsoft.com/office/drawing/2014/main" id="{CA0FB5DC-6EAA-B44F-98BA-2873654D60A3}"/>
              </a:ext>
            </a:extLst>
          </p:cNvPr>
          <p:cNvGrpSpPr/>
          <p:nvPr/>
        </p:nvGrpSpPr>
        <p:grpSpPr>
          <a:xfrm>
            <a:off x="5295701" y="2317159"/>
            <a:ext cx="6426200" cy="3036481"/>
            <a:chOff x="8020051" y="4632062"/>
            <a:chExt cx="9639300" cy="4554721"/>
          </a:xfrm>
        </p:grpSpPr>
        <p:sp>
          <p:nvSpPr>
            <p:cNvPr id="7" name="Rectangle: Rounded Corners 6">
              <a:extLst>
                <a:ext uri="{FF2B5EF4-FFF2-40B4-BE49-F238E27FC236}">
                  <a16:creationId xmlns:a16="http://schemas.microsoft.com/office/drawing/2014/main" id="{CBE01B07-CE01-0A72-5AB3-89777D95A1A8}"/>
                </a:ext>
              </a:extLst>
            </p:cNvPr>
            <p:cNvSpPr/>
            <p:nvPr/>
          </p:nvSpPr>
          <p:spPr>
            <a:xfrm>
              <a:off x="9525000" y="4632062"/>
              <a:ext cx="6629400" cy="1200150"/>
            </a:xfrm>
            <a:prstGeom prst="roundRect">
              <a:avLst/>
            </a:prstGeom>
            <a:solidFill>
              <a:schemeClr val="accent1">
                <a:lumMod val="20000"/>
                <a:lumOff val="80000"/>
              </a:schemeClr>
            </a:solidFill>
            <a:ln w="25400" cap="flat" cmpd="sng" algn="ctr">
              <a:noFill/>
              <a:prstDash val="solid"/>
            </a:ln>
            <a:effectLst>
              <a:outerShdw blurRad="63500" sx="102000" sy="102000" algn="ctr" rotWithShape="0">
                <a:prstClr val="black">
                  <a:alpha val="40000"/>
                </a:prstClr>
              </a:outerShdw>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Anh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Hồ</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Xuân Vinh</a:t>
              </a:r>
            </a:p>
          </p:txBody>
        </p:sp>
        <p:sp>
          <p:nvSpPr>
            <p:cNvPr id="8" name="TextBox 7">
              <a:extLst>
                <a:ext uri="{FF2B5EF4-FFF2-40B4-BE49-F238E27FC236}">
                  <a16:creationId xmlns:a16="http://schemas.microsoft.com/office/drawing/2014/main" id="{46686C20-87DA-1A64-E654-B05147EEADC8}"/>
                </a:ext>
              </a:extLst>
            </p:cNvPr>
            <p:cNvSpPr txBox="1"/>
            <p:nvPr/>
          </p:nvSpPr>
          <p:spPr>
            <a:xfrm>
              <a:off x="8020051" y="5832212"/>
              <a:ext cx="9639300" cy="3354571"/>
            </a:xfrm>
            <a:prstGeom prst="rect">
              <a:avLst/>
            </a:prstGeom>
            <a:noFill/>
          </p:spPr>
          <p:txBody>
            <a:bodyPr wrap="square">
              <a:spAutoFit/>
            </a:bodyPr>
            <a:lstStyle/>
            <a:p>
              <a:pPr marL="0" marR="0" lvl="0" indent="0" algn="just" defTabSz="609539" eaLnBrk="1" fontAlgn="auto" latinLnBrk="0" hangingPunct="1">
                <a:lnSpc>
                  <a:spcPct val="150000"/>
                </a:lnSpc>
                <a:spcBef>
                  <a:spcPts val="0"/>
                </a:spcBef>
                <a:spcAft>
                  <a:spcPts val="0"/>
                </a:spcAft>
                <a:buClrTx/>
                <a:buSzTx/>
                <a:buFontTx/>
                <a:buNone/>
                <a:tabLst/>
                <a:defRPr/>
              </a:pPr>
              <a:r>
                <a:rPr lang="vi-VN" sz="2400" kern="1200" dirty="0">
                  <a:solidFill>
                    <a:schemeClr val="tx1"/>
                  </a:solidFill>
                  <a:latin typeface="UTM Avo" panose="02040603050506020204" pitchFamily="18" charset="0"/>
                  <a:ea typeface="+mn-ea"/>
                  <a:cs typeface="Arial" panose="020B0604020202020204" pitchFamily="34" charset="0"/>
                </a:rPr>
                <a:t>Là cánh chim đầu đàn trong phong trào khởi nghiệp đổi mới sáng tạo của tuổi trẻ Nghệ An khi đã có gần 30 sáng chế được Cục Sở hữu trí tuệ bảo hộ.</a:t>
              </a:r>
            </a:p>
          </p:txBody>
        </p:sp>
      </p:grpSp>
    </p:spTree>
    <p:extLst>
      <p:ext uri="{BB962C8B-B14F-4D97-AF65-F5344CB8AC3E}">
        <p14:creationId xmlns:p14="http://schemas.microsoft.com/office/powerpoint/2010/main" val="248828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68214E5-CDB2-B74D-0E2B-0AA9CB5D0EF2}"/>
            </a:ext>
          </a:extLst>
        </p:cNvPr>
        <p:cNvGrpSpPr/>
        <p:nvPr/>
      </p:nvGrpSpPr>
      <p:grpSpPr>
        <a:xfrm>
          <a:off x="0" y="0"/>
          <a:ext cx="0" cy="0"/>
          <a:chOff x="0" y="0"/>
          <a:chExt cx="0" cy="0"/>
        </a:xfrm>
      </p:grpSpPr>
      <p:pic>
        <p:nvPicPr>
          <p:cNvPr id="5" name="Picture 4" descr="A collage of men wearing masks&#10;&#10;Description automatically generated">
            <a:extLst>
              <a:ext uri="{FF2B5EF4-FFF2-40B4-BE49-F238E27FC236}">
                <a16:creationId xmlns:a16="http://schemas.microsoft.com/office/drawing/2014/main" id="{070FE42B-6E5D-2924-D145-14BA3DA943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300" y="1727200"/>
            <a:ext cx="6985734" cy="4648200"/>
          </a:xfrm>
          <a:prstGeom prst="rect">
            <a:avLst/>
          </a:prstGeom>
        </p:spPr>
      </p:pic>
      <p:sp>
        <p:nvSpPr>
          <p:cNvPr id="6" name="TextBox 5">
            <a:extLst>
              <a:ext uri="{FF2B5EF4-FFF2-40B4-BE49-F238E27FC236}">
                <a16:creationId xmlns:a16="http://schemas.microsoft.com/office/drawing/2014/main" id="{3BF665F0-C1DD-9A9E-502D-DD980DE86CC8}"/>
              </a:ext>
            </a:extLst>
          </p:cNvPr>
          <p:cNvSpPr txBox="1"/>
          <p:nvPr/>
        </p:nvSpPr>
        <p:spPr>
          <a:xfrm>
            <a:off x="7366000" y="1558172"/>
            <a:ext cx="4635500" cy="4999830"/>
          </a:xfrm>
          <a:prstGeom prst="rect">
            <a:avLst/>
          </a:prstGeom>
          <a:noFill/>
        </p:spPr>
        <p:txBody>
          <a:bodyPr wrap="square">
            <a:spAutoFit/>
          </a:bodyPr>
          <a:lstStyle/>
          <a:p>
            <a:pPr algn="just" defTabSz="609539">
              <a:lnSpc>
                <a:spcPct val="150000"/>
              </a:lnSpc>
              <a:buClrTx/>
              <a:buFontTx/>
              <a:buNone/>
            </a:pPr>
            <a:r>
              <a:rPr lang="vi-VN" sz="2400" kern="1200" dirty="0">
                <a:solidFill>
                  <a:prstClr val="black"/>
                </a:solidFill>
                <a:latin typeface="UTM Avo" panose="02040603050506020204" pitchFamily="18" charset="0"/>
                <a:ea typeface="+mn-ea"/>
                <a:cs typeface="+mn-cs"/>
              </a:rPr>
              <a:t>Với sáng kiến dây chuyền thiết bị sản xuất gạch không nung, anh Vinh đã chế tạo thành công máy ép gạch thế hệ thứ 9 với nhiều tính năng vượt trội, sản phẩm này hiện có mặt tại tất cả 63 tỉnh, thành trên cả nước và xuất khẩu đi 8 nước trên thế giới.</a:t>
            </a:r>
          </a:p>
        </p:txBody>
      </p:sp>
    </p:spTree>
    <p:extLst>
      <p:ext uri="{BB962C8B-B14F-4D97-AF65-F5344CB8AC3E}">
        <p14:creationId xmlns:p14="http://schemas.microsoft.com/office/powerpoint/2010/main" val="3946651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31A0226-3D1C-059C-1AD1-638967FDCEC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3659022-4A8B-25BE-4D9A-257EDFDC4390}"/>
              </a:ext>
            </a:extLst>
          </p:cNvPr>
          <p:cNvSpPr txBox="1"/>
          <p:nvPr/>
        </p:nvSpPr>
        <p:spPr>
          <a:xfrm>
            <a:off x="6235702" y="1602185"/>
            <a:ext cx="5650579" cy="4999830"/>
          </a:xfrm>
          <a:prstGeom prst="rect">
            <a:avLst/>
          </a:prstGeom>
          <a:noFill/>
        </p:spPr>
        <p:txBody>
          <a:bodyPr wrap="square">
            <a:spAutoFit/>
          </a:bodyPr>
          <a:lstStyle/>
          <a:p>
            <a:pPr algn="just" defTabSz="609539">
              <a:lnSpc>
                <a:spcPct val="150000"/>
              </a:lnSpc>
              <a:buClrTx/>
              <a:buFontTx/>
              <a:buNone/>
            </a:pPr>
            <a:r>
              <a:rPr lang="en-US" sz="2400" kern="1200" dirty="0">
                <a:solidFill>
                  <a:prstClr val="black"/>
                </a:solidFill>
                <a:latin typeface="UTM Avo" panose="02040603050506020204" pitchFamily="18" charset="0"/>
                <a:ea typeface="+mn-ea"/>
                <a:cs typeface="+mn-cs"/>
              </a:rPr>
              <a:t>- </a:t>
            </a:r>
            <a:r>
              <a:rPr lang="vi-VN" sz="2400" kern="1200" dirty="0">
                <a:solidFill>
                  <a:prstClr val="black"/>
                </a:solidFill>
                <a:latin typeface="UTM Avo" panose="02040603050506020204" pitchFamily="18" charset="0"/>
                <a:ea typeface="+mn-ea"/>
                <a:cs typeface="+mn-cs"/>
              </a:rPr>
              <a:t>Năm 2020, trước tác động của đại dịch COVID-19, anh đã tìm tòi các nguyên lý về máy trợ thở để tạo ra phiên bản nhỏ gọn, tiện lợi, chi phí thấp và dễ sử dụng.</a:t>
            </a:r>
          </a:p>
          <a:p>
            <a:pPr algn="just" defTabSz="609539">
              <a:lnSpc>
                <a:spcPct val="150000"/>
              </a:lnSpc>
              <a:buClrTx/>
              <a:buFontTx/>
              <a:buNone/>
            </a:pPr>
            <a:r>
              <a:rPr lang="en-US" sz="2400" kern="1200" dirty="0">
                <a:solidFill>
                  <a:prstClr val="black"/>
                </a:solidFill>
                <a:latin typeface="UTM Avo" panose="02040603050506020204" pitchFamily="18" charset="0"/>
                <a:ea typeface="+mn-ea"/>
                <a:cs typeface="+mn-cs"/>
              </a:rPr>
              <a:t>- </a:t>
            </a:r>
            <a:r>
              <a:rPr lang="vi-VN" sz="2400" kern="1200" dirty="0">
                <a:solidFill>
                  <a:prstClr val="black"/>
                </a:solidFill>
                <a:latin typeface="UTM Avo" panose="02040603050506020204" pitchFamily="18" charset="0"/>
                <a:ea typeface="+mn-ea"/>
                <a:cs typeface="+mn-cs"/>
              </a:rPr>
              <a:t>Anh đã tận dụng được phế phẩm nông nghiệp tạo ra nhiều sản phẩm hữu ích, mang lại giá trị, nguồn lợi kinh tế cho bà con nông dân.</a:t>
            </a:r>
          </a:p>
        </p:txBody>
      </p:sp>
      <p:pic>
        <p:nvPicPr>
          <p:cNvPr id="2" name="Picture 1">
            <a:extLst>
              <a:ext uri="{FF2B5EF4-FFF2-40B4-BE49-F238E27FC236}">
                <a16:creationId xmlns:a16="http://schemas.microsoft.com/office/drawing/2014/main" id="{6EC7E734-7793-6473-B500-B094E873090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5721" y="2152651"/>
            <a:ext cx="5650579" cy="3898899"/>
          </a:xfrm>
          <a:prstGeom prst="rect">
            <a:avLst/>
          </a:prstGeom>
        </p:spPr>
      </p:pic>
    </p:spTree>
    <p:extLst>
      <p:ext uri="{BB962C8B-B14F-4D97-AF65-F5344CB8AC3E}">
        <p14:creationId xmlns:p14="http://schemas.microsoft.com/office/powerpoint/2010/main" val="1736590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EED09F0-E1DB-005F-3263-A2F9DF08E7F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DF532D4-842D-8E2C-89F5-0CF6FAE923B8}"/>
              </a:ext>
            </a:extLst>
          </p:cNvPr>
          <p:cNvPicPr>
            <a:picLocks noChangeAspect="1"/>
          </p:cNvPicPr>
          <p:nvPr/>
        </p:nvPicPr>
        <p:blipFill>
          <a:blip r:embed="rId3">
            <a:extLst>
              <a:ext uri="{28A0092B-C50C-407E-A947-70E740481C1C}">
                <a14:useLocalDpi xmlns:a14="http://schemas.microsoft.com/office/drawing/2010/main" val="0"/>
              </a:ext>
            </a:extLst>
          </a:blip>
          <a:stretch/>
        </p:blipFill>
        <p:spPr>
          <a:xfrm>
            <a:off x="698500" y="869950"/>
            <a:ext cx="11196239" cy="5854700"/>
          </a:xfrm>
          <a:prstGeom prst="rect">
            <a:avLst/>
          </a:prstGeom>
        </p:spPr>
      </p:pic>
    </p:spTree>
    <p:extLst>
      <p:ext uri="{BB962C8B-B14F-4D97-AF65-F5344CB8AC3E}">
        <p14:creationId xmlns:p14="http://schemas.microsoft.com/office/powerpoint/2010/main" val="2360336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4FC5092-0110-C181-A34D-E894EE991726}"/>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F7CA583-E0E6-FB11-B10A-582B931739E1}"/>
              </a:ext>
            </a:extLst>
          </p:cNvPr>
          <p:cNvSpPr/>
          <p:nvPr/>
        </p:nvSpPr>
        <p:spPr>
          <a:xfrm>
            <a:off x="4889502" y="2971800"/>
            <a:ext cx="5308600" cy="2108200"/>
          </a:xfrm>
          <a:prstGeom prst="roundRect">
            <a:avLst/>
          </a:prstGeom>
          <a:solidFill>
            <a:srgbClr val="F79646">
              <a:lumMod val="20000"/>
              <a:lumOff val="80000"/>
            </a:srgbClr>
          </a:solidFill>
          <a:ln w="25400" cap="flat" cmpd="sng" algn="ctr">
            <a:solidFill>
              <a:srgbClr val="4F81BD">
                <a:shade val="15000"/>
              </a:srgbClr>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Em hãy xác định lí tưởng sống của mình và xây dựng kế hoạch học tập, rèn luyện bản thân.</a:t>
            </a:r>
            <a:endPar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3" name="Picture 2" descr="Áo dài đoàn thanh niên - Biểu tượng văn hóa truyền thống của Việt Nam">
            <a:extLst>
              <a:ext uri="{FF2B5EF4-FFF2-40B4-BE49-F238E27FC236}">
                <a16:creationId xmlns:a16="http://schemas.microsoft.com/office/drawing/2014/main" id="{39DAA461-F902-6BFD-9BA5-A95C05F869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2800" y="1716918"/>
            <a:ext cx="2565400" cy="5141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8713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29A54CE-2308-72C5-48CB-0D50CF120547}"/>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29F05D77-ED35-8437-3443-D12B5EBB0B5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98CC05DC-CAFA-329D-14B6-BBAC288F5035}"/>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276830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D410BD3-1D10-D31B-E03D-4DA8A3D2A5AA}"/>
              </a:ext>
            </a:extLst>
          </p:cNvPr>
          <p:cNvGrpSpPr/>
          <p:nvPr/>
        </p:nvGrpSpPr>
        <p:grpSpPr>
          <a:xfrm>
            <a:off x="304799" y="3104930"/>
            <a:ext cx="7315200" cy="2533870"/>
            <a:chOff x="4495801" y="1451074"/>
            <a:chExt cx="10972800" cy="4658055"/>
          </a:xfrm>
        </p:grpSpPr>
        <p:sp>
          <p:nvSpPr>
            <p:cNvPr id="9" name="Rectangle: Diagonal Corners Rounded 8">
              <a:extLst>
                <a:ext uri="{FF2B5EF4-FFF2-40B4-BE49-F238E27FC236}">
                  <a16:creationId xmlns:a16="http://schemas.microsoft.com/office/drawing/2014/main" id="{AC6890A7-2E4B-5626-C195-AA09290501B3}"/>
                </a:ext>
              </a:extLst>
            </p:cNvPr>
            <p:cNvSpPr/>
            <p:nvPr/>
          </p:nvSpPr>
          <p:spPr>
            <a:xfrm>
              <a:off x="4495801" y="1603474"/>
              <a:ext cx="10972800" cy="4505655"/>
            </a:xfrm>
            <a:prstGeom prst="round2DiagRect">
              <a:avLst/>
            </a:prstGeom>
            <a:noFill/>
            <a:ln w="25400" cap="flat" cmpd="sng" algn="ctr">
              <a:solidFill>
                <a:srgbClr val="69544F"/>
              </a:solidFill>
              <a:prstDash val="dash"/>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Diagonal Corners Rounded 9">
              <a:extLst>
                <a:ext uri="{FF2B5EF4-FFF2-40B4-BE49-F238E27FC236}">
                  <a16:creationId xmlns:a16="http://schemas.microsoft.com/office/drawing/2014/main" id="{0CCC2EB4-73CD-D62B-F0EF-219F85EE9DB5}"/>
                </a:ext>
              </a:extLst>
            </p:cNvPr>
            <p:cNvSpPr/>
            <p:nvPr/>
          </p:nvSpPr>
          <p:spPr>
            <a:xfrm>
              <a:off x="4495801" y="1451074"/>
              <a:ext cx="10972800" cy="4505655"/>
            </a:xfrm>
            <a:prstGeom prst="round2DiagRect">
              <a:avLst/>
            </a:prstGeom>
            <a:solidFill>
              <a:sysClr val="window" lastClr="FFFFFF"/>
            </a:solidFill>
            <a:ln w="25400" cap="flat" cmpd="sng" algn="ctr">
              <a:no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NHIỆM VỤ</a:t>
              </a:r>
            </a:p>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mn-cs"/>
                </a:rPr>
                <a:t>Em hãy thực hiện kế hoạch học tập, rèn luyện bản thân đã xây dựng ở bài Luyện tập 4 và báo cáo kết quả thực hiện trước lớp.</a:t>
              </a:r>
            </a:p>
          </p:txBody>
        </p:sp>
      </p:grpSp>
      <p:grpSp>
        <p:nvGrpSpPr>
          <p:cNvPr id="12" name="Group 11">
            <a:extLst>
              <a:ext uri="{FF2B5EF4-FFF2-40B4-BE49-F238E27FC236}">
                <a16:creationId xmlns:a16="http://schemas.microsoft.com/office/drawing/2014/main" id="{1DFAE0C0-BEF6-EA4A-80FC-C0D9B7B6B92C}"/>
              </a:ext>
            </a:extLst>
          </p:cNvPr>
          <p:cNvGrpSpPr/>
          <p:nvPr/>
        </p:nvGrpSpPr>
        <p:grpSpPr>
          <a:xfrm>
            <a:off x="-12700" y="1796830"/>
            <a:ext cx="10439400" cy="558800"/>
            <a:chOff x="-304800" y="571500"/>
            <a:chExt cx="15659100" cy="838200"/>
          </a:xfrm>
        </p:grpSpPr>
        <p:sp>
          <p:nvSpPr>
            <p:cNvPr id="13" name="Arrow: Pentagon 12">
              <a:extLst>
                <a:ext uri="{FF2B5EF4-FFF2-40B4-BE49-F238E27FC236}">
                  <a16:creationId xmlns:a16="http://schemas.microsoft.com/office/drawing/2014/main" id="{6D33BE0E-3DDF-0D63-52C1-0FA92CAB2DCA}"/>
                </a:ext>
              </a:extLst>
            </p:cNvPr>
            <p:cNvSpPr/>
            <p:nvPr/>
          </p:nvSpPr>
          <p:spPr>
            <a:xfrm>
              <a:off x="-304800" y="571500"/>
              <a:ext cx="3810000" cy="838200"/>
            </a:xfrm>
            <a:prstGeom prst="homePlate">
              <a:avLst/>
            </a:prstGeom>
            <a:solidFill>
              <a:sysClr val="window" lastClr="FFFFFF"/>
            </a:solidFill>
            <a:ln w="38100" cap="flat" cmpd="sng" algn="ctr">
              <a:solidFill>
                <a:srgbClr val="69544F"/>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Nhiệm</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vụ</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4" name="TextBox 13">
              <a:extLst>
                <a:ext uri="{FF2B5EF4-FFF2-40B4-BE49-F238E27FC236}">
                  <a16:creationId xmlns:a16="http://schemas.microsoft.com/office/drawing/2014/main" id="{AD960DAF-34FD-8CA3-6400-E7739DF97250}"/>
                </a:ext>
              </a:extLst>
            </p:cNvPr>
            <p:cNvSpPr txBox="1"/>
            <p:nvPr/>
          </p:nvSpPr>
          <p:spPr>
            <a:xfrm>
              <a:off x="3524250" y="658701"/>
              <a:ext cx="11830050" cy="692498"/>
            </a:xfrm>
            <a:prstGeom prst="rect">
              <a:avLst/>
            </a:prstGeom>
            <a:noFill/>
          </p:spPr>
          <p:txBody>
            <a:bodyPr wrap="square">
              <a:spAutoFit/>
            </a:bodyPr>
            <a:lstStyle/>
            <a:p>
              <a:pPr marL="0" marR="0" lvl="0" indent="0" defTabSz="609539" eaLnBrk="1" fontAlgn="auto" latinLnBrk="0" hangingPunct="1">
                <a:lnSpc>
                  <a:spcPct val="100000"/>
                </a:lnSpc>
                <a:spcBef>
                  <a:spcPts val="0"/>
                </a:spcBef>
                <a:spcAft>
                  <a:spcPts val="0"/>
                </a:spcAft>
                <a:buClrTx/>
                <a:buSzTx/>
                <a:buFontTx/>
                <a:buNone/>
                <a:tabLst/>
                <a:defRPr/>
              </a:pPr>
              <a:r>
                <a:rPr kumimoji="0" lang="vi-VN" sz="2400" b="0" i="1"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Thực hiện kế hoạch về lí tưởng sống của bản thân</a:t>
              </a:r>
            </a:p>
          </p:txBody>
        </p:sp>
      </p:grpSp>
      <p:sp>
        <p:nvSpPr>
          <p:cNvPr id="2" name="Freeform 2">
            <a:extLst>
              <a:ext uri="{FF2B5EF4-FFF2-40B4-BE49-F238E27FC236}">
                <a16:creationId xmlns:a16="http://schemas.microsoft.com/office/drawing/2014/main" id="{13F92ACA-7279-EE0B-F38B-CB559B561E80}"/>
              </a:ext>
            </a:extLst>
          </p:cNvPr>
          <p:cNvSpPr/>
          <p:nvPr/>
        </p:nvSpPr>
        <p:spPr>
          <a:xfrm>
            <a:off x="7505700" y="4413316"/>
            <a:ext cx="3937000" cy="2253933"/>
          </a:xfrm>
          <a:custGeom>
            <a:avLst/>
            <a:gdLst/>
            <a:ahLst/>
            <a:cxnLst/>
            <a:rect l="l" t="t" r="r" b="b"/>
            <a:pathLst>
              <a:path w="6858000" h="3926205">
                <a:moveTo>
                  <a:pt x="0" y="0"/>
                </a:moveTo>
                <a:lnTo>
                  <a:pt x="6858000" y="0"/>
                </a:lnTo>
                <a:lnTo>
                  <a:pt x="6858000" y="3926205"/>
                </a:lnTo>
                <a:lnTo>
                  <a:pt x="0" y="392620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vi-VN" sz="800" dirty="0"/>
          </a:p>
        </p:txBody>
      </p:sp>
    </p:spTree>
    <p:extLst>
      <p:ext uri="{BB962C8B-B14F-4D97-AF65-F5344CB8AC3E}">
        <p14:creationId xmlns:p14="http://schemas.microsoft.com/office/powerpoint/2010/main" val="2960458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F34153E-5518-78F7-ED9B-9C7682EC98DB}"/>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1D00F7EE-6369-671D-C76D-FE8A299F8761}"/>
              </a:ext>
            </a:extLst>
          </p:cNvPr>
          <p:cNvGrpSpPr/>
          <p:nvPr/>
        </p:nvGrpSpPr>
        <p:grpSpPr>
          <a:xfrm>
            <a:off x="438150" y="1638301"/>
            <a:ext cx="7416800" cy="5106578"/>
            <a:chOff x="7077075" y="2935326"/>
            <a:chExt cx="11125200" cy="7659871"/>
          </a:xfrm>
        </p:grpSpPr>
        <p:sp>
          <p:nvSpPr>
            <p:cNvPr id="9" name="TextBox 8">
              <a:extLst>
                <a:ext uri="{FF2B5EF4-FFF2-40B4-BE49-F238E27FC236}">
                  <a16:creationId xmlns:a16="http://schemas.microsoft.com/office/drawing/2014/main" id="{6FB0F48E-F545-BD9C-4F6D-7920A0E4201A}"/>
                </a:ext>
              </a:extLst>
            </p:cNvPr>
            <p:cNvSpPr txBox="1"/>
            <p:nvPr/>
          </p:nvSpPr>
          <p:spPr>
            <a:xfrm>
              <a:off x="7077075" y="3926445"/>
              <a:ext cx="11125200" cy="6668752"/>
            </a:xfrm>
            <a:prstGeom prst="rect">
              <a:avLst/>
            </a:prstGeom>
            <a:noFill/>
          </p:spPr>
          <p:txBody>
            <a:bodyPr wrap="square">
              <a:spAutoFit/>
            </a:bodyPr>
            <a:lstStyle/>
            <a:p>
              <a:pPr marL="342900" marR="0" lvl="0" indent="-342900"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Xác định được những lí tưởng của bản thân.</a:t>
              </a:r>
            </a:p>
            <a:p>
              <a:pPr marL="342900" marR="0" lvl="0" indent="-342900"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Liệt kê những việc cần làm để thực hiện lí tưởng của mình.</a:t>
              </a:r>
            </a:p>
            <a:p>
              <a:pPr marL="342900" marR="0" lvl="0" indent="-342900"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Lên kế hoạch thực hiện chi tiết, rèn luyện theo lí tưởng đó.</a:t>
              </a:r>
            </a:p>
            <a:p>
              <a:pPr marL="342900" marR="0" lvl="0" indent="-342900"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Chia sẻ kết quả mà em đạt được/ chưa đạt được theo kế hoạch.</a:t>
              </a:r>
            </a:p>
            <a:p>
              <a:pPr marL="342900" marR="0" lvl="0" indent="-342900"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Rút ra kinh nghiệm, bài học cho bản thân.</a:t>
              </a:r>
            </a:p>
          </p:txBody>
        </p:sp>
        <p:sp>
          <p:nvSpPr>
            <p:cNvPr id="10" name="Rectangle: Rounded Corners 9">
              <a:extLst>
                <a:ext uri="{FF2B5EF4-FFF2-40B4-BE49-F238E27FC236}">
                  <a16:creationId xmlns:a16="http://schemas.microsoft.com/office/drawing/2014/main" id="{14E0DBC6-4B02-3610-C5B8-5C728EC0EAE6}"/>
                </a:ext>
              </a:extLst>
            </p:cNvPr>
            <p:cNvSpPr/>
            <p:nvPr/>
          </p:nvSpPr>
          <p:spPr>
            <a:xfrm>
              <a:off x="10877550" y="2935326"/>
              <a:ext cx="3524250" cy="991120"/>
            </a:xfrm>
            <a:prstGeom prst="roundRect">
              <a:avLst/>
            </a:prstGeom>
            <a:solidFill>
              <a:sysClr val="window" lastClr="FFFFFF"/>
            </a:solidFill>
            <a:ln w="28575" cap="flat" cmpd="sng" algn="ctr">
              <a:solidFill>
                <a:srgbClr val="69544F"/>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GỢI Ý </a:t>
              </a:r>
            </a:p>
          </p:txBody>
        </p:sp>
      </p:grpSp>
      <p:pic>
        <p:nvPicPr>
          <p:cNvPr id="12" name="Picture 2" descr="Ảnh png cán bộ Đoàn 04">
            <a:extLst>
              <a:ext uri="{FF2B5EF4-FFF2-40B4-BE49-F238E27FC236}">
                <a16:creationId xmlns:a16="http://schemas.microsoft.com/office/drawing/2014/main" id="{6D614CB3-35BD-7FF5-854A-33AB09DF26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45500" y="1512105"/>
            <a:ext cx="3032125" cy="5345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7501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85" name="Picture 84">
            <a:extLst>
              <a:ext uri="{FF2B5EF4-FFF2-40B4-BE49-F238E27FC236}">
                <a16:creationId xmlns:a16="http://schemas.microsoft.com/office/drawing/2014/main" id="{6EB0ED45-D362-47E6-9B9E-8C079FD46C41}"/>
              </a:ext>
            </a:extLst>
          </p:cNvPr>
          <p:cNvPicPr>
            <a:picLocks noChangeAspect="1"/>
          </p:cNvPicPr>
          <p:nvPr/>
        </p:nvPicPr>
        <p:blipFill>
          <a:blip r:embed="rId7"/>
          <a:stretch>
            <a:fillRect/>
          </a:stretch>
        </p:blipFill>
        <p:spPr>
          <a:xfrm rot="187559">
            <a:off x="4931412" y="-441728"/>
            <a:ext cx="8304936" cy="8304936"/>
          </a:xfrm>
          <a:prstGeom prst="rect">
            <a:avLst/>
          </a:prstGeom>
        </p:spPr>
      </p:pic>
      <p:pic>
        <p:nvPicPr>
          <p:cNvPr id="86" name="Picture 85">
            <a:extLst>
              <a:ext uri="{FF2B5EF4-FFF2-40B4-BE49-F238E27FC236}">
                <a16:creationId xmlns:a16="http://schemas.microsoft.com/office/drawing/2014/main" id="{73CD59DB-4B97-4529-990F-B877A9AC8E3E}"/>
              </a:ext>
            </a:extLst>
          </p:cNvPr>
          <p:cNvPicPr>
            <a:picLocks noChangeAspect="1"/>
          </p:cNvPicPr>
          <p:nvPr/>
        </p:nvPicPr>
        <p:blipFill>
          <a:blip r:embed="rId8"/>
          <a:stretch>
            <a:fillRect/>
          </a:stretch>
        </p:blipFill>
        <p:spPr>
          <a:xfrm>
            <a:off x="508723" y="1709661"/>
            <a:ext cx="6529382" cy="2432515"/>
          </a:xfrm>
          <a:prstGeom prst="rect">
            <a:avLst/>
          </a:prstGeom>
        </p:spPr>
      </p:pic>
      <p:pic>
        <p:nvPicPr>
          <p:cNvPr id="92" name="Picture 91">
            <a:extLst>
              <a:ext uri="{FF2B5EF4-FFF2-40B4-BE49-F238E27FC236}">
                <a16:creationId xmlns:a16="http://schemas.microsoft.com/office/drawing/2014/main" id="{A950A63E-AF72-41C5-AED0-2D5595040998}"/>
              </a:ext>
            </a:extLst>
          </p:cNvPr>
          <p:cNvPicPr>
            <a:picLocks noChangeAspect="1"/>
          </p:cNvPicPr>
          <p:nvPr/>
        </p:nvPicPr>
        <p:blipFill>
          <a:blip r:embed="rId9"/>
          <a:stretch>
            <a:fillRect/>
          </a:stretch>
        </p:blipFill>
        <p:spPr>
          <a:xfrm>
            <a:off x="547444" y="1256220"/>
            <a:ext cx="2085013" cy="999831"/>
          </a:xfrm>
          <a:prstGeom prst="rect">
            <a:avLst/>
          </a:prstGeom>
        </p:spPr>
      </p:pic>
      <p:pic>
        <p:nvPicPr>
          <p:cNvPr id="94" name="Picture 93">
            <a:extLst>
              <a:ext uri="{FF2B5EF4-FFF2-40B4-BE49-F238E27FC236}">
                <a16:creationId xmlns:a16="http://schemas.microsoft.com/office/drawing/2014/main" id="{6DD72B97-8F2B-4723-9F67-FD81B5B68E7B}"/>
              </a:ext>
            </a:extLst>
          </p:cNvPr>
          <p:cNvPicPr>
            <a:picLocks noChangeAspect="1"/>
          </p:cNvPicPr>
          <p:nvPr/>
        </p:nvPicPr>
        <p:blipFill>
          <a:blip r:embed="rId10"/>
          <a:stretch>
            <a:fillRect/>
          </a:stretch>
        </p:blipFill>
        <p:spPr>
          <a:xfrm>
            <a:off x="2617217" y="1286700"/>
            <a:ext cx="2093932" cy="973649"/>
          </a:xfrm>
          <a:prstGeom prst="rect">
            <a:avLst/>
          </a:prstGeom>
        </p:spPr>
      </p:pic>
      <p:pic>
        <p:nvPicPr>
          <p:cNvPr id="95" name="Picture 94">
            <a:extLst>
              <a:ext uri="{FF2B5EF4-FFF2-40B4-BE49-F238E27FC236}">
                <a16:creationId xmlns:a16="http://schemas.microsoft.com/office/drawing/2014/main" id="{777F623B-A4E0-4946-935C-4F7F0101F12F}"/>
              </a:ext>
            </a:extLst>
          </p:cNvPr>
          <p:cNvPicPr>
            <a:picLocks noChangeAspect="1"/>
          </p:cNvPicPr>
          <p:nvPr/>
        </p:nvPicPr>
        <p:blipFill>
          <a:blip r:embed="rId11"/>
          <a:stretch>
            <a:fillRect/>
          </a:stretch>
        </p:blipFill>
        <p:spPr>
          <a:xfrm>
            <a:off x="743439" y="1953521"/>
            <a:ext cx="6059949" cy="1944793"/>
          </a:xfrm>
          <a:prstGeom prst="rect">
            <a:avLst/>
          </a:prstGeom>
        </p:spPr>
      </p:pic>
      <p:pic>
        <p:nvPicPr>
          <p:cNvPr id="99" name="Nhacnen - 9Slide.vn">
            <a:hlinkClick r:id="" action="ppaction://media"/>
            <a:extLst>
              <a:ext uri="{FF2B5EF4-FFF2-40B4-BE49-F238E27FC236}">
                <a16:creationId xmlns:a16="http://schemas.microsoft.com/office/drawing/2014/main" id="{97A40F43-0AD3-4435-B148-642348AB6ED7}"/>
              </a:ext>
            </a:extLst>
          </p:cNvPr>
          <p:cNvPicPr>
            <a:picLocks noChangeAspect="1"/>
          </p:cNvPicPr>
          <p:nvPr>
            <a:audioFile r:link="rId1"/>
            <p:extLst>
              <p:ext uri="{DAA4B4D4-6D71-4841-9C94-3DE7FCFB9230}">
                <p14:media xmlns:p14="http://schemas.microsoft.com/office/powerpoint/2010/main" r:embed="rId2">
                  <p14:trim st="3400"/>
                  <p14:fade in="2000"/>
                </p14:media>
              </p:ext>
            </p:extLst>
          </p:nvPr>
        </p:nvPicPr>
        <p:blipFill>
          <a:blip r:embed="rId12"/>
          <a:stretch>
            <a:fillRect/>
          </a:stretch>
        </p:blipFill>
        <p:spPr>
          <a:xfrm flipV="1">
            <a:off x="-1009650" y="-2552700"/>
            <a:ext cx="487362" cy="476250"/>
          </a:xfrm>
          <a:prstGeom prst="rect">
            <a:avLst/>
          </a:prstGeom>
        </p:spPr>
      </p:pic>
      <p:pic>
        <p:nvPicPr>
          <p:cNvPr id="4" name="Picture 3">
            <a:extLst>
              <a:ext uri="{FF2B5EF4-FFF2-40B4-BE49-F238E27FC236}">
                <a16:creationId xmlns:a16="http://schemas.microsoft.com/office/drawing/2014/main" id="{30DCDF04-DE0A-A454-8A2A-F5C61B5B983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 name="Doremon-Beat_vy46">
            <a:hlinkClick r:id="" action="ppaction://media"/>
            <a:extLst>
              <a:ext uri="{FF2B5EF4-FFF2-40B4-BE49-F238E27FC236}">
                <a16:creationId xmlns:a16="http://schemas.microsoft.com/office/drawing/2014/main" id="{9CAA686A-9566-1111-2FBD-42B6E70A4F6F}"/>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2981268" y="-237672"/>
            <a:ext cx="475343" cy="475343"/>
          </a:xfrm>
          <a:prstGeom prst="rect">
            <a:avLst/>
          </a:prstGeom>
        </p:spPr>
      </p:pic>
    </p:spTree>
    <p:extLst>
      <p:ext uri="{BB962C8B-B14F-4D97-AF65-F5344CB8AC3E}">
        <p14:creationId xmlns:p14="http://schemas.microsoft.com/office/powerpoint/2010/main" val="11796380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32927" numSld="999" showWhenStopped="0">
                <p:cTn id="7" repeatCount="indefinite" fill="hold" display="0">
                  <p:stCondLst>
                    <p:cond delay="indefinite"/>
                  </p:stCondLst>
                  <p:endCondLst>
                    <p:cond evt="onStopAudio" delay="0">
                      <p:tgtEl>
                        <p:sldTgt/>
                      </p:tgtEl>
                    </p:cond>
                  </p:endCondLst>
                </p:cTn>
                <p:tgtEl>
                  <p:spTgt spid="99"/>
                </p:tgtEl>
              </p:cMediaNode>
            </p:audio>
            <p:audio>
              <p:cMediaNode vol="80000" numSld="999" showWhenStopped="0">
                <p:cTn id="8"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CB2981E-E9AC-BF66-42E4-A159275061E7}"/>
              </a:ext>
            </a:extLst>
          </p:cNvPr>
          <p:cNvGrpSpPr/>
          <p:nvPr/>
        </p:nvGrpSpPr>
        <p:grpSpPr>
          <a:xfrm>
            <a:off x="2833109" y="1442222"/>
            <a:ext cx="3148199" cy="868729"/>
            <a:chOff x="2430965" y="1434862"/>
            <a:chExt cx="3148199" cy="868729"/>
          </a:xfrm>
        </p:grpSpPr>
        <p:sp>
          <p:nvSpPr>
            <p:cNvPr id="96" name="Rectangle: Rounded Corners 95">
              <a:extLst>
                <a:ext uri="{FF2B5EF4-FFF2-40B4-BE49-F238E27FC236}">
                  <a16:creationId xmlns:a16="http://schemas.microsoft.com/office/drawing/2014/main" id="{24A388B0-06EB-4CBA-A3CA-75F080F1F933}"/>
                </a:ext>
              </a:extLst>
            </p:cNvPr>
            <p:cNvSpPr/>
            <p:nvPr/>
          </p:nvSpPr>
          <p:spPr>
            <a:xfrm>
              <a:off x="2840890" y="1465606"/>
              <a:ext cx="2738274" cy="837985"/>
            </a:xfrm>
            <a:prstGeom prst="roundRect">
              <a:avLst/>
            </a:prstGeom>
            <a:solidFill>
              <a:schemeClr val="accent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UTM Avo" panose="02040603050506020204" pitchFamily="18" charset="0"/>
                  <a:ea typeface="+mn-ea"/>
                  <a:cs typeface="+mn-cs"/>
                </a:rPr>
                <a:t>Hướng dẫn</a:t>
              </a:r>
            </a:p>
          </p:txBody>
        </p:sp>
        <p:pic>
          <p:nvPicPr>
            <p:cNvPr id="98" name="ChuongCam - 9Slide.vn">
              <a:extLst>
                <a:ext uri="{FF2B5EF4-FFF2-40B4-BE49-F238E27FC236}">
                  <a16:creationId xmlns:a16="http://schemas.microsoft.com/office/drawing/2014/main" id="{60FDDF12-4068-4DC9-8EC1-C3DBBF0745B9}"/>
                </a:ext>
              </a:extLst>
            </p:cNvPr>
            <p:cNvPicPr>
              <a:picLocks noChangeAspect="1"/>
            </p:cNvPicPr>
            <p:nvPr/>
          </p:nvPicPr>
          <p:blipFill>
            <a:blip r:embed="rId3"/>
            <a:stretch>
              <a:fillRect/>
            </a:stretch>
          </p:blipFill>
          <p:spPr>
            <a:xfrm>
              <a:off x="2430965" y="1434862"/>
              <a:ext cx="942571" cy="868729"/>
            </a:xfrm>
            <a:prstGeom prst="rect">
              <a:avLst/>
            </a:prstGeom>
          </p:spPr>
        </p:pic>
      </p:grpSp>
      <p:sp>
        <p:nvSpPr>
          <p:cNvPr id="5" name="Rectangle: Rounded Corners 4">
            <a:extLst>
              <a:ext uri="{FF2B5EF4-FFF2-40B4-BE49-F238E27FC236}">
                <a16:creationId xmlns:a16="http://schemas.microsoft.com/office/drawing/2014/main" id="{924D5B18-DD0D-CDED-BB76-290DE9478193}"/>
              </a:ext>
            </a:extLst>
          </p:cNvPr>
          <p:cNvSpPr/>
          <p:nvPr/>
        </p:nvSpPr>
        <p:spPr>
          <a:xfrm>
            <a:off x="270459" y="2310951"/>
            <a:ext cx="8273500" cy="2828215"/>
          </a:xfrm>
          <a:prstGeom prst="roundRect">
            <a:avLst>
              <a:gd name="adj" fmla="val 905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l" defTabSz="914400" rtl="0" eaLnBrk="1" fontAlgn="auto" latinLnBrk="0" hangingPunct="1">
              <a:lnSpc>
                <a:spcPct val="150000"/>
              </a:lnSpc>
              <a:spcBef>
                <a:spcPts val="0"/>
              </a:spcBef>
              <a:spcAft>
                <a:spcPts val="0"/>
              </a:spcAft>
              <a:buClrTx/>
              <a:buSzTx/>
              <a:buFontTx/>
              <a:buChar char="-"/>
              <a:tabLst/>
              <a:defRPr/>
            </a:pPr>
            <a:r>
              <a:rPr kumimoji="0" lang="vi-VN"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Click vào bắt đầu để đến trò chơi</a:t>
            </a: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a:t>
            </a:r>
            <a:endParaRPr kumimoji="0" lang="vi-VN" sz="24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a:p>
            <a:pPr marL="342900" marR="0" lvl="0" indent="-342900" algn="l" defTabSz="914400" rtl="0" eaLnBrk="1" fontAlgn="auto" latinLnBrk="0" hangingPunct="1">
              <a:lnSpc>
                <a:spcPct val="150000"/>
              </a:lnSpc>
              <a:spcBef>
                <a:spcPts val="0"/>
              </a:spcBef>
              <a:spcAft>
                <a:spcPts val="0"/>
              </a:spcAft>
              <a:buClrTx/>
              <a:buSzTx/>
              <a:buFontTx/>
              <a:buChar char="-"/>
              <a:tabLst/>
              <a:defRPr/>
            </a:pPr>
            <a:r>
              <a:rPr kumimoji="0" lang="vi-VN"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Click vào các </a:t>
            </a: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đáp án</a:t>
            </a:r>
            <a:r>
              <a:rPr kumimoji="0" lang="vi-VN"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 </a:t>
            </a: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để hiện đáp án đúng/sai.</a:t>
            </a:r>
          </a:p>
          <a:p>
            <a:pPr marL="342900" marR="0" lvl="0" indent="-342900" algn="l" defTabSz="914400" rtl="0" eaLnBrk="1" fontAlgn="auto" latinLnBrk="0" hangingPunct="1">
              <a:lnSpc>
                <a:spcPct val="150000"/>
              </a:lnSpc>
              <a:spcBef>
                <a:spcPts val="0"/>
              </a:spcBef>
              <a:spcAft>
                <a:spcPts val="0"/>
              </a:spcAft>
              <a:buClrTx/>
              <a:buSzTx/>
              <a:buFontTx/>
              <a:buChar char="-"/>
              <a:tabLst/>
              <a:defRPr/>
            </a:pPr>
            <a:r>
              <a:rPr kumimoji="0" lang="vi-VN"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Bấm chuột trái để chuyển sang câu hỏi tiếp theo</a:t>
            </a:r>
            <a: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a:t>
            </a:r>
          </a:p>
        </p:txBody>
      </p:sp>
      <p:sp>
        <p:nvSpPr>
          <p:cNvPr id="7" name="Rectangle: Rounded Corners 6">
            <a:hlinkClick r:id="" action="ppaction://hlinkshowjump?jump=nextslide"/>
            <a:extLst>
              <a:ext uri="{FF2B5EF4-FFF2-40B4-BE49-F238E27FC236}">
                <a16:creationId xmlns:a16="http://schemas.microsoft.com/office/drawing/2014/main" id="{92812C89-D331-633C-0926-A436873A0749}"/>
              </a:ext>
            </a:extLst>
          </p:cNvPr>
          <p:cNvSpPr/>
          <p:nvPr/>
        </p:nvSpPr>
        <p:spPr>
          <a:xfrm>
            <a:off x="9485458" y="5944039"/>
            <a:ext cx="2401678" cy="644839"/>
          </a:xfrm>
          <a:prstGeom prst="roundRect">
            <a:avLst/>
          </a:prstGeom>
          <a:solidFill>
            <a:schemeClr val="accent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Bắt</a:t>
            </a:r>
            <a:r>
              <a:rPr kumimoji="0" lang="en-US" sz="24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 </a:t>
            </a:r>
            <a:r>
              <a:rPr kumimoji="0" lang="en-US" sz="2400" b="1" i="0" u="none" strike="noStrike" kern="1200" cap="none" spc="0" normalizeH="0" baseline="0" noProof="0" dirty="0" err="1">
                <a:ln>
                  <a:noFill/>
                </a:ln>
                <a:solidFill>
                  <a:prstClr val="white"/>
                </a:solidFill>
                <a:effectLst/>
                <a:uLnTx/>
                <a:uFillTx/>
                <a:latin typeface="UTM Avo" panose="02040603050506020204" pitchFamily="18" charset="0"/>
                <a:ea typeface="+mn-ea"/>
                <a:cs typeface="+mn-cs"/>
              </a:rPr>
              <a:t>đầu</a:t>
            </a:r>
            <a:endParaRPr kumimoji="0" lang="en-US" sz="24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pic>
        <p:nvPicPr>
          <p:cNvPr id="85" name="Picture 84">
            <a:extLst>
              <a:ext uri="{FF2B5EF4-FFF2-40B4-BE49-F238E27FC236}">
                <a16:creationId xmlns:a16="http://schemas.microsoft.com/office/drawing/2014/main" id="{6EB0ED45-D362-47E6-9B9E-8C079FD46C41}"/>
              </a:ext>
            </a:extLst>
          </p:cNvPr>
          <p:cNvPicPr>
            <a:picLocks noChangeAspect="1"/>
          </p:cNvPicPr>
          <p:nvPr/>
        </p:nvPicPr>
        <p:blipFill>
          <a:blip r:embed="rId4"/>
          <a:stretch>
            <a:fillRect/>
          </a:stretch>
        </p:blipFill>
        <p:spPr>
          <a:xfrm rot="187559">
            <a:off x="7991389" y="-146527"/>
            <a:ext cx="4859701" cy="4914953"/>
          </a:xfrm>
          <a:prstGeom prst="rect">
            <a:avLst/>
          </a:prstGeom>
        </p:spPr>
      </p:pic>
      <p:pic>
        <p:nvPicPr>
          <p:cNvPr id="10" name="Picture 9">
            <a:extLst>
              <a:ext uri="{FF2B5EF4-FFF2-40B4-BE49-F238E27FC236}">
                <a16:creationId xmlns:a16="http://schemas.microsoft.com/office/drawing/2014/main" id="{457E2234-5F2C-1D9B-6753-885FE564B56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3786834788"/>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0000">
                                          <p:cBhvr additive="base">
                                            <p:cTn id="7" dur="75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8" dur="750" fill="hold"/>
                                            <p:tgtEl>
                                              <p:spTgt spid="7"/>
                                            </p:tgtEl>
                                            <p:attrNameLst>
                                              <p:attrName>ppt_y</p:attrName>
                                            </p:attrNameLst>
                                          </p:cBhvr>
                                          <p:tavLst>
                                            <p:tav tm="0">
                                              <p:val>
                                                <p:strVal val="1+#ppt_h/2"/>
                                              </p:val>
                                            </p:tav>
                                            <p:tav tm="100000">
                                              <p:val>
                                                <p:strVal val="#ppt_y"/>
                                              </p:val>
                                            </p:tav>
                                          </p:tavLst>
                                        </p:anim>
                                      </p:childTnLst>
                                    </p:cTn>
                                  </p:par>
                                  <p:par>
                                    <p:cTn id="9" presetID="2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ppt_x"/>
                                              </p:val>
                                            </p:tav>
                                            <p:tav tm="100000">
                                              <p:val>
                                                <p:strVal val="#ppt_x"/>
                                              </p:val>
                                            </p:tav>
                                          </p:tavLst>
                                        </p:anim>
                                        <p:anim calcmode="lin" valueType="num">
                                          <p:cBhvr additive="base">
                                            <p:cTn id="8" dur="750" fill="hold"/>
                                            <p:tgtEl>
                                              <p:spTgt spid="7"/>
                                            </p:tgtEl>
                                            <p:attrNameLst>
                                              <p:attrName>ppt_y</p:attrName>
                                            </p:attrNameLst>
                                          </p:cBhvr>
                                          <p:tavLst>
                                            <p:tav tm="0">
                                              <p:val>
                                                <p:strVal val="1+#ppt_h/2"/>
                                              </p:val>
                                            </p:tav>
                                            <p:tav tm="100000">
                                              <p:val>
                                                <p:strVal val="#ppt_y"/>
                                              </p:val>
                                            </p:tav>
                                          </p:tavLst>
                                        </p:anim>
                                      </p:childTnLst>
                                    </p:cTn>
                                  </p:par>
                                  <p:par>
                                    <p:cTn id="9" presetID="2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7CC66A0-238A-27CD-223F-4283A24219A9}"/>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91A113B0-E315-5B6C-0840-326A67F6A3D6}"/>
              </a:ext>
            </a:extLst>
          </p:cNvPr>
          <p:cNvGrpSpPr/>
          <p:nvPr/>
        </p:nvGrpSpPr>
        <p:grpSpPr>
          <a:xfrm>
            <a:off x="1578492" y="979739"/>
            <a:ext cx="10079294" cy="1457070"/>
            <a:chOff x="710738" y="3856285"/>
            <a:chExt cx="5105398" cy="2134071"/>
          </a:xfrm>
        </p:grpSpPr>
        <p:sp>
          <p:nvSpPr>
            <p:cNvPr id="7" name="Rectangle: Rounded Corners 6">
              <a:extLst>
                <a:ext uri="{FF2B5EF4-FFF2-40B4-BE49-F238E27FC236}">
                  <a16:creationId xmlns:a16="http://schemas.microsoft.com/office/drawing/2014/main" id="{1F253045-C865-9748-8A89-12599F5D1C18}"/>
                </a:ext>
              </a:extLst>
            </p:cNvPr>
            <p:cNvSpPr/>
            <p:nvPr/>
          </p:nvSpPr>
          <p:spPr>
            <a:xfrm>
              <a:off x="710738" y="3856285"/>
              <a:ext cx="5105398" cy="2134071"/>
            </a:xfrm>
            <a:prstGeom prst="roundRect">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7">
              <a:extLst>
                <a:ext uri="{FF2B5EF4-FFF2-40B4-BE49-F238E27FC236}">
                  <a16:creationId xmlns:a16="http://schemas.microsoft.com/office/drawing/2014/main" id="{0E1448F8-3329-4B5E-D1D2-401DCB803888}"/>
                </a:ext>
              </a:extLst>
            </p:cNvPr>
            <p:cNvSpPr/>
            <p:nvPr/>
          </p:nvSpPr>
          <p:spPr>
            <a:xfrm>
              <a:off x="782113" y="3970820"/>
              <a:ext cx="4962648" cy="1905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a:ea typeface="+mn-ea"/>
                  <a:cs typeface="+mn-cs"/>
                </a:rPr>
                <a:t>Câu 1. </a:t>
              </a:r>
              <a:r>
                <a:rPr kumimoji="0" lang="vi-VN" sz="2400" i="0" u="none" strike="noStrike" kern="1200" cap="none" spc="0" normalizeH="0" baseline="0" noProof="0" dirty="0">
                  <a:ln>
                    <a:noFill/>
                  </a:ln>
                  <a:solidFill>
                    <a:prstClr val="black"/>
                  </a:solidFill>
                  <a:effectLst/>
                  <a:uLnTx/>
                  <a:uFillTx/>
                  <a:latin typeface="UTM Avo" panose="02040603050506020204" pitchFamily="18"/>
                  <a:ea typeface="+mn-ea"/>
                  <a:cs typeface="+mn-cs"/>
                </a:rPr>
                <a:t>Theo em, sống có lí tưởng được hiểu là việc mỗi người:</a:t>
              </a:r>
            </a:p>
          </p:txBody>
        </p:sp>
      </p:grpSp>
      <p:sp>
        <p:nvSpPr>
          <p:cNvPr id="4" name="ĐA đúng">
            <a:extLst>
              <a:ext uri="{FF2B5EF4-FFF2-40B4-BE49-F238E27FC236}">
                <a16:creationId xmlns:a16="http://schemas.microsoft.com/office/drawing/2014/main" id="{468437EB-35EA-EE68-77DF-26FCDA629D57}"/>
              </a:ext>
            </a:extLst>
          </p:cNvPr>
          <p:cNvSpPr/>
          <p:nvPr/>
        </p:nvSpPr>
        <p:spPr>
          <a:xfrm>
            <a:off x="820845"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400" kern="1200" dirty="0">
                <a:solidFill>
                  <a:prstClr val="black"/>
                </a:solidFill>
                <a:latin typeface="UTM Avo" panose="02040603050506020204" pitchFamily="18"/>
              </a:rPr>
              <a:t>C. phấn đấu để đạt được mục đích cao đẹp.</a:t>
            </a:r>
          </a:p>
        </p:txBody>
      </p:sp>
      <p:sp>
        <p:nvSpPr>
          <p:cNvPr id="12" name="ĐA sai 1">
            <a:extLst>
              <a:ext uri="{FF2B5EF4-FFF2-40B4-BE49-F238E27FC236}">
                <a16:creationId xmlns:a16="http://schemas.microsoft.com/office/drawing/2014/main" id="{D7786615-7477-83E5-9C64-03150E2C3CAE}"/>
              </a:ext>
            </a:extLst>
          </p:cNvPr>
          <p:cNvSpPr/>
          <p:nvPr/>
        </p:nvSpPr>
        <p:spPr>
          <a:xfrm>
            <a:off x="6618140" y="312403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400" kern="1200" dirty="0">
                <a:solidFill>
                  <a:prstClr val="black"/>
                </a:solidFill>
                <a:latin typeface="UTM Avo" panose="02040603050506020204" pitchFamily="18"/>
              </a:rPr>
              <a:t>B. thường đặt mục tiêu cá nhân lên trên hết.</a:t>
            </a:r>
          </a:p>
        </p:txBody>
      </p:sp>
      <p:sp>
        <p:nvSpPr>
          <p:cNvPr id="15" name="ĐA sai 2">
            <a:extLst>
              <a:ext uri="{FF2B5EF4-FFF2-40B4-BE49-F238E27FC236}">
                <a16:creationId xmlns:a16="http://schemas.microsoft.com/office/drawing/2014/main" id="{68A37E91-E048-B66D-035B-5D7EE3B6AB86}"/>
              </a:ext>
            </a:extLst>
          </p:cNvPr>
          <p:cNvSpPr/>
          <p:nvPr/>
        </p:nvSpPr>
        <p:spPr>
          <a:xfrm>
            <a:off x="820845" y="3070486"/>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en-US" sz="2400" kern="1200" dirty="0">
                <a:solidFill>
                  <a:prstClr val="black"/>
                </a:solidFill>
                <a:latin typeface="UTM Avo" panose="02040603050506020204" pitchFamily="18"/>
              </a:rPr>
              <a:t>A. </a:t>
            </a:r>
            <a:r>
              <a:rPr lang="en-US" sz="2400" kern="1200" dirty="0" err="1">
                <a:solidFill>
                  <a:prstClr val="black"/>
                </a:solidFill>
                <a:latin typeface="UTM Avo" panose="02040603050506020204" pitchFamily="18"/>
              </a:rPr>
              <a:t>biết</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theo</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đuổi</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sự</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giàu</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có</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và</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quyền</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lực</a:t>
            </a:r>
            <a:r>
              <a:rPr lang="en-US" sz="2400" kern="1200" dirty="0">
                <a:solidFill>
                  <a:prstClr val="black"/>
                </a:solidFill>
                <a:latin typeface="UTM Avo" panose="02040603050506020204" pitchFamily="18"/>
              </a:rPr>
              <a:t>.</a:t>
            </a:r>
          </a:p>
        </p:txBody>
      </p:sp>
      <p:sp>
        <p:nvSpPr>
          <p:cNvPr id="19" name="ĐA sai 3">
            <a:extLst>
              <a:ext uri="{FF2B5EF4-FFF2-40B4-BE49-F238E27FC236}">
                <a16:creationId xmlns:a16="http://schemas.microsoft.com/office/drawing/2014/main" id="{CF71F9CA-484F-EBC0-68AB-DE931920630C}"/>
              </a:ext>
            </a:extLst>
          </p:cNvPr>
          <p:cNvSpPr/>
          <p:nvPr/>
        </p:nvSpPr>
        <p:spPr>
          <a:xfrm>
            <a:off x="6618139"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400" kern="1200" dirty="0">
                <a:solidFill>
                  <a:prstClr val="black"/>
                </a:solidFill>
                <a:latin typeface="UTM Avo" panose="02040603050506020204" pitchFamily="18"/>
              </a:rPr>
              <a:t>D. luôn tìm kiếm sự quan tâm từ người khác.</a:t>
            </a:r>
          </a:p>
        </p:txBody>
      </p:sp>
      <p:pic>
        <p:nvPicPr>
          <p:cNvPr id="35" name="Picture 34">
            <a:extLst>
              <a:ext uri="{FF2B5EF4-FFF2-40B4-BE49-F238E27FC236}">
                <a16:creationId xmlns:a16="http://schemas.microsoft.com/office/drawing/2014/main" id="{1DC161E1-9941-90B1-3113-BCDAC30B1B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9" name="Picture 28">
            <a:extLst>
              <a:ext uri="{FF2B5EF4-FFF2-40B4-BE49-F238E27FC236}">
                <a16:creationId xmlns:a16="http://schemas.microsoft.com/office/drawing/2014/main" id="{2F78BE78-1D28-C750-D3B1-66ABD6D7C70F}"/>
              </a:ext>
            </a:extLst>
          </p:cNvPr>
          <p:cNvPicPr>
            <a:picLocks noChangeAspect="1"/>
          </p:cNvPicPr>
          <p:nvPr/>
        </p:nvPicPr>
        <p:blipFill>
          <a:blip r:embed="rId4"/>
          <a:stretch>
            <a:fillRect/>
          </a:stretch>
        </p:blipFill>
        <p:spPr>
          <a:xfrm>
            <a:off x="305887" y="363032"/>
            <a:ext cx="1548518" cy="2383743"/>
          </a:xfrm>
          <a:prstGeom prst="rect">
            <a:avLst/>
          </a:prstGeom>
        </p:spPr>
      </p:pic>
      <p:pic>
        <p:nvPicPr>
          <p:cNvPr id="2" name="Báo đúng">
            <a:extLst>
              <a:ext uri="{FF2B5EF4-FFF2-40B4-BE49-F238E27FC236}">
                <a16:creationId xmlns:a16="http://schemas.microsoft.com/office/drawing/2014/main" id="{380CF4DA-6FBD-1A9E-C1D0-FFF2B58B599D}"/>
              </a:ext>
            </a:extLst>
          </p:cNvPr>
          <p:cNvPicPr>
            <a:picLocks noChangeAspect="1"/>
          </p:cNvPicPr>
          <p:nvPr/>
        </p:nvPicPr>
        <p:blipFill>
          <a:blip r:embed="rId5"/>
          <a:stretch>
            <a:fillRect/>
          </a:stretch>
        </p:blipFill>
        <p:spPr>
          <a:xfrm>
            <a:off x="4926434" y="5052252"/>
            <a:ext cx="1542422" cy="1518036"/>
          </a:xfrm>
          <a:prstGeom prst="rect">
            <a:avLst/>
          </a:prstGeom>
        </p:spPr>
      </p:pic>
      <p:pic>
        <p:nvPicPr>
          <p:cNvPr id="3" name="Báo sai 2">
            <a:extLst>
              <a:ext uri="{FF2B5EF4-FFF2-40B4-BE49-F238E27FC236}">
                <a16:creationId xmlns:a16="http://schemas.microsoft.com/office/drawing/2014/main" id="{4E12E64D-02D4-0912-8E9E-2440820F5AF2}"/>
              </a:ext>
            </a:extLst>
          </p:cNvPr>
          <p:cNvPicPr>
            <a:picLocks noChangeAspect="1"/>
          </p:cNvPicPr>
          <p:nvPr/>
        </p:nvPicPr>
        <p:blipFill>
          <a:blip r:embed="rId6"/>
          <a:stretch>
            <a:fillRect/>
          </a:stretch>
        </p:blipFill>
        <p:spPr>
          <a:xfrm>
            <a:off x="4787329" y="2822933"/>
            <a:ext cx="1707028" cy="1457070"/>
          </a:xfrm>
          <a:prstGeom prst="rect">
            <a:avLst/>
          </a:prstGeom>
        </p:spPr>
      </p:pic>
      <p:pic>
        <p:nvPicPr>
          <p:cNvPr id="25" name="Báo sai 3">
            <a:extLst>
              <a:ext uri="{FF2B5EF4-FFF2-40B4-BE49-F238E27FC236}">
                <a16:creationId xmlns:a16="http://schemas.microsoft.com/office/drawing/2014/main" id="{F1E855BD-0CA9-CEBE-9124-C1DC7BE30F57}"/>
              </a:ext>
            </a:extLst>
          </p:cNvPr>
          <p:cNvPicPr>
            <a:picLocks noChangeAspect="1"/>
          </p:cNvPicPr>
          <p:nvPr/>
        </p:nvPicPr>
        <p:blipFill>
          <a:blip r:embed="rId6"/>
          <a:stretch>
            <a:fillRect/>
          </a:stretch>
        </p:blipFill>
        <p:spPr>
          <a:xfrm>
            <a:off x="10574445" y="4764107"/>
            <a:ext cx="1707028" cy="1457070"/>
          </a:xfrm>
          <a:prstGeom prst="rect">
            <a:avLst/>
          </a:prstGeom>
        </p:spPr>
      </p:pic>
      <p:pic>
        <p:nvPicPr>
          <p:cNvPr id="37" name="Báo sai 1">
            <a:extLst>
              <a:ext uri="{FF2B5EF4-FFF2-40B4-BE49-F238E27FC236}">
                <a16:creationId xmlns:a16="http://schemas.microsoft.com/office/drawing/2014/main" id="{B33F20FA-FFCE-C4FE-F6AF-5B8DD7C7435F}"/>
              </a:ext>
            </a:extLst>
          </p:cNvPr>
          <p:cNvPicPr>
            <a:picLocks noChangeAspect="1"/>
          </p:cNvPicPr>
          <p:nvPr/>
        </p:nvPicPr>
        <p:blipFill>
          <a:blip r:embed="rId6"/>
          <a:stretch>
            <a:fillRect/>
          </a:stretch>
        </p:blipFill>
        <p:spPr>
          <a:xfrm>
            <a:off x="10460841" y="2879166"/>
            <a:ext cx="1707028" cy="1457070"/>
          </a:xfrm>
          <a:prstGeom prst="rect">
            <a:avLst/>
          </a:prstGeom>
        </p:spPr>
      </p:pic>
      <p:sp>
        <p:nvSpPr>
          <p:cNvPr id="5" name="Arrow: Right 4">
            <a:hlinkClick r:id="" action="ppaction://hlinkshowjump?jump=nextslide"/>
            <a:extLst>
              <a:ext uri="{FF2B5EF4-FFF2-40B4-BE49-F238E27FC236}">
                <a16:creationId xmlns:a16="http://schemas.microsoft.com/office/drawing/2014/main" id="{A75E3E1F-BBB9-0ECB-B188-80509174DCC6}"/>
              </a:ext>
            </a:extLst>
          </p:cNvPr>
          <p:cNvSpPr/>
          <p:nvPr/>
        </p:nvSpPr>
        <p:spPr>
          <a:xfrm>
            <a:off x="11371959" y="229456"/>
            <a:ext cx="704105" cy="616707"/>
          </a:xfrm>
          <a:prstGeom prst="rightArrow">
            <a:avLst/>
          </a:prstGeom>
          <a:solidFill>
            <a:schemeClr val="accent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pPr>
            <a:endParaRPr lang="vi-VN" sz="2400" b="1" kern="1200">
              <a:solidFill>
                <a:prstClr val="white"/>
              </a:solidFill>
            </a:endParaRPr>
          </a:p>
        </p:txBody>
      </p:sp>
    </p:spTree>
    <p:extLst>
      <p:ext uri="{BB962C8B-B14F-4D97-AF65-F5344CB8AC3E}">
        <p14:creationId xmlns:p14="http://schemas.microsoft.com/office/powerpoint/2010/main" val="122237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par>
                                <p:cTn id="8" presetID="1" presetClass="emph" presetSubtype="2" fill="hold" grpId="0" nodeType="withEffect">
                                  <p:stCondLst>
                                    <p:cond delay="0"/>
                                  </p:stCondLst>
                                  <p:childTnLst>
                                    <p:animClr clrSpc="rgb" dir="cw">
                                      <p:cBhvr>
                                        <p:cTn id="9" dur="2000" fill="hold"/>
                                        <p:tgtEl>
                                          <p:spTgt spid="4"/>
                                        </p:tgtEl>
                                        <p:attrNameLst>
                                          <p:attrName>fillcolor</p:attrName>
                                        </p:attrNameLst>
                                      </p:cBhvr>
                                      <p:to>
                                        <a:srgbClr val="92D050"/>
                                      </p:to>
                                    </p:animClr>
                                    <p:set>
                                      <p:cBhvr>
                                        <p:cTn id="10" dur="2000" fill="hold"/>
                                        <p:tgtEl>
                                          <p:spTgt spid="4"/>
                                        </p:tgtEl>
                                        <p:attrNameLst>
                                          <p:attrName>fill.type</p:attrName>
                                        </p:attrNameLst>
                                      </p:cBhvr>
                                      <p:to>
                                        <p:strVal val="solid"/>
                                      </p:to>
                                    </p:set>
                                    <p:set>
                                      <p:cBhvr>
                                        <p:cTn id="11"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12" restart="whenNotActive" fill="hold" evtFilter="cancelBubble" nodeType="interactiveSeq">
                <p:stCondLst>
                  <p:cond evt="onClick" delay="0">
                    <p:tgtEl>
                      <p:spTgt spid="12"/>
                    </p:tgtEl>
                  </p:cond>
                </p:stCondLst>
                <p:endSync evt="end" delay="0">
                  <p:rtn val="all"/>
                </p:endSync>
                <p:childTnLst>
                  <p:par>
                    <p:cTn id="13" fill="hold">
                      <p:stCondLst>
                        <p:cond delay="0"/>
                      </p:stCondLst>
                      <p:childTnLst>
                        <p:par>
                          <p:cTn id="14" fill="hold">
                            <p:stCondLst>
                              <p:cond delay="0"/>
                            </p:stCondLst>
                            <p:childTnLst>
                              <p:par>
                                <p:cTn id="15" presetID="6" presetClass="entr" presetSubtype="16"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circle(in)">
                                      <p:cBhvr>
                                        <p:cTn id="17" dur="500"/>
                                        <p:tgtEl>
                                          <p:spTgt spid="37"/>
                                        </p:tgtEl>
                                      </p:cBhvr>
                                    </p:animEffect>
                                  </p:childTnLst>
                                </p:cTn>
                              </p:par>
                              <p:par>
                                <p:cTn id="18" presetID="1" presetClass="emph" presetSubtype="2" fill="hold" nodeType="withEffect">
                                  <p:stCondLst>
                                    <p:cond delay="0"/>
                                  </p:stCondLst>
                                  <p:childTnLst>
                                    <p:animClr clrSpc="rgb" dir="cw">
                                      <p:cBhvr>
                                        <p:cTn id="19" dur="2000" fill="hold"/>
                                        <p:tgtEl>
                                          <p:spTgt spid="12"/>
                                        </p:tgtEl>
                                        <p:attrNameLst>
                                          <p:attrName>fillcolor</p:attrName>
                                        </p:attrNameLst>
                                      </p:cBhvr>
                                      <p:to>
                                        <a:srgbClr val="FF0000"/>
                                      </p:to>
                                    </p:animClr>
                                    <p:set>
                                      <p:cBhvr>
                                        <p:cTn id="20" dur="2000" fill="hold"/>
                                        <p:tgtEl>
                                          <p:spTgt spid="12"/>
                                        </p:tgtEl>
                                        <p:attrNameLst>
                                          <p:attrName>fill.type</p:attrName>
                                        </p:attrNameLst>
                                      </p:cBhvr>
                                      <p:to>
                                        <p:strVal val="solid"/>
                                      </p:to>
                                    </p:set>
                                    <p:set>
                                      <p:cBhvr>
                                        <p:cTn id="21" dur="20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22" restart="whenNotActive" fill="hold" evtFilter="cancelBubble" nodeType="interactiveSeq">
                <p:stCondLst>
                  <p:cond evt="onClick" delay="0">
                    <p:tgtEl>
                      <p:spTgt spid="15"/>
                    </p:tgtEl>
                  </p:cond>
                </p:stCondLst>
                <p:endSync evt="end" delay="0">
                  <p:rtn val="all"/>
                </p:endSync>
                <p:childTnLst>
                  <p:par>
                    <p:cTn id="23" fill="hold">
                      <p:stCondLst>
                        <p:cond delay="0"/>
                      </p:stCondLst>
                      <p:childTnLst>
                        <p:par>
                          <p:cTn id="24" fill="hold">
                            <p:stCondLst>
                              <p:cond delay="0"/>
                            </p:stCondLst>
                            <p:childTnLst>
                              <p:par>
                                <p:cTn id="25" presetID="6" presetClass="entr" presetSubtype="16"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circle(in)">
                                      <p:cBhvr>
                                        <p:cTn id="27" dur="500"/>
                                        <p:tgtEl>
                                          <p:spTgt spid="3"/>
                                        </p:tgtEl>
                                      </p:cBhvr>
                                    </p:animEffect>
                                  </p:childTnLst>
                                </p:cTn>
                              </p:par>
                              <p:par>
                                <p:cTn id="28" presetID="1" presetClass="emph" presetSubtype="2" fill="hold" nodeType="withEffect">
                                  <p:stCondLst>
                                    <p:cond delay="0"/>
                                  </p:stCondLst>
                                  <p:childTnLst>
                                    <p:animClr clrSpc="rgb" dir="cw">
                                      <p:cBhvr>
                                        <p:cTn id="29" dur="2000" fill="hold"/>
                                        <p:tgtEl>
                                          <p:spTgt spid="15"/>
                                        </p:tgtEl>
                                        <p:attrNameLst>
                                          <p:attrName>fillcolor</p:attrName>
                                        </p:attrNameLst>
                                      </p:cBhvr>
                                      <p:to>
                                        <a:srgbClr val="FF0000"/>
                                      </p:to>
                                    </p:animClr>
                                    <p:set>
                                      <p:cBhvr>
                                        <p:cTn id="30" dur="2000" fill="hold"/>
                                        <p:tgtEl>
                                          <p:spTgt spid="15"/>
                                        </p:tgtEl>
                                        <p:attrNameLst>
                                          <p:attrName>fill.type</p:attrName>
                                        </p:attrNameLst>
                                      </p:cBhvr>
                                      <p:to>
                                        <p:strVal val="solid"/>
                                      </p:to>
                                    </p:set>
                                    <p:set>
                                      <p:cBhvr>
                                        <p:cTn id="31" dur="200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seq concurrent="1" nextAc="seek">
              <p:cTn id="32" restart="whenNotActive" fill="hold" evtFilter="cancelBubble" nodeType="interactiveSeq">
                <p:stCondLst>
                  <p:cond evt="onClick" delay="0">
                    <p:tgtEl>
                      <p:spTgt spid="19"/>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circle(in)">
                                      <p:cBhvr>
                                        <p:cTn id="37" dur="500"/>
                                        <p:tgtEl>
                                          <p:spTgt spid="25"/>
                                        </p:tgtEl>
                                      </p:cBhvr>
                                    </p:animEffect>
                                  </p:childTnLst>
                                </p:cTn>
                              </p:par>
                              <p:par>
                                <p:cTn id="38" presetID="1" presetClass="emph" presetSubtype="2" fill="hold" nodeType="withEffect">
                                  <p:stCondLst>
                                    <p:cond delay="0"/>
                                  </p:stCondLst>
                                  <p:childTnLst>
                                    <p:animClr clrSpc="rgb" dir="cw">
                                      <p:cBhvr>
                                        <p:cTn id="39" dur="2000" fill="hold"/>
                                        <p:tgtEl>
                                          <p:spTgt spid="19"/>
                                        </p:tgtEl>
                                        <p:attrNameLst>
                                          <p:attrName>fillcolor</p:attrName>
                                        </p:attrNameLst>
                                      </p:cBhvr>
                                      <p:to>
                                        <a:srgbClr val="FF0000"/>
                                      </p:to>
                                    </p:animClr>
                                    <p:set>
                                      <p:cBhvr>
                                        <p:cTn id="40" dur="2000" fill="hold"/>
                                        <p:tgtEl>
                                          <p:spTgt spid="19"/>
                                        </p:tgtEl>
                                        <p:attrNameLst>
                                          <p:attrName>fill.type</p:attrName>
                                        </p:attrNameLst>
                                      </p:cBhvr>
                                      <p:to>
                                        <p:strVal val="solid"/>
                                      </p:to>
                                    </p:set>
                                    <p:set>
                                      <p:cBhvr>
                                        <p:cTn id="41"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E820A90-D8CE-6173-D091-25BA5857E8E9}"/>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9F9DF814-B532-8788-20C7-229E3D0360FB}"/>
              </a:ext>
            </a:extLst>
          </p:cNvPr>
          <p:cNvGrpSpPr/>
          <p:nvPr/>
        </p:nvGrpSpPr>
        <p:grpSpPr>
          <a:xfrm>
            <a:off x="1415645" y="924117"/>
            <a:ext cx="10079294" cy="1865839"/>
            <a:chOff x="710738" y="3856285"/>
            <a:chExt cx="5105398" cy="2134071"/>
          </a:xfrm>
        </p:grpSpPr>
        <p:sp>
          <p:nvSpPr>
            <p:cNvPr id="7" name="Rectangle: Rounded Corners 6">
              <a:extLst>
                <a:ext uri="{FF2B5EF4-FFF2-40B4-BE49-F238E27FC236}">
                  <a16:creationId xmlns:a16="http://schemas.microsoft.com/office/drawing/2014/main" id="{678666AB-F6A0-433E-387C-D8B9AAA26D7D}"/>
                </a:ext>
              </a:extLst>
            </p:cNvPr>
            <p:cNvSpPr/>
            <p:nvPr/>
          </p:nvSpPr>
          <p:spPr>
            <a:xfrm>
              <a:off x="710738" y="3856285"/>
              <a:ext cx="5105398" cy="2134071"/>
            </a:xfrm>
            <a:prstGeom prst="roundRect">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7">
              <a:extLst>
                <a:ext uri="{FF2B5EF4-FFF2-40B4-BE49-F238E27FC236}">
                  <a16:creationId xmlns:a16="http://schemas.microsoft.com/office/drawing/2014/main" id="{018379E4-0726-31DA-C550-B6D6FB446F13}"/>
                </a:ext>
              </a:extLst>
            </p:cNvPr>
            <p:cNvSpPr/>
            <p:nvPr/>
          </p:nvSpPr>
          <p:spPr>
            <a:xfrm>
              <a:off x="782113" y="3970820"/>
              <a:ext cx="4962648" cy="1905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a:ea typeface="+mn-ea"/>
                  <a:cs typeface="+mn-cs"/>
                </a:rPr>
                <a:t>Câu 2. </a:t>
              </a:r>
              <a:r>
                <a:rPr kumimoji="0" lang="vi-VN" sz="2400" i="0" u="none" strike="noStrike" kern="1200" cap="none" spc="0" normalizeH="0" baseline="0" noProof="0" dirty="0">
                  <a:ln>
                    <a:noFill/>
                  </a:ln>
                  <a:solidFill>
                    <a:prstClr val="black"/>
                  </a:solidFill>
                  <a:effectLst/>
                  <a:uLnTx/>
                  <a:uFillTx/>
                  <a:latin typeface="UTM Avo" panose="02040603050506020204" pitchFamily="18"/>
                  <a:ea typeface="+mn-ea"/>
                  <a:cs typeface="+mn-cs"/>
                </a:rPr>
                <a:t>Biểu hiện nào dưới đây mô tả</a:t>
              </a:r>
              <a:endParaRPr kumimoji="0" lang="en-US" sz="240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i="0" u="none" strike="noStrike" kern="1200" cap="none" spc="0" normalizeH="0" baseline="0" noProof="0" dirty="0">
                  <a:ln>
                    <a:noFill/>
                  </a:ln>
                  <a:solidFill>
                    <a:prstClr val="black"/>
                  </a:solidFill>
                  <a:effectLst/>
                  <a:uLnTx/>
                  <a:uFillTx/>
                  <a:latin typeface="UTM Avo" panose="02040603050506020204" pitchFamily="18"/>
                  <a:ea typeface="+mn-ea"/>
                  <a:cs typeface="+mn-cs"/>
                </a:rPr>
                <a:t>đúng về người sống có lí tưởng?</a:t>
              </a:r>
            </a:p>
          </p:txBody>
        </p:sp>
      </p:grpSp>
      <p:sp>
        <p:nvSpPr>
          <p:cNvPr id="4" name="ĐA đúng">
            <a:extLst>
              <a:ext uri="{FF2B5EF4-FFF2-40B4-BE49-F238E27FC236}">
                <a16:creationId xmlns:a16="http://schemas.microsoft.com/office/drawing/2014/main" id="{CADB411F-95BD-2E7C-60F9-5D7943E13CD4}"/>
              </a:ext>
            </a:extLst>
          </p:cNvPr>
          <p:cNvSpPr/>
          <p:nvPr/>
        </p:nvSpPr>
        <p:spPr>
          <a:xfrm>
            <a:off x="820845"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400" kern="1200" dirty="0">
                <a:solidFill>
                  <a:prstClr val="black"/>
                </a:solidFill>
                <a:latin typeface="UTM Avo" panose="02040603050506020204" pitchFamily="18"/>
              </a:rPr>
              <a:t>C. Đạt được sự cân bằng</a:t>
            </a:r>
            <a:endParaRPr lang="en-US" sz="2400" kern="1200" dirty="0">
              <a:solidFill>
                <a:prstClr val="black"/>
              </a:solidFill>
              <a:latin typeface="UTM Avo" panose="02040603050506020204" pitchFamily="18"/>
            </a:endParaRPr>
          </a:p>
          <a:p>
            <a:pPr lvl="0" algn="ctr">
              <a:lnSpc>
                <a:spcPct val="150000"/>
              </a:lnSpc>
              <a:buClrTx/>
              <a:defRPr/>
            </a:pPr>
            <a:r>
              <a:rPr lang="vi-VN" sz="2400" kern="1200" dirty="0">
                <a:solidFill>
                  <a:prstClr val="black"/>
                </a:solidFill>
                <a:latin typeface="UTM Avo" panose="02040603050506020204" pitchFamily="18"/>
              </a:rPr>
              <a:t>giữ hạnh phúc cá nhân và đóng góp xã hội.</a:t>
            </a:r>
          </a:p>
        </p:txBody>
      </p:sp>
      <p:sp>
        <p:nvSpPr>
          <p:cNvPr id="12" name="ĐA sai 1">
            <a:extLst>
              <a:ext uri="{FF2B5EF4-FFF2-40B4-BE49-F238E27FC236}">
                <a16:creationId xmlns:a16="http://schemas.microsoft.com/office/drawing/2014/main" id="{8EE8663D-B033-2B52-891B-8F106996C1BF}"/>
              </a:ext>
            </a:extLst>
          </p:cNvPr>
          <p:cNvSpPr/>
          <p:nvPr/>
        </p:nvSpPr>
        <p:spPr>
          <a:xfrm>
            <a:off x="6618140" y="312403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400" kern="1200" dirty="0">
                <a:solidFill>
                  <a:prstClr val="black"/>
                </a:solidFill>
                <a:latin typeface="UTM Avo" panose="02040603050506020204" pitchFamily="18"/>
              </a:rPr>
              <a:t>B. Thực hiện mục tiêu cá</a:t>
            </a:r>
            <a:endParaRPr lang="en-US" sz="2400" kern="1200" dirty="0">
              <a:solidFill>
                <a:prstClr val="black"/>
              </a:solidFill>
              <a:latin typeface="UTM Avo" panose="02040603050506020204" pitchFamily="18"/>
            </a:endParaRPr>
          </a:p>
          <a:p>
            <a:pPr lvl="0" algn="ctr">
              <a:lnSpc>
                <a:spcPct val="150000"/>
              </a:lnSpc>
              <a:buClrTx/>
              <a:defRPr/>
            </a:pPr>
            <a:r>
              <a:rPr lang="vi-VN" sz="2400" kern="1200" dirty="0">
                <a:solidFill>
                  <a:prstClr val="black"/>
                </a:solidFill>
                <a:latin typeface="UTM Avo" panose="02040603050506020204" pitchFamily="18"/>
              </a:rPr>
              <a:t>nhân và chỉ hành động động vì lợi ích của bản thân.</a:t>
            </a:r>
          </a:p>
        </p:txBody>
      </p:sp>
      <p:sp>
        <p:nvSpPr>
          <p:cNvPr id="15" name="ĐA sai 2">
            <a:extLst>
              <a:ext uri="{FF2B5EF4-FFF2-40B4-BE49-F238E27FC236}">
                <a16:creationId xmlns:a16="http://schemas.microsoft.com/office/drawing/2014/main" id="{14B5619C-AE21-0AC7-E463-99CFB56C66FB}"/>
              </a:ext>
            </a:extLst>
          </p:cNvPr>
          <p:cNvSpPr/>
          <p:nvPr/>
        </p:nvSpPr>
        <p:spPr>
          <a:xfrm>
            <a:off x="820845" y="3070486"/>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en-US" sz="2400" kern="1200" dirty="0">
                <a:solidFill>
                  <a:prstClr val="black"/>
                </a:solidFill>
                <a:latin typeface="UTM Avo" panose="02040603050506020204" pitchFamily="18"/>
              </a:rPr>
              <a:t>A. </a:t>
            </a:r>
            <a:r>
              <a:rPr lang="en-US" sz="2400" kern="1200" dirty="0" err="1">
                <a:solidFill>
                  <a:prstClr val="black"/>
                </a:solidFill>
                <a:latin typeface="UTM Avo" panose="02040603050506020204" pitchFamily="18"/>
              </a:rPr>
              <a:t>Sống</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đúng</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chuẩn</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mực</a:t>
            </a:r>
            <a:r>
              <a:rPr lang="en-US" sz="2400" kern="1200" dirty="0">
                <a:solidFill>
                  <a:prstClr val="black"/>
                </a:solidFill>
                <a:latin typeface="UTM Avo" panose="02040603050506020204" pitchFamily="18"/>
              </a:rPr>
              <a:t> </a:t>
            </a:r>
          </a:p>
          <a:p>
            <a:pPr lvl="0" algn="ctr">
              <a:lnSpc>
                <a:spcPct val="150000"/>
              </a:lnSpc>
              <a:buClrTx/>
              <a:defRPr/>
            </a:pPr>
            <a:r>
              <a:rPr lang="en-US" sz="2400" kern="1200" dirty="0" err="1">
                <a:solidFill>
                  <a:prstClr val="black"/>
                </a:solidFill>
                <a:latin typeface="UTM Avo" panose="02040603050506020204" pitchFamily="18"/>
              </a:rPr>
              <a:t>xã</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hội</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mà</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không</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cần</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tới</a:t>
            </a:r>
            <a:endParaRPr lang="en-US" sz="2400" kern="1200" dirty="0">
              <a:solidFill>
                <a:prstClr val="black"/>
              </a:solidFill>
              <a:latin typeface="UTM Avo" panose="02040603050506020204" pitchFamily="18"/>
            </a:endParaRPr>
          </a:p>
          <a:p>
            <a:pPr lvl="0" algn="ctr">
              <a:lnSpc>
                <a:spcPct val="150000"/>
              </a:lnSpc>
              <a:buClrTx/>
              <a:defRPr/>
            </a:pPr>
            <a:r>
              <a:rPr lang="en-US" sz="2400" kern="1200" dirty="0" err="1">
                <a:solidFill>
                  <a:prstClr val="black"/>
                </a:solidFill>
                <a:latin typeface="UTM Avo" panose="02040603050506020204" pitchFamily="18"/>
              </a:rPr>
              <a:t>niềm</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vui</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cá</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nhân</a:t>
            </a:r>
            <a:r>
              <a:rPr lang="en-US" sz="2400" kern="1200" dirty="0">
                <a:solidFill>
                  <a:prstClr val="black"/>
                </a:solidFill>
                <a:latin typeface="UTM Avo" panose="02040603050506020204" pitchFamily="18"/>
              </a:rPr>
              <a:t>.</a:t>
            </a:r>
          </a:p>
        </p:txBody>
      </p:sp>
      <p:sp>
        <p:nvSpPr>
          <p:cNvPr id="19" name="ĐA sai 3">
            <a:extLst>
              <a:ext uri="{FF2B5EF4-FFF2-40B4-BE49-F238E27FC236}">
                <a16:creationId xmlns:a16="http://schemas.microsoft.com/office/drawing/2014/main" id="{7166AF2B-F2A6-8347-210C-F81694BFE87C}"/>
              </a:ext>
            </a:extLst>
          </p:cNvPr>
          <p:cNvSpPr/>
          <p:nvPr/>
        </p:nvSpPr>
        <p:spPr>
          <a:xfrm>
            <a:off x="6618139"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400" kern="1200" dirty="0">
                <a:solidFill>
                  <a:prstClr val="black"/>
                </a:solidFill>
                <a:latin typeface="UTM Avo" panose="02040603050506020204" pitchFamily="18"/>
              </a:rPr>
              <a:t>D. Hoàn thiện bản thân</a:t>
            </a:r>
            <a:endParaRPr lang="en-US" sz="2400" kern="1200" dirty="0">
              <a:solidFill>
                <a:prstClr val="black"/>
              </a:solidFill>
              <a:latin typeface="UTM Avo" panose="02040603050506020204" pitchFamily="18"/>
            </a:endParaRPr>
          </a:p>
          <a:p>
            <a:pPr lvl="0" algn="ctr">
              <a:lnSpc>
                <a:spcPct val="150000"/>
              </a:lnSpc>
              <a:buClrTx/>
              <a:defRPr/>
            </a:pPr>
            <a:r>
              <a:rPr lang="vi-VN" sz="2400" kern="1200" dirty="0">
                <a:solidFill>
                  <a:prstClr val="black"/>
                </a:solidFill>
                <a:latin typeface="UTM Avo" panose="02040603050506020204" pitchFamily="18"/>
              </a:rPr>
              <a:t>bằng việc mong chờ sự hỗ trợ từ người khác.</a:t>
            </a:r>
          </a:p>
        </p:txBody>
      </p:sp>
      <p:pic>
        <p:nvPicPr>
          <p:cNvPr id="35" name="Picture 34">
            <a:extLst>
              <a:ext uri="{FF2B5EF4-FFF2-40B4-BE49-F238E27FC236}">
                <a16:creationId xmlns:a16="http://schemas.microsoft.com/office/drawing/2014/main" id="{36514CF5-F30A-3978-87B1-769285BD64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9" name="Picture 28">
            <a:extLst>
              <a:ext uri="{FF2B5EF4-FFF2-40B4-BE49-F238E27FC236}">
                <a16:creationId xmlns:a16="http://schemas.microsoft.com/office/drawing/2014/main" id="{DC473BC9-FF55-29CA-64FF-E43050BDB3A5}"/>
              </a:ext>
            </a:extLst>
          </p:cNvPr>
          <p:cNvPicPr>
            <a:picLocks noChangeAspect="1"/>
          </p:cNvPicPr>
          <p:nvPr/>
        </p:nvPicPr>
        <p:blipFill>
          <a:blip r:embed="rId4"/>
          <a:stretch>
            <a:fillRect/>
          </a:stretch>
        </p:blipFill>
        <p:spPr>
          <a:xfrm>
            <a:off x="305887" y="363032"/>
            <a:ext cx="1548518" cy="2383743"/>
          </a:xfrm>
          <a:prstGeom prst="rect">
            <a:avLst/>
          </a:prstGeom>
        </p:spPr>
      </p:pic>
      <p:pic>
        <p:nvPicPr>
          <p:cNvPr id="2" name="Báo đúng">
            <a:extLst>
              <a:ext uri="{FF2B5EF4-FFF2-40B4-BE49-F238E27FC236}">
                <a16:creationId xmlns:a16="http://schemas.microsoft.com/office/drawing/2014/main" id="{D6E5C789-B60A-CBF7-DD70-A39917A46046}"/>
              </a:ext>
            </a:extLst>
          </p:cNvPr>
          <p:cNvPicPr>
            <a:picLocks noChangeAspect="1"/>
          </p:cNvPicPr>
          <p:nvPr/>
        </p:nvPicPr>
        <p:blipFill>
          <a:blip r:embed="rId5"/>
          <a:stretch>
            <a:fillRect/>
          </a:stretch>
        </p:blipFill>
        <p:spPr>
          <a:xfrm>
            <a:off x="4852679" y="5060136"/>
            <a:ext cx="1542422" cy="1518036"/>
          </a:xfrm>
          <a:prstGeom prst="rect">
            <a:avLst/>
          </a:prstGeom>
        </p:spPr>
      </p:pic>
      <p:pic>
        <p:nvPicPr>
          <p:cNvPr id="3" name="Báo sai 2">
            <a:extLst>
              <a:ext uri="{FF2B5EF4-FFF2-40B4-BE49-F238E27FC236}">
                <a16:creationId xmlns:a16="http://schemas.microsoft.com/office/drawing/2014/main" id="{C5E57659-CC36-F251-77A8-9AD48F0786EA}"/>
              </a:ext>
            </a:extLst>
          </p:cNvPr>
          <p:cNvPicPr>
            <a:picLocks noChangeAspect="1"/>
          </p:cNvPicPr>
          <p:nvPr/>
        </p:nvPicPr>
        <p:blipFill>
          <a:blip r:embed="rId6"/>
          <a:stretch>
            <a:fillRect/>
          </a:stretch>
        </p:blipFill>
        <p:spPr>
          <a:xfrm>
            <a:off x="4450865" y="3298147"/>
            <a:ext cx="1707028" cy="1457070"/>
          </a:xfrm>
          <a:prstGeom prst="rect">
            <a:avLst/>
          </a:prstGeom>
        </p:spPr>
      </p:pic>
      <p:pic>
        <p:nvPicPr>
          <p:cNvPr id="25" name="Báo sai 3">
            <a:extLst>
              <a:ext uri="{FF2B5EF4-FFF2-40B4-BE49-F238E27FC236}">
                <a16:creationId xmlns:a16="http://schemas.microsoft.com/office/drawing/2014/main" id="{CFB5B2A0-BF79-4D2E-C731-8E130511192F}"/>
              </a:ext>
            </a:extLst>
          </p:cNvPr>
          <p:cNvPicPr>
            <a:picLocks noChangeAspect="1"/>
          </p:cNvPicPr>
          <p:nvPr/>
        </p:nvPicPr>
        <p:blipFill>
          <a:blip r:embed="rId6"/>
          <a:stretch>
            <a:fillRect/>
          </a:stretch>
        </p:blipFill>
        <p:spPr>
          <a:xfrm>
            <a:off x="10351407" y="5235595"/>
            <a:ext cx="1707028" cy="1457070"/>
          </a:xfrm>
          <a:prstGeom prst="rect">
            <a:avLst/>
          </a:prstGeom>
        </p:spPr>
      </p:pic>
      <p:pic>
        <p:nvPicPr>
          <p:cNvPr id="37" name="Báo sai 1">
            <a:extLst>
              <a:ext uri="{FF2B5EF4-FFF2-40B4-BE49-F238E27FC236}">
                <a16:creationId xmlns:a16="http://schemas.microsoft.com/office/drawing/2014/main" id="{9B7B5A69-5025-6F0F-4B7A-6A6D7023CF3C}"/>
              </a:ext>
            </a:extLst>
          </p:cNvPr>
          <p:cNvPicPr>
            <a:picLocks noChangeAspect="1"/>
          </p:cNvPicPr>
          <p:nvPr/>
        </p:nvPicPr>
        <p:blipFill>
          <a:blip r:embed="rId6"/>
          <a:stretch>
            <a:fillRect/>
          </a:stretch>
        </p:blipFill>
        <p:spPr>
          <a:xfrm>
            <a:off x="10351407" y="3273062"/>
            <a:ext cx="1707028" cy="1457070"/>
          </a:xfrm>
          <a:prstGeom prst="rect">
            <a:avLst/>
          </a:prstGeom>
        </p:spPr>
      </p:pic>
      <p:sp>
        <p:nvSpPr>
          <p:cNvPr id="5" name="Arrow: Right 4">
            <a:hlinkClick r:id="" action="ppaction://hlinkshowjump?jump=nextslide"/>
            <a:extLst>
              <a:ext uri="{FF2B5EF4-FFF2-40B4-BE49-F238E27FC236}">
                <a16:creationId xmlns:a16="http://schemas.microsoft.com/office/drawing/2014/main" id="{2ACD4084-10F5-6645-D0D0-859B6FDE976F}"/>
              </a:ext>
            </a:extLst>
          </p:cNvPr>
          <p:cNvSpPr/>
          <p:nvPr/>
        </p:nvSpPr>
        <p:spPr>
          <a:xfrm>
            <a:off x="11371959" y="229456"/>
            <a:ext cx="704105" cy="616707"/>
          </a:xfrm>
          <a:prstGeom prst="rightArrow">
            <a:avLst/>
          </a:prstGeom>
          <a:solidFill>
            <a:schemeClr val="accent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pPr>
            <a:endParaRPr lang="vi-VN" sz="2400" b="1" kern="1200">
              <a:solidFill>
                <a:prstClr val="white"/>
              </a:solidFill>
            </a:endParaRPr>
          </a:p>
        </p:txBody>
      </p:sp>
    </p:spTree>
    <p:extLst>
      <p:ext uri="{BB962C8B-B14F-4D97-AF65-F5344CB8AC3E}">
        <p14:creationId xmlns:p14="http://schemas.microsoft.com/office/powerpoint/2010/main" val="870290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par>
                                <p:cTn id="8" presetID="1" presetClass="emph" presetSubtype="2" fill="hold" nodeType="withEffect">
                                  <p:stCondLst>
                                    <p:cond delay="0"/>
                                  </p:stCondLst>
                                  <p:childTnLst>
                                    <p:animClr clrSpc="rgb" dir="cw">
                                      <p:cBhvr>
                                        <p:cTn id="9" dur="2000" fill="hold"/>
                                        <p:tgtEl>
                                          <p:spTgt spid="4"/>
                                        </p:tgtEl>
                                        <p:attrNameLst>
                                          <p:attrName>fillcolor</p:attrName>
                                        </p:attrNameLst>
                                      </p:cBhvr>
                                      <p:to>
                                        <a:srgbClr val="92D050"/>
                                      </p:to>
                                    </p:animClr>
                                    <p:set>
                                      <p:cBhvr>
                                        <p:cTn id="10" dur="2000" fill="hold"/>
                                        <p:tgtEl>
                                          <p:spTgt spid="4"/>
                                        </p:tgtEl>
                                        <p:attrNameLst>
                                          <p:attrName>fill.type</p:attrName>
                                        </p:attrNameLst>
                                      </p:cBhvr>
                                      <p:to>
                                        <p:strVal val="solid"/>
                                      </p:to>
                                    </p:set>
                                    <p:set>
                                      <p:cBhvr>
                                        <p:cTn id="11"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12" restart="whenNotActive" fill="hold" evtFilter="cancelBubble" nodeType="interactiveSeq">
                <p:stCondLst>
                  <p:cond evt="onClick" delay="0">
                    <p:tgtEl>
                      <p:spTgt spid="12"/>
                    </p:tgtEl>
                  </p:cond>
                </p:stCondLst>
                <p:endSync evt="end" delay="0">
                  <p:rtn val="all"/>
                </p:endSync>
                <p:childTnLst>
                  <p:par>
                    <p:cTn id="13" fill="hold">
                      <p:stCondLst>
                        <p:cond delay="0"/>
                      </p:stCondLst>
                      <p:childTnLst>
                        <p:par>
                          <p:cTn id="14" fill="hold">
                            <p:stCondLst>
                              <p:cond delay="0"/>
                            </p:stCondLst>
                            <p:childTnLst>
                              <p:par>
                                <p:cTn id="15" presetID="6" presetClass="entr" presetSubtype="16"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circle(in)">
                                      <p:cBhvr>
                                        <p:cTn id="17" dur="500"/>
                                        <p:tgtEl>
                                          <p:spTgt spid="37"/>
                                        </p:tgtEl>
                                      </p:cBhvr>
                                    </p:animEffect>
                                  </p:childTnLst>
                                </p:cTn>
                              </p:par>
                              <p:par>
                                <p:cTn id="18" presetID="1" presetClass="emph" presetSubtype="2" fill="hold" nodeType="withEffect">
                                  <p:stCondLst>
                                    <p:cond delay="0"/>
                                  </p:stCondLst>
                                  <p:childTnLst>
                                    <p:animClr clrSpc="rgb" dir="cw">
                                      <p:cBhvr>
                                        <p:cTn id="19" dur="2000" fill="hold"/>
                                        <p:tgtEl>
                                          <p:spTgt spid="12"/>
                                        </p:tgtEl>
                                        <p:attrNameLst>
                                          <p:attrName>fillcolor</p:attrName>
                                        </p:attrNameLst>
                                      </p:cBhvr>
                                      <p:to>
                                        <a:srgbClr val="FF0000"/>
                                      </p:to>
                                    </p:animClr>
                                    <p:set>
                                      <p:cBhvr>
                                        <p:cTn id="20" dur="2000" fill="hold"/>
                                        <p:tgtEl>
                                          <p:spTgt spid="12"/>
                                        </p:tgtEl>
                                        <p:attrNameLst>
                                          <p:attrName>fill.type</p:attrName>
                                        </p:attrNameLst>
                                      </p:cBhvr>
                                      <p:to>
                                        <p:strVal val="solid"/>
                                      </p:to>
                                    </p:set>
                                    <p:set>
                                      <p:cBhvr>
                                        <p:cTn id="21" dur="20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22" restart="whenNotActive" fill="hold" evtFilter="cancelBubble" nodeType="interactiveSeq">
                <p:stCondLst>
                  <p:cond evt="onClick" delay="0">
                    <p:tgtEl>
                      <p:spTgt spid="15"/>
                    </p:tgtEl>
                  </p:cond>
                </p:stCondLst>
                <p:endSync evt="end" delay="0">
                  <p:rtn val="all"/>
                </p:endSync>
                <p:childTnLst>
                  <p:par>
                    <p:cTn id="23" fill="hold">
                      <p:stCondLst>
                        <p:cond delay="0"/>
                      </p:stCondLst>
                      <p:childTnLst>
                        <p:par>
                          <p:cTn id="24" fill="hold">
                            <p:stCondLst>
                              <p:cond delay="0"/>
                            </p:stCondLst>
                            <p:childTnLst>
                              <p:par>
                                <p:cTn id="25" presetID="6" presetClass="entr" presetSubtype="16"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circle(in)">
                                      <p:cBhvr>
                                        <p:cTn id="27" dur="500"/>
                                        <p:tgtEl>
                                          <p:spTgt spid="3"/>
                                        </p:tgtEl>
                                      </p:cBhvr>
                                    </p:animEffect>
                                  </p:childTnLst>
                                </p:cTn>
                              </p:par>
                              <p:par>
                                <p:cTn id="28" presetID="1" presetClass="emph" presetSubtype="2" fill="hold" nodeType="withEffect">
                                  <p:stCondLst>
                                    <p:cond delay="0"/>
                                  </p:stCondLst>
                                  <p:childTnLst>
                                    <p:animClr clrSpc="rgb" dir="cw">
                                      <p:cBhvr>
                                        <p:cTn id="29" dur="2000" fill="hold"/>
                                        <p:tgtEl>
                                          <p:spTgt spid="15"/>
                                        </p:tgtEl>
                                        <p:attrNameLst>
                                          <p:attrName>fillcolor</p:attrName>
                                        </p:attrNameLst>
                                      </p:cBhvr>
                                      <p:to>
                                        <a:srgbClr val="FF0000"/>
                                      </p:to>
                                    </p:animClr>
                                    <p:set>
                                      <p:cBhvr>
                                        <p:cTn id="30" dur="2000" fill="hold"/>
                                        <p:tgtEl>
                                          <p:spTgt spid="15"/>
                                        </p:tgtEl>
                                        <p:attrNameLst>
                                          <p:attrName>fill.type</p:attrName>
                                        </p:attrNameLst>
                                      </p:cBhvr>
                                      <p:to>
                                        <p:strVal val="solid"/>
                                      </p:to>
                                    </p:set>
                                    <p:set>
                                      <p:cBhvr>
                                        <p:cTn id="31" dur="200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seq concurrent="1" nextAc="seek">
              <p:cTn id="32" restart="whenNotActive" fill="hold" evtFilter="cancelBubble" nodeType="interactiveSeq">
                <p:stCondLst>
                  <p:cond evt="onClick" delay="0">
                    <p:tgtEl>
                      <p:spTgt spid="19"/>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circle(in)">
                                      <p:cBhvr>
                                        <p:cTn id="37" dur="500"/>
                                        <p:tgtEl>
                                          <p:spTgt spid="25"/>
                                        </p:tgtEl>
                                      </p:cBhvr>
                                    </p:animEffect>
                                  </p:childTnLst>
                                </p:cTn>
                              </p:par>
                              <p:par>
                                <p:cTn id="38" presetID="1" presetClass="emph" presetSubtype="2" fill="hold" nodeType="withEffect">
                                  <p:stCondLst>
                                    <p:cond delay="0"/>
                                  </p:stCondLst>
                                  <p:childTnLst>
                                    <p:animClr clrSpc="rgb" dir="cw">
                                      <p:cBhvr>
                                        <p:cTn id="39" dur="2000" fill="hold"/>
                                        <p:tgtEl>
                                          <p:spTgt spid="19"/>
                                        </p:tgtEl>
                                        <p:attrNameLst>
                                          <p:attrName>fillcolor</p:attrName>
                                        </p:attrNameLst>
                                      </p:cBhvr>
                                      <p:to>
                                        <a:srgbClr val="FF0000"/>
                                      </p:to>
                                    </p:animClr>
                                    <p:set>
                                      <p:cBhvr>
                                        <p:cTn id="40" dur="2000" fill="hold"/>
                                        <p:tgtEl>
                                          <p:spTgt spid="19"/>
                                        </p:tgtEl>
                                        <p:attrNameLst>
                                          <p:attrName>fill.type</p:attrName>
                                        </p:attrNameLst>
                                      </p:cBhvr>
                                      <p:to>
                                        <p:strVal val="solid"/>
                                      </p:to>
                                    </p:set>
                                    <p:set>
                                      <p:cBhvr>
                                        <p:cTn id="41"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63DE9F9-D668-8CA2-3EA3-9E36869DA093}"/>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FB2A08FE-C10D-DDE1-033C-AA4068868622}"/>
              </a:ext>
            </a:extLst>
          </p:cNvPr>
          <p:cNvGrpSpPr/>
          <p:nvPr/>
        </p:nvGrpSpPr>
        <p:grpSpPr>
          <a:xfrm>
            <a:off x="1415645" y="919979"/>
            <a:ext cx="10079294" cy="1913464"/>
            <a:chOff x="710738" y="3856285"/>
            <a:chExt cx="5105398" cy="2134071"/>
          </a:xfrm>
        </p:grpSpPr>
        <p:sp>
          <p:nvSpPr>
            <p:cNvPr id="7" name="Rectangle: Rounded Corners 6">
              <a:extLst>
                <a:ext uri="{FF2B5EF4-FFF2-40B4-BE49-F238E27FC236}">
                  <a16:creationId xmlns:a16="http://schemas.microsoft.com/office/drawing/2014/main" id="{79AB865D-A3F2-C42E-C3CE-FAA2B1E5D047}"/>
                </a:ext>
              </a:extLst>
            </p:cNvPr>
            <p:cNvSpPr/>
            <p:nvPr/>
          </p:nvSpPr>
          <p:spPr>
            <a:xfrm>
              <a:off x="710738" y="3856285"/>
              <a:ext cx="5105398" cy="2134071"/>
            </a:xfrm>
            <a:prstGeom prst="roundRect">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7">
              <a:extLst>
                <a:ext uri="{FF2B5EF4-FFF2-40B4-BE49-F238E27FC236}">
                  <a16:creationId xmlns:a16="http://schemas.microsoft.com/office/drawing/2014/main" id="{1C2EB06E-C853-D4F5-34FF-01974CE97D55}"/>
                </a:ext>
              </a:extLst>
            </p:cNvPr>
            <p:cNvSpPr/>
            <p:nvPr/>
          </p:nvSpPr>
          <p:spPr>
            <a:xfrm>
              <a:off x="782113" y="3970820"/>
              <a:ext cx="4962648" cy="1905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a:ea typeface="+mn-ea"/>
                  <a:cs typeface="+mn-cs"/>
                </a:rPr>
                <a:t>Câu 3. </a:t>
              </a:r>
              <a:r>
                <a:rPr kumimoji="0" lang="vi-VN" sz="2400" i="0" u="none" strike="noStrike" kern="1200" cap="none" spc="0" normalizeH="0" baseline="0" noProof="0" dirty="0">
                  <a:ln>
                    <a:noFill/>
                  </a:ln>
                  <a:solidFill>
                    <a:prstClr val="black"/>
                  </a:solidFill>
                  <a:effectLst/>
                  <a:uLnTx/>
                  <a:uFillTx/>
                  <a:latin typeface="UTM Avo" panose="02040603050506020204" pitchFamily="18"/>
                  <a:ea typeface="+mn-ea"/>
                  <a:cs typeface="+mn-cs"/>
                </a:rPr>
                <a:t>Người sống có lí tưởng sẽ được xã hội công nhân và mọi người tôn vinh là nhận định thể hiện:</a:t>
              </a:r>
            </a:p>
          </p:txBody>
        </p:sp>
      </p:grpSp>
      <p:sp>
        <p:nvSpPr>
          <p:cNvPr id="4" name="ĐA đúng">
            <a:extLst>
              <a:ext uri="{FF2B5EF4-FFF2-40B4-BE49-F238E27FC236}">
                <a16:creationId xmlns:a16="http://schemas.microsoft.com/office/drawing/2014/main" id="{BFD5D10D-71B5-949B-EB5D-C7FDCCB52E74}"/>
              </a:ext>
            </a:extLst>
          </p:cNvPr>
          <p:cNvSpPr/>
          <p:nvPr/>
        </p:nvSpPr>
        <p:spPr>
          <a:xfrm>
            <a:off x="6611095" y="3109807"/>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400" kern="1200" dirty="0">
                <a:solidFill>
                  <a:prstClr val="black"/>
                </a:solidFill>
                <a:latin typeface="UTM Avo" panose="02040603050506020204" pitchFamily="18"/>
              </a:rPr>
              <a:t>B. ý nghĩa của sống có</a:t>
            </a:r>
            <a:endParaRPr lang="en-US" sz="2400" kern="1200" dirty="0">
              <a:solidFill>
                <a:prstClr val="black"/>
              </a:solidFill>
              <a:latin typeface="UTM Avo" panose="02040603050506020204" pitchFamily="18"/>
            </a:endParaRPr>
          </a:p>
          <a:p>
            <a:pPr lvl="0" algn="ctr">
              <a:lnSpc>
                <a:spcPct val="150000"/>
              </a:lnSpc>
              <a:buClrTx/>
              <a:defRPr/>
            </a:pPr>
            <a:r>
              <a:rPr lang="vi-VN" sz="2400" kern="1200" dirty="0">
                <a:solidFill>
                  <a:prstClr val="black"/>
                </a:solidFill>
                <a:latin typeface="UTM Avo" panose="02040603050506020204" pitchFamily="18"/>
              </a:rPr>
              <a:t>lí tưởng.</a:t>
            </a:r>
          </a:p>
        </p:txBody>
      </p:sp>
      <p:sp>
        <p:nvSpPr>
          <p:cNvPr id="12" name="ĐA sai 1">
            <a:extLst>
              <a:ext uri="{FF2B5EF4-FFF2-40B4-BE49-F238E27FC236}">
                <a16:creationId xmlns:a16="http://schemas.microsoft.com/office/drawing/2014/main" id="{BE8EB36B-8C0D-AB69-611F-691BC1667DF1}"/>
              </a:ext>
            </a:extLst>
          </p:cNvPr>
          <p:cNvSpPr/>
          <p:nvPr/>
        </p:nvSpPr>
        <p:spPr>
          <a:xfrm>
            <a:off x="704105" y="3109807"/>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400" kern="1200" dirty="0">
                <a:solidFill>
                  <a:prstClr val="black"/>
                </a:solidFill>
                <a:latin typeface="UTM Avo" panose="02040603050506020204" pitchFamily="18"/>
              </a:rPr>
              <a:t>A. nội dung của sống</a:t>
            </a:r>
            <a:endParaRPr lang="en-US" sz="2400" kern="1200" dirty="0">
              <a:solidFill>
                <a:prstClr val="black"/>
              </a:solidFill>
              <a:latin typeface="UTM Avo" panose="02040603050506020204" pitchFamily="18"/>
            </a:endParaRPr>
          </a:p>
          <a:p>
            <a:pPr lvl="0" algn="ctr">
              <a:lnSpc>
                <a:spcPct val="150000"/>
              </a:lnSpc>
              <a:buClrTx/>
              <a:defRPr/>
            </a:pPr>
            <a:r>
              <a:rPr lang="vi-VN" sz="2400" kern="1200" dirty="0">
                <a:solidFill>
                  <a:prstClr val="black"/>
                </a:solidFill>
                <a:latin typeface="UTM Avo" panose="02040603050506020204" pitchFamily="18"/>
              </a:rPr>
              <a:t>có lí tưởng.</a:t>
            </a:r>
          </a:p>
        </p:txBody>
      </p:sp>
      <p:sp>
        <p:nvSpPr>
          <p:cNvPr id="15" name="ĐA sai 2">
            <a:extLst>
              <a:ext uri="{FF2B5EF4-FFF2-40B4-BE49-F238E27FC236}">
                <a16:creationId xmlns:a16="http://schemas.microsoft.com/office/drawing/2014/main" id="{04B64A69-A3BD-9C71-1B0E-C57B8BA976F9}"/>
              </a:ext>
            </a:extLst>
          </p:cNvPr>
          <p:cNvSpPr/>
          <p:nvPr/>
        </p:nvSpPr>
        <p:spPr>
          <a:xfrm>
            <a:off x="697060"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400" kern="1200" dirty="0">
                <a:solidFill>
                  <a:prstClr val="black"/>
                </a:solidFill>
                <a:latin typeface="UTM Avo" panose="02040603050506020204" pitchFamily="18"/>
              </a:rPr>
              <a:t>C. vai trò của sống</a:t>
            </a:r>
            <a:endParaRPr lang="en-US" sz="2400" kern="1200" dirty="0">
              <a:solidFill>
                <a:prstClr val="black"/>
              </a:solidFill>
              <a:latin typeface="UTM Avo" panose="02040603050506020204" pitchFamily="18"/>
            </a:endParaRPr>
          </a:p>
          <a:p>
            <a:pPr lvl="0" algn="ctr">
              <a:lnSpc>
                <a:spcPct val="150000"/>
              </a:lnSpc>
              <a:buClrTx/>
              <a:defRPr/>
            </a:pPr>
            <a:r>
              <a:rPr lang="vi-VN" sz="2400" kern="1200" dirty="0">
                <a:solidFill>
                  <a:prstClr val="black"/>
                </a:solidFill>
                <a:latin typeface="UTM Avo" panose="02040603050506020204" pitchFamily="18"/>
              </a:rPr>
              <a:t>có lí tưởng.</a:t>
            </a:r>
          </a:p>
        </p:txBody>
      </p:sp>
      <p:sp>
        <p:nvSpPr>
          <p:cNvPr id="19" name="ĐA sai 3">
            <a:extLst>
              <a:ext uri="{FF2B5EF4-FFF2-40B4-BE49-F238E27FC236}">
                <a16:creationId xmlns:a16="http://schemas.microsoft.com/office/drawing/2014/main" id="{4172E614-535E-F85E-21F0-049049068EB5}"/>
              </a:ext>
            </a:extLst>
          </p:cNvPr>
          <p:cNvSpPr/>
          <p:nvPr/>
        </p:nvSpPr>
        <p:spPr>
          <a:xfrm>
            <a:off x="6618139"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400" kern="1200" dirty="0">
                <a:solidFill>
                  <a:prstClr val="black"/>
                </a:solidFill>
                <a:latin typeface="UTM Avo" panose="02040603050506020204" pitchFamily="18"/>
              </a:rPr>
              <a:t>D. đặc điểm của sống</a:t>
            </a:r>
            <a:endParaRPr lang="en-US" sz="2400" kern="1200" dirty="0">
              <a:solidFill>
                <a:prstClr val="black"/>
              </a:solidFill>
              <a:latin typeface="UTM Avo" panose="02040603050506020204" pitchFamily="18"/>
            </a:endParaRPr>
          </a:p>
          <a:p>
            <a:pPr lvl="0" algn="ctr">
              <a:lnSpc>
                <a:spcPct val="150000"/>
              </a:lnSpc>
              <a:buClrTx/>
              <a:defRPr/>
            </a:pPr>
            <a:r>
              <a:rPr lang="vi-VN" sz="2400" kern="1200" dirty="0">
                <a:solidFill>
                  <a:prstClr val="black"/>
                </a:solidFill>
                <a:latin typeface="UTM Avo" panose="02040603050506020204" pitchFamily="18"/>
              </a:rPr>
              <a:t>có lí tưởng.</a:t>
            </a:r>
          </a:p>
        </p:txBody>
      </p:sp>
      <p:pic>
        <p:nvPicPr>
          <p:cNvPr id="35" name="Picture 34">
            <a:extLst>
              <a:ext uri="{FF2B5EF4-FFF2-40B4-BE49-F238E27FC236}">
                <a16:creationId xmlns:a16="http://schemas.microsoft.com/office/drawing/2014/main" id="{A298D884-F323-2CC9-B530-3D4F30076C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9" name="Picture 28">
            <a:extLst>
              <a:ext uri="{FF2B5EF4-FFF2-40B4-BE49-F238E27FC236}">
                <a16:creationId xmlns:a16="http://schemas.microsoft.com/office/drawing/2014/main" id="{2E28A13B-2AC2-813C-E7BC-A604584D846D}"/>
              </a:ext>
            </a:extLst>
          </p:cNvPr>
          <p:cNvPicPr>
            <a:picLocks noChangeAspect="1"/>
          </p:cNvPicPr>
          <p:nvPr/>
        </p:nvPicPr>
        <p:blipFill>
          <a:blip r:embed="rId4"/>
          <a:stretch>
            <a:fillRect/>
          </a:stretch>
        </p:blipFill>
        <p:spPr>
          <a:xfrm>
            <a:off x="305887" y="363032"/>
            <a:ext cx="1548518" cy="2383743"/>
          </a:xfrm>
          <a:prstGeom prst="rect">
            <a:avLst/>
          </a:prstGeom>
        </p:spPr>
      </p:pic>
      <p:pic>
        <p:nvPicPr>
          <p:cNvPr id="2" name="Báo đúng">
            <a:extLst>
              <a:ext uri="{FF2B5EF4-FFF2-40B4-BE49-F238E27FC236}">
                <a16:creationId xmlns:a16="http://schemas.microsoft.com/office/drawing/2014/main" id="{8E02EDF9-6E52-C6E2-309E-726A2F79BFE1}"/>
              </a:ext>
            </a:extLst>
          </p:cNvPr>
          <p:cNvPicPr>
            <a:picLocks noChangeAspect="1"/>
          </p:cNvPicPr>
          <p:nvPr/>
        </p:nvPicPr>
        <p:blipFill>
          <a:blip r:embed="rId5"/>
          <a:stretch>
            <a:fillRect/>
          </a:stretch>
        </p:blipFill>
        <p:spPr>
          <a:xfrm>
            <a:off x="10642929" y="3196475"/>
            <a:ext cx="1542422" cy="1518036"/>
          </a:xfrm>
          <a:prstGeom prst="rect">
            <a:avLst/>
          </a:prstGeom>
        </p:spPr>
      </p:pic>
      <p:pic>
        <p:nvPicPr>
          <p:cNvPr id="3" name="Báo sai 2">
            <a:extLst>
              <a:ext uri="{FF2B5EF4-FFF2-40B4-BE49-F238E27FC236}">
                <a16:creationId xmlns:a16="http://schemas.microsoft.com/office/drawing/2014/main" id="{CEFAC242-5B60-375A-41C0-5FF592B296C8}"/>
              </a:ext>
            </a:extLst>
          </p:cNvPr>
          <p:cNvPicPr>
            <a:picLocks noChangeAspect="1"/>
          </p:cNvPicPr>
          <p:nvPr/>
        </p:nvPicPr>
        <p:blipFill>
          <a:blip r:embed="rId6"/>
          <a:stretch>
            <a:fillRect/>
          </a:stretch>
        </p:blipFill>
        <p:spPr>
          <a:xfrm>
            <a:off x="4347615" y="5235595"/>
            <a:ext cx="1707028" cy="1457070"/>
          </a:xfrm>
          <a:prstGeom prst="rect">
            <a:avLst/>
          </a:prstGeom>
        </p:spPr>
      </p:pic>
      <p:pic>
        <p:nvPicPr>
          <p:cNvPr id="25" name="Báo sai 3">
            <a:extLst>
              <a:ext uri="{FF2B5EF4-FFF2-40B4-BE49-F238E27FC236}">
                <a16:creationId xmlns:a16="http://schemas.microsoft.com/office/drawing/2014/main" id="{A199F6D9-A6C8-A3F8-7C64-5E965B93EB20}"/>
              </a:ext>
            </a:extLst>
          </p:cNvPr>
          <p:cNvPicPr>
            <a:picLocks noChangeAspect="1"/>
          </p:cNvPicPr>
          <p:nvPr/>
        </p:nvPicPr>
        <p:blipFill>
          <a:blip r:embed="rId6"/>
          <a:stretch>
            <a:fillRect/>
          </a:stretch>
        </p:blipFill>
        <p:spPr>
          <a:xfrm>
            <a:off x="10351407" y="5235595"/>
            <a:ext cx="1707028" cy="1457070"/>
          </a:xfrm>
          <a:prstGeom prst="rect">
            <a:avLst/>
          </a:prstGeom>
        </p:spPr>
      </p:pic>
      <p:pic>
        <p:nvPicPr>
          <p:cNvPr id="37" name="Báo sai 1">
            <a:extLst>
              <a:ext uri="{FF2B5EF4-FFF2-40B4-BE49-F238E27FC236}">
                <a16:creationId xmlns:a16="http://schemas.microsoft.com/office/drawing/2014/main" id="{F80EA852-95F6-5671-0AD0-EDE1E40751E5}"/>
              </a:ext>
            </a:extLst>
          </p:cNvPr>
          <p:cNvPicPr>
            <a:picLocks noChangeAspect="1"/>
          </p:cNvPicPr>
          <p:nvPr/>
        </p:nvPicPr>
        <p:blipFill>
          <a:blip r:embed="rId6"/>
          <a:stretch>
            <a:fillRect/>
          </a:stretch>
        </p:blipFill>
        <p:spPr>
          <a:xfrm>
            <a:off x="4437372" y="3266421"/>
            <a:ext cx="1707028" cy="1457070"/>
          </a:xfrm>
          <a:prstGeom prst="rect">
            <a:avLst/>
          </a:prstGeom>
        </p:spPr>
      </p:pic>
      <p:sp>
        <p:nvSpPr>
          <p:cNvPr id="5" name="Arrow: Right 4">
            <a:hlinkClick r:id="" action="ppaction://hlinkshowjump?jump=nextslide"/>
            <a:extLst>
              <a:ext uri="{FF2B5EF4-FFF2-40B4-BE49-F238E27FC236}">
                <a16:creationId xmlns:a16="http://schemas.microsoft.com/office/drawing/2014/main" id="{A55692A1-A6E7-3C26-30D7-0C1E0C595EE2}"/>
              </a:ext>
            </a:extLst>
          </p:cNvPr>
          <p:cNvSpPr/>
          <p:nvPr/>
        </p:nvSpPr>
        <p:spPr>
          <a:xfrm>
            <a:off x="11371959" y="229456"/>
            <a:ext cx="704105" cy="616707"/>
          </a:xfrm>
          <a:prstGeom prst="rightArrow">
            <a:avLst/>
          </a:prstGeom>
          <a:solidFill>
            <a:schemeClr val="accent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pPr>
            <a:endParaRPr lang="vi-VN" sz="2400" b="1" kern="1200">
              <a:solidFill>
                <a:prstClr val="white"/>
              </a:solidFill>
            </a:endParaRPr>
          </a:p>
        </p:txBody>
      </p:sp>
    </p:spTree>
    <p:extLst>
      <p:ext uri="{BB962C8B-B14F-4D97-AF65-F5344CB8AC3E}">
        <p14:creationId xmlns:p14="http://schemas.microsoft.com/office/powerpoint/2010/main" val="2288443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par>
                                <p:cTn id="8" presetID="1" presetClass="emph" presetSubtype="2" fill="hold" nodeType="withEffect">
                                  <p:stCondLst>
                                    <p:cond delay="0"/>
                                  </p:stCondLst>
                                  <p:childTnLst>
                                    <p:animClr clrSpc="rgb" dir="cw">
                                      <p:cBhvr>
                                        <p:cTn id="9" dur="2000" fill="hold"/>
                                        <p:tgtEl>
                                          <p:spTgt spid="4"/>
                                        </p:tgtEl>
                                        <p:attrNameLst>
                                          <p:attrName>fillcolor</p:attrName>
                                        </p:attrNameLst>
                                      </p:cBhvr>
                                      <p:to>
                                        <a:srgbClr val="92D050"/>
                                      </p:to>
                                    </p:animClr>
                                    <p:set>
                                      <p:cBhvr>
                                        <p:cTn id="10" dur="2000" fill="hold"/>
                                        <p:tgtEl>
                                          <p:spTgt spid="4"/>
                                        </p:tgtEl>
                                        <p:attrNameLst>
                                          <p:attrName>fill.type</p:attrName>
                                        </p:attrNameLst>
                                      </p:cBhvr>
                                      <p:to>
                                        <p:strVal val="solid"/>
                                      </p:to>
                                    </p:set>
                                    <p:set>
                                      <p:cBhvr>
                                        <p:cTn id="11"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12" restart="whenNotActive" fill="hold" evtFilter="cancelBubble" nodeType="interactiveSeq">
                <p:stCondLst>
                  <p:cond evt="onClick" delay="0">
                    <p:tgtEl>
                      <p:spTgt spid="12"/>
                    </p:tgtEl>
                  </p:cond>
                </p:stCondLst>
                <p:endSync evt="end" delay="0">
                  <p:rtn val="all"/>
                </p:endSync>
                <p:childTnLst>
                  <p:par>
                    <p:cTn id="13" fill="hold">
                      <p:stCondLst>
                        <p:cond delay="0"/>
                      </p:stCondLst>
                      <p:childTnLst>
                        <p:par>
                          <p:cTn id="14" fill="hold">
                            <p:stCondLst>
                              <p:cond delay="0"/>
                            </p:stCondLst>
                            <p:childTnLst>
                              <p:par>
                                <p:cTn id="15" presetID="6" presetClass="entr" presetSubtype="16"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circle(in)">
                                      <p:cBhvr>
                                        <p:cTn id="17" dur="500"/>
                                        <p:tgtEl>
                                          <p:spTgt spid="37"/>
                                        </p:tgtEl>
                                      </p:cBhvr>
                                    </p:animEffect>
                                  </p:childTnLst>
                                </p:cTn>
                              </p:par>
                              <p:par>
                                <p:cTn id="18" presetID="1" presetClass="emph" presetSubtype="2" fill="hold" nodeType="withEffect">
                                  <p:stCondLst>
                                    <p:cond delay="0"/>
                                  </p:stCondLst>
                                  <p:childTnLst>
                                    <p:animClr clrSpc="rgb" dir="cw">
                                      <p:cBhvr>
                                        <p:cTn id="19" dur="2000" fill="hold"/>
                                        <p:tgtEl>
                                          <p:spTgt spid="12"/>
                                        </p:tgtEl>
                                        <p:attrNameLst>
                                          <p:attrName>fillcolor</p:attrName>
                                        </p:attrNameLst>
                                      </p:cBhvr>
                                      <p:to>
                                        <a:srgbClr val="FF0000"/>
                                      </p:to>
                                    </p:animClr>
                                    <p:set>
                                      <p:cBhvr>
                                        <p:cTn id="20" dur="2000" fill="hold"/>
                                        <p:tgtEl>
                                          <p:spTgt spid="12"/>
                                        </p:tgtEl>
                                        <p:attrNameLst>
                                          <p:attrName>fill.type</p:attrName>
                                        </p:attrNameLst>
                                      </p:cBhvr>
                                      <p:to>
                                        <p:strVal val="solid"/>
                                      </p:to>
                                    </p:set>
                                    <p:set>
                                      <p:cBhvr>
                                        <p:cTn id="21" dur="20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22" restart="whenNotActive" fill="hold" evtFilter="cancelBubble" nodeType="interactiveSeq">
                <p:stCondLst>
                  <p:cond evt="onClick" delay="0">
                    <p:tgtEl>
                      <p:spTgt spid="15"/>
                    </p:tgtEl>
                  </p:cond>
                </p:stCondLst>
                <p:endSync evt="end" delay="0">
                  <p:rtn val="all"/>
                </p:endSync>
                <p:childTnLst>
                  <p:par>
                    <p:cTn id="23" fill="hold">
                      <p:stCondLst>
                        <p:cond delay="0"/>
                      </p:stCondLst>
                      <p:childTnLst>
                        <p:par>
                          <p:cTn id="24" fill="hold">
                            <p:stCondLst>
                              <p:cond delay="0"/>
                            </p:stCondLst>
                            <p:childTnLst>
                              <p:par>
                                <p:cTn id="25" presetID="6" presetClass="entr" presetSubtype="16"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circle(in)">
                                      <p:cBhvr>
                                        <p:cTn id="27" dur="500"/>
                                        <p:tgtEl>
                                          <p:spTgt spid="3"/>
                                        </p:tgtEl>
                                      </p:cBhvr>
                                    </p:animEffect>
                                  </p:childTnLst>
                                </p:cTn>
                              </p:par>
                              <p:par>
                                <p:cTn id="28" presetID="1" presetClass="emph" presetSubtype="2" fill="hold" nodeType="withEffect">
                                  <p:stCondLst>
                                    <p:cond delay="0"/>
                                  </p:stCondLst>
                                  <p:childTnLst>
                                    <p:animClr clrSpc="rgb" dir="cw">
                                      <p:cBhvr>
                                        <p:cTn id="29" dur="2000" fill="hold"/>
                                        <p:tgtEl>
                                          <p:spTgt spid="15"/>
                                        </p:tgtEl>
                                        <p:attrNameLst>
                                          <p:attrName>fillcolor</p:attrName>
                                        </p:attrNameLst>
                                      </p:cBhvr>
                                      <p:to>
                                        <a:srgbClr val="FF0000"/>
                                      </p:to>
                                    </p:animClr>
                                    <p:set>
                                      <p:cBhvr>
                                        <p:cTn id="30" dur="2000" fill="hold"/>
                                        <p:tgtEl>
                                          <p:spTgt spid="15"/>
                                        </p:tgtEl>
                                        <p:attrNameLst>
                                          <p:attrName>fill.type</p:attrName>
                                        </p:attrNameLst>
                                      </p:cBhvr>
                                      <p:to>
                                        <p:strVal val="solid"/>
                                      </p:to>
                                    </p:set>
                                    <p:set>
                                      <p:cBhvr>
                                        <p:cTn id="31" dur="200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seq concurrent="1" nextAc="seek">
              <p:cTn id="32" restart="whenNotActive" fill="hold" evtFilter="cancelBubble" nodeType="interactiveSeq">
                <p:stCondLst>
                  <p:cond evt="onClick" delay="0">
                    <p:tgtEl>
                      <p:spTgt spid="19"/>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circle(in)">
                                      <p:cBhvr>
                                        <p:cTn id="37" dur="500"/>
                                        <p:tgtEl>
                                          <p:spTgt spid="25"/>
                                        </p:tgtEl>
                                      </p:cBhvr>
                                    </p:animEffect>
                                  </p:childTnLst>
                                </p:cTn>
                              </p:par>
                              <p:par>
                                <p:cTn id="38" presetID="1" presetClass="emph" presetSubtype="2" fill="hold" nodeType="withEffect">
                                  <p:stCondLst>
                                    <p:cond delay="0"/>
                                  </p:stCondLst>
                                  <p:childTnLst>
                                    <p:animClr clrSpc="rgb" dir="cw">
                                      <p:cBhvr>
                                        <p:cTn id="39" dur="2000" fill="hold"/>
                                        <p:tgtEl>
                                          <p:spTgt spid="19"/>
                                        </p:tgtEl>
                                        <p:attrNameLst>
                                          <p:attrName>fillcolor</p:attrName>
                                        </p:attrNameLst>
                                      </p:cBhvr>
                                      <p:to>
                                        <a:srgbClr val="FF0000"/>
                                      </p:to>
                                    </p:animClr>
                                    <p:set>
                                      <p:cBhvr>
                                        <p:cTn id="40" dur="2000" fill="hold"/>
                                        <p:tgtEl>
                                          <p:spTgt spid="19"/>
                                        </p:tgtEl>
                                        <p:attrNameLst>
                                          <p:attrName>fill.type</p:attrName>
                                        </p:attrNameLst>
                                      </p:cBhvr>
                                      <p:to>
                                        <p:strVal val="solid"/>
                                      </p:to>
                                    </p:set>
                                    <p:set>
                                      <p:cBhvr>
                                        <p:cTn id="41"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4D6C852-426B-91BF-F9A5-2458E15028B9}"/>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0FC86C76-8C6F-1E76-5FE1-85A39958900E}"/>
              </a:ext>
            </a:extLst>
          </p:cNvPr>
          <p:cNvGrpSpPr/>
          <p:nvPr/>
        </p:nvGrpSpPr>
        <p:grpSpPr>
          <a:xfrm>
            <a:off x="1415645" y="932831"/>
            <a:ext cx="10079294" cy="1518036"/>
            <a:chOff x="710738" y="3856285"/>
            <a:chExt cx="5105398" cy="2134071"/>
          </a:xfrm>
        </p:grpSpPr>
        <p:sp>
          <p:nvSpPr>
            <p:cNvPr id="7" name="Rectangle: Rounded Corners 6">
              <a:extLst>
                <a:ext uri="{FF2B5EF4-FFF2-40B4-BE49-F238E27FC236}">
                  <a16:creationId xmlns:a16="http://schemas.microsoft.com/office/drawing/2014/main" id="{AE25D904-51E5-8B74-795A-B17DE60BCA51}"/>
                </a:ext>
              </a:extLst>
            </p:cNvPr>
            <p:cNvSpPr/>
            <p:nvPr/>
          </p:nvSpPr>
          <p:spPr>
            <a:xfrm>
              <a:off x="710738" y="3856285"/>
              <a:ext cx="5105398" cy="2134071"/>
            </a:xfrm>
            <a:prstGeom prst="roundRect">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7">
              <a:extLst>
                <a:ext uri="{FF2B5EF4-FFF2-40B4-BE49-F238E27FC236}">
                  <a16:creationId xmlns:a16="http://schemas.microsoft.com/office/drawing/2014/main" id="{3E16DF2A-3425-7650-F995-574F5EFFEAF3}"/>
                </a:ext>
              </a:extLst>
            </p:cNvPr>
            <p:cNvSpPr/>
            <p:nvPr/>
          </p:nvSpPr>
          <p:spPr>
            <a:xfrm>
              <a:off x="782113" y="3970820"/>
              <a:ext cx="4962648" cy="1905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a:ea typeface="+mn-ea"/>
                  <a:cs typeface="+mn-cs"/>
                </a:rPr>
                <a:t>Câu 4. </a:t>
              </a:r>
              <a:r>
                <a:rPr kumimoji="0" lang="vi-VN" sz="2400" i="0" u="none" strike="noStrike" kern="1200" cap="none" spc="0" normalizeH="0" baseline="0" noProof="0" dirty="0">
                  <a:ln>
                    <a:noFill/>
                  </a:ln>
                  <a:solidFill>
                    <a:prstClr val="black"/>
                  </a:solidFill>
                  <a:effectLst/>
                  <a:uLnTx/>
                  <a:uFillTx/>
                  <a:latin typeface="UTM Avo" panose="02040603050506020204" pitchFamily="18"/>
                  <a:ea typeface="+mn-ea"/>
                  <a:cs typeface="+mn-cs"/>
                </a:rPr>
                <a:t>Khi sống có lí tưởng, con người sẽ:</a:t>
              </a:r>
            </a:p>
          </p:txBody>
        </p:sp>
      </p:grpSp>
      <p:sp>
        <p:nvSpPr>
          <p:cNvPr id="4" name="ĐA đúng">
            <a:extLst>
              <a:ext uri="{FF2B5EF4-FFF2-40B4-BE49-F238E27FC236}">
                <a16:creationId xmlns:a16="http://schemas.microsoft.com/office/drawing/2014/main" id="{54B0D7F3-C557-5B23-8C33-445C7026EFBC}"/>
              </a:ext>
            </a:extLst>
          </p:cNvPr>
          <p:cNvSpPr/>
          <p:nvPr/>
        </p:nvSpPr>
        <p:spPr>
          <a:xfrm>
            <a:off x="6611095" y="3109807"/>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400" kern="1200" dirty="0">
                <a:solidFill>
                  <a:prstClr val="black"/>
                </a:solidFill>
                <a:latin typeface="UTM Avo" panose="02040603050506020204" pitchFamily="18"/>
              </a:rPr>
              <a:t>B. tìm kiếm được mục tiêu trong cuộc sống.</a:t>
            </a:r>
          </a:p>
        </p:txBody>
      </p:sp>
      <p:sp>
        <p:nvSpPr>
          <p:cNvPr id="12" name="ĐA sai 1">
            <a:extLst>
              <a:ext uri="{FF2B5EF4-FFF2-40B4-BE49-F238E27FC236}">
                <a16:creationId xmlns:a16="http://schemas.microsoft.com/office/drawing/2014/main" id="{6855A8A7-CA8E-9472-7E71-D8116F115B2B}"/>
              </a:ext>
            </a:extLst>
          </p:cNvPr>
          <p:cNvSpPr/>
          <p:nvPr/>
        </p:nvSpPr>
        <p:spPr>
          <a:xfrm>
            <a:off x="704105" y="3109807"/>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400" kern="1200" dirty="0">
                <a:solidFill>
                  <a:prstClr val="black"/>
                </a:solidFill>
                <a:latin typeface="UTM Avo" panose="02040603050506020204" pitchFamily="18"/>
              </a:rPr>
              <a:t>A. không phải đối mặt với những khó khăn.</a:t>
            </a:r>
          </a:p>
        </p:txBody>
      </p:sp>
      <p:sp>
        <p:nvSpPr>
          <p:cNvPr id="15" name="ĐA sai 2">
            <a:extLst>
              <a:ext uri="{FF2B5EF4-FFF2-40B4-BE49-F238E27FC236}">
                <a16:creationId xmlns:a16="http://schemas.microsoft.com/office/drawing/2014/main" id="{441D7F7E-52C3-2E2C-8FFF-CE52B8012AEA}"/>
              </a:ext>
            </a:extLst>
          </p:cNvPr>
          <p:cNvSpPr/>
          <p:nvPr/>
        </p:nvSpPr>
        <p:spPr>
          <a:xfrm>
            <a:off x="697060"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400" kern="1200" dirty="0">
                <a:solidFill>
                  <a:prstClr val="black"/>
                </a:solidFill>
                <a:latin typeface="UTM Avo" panose="02040603050506020204" pitchFamily="18"/>
              </a:rPr>
              <a:t>C. kiến tạo ra được một thế giới hoàn hảo.</a:t>
            </a:r>
          </a:p>
        </p:txBody>
      </p:sp>
      <p:sp>
        <p:nvSpPr>
          <p:cNvPr id="19" name="ĐA sai 3">
            <a:extLst>
              <a:ext uri="{FF2B5EF4-FFF2-40B4-BE49-F238E27FC236}">
                <a16:creationId xmlns:a16="http://schemas.microsoft.com/office/drawing/2014/main" id="{4E77BC3F-6BE0-295C-333E-602B470D8EF0}"/>
              </a:ext>
            </a:extLst>
          </p:cNvPr>
          <p:cNvSpPr/>
          <p:nvPr/>
        </p:nvSpPr>
        <p:spPr>
          <a:xfrm>
            <a:off x="6618139"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400" kern="1200" dirty="0">
                <a:solidFill>
                  <a:prstClr val="black"/>
                </a:solidFill>
                <a:latin typeface="UTM Avo" panose="02040603050506020204" pitchFamily="18"/>
              </a:rPr>
              <a:t>D. giảm thiểu được mọi áp lực từ xã hội.</a:t>
            </a:r>
          </a:p>
        </p:txBody>
      </p:sp>
      <p:pic>
        <p:nvPicPr>
          <p:cNvPr id="35" name="Picture 34">
            <a:extLst>
              <a:ext uri="{FF2B5EF4-FFF2-40B4-BE49-F238E27FC236}">
                <a16:creationId xmlns:a16="http://schemas.microsoft.com/office/drawing/2014/main" id="{776214D7-D670-B01F-787F-D287AAC905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9" name="Picture 28">
            <a:extLst>
              <a:ext uri="{FF2B5EF4-FFF2-40B4-BE49-F238E27FC236}">
                <a16:creationId xmlns:a16="http://schemas.microsoft.com/office/drawing/2014/main" id="{D6372AA7-B538-7F94-19A4-20668C46DE30}"/>
              </a:ext>
            </a:extLst>
          </p:cNvPr>
          <p:cNvPicPr>
            <a:picLocks noChangeAspect="1"/>
          </p:cNvPicPr>
          <p:nvPr/>
        </p:nvPicPr>
        <p:blipFill>
          <a:blip r:embed="rId4"/>
          <a:stretch>
            <a:fillRect/>
          </a:stretch>
        </p:blipFill>
        <p:spPr>
          <a:xfrm>
            <a:off x="305887" y="363032"/>
            <a:ext cx="1548518" cy="2383743"/>
          </a:xfrm>
          <a:prstGeom prst="rect">
            <a:avLst/>
          </a:prstGeom>
        </p:spPr>
      </p:pic>
      <p:pic>
        <p:nvPicPr>
          <p:cNvPr id="2" name="Báo đúng">
            <a:extLst>
              <a:ext uri="{FF2B5EF4-FFF2-40B4-BE49-F238E27FC236}">
                <a16:creationId xmlns:a16="http://schemas.microsoft.com/office/drawing/2014/main" id="{7D04FA54-3978-3C5F-C0F9-3956D363F53E}"/>
              </a:ext>
            </a:extLst>
          </p:cNvPr>
          <p:cNvPicPr>
            <a:picLocks noChangeAspect="1"/>
          </p:cNvPicPr>
          <p:nvPr/>
        </p:nvPicPr>
        <p:blipFill>
          <a:blip r:embed="rId5"/>
          <a:stretch>
            <a:fillRect/>
          </a:stretch>
        </p:blipFill>
        <p:spPr>
          <a:xfrm>
            <a:off x="10642929" y="3196475"/>
            <a:ext cx="1542422" cy="1518036"/>
          </a:xfrm>
          <a:prstGeom prst="rect">
            <a:avLst/>
          </a:prstGeom>
        </p:spPr>
      </p:pic>
      <p:pic>
        <p:nvPicPr>
          <p:cNvPr id="3" name="Báo sai 2">
            <a:extLst>
              <a:ext uri="{FF2B5EF4-FFF2-40B4-BE49-F238E27FC236}">
                <a16:creationId xmlns:a16="http://schemas.microsoft.com/office/drawing/2014/main" id="{6BD770C3-DE61-6C8D-D124-CD74545E600A}"/>
              </a:ext>
            </a:extLst>
          </p:cNvPr>
          <p:cNvPicPr>
            <a:picLocks noChangeAspect="1"/>
          </p:cNvPicPr>
          <p:nvPr/>
        </p:nvPicPr>
        <p:blipFill>
          <a:blip r:embed="rId6"/>
          <a:stretch>
            <a:fillRect/>
          </a:stretch>
        </p:blipFill>
        <p:spPr>
          <a:xfrm>
            <a:off x="4347615" y="5235595"/>
            <a:ext cx="1707028" cy="1457070"/>
          </a:xfrm>
          <a:prstGeom prst="rect">
            <a:avLst/>
          </a:prstGeom>
        </p:spPr>
      </p:pic>
      <p:pic>
        <p:nvPicPr>
          <p:cNvPr id="25" name="Báo sai 3">
            <a:extLst>
              <a:ext uri="{FF2B5EF4-FFF2-40B4-BE49-F238E27FC236}">
                <a16:creationId xmlns:a16="http://schemas.microsoft.com/office/drawing/2014/main" id="{237D7B1B-814E-1F8F-5CCB-43C7CBF3D4F3}"/>
              </a:ext>
            </a:extLst>
          </p:cNvPr>
          <p:cNvPicPr>
            <a:picLocks noChangeAspect="1"/>
          </p:cNvPicPr>
          <p:nvPr/>
        </p:nvPicPr>
        <p:blipFill>
          <a:blip r:embed="rId6"/>
          <a:stretch>
            <a:fillRect/>
          </a:stretch>
        </p:blipFill>
        <p:spPr>
          <a:xfrm>
            <a:off x="10351407" y="5235595"/>
            <a:ext cx="1707028" cy="1457070"/>
          </a:xfrm>
          <a:prstGeom prst="rect">
            <a:avLst/>
          </a:prstGeom>
        </p:spPr>
      </p:pic>
      <p:pic>
        <p:nvPicPr>
          <p:cNvPr id="37" name="Báo sai 1">
            <a:extLst>
              <a:ext uri="{FF2B5EF4-FFF2-40B4-BE49-F238E27FC236}">
                <a16:creationId xmlns:a16="http://schemas.microsoft.com/office/drawing/2014/main" id="{57B7A49A-A326-BD88-997D-4AC5D75F06F6}"/>
              </a:ext>
            </a:extLst>
          </p:cNvPr>
          <p:cNvPicPr>
            <a:picLocks noChangeAspect="1"/>
          </p:cNvPicPr>
          <p:nvPr/>
        </p:nvPicPr>
        <p:blipFill>
          <a:blip r:embed="rId6"/>
          <a:stretch>
            <a:fillRect/>
          </a:stretch>
        </p:blipFill>
        <p:spPr>
          <a:xfrm>
            <a:off x="4437372" y="3266421"/>
            <a:ext cx="1707028" cy="1457070"/>
          </a:xfrm>
          <a:prstGeom prst="rect">
            <a:avLst/>
          </a:prstGeom>
        </p:spPr>
      </p:pic>
      <p:sp>
        <p:nvSpPr>
          <p:cNvPr id="5" name="Arrow: Right 4">
            <a:hlinkClick r:id="" action="ppaction://hlinkshowjump?jump=nextslide"/>
            <a:extLst>
              <a:ext uri="{FF2B5EF4-FFF2-40B4-BE49-F238E27FC236}">
                <a16:creationId xmlns:a16="http://schemas.microsoft.com/office/drawing/2014/main" id="{A689B2E2-82C8-BD76-2863-61E1A2B016DE}"/>
              </a:ext>
            </a:extLst>
          </p:cNvPr>
          <p:cNvSpPr/>
          <p:nvPr/>
        </p:nvSpPr>
        <p:spPr>
          <a:xfrm>
            <a:off x="11371959" y="229456"/>
            <a:ext cx="704105" cy="616707"/>
          </a:xfrm>
          <a:prstGeom prst="rightArrow">
            <a:avLst/>
          </a:prstGeom>
          <a:solidFill>
            <a:schemeClr val="accent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pPr>
            <a:endParaRPr lang="vi-VN" sz="2400" b="1" kern="1200">
              <a:solidFill>
                <a:prstClr val="white"/>
              </a:solidFill>
            </a:endParaRPr>
          </a:p>
        </p:txBody>
      </p:sp>
    </p:spTree>
    <p:extLst>
      <p:ext uri="{BB962C8B-B14F-4D97-AF65-F5344CB8AC3E}">
        <p14:creationId xmlns:p14="http://schemas.microsoft.com/office/powerpoint/2010/main" val="4181017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par>
                                <p:cTn id="8" presetID="1" presetClass="emph" presetSubtype="2" fill="hold" nodeType="withEffect">
                                  <p:stCondLst>
                                    <p:cond delay="0"/>
                                  </p:stCondLst>
                                  <p:childTnLst>
                                    <p:animClr clrSpc="rgb" dir="cw">
                                      <p:cBhvr>
                                        <p:cTn id="9" dur="2000" fill="hold"/>
                                        <p:tgtEl>
                                          <p:spTgt spid="4"/>
                                        </p:tgtEl>
                                        <p:attrNameLst>
                                          <p:attrName>fillcolor</p:attrName>
                                        </p:attrNameLst>
                                      </p:cBhvr>
                                      <p:to>
                                        <a:srgbClr val="92D050"/>
                                      </p:to>
                                    </p:animClr>
                                    <p:set>
                                      <p:cBhvr>
                                        <p:cTn id="10" dur="2000" fill="hold"/>
                                        <p:tgtEl>
                                          <p:spTgt spid="4"/>
                                        </p:tgtEl>
                                        <p:attrNameLst>
                                          <p:attrName>fill.type</p:attrName>
                                        </p:attrNameLst>
                                      </p:cBhvr>
                                      <p:to>
                                        <p:strVal val="solid"/>
                                      </p:to>
                                    </p:set>
                                    <p:set>
                                      <p:cBhvr>
                                        <p:cTn id="11"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12" restart="whenNotActive" fill="hold" evtFilter="cancelBubble" nodeType="interactiveSeq">
                <p:stCondLst>
                  <p:cond evt="onClick" delay="0">
                    <p:tgtEl>
                      <p:spTgt spid="12"/>
                    </p:tgtEl>
                  </p:cond>
                </p:stCondLst>
                <p:endSync evt="end" delay="0">
                  <p:rtn val="all"/>
                </p:endSync>
                <p:childTnLst>
                  <p:par>
                    <p:cTn id="13" fill="hold">
                      <p:stCondLst>
                        <p:cond delay="0"/>
                      </p:stCondLst>
                      <p:childTnLst>
                        <p:par>
                          <p:cTn id="14" fill="hold">
                            <p:stCondLst>
                              <p:cond delay="0"/>
                            </p:stCondLst>
                            <p:childTnLst>
                              <p:par>
                                <p:cTn id="15" presetID="6" presetClass="entr" presetSubtype="16"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circle(in)">
                                      <p:cBhvr>
                                        <p:cTn id="17" dur="500"/>
                                        <p:tgtEl>
                                          <p:spTgt spid="37"/>
                                        </p:tgtEl>
                                      </p:cBhvr>
                                    </p:animEffect>
                                  </p:childTnLst>
                                </p:cTn>
                              </p:par>
                              <p:par>
                                <p:cTn id="18" presetID="1" presetClass="emph" presetSubtype="2" fill="hold" nodeType="withEffect">
                                  <p:stCondLst>
                                    <p:cond delay="0"/>
                                  </p:stCondLst>
                                  <p:childTnLst>
                                    <p:animClr clrSpc="rgb" dir="cw">
                                      <p:cBhvr>
                                        <p:cTn id="19" dur="2000" fill="hold"/>
                                        <p:tgtEl>
                                          <p:spTgt spid="12"/>
                                        </p:tgtEl>
                                        <p:attrNameLst>
                                          <p:attrName>fillcolor</p:attrName>
                                        </p:attrNameLst>
                                      </p:cBhvr>
                                      <p:to>
                                        <a:srgbClr val="FF0000"/>
                                      </p:to>
                                    </p:animClr>
                                    <p:set>
                                      <p:cBhvr>
                                        <p:cTn id="20" dur="2000" fill="hold"/>
                                        <p:tgtEl>
                                          <p:spTgt spid="12"/>
                                        </p:tgtEl>
                                        <p:attrNameLst>
                                          <p:attrName>fill.type</p:attrName>
                                        </p:attrNameLst>
                                      </p:cBhvr>
                                      <p:to>
                                        <p:strVal val="solid"/>
                                      </p:to>
                                    </p:set>
                                    <p:set>
                                      <p:cBhvr>
                                        <p:cTn id="21" dur="20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22" restart="whenNotActive" fill="hold" evtFilter="cancelBubble" nodeType="interactiveSeq">
                <p:stCondLst>
                  <p:cond evt="onClick" delay="0">
                    <p:tgtEl>
                      <p:spTgt spid="15"/>
                    </p:tgtEl>
                  </p:cond>
                </p:stCondLst>
                <p:endSync evt="end" delay="0">
                  <p:rtn val="all"/>
                </p:endSync>
                <p:childTnLst>
                  <p:par>
                    <p:cTn id="23" fill="hold">
                      <p:stCondLst>
                        <p:cond delay="0"/>
                      </p:stCondLst>
                      <p:childTnLst>
                        <p:par>
                          <p:cTn id="24" fill="hold">
                            <p:stCondLst>
                              <p:cond delay="0"/>
                            </p:stCondLst>
                            <p:childTnLst>
                              <p:par>
                                <p:cTn id="25" presetID="6" presetClass="entr" presetSubtype="16"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circle(in)">
                                      <p:cBhvr>
                                        <p:cTn id="27" dur="500"/>
                                        <p:tgtEl>
                                          <p:spTgt spid="3"/>
                                        </p:tgtEl>
                                      </p:cBhvr>
                                    </p:animEffect>
                                  </p:childTnLst>
                                </p:cTn>
                              </p:par>
                              <p:par>
                                <p:cTn id="28" presetID="1" presetClass="emph" presetSubtype="2" fill="hold" nodeType="withEffect">
                                  <p:stCondLst>
                                    <p:cond delay="0"/>
                                  </p:stCondLst>
                                  <p:childTnLst>
                                    <p:animClr clrSpc="rgb" dir="cw">
                                      <p:cBhvr>
                                        <p:cTn id="29" dur="2000" fill="hold"/>
                                        <p:tgtEl>
                                          <p:spTgt spid="15"/>
                                        </p:tgtEl>
                                        <p:attrNameLst>
                                          <p:attrName>fillcolor</p:attrName>
                                        </p:attrNameLst>
                                      </p:cBhvr>
                                      <p:to>
                                        <a:srgbClr val="FF0000"/>
                                      </p:to>
                                    </p:animClr>
                                    <p:set>
                                      <p:cBhvr>
                                        <p:cTn id="30" dur="2000" fill="hold"/>
                                        <p:tgtEl>
                                          <p:spTgt spid="15"/>
                                        </p:tgtEl>
                                        <p:attrNameLst>
                                          <p:attrName>fill.type</p:attrName>
                                        </p:attrNameLst>
                                      </p:cBhvr>
                                      <p:to>
                                        <p:strVal val="solid"/>
                                      </p:to>
                                    </p:set>
                                    <p:set>
                                      <p:cBhvr>
                                        <p:cTn id="31" dur="200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seq concurrent="1" nextAc="seek">
              <p:cTn id="32" restart="whenNotActive" fill="hold" evtFilter="cancelBubble" nodeType="interactiveSeq">
                <p:stCondLst>
                  <p:cond evt="onClick" delay="0">
                    <p:tgtEl>
                      <p:spTgt spid="19"/>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circle(in)">
                                      <p:cBhvr>
                                        <p:cTn id="37" dur="500"/>
                                        <p:tgtEl>
                                          <p:spTgt spid="25"/>
                                        </p:tgtEl>
                                      </p:cBhvr>
                                    </p:animEffect>
                                  </p:childTnLst>
                                </p:cTn>
                              </p:par>
                              <p:par>
                                <p:cTn id="38" presetID="1" presetClass="emph" presetSubtype="2" fill="hold" nodeType="withEffect">
                                  <p:stCondLst>
                                    <p:cond delay="0"/>
                                  </p:stCondLst>
                                  <p:childTnLst>
                                    <p:animClr clrSpc="rgb" dir="cw">
                                      <p:cBhvr>
                                        <p:cTn id="39" dur="2000" fill="hold"/>
                                        <p:tgtEl>
                                          <p:spTgt spid="19"/>
                                        </p:tgtEl>
                                        <p:attrNameLst>
                                          <p:attrName>fillcolor</p:attrName>
                                        </p:attrNameLst>
                                      </p:cBhvr>
                                      <p:to>
                                        <a:srgbClr val="FF0000"/>
                                      </p:to>
                                    </p:animClr>
                                    <p:set>
                                      <p:cBhvr>
                                        <p:cTn id="40" dur="2000" fill="hold"/>
                                        <p:tgtEl>
                                          <p:spTgt spid="19"/>
                                        </p:tgtEl>
                                        <p:attrNameLst>
                                          <p:attrName>fill.type</p:attrName>
                                        </p:attrNameLst>
                                      </p:cBhvr>
                                      <p:to>
                                        <p:strVal val="solid"/>
                                      </p:to>
                                    </p:set>
                                    <p:set>
                                      <p:cBhvr>
                                        <p:cTn id="41"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BAF0857-2836-33C5-8537-E79F21210C89}"/>
              </a:ext>
            </a:extLst>
          </p:cNvPr>
          <p:cNvGrpSpPr/>
          <p:nvPr/>
        </p:nvGrpSpPr>
        <p:grpSpPr>
          <a:xfrm>
            <a:off x="1415645" y="1126799"/>
            <a:ext cx="10079294" cy="1658055"/>
            <a:chOff x="710738" y="3856285"/>
            <a:chExt cx="5105398" cy="2134071"/>
          </a:xfrm>
        </p:grpSpPr>
        <p:sp>
          <p:nvSpPr>
            <p:cNvPr id="7" name="Rectangle: Rounded Corners 6">
              <a:extLst>
                <a:ext uri="{FF2B5EF4-FFF2-40B4-BE49-F238E27FC236}">
                  <a16:creationId xmlns:a16="http://schemas.microsoft.com/office/drawing/2014/main" id="{85300807-A688-6AF0-F90F-7EA9F11AD9BA}"/>
                </a:ext>
              </a:extLst>
            </p:cNvPr>
            <p:cNvSpPr/>
            <p:nvPr/>
          </p:nvSpPr>
          <p:spPr>
            <a:xfrm>
              <a:off x="710738" y="3856285"/>
              <a:ext cx="5105398" cy="2134071"/>
            </a:xfrm>
            <a:prstGeom prst="roundRect">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7">
              <a:extLst>
                <a:ext uri="{FF2B5EF4-FFF2-40B4-BE49-F238E27FC236}">
                  <a16:creationId xmlns:a16="http://schemas.microsoft.com/office/drawing/2014/main" id="{214CC333-F414-1E2E-D73F-C84357B3026A}"/>
                </a:ext>
              </a:extLst>
            </p:cNvPr>
            <p:cNvSpPr/>
            <p:nvPr/>
          </p:nvSpPr>
          <p:spPr>
            <a:xfrm>
              <a:off x="782113" y="3970820"/>
              <a:ext cx="4962648" cy="1905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a:ea typeface="+mn-ea"/>
                  <a:cs typeface="+mn-cs"/>
                </a:rPr>
                <a:t>Câu 5. </a:t>
              </a:r>
              <a:r>
                <a:rPr kumimoji="0" lang="vi-VN" sz="2400" i="0" u="none" strike="noStrike" kern="1200" cap="none" spc="0" normalizeH="0" baseline="0" noProof="0" dirty="0">
                  <a:ln>
                    <a:noFill/>
                  </a:ln>
                  <a:solidFill>
                    <a:prstClr val="black"/>
                  </a:solidFill>
                  <a:effectLst/>
                  <a:uLnTx/>
                  <a:uFillTx/>
                  <a:latin typeface="UTM Avo" panose="02040603050506020204" pitchFamily="18"/>
                  <a:ea typeface="+mn-ea"/>
                  <a:cs typeface="+mn-cs"/>
                </a:rPr>
                <a:t>Để thực hiện lí tưởng sống của thanh niên Việt Nam hiện nay, học sinh cần tránh hành động nào dưới đây?</a:t>
              </a:r>
            </a:p>
          </p:txBody>
        </p:sp>
      </p:grpSp>
      <p:sp>
        <p:nvSpPr>
          <p:cNvPr id="4" name="ĐA đúng">
            <a:extLst>
              <a:ext uri="{FF2B5EF4-FFF2-40B4-BE49-F238E27FC236}">
                <a16:creationId xmlns:a16="http://schemas.microsoft.com/office/drawing/2014/main" id="{924F9C22-7338-4783-9D1F-4F6669251F7D}"/>
              </a:ext>
            </a:extLst>
          </p:cNvPr>
          <p:cNvSpPr/>
          <p:nvPr/>
        </p:nvSpPr>
        <p:spPr>
          <a:xfrm>
            <a:off x="697061" y="311644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400" kern="1200" dirty="0">
                <a:solidFill>
                  <a:prstClr val="black"/>
                </a:solidFill>
                <a:latin typeface="UTM Avo" panose="02040603050506020204" pitchFamily="18"/>
              </a:rPr>
              <a:t>A. Theo đuổi đam mê và thực hiện ước mơ của mình bằng mọi cách.</a:t>
            </a:r>
          </a:p>
        </p:txBody>
      </p:sp>
      <p:sp>
        <p:nvSpPr>
          <p:cNvPr id="12" name="ĐA sai 1">
            <a:extLst>
              <a:ext uri="{FF2B5EF4-FFF2-40B4-BE49-F238E27FC236}">
                <a16:creationId xmlns:a16="http://schemas.microsoft.com/office/drawing/2014/main" id="{CEB7BA47-02BC-1AD2-916B-72B712941B48}"/>
              </a:ext>
            </a:extLst>
          </p:cNvPr>
          <p:cNvSpPr/>
          <p:nvPr/>
        </p:nvSpPr>
        <p:spPr>
          <a:xfrm>
            <a:off x="6618140" y="311644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400" kern="1200" dirty="0">
                <a:solidFill>
                  <a:prstClr val="black"/>
                </a:solidFill>
                <a:latin typeface="UTM Avo" panose="02040603050506020204" pitchFamily="18"/>
              </a:rPr>
              <a:t>B. Tham gia vệ sinh môi trường và các hoạt động bảo vệ thiên nhiên.</a:t>
            </a:r>
          </a:p>
        </p:txBody>
      </p:sp>
      <p:sp>
        <p:nvSpPr>
          <p:cNvPr id="15" name="ĐA sai 2">
            <a:extLst>
              <a:ext uri="{FF2B5EF4-FFF2-40B4-BE49-F238E27FC236}">
                <a16:creationId xmlns:a16="http://schemas.microsoft.com/office/drawing/2014/main" id="{8ED869AF-5C36-6127-99B2-9C34B13E24F5}"/>
              </a:ext>
            </a:extLst>
          </p:cNvPr>
          <p:cNvSpPr/>
          <p:nvPr/>
        </p:nvSpPr>
        <p:spPr>
          <a:xfrm>
            <a:off x="697060"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en-US" sz="2400" kern="1200" dirty="0">
                <a:solidFill>
                  <a:prstClr val="black"/>
                </a:solidFill>
                <a:latin typeface="UTM Avo" panose="02040603050506020204" pitchFamily="18"/>
              </a:rPr>
              <a:t>C. </a:t>
            </a:r>
            <a:r>
              <a:rPr lang="en-US" sz="2400" kern="1200" dirty="0" err="1">
                <a:solidFill>
                  <a:prstClr val="black"/>
                </a:solidFill>
                <a:latin typeface="UTM Avo" panose="02040603050506020204" pitchFamily="18"/>
              </a:rPr>
              <a:t>Chủ</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động</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vận</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dụng</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những</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điều</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đã</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học</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vào</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thực</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tiễn</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cuộc</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sống</a:t>
            </a:r>
            <a:r>
              <a:rPr lang="en-US" sz="2400" kern="1200" dirty="0">
                <a:solidFill>
                  <a:prstClr val="black"/>
                </a:solidFill>
                <a:latin typeface="UTM Avo" panose="02040603050506020204" pitchFamily="18"/>
              </a:rPr>
              <a:t>.</a:t>
            </a:r>
          </a:p>
        </p:txBody>
      </p:sp>
      <p:sp>
        <p:nvSpPr>
          <p:cNvPr id="19" name="ĐA sai 3">
            <a:extLst>
              <a:ext uri="{FF2B5EF4-FFF2-40B4-BE49-F238E27FC236}">
                <a16:creationId xmlns:a16="http://schemas.microsoft.com/office/drawing/2014/main" id="{C02DD90C-0A26-4F2D-7E8B-FE9A6678CBBF}"/>
              </a:ext>
            </a:extLst>
          </p:cNvPr>
          <p:cNvSpPr/>
          <p:nvPr/>
        </p:nvSpPr>
        <p:spPr>
          <a:xfrm>
            <a:off x="6618139"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en-US" sz="2400" kern="1200" dirty="0">
                <a:solidFill>
                  <a:prstClr val="black"/>
                </a:solidFill>
                <a:latin typeface="UTM Avo" panose="02040603050506020204" pitchFamily="18"/>
              </a:rPr>
              <a:t>D. </a:t>
            </a:r>
            <a:r>
              <a:rPr lang="en-US" sz="2400" kern="1200" dirty="0" err="1">
                <a:solidFill>
                  <a:prstClr val="black"/>
                </a:solidFill>
                <a:latin typeface="UTM Avo" panose="02040603050506020204" pitchFamily="18"/>
              </a:rPr>
              <a:t>Lập</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kế</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hoạch</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phấn</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đấu</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rèn</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luyện</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bản</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thân</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vì</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ngày</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mai</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lập</a:t>
            </a:r>
            <a:r>
              <a:rPr lang="en-US" sz="2400" kern="1200" dirty="0">
                <a:solidFill>
                  <a:prstClr val="black"/>
                </a:solidFill>
                <a:latin typeface="UTM Avo" panose="02040603050506020204" pitchFamily="18"/>
              </a:rPr>
              <a:t> </a:t>
            </a:r>
            <a:r>
              <a:rPr lang="en-US" sz="2400" kern="1200" dirty="0" err="1">
                <a:solidFill>
                  <a:prstClr val="black"/>
                </a:solidFill>
                <a:latin typeface="UTM Avo" panose="02040603050506020204" pitchFamily="18"/>
              </a:rPr>
              <a:t>nghiệp</a:t>
            </a:r>
            <a:r>
              <a:rPr lang="en-US" sz="2400" kern="1200" dirty="0">
                <a:solidFill>
                  <a:prstClr val="black"/>
                </a:solidFill>
                <a:latin typeface="UTM Avo" panose="02040603050506020204" pitchFamily="18"/>
              </a:rPr>
              <a:t>.</a:t>
            </a:r>
          </a:p>
        </p:txBody>
      </p:sp>
      <p:pic>
        <p:nvPicPr>
          <p:cNvPr id="35" name="Picture 34">
            <a:extLst>
              <a:ext uri="{FF2B5EF4-FFF2-40B4-BE49-F238E27FC236}">
                <a16:creationId xmlns:a16="http://schemas.microsoft.com/office/drawing/2014/main" id="{8F3F4648-A7D3-F63A-6C32-9A661E54E1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9" name="Picture 28">
            <a:extLst>
              <a:ext uri="{FF2B5EF4-FFF2-40B4-BE49-F238E27FC236}">
                <a16:creationId xmlns:a16="http://schemas.microsoft.com/office/drawing/2014/main" id="{1407C153-BFDD-497E-BDAA-AD051BD675DE}"/>
              </a:ext>
            </a:extLst>
          </p:cNvPr>
          <p:cNvPicPr>
            <a:picLocks noChangeAspect="1"/>
          </p:cNvPicPr>
          <p:nvPr/>
        </p:nvPicPr>
        <p:blipFill>
          <a:blip r:embed="rId4"/>
          <a:stretch>
            <a:fillRect/>
          </a:stretch>
        </p:blipFill>
        <p:spPr>
          <a:xfrm>
            <a:off x="305887" y="363032"/>
            <a:ext cx="1548518" cy="2383743"/>
          </a:xfrm>
          <a:prstGeom prst="rect">
            <a:avLst/>
          </a:prstGeom>
        </p:spPr>
      </p:pic>
      <p:pic>
        <p:nvPicPr>
          <p:cNvPr id="2" name="Báo đúng">
            <a:extLst>
              <a:ext uri="{FF2B5EF4-FFF2-40B4-BE49-F238E27FC236}">
                <a16:creationId xmlns:a16="http://schemas.microsoft.com/office/drawing/2014/main" id="{AF5F9062-951E-09D7-386D-E5ECF9AEC391}"/>
              </a:ext>
            </a:extLst>
          </p:cNvPr>
          <p:cNvPicPr>
            <a:picLocks noChangeAspect="1"/>
          </p:cNvPicPr>
          <p:nvPr/>
        </p:nvPicPr>
        <p:blipFill>
          <a:blip r:embed="rId5"/>
          <a:stretch>
            <a:fillRect/>
          </a:stretch>
        </p:blipFill>
        <p:spPr>
          <a:xfrm>
            <a:off x="4512221" y="3212096"/>
            <a:ext cx="1542422" cy="1518036"/>
          </a:xfrm>
          <a:prstGeom prst="rect">
            <a:avLst/>
          </a:prstGeom>
        </p:spPr>
      </p:pic>
      <p:pic>
        <p:nvPicPr>
          <p:cNvPr id="3" name="Báo sai 2">
            <a:extLst>
              <a:ext uri="{FF2B5EF4-FFF2-40B4-BE49-F238E27FC236}">
                <a16:creationId xmlns:a16="http://schemas.microsoft.com/office/drawing/2014/main" id="{46926179-D5B8-F434-DC4E-AD66D4783A88}"/>
              </a:ext>
            </a:extLst>
          </p:cNvPr>
          <p:cNvPicPr>
            <a:picLocks noChangeAspect="1"/>
          </p:cNvPicPr>
          <p:nvPr/>
        </p:nvPicPr>
        <p:blipFill>
          <a:blip r:embed="rId6"/>
          <a:stretch>
            <a:fillRect/>
          </a:stretch>
        </p:blipFill>
        <p:spPr>
          <a:xfrm>
            <a:off x="4347615" y="5235595"/>
            <a:ext cx="1707028" cy="1457070"/>
          </a:xfrm>
          <a:prstGeom prst="rect">
            <a:avLst/>
          </a:prstGeom>
        </p:spPr>
      </p:pic>
      <p:pic>
        <p:nvPicPr>
          <p:cNvPr id="25" name="Báo sai 3">
            <a:extLst>
              <a:ext uri="{FF2B5EF4-FFF2-40B4-BE49-F238E27FC236}">
                <a16:creationId xmlns:a16="http://schemas.microsoft.com/office/drawing/2014/main" id="{E8EAFCCB-A323-8147-CBA4-3C27E1FDFB89}"/>
              </a:ext>
            </a:extLst>
          </p:cNvPr>
          <p:cNvPicPr>
            <a:picLocks noChangeAspect="1"/>
          </p:cNvPicPr>
          <p:nvPr/>
        </p:nvPicPr>
        <p:blipFill>
          <a:blip r:embed="rId6"/>
          <a:stretch>
            <a:fillRect/>
          </a:stretch>
        </p:blipFill>
        <p:spPr>
          <a:xfrm>
            <a:off x="10242005" y="5256415"/>
            <a:ext cx="1707028" cy="1457070"/>
          </a:xfrm>
          <a:prstGeom prst="rect">
            <a:avLst/>
          </a:prstGeom>
        </p:spPr>
      </p:pic>
      <p:pic>
        <p:nvPicPr>
          <p:cNvPr id="37" name="Báo sai 1">
            <a:extLst>
              <a:ext uri="{FF2B5EF4-FFF2-40B4-BE49-F238E27FC236}">
                <a16:creationId xmlns:a16="http://schemas.microsoft.com/office/drawing/2014/main" id="{019505C4-8462-53E1-FDFC-C2286A5D4237}"/>
              </a:ext>
            </a:extLst>
          </p:cNvPr>
          <p:cNvPicPr>
            <a:picLocks noChangeAspect="1"/>
          </p:cNvPicPr>
          <p:nvPr/>
        </p:nvPicPr>
        <p:blipFill>
          <a:blip r:embed="rId6"/>
          <a:stretch>
            <a:fillRect/>
          </a:stretch>
        </p:blipFill>
        <p:spPr>
          <a:xfrm>
            <a:off x="10351407" y="3273062"/>
            <a:ext cx="1707028" cy="1457070"/>
          </a:xfrm>
          <a:prstGeom prst="rect">
            <a:avLst/>
          </a:prstGeom>
        </p:spPr>
      </p:pic>
      <p:sp>
        <p:nvSpPr>
          <p:cNvPr id="5" name="Arrow: Right 4">
            <a:hlinkClick r:id="" action="ppaction://hlinkshowjump?jump=nextslide"/>
            <a:extLst>
              <a:ext uri="{FF2B5EF4-FFF2-40B4-BE49-F238E27FC236}">
                <a16:creationId xmlns:a16="http://schemas.microsoft.com/office/drawing/2014/main" id="{4099EE0B-323F-602F-E5A1-6B7E43BCC806}"/>
              </a:ext>
            </a:extLst>
          </p:cNvPr>
          <p:cNvSpPr/>
          <p:nvPr/>
        </p:nvSpPr>
        <p:spPr>
          <a:xfrm>
            <a:off x="11371959" y="229456"/>
            <a:ext cx="704105" cy="616707"/>
          </a:xfrm>
          <a:prstGeom prst="rightArrow">
            <a:avLst/>
          </a:prstGeom>
          <a:solidFill>
            <a:schemeClr val="accent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pPr>
            <a:endParaRPr lang="vi-VN" sz="2400" b="1" kern="1200">
              <a:solidFill>
                <a:prstClr val="white"/>
              </a:solidFill>
            </a:endParaRPr>
          </a:p>
        </p:txBody>
      </p:sp>
    </p:spTree>
    <p:extLst>
      <p:ext uri="{BB962C8B-B14F-4D97-AF65-F5344CB8AC3E}">
        <p14:creationId xmlns:p14="http://schemas.microsoft.com/office/powerpoint/2010/main" val="904849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par>
                                <p:cTn id="8" presetID="1" presetClass="emph" presetSubtype="2" fill="hold" nodeType="withEffect">
                                  <p:stCondLst>
                                    <p:cond delay="0"/>
                                  </p:stCondLst>
                                  <p:childTnLst>
                                    <p:animClr clrSpc="rgb" dir="cw">
                                      <p:cBhvr>
                                        <p:cTn id="9" dur="2000" fill="hold"/>
                                        <p:tgtEl>
                                          <p:spTgt spid="4"/>
                                        </p:tgtEl>
                                        <p:attrNameLst>
                                          <p:attrName>fillcolor</p:attrName>
                                        </p:attrNameLst>
                                      </p:cBhvr>
                                      <p:to>
                                        <a:srgbClr val="92D050"/>
                                      </p:to>
                                    </p:animClr>
                                    <p:set>
                                      <p:cBhvr>
                                        <p:cTn id="10" dur="2000" fill="hold"/>
                                        <p:tgtEl>
                                          <p:spTgt spid="4"/>
                                        </p:tgtEl>
                                        <p:attrNameLst>
                                          <p:attrName>fill.type</p:attrName>
                                        </p:attrNameLst>
                                      </p:cBhvr>
                                      <p:to>
                                        <p:strVal val="solid"/>
                                      </p:to>
                                    </p:set>
                                    <p:set>
                                      <p:cBhvr>
                                        <p:cTn id="11"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12" restart="whenNotActive" fill="hold" evtFilter="cancelBubble" nodeType="interactiveSeq">
                <p:stCondLst>
                  <p:cond evt="onClick" delay="0">
                    <p:tgtEl>
                      <p:spTgt spid="12"/>
                    </p:tgtEl>
                  </p:cond>
                </p:stCondLst>
                <p:endSync evt="end" delay="0">
                  <p:rtn val="all"/>
                </p:endSync>
                <p:childTnLst>
                  <p:par>
                    <p:cTn id="13" fill="hold">
                      <p:stCondLst>
                        <p:cond delay="0"/>
                      </p:stCondLst>
                      <p:childTnLst>
                        <p:par>
                          <p:cTn id="14" fill="hold">
                            <p:stCondLst>
                              <p:cond delay="0"/>
                            </p:stCondLst>
                            <p:childTnLst>
                              <p:par>
                                <p:cTn id="15" presetID="6" presetClass="entr" presetSubtype="16"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circle(in)">
                                      <p:cBhvr>
                                        <p:cTn id="17" dur="500"/>
                                        <p:tgtEl>
                                          <p:spTgt spid="37"/>
                                        </p:tgtEl>
                                      </p:cBhvr>
                                    </p:animEffect>
                                  </p:childTnLst>
                                </p:cTn>
                              </p:par>
                              <p:par>
                                <p:cTn id="18" presetID="1" presetClass="emph" presetSubtype="2" fill="hold" nodeType="withEffect">
                                  <p:stCondLst>
                                    <p:cond delay="0"/>
                                  </p:stCondLst>
                                  <p:childTnLst>
                                    <p:animClr clrSpc="rgb" dir="cw">
                                      <p:cBhvr>
                                        <p:cTn id="19" dur="2000" fill="hold"/>
                                        <p:tgtEl>
                                          <p:spTgt spid="12"/>
                                        </p:tgtEl>
                                        <p:attrNameLst>
                                          <p:attrName>fillcolor</p:attrName>
                                        </p:attrNameLst>
                                      </p:cBhvr>
                                      <p:to>
                                        <a:srgbClr val="FF0000"/>
                                      </p:to>
                                    </p:animClr>
                                    <p:set>
                                      <p:cBhvr>
                                        <p:cTn id="20" dur="2000" fill="hold"/>
                                        <p:tgtEl>
                                          <p:spTgt spid="12"/>
                                        </p:tgtEl>
                                        <p:attrNameLst>
                                          <p:attrName>fill.type</p:attrName>
                                        </p:attrNameLst>
                                      </p:cBhvr>
                                      <p:to>
                                        <p:strVal val="solid"/>
                                      </p:to>
                                    </p:set>
                                    <p:set>
                                      <p:cBhvr>
                                        <p:cTn id="21" dur="20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22" restart="whenNotActive" fill="hold" evtFilter="cancelBubble" nodeType="interactiveSeq">
                <p:stCondLst>
                  <p:cond evt="onClick" delay="0">
                    <p:tgtEl>
                      <p:spTgt spid="15"/>
                    </p:tgtEl>
                  </p:cond>
                </p:stCondLst>
                <p:endSync evt="end" delay="0">
                  <p:rtn val="all"/>
                </p:endSync>
                <p:childTnLst>
                  <p:par>
                    <p:cTn id="23" fill="hold">
                      <p:stCondLst>
                        <p:cond delay="0"/>
                      </p:stCondLst>
                      <p:childTnLst>
                        <p:par>
                          <p:cTn id="24" fill="hold">
                            <p:stCondLst>
                              <p:cond delay="0"/>
                            </p:stCondLst>
                            <p:childTnLst>
                              <p:par>
                                <p:cTn id="25" presetID="6" presetClass="entr" presetSubtype="16"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circle(in)">
                                      <p:cBhvr>
                                        <p:cTn id="27" dur="500"/>
                                        <p:tgtEl>
                                          <p:spTgt spid="3"/>
                                        </p:tgtEl>
                                      </p:cBhvr>
                                    </p:animEffect>
                                  </p:childTnLst>
                                </p:cTn>
                              </p:par>
                              <p:par>
                                <p:cTn id="28" presetID="1" presetClass="emph" presetSubtype="2" fill="hold" nodeType="withEffect">
                                  <p:stCondLst>
                                    <p:cond delay="0"/>
                                  </p:stCondLst>
                                  <p:childTnLst>
                                    <p:animClr clrSpc="rgb" dir="cw">
                                      <p:cBhvr>
                                        <p:cTn id="29" dur="2000" fill="hold"/>
                                        <p:tgtEl>
                                          <p:spTgt spid="15"/>
                                        </p:tgtEl>
                                        <p:attrNameLst>
                                          <p:attrName>fillcolor</p:attrName>
                                        </p:attrNameLst>
                                      </p:cBhvr>
                                      <p:to>
                                        <a:srgbClr val="FF0000"/>
                                      </p:to>
                                    </p:animClr>
                                    <p:set>
                                      <p:cBhvr>
                                        <p:cTn id="30" dur="2000" fill="hold"/>
                                        <p:tgtEl>
                                          <p:spTgt spid="15"/>
                                        </p:tgtEl>
                                        <p:attrNameLst>
                                          <p:attrName>fill.type</p:attrName>
                                        </p:attrNameLst>
                                      </p:cBhvr>
                                      <p:to>
                                        <p:strVal val="solid"/>
                                      </p:to>
                                    </p:set>
                                    <p:set>
                                      <p:cBhvr>
                                        <p:cTn id="31" dur="200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seq concurrent="1" nextAc="seek">
              <p:cTn id="32" restart="whenNotActive" fill="hold" evtFilter="cancelBubble" nodeType="interactiveSeq">
                <p:stCondLst>
                  <p:cond evt="onClick" delay="0">
                    <p:tgtEl>
                      <p:spTgt spid="19"/>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circle(in)">
                                      <p:cBhvr>
                                        <p:cTn id="37" dur="500"/>
                                        <p:tgtEl>
                                          <p:spTgt spid="25"/>
                                        </p:tgtEl>
                                      </p:cBhvr>
                                    </p:animEffect>
                                  </p:childTnLst>
                                </p:cTn>
                              </p:par>
                              <p:par>
                                <p:cTn id="38" presetID="1" presetClass="emph" presetSubtype="2" fill="hold" nodeType="withEffect">
                                  <p:stCondLst>
                                    <p:cond delay="0"/>
                                  </p:stCondLst>
                                  <p:childTnLst>
                                    <p:animClr clrSpc="rgb" dir="cw">
                                      <p:cBhvr>
                                        <p:cTn id="39" dur="2000" fill="hold"/>
                                        <p:tgtEl>
                                          <p:spTgt spid="19"/>
                                        </p:tgtEl>
                                        <p:attrNameLst>
                                          <p:attrName>fillcolor</p:attrName>
                                        </p:attrNameLst>
                                      </p:cBhvr>
                                      <p:to>
                                        <a:srgbClr val="FF0000"/>
                                      </p:to>
                                    </p:animClr>
                                    <p:set>
                                      <p:cBhvr>
                                        <p:cTn id="40" dur="2000" fill="hold"/>
                                        <p:tgtEl>
                                          <p:spTgt spid="19"/>
                                        </p:tgtEl>
                                        <p:attrNameLst>
                                          <p:attrName>fill.type</p:attrName>
                                        </p:attrNameLst>
                                      </p:cBhvr>
                                      <p:to>
                                        <p:strVal val="solid"/>
                                      </p:to>
                                    </p:set>
                                    <p:set>
                                      <p:cBhvr>
                                        <p:cTn id="41"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8677459-6A4D-A0AB-1F0E-05ECA2D5B093}"/>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B5D55692-FC36-43A2-9757-522FA8DF170D}"/>
              </a:ext>
            </a:extLst>
          </p:cNvPr>
          <p:cNvGrpSpPr/>
          <p:nvPr/>
        </p:nvGrpSpPr>
        <p:grpSpPr>
          <a:xfrm>
            <a:off x="1415645" y="785131"/>
            <a:ext cx="10079294" cy="1999723"/>
            <a:chOff x="710738" y="3856285"/>
            <a:chExt cx="5105398" cy="2134071"/>
          </a:xfrm>
        </p:grpSpPr>
        <p:sp>
          <p:nvSpPr>
            <p:cNvPr id="7" name="Rectangle: Rounded Corners 6">
              <a:extLst>
                <a:ext uri="{FF2B5EF4-FFF2-40B4-BE49-F238E27FC236}">
                  <a16:creationId xmlns:a16="http://schemas.microsoft.com/office/drawing/2014/main" id="{000B56E6-5F98-1047-B4CD-8D86411A6C64}"/>
                </a:ext>
              </a:extLst>
            </p:cNvPr>
            <p:cNvSpPr/>
            <p:nvPr/>
          </p:nvSpPr>
          <p:spPr>
            <a:xfrm>
              <a:off x="710738" y="3856285"/>
              <a:ext cx="5105398" cy="2134071"/>
            </a:xfrm>
            <a:prstGeom prst="roundRect">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7">
              <a:extLst>
                <a:ext uri="{FF2B5EF4-FFF2-40B4-BE49-F238E27FC236}">
                  <a16:creationId xmlns:a16="http://schemas.microsoft.com/office/drawing/2014/main" id="{BEE6C8C9-E2AC-806D-C4A1-CC13572F07FD}"/>
                </a:ext>
              </a:extLst>
            </p:cNvPr>
            <p:cNvSpPr/>
            <p:nvPr/>
          </p:nvSpPr>
          <p:spPr>
            <a:xfrm>
              <a:off x="782113" y="3970820"/>
              <a:ext cx="4962648" cy="1905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a:ea typeface="+mn-ea"/>
                  <a:cs typeface="+mn-cs"/>
                </a:rPr>
                <a:t>Câu 6. </a:t>
              </a:r>
              <a:r>
                <a:rPr kumimoji="0" lang="vi-VN" sz="2400" i="0" u="none" strike="noStrike" kern="1200" cap="none" spc="0" normalizeH="0" baseline="0" noProof="0" dirty="0">
                  <a:ln>
                    <a:noFill/>
                  </a:ln>
                  <a:solidFill>
                    <a:prstClr val="black"/>
                  </a:solidFill>
                  <a:effectLst/>
                  <a:uLnTx/>
                  <a:uFillTx/>
                  <a:latin typeface="UTM Avo" panose="02040603050506020204" pitchFamily="18"/>
                  <a:ea typeface="+mn-ea"/>
                  <a:cs typeface="+mn-cs"/>
                </a:rPr>
                <a:t>Em có suy nghĩ gì về câu nói: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i="0" u="none" strike="noStrike" kern="1200" cap="none" spc="0" normalizeH="0" baseline="0" noProof="0" dirty="0">
                  <a:ln>
                    <a:noFill/>
                  </a:ln>
                  <a:solidFill>
                    <a:prstClr val="black"/>
                  </a:solidFill>
                  <a:effectLst/>
                  <a:uLnTx/>
                  <a:uFillTx/>
                  <a:latin typeface="UTM Avo" panose="02040603050506020204" pitchFamily="18"/>
                  <a:ea typeface="+mn-ea"/>
                  <a:cs typeface="+mn-cs"/>
                </a:rPr>
                <a:t>“Tuổi trẻ không có lí tưởng giống</a:t>
              </a:r>
              <a:endParaRPr kumimoji="0" lang="en-US" sz="240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i="0" u="none" strike="noStrike" kern="1200" cap="none" spc="0" normalizeH="0" baseline="0" noProof="0" dirty="0">
                  <a:ln>
                    <a:noFill/>
                  </a:ln>
                  <a:solidFill>
                    <a:prstClr val="black"/>
                  </a:solidFill>
                  <a:effectLst/>
                  <a:uLnTx/>
                  <a:uFillTx/>
                  <a:latin typeface="UTM Avo" panose="02040603050506020204" pitchFamily="18"/>
                  <a:ea typeface="+mn-ea"/>
                  <a:cs typeface="+mn-cs"/>
                </a:rPr>
                <a:t>như buổi sáng không có Mặt Trời.”?</a:t>
              </a:r>
            </a:p>
          </p:txBody>
        </p:sp>
      </p:grpSp>
      <p:sp>
        <p:nvSpPr>
          <p:cNvPr id="4" name="ĐA đúng">
            <a:extLst>
              <a:ext uri="{FF2B5EF4-FFF2-40B4-BE49-F238E27FC236}">
                <a16:creationId xmlns:a16="http://schemas.microsoft.com/office/drawing/2014/main" id="{AA0D6E78-E147-CFEF-2794-4DFFFC48711D}"/>
              </a:ext>
            </a:extLst>
          </p:cNvPr>
          <p:cNvSpPr/>
          <p:nvPr/>
        </p:nvSpPr>
        <p:spPr>
          <a:xfrm>
            <a:off x="6617744" y="4988136"/>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400" kern="1200" dirty="0">
                <a:solidFill>
                  <a:prstClr val="black"/>
                </a:solidFill>
                <a:latin typeface="UTM Avo" panose="02040603050506020204" pitchFamily="18"/>
              </a:rPr>
              <a:t>D. Lý tưởng giúp thanh niên sống có mục tiêu, chủ động trong cuộc sống hơn.</a:t>
            </a:r>
          </a:p>
        </p:txBody>
      </p:sp>
      <p:sp>
        <p:nvSpPr>
          <p:cNvPr id="12" name="ĐA sai 1">
            <a:extLst>
              <a:ext uri="{FF2B5EF4-FFF2-40B4-BE49-F238E27FC236}">
                <a16:creationId xmlns:a16="http://schemas.microsoft.com/office/drawing/2014/main" id="{B09B0146-EDBB-585F-49CE-12DF6C4EF8AD}"/>
              </a:ext>
            </a:extLst>
          </p:cNvPr>
          <p:cNvSpPr/>
          <p:nvPr/>
        </p:nvSpPr>
        <p:spPr>
          <a:xfrm>
            <a:off x="6618140" y="311644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400" kern="1200" dirty="0">
                <a:solidFill>
                  <a:prstClr val="black"/>
                </a:solidFill>
                <a:latin typeface="UTM Avo" panose="02040603050506020204" pitchFamily="18"/>
              </a:rPr>
              <a:t>B. Lý tưởng là những điều tuyệt vời mà đôi khi ít người trẻ có được.</a:t>
            </a:r>
          </a:p>
        </p:txBody>
      </p:sp>
      <p:sp>
        <p:nvSpPr>
          <p:cNvPr id="15" name="ĐA sai 2">
            <a:extLst>
              <a:ext uri="{FF2B5EF4-FFF2-40B4-BE49-F238E27FC236}">
                <a16:creationId xmlns:a16="http://schemas.microsoft.com/office/drawing/2014/main" id="{23F7C033-0C9E-B687-12BC-70DD5D43F473}"/>
              </a:ext>
            </a:extLst>
          </p:cNvPr>
          <p:cNvSpPr/>
          <p:nvPr/>
        </p:nvSpPr>
        <p:spPr>
          <a:xfrm>
            <a:off x="697060"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400" kern="1200" dirty="0">
                <a:solidFill>
                  <a:prstClr val="black"/>
                </a:solidFill>
                <a:latin typeface="UTM Avo" panose="02040603050506020204" pitchFamily="18"/>
              </a:rPr>
              <a:t>C. Tuổi trẻ thường non dại và dễ mắc sai lầm, thế nên cần có lí tưởng.</a:t>
            </a:r>
          </a:p>
        </p:txBody>
      </p:sp>
      <p:sp>
        <p:nvSpPr>
          <p:cNvPr id="19" name="ĐA sai 3">
            <a:extLst>
              <a:ext uri="{FF2B5EF4-FFF2-40B4-BE49-F238E27FC236}">
                <a16:creationId xmlns:a16="http://schemas.microsoft.com/office/drawing/2014/main" id="{98F58543-3CD6-F253-CCEC-405CB0AC7FBC}"/>
              </a:ext>
            </a:extLst>
          </p:cNvPr>
          <p:cNvSpPr/>
          <p:nvPr/>
        </p:nvSpPr>
        <p:spPr>
          <a:xfrm>
            <a:off x="784146" y="3126335"/>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400" kern="1200" dirty="0">
                <a:solidFill>
                  <a:prstClr val="black"/>
                </a:solidFill>
                <a:latin typeface="UTM Avo" panose="02040603050506020204" pitchFamily="18"/>
              </a:rPr>
              <a:t>A. Tuổi trẻ thì vẫn mãi cháy dù không có lí tưởng.</a:t>
            </a:r>
          </a:p>
        </p:txBody>
      </p:sp>
      <p:pic>
        <p:nvPicPr>
          <p:cNvPr id="35" name="Picture 34">
            <a:extLst>
              <a:ext uri="{FF2B5EF4-FFF2-40B4-BE49-F238E27FC236}">
                <a16:creationId xmlns:a16="http://schemas.microsoft.com/office/drawing/2014/main" id="{D1EC18CF-3CC9-05E9-804F-7545084570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9" name="Picture 28">
            <a:extLst>
              <a:ext uri="{FF2B5EF4-FFF2-40B4-BE49-F238E27FC236}">
                <a16:creationId xmlns:a16="http://schemas.microsoft.com/office/drawing/2014/main" id="{8995011F-2795-BB14-3EAC-E39688302451}"/>
              </a:ext>
            </a:extLst>
          </p:cNvPr>
          <p:cNvPicPr>
            <a:picLocks noChangeAspect="1"/>
          </p:cNvPicPr>
          <p:nvPr/>
        </p:nvPicPr>
        <p:blipFill>
          <a:blip r:embed="rId4"/>
          <a:stretch>
            <a:fillRect/>
          </a:stretch>
        </p:blipFill>
        <p:spPr>
          <a:xfrm>
            <a:off x="305887" y="363032"/>
            <a:ext cx="1548518" cy="2383743"/>
          </a:xfrm>
          <a:prstGeom prst="rect">
            <a:avLst/>
          </a:prstGeom>
        </p:spPr>
      </p:pic>
      <p:pic>
        <p:nvPicPr>
          <p:cNvPr id="2" name="Báo đúng">
            <a:extLst>
              <a:ext uri="{FF2B5EF4-FFF2-40B4-BE49-F238E27FC236}">
                <a16:creationId xmlns:a16="http://schemas.microsoft.com/office/drawing/2014/main" id="{AF8C426D-1E7F-3359-D54A-D4543A0AD937}"/>
              </a:ext>
            </a:extLst>
          </p:cNvPr>
          <p:cNvPicPr>
            <a:picLocks noChangeAspect="1"/>
          </p:cNvPicPr>
          <p:nvPr/>
        </p:nvPicPr>
        <p:blipFill>
          <a:blip r:embed="rId5"/>
          <a:stretch>
            <a:fillRect/>
          </a:stretch>
        </p:blipFill>
        <p:spPr>
          <a:xfrm>
            <a:off x="10649578" y="5074804"/>
            <a:ext cx="1542422" cy="1518036"/>
          </a:xfrm>
          <a:prstGeom prst="rect">
            <a:avLst/>
          </a:prstGeom>
        </p:spPr>
      </p:pic>
      <p:pic>
        <p:nvPicPr>
          <p:cNvPr id="3" name="Báo sai 2">
            <a:extLst>
              <a:ext uri="{FF2B5EF4-FFF2-40B4-BE49-F238E27FC236}">
                <a16:creationId xmlns:a16="http://schemas.microsoft.com/office/drawing/2014/main" id="{6DB14988-237D-7ECD-DBCA-71D9FEC06E16}"/>
              </a:ext>
            </a:extLst>
          </p:cNvPr>
          <p:cNvPicPr>
            <a:picLocks noChangeAspect="1"/>
          </p:cNvPicPr>
          <p:nvPr/>
        </p:nvPicPr>
        <p:blipFill>
          <a:blip r:embed="rId6"/>
          <a:stretch>
            <a:fillRect/>
          </a:stretch>
        </p:blipFill>
        <p:spPr>
          <a:xfrm>
            <a:off x="4347615" y="5235595"/>
            <a:ext cx="1707028" cy="1457070"/>
          </a:xfrm>
          <a:prstGeom prst="rect">
            <a:avLst/>
          </a:prstGeom>
        </p:spPr>
      </p:pic>
      <p:pic>
        <p:nvPicPr>
          <p:cNvPr id="25" name="Báo sai 3">
            <a:extLst>
              <a:ext uri="{FF2B5EF4-FFF2-40B4-BE49-F238E27FC236}">
                <a16:creationId xmlns:a16="http://schemas.microsoft.com/office/drawing/2014/main" id="{8B2D822B-EA51-A452-76AE-6B9C03D2C5F1}"/>
              </a:ext>
            </a:extLst>
          </p:cNvPr>
          <p:cNvPicPr>
            <a:picLocks noChangeAspect="1"/>
          </p:cNvPicPr>
          <p:nvPr/>
        </p:nvPicPr>
        <p:blipFill>
          <a:blip r:embed="rId6"/>
          <a:stretch>
            <a:fillRect/>
          </a:stretch>
        </p:blipFill>
        <p:spPr>
          <a:xfrm>
            <a:off x="4517414" y="3388462"/>
            <a:ext cx="1707028" cy="1457070"/>
          </a:xfrm>
          <a:prstGeom prst="rect">
            <a:avLst/>
          </a:prstGeom>
        </p:spPr>
      </p:pic>
      <p:pic>
        <p:nvPicPr>
          <p:cNvPr id="37" name="Báo sai 1">
            <a:extLst>
              <a:ext uri="{FF2B5EF4-FFF2-40B4-BE49-F238E27FC236}">
                <a16:creationId xmlns:a16="http://schemas.microsoft.com/office/drawing/2014/main" id="{31AB0118-0C1B-DF79-B537-5C730848D19C}"/>
              </a:ext>
            </a:extLst>
          </p:cNvPr>
          <p:cNvPicPr>
            <a:picLocks noChangeAspect="1"/>
          </p:cNvPicPr>
          <p:nvPr/>
        </p:nvPicPr>
        <p:blipFill>
          <a:blip r:embed="rId6"/>
          <a:stretch>
            <a:fillRect/>
          </a:stretch>
        </p:blipFill>
        <p:spPr>
          <a:xfrm>
            <a:off x="10351407" y="3273062"/>
            <a:ext cx="1707028" cy="1457070"/>
          </a:xfrm>
          <a:prstGeom prst="rect">
            <a:avLst/>
          </a:prstGeom>
        </p:spPr>
      </p:pic>
      <p:sp>
        <p:nvSpPr>
          <p:cNvPr id="5" name="Arrow: Right 4">
            <a:hlinkClick r:id="" action="ppaction://hlinkshowjump?jump=nextslide"/>
            <a:extLst>
              <a:ext uri="{FF2B5EF4-FFF2-40B4-BE49-F238E27FC236}">
                <a16:creationId xmlns:a16="http://schemas.microsoft.com/office/drawing/2014/main" id="{3D931780-6345-D2BB-CD13-FEC1BAFE277B}"/>
              </a:ext>
            </a:extLst>
          </p:cNvPr>
          <p:cNvSpPr/>
          <p:nvPr/>
        </p:nvSpPr>
        <p:spPr>
          <a:xfrm>
            <a:off x="11371959" y="229456"/>
            <a:ext cx="704105" cy="616707"/>
          </a:xfrm>
          <a:prstGeom prst="rightArrow">
            <a:avLst/>
          </a:prstGeom>
          <a:solidFill>
            <a:schemeClr val="accent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pPr>
            <a:endParaRPr lang="vi-VN" sz="2400" b="1" kern="1200">
              <a:solidFill>
                <a:prstClr val="white"/>
              </a:solidFill>
            </a:endParaRPr>
          </a:p>
        </p:txBody>
      </p:sp>
    </p:spTree>
    <p:extLst>
      <p:ext uri="{BB962C8B-B14F-4D97-AF65-F5344CB8AC3E}">
        <p14:creationId xmlns:p14="http://schemas.microsoft.com/office/powerpoint/2010/main" val="3714200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withEffect">
                                  <p:stCondLst>
                                    <p:cond delay="0"/>
                                  </p:stCondLst>
                                  <p:childTnLst>
                                    <p:animClr clrSpc="rgb" dir="cw">
                                      <p:cBhvr>
                                        <p:cTn id="6" dur="2000" fill="hold"/>
                                        <p:tgtEl>
                                          <p:spTgt spid="19"/>
                                        </p:tgtEl>
                                        <p:attrNameLst>
                                          <p:attrName>fillcolor</p:attrName>
                                        </p:attrNameLst>
                                      </p:cBhvr>
                                      <p:to>
                                        <a:srgbClr val="FF0000"/>
                                      </p:to>
                                    </p:animClr>
                                    <p:set>
                                      <p:cBhvr>
                                        <p:cTn id="7" dur="2000" fill="hold"/>
                                        <p:tgtEl>
                                          <p:spTgt spid="19"/>
                                        </p:tgtEl>
                                        <p:attrNameLst>
                                          <p:attrName>fill.type</p:attrName>
                                        </p:attrNameLst>
                                      </p:cBhvr>
                                      <p:to>
                                        <p:strVal val="solid"/>
                                      </p:to>
                                    </p:set>
                                    <p:set>
                                      <p:cBhvr>
                                        <p:cTn id="8" dur="2000" fill="hold"/>
                                        <p:tgtEl>
                                          <p:spTgt spid="19"/>
                                        </p:tgtEl>
                                        <p:attrNameLst>
                                          <p:attrName>fill.on</p:attrName>
                                        </p:attrNameLst>
                                      </p:cBhvr>
                                      <p:to>
                                        <p:strVal val="true"/>
                                      </p:to>
                                    </p:set>
                                  </p:childTnLst>
                                </p:cTn>
                              </p:par>
                              <p:par>
                                <p:cTn id="9" presetID="10"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childTnLst>
                    </p:cTn>
                  </p:par>
                </p:childTnLst>
              </p:cTn>
              <p:nextCondLst>
                <p:cond evt="onClick" delay="0">
                  <p:tgtEl>
                    <p:spTgt spid="19"/>
                  </p:tgtEl>
                </p:cond>
              </p:nextCondLst>
            </p:seq>
            <p:seq concurrent="1" nextAc="seek">
              <p:cTn id="12" restart="whenNotActive" fill="hold" evtFilter="cancelBubble" nodeType="interactiveSeq">
                <p:stCondLst>
                  <p:cond evt="onClick" delay="0">
                    <p:tgtEl>
                      <p:spTgt spid="12"/>
                    </p:tgtEl>
                  </p:cond>
                </p:stCondLst>
                <p:endSync evt="end" delay="0">
                  <p:rtn val="all"/>
                </p:endSync>
                <p:childTnLst>
                  <p:par>
                    <p:cTn id="13" fill="hold">
                      <p:stCondLst>
                        <p:cond delay="0"/>
                      </p:stCondLst>
                      <p:childTnLst>
                        <p:par>
                          <p:cTn id="14" fill="hold">
                            <p:stCondLst>
                              <p:cond delay="0"/>
                            </p:stCondLst>
                            <p:childTnLst>
                              <p:par>
                                <p:cTn id="15" presetID="1" presetClass="emph" presetSubtype="2" fill="hold" nodeType="withEffect">
                                  <p:stCondLst>
                                    <p:cond delay="0"/>
                                  </p:stCondLst>
                                  <p:childTnLst>
                                    <p:animClr clrSpc="rgb" dir="cw">
                                      <p:cBhvr>
                                        <p:cTn id="16" dur="2000" fill="hold"/>
                                        <p:tgtEl>
                                          <p:spTgt spid="12"/>
                                        </p:tgtEl>
                                        <p:attrNameLst>
                                          <p:attrName>fillcolor</p:attrName>
                                        </p:attrNameLst>
                                      </p:cBhvr>
                                      <p:to>
                                        <a:srgbClr val="FF0000"/>
                                      </p:to>
                                    </p:animClr>
                                    <p:set>
                                      <p:cBhvr>
                                        <p:cTn id="17" dur="2000" fill="hold"/>
                                        <p:tgtEl>
                                          <p:spTgt spid="12"/>
                                        </p:tgtEl>
                                        <p:attrNameLst>
                                          <p:attrName>fill.type</p:attrName>
                                        </p:attrNameLst>
                                      </p:cBhvr>
                                      <p:to>
                                        <p:strVal val="solid"/>
                                      </p:to>
                                    </p:set>
                                    <p:set>
                                      <p:cBhvr>
                                        <p:cTn id="18" dur="2000" fill="hold"/>
                                        <p:tgtEl>
                                          <p:spTgt spid="12"/>
                                        </p:tgtEl>
                                        <p:attrNameLst>
                                          <p:attrName>fill.on</p:attrName>
                                        </p:attrNameLst>
                                      </p:cBhvr>
                                      <p:to>
                                        <p:strVal val="true"/>
                                      </p:to>
                                    </p:set>
                                  </p:childTnLst>
                                </p:cTn>
                              </p:par>
                              <p:par>
                                <p:cTn id="19" presetID="10" presetClass="entr" presetSubtype="0"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500"/>
                                        <p:tgtEl>
                                          <p:spTgt spid="37"/>
                                        </p:tgtEl>
                                      </p:cBhvr>
                                    </p:animEffect>
                                  </p:childTnLst>
                                </p:cTn>
                              </p:par>
                            </p:childTnLst>
                          </p:cTn>
                        </p:par>
                      </p:childTnLst>
                    </p:cTn>
                  </p:par>
                </p:childTnLst>
              </p:cTn>
              <p:nextCondLst>
                <p:cond evt="onClick" delay="0">
                  <p:tgtEl>
                    <p:spTgt spid="12"/>
                  </p:tgtEl>
                </p:cond>
              </p:nextCondLst>
            </p:seq>
            <p:seq concurrent="1" nextAc="seek">
              <p:cTn id="22" restart="whenNotActive" fill="hold" evtFilter="cancelBubble" nodeType="interactiveSeq">
                <p:stCondLst>
                  <p:cond evt="onClick" delay="0">
                    <p:tgtEl>
                      <p:spTgt spid="15"/>
                    </p:tgtEl>
                  </p:cond>
                </p:stCondLst>
                <p:endSync evt="end" delay="0">
                  <p:rtn val="all"/>
                </p:endSync>
                <p:childTnLst>
                  <p:par>
                    <p:cTn id="23" fill="hold">
                      <p:stCondLst>
                        <p:cond delay="0"/>
                      </p:stCondLst>
                      <p:childTnLst>
                        <p:par>
                          <p:cTn id="24" fill="hold">
                            <p:stCondLst>
                              <p:cond delay="0"/>
                            </p:stCondLst>
                            <p:childTnLst>
                              <p:par>
                                <p:cTn id="25" presetID="1" presetClass="emph" presetSubtype="2" fill="hold" nodeType="withEffect">
                                  <p:stCondLst>
                                    <p:cond delay="0"/>
                                  </p:stCondLst>
                                  <p:childTnLst>
                                    <p:animClr clrSpc="rgb" dir="cw">
                                      <p:cBhvr>
                                        <p:cTn id="26" dur="2000" fill="hold"/>
                                        <p:tgtEl>
                                          <p:spTgt spid="15"/>
                                        </p:tgtEl>
                                        <p:attrNameLst>
                                          <p:attrName>fillcolor</p:attrName>
                                        </p:attrNameLst>
                                      </p:cBhvr>
                                      <p:to>
                                        <a:srgbClr val="FF0000"/>
                                      </p:to>
                                    </p:animClr>
                                    <p:set>
                                      <p:cBhvr>
                                        <p:cTn id="27" dur="2000" fill="hold"/>
                                        <p:tgtEl>
                                          <p:spTgt spid="15"/>
                                        </p:tgtEl>
                                        <p:attrNameLst>
                                          <p:attrName>fill.type</p:attrName>
                                        </p:attrNameLst>
                                      </p:cBhvr>
                                      <p:to>
                                        <p:strVal val="solid"/>
                                      </p:to>
                                    </p:set>
                                    <p:set>
                                      <p:cBhvr>
                                        <p:cTn id="28" dur="2000" fill="hold"/>
                                        <p:tgtEl>
                                          <p:spTgt spid="15"/>
                                        </p:tgtEl>
                                        <p:attrNameLst>
                                          <p:attrName>fill.on</p:attrName>
                                        </p:attrNameLst>
                                      </p:cBhvr>
                                      <p:to>
                                        <p:strVal val="true"/>
                                      </p:to>
                                    </p:set>
                                  </p:childTnLst>
                                </p:cTn>
                              </p:par>
                              <p:par>
                                <p:cTn id="29" presetID="10"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childTnLst>
                    </p:cTn>
                  </p:par>
                </p:childTnLst>
              </p:cTn>
              <p:nextCondLst>
                <p:cond evt="onClick" delay="0">
                  <p:tgtEl>
                    <p:spTgt spid="15"/>
                  </p:tgtEl>
                </p:cond>
              </p:nextCondLst>
            </p:seq>
            <p:seq concurrent="1" nextAc="seek">
              <p:cTn id="32" restart="whenNotActive" fill="hold" evtFilter="cancelBubble" nodeType="interactiveSeq">
                <p:stCondLst>
                  <p:cond evt="onClick" delay="0">
                    <p:tgtEl>
                      <p:spTgt spid="4"/>
                    </p:tgtEl>
                  </p:cond>
                </p:stCondLst>
                <p:endSync evt="end" delay="0">
                  <p:rtn val="all"/>
                </p:endSync>
                <p:childTnLst>
                  <p:par>
                    <p:cTn id="33" fill="hold">
                      <p:stCondLst>
                        <p:cond delay="0"/>
                      </p:stCondLst>
                      <p:childTnLst>
                        <p:par>
                          <p:cTn id="34" fill="hold">
                            <p:stCondLst>
                              <p:cond delay="0"/>
                            </p:stCondLst>
                            <p:childTnLst>
                              <p:par>
                                <p:cTn id="35" presetID="1" presetClass="emph" presetSubtype="2" fill="hold" nodeType="withEffect">
                                  <p:stCondLst>
                                    <p:cond delay="0"/>
                                  </p:stCondLst>
                                  <p:childTnLst>
                                    <p:animClr clrSpc="rgb" dir="cw">
                                      <p:cBhvr>
                                        <p:cTn id="36" dur="2000" fill="hold"/>
                                        <p:tgtEl>
                                          <p:spTgt spid="4"/>
                                        </p:tgtEl>
                                        <p:attrNameLst>
                                          <p:attrName>fillcolor</p:attrName>
                                        </p:attrNameLst>
                                      </p:cBhvr>
                                      <p:to>
                                        <a:srgbClr val="92D050"/>
                                      </p:to>
                                    </p:animClr>
                                    <p:set>
                                      <p:cBhvr>
                                        <p:cTn id="37" dur="2000" fill="hold"/>
                                        <p:tgtEl>
                                          <p:spTgt spid="4"/>
                                        </p:tgtEl>
                                        <p:attrNameLst>
                                          <p:attrName>fill.type</p:attrName>
                                        </p:attrNameLst>
                                      </p:cBhvr>
                                      <p:to>
                                        <p:strVal val="solid"/>
                                      </p:to>
                                    </p:set>
                                    <p:set>
                                      <p:cBhvr>
                                        <p:cTn id="38" dur="2000" fill="hold"/>
                                        <p:tgtEl>
                                          <p:spTgt spid="4"/>
                                        </p:tgtEl>
                                        <p:attrNameLst>
                                          <p:attrName>fill.on</p:attrName>
                                        </p:attrNameLst>
                                      </p:cBhvr>
                                      <p:to>
                                        <p:strVal val="true"/>
                                      </p:to>
                                    </p:set>
                                  </p:childTnLst>
                                </p:cTn>
                              </p:par>
                              <p:par>
                                <p:cTn id="39" presetID="10" presetClass="entr" presetSubtype="0" fill="hold" nodeType="with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500"/>
                                        <p:tgtEl>
                                          <p:spTgt spid="2"/>
                                        </p:tgtEl>
                                      </p:cBhvr>
                                    </p:animEffect>
                                  </p:childTnLst>
                                </p:cTn>
                              </p:par>
                            </p:childTnLst>
                          </p:cTn>
                        </p:par>
                      </p:childTnLst>
                    </p:cTn>
                  </p:par>
                </p:childTnLst>
              </p:cTn>
              <p:nextCondLst>
                <p:cond evt="onClick" delay="0">
                  <p:tgtEl>
                    <p:spTgt spid="4"/>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BCD6F40-7961-A23A-7E29-26CFA543848C}"/>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BE8B5B27-4B92-B450-7E8A-49D3252644F5}"/>
              </a:ext>
            </a:extLst>
          </p:cNvPr>
          <p:cNvGrpSpPr/>
          <p:nvPr/>
        </p:nvGrpSpPr>
        <p:grpSpPr>
          <a:xfrm>
            <a:off x="1415645" y="1126799"/>
            <a:ext cx="10079294" cy="1658055"/>
            <a:chOff x="710738" y="3856285"/>
            <a:chExt cx="5105398" cy="2134071"/>
          </a:xfrm>
        </p:grpSpPr>
        <p:sp>
          <p:nvSpPr>
            <p:cNvPr id="7" name="Rectangle: Rounded Corners 6">
              <a:extLst>
                <a:ext uri="{FF2B5EF4-FFF2-40B4-BE49-F238E27FC236}">
                  <a16:creationId xmlns:a16="http://schemas.microsoft.com/office/drawing/2014/main" id="{946A4C82-DB9F-30EF-7AFB-1E7D30947262}"/>
                </a:ext>
              </a:extLst>
            </p:cNvPr>
            <p:cNvSpPr/>
            <p:nvPr/>
          </p:nvSpPr>
          <p:spPr>
            <a:xfrm>
              <a:off x="710738" y="3856285"/>
              <a:ext cx="5105398" cy="2134071"/>
            </a:xfrm>
            <a:prstGeom prst="roundRect">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7">
              <a:extLst>
                <a:ext uri="{FF2B5EF4-FFF2-40B4-BE49-F238E27FC236}">
                  <a16:creationId xmlns:a16="http://schemas.microsoft.com/office/drawing/2014/main" id="{6365B18F-8C30-9915-9F67-0B3E62440359}"/>
                </a:ext>
              </a:extLst>
            </p:cNvPr>
            <p:cNvSpPr/>
            <p:nvPr/>
          </p:nvSpPr>
          <p:spPr>
            <a:xfrm>
              <a:off x="782113" y="3970820"/>
              <a:ext cx="4962648" cy="1905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a:ea typeface="+mn-ea"/>
                  <a:cs typeface="+mn-cs"/>
                </a:rPr>
                <a:t>Câu 7. </a:t>
              </a:r>
              <a:r>
                <a:rPr kumimoji="0" lang="vi-VN" sz="2400" i="0" u="none" strike="noStrike" kern="1200" cap="none" spc="0" normalizeH="0" baseline="0" noProof="0" dirty="0">
                  <a:ln>
                    <a:noFill/>
                  </a:ln>
                  <a:solidFill>
                    <a:prstClr val="black"/>
                  </a:solidFill>
                  <a:effectLst/>
                  <a:uLnTx/>
                  <a:uFillTx/>
                  <a:latin typeface="UTM Avo" panose="02040603050506020204" pitchFamily="18"/>
                  <a:ea typeface="+mn-ea"/>
                  <a:cs typeface="+mn-cs"/>
                </a:rPr>
                <a:t>Em có quan điểm gì với ý kiến sau: “Những ai tích cực làm giàu đều là người sống có lí tưởng.”?</a:t>
              </a:r>
            </a:p>
          </p:txBody>
        </p:sp>
      </p:grpSp>
      <p:sp>
        <p:nvSpPr>
          <p:cNvPr id="4" name="ĐA đúng">
            <a:extLst>
              <a:ext uri="{FF2B5EF4-FFF2-40B4-BE49-F238E27FC236}">
                <a16:creationId xmlns:a16="http://schemas.microsoft.com/office/drawing/2014/main" id="{8B0AAB6A-1789-C885-86EB-D00B6F261549}"/>
              </a:ext>
            </a:extLst>
          </p:cNvPr>
          <p:cNvSpPr/>
          <p:nvPr/>
        </p:nvSpPr>
        <p:spPr>
          <a:xfrm>
            <a:off x="820845"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000" kern="1200" dirty="0">
                <a:solidFill>
                  <a:prstClr val="black"/>
                </a:solidFill>
                <a:latin typeface="UTM Avo" panose="02040603050506020204" pitchFamily="18"/>
              </a:rPr>
              <a:t>C. Không đồng tình vì một số người làm giàu quá dẫn đến tham lam và thiếu quan tâm đến giá trị xã hội.</a:t>
            </a:r>
          </a:p>
        </p:txBody>
      </p:sp>
      <p:sp>
        <p:nvSpPr>
          <p:cNvPr id="12" name="ĐA sai 1">
            <a:extLst>
              <a:ext uri="{FF2B5EF4-FFF2-40B4-BE49-F238E27FC236}">
                <a16:creationId xmlns:a16="http://schemas.microsoft.com/office/drawing/2014/main" id="{FDDEF71B-37B9-8E60-BFD4-28C2D4F11C09}"/>
              </a:ext>
            </a:extLst>
          </p:cNvPr>
          <p:cNvSpPr/>
          <p:nvPr/>
        </p:nvSpPr>
        <p:spPr>
          <a:xfrm>
            <a:off x="6618140" y="312403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000" kern="1200">
                <a:solidFill>
                  <a:prstClr val="black"/>
                </a:solidFill>
                <a:latin typeface="UTM Avo" panose="02040603050506020204" pitchFamily="18"/>
              </a:rPr>
              <a:t>B. Không đồng tình vì không phải ai cũng có mong muốn làm giàu.</a:t>
            </a:r>
            <a:endParaRPr lang="vi-VN" sz="2000" kern="1200" dirty="0">
              <a:solidFill>
                <a:prstClr val="black"/>
              </a:solidFill>
              <a:latin typeface="UTM Avo" panose="02040603050506020204" pitchFamily="18"/>
            </a:endParaRPr>
          </a:p>
        </p:txBody>
      </p:sp>
      <p:sp>
        <p:nvSpPr>
          <p:cNvPr id="15" name="ĐA sai 2">
            <a:extLst>
              <a:ext uri="{FF2B5EF4-FFF2-40B4-BE49-F238E27FC236}">
                <a16:creationId xmlns:a16="http://schemas.microsoft.com/office/drawing/2014/main" id="{39D83FF6-CAD5-08EA-BE62-B48A517C6CE1}"/>
              </a:ext>
            </a:extLst>
          </p:cNvPr>
          <p:cNvSpPr/>
          <p:nvPr/>
        </p:nvSpPr>
        <p:spPr>
          <a:xfrm>
            <a:off x="820845" y="3070486"/>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000" kern="1200">
                <a:solidFill>
                  <a:prstClr val="black"/>
                </a:solidFill>
                <a:latin typeface="UTM Avo" panose="02040603050506020204" pitchFamily="18"/>
              </a:rPr>
              <a:t>A. Đồng tình vì người giàu có ước mơ, hoài bão to lớn.</a:t>
            </a:r>
            <a:endParaRPr lang="vi-VN" sz="2000" kern="1200" dirty="0">
              <a:solidFill>
                <a:prstClr val="black"/>
              </a:solidFill>
              <a:latin typeface="UTM Avo" panose="02040603050506020204" pitchFamily="18"/>
            </a:endParaRPr>
          </a:p>
        </p:txBody>
      </p:sp>
      <p:sp>
        <p:nvSpPr>
          <p:cNvPr id="19" name="ĐA sai 3">
            <a:extLst>
              <a:ext uri="{FF2B5EF4-FFF2-40B4-BE49-F238E27FC236}">
                <a16:creationId xmlns:a16="http://schemas.microsoft.com/office/drawing/2014/main" id="{2B4753E9-FE0C-7E7B-4954-D3524B0F62FE}"/>
              </a:ext>
            </a:extLst>
          </p:cNvPr>
          <p:cNvSpPr/>
          <p:nvPr/>
        </p:nvSpPr>
        <p:spPr>
          <a:xfrm>
            <a:off x="6618139"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000" kern="1200" dirty="0">
                <a:solidFill>
                  <a:prstClr val="black"/>
                </a:solidFill>
                <a:latin typeface="UTM Avo" panose="02040603050506020204" pitchFamily="18"/>
              </a:rPr>
              <a:t>D. Đồng tình vì tất cả người giàu đều mang lại lợi ích cho xã hội.</a:t>
            </a:r>
          </a:p>
        </p:txBody>
      </p:sp>
      <p:pic>
        <p:nvPicPr>
          <p:cNvPr id="35" name="Picture 34">
            <a:extLst>
              <a:ext uri="{FF2B5EF4-FFF2-40B4-BE49-F238E27FC236}">
                <a16:creationId xmlns:a16="http://schemas.microsoft.com/office/drawing/2014/main" id="{91D19559-CC5B-3ED4-66B9-3C672EA5B1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9" name="Picture 28">
            <a:extLst>
              <a:ext uri="{FF2B5EF4-FFF2-40B4-BE49-F238E27FC236}">
                <a16:creationId xmlns:a16="http://schemas.microsoft.com/office/drawing/2014/main" id="{C35FB464-BC2F-6A9A-8C4F-9784597D7F32}"/>
              </a:ext>
            </a:extLst>
          </p:cNvPr>
          <p:cNvPicPr>
            <a:picLocks noChangeAspect="1"/>
          </p:cNvPicPr>
          <p:nvPr/>
        </p:nvPicPr>
        <p:blipFill>
          <a:blip r:embed="rId4"/>
          <a:stretch>
            <a:fillRect/>
          </a:stretch>
        </p:blipFill>
        <p:spPr>
          <a:xfrm>
            <a:off x="305887" y="363032"/>
            <a:ext cx="1548518" cy="2383743"/>
          </a:xfrm>
          <a:prstGeom prst="rect">
            <a:avLst/>
          </a:prstGeom>
        </p:spPr>
      </p:pic>
      <p:pic>
        <p:nvPicPr>
          <p:cNvPr id="2" name="Báo đúng">
            <a:extLst>
              <a:ext uri="{FF2B5EF4-FFF2-40B4-BE49-F238E27FC236}">
                <a16:creationId xmlns:a16="http://schemas.microsoft.com/office/drawing/2014/main" id="{4693B7FB-6010-46CA-D95D-7B623740FC03}"/>
              </a:ext>
            </a:extLst>
          </p:cNvPr>
          <p:cNvPicPr>
            <a:picLocks noChangeAspect="1"/>
          </p:cNvPicPr>
          <p:nvPr/>
        </p:nvPicPr>
        <p:blipFill>
          <a:blip r:embed="rId5"/>
          <a:stretch>
            <a:fillRect/>
          </a:stretch>
        </p:blipFill>
        <p:spPr>
          <a:xfrm>
            <a:off x="4852679" y="5060136"/>
            <a:ext cx="1542422" cy="1518036"/>
          </a:xfrm>
          <a:prstGeom prst="rect">
            <a:avLst/>
          </a:prstGeom>
        </p:spPr>
      </p:pic>
      <p:pic>
        <p:nvPicPr>
          <p:cNvPr id="3" name="Báo sai 2">
            <a:extLst>
              <a:ext uri="{FF2B5EF4-FFF2-40B4-BE49-F238E27FC236}">
                <a16:creationId xmlns:a16="http://schemas.microsoft.com/office/drawing/2014/main" id="{B5A74AE3-B46D-68DE-9EDA-7D8317CB9688}"/>
              </a:ext>
            </a:extLst>
          </p:cNvPr>
          <p:cNvPicPr>
            <a:picLocks noChangeAspect="1"/>
          </p:cNvPicPr>
          <p:nvPr/>
        </p:nvPicPr>
        <p:blipFill>
          <a:blip r:embed="rId6"/>
          <a:stretch>
            <a:fillRect/>
          </a:stretch>
        </p:blipFill>
        <p:spPr>
          <a:xfrm>
            <a:off x="4471400" y="3325023"/>
            <a:ext cx="1707028" cy="1457070"/>
          </a:xfrm>
          <a:prstGeom prst="rect">
            <a:avLst/>
          </a:prstGeom>
        </p:spPr>
      </p:pic>
      <p:pic>
        <p:nvPicPr>
          <p:cNvPr id="25" name="Báo sai 3">
            <a:extLst>
              <a:ext uri="{FF2B5EF4-FFF2-40B4-BE49-F238E27FC236}">
                <a16:creationId xmlns:a16="http://schemas.microsoft.com/office/drawing/2014/main" id="{85EAB095-28A1-5D2C-A2C8-6F6C95CE51F8}"/>
              </a:ext>
            </a:extLst>
          </p:cNvPr>
          <p:cNvPicPr>
            <a:picLocks noChangeAspect="1"/>
          </p:cNvPicPr>
          <p:nvPr/>
        </p:nvPicPr>
        <p:blipFill>
          <a:blip r:embed="rId6"/>
          <a:stretch>
            <a:fillRect/>
          </a:stretch>
        </p:blipFill>
        <p:spPr>
          <a:xfrm>
            <a:off x="10351407" y="5235595"/>
            <a:ext cx="1707028" cy="1457070"/>
          </a:xfrm>
          <a:prstGeom prst="rect">
            <a:avLst/>
          </a:prstGeom>
        </p:spPr>
      </p:pic>
      <p:pic>
        <p:nvPicPr>
          <p:cNvPr id="37" name="Báo sai 1">
            <a:extLst>
              <a:ext uri="{FF2B5EF4-FFF2-40B4-BE49-F238E27FC236}">
                <a16:creationId xmlns:a16="http://schemas.microsoft.com/office/drawing/2014/main" id="{C79455A9-F972-8847-E807-8379D9E8AE5D}"/>
              </a:ext>
            </a:extLst>
          </p:cNvPr>
          <p:cNvPicPr>
            <a:picLocks noChangeAspect="1"/>
          </p:cNvPicPr>
          <p:nvPr/>
        </p:nvPicPr>
        <p:blipFill>
          <a:blip r:embed="rId6"/>
          <a:stretch>
            <a:fillRect/>
          </a:stretch>
        </p:blipFill>
        <p:spPr>
          <a:xfrm>
            <a:off x="10351407" y="3273062"/>
            <a:ext cx="1707028" cy="1457070"/>
          </a:xfrm>
          <a:prstGeom prst="rect">
            <a:avLst/>
          </a:prstGeom>
        </p:spPr>
      </p:pic>
      <p:sp>
        <p:nvSpPr>
          <p:cNvPr id="5" name="Arrow: Right 4">
            <a:hlinkClick r:id="" action="ppaction://hlinkshowjump?jump=nextslide"/>
            <a:extLst>
              <a:ext uri="{FF2B5EF4-FFF2-40B4-BE49-F238E27FC236}">
                <a16:creationId xmlns:a16="http://schemas.microsoft.com/office/drawing/2014/main" id="{82CA8DF9-1B37-22AC-1F0D-63F9B924798F}"/>
              </a:ext>
            </a:extLst>
          </p:cNvPr>
          <p:cNvSpPr/>
          <p:nvPr/>
        </p:nvSpPr>
        <p:spPr>
          <a:xfrm>
            <a:off x="11371959" y="229456"/>
            <a:ext cx="704105" cy="616707"/>
          </a:xfrm>
          <a:prstGeom prst="rightArrow">
            <a:avLst/>
          </a:prstGeom>
          <a:solidFill>
            <a:schemeClr val="accent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pPr>
            <a:endParaRPr lang="vi-VN" sz="2400" b="1" kern="1200">
              <a:solidFill>
                <a:prstClr val="white"/>
              </a:solidFill>
            </a:endParaRPr>
          </a:p>
        </p:txBody>
      </p:sp>
    </p:spTree>
    <p:extLst>
      <p:ext uri="{BB962C8B-B14F-4D97-AF65-F5344CB8AC3E}">
        <p14:creationId xmlns:p14="http://schemas.microsoft.com/office/powerpoint/2010/main" val="2299375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par>
                                <p:cTn id="8" presetID="1" presetClass="emph" presetSubtype="2" fill="hold" nodeType="withEffect">
                                  <p:stCondLst>
                                    <p:cond delay="0"/>
                                  </p:stCondLst>
                                  <p:childTnLst>
                                    <p:animClr clrSpc="rgb" dir="cw">
                                      <p:cBhvr>
                                        <p:cTn id="9" dur="2000" fill="hold"/>
                                        <p:tgtEl>
                                          <p:spTgt spid="4"/>
                                        </p:tgtEl>
                                        <p:attrNameLst>
                                          <p:attrName>fillcolor</p:attrName>
                                        </p:attrNameLst>
                                      </p:cBhvr>
                                      <p:to>
                                        <a:srgbClr val="9BBB59"/>
                                      </p:to>
                                    </p:animClr>
                                    <p:set>
                                      <p:cBhvr>
                                        <p:cTn id="10" dur="2000" fill="hold"/>
                                        <p:tgtEl>
                                          <p:spTgt spid="4"/>
                                        </p:tgtEl>
                                        <p:attrNameLst>
                                          <p:attrName>fill.type</p:attrName>
                                        </p:attrNameLst>
                                      </p:cBhvr>
                                      <p:to>
                                        <p:strVal val="solid"/>
                                      </p:to>
                                    </p:set>
                                    <p:set>
                                      <p:cBhvr>
                                        <p:cTn id="11"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12" restart="whenNotActive" fill="hold" evtFilter="cancelBubble" nodeType="interactiveSeq">
                <p:stCondLst>
                  <p:cond evt="onClick" delay="0">
                    <p:tgtEl>
                      <p:spTgt spid="12"/>
                    </p:tgtEl>
                  </p:cond>
                </p:stCondLst>
                <p:endSync evt="end" delay="0">
                  <p:rtn val="all"/>
                </p:endSync>
                <p:childTnLst>
                  <p:par>
                    <p:cTn id="13" fill="hold">
                      <p:stCondLst>
                        <p:cond delay="0"/>
                      </p:stCondLst>
                      <p:childTnLst>
                        <p:par>
                          <p:cTn id="14" fill="hold">
                            <p:stCondLst>
                              <p:cond delay="0"/>
                            </p:stCondLst>
                            <p:childTnLst>
                              <p:par>
                                <p:cTn id="15" presetID="6" presetClass="entr" presetSubtype="16"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circle(in)">
                                      <p:cBhvr>
                                        <p:cTn id="17" dur="500"/>
                                        <p:tgtEl>
                                          <p:spTgt spid="37"/>
                                        </p:tgtEl>
                                      </p:cBhvr>
                                    </p:animEffect>
                                  </p:childTnLst>
                                </p:cTn>
                              </p:par>
                              <p:par>
                                <p:cTn id="18" presetID="1" presetClass="emph" presetSubtype="2" fill="hold" nodeType="withEffect">
                                  <p:stCondLst>
                                    <p:cond delay="0"/>
                                  </p:stCondLst>
                                  <p:childTnLst>
                                    <p:animClr clrSpc="rgb" dir="cw">
                                      <p:cBhvr>
                                        <p:cTn id="19" dur="2000" fill="hold"/>
                                        <p:tgtEl>
                                          <p:spTgt spid="12"/>
                                        </p:tgtEl>
                                        <p:attrNameLst>
                                          <p:attrName>fillcolor</p:attrName>
                                        </p:attrNameLst>
                                      </p:cBhvr>
                                      <p:to>
                                        <a:srgbClr val="FF0000"/>
                                      </p:to>
                                    </p:animClr>
                                    <p:set>
                                      <p:cBhvr>
                                        <p:cTn id="20" dur="2000" fill="hold"/>
                                        <p:tgtEl>
                                          <p:spTgt spid="12"/>
                                        </p:tgtEl>
                                        <p:attrNameLst>
                                          <p:attrName>fill.type</p:attrName>
                                        </p:attrNameLst>
                                      </p:cBhvr>
                                      <p:to>
                                        <p:strVal val="solid"/>
                                      </p:to>
                                    </p:set>
                                    <p:set>
                                      <p:cBhvr>
                                        <p:cTn id="21" dur="20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22" restart="whenNotActive" fill="hold" evtFilter="cancelBubble" nodeType="interactiveSeq">
                <p:stCondLst>
                  <p:cond evt="onClick" delay="0">
                    <p:tgtEl>
                      <p:spTgt spid="15"/>
                    </p:tgtEl>
                  </p:cond>
                </p:stCondLst>
                <p:endSync evt="end" delay="0">
                  <p:rtn val="all"/>
                </p:endSync>
                <p:childTnLst>
                  <p:par>
                    <p:cTn id="23" fill="hold">
                      <p:stCondLst>
                        <p:cond delay="0"/>
                      </p:stCondLst>
                      <p:childTnLst>
                        <p:par>
                          <p:cTn id="24" fill="hold">
                            <p:stCondLst>
                              <p:cond delay="0"/>
                            </p:stCondLst>
                            <p:childTnLst>
                              <p:par>
                                <p:cTn id="25" presetID="6" presetClass="entr" presetSubtype="16"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circle(in)">
                                      <p:cBhvr>
                                        <p:cTn id="27" dur="500"/>
                                        <p:tgtEl>
                                          <p:spTgt spid="3"/>
                                        </p:tgtEl>
                                      </p:cBhvr>
                                    </p:animEffect>
                                  </p:childTnLst>
                                </p:cTn>
                              </p:par>
                              <p:par>
                                <p:cTn id="28" presetID="1" presetClass="emph" presetSubtype="2" fill="hold" nodeType="withEffect">
                                  <p:stCondLst>
                                    <p:cond delay="0"/>
                                  </p:stCondLst>
                                  <p:childTnLst>
                                    <p:animClr clrSpc="rgb" dir="cw">
                                      <p:cBhvr>
                                        <p:cTn id="29" dur="2000" fill="hold"/>
                                        <p:tgtEl>
                                          <p:spTgt spid="15"/>
                                        </p:tgtEl>
                                        <p:attrNameLst>
                                          <p:attrName>fillcolor</p:attrName>
                                        </p:attrNameLst>
                                      </p:cBhvr>
                                      <p:to>
                                        <a:srgbClr val="FF0000"/>
                                      </p:to>
                                    </p:animClr>
                                    <p:set>
                                      <p:cBhvr>
                                        <p:cTn id="30" dur="2000" fill="hold"/>
                                        <p:tgtEl>
                                          <p:spTgt spid="15"/>
                                        </p:tgtEl>
                                        <p:attrNameLst>
                                          <p:attrName>fill.type</p:attrName>
                                        </p:attrNameLst>
                                      </p:cBhvr>
                                      <p:to>
                                        <p:strVal val="solid"/>
                                      </p:to>
                                    </p:set>
                                    <p:set>
                                      <p:cBhvr>
                                        <p:cTn id="31" dur="200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seq concurrent="1" nextAc="seek">
              <p:cTn id="32" restart="whenNotActive" fill="hold" evtFilter="cancelBubble" nodeType="interactiveSeq">
                <p:stCondLst>
                  <p:cond evt="onClick" delay="0">
                    <p:tgtEl>
                      <p:spTgt spid="19"/>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circle(in)">
                                      <p:cBhvr>
                                        <p:cTn id="37" dur="500"/>
                                        <p:tgtEl>
                                          <p:spTgt spid="25"/>
                                        </p:tgtEl>
                                      </p:cBhvr>
                                    </p:animEffect>
                                  </p:childTnLst>
                                </p:cTn>
                              </p:par>
                              <p:par>
                                <p:cTn id="38" presetID="1" presetClass="emph" presetSubtype="2" fill="hold" nodeType="withEffect">
                                  <p:stCondLst>
                                    <p:cond delay="0"/>
                                  </p:stCondLst>
                                  <p:childTnLst>
                                    <p:animClr clrSpc="rgb" dir="cw">
                                      <p:cBhvr>
                                        <p:cTn id="39" dur="2000" fill="hold"/>
                                        <p:tgtEl>
                                          <p:spTgt spid="19"/>
                                        </p:tgtEl>
                                        <p:attrNameLst>
                                          <p:attrName>fillcolor</p:attrName>
                                        </p:attrNameLst>
                                      </p:cBhvr>
                                      <p:to>
                                        <a:srgbClr val="FF0000"/>
                                      </p:to>
                                    </p:animClr>
                                    <p:set>
                                      <p:cBhvr>
                                        <p:cTn id="40" dur="2000" fill="hold"/>
                                        <p:tgtEl>
                                          <p:spTgt spid="19"/>
                                        </p:tgtEl>
                                        <p:attrNameLst>
                                          <p:attrName>fill.type</p:attrName>
                                        </p:attrNameLst>
                                      </p:cBhvr>
                                      <p:to>
                                        <p:strVal val="solid"/>
                                      </p:to>
                                    </p:set>
                                    <p:set>
                                      <p:cBhvr>
                                        <p:cTn id="41"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AADD8B4-DEDB-E4DE-F660-29545E1A960F}"/>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8942E7E5-8DFC-67EA-992C-CC994EBE273B}"/>
              </a:ext>
            </a:extLst>
          </p:cNvPr>
          <p:cNvGrpSpPr/>
          <p:nvPr/>
        </p:nvGrpSpPr>
        <p:grpSpPr>
          <a:xfrm>
            <a:off x="1415645" y="1038225"/>
            <a:ext cx="10079294" cy="1746629"/>
            <a:chOff x="710738" y="3856285"/>
            <a:chExt cx="5105398" cy="2134071"/>
          </a:xfrm>
        </p:grpSpPr>
        <p:sp>
          <p:nvSpPr>
            <p:cNvPr id="7" name="Rectangle: Rounded Corners 6">
              <a:extLst>
                <a:ext uri="{FF2B5EF4-FFF2-40B4-BE49-F238E27FC236}">
                  <a16:creationId xmlns:a16="http://schemas.microsoft.com/office/drawing/2014/main" id="{FED3A68E-6C56-3DD0-EF6B-45E43007424C}"/>
                </a:ext>
              </a:extLst>
            </p:cNvPr>
            <p:cNvSpPr/>
            <p:nvPr/>
          </p:nvSpPr>
          <p:spPr>
            <a:xfrm>
              <a:off x="710738" y="3856285"/>
              <a:ext cx="5105398" cy="2134071"/>
            </a:xfrm>
            <a:prstGeom prst="roundRect">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UTM Avo" panose="02040603050506020204" pitchFamily="18"/>
                <a:ea typeface="+mn-ea"/>
                <a:cs typeface="+mn-cs"/>
              </a:endParaRPr>
            </a:p>
          </p:txBody>
        </p:sp>
        <p:sp>
          <p:nvSpPr>
            <p:cNvPr id="8" name="Rectangle: Rounded Corners 7">
              <a:extLst>
                <a:ext uri="{FF2B5EF4-FFF2-40B4-BE49-F238E27FC236}">
                  <a16:creationId xmlns:a16="http://schemas.microsoft.com/office/drawing/2014/main" id="{123D54BB-00B5-79AF-415F-7105DC23B382}"/>
                </a:ext>
              </a:extLst>
            </p:cNvPr>
            <p:cNvSpPr/>
            <p:nvPr/>
          </p:nvSpPr>
          <p:spPr>
            <a:xfrm>
              <a:off x="782113" y="3970820"/>
              <a:ext cx="4962648" cy="1905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a:ea typeface="+mn-ea"/>
                  <a:cs typeface="+mn-cs"/>
                </a:rPr>
                <a:t>Câu 8. </a:t>
              </a:r>
              <a:r>
                <a:rPr kumimoji="0" lang="vi-VN" sz="2400" i="0" u="none" strike="noStrike" kern="1200" cap="none" spc="0" normalizeH="0" baseline="0" noProof="0" dirty="0">
                  <a:ln>
                    <a:noFill/>
                  </a:ln>
                  <a:solidFill>
                    <a:prstClr val="black"/>
                  </a:solidFill>
                  <a:effectLst/>
                  <a:uLnTx/>
                  <a:uFillTx/>
                  <a:latin typeface="UTM Avo" panose="02040603050506020204" pitchFamily="18"/>
                  <a:ea typeface="+mn-ea"/>
                  <a:cs typeface="+mn-cs"/>
                </a:rPr>
                <a:t>Câu thành ngữ nào sau đây nói về phẩm chất</a:t>
              </a:r>
              <a:endParaRPr kumimoji="0" lang="en-US" sz="2400" i="0" u="none" strike="noStrike" kern="1200" cap="none" spc="0" normalizeH="0" baseline="0" noProof="0" dirty="0">
                <a:ln>
                  <a:noFill/>
                </a:ln>
                <a:solidFill>
                  <a:prstClr val="black"/>
                </a:solidFill>
                <a:effectLst/>
                <a:uLnTx/>
                <a:uFillTx/>
                <a:latin typeface="UTM Avo" panose="02040603050506020204" pitchFamily="18"/>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i="0" u="none" strike="noStrike" kern="1200" cap="none" spc="0" normalizeH="0" baseline="0" noProof="0" dirty="0">
                  <a:ln>
                    <a:noFill/>
                  </a:ln>
                  <a:solidFill>
                    <a:prstClr val="black"/>
                  </a:solidFill>
                  <a:effectLst/>
                  <a:uLnTx/>
                  <a:uFillTx/>
                  <a:latin typeface="UTM Avo" panose="02040603050506020204" pitchFamily="18"/>
                  <a:ea typeface="+mn-ea"/>
                  <a:cs typeface="+mn-cs"/>
                </a:rPr>
                <a:t>của người có lí tưởng sống cao đẹp?</a:t>
              </a:r>
            </a:p>
          </p:txBody>
        </p:sp>
      </p:grpSp>
      <p:sp>
        <p:nvSpPr>
          <p:cNvPr id="4" name="ĐA đúng">
            <a:extLst>
              <a:ext uri="{FF2B5EF4-FFF2-40B4-BE49-F238E27FC236}">
                <a16:creationId xmlns:a16="http://schemas.microsoft.com/office/drawing/2014/main" id="{B615987B-93B1-EA15-76D7-85743C3D1FC9}"/>
              </a:ext>
            </a:extLst>
          </p:cNvPr>
          <p:cNvSpPr/>
          <p:nvPr/>
        </p:nvSpPr>
        <p:spPr>
          <a:xfrm>
            <a:off x="820845"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400" kern="1200" dirty="0">
                <a:solidFill>
                  <a:prstClr val="black"/>
                </a:solidFill>
                <a:latin typeface="UTM Avo" panose="02040603050506020204" pitchFamily="18"/>
              </a:rPr>
              <a:t>C. Thắng không kiêu,</a:t>
            </a:r>
            <a:endParaRPr lang="en-US" sz="2400" kern="1200" dirty="0">
              <a:solidFill>
                <a:prstClr val="black"/>
              </a:solidFill>
              <a:latin typeface="UTM Avo" panose="02040603050506020204" pitchFamily="18"/>
            </a:endParaRPr>
          </a:p>
          <a:p>
            <a:pPr lvl="0" algn="ctr">
              <a:lnSpc>
                <a:spcPct val="150000"/>
              </a:lnSpc>
              <a:buClrTx/>
              <a:defRPr/>
            </a:pPr>
            <a:r>
              <a:rPr lang="vi-VN" sz="2400" kern="1200" dirty="0">
                <a:solidFill>
                  <a:prstClr val="black"/>
                </a:solidFill>
                <a:latin typeface="UTM Avo" panose="02040603050506020204" pitchFamily="18"/>
              </a:rPr>
              <a:t>bại không nản.</a:t>
            </a:r>
          </a:p>
        </p:txBody>
      </p:sp>
      <p:sp>
        <p:nvSpPr>
          <p:cNvPr id="12" name="ĐA sai 1">
            <a:extLst>
              <a:ext uri="{FF2B5EF4-FFF2-40B4-BE49-F238E27FC236}">
                <a16:creationId xmlns:a16="http://schemas.microsoft.com/office/drawing/2014/main" id="{C7BE3BFE-7BFD-323B-0914-2F7C2FEF2632}"/>
              </a:ext>
            </a:extLst>
          </p:cNvPr>
          <p:cNvSpPr/>
          <p:nvPr/>
        </p:nvSpPr>
        <p:spPr>
          <a:xfrm>
            <a:off x="6618140" y="312403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it-IT" sz="2400" kern="1200">
                <a:solidFill>
                  <a:prstClr val="black"/>
                </a:solidFill>
                <a:latin typeface="UTM Avo" panose="02040603050506020204" pitchFamily="18"/>
              </a:rPr>
              <a:t>B. Phận ai người ấy lo.</a:t>
            </a:r>
          </a:p>
        </p:txBody>
      </p:sp>
      <p:sp>
        <p:nvSpPr>
          <p:cNvPr id="15" name="ĐA sai 2">
            <a:extLst>
              <a:ext uri="{FF2B5EF4-FFF2-40B4-BE49-F238E27FC236}">
                <a16:creationId xmlns:a16="http://schemas.microsoft.com/office/drawing/2014/main" id="{8B4EFC61-415D-AC0D-DA52-5951AE18FA93}"/>
              </a:ext>
            </a:extLst>
          </p:cNvPr>
          <p:cNvSpPr/>
          <p:nvPr/>
        </p:nvSpPr>
        <p:spPr>
          <a:xfrm>
            <a:off x="820845" y="3070486"/>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400" kern="1200">
                <a:solidFill>
                  <a:prstClr val="black"/>
                </a:solidFill>
                <a:latin typeface="UTM Avo" panose="02040603050506020204" pitchFamily="18"/>
              </a:rPr>
              <a:t>A. Dễ làm, khó bỏ.</a:t>
            </a:r>
          </a:p>
        </p:txBody>
      </p:sp>
      <p:sp>
        <p:nvSpPr>
          <p:cNvPr id="19" name="ĐA sai 3">
            <a:extLst>
              <a:ext uri="{FF2B5EF4-FFF2-40B4-BE49-F238E27FC236}">
                <a16:creationId xmlns:a16="http://schemas.microsoft.com/office/drawing/2014/main" id="{CEFC1B68-1C0A-D261-C8E4-5FDE0A3CB5E0}"/>
              </a:ext>
            </a:extLst>
          </p:cNvPr>
          <p:cNvSpPr/>
          <p:nvPr/>
        </p:nvSpPr>
        <p:spPr>
          <a:xfrm>
            <a:off x="6618139" y="4973468"/>
            <a:ext cx="4876800" cy="1658055"/>
          </a:xfrm>
          <a:prstGeom prst="roundRect">
            <a:avLst/>
          </a:prstGeom>
          <a:solidFill>
            <a:schemeClr val="accent4">
              <a:lumMod val="20000"/>
              <a:lumOff val="8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buClrTx/>
              <a:defRPr/>
            </a:pPr>
            <a:r>
              <a:rPr lang="vi-VN" sz="2400" kern="1200">
                <a:solidFill>
                  <a:prstClr val="black"/>
                </a:solidFill>
                <a:latin typeface="UTM Avo" panose="02040603050506020204" pitchFamily="18"/>
              </a:rPr>
              <a:t>D. Nước đến chân mới nhảy.</a:t>
            </a:r>
          </a:p>
        </p:txBody>
      </p:sp>
      <p:pic>
        <p:nvPicPr>
          <p:cNvPr id="35" name="Picture 34">
            <a:extLst>
              <a:ext uri="{FF2B5EF4-FFF2-40B4-BE49-F238E27FC236}">
                <a16:creationId xmlns:a16="http://schemas.microsoft.com/office/drawing/2014/main" id="{94E48B2F-AFD9-7F85-3680-733EC2CC40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29" name="Picture 28">
            <a:extLst>
              <a:ext uri="{FF2B5EF4-FFF2-40B4-BE49-F238E27FC236}">
                <a16:creationId xmlns:a16="http://schemas.microsoft.com/office/drawing/2014/main" id="{D61F7BF4-7478-046C-A9EE-54A4F73F0A50}"/>
              </a:ext>
            </a:extLst>
          </p:cNvPr>
          <p:cNvPicPr>
            <a:picLocks noChangeAspect="1"/>
          </p:cNvPicPr>
          <p:nvPr/>
        </p:nvPicPr>
        <p:blipFill>
          <a:blip r:embed="rId4"/>
          <a:stretch>
            <a:fillRect/>
          </a:stretch>
        </p:blipFill>
        <p:spPr>
          <a:xfrm>
            <a:off x="305887" y="363032"/>
            <a:ext cx="1548518" cy="2383743"/>
          </a:xfrm>
          <a:prstGeom prst="rect">
            <a:avLst/>
          </a:prstGeom>
        </p:spPr>
      </p:pic>
      <p:pic>
        <p:nvPicPr>
          <p:cNvPr id="2" name="Báo đúng">
            <a:extLst>
              <a:ext uri="{FF2B5EF4-FFF2-40B4-BE49-F238E27FC236}">
                <a16:creationId xmlns:a16="http://schemas.microsoft.com/office/drawing/2014/main" id="{453D2982-2E80-1CE3-7602-1A11FB80E683}"/>
              </a:ext>
            </a:extLst>
          </p:cNvPr>
          <p:cNvPicPr>
            <a:picLocks noChangeAspect="1"/>
          </p:cNvPicPr>
          <p:nvPr/>
        </p:nvPicPr>
        <p:blipFill>
          <a:blip r:embed="rId5"/>
          <a:stretch>
            <a:fillRect/>
          </a:stretch>
        </p:blipFill>
        <p:spPr>
          <a:xfrm>
            <a:off x="4852679" y="5060136"/>
            <a:ext cx="1542422" cy="1518036"/>
          </a:xfrm>
          <a:prstGeom prst="rect">
            <a:avLst/>
          </a:prstGeom>
        </p:spPr>
      </p:pic>
      <p:pic>
        <p:nvPicPr>
          <p:cNvPr id="3" name="Báo sai 2">
            <a:extLst>
              <a:ext uri="{FF2B5EF4-FFF2-40B4-BE49-F238E27FC236}">
                <a16:creationId xmlns:a16="http://schemas.microsoft.com/office/drawing/2014/main" id="{E6F35CE3-5F36-9485-A689-D3032C1C76AA}"/>
              </a:ext>
            </a:extLst>
          </p:cNvPr>
          <p:cNvPicPr>
            <a:picLocks noChangeAspect="1"/>
          </p:cNvPicPr>
          <p:nvPr/>
        </p:nvPicPr>
        <p:blipFill>
          <a:blip r:embed="rId6"/>
          <a:stretch>
            <a:fillRect/>
          </a:stretch>
        </p:blipFill>
        <p:spPr>
          <a:xfrm>
            <a:off x="4471400" y="3325023"/>
            <a:ext cx="1707028" cy="1457070"/>
          </a:xfrm>
          <a:prstGeom prst="rect">
            <a:avLst/>
          </a:prstGeom>
        </p:spPr>
      </p:pic>
      <p:pic>
        <p:nvPicPr>
          <p:cNvPr id="25" name="Báo sai 3">
            <a:extLst>
              <a:ext uri="{FF2B5EF4-FFF2-40B4-BE49-F238E27FC236}">
                <a16:creationId xmlns:a16="http://schemas.microsoft.com/office/drawing/2014/main" id="{981D34A4-DBCB-6D2C-7215-8EE1367DE7C7}"/>
              </a:ext>
            </a:extLst>
          </p:cNvPr>
          <p:cNvPicPr>
            <a:picLocks noChangeAspect="1"/>
          </p:cNvPicPr>
          <p:nvPr/>
        </p:nvPicPr>
        <p:blipFill>
          <a:blip r:embed="rId6"/>
          <a:stretch>
            <a:fillRect/>
          </a:stretch>
        </p:blipFill>
        <p:spPr>
          <a:xfrm>
            <a:off x="10351407" y="5235595"/>
            <a:ext cx="1707028" cy="1457070"/>
          </a:xfrm>
          <a:prstGeom prst="rect">
            <a:avLst/>
          </a:prstGeom>
        </p:spPr>
      </p:pic>
      <p:pic>
        <p:nvPicPr>
          <p:cNvPr id="37" name="Báo sai 1">
            <a:extLst>
              <a:ext uri="{FF2B5EF4-FFF2-40B4-BE49-F238E27FC236}">
                <a16:creationId xmlns:a16="http://schemas.microsoft.com/office/drawing/2014/main" id="{3DC089C5-C13B-E57C-D4A8-9201F1804667}"/>
              </a:ext>
            </a:extLst>
          </p:cNvPr>
          <p:cNvPicPr>
            <a:picLocks noChangeAspect="1"/>
          </p:cNvPicPr>
          <p:nvPr/>
        </p:nvPicPr>
        <p:blipFill>
          <a:blip r:embed="rId6"/>
          <a:stretch>
            <a:fillRect/>
          </a:stretch>
        </p:blipFill>
        <p:spPr>
          <a:xfrm>
            <a:off x="10351407" y="3273062"/>
            <a:ext cx="1707028" cy="1457070"/>
          </a:xfrm>
          <a:prstGeom prst="rect">
            <a:avLst/>
          </a:prstGeom>
        </p:spPr>
      </p:pic>
      <p:sp>
        <p:nvSpPr>
          <p:cNvPr id="5" name="Arrow: Right 4">
            <a:hlinkClick r:id="" action="ppaction://hlinkshowjump?jump=nextslide"/>
            <a:extLst>
              <a:ext uri="{FF2B5EF4-FFF2-40B4-BE49-F238E27FC236}">
                <a16:creationId xmlns:a16="http://schemas.microsoft.com/office/drawing/2014/main" id="{543020C4-C391-46EA-9DF1-8091DDA448BD}"/>
              </a:ext>
            </a:extLst>
          </p:cNvPr>
          <p:cNvSpPr/>
          <p:nvPr/>
        </p:nvSpPr>
        <p:spPr>
          <a:xfrm>
            <a:off x="11371959" y="229456"/>
            <a:ext cx="704105" cy="616707"/>
          </a:xfrm>
          <a:prstGeom prst="rightArrow">
            <a:avLst/>
          </a:prstGeom>
          <a:solidFill>
            <a:schemeClr val="accent6"/>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pPr>
            <a:endParaRPr lang="vi-VN" sz="2400" b="1" kern="1200">
              <a:solidFill>
                <a:prstClr val="white"/>
              </a:solidFill>
            </a:endParaRPr>
          </a:p>
        </p:txBody>
      </p:sp>
    </p:spTree>
    <p:extLst>
      <p:ext uri="{BB962C8B-B14F-4D97-AF65-F5344CB8AC3E}">
        <p14:creationId xmlns:p14="http://schemas.microsoft.com/office/powerpoint/2010/main" val="4002361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par>
                                <p:cTn id="8" presetID="1" presetClass="emph" presetSubtype="2" fill="hold" nodeType="withEffect">
                                  <p:stCondLst>
                                    <p:cond delay="0"/>
                                  </p:stCondLst>
                                  <p:childTnLst>
                                    <p:animClr clrSpc="rgb" dir="cw">
                                      <p:cBhvr>
                                        <p:cTn id="9" dur="2000" fill="hold"/>
                                        <p:tgtEl>
                                          <p:spTgt spid="4"/>
                                        </p:tgtEl>
                                        <p:attrNameLst>
                                          <p:attrName>fillcolor</p:attrName>
                                        </p:attrNameLst>
                                      </p:cBhvr>
                                      <p:to>
                                        <a:srgbClr val="92D050"/>
                                      </p:to>
                                    </p:animClr>
                                    <p:set>
                                      <p:cBhvr>
                                        <p:cTn id="10" dur="2000" fill="hold"/>
                                        <p:tgtEl>
                                          <p:spTgt spid="4"/>
                                        </p:tgtEl>
                                        <p:attrNameLst>
                                          <p:attrName>fill.type</p:attrName>
                                        </p:attrNameLst>
                                      </p:cBhvr>
                                      <p:to>
                                        <p:strVal val="solid"/>
                                      </p:to>
                                    </p:set>
                                    <p:set>
                                      <p:cBhvr>
                                        <p:cTn id="11"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12" restart="whenNotActive" fill="hold" evtFilter="cancelBubble" nodeType="interactiveSeq">
                <p:stCondLst>
                  <p:cond evt="onClick" delay="0">
                    <p:tgtEl>
                      <p:spTgt spid="12"/>
                    </p:tgtEl>
                  </p:cond>
                </p:stCondLst>
                <p:endSync evt="end" delay="0">
                  <p:rtn val="all"/>
                </p:endSync>
                <p:childTnLst>
                  <p:par>
                    <p:cTn id="13" fill="hold">
                      <p:stCondLst>
                        <p:cond delay="0"/>
                      </p:stCondLst>
                      <p:childTnLst>
                        <p:par>
                          <p:cTn id="14" fill="hold">
                            <p:stCondLst>
                              <p:cond delay="0"/>
                            </p:stCondLst>
                            <p:childTnLst>
                              <p:par>
                                <p:cTn id="15" presetID="6" presetClass="entr" presetSubtype="16"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circle(in)">
                                      <p:cBhvr>
                                        <p:cTn id="17" dur="500"/>
                                        <p:tgtEl>
                                          <p:spTgt spid="37"/>
                                        </p:tgtEl>
                                      </p:cBhvr>
                                    </p:animEffect>
                                  </p:childTnLst>
                                </p:cTn>
                              </p:par>
                              <p:par>
                                <p:cTn id="18" presetID="1" presetClass="emph" presetSubtype="2" fill="hold" nodeType="withEffect">
                                  <p:stCondLst>
                                    <p:cond delay="0"/>
                                  </p:stCondLst>
                                  <p:childTnLst>
                                    <p:animClr clrSpc="rgb" dir="cw">
                                      <p:cBhvr>
                                        <p:cTn id="19" dur="2000" fill="hold"/>
                                        <p:tgtEl>
                                          <p:spTgt spid="12"/>
                                        </p:tgtEl>
                                        <p:attrNameLst>
                                          <p:attrName>fillcolor</p:attrName>
                                        </p:attrNameLst>
                                      </p:cBhvr>
                                      <p:to>
                                        <a:srgbClr val="FF0000"/>
                                      </p:to>
                                    </p:animClr>
                                    <p:set>
                                      <p:cBhvr>
                                        <p:cTn id="20" dur="2000" fill="hold"/>
                                        <p:tgtEl>
                                          <p:spTgt spid="12"/>
                                        </p:tgtEl>
                                        <p:attrNameLst>
                                          <p:attrName>fill.type</p:attrName>
                                        </p:attrNameLst>
                                      </p:cBhvr>
                                      <p:to>
                                        <p:strVal val="solid"/>
                                      </p:to>
                                    </p:set>
                                    <p:set>
                                      <p:cBhvr>
                                        <p:cTn id="21" dur="20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22" restart="whenNotActive" fill="hold" evtFilter="cancelBubble" nodeType="interactiveSeq">
                <p:stCondLst>
                  <p:cond evt="onClick" delay="0">
                    <p:tgtEl>
                      <p:spTgt spid="15"/>
                    </p:tgtEl>
                  </p:cond>
                </p:stCondLst>
                <p:endSync evt="end" delay="0">
                  <p:rtn val="all"/>
                </p:endSync>
                <p:childTnLst>
                  <p:par>
                    <p:cTn id="23" fill="hold">
                      <p:stCondLst>
                        <p:cond delay="0"/>
                      </p:stCondLst>
                      <p:childTnLst>
                        <p:par>
                          <p:cTn id="24" fill="hold">
                            <p:stCondLst>
                              <p:cond delay="0"/>
                            </p:stCondLst>
                            <p:childTnLst>
                              <p:par>
                                <p:cTn id="25" presetID="6" presetClass="entr" presetSubtype="16"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circle(in)">
                                      <p:cBhvr>
                                        <p:cTn id="27" dur="500"/>
                                        <p:tgtEl>
                                          <p:spTgt spid="3"/>
                                        </p:tgtEl>
                                      </p:cBhvr>
                                    </p:animEffect>
                                  </p:childTnLst>
                                </p:cTn>
                              </p:par>
                              <p:par>
                                <p:cTn id="28" presetID="1" presetClass="emph" presetSubtype="2" fill="hold" nodeType="withEffect">
                                  <p:stCondLst>
                                    <p:cond delay="0"/>
                                  </p:stCondLst>
                                  <p:childTnLst>
                                    <p:animClr clrSpc="rgb" dir="cw">
                                      <p:cBhvr>
                                        <p:cTn id="29" dur="2000" fill="hold"/>
                                        <p:tgtEl>
                                          <p:spTgt spid="15"/>
                                        </p:tgtEl>
                                        <p:attrNameLst>
                                          <p:attrName>fillcolor</p:attrName>
                                        </p:attrNameLst>
                                      </p:cBhvr>
                                      <p:to>
                                        <a:srgbClr val="FF0000"/>
                                      </p:to>
                                    </p:animClr>
                                    <p:set>
                                      <p:cBhvr>
                                        <p:cTn id="30" dur="2000" fill="hold"/>
                                        <p:tgtEl>
                                          <p:spTgt spid="15"/>
                                        </p:tgtEl>
                                        <p:attrNameLst>
                                          <p:attrName>fill.type</p:attrName>
                                        </p:attrNameLst>
                                      </p:cBhvr>
                                      <p:to>
                                        <p:strVal val="solid"/>
                                      </p:to>
                                    </p:set>
                                    <p:set>
                                      <p:cBhvr>
                                        <p:cTn id="31" dur="200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seq concurrent="1" nextAc="seek">
              <p:cTn id="32" restart="whenNotActive" fill="hold" evtFilter="cancelBubble" nodeType="interactiveSeq">
                <p:stCondLst>
                  <p:cond evt="onClick" delay="0">
                    <p:tgtEl>
                      <p:spTgt spid="19"/>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circle(in)">
                                      <p:cBhvr>
                                        <p:cTn id="37" dur="500"/>
                                        <p:tgtEl>
                                          <p:spTgt spid="25"/>
                                        </p:tgtEl>
                                      </p:cBhvr>
                                    </p:animEffect>
                                  </p:childTnLst>
                                </p:cTn>
                              </p:par>
                              <p:par>
                                <p:cTn id="38" presetID="1" presetClass="emph" presetSubtype="2" fill="hold" nodeType="withEffect">
                                  <p:stCondLst>
                                    <p:cond delay="0"/>
                                  </p:stCondLst>
                                  <p:childTnLst>
                                    <p:animClr clrSpc="rgb" dir="cw">
                                      <p:cBhvr>
                                        <p:cTn id="39" dur="2000" fill="hold"/>
                                        <p:tgtEl>
                                          <p:spTgt spid="19"/>
                                        </p:tgtEl>
                                        <p:attrNameLst>
                                          <p:attrName>fillcolor</p:attrName>
                                        </p:attrNameLst>
                                      </p:cBhvr>
                                      <p:to>
                                        <a:srgbClr val="FF0000"/>
                                      </p:to>
                                    </p:animClr>
                                    <p:set>
                                      <p:cBhvr>
                                        <p:cTn id="40" dur="2000" fill="hold"/>
                                        <p:tgtEl>
                                          <p:spTgt spid="19"/>
                                        </p:tgtEl>
                                        <p:attrNameLst>
                                          <p:attrName>fill.type</p:attrName>
                                        </p:attrNameLst>
                                      </p:cBhvr>
                                      <p:to>
                                        <p:strVal val="solid"/>
                                      </p:to>
                                    </p:set>
                                    <p:set>
                                      <p:cBhvr>
                                        <p:cTn id="41"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E6D8704-4E40-4128-8BDA-4D6D4EFB4243}"/>
              </a:ext>
            </a:extLst>
          </p:cNvPr>
          <p:cNvGrpSpPr/>
          <p:nvPr/>
        </p:nvGrpSpPr>
        <p:grpSpPr>
          <a:xfrm>
            <a:off x="5653710" y="209025"/>
            <a:ext cx="4345196" cy="1920556"/>
            <a:chOff x="1034003" y="260315"/>
            <a:chExt cx="4656152" cy="2057997"/>
          </a:xfrm>
        </p:grpSpPr>
        <p:pic>
          <p:nvPicPr>
            <p:cNvPr id="86" name="Picture 85">
              <a:extLst>
                <a:ext uri="{FF2B5EF4-FFF2-40B4-BE49-F238E27FC236}">
                  <a16:creationId xmlns:a16="http://schemas.microsoft.com/office/drawing/2014/main" id="{73CD59DB-4B97-4529-990F-B877A9AC8E3E}"/>
                </a:ext>
              </a:extLst>
            </p:cNvPr>
            <p:cNvPicPr>
              <a:picLocks noChangeAspect="1"/>
            </p:cNvPicPr>
            <p:nvPr/>
          </p:nvPicPr>
          <p:blipFill>
            <a:blip r:embed="rId3"/>
            <a:stretch>
              <a:fillRect/>
            </a:stretch>
          </p:blipFill>
          <p:spPr>
            <a:xfrm>
              <a:off x="1034003" y="583667"/>
              <a:ext cx="4656152" cy="1734645"/>
            </a:xfrm>
            <a:prstGeom prst="rect">
              <a:avLst/>
            </a:prstGeom>
          </p:spPr>
        </p:pic>
        <p:pic>
          <p:nvPicPr>
            <p:cNvPr id="92" name="Picture 91">
              <a:extLst>
                <a:ext uri="{FF2B5EF4-FFF2-40B4-BE49-F238E27FC236}">
                  <a16:creationId xmlns:a16="http://schemas.microsoft.com/office/drawing/2014/main" id="{A950A63E-AF72-41C5-AED0-2D5595040998}"/>
                </a:ext>
              </a:extLst>
            </p:cNvPr>
            <p:cNvPicPr>
              <a:picLocks noChangeAspect="1"/>
            </p:cNvPicPr>
            <p:nvPr/>
          </p:nvPicPr>
          <p:blipFill>
            <a:blip r:embed="rId4"/>
            <a:stretch>
              <a:fillRect/>
            </a:stretch>
          </p:blipFill>
          <p:spPr>
            <a:xfrm>
              <a:off x="1061615" y="260315"/>
              <a:ext cx="1486839" cy="712987"/>
            </a:xfrm>
            <a:prstGeom prst="rect">
              <a:avLst/>
            </a:prstGeom>
          </p:spPr>
        </p:pic>
        <p:pic>
          <p:nvPicPr>
            <p:cNvPr id="94" name="Picture 93">
              <a:extLst>
                <a:ext uri="{FF2B5EF4-FFF2-40B4-BE49-F238E27FC236}">
                  <a16:creationId xmlns:a16="http://schemas.microsoft.com/office/drawing/2014/main" id="{6DD72B97-8F2B-4723-9F67-FD81B5B68E7B}"/>
                </a:ext>
              </a:extLst>
            </p:cNvPr>
            <p:cNvPicPr>
              <a:picLocks noChangeAspect="1"/>
            </p:cNvPicPr>
            <p:nvPr/>
          </p:nvPicPr>
          <p:blipFill>
            <a:blip r:embed="rId5"/>
            <a:stretch>
              <a:fillRect/>
            </a:stretch>
          </p:blipFill>
          <p:spPr>
            <a:xfrm>
              <a:off x="2537586" y="282051"/>
              <a:ext cx="1493199" cy="694316"/>
            </a:xfrm>
            <a:prstGeom prst="rect">
              <a:avLst/>
            </a:prstGeom>
          </p:spPr>
        </p:pic>
        <p:pic>
          <p:nvPicPr>
            <p:cNvPr id="95" name="Picture 94">
              <a:extLst>
                <a:ext uri="{FF2B5EF4-FFF2-40B4-BE49-F238E27FC236}">
                  <a16:creationId xmlns:a16="http://schemas.microsoft.com/office/drawing/2014/main" id="{777F623B-A4E0-4946-935C-4F7F0101F12F}"/>
                </a:ext>
              </a:extLst>
            </p:cNvPr>
            <p:cNvPicPr>
              <a:picLocks noChangeAspect="1"/>
            </p:cNvPicPr>
            <p:nvPr/>
          </p:nvPicPr>
          <p:blipFill>
            <a:blip r:embed="rId6"/>
            <a:stretch>
              <a:fillRect/>
            </a:stretch>
          </p:blipFill>
          <p:spPr>
            <a:xfrm>
              <a:off x="1201381" y="757566"/>
              <a:ext cx="4321396" cy="1386847"/>
            </a:xfrm>
            <a:prstGeom prst="rect">
              <a:avLst/>
            </a:prstGeom>
          </p:spPr>
        </p:pic>
      </p:grpSp>
      <p:pic>
        <p:nvPicPr>
          <p:cNvPr id="10" name="Picture 9">
            <a:extLst>
              <a:ext uri="{FF2B5EF4-FFF2-40B4-BE49-F238E27FC236}">
                <a16:creationId xmlns:a16="http://schemas.microsoft.com/office/drawing/2014/main" id="{E78237F3-1A79-4E86-B92E-4A05214A539A}"/>
              </a:ext>
            </a:extLst>
          </p:cNvPr>
          <p:cNvPicPr>
            <a:picLocks noChangeAspect="1"/>
          </p:cNvPicPr>
          <p:nvPr/>
        </p:nvPicPr>
        <p:blipFill>
          <a:blip r:embed="rId7"/>
          <a:stretch>
            <a:fillRect/>
          </a:stretch>
        </p:blipFill>
        <p:spPr>
          <a:xfrm>
            <a:off x="712765" y="229309"/>
            <a:ext cx="5383235" cy="6236749"/>
          </a:xfrm>
          <a:prstGeom prst="rect">
            <a:avLst/>
          </a:prstGeom>
        </p:spPr>
      </p:pic>
      <p:grpSp>
        <p:nvGrpSpPr>
          <p:cNvPr id="12" name="Group 11">
            <a:extLst>
              <a:ext uri="{FF2B5EF4-FFF2-40B4-BE49-F238E27FC236}">
                <a16:creationId xmlns:a16="http://schemas.microsoft.com/office/drawing/2014/main" id="{2E884C81-856F-47B0-B589-654CA907BE79}"/>
              </a:ext>
            </a:extLst>
          </p:cNvPr>
          <p:cNvGrpSpPr/>
          <p:nvPr/>
        </p:nvGrpSpPr>
        <p:grpSpPr>
          <a:xfrm>
            <a:off x="5562600" y="2862904"/>
            <a:ext cx="5170488" cy="3731031"/>
            <a:chOff x="5562600" y="2862904"/>
            <a:chExt cx="5170488" cy="3731031"/>
          </a:xfrm>
        </p:grpSpPr>
        <p:pic>
          <p:nvPicPr>
            <p:cNvPr id="11" name="Picture 10">
              <a:extLst>
                <a:ext uri="{FF2B5EF4-FFF2-40B4-BE49-F238E27FC236}">
                  <a16:creationId xmlns:a16="http://schemas.microsoft.com/office/drawing/2014/main" id="{E4B083C1-8CDA-45C3-9563-147B5F2874E1}"/>
                </a:ext>
              </a:extLst>
            </p:cNvPr>
            <p:cNvPicPr>
              <a:picLocks noChangeAspect="1"/>
            </p:cNvPicPr>
            <p:nvPr/>
          </p:nvPicPr>
          <p:blipFill>
            <a:blip r:embed="rId8"/>
            <a:stretch>
              <a:fillRect/>
            </a:stretch>
          </p:blipFill>
          <p:spPr>
            <a:xfrm>
              <a:off x="5562600" y="2862904"/>
              <a:ext cx="5170488" cy="3731031"/>
            </a:xfrm>
            <a:prstGeom prst="rect">
              <a:avLst/>
            </a:prstGeom>
          </p:spPr>
        </p:pic>
        <p:sp>
          <p:nvSpPr>
            <p:cNvPr id="8" name="TextBox 7">
              <a:extLst>
                <a:ext uri="{FF2B5EF4-FFF2-40B4-BE49-F238E27FC236}">
                  <a16:creationId xmlns:a16="http://schemas.microsoft.com/office/drawing/2014/main" id="{69D40F75-95EF-4849-B5FF-3CADEF718F98}"/>
                </a:ext>
              </a:extLst>
            </p:cNvPr>
            <p:cNvSpPr txBox="1"/>
            <p:nvPr/>
          </p:nvSpPr>
          <p:spPr>
            <a:xfrm>
              <a:off x="5966153" y="3689959"/>
              <a:ext cx="4378484" cy="1576137"/>
            </a:xfrm>
            <a:prstGeom prst="rect">
              <a:avLst/>
            </a:prstGeom>
            <a:noFill/>
            <a:effectLst/>
          </p:spPr>
          <p:txBody>
            <a:bodyPr wrap="square" lIns="0" tIns="0" rIns="0" bIns="0"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600" b="0" i="0" u="none" strike="noStrike" kern="1200" cap="none" spc="0" normalizeH="0" baseline="0" noProof="0" err="1">
                  <a:ln>
                    <a:noFill/>
                  </a:ln>
                  <a:solidFill>
                    <a:prstClr val="black"/>
                  </a:solidFill>
                  <a:effectLst/>
                  <a:uLnTx/>
                  <a:uFillTx/>
                  <a:latin typeface="UTM Avo" panose="02040603050506020204" pitchFamily="18" charset="0"/>
                  <a:ea typeface="+mn-ea"/>
                  <a:cs typeface="+mn-cs"/>
                </a:rPr>
                <a:t>Cảm</a:t>
              </a:r>
              <a:r>
                <a:rPr kumimoji="0" lang="en-US" sz="36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err="1">
                  <a:ln>
                    <a:noFill/>
                  </a:ln>
                  <a:solidFill>
                    <a:prstClr val="black"/>
                  </a:solidFill>
                  <a:effectLst/>
                  <a:uLnTx/>
                  <a:uFillTx/>
                  <a:latin typeface="UTM Avo" panose="02040603050506020204" pitchFamily="18" charset="0"/>
                  <a:ea typeface="+mn-ea"/>
                  <a:cs typeface="+mn-cs"/>
                </a:rPr>
                <a:t>ơn</a:t>
              </a:r>
              <a:r>
                <a:rPr kumimoji="0" lang="en-US" sz="36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err="1">
                  <a:ln>
                    <a:noFill/>
                  </a:ln>
                  <a:solidFill>
                    <a:prstClr val="black"/>
                  </a:solidFill>
                  <a:effectLst/>
                  <a:uLnTx/>
                  <a:uFillTx/>
                  <a:latin typeface="UTM Avo" panose="02040603050506020204" pitchFamily="18" charset="0"/>
                  <a:ea typeface="+mn-ea"/>
                  <a:cs typeface="+mn-cs"/>
                </a:rPr>
                <a:t>các</a:t>
              </a:r>
              <a:r>
                <a:rPr kumimoji="0" lang="en-US" sz="36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 bạn đã </a:t>
              </a:r>
              <a:r>
                <a:rPr kumimoji="0" lang="en-US" sz="3600" b="0" i="0" u="none" strike="noStrike" kern="1200" cap="none" spc="0" normalizeH="0" baseline="0" noProof="0" err="1">
                  <a:ln>
                    <a:noFill/>
                  </a:ln>
                  <a:solidFill>
                    <a:prstClr val="black"/>
                  </a:solidFill>
                  <a:effectLst/>
                  <a:uLnTx/>
                  <a:uFillTx/>
                  <a:latin typeface="UTM Avo" panose="02040603050506020204" pitchFamily="18" charset="0"/>
                  <a:ea typeface="+mn-ea"/>
                  <a:cs typeface="+mn-cs"/>
                </a:rPr>
                <a:t>chọn</a:t>
              </a:r>
              <a:r>
                <a:rPr kumimoji="0" lang="en-US" sz="36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 </a:t>
              </a:r>
              <a:r>
                <a:rPr kumimoji="0" lang="en-US" sz="3600" b="0" i="0" u="none" strike="noStrike" kern="1200" cap="none" spc="0" normalizeH="0" baseline="0" noProof="0" err="1">
                  <a:ln>
                    <a:noFill/>
                  </a:ln>
                  <a:solidFill>
                    <a:prstClr val="black"/>
                  </a:solidFill>
                  <a:effectLst/>
                  <a:uLnTx/>
                  <a:uFillTx/>
                  <a:latin typeface="UTM Avo" panose="02040603050506020204" pitchFamily="18" charset="0"/>
                  <a:ea typeface="+mn-ea"/>
                  <a:cs typeface="+mn-cs"/>
                </a:rPr>
                <a:t>vòng</a:t>
              </a:r>
              <a:r>
                <a:rPr kumimoji="0" lang="en-US" sz="36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 cổ cho </a:t>
              </a:r>
              <a:r>
                <a:rPr kumimoji="0" lang="en-US" sz="3600" b="0" i="0" u="none" strike="noStrike" kern="1200" cap="none" spc="0" normalizeH="0" baseline="0" noProof="0" err="1">
                  <a:ln>
                    <a:noFill/>
                  </a:ln>
                  <a:solidFill>
                    <a:prstClr val="black"/>
                  </a:solidFill>
                  <a:effectLst/>
                  <a:uLnTx/>
                  <a:uFillTx/>
                  <a:latin typeface="UTM Avo" panose="02040603050506020204" pitchFamily="18" charset="0"/>
                  <a:ea typeface="+mn-ea"/>
                  <a:cs typeface="+mn-cs"/>
                </a:rPr>
                <a:t>tớ</a:t>
              </a:r>
              <a:r>
                <a:rPr kumimoji="0" lang="en-US" sz="36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a:t>
              </a:r>
            </a:p>
          </p:txBody>
        </p:sp>
      </p:grpSp>
      <p:pic>
        <p:nvPicPr>
          <p:cNvPr id="5" name="Picture 4">
            <a:extLst>
              <a:ext uri="{FF2B5EF4-FFF2-40B4-BE49-F238E27FC236}">
                <a16:creationId xmlns:a16="http://schemas.microsoft.com/office/drawing/2014/main" id="{8F502EE4-074A-B7A5-4954-ADCCD471F72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3863843854"/>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14:presetBounceEnd="66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6000">
                                          <p:cBhvr additive="base">
                                            <p:cTn id="7" dur="1000" fill="hold"/>
                                            <p:tgtEl>
                                              <p:spTgt spid="7"/>
                                            </p:tgtEl>
                                            <p:attrNameLst>
                                              <p:attrName>ppt_x</p:attrName>
                                            </p:attrNameLst>
                                          </p:cBhvr>
                                          <p:tavLst>
                                            <p:tav tm="0">
                                              <p:val>
                                                <p:strVal val="1+#ppt_w/2"/>
                                              </p:val>
                                            </p:tav>
                                            <p:tav tm="100000">
                                              <p:val>
                                                <p:strVal val="#ppt_x"/>
                                              </p:val>
                                            </p:tav>
                                          </p:tavLst>
                                        </p:anim>
                                        <p:anim calcmode="lin" valueType="num" p14:bounceEnd="66000">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750" fill="hold"/>
                                            <p:tgtEl>
                                              <p:spTgt spid="10"/>
                                            </p:tgtEl>
                                            <p:attrNameLst>
                                              <p:attrName>ppt_w</p:attrName>
                                            </p:attrNameLst>
                                          </p:cBhvr>
                                          <p:tavLst>
                                            <p:tav tm="0">
                                              <p:val>
                                                <p:fltVal val="0"/>
                                              </p:val>
                                            </p:tav>
                                            <p:tav tm="100000">
                                              <p:val>
                                                <p:strVal val="#ppt_w"/>
                                              </p:val>
                                            </p:tav>
                                          </p:tavLst>
                                        </p:anim>
                                        <p:anim calcmode="lin" valueType="num">
                                          <p:cBhvr>
                                            <p:cTn id="12" dur="750" fill="hold"/>
                                            <p:tgtEl>
                                              <p:spTgt spid="10"/>
                                            </p:tgtEl>
                                            <p:attrNameLst>
                                              <p:attrName>ppt_h</p:attrName>
                                            </p:attrNameLst>
                                          </p:cBhvr>
                                          <p:tavLst>
                                            <p:tav tm="0">
                                              <p:val>
                                                <p:fltVal val="0"/>
                                              </p:val>
                                            </p:tav>
                                            <p:tav tm="100000">
                                              <p:val>
                                                <p:strVal val="#ppt_h"/>
                                              </p:val>
                                            </p:tav>
                                          </p:tavLst>
                                        </p:anim>
                                        <p:animEffect transition="in" filter="fade">
                                          <p:cBhvr>
                                            <p:cTn id="13" dur="750"/>
                                            <p:tgtEl>
                                              <p:spTgt spid="10"/>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750" fill="hold"/>
                                            <p:tgtEl>
                                              <p:spTgt spid="10"/>
                                            </p:tgtEl>
                                            <p:attrNameLst>
                                              <p:attrName>ppt_w</p:attrName>
                                            </p:attrNameLst>
                                          </p:cBhvr>
                                          <p:tavLst>
                                            <p:tav tm="0">
                                              <p:val>
                                                <p:fltVal val="0"/>
                                              </p:val>
                                            </p:tav>
                                            <p:tav tm="100000">
                                              <p:val>
                                                <p:strVal val="#ppt_w"/>
                                              </p:val>
                                            </p:tav>
                                          </p:tavLst>
                                        </p:anim>
                                        <p:anim calcmode="lin" valueType="num">
                                          <p:cBhvr>
                                            <p:cTn id="12" dur="750" fill="hold"/>
                                            <p:tgtEl>
                                              <p:spTgt spid="10"/>
                                            </p:tgtEl>
                                            <p:attrNameLst>
                                              <p:attrName>ppt_h</p:attrName>
                                            </p:attrNameLst>
                                          </p:cBhvr>
                                          <p:tavLst>
                                            <p:tav tm="0">
                                              <p:val>
                                                <p:fltVal val="0"/>
                                              </p:val>
                                            </p:tav>
                                            <p:tav tm="100000">
                                              <p:val>
                                                <p:strVal val="#ppt_h"/>
                                              </p:val>
                                            </p:tav>
                                          </p:tavLst>
                                        </p:anim>
                                        <p:animEffect transition="in" filter="fade">
                                          <p:cBhvr>
                                            <p:cTn id="13" dur="750"/>
                                            <p:tgtEl>
                                              <p:spTgt spid="10"/>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75B8502-FDA1-4FA3-EC8D-D6C9842A8A76}"/>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2DB00ABA-D563-9EB3-C69E-FE1E6B30C32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DFBD2C4E-0309-63D2-AE27-AF6953BCD9D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134939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153402D5-1588-1FAB-435F-C5BCA4D02F1C}"/>
              </a:ext>
            </a:extLst>
          </p:cNvPr>
          <p:cNvSpPr/>
          <p:nvPr/>
        </p:nvSpPr>
        <p:spPr>
          <a:xfrm>
            <a:off x="0" y="3336905"/>
            <a:ext cx="2554394" cy="3521095"/>
          </a:xfrm>
          <a:custGeom>
            <a:avLst/>
            <a:gdLst/>
            <a:ahLst/>
            <a:cxnLst/>
            <a:rect l="l" t="t" r="r" b="b"/>
            <a:pathLst>
              <a:path w="3831591" h="5281642">
                <a:moveTo>
                  <a:pt x="0" y="0"/>
                </a:moveTo>
                <a:lnTo>
                  <a:pt x="3831591" y="0"/>
                </a:lnTo>
                <a:lnTo>
                  <a:pt x="3831591" y="5281642"/>
                </a:lnTo>
                <a:lnTo>
                  <a:pt x="0" y="528164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grpSp>
        <p:nvGrpSpPr>
          <p:cNvPr id="4" name="Group 7">
            <a:extLst>
              <a:ext uri="{FF2B5EF4-FFF2-40B4-BE49-F238E27FC236}">
                <a16:creationId xmlns:a16="http://schemas.microsoft.com/office/drawing/2014/main" id="{40902C8D-C964-86DC-3495-AF1EDEB2412E}"/>
              </a:ext>
            </a:extLst>
          </p:cNvPr>
          <p:cNvGrpSpPr/>
          <p:nvPr/>
        </p:nvGrpSpPr>
        <p:grpSpPr>
          <a:xfrm>
            <a:off x="339992" y="4558532"/>
            <a:ext cx="2057400" cy="2057400"/>
            <a:chOff x="0" y="0"/>
            <a:chExt cx="812800" cy="812800"/>
          </a:xfrm>
        </p:grpSpPr>
        <p:sp>
          <p:nvSpPr>
            <p:cNvPr id="5" name="Freeform 8">
              <a:extLst>
                <a:ext uri="{FF2B5EF4-FFF2-40B4-BE49-F238E27FC236}">
                  <a16:creationId xmlns:a16="http://schemas.microsoft.com/office/drawing/2014/main" id="{FF6FA658-79AD-7B91-F6B2-A719D6D94C30}"/>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C9987A"/>
            </a:solid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
          <p:nvSpPr>
            <p:cNvPr id="6" name="TextBox 9">
              <a:extLst>
                <a:ext uri="{FF2B5EF4-FFF2-40B4-BE49-F238E27FC236}">
                  <a16:creationId xmlns:a16="http://schemas.microsoft.com/office/drawing/2014/main" id="{2A38CBA2-C96E-5F7F-5816-C4F31671C9D9}"/>
                </a:ext>
              </a:extLst>
            </p:cNvPr>
            <p:cNvSpPr txBox="1"/>
            <p:nvPr/>
          </p:nvSpPr>
          <p:spPr>
            <a:xfrm>
              <a:off x="0" y="38100"/>
              <a:ext cx="812800" cy="774700"/>
            </a:xfrm>
            <a:prstGeom prst="rect">
              <a:avLst/>
            </a:prstGeom>
          </p:spPr>
          <p:txBody>
            <a:bodyPr lIns="33867" tIns="33867" rIns="33867" bIns="33867" rtlCol="0" anchor="ctr"/>
            <a:lstStyle/>
            <a:p>
              <a:pPr algn="ctr" defTabSz="609630">
                <a:lnSpc>
                  <a:spcPts val="1796"/>
                </a:lnSpc>
                <a:buClrTx/>
                <a:buFontTx/>
                <a:buNone/>
                <a:defRPr/>
              </a:pPr>
              <a:endParaRPr sz="1200" kern="1200">
                <a:solidFill>
                  <a:prstClr val="black"/>
                </a:solidFill>
                <a:latin typeface="Calibri"/>
                <a:ea typeface="+mn-ea"/>
                <a:cs typeface="+mn-cs"/>
              </a:endParaRPr>
            </a:p>
          </p:txBody>
        </p:sp>
      </p:grpSp>
      <p:sp>
        <p:nvSpPr>
          <p:cNvPr id="7" name="Freeform 16">
            <a:extLst>
              <a:ext uri="{FF2B5EF4-FFF2-40B4-BE49-F238E27FC236}">
                <a16:creationId xmlns:a16="http://schemas.microsoft.com/office/drawing/2014/main" id="{7FBC8415-8AD2-7053-3292-50FBFC76AAF0}"/>
              </a:ext>
            </a:extLst>
          </p:cNvPr>
          <p:cNvSpPr/>
          <p:nvPr/>
        </p:nvSpPr>
        <p:spPr>
          <a:xfrm>
            <a:off x="10260421" y="908793"/>
            <a:ext cx="1387541" cy="1395151"/>
          </a:xfrm>
          <a:custGeom>
            <a:avLst/>
            <a:gdLst/>
            <a:ahLst/>
            <a:cxnLst/>
            <a:rect l="l" t="t" r="r" b="b"/>
            <a:pathLst>
              <a:path w="2081312" h="2092727">
                <a:moveTo>
                  <a:pt x="0" y="0"/>
                </a:moveTo>
                <a:lnTo>
                  <a:pt x="2081312" y="0"/>
                </a:lnTo>
                <a:lnTo>
                  <a:pt x="2081312" y="2092727"/>
                </a:lnTo>
                <a:lnTo>
                  <a:pt x="0" y="209272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
        <p:nvSpPr>
          <p:cNvPr id="9" name="Rounded Rectangle 4">
            <a:extLst>
              <a:ext uri="{FF2B5EF4-FFF2-40B4-BE49-F238E27FC236}">
                <a16:creationId xmlns:a16="http://schemas.microsoft.com/office/drawing/2014/main" id="{4C25CD79-7327-610D-A9CC-FFDE3F9A4117}"/>
              </a:ext>
            </a:extLst>
          </p:cNvPr>
          <p:cNvSpPr/>
          <p:nvPr/>
        </p:nvSpPr>
        <p:spPr>
          <a:xfrm>
            <a:off x="3444295" y="2303944"/>
            <a:ext cx="5303409" cy="1241191"/>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defRPr/>
            </a:pPr>
            <a:r>
              <a:rPr lang="vi-VN" sz="2400">
                <a:latin typeface="UTM Avo" panose="02040603050506020204" pitchFamily="18" charset="0"/>
                <a:cs typeface="Arial" pitchFamily="34" charset="0"/>
              </a:rPr>
              <a:t>Ôn lại kiến thức đã được học trong bài ngày hôm nay. </a:t>
            </a:r>
          </a:p>
        </p:txBody>
      </p:sp>
      <p:sp>
        <p:nvSpPr>
          <p:cNvPr id="3" name="Rounded Rectangle 8">
            <a:extLst>
              <a:ext uri="{FF2B5EF4-FFF2-40B4-BE49-F238E27FC236}">
                <a16:creationId xmlns:a16="http://schemas.microsoft.com/office/drawing/2014/main" id="{2B8716DF-48CD-016B-B540-28B143A70EC6}"/>
              </a:ext>
            </a:extLst>
          </p:cNvPr>
          <p:cNvSpPr/>
          <p:nvPr/>
        </p:nvSpPr>
        <p:spPr>
          <a:xfrm>
            <a:off x="3444295" y="3849699"/>
            <a:ext cx="5303409" cy="1241191"/>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pPr>
            <a:r>
              <a:rPr lang="vi-VN" sz="2400" dirty="0">
                <a:latin typeface="UTM Avo" panose="02040603050506020204" pitchFamily="18" charset="0"/>
                <a:cs typeface="Arial" pitchFamily="34" charset="0"/>
              </a:rPr>
              <a:t>Đọc và tìm hiểu trước nội dung </a:t>
            </a:r>
            <a:r>
              <a:rPr lang="vi-VN" sz="2400" b="1" dirty="0">
                <a:latin typeface="UTM Avo" panose="02040603050506020204" pitchFamily="18" charset="0"/>
                <a:cs typeface="Arial" pitchFamily="34" charset="0"/>
              </a:rPr>
              <a:t>Bài 2. Khoan dung</a:t>
            </a:r>
            <a:r>
              <a:rPr lang="vi-VN" sz="2400" dirty="0">
                <a:latin typeface="UTM Avo" panose="02040603050506020204" pitchFamily="18" charset="0"/>
                <a:cs typeface="Arial" pitchFamily="34" charset="0"/>
              </a:rPr>
              <a:t>.</a:t>
            </a:r>
          </a:p>
        </p:txBody>
      </p:sp>
    </p:spTree>
    <p:extLst>
      <p:ext uri="{BB962C8B-B14F-4D97-AF65-F5344CB8AC3E}">
        <p14:creationId xmlns:p14="http://schemas.microsoft.com/office/powerpoint/2010/main" val="2627713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HAPE_LOCKS" val="959"/>
</p:tagLst>
</file>

<file path=ppt/tags/tag2.xml><?xml version="1.0" encoding="utf-8"?>
<p:tagLst xmlns:a="http://schemas.openxmlformats.org/drawingml/2006/main" xmlns:r="http://schemas.openxmlformats.org/officeDocument/2006/relationships" xmlns:p="http://schemas.openxmlformats.org/presentationml/2006/main">
  <p:tag name="SHAPE_LOCKS" val="16"/>
</p:tagLst>
</file>

<file path=ppt/tags/tag3.xml><?xml version="1.0" encoding="utf-8"?>
<p:tagLst xmlns:a="http://schemas.openxmlformats.org/drawingml/2006/main" xmlns:r="http://schemas.openxmlformats.org/officeDocument/2006/relationships" xmlns:p="http://schemas.openxmlformats.org/presentationml/2006/main">
  <p:tag name="SHAPE_LOCKS" val="16"/>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Office Theme">
  <a:themeElements>
    <a:clrScheme name="9Slide - 2021">
      <a:dk1>
        <a:sysClr val="windowText" lastClr="000000"/>
      </a:dk1>
      <a:lt1>
        <a:sysClr val="window" lastClr="FFFFFF"/>
      </a:lt1>
      <a:dk2>
        <a:srgbClr val="092D6C"/>
      </a:dk2>
      <a:lt2>
        <a:srgbClr val="FCECD0"/>
      </a:lt2>
      <a:accent1>
        <a:srgbClr val="4FC1E9"/>
      </a:accent1>
      <a:accent2>
        <a:srgbClr val="48CFAD"/>
      </a:accent2>
      <a:accent3>
        <a:srgbClr val="A0D468"/>
      </a:accent3>
      <a:accent4>
        <a:srgbClr val="FFBD45"/>
      </a:accent4>
      <a:accent5>
        <a:srgbClr val="FC6E51"/>
      </a:accent5>
      <a:accent6>
        <a:srgbClr val="ED5565"/>
      </a:accent6>
      <a:hlink>
        <a:srgbClr val="5D9CEC"/>
      </a:hlink>
      <a:folHlink>
        <a:srgbClr val="AC92EC"/>
      </a:folHlink>
    </a:clrScheme>
    <a:fontScheme name="9Slide Fonts">
      <a:majorFont>
        <a:latin typeface="#9Slide02 Tieu de dai"/>
        <a:ea typeface=""/>
        <a:cs typeface=""/>
      </a:majorFont>
      <a:minorFont>
        <a:latin typeface="#9Slide02 Noi dung da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mtClean="0">
            <a:solidFill>
              <a:schemeClr val="tx1">
                <a:lumMod val="50000"/>
                <a:lumOff val="50000"/>
              </a:schemeClr>
            </a:solidFill>
          </a:defRPr>
        </a:defPPr>
      </a:lstStyle>
    </a:txDef>
  </a:objectDefaults>
  <a:extraClrSchemeLst/>
  <a:extLst>
    <a:ext uri="{05A4C25C-085E-4340-85A3-A5531E510DB2}">
      <thm15:themeFamily xmlns:thm15="http://schemas.microsoft.com/office/thememl/2012/main" name="Blank.potx" id="{4C410E64-73D4-4894-A16A-B0A564A2C1B3}" vid="{BD11DD77-7AB8-40E7-98B4-F754939C4E0E}"/>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Bài 1. Sống có lí tưởng (Phần 1)</Template>
  <TotalTime>97</TotalTime>
  <Words>1990</Words>
  <Application>Microsoft Office PowerPoint</Application>
  <PresentationFormat>Widescreen</PresentationFormat>
  <Paragraphs>148</Paragraphs>
  <Slides>44</Slides>
  <Notes>4</Notes>
  <HiddenSlides>0</HiddenSlides>
  <MMClips>2</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44</vt:i4>
      </vt:variant>
    </vt:vector>
  </HeadingPairs>
  <TitlesOfParts>
    <vt:vector size="51" baseType="lpstr">
      <vt:lpstr>#9Slide02 Tieu de dai</vt:lpstr>
      <vt:lpstr>UTM Avo</vt:lpstr>
      <vt:lpstr>Arial</vt:lpstr>
      <vt:lpstr>Calibri</vt:lpstr>
      <vt:lpstr>#9Slide02 Noi dung dai</vt:lpstr>
      <vt:lpstr>2_Office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2114120010-CAO THỊ PHƯƠNG VINH</dc:creator>
  <cp:lastModifiedBy>Vân Anh Vũ</cp:lastModifiedBy>
  <cp:revision>19</cp:revision>
  <dcterms:created xsi:type="dcterms:W3CDTF">2024-12-05T06:30:27Z</dcterms:created>
  <dcterms:modified xsi:type="dcterms:W3CDTF">2024-12-19T02:45:31Z</dcterms:modified>
</cp:coreProperties>
</file>