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8"/>
  </p:notesMasterIdLst>
  <p:sldIdLst>
    <p:sldId id="256" r:id="rId2"/>
    <p:sldId id="280" r:id="rId3"/>
    <p:sldId id="289" r:id="rId4"/>
    <p:sldId id="387" r:id="rId5"/>
    <p:sldId id="281" r:id="rId6"/>
    <p:sldId id="290" r:id="rId7"/>
    <p:sldId id="299" r:id="rId8"/>
    <p:sldId id="326" r:id="rId9"/>
    <p:sldId id="300" r:id="rId10"/>
    <p:sldId id="388" r:id="rId11"/>
    <p:sldId id="389" r:id="rId12"/>
    <p:sldId id="312" r:id="rId13"/>
    <p:sldId id="327" r:id="rId14"/>
    <p:sldId id="390" r:id="rId15"/>
    <p:sldId id="328" r:id="rId16"/>
    <p:sldId id="338" r:id="rId17"/>
    <p:sldId id="304" r:id="rId18"/>
    <p:sldId id="283" r:id="rId19"/>
    <p:sldId id="292" r:id="rId20"/>
    <p:sldId id="318" r:id="rId21"/>
    <p:sldId id="297" r:id="rId22"/>
    <p:sldId id="291" r:id="rId23"/>
    <p:sldId id="284" r:id="rId24"/>
    <p:sldId id="288" r:id="rId25"/>
    <p:sldId id="257" r:id="rId26"/>
    <p:sldId id="278" r:id="rId27"/>
  </p:sldIdLst>
  <p:sldSz cx="12192000" cy="6858000"/>
  <p:notesSz cx="6858000" cy="9144000"/>
  <p:embeddedFontLst>
    <p:embeddedFont>
      <p:font typeface="UTM Avo" panose="02040603050506020204" pitchFamily="18"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D9D"/>
    <a:srgbClr val="9BBB59"/>
    <a:srgbClr val="F1C4A7"/>
    <a:srgbClr val="FFFAF7"/>
    <a:srgbClr val="F0EEFC"/>
    <a:srgbClr val="EEDDFF"/>
    <a:srgbClr val="CCCCFF"/>
    <a:srgbClr val="FFE5E5"/>
    <a:srgbClr val="FF9999"/>
    <a:srgbClr val="BFE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32985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9307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EDE91-9DB2-EB46-FF62-4E8ECB601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DB243-041A-54BA-0120-E68F9456177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AFB8E9-14CE-B10F-34D3-5793BAA9EB8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6687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25</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12/"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giao-duc-cong-dan-9/1/708/12/"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3" Type="http://schemas.openxmlformats.org/officeDocument/2006/relationships/hyperlink" Target="https://www.hoc10.vn/doc-sach/giao-duc-cong-dan-9/1/708/15/"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hyperlink" Target="https://www.hoc10.vn/doc-sach/giao-duc-cong-dan-9/1/708/16/"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hoc10.vn/doc-sach/giao-duc-cong-dan-9/1/708/12/"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12438BB2-F307-1FE5-E8F8-ED3C583B1D17}"/>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535E5CE3-43CB-A359-53E8-167865AEBD65}"/>
              </a:ext>
            </a:extLst>
          </p:cNvPr>
          <p:cNvSpPr txBox="1"/>
          <p:nvPr/>
        </p:nvSpPr>
        <p:spPr>
          <a:xfrm>
            <a:off x="0" y="2601119"/>
            <a:ext cx="12087903" cy="1655762"/>
          </a:xfrm>
          <a:prstGeom prst="rect">
            <a:avLst/>
          </a:prstGeom>
          <a:noFill/>
          <a:ln>
            <a:noFill/>
          </a:ln>
        </p:spPr>
        <p:txBody>
          <a:bodyPr spcFirstLastPara="1" wrap="square" lIns="91425" tIns="45700" rIns="91425" bIns="45700" anchor="t" anchorCtr="0">
            <a:noAutofit/>
          </a:bodyPr>
          <a:lstStyle/>
          <a:p>
            <a:pPr algn="ctr">
              <a:lnSpc>
                <a:spcPct val="114000"/>
              </a:lnSpc>
              <a:buSzPts val="6000"/>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2. </a:t>
            </a:r>
            <a:r>
              <a:rPr lang="de-DE" sz="6000" b="1" dirty="0">
                <a:solidFill>
                  <a:srgbClr val="FF0000"/>
                </a:solidFill>
                <a:latin typeface="UTM Avo" panose="02040603050506020204" pitchFamily="18" charset="0"/>
              </a:rPr>
              <a:t>Khoan dung</a:t>
            </a:r>
            <a:endParaRPr lang="en-US" sz="6000" b="1" dirty="0">
              <a:solidFill>
                <a:srgbClr val="FF0000"/>
              </a:solidFill>
              <a:latin typeface="UTM Avo" panose="02040603050506020204" pitchFamily="18" charset="0"/>
            </a:endParaRPr>
          </a:p>
          <a:p>
            <a:pPr marL="0" marR="0" lvl="0" indent="0" algn="ctr" rtl="0">
              <a:lnSpc>
                <a:spcPct val="114000"/>
              </a:lnSpc>
              <a:spcBef>
                <a:spcPts val="0"/>
              </a:spcBef>
              <a:spcAft>
                <a:spcPts val="0"/>
              </a:spcAft>
              <a:buClr>
                <a:srgbClr val="000000"/>
              </a:buClr>
              <a:buSzPts val="6000"/>
              <a:buFont typeface="Arial"/>
              <a:buNone/>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1)</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F398F28-18C4-F493-65AE-399C6AB7A6BD}"/>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5A2F897-DEA9-F521-FFE3-0453DAFBC0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8603410-DAFB-91B8-9CF1-B00822ABB59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C38F89B-EB07-CAC3-9AA1-4A915183D738}"/>
              </a:ext>
            </a:extLst>
          </p:cNvPr>
          <p:cNvGrpSpPr/>
          <p:nvPr/>
        </p:nvGrpSpPr>
        <p:grpSpPr>
          <a:xfrm>
            <a:off x="257185" y="2051311"/>
            <a:ext cx="7091469" cy="4126464"/>
            <a:chOff x="515256" y="1613754"/>
            <a:chExt cx="4553493" cy="3374594"/>
          </a:xfrm>
        </p:grpSpPr>
        <p:sp>
          <p:nvSpPr>
            <p:cNvPr id="3" name="Rectangle: Diagonal Corners Rounded 2">
              <a:extLst>
                <a:ext uri="{FF2B5EF4-FFF2-40B4-BE49-F238E27FC236}">
                  <a16:creationId xmlns:a16="http://schemas.microsoft.com/office/drawing/2014/main" id="{FAE8605C-50B0-C3EF-D09E-C5A848CE1CD3}"/>
                </a:ext>
              </a:extLst>
            </p:cNvPr>
            <p:cNvSpPr/>
            <p:nvPr/>
          </p:nvSpPr>
          <p:spPr>
            <a:xfrm>
              <a:off x="627377" y="1715355"/>
              <a:ext cx="4441372" cy="3272993"/>
            </a:xfrm>
            <a:prstGeom prst="round2DiagRect">
              <a:avLst/>
            </a:prstGeom>
            <a:noFill/>
            <a:ln w="28575"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4" name="Rectangle: Diagonal Corners Rounded 3">
              <a:extLst>
                <a:ext uri="{FF2B5EF4-FFF2-40B4-BE49-F238E27FC236}">
                  <a16:creationId xmlns:a16="http://schemas.microsoft.com/office/drawing/2014/main" id="{49095D18-DB73-3061-143E-089CFE5756B2}"/>
                </a:ext>
              </a:extLst>
            </p:cNvPr>
            <p:cNvSpPr/>
            <p:nvPr/>
          </p:nvSpPr>
          <p:spPr>
            <a:xfrm>
              <a:off x="515256" y="1613754"/>
              <a:ext cx="4443983" cy="3271266"/>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Khoan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truyền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thống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tốt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đẹp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dân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tộc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Việt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Nam.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Truyền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thống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đúc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kết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trong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câu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ca dao,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tục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ngữ</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thành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ngữ</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cha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ông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ta.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Em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hãy</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tìm</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chia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sẻ</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ý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nghĩa</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số</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câu</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ca dao,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tục</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ngữ</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thành</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ngữ</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khoan</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mà</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1" u="none" strike="noStrike" kern="0" cap="none" spc="0" normalizeH="0" baseline="0" noProof="0" dirty="0" err="1">
                  <a:ln>
                    <a:noFill/>
                  </a:ln>
                  <a:solidFill>
                    <a:sysClr val="windowText" lastClr="000000"/>
                  </a:solidFill>
                  <a:effectLst/>
                  <a:uLnTx/>
                  <a:uFillTx/>
                  <a:latin typeface="UTM Avo" panose="02040603050506020204" pitchFamily="18" charset="0"/>
                </a:rPr>
                <a:t>biết</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charset="0"/>
                </a:rPr>
                <a:t>. </a:t>
              </a:r>
            </a:p>
          </p:txBody>
        </p:sp>
      </p:grpSp>
      <p:sp>
        <p:nvSpPr>
          <p:cNvPr id="6" name="Freeform 3">
            <a:extLst>
              <a:ext uri="{FF2B5EF4-FFF2-40B4-BE49-F238E27FC236}">
                <a16:creationId xmlns:a16="http://schemas.microsoft.com/office/drawing/2014/main" id="{769A9CE7-14CA-F555-37C3-3F0A697F324B}"/>
              </a:ext>
            </a:extLst>
          </p:cNvPr>
          <p:cNvSpPr/>
          <p:nvPr/>
        </p:nvSpPr>
        <p:spPr>
          <a:xfrm>
            <a:off x="7178107" y="2051311"/>
            <a:ext cx="4677952" cy="4368037"/>
          </a:xfrm>
          <a:custGeom>
            <a:avLst/>
            <a:gdLst/>
            <a:ahLst/>
            <a:cxnLst/>
            <a:rect l="l" t="t" r="r" b="b"/>
            <a:pathLst>
              <a:path w="8813494" h="8229600">
                <a:moveTo>
                  <a:pt x="0" y="0"/>
                </a:moveTo>
                <a:lnTo>
                  <a:pt x="8813494" y="0"/>
                </a:lnTo>
                <a:lnTo>
                  <a:pt x="8813494" y="8229600"/>
                </a:lnTo>
                <a:lnTo>
                  <a:pt x="0" y="8229600"/>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3072EE-2BC7-C3BA-CA29-21B5188DCBD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4BB8AAB-BEBA-6269-B49A-01070399C675}"/>
              </a:ext>
            </a:extLst>
          </p:cNvPr>
          <p:cNvGrpSpPr/>
          <p:nvPr/>
        </p:nvGrpSpPr>
        <p:grpSpPr>
          <a:xfrm>
            <a:off x="598795" y="2780697"/>
            <a:ext cx="5404678" cy="1586897"/>
            <a:chOff x="609600" y="762000"/>
            <a:chExt cx="3846287" cy="1190173"/>
          </a:xfrm>
        </p:grpSpPr>
        <p:sp>
          <p:nvSpPr>
            <p:cNvPr id="7" name="Rectangle: Diagonal Corners Rounded 6">
              <a:extLst>
                <a:ext uri="{FF2B5EF4-FFF2-40B4-BE49-F238E27FC236}">
                  <a16:creationId xmlns:a16="http://schemas.microsoft.com/office/drawing/2014/main" id="{720FB0B3-CE83-FC89-DADC-C7ED99475460}"/>
                </a:ext>
              </a:extLst>
            </p:cNvPr>
            <p:cNvSpPr/>
            <p:nvPr/>
          </p:nvSpPr>
          <p:spPr>
            <a:xfrm>
              <a:off x="696687" y="834573"/>
              <a:ext cx="3759200" cy="1117600"/>
            </a:xfrm>
            <a:prstGeom prst="round2DiagRect">
              <a:avLst/>
            </a:prstGeom>
            <a:noFill/>
            <a:ln w="19050"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8" name="Rectangle: Diagonal Corners Rounded 7">
              <a:extLst>
                <a:ext uri="{FF2B5EF4-FFF2-40B4-BE49-F238E27FC236}">
                  <a16:creationId xmlns:a16="http://schemas.microsoft.com/office/drawing/2014/main" id="{604334E5-06AE-C1C9-0102-9B6EDAA6612C}"/>
                </a:ext>
              </a:extLst>
            </p:cNvPr>
            <p:cNvSpPr/>
            <p:nvPr/>
          </p:nvSpPr>
          <p:spPr>
            <a:xfrm>
              <a:off x="609600" y="762000"/>
              <a:ext cx="3759200" cy="1117600"/>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Đánh kẻ chạy đi, không ai đánh người chạy lại.</a:t>
              </a:r>
            </a:p>
          </p:txBody>
        </p:sp>
      </p:grpSp>
      <p:grpSp>
        <p:nvGrpSpPr>
          <p:cNvPr id="10" name="Group 9">
            <a:extLst>
              <a:ext uri="{FF2B5EF4-FFF2-40B4-BE49-F238E27FC236}">
                <a16:creationId xmlns:a16="http://schemas.microsoft.com/office/drawing/2014/main" id="{A3EA6824-E15D-95E0-8DD2-23BC6CA653E6}"/>
              </a:ext>
            </a:extLst>
          </p:cNvPr>
          <p:cNvGrpSpPr/>
          <p:nvPr/>
        </p:nvGrpSpPr>
        <p:grpSpPr>
          <a:xfrm>
            <a:off x="598795" y="4693289"/>
            <a:ext cx="5404678" cy="1586897"/>
            <a:chOff x="609600" y="762000"/>
            <a:chExt cx="3846287" cy="1190173"/>
          </a:xfrm>
        </p:grpSpPr>
        <p:sp>
          <p:nvSpPr>
            <p:cNvPr id="11" name="Rectangle: Diagonal Corners Rounded 10">
              <a:extLst>
                <a:ext uri="{FF2B5EF4-FFF2-40B4-BE49-F238E27FC236}">
                  <a16:creationId xmlns:a16="http://schemas.microsoft.com/office/drawing/2014/main" id="{ACEF5F70-735F-799F-CD6F-0A13F964B222}"/>
                </a:ext>
              </a:extLst>
            </p:cNvPr>
            <p:cNvSpPr/>
            <p:nvPr/>
          </p:nvSpPr>
          <p:spPr>
            <a:xfrm>
              <a:off x="696687" y="834573"/>
              <a:ext cx="3759200" cy="1117600"/>
            </a:xfrm>
            <a:prstGeom prst="round2DiagRect">
              <a:avLst/>
            </a:prstGeom>
            <a:noFill/>
            <a:ln w="19050"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12" name="Rectangle: Diagonal Corners Rounded 11">
              <a:extLst>
                <a:ext uri="{FF2B5EF4-FFF2-40B4-BE49-F238E27FC236}">
                  <a16:creationId xmlns:a16="http://schemas.microsoft.com/office/drawing/2014/main" id="{3DA5E74C-554C-6933-4A63-C933BC77F7C4}"/>
                </a:ext>
              </a:extLst>
            </p:cNvPr>
            <p:cNvSpPr/>
            <p:nvPr/>
          </p:nvSpPr>
          <p:spPr>
            <a:xfrm>
              <a:off x="609600" y="762000"/>
              <a:ext cx="3759200" cy="1117600"/>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Mình vì mọi người,</a:t>
              </a: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mọi người vì mình.</a:t>
              </a:r>
            </a:p>
          </p:txBody>
        </p:sp>
      </p:grpSp>
      <p:grpSp>
        <p:nvGrpSpPr>
          <p:cNvPr id="14" name="Group 13">
            <a:extLst>
              <a:ext uri="{FF2B5EF4-FFF2-40B4-BE49-F238E27FC236}">
                <a16:creationId xmlns:a16="http://schemas.microsoft.com/office/drawing/2014/main" id="{190F9A09-6DB9-494A-7EC2-AD940763ADEB}"/>
              </a:ext>
            </a:extLst>
          </p:cNvPr>
          <p:cNvGrpSpPr/>
          <p:nvPr/>
        </p:nvGrpSpPr>
        <p:grpSpPr>
          <a:xfrm>
            <a:off x="6310901" y="2683933"/>
            <a:ext cx="5404678" cy="1586898"/>
            <a:chOff x="609600" y="762000"/>
            <a:chExt cx="3846287" cy="1190173"/>
          </a:xfrm>
        </p:grpSpPr>
        <p:sp>
          <p:nvSpPr>
            <p:cNvPr id="15" name="Rectangle: Diagonal Corners Rounded 14">
              <a:extLst>
                <a:ext uri="{FF2B5EF4-FFF2-40B4-BE49-F238E27FC236}">
                  <a16:creationId xmlns:a16="http://schemas.microsoft.com/office/drawing/2014/main" id="{7495ACE2-A9D1-D381-9FFD-5AAE683B33E4}"/>
                </a:ext>
              </a:extLst>
            </p:cNvPr>
            <p:cNvSpPr/>
            <p:nvPr/>
          </p:nvSpPr>
          <p:spPr>
            <a:xfrm>
              <a:off x="696687" y="834573"/>
              <a:ext cx="3759200" cy="1117600"/>
            </a:xfrm>
            <a:prstGeom prst="round2DiagRect">
              <a:avLst/>
            </a:prstGeom>
            <a:noFill/>
            <a:ln w="19050"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16" name="Rectangle: Diagonal Corners Rounded 15">
              <a:extLst>
                <a:ext uri="{FF2B5EF4-FFF2-40B4-BE49-F238E27FC236}">
                  <a16:creationId xmlns:a16="http://schemas.microsoft.com/office/drawing/2014/main" id="{ACFC9ACC-66E8-CF2D-2D43-CB2D6EA7F825}"/>
                </a:ext>
              </a:extLst>
            </p:cNvPr>
            <p:cNvSpPr/>
            <p:nvPr/>
          </p:nvSpPr>
          <p:spPr>
            <a:xfrm>
              <a:off x="609600" y="762000"/>
              <a:ext cx="3759200" cy="1117600"/>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Thương nhau chín bỏ làm mười.</a:t>
              </a:r>
            </a:p>
          </p:txBody>
        </p:sp>
      </p:grpSp>
      <p:grpSp>
        <p:nvGrpSpPr>
          <p:cNvPr id="18" name="Group 17">
            <a:extLst>
              <a:ext uri="{FF2B5EF4-FFF2-40B4-BE49-F238E27FC236}">
                <a16:creationId xmlns:a16="http://schemas.microsoft.com/office/drawing/2014/main" id="{D8E36FDB-4B36-2382-CDB4-1AB87CBE4286}"/>
              </a:ext>
            </a:extLst>
          </p:cNvPr>
          <p:cNvGrpSpPr/>
          <p:nvPr/>
        </p:nvGrpSpPr>
        <p:grpSpPr>
          <a:xfrm>
            <a:off x="6310901" y="4695338"/>
            <a:ext cx="5404678" cy="1586897"/>
            <a:chOff x="609600" y="762000"/>
            <a:chExt cx="3846287" cy="1190173"/>
          </a:xfrm>
        </p:grpSpPr>
        <p:sp>
          <p:nvSpPr>
            <p:cNvPr id="19" name="Rectangle: Diagonal Corners Rounded 18">
              <a:extLst>
                <a:ext uri="{FF2B5EF4-FFF2-40B4-BE49-F238E27FC236}">
                  <a16:creationId xmlns:a16="http://schemas.microsoft.com/office/drawing/2014/main" id="{D15BBDBF-8DF9-080B-E0BA-462DF056D895}"/>
                </a:ext>
              </a:extLst>
            </p:cNvPr>
            <p:cNvSpPr/>
            <p:nvPr/>
          </p:nvSpPr>
          <p:spPr>
            <a:xfrm>
              <a:off x="696687" y="834573"/>
              <a:ext cx="3759200" cy="1117600"/>
            </a:xfrm>
            <a:prstGeom prst="round2DiagRect">
              <a:avLst/>
            </a:prstGeom>
            <a:noFill/>
            <a:ln w="19050" cap="flat" cmpd="sng" algn="ctr">
              <a:solidFill>
                <a:srgbClr val="EDC1B1">
                  <a:lumMod val="50000"/>
                </a:srgbClr>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20" name="Rectangle: Diagonal Corners Rounded 19">
              <a:extLst>
                <a:ext uri="{FF2B5EF4-FFF2-40B4-BE49-F238E27FC236}">
                  <a16:creationId xmlns:a16="http://schemas.microsoft.com/office/drawing/2014/main" id="{1DC833BE-6215-F210-FA13-9DABAC1EF04D}"/>
                </a:ext>
              </a:extLst>
            </p:cNvPr>
            <p:cNvSpPr/>
            <p:nvPr/>
          </p:nvSpPr>
          <p:spPr>
            <a:xfrm>
              <a:off x="609600" y="762000"/>
              <a:ext cx="3759200" cy="1117600"/>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Hoa thơm ai dễ bỏ rơi,</a:t>
              </a:r>
              <a:b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b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Người khôn ai nỡ nặng lời với ai.</a:t>
              </a:r>
            </a:p>
          </p:txBody>
        </p:sp>
      </p:grpSp>
      <p:sp>
        <p:nvSpPr>
          <p:cNvPr id="22" name="TextBox 21">
            <a:extLst>
              <a:ext uri="{FF2B5EF4-FFF2-40B4-BE49-F238E27FC236}">
                <a16:creationId xmlns:a16="http://schemas.microsoft.com/office/drawing/2014/main" id="{FC1C1B4A-F7C0-ADEB-5EDB-027465349FDE}"/>
              </a:ext>
            </a:extLst>
          </p:cNvPr>
          <p:cNvSpPr txBox="1"/>
          <p:nvPr/>
        </p:nvSpPr>
        <p:spPr>
          <a:xfrm>
            <a:off x="1591734" y="1803626"/>
            <a:ext cx="9008532" cy="574388"/>
          </a:xfrm>
          <a:prstGeom prst="rect">
            <a:avLst/>
          </a:prstGeom>
          <a:noFill/>
        </p:spPr>
        <p:txBody>
          <a:bodyPr wrap="square" rtlCol="0">
            <a:spAutoFit/>
          </a:bodyPr>
          <a:lstStyle/>
          <a:p>
            <a:pPr algn="ctr">
              <a:lnSpc>
                <a:spcPct val="150000"/>
              </a:lnSpc>
            </a:pPr>
            <a:r>
              <a:rPr lang="en-US" sz="2400" b="1" dirty="0" err="1">
                <a:solidFill>
                  <a:schemeClr val="tx1"/>
                </a:solidFill>
                <a:latin typeface="UTM Avo" panose="02040603050506020204" pitchFamily="18" charset="0"/>
              </a:rPr>
              <a:t>Một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số</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ca dao </a:t>
            </a:r>
            <a:r>
              <a:rPr lang="en-US" sz="2400" b="1" dirty="0" err="1">
                <a:solidFill>
                  <a:schemeClr val="tx1"/>
                </a:solidFill>
                <a:latin typeface="UTM Avo" panose="02040603050506020204" pitchFamily="18" charset="0"/>
              </a:rPr>
              <a:t>tục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ngữ</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lòng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khoan</a:t>
            </a:r>
            <a:r>
              <a:rPr lang="en-US" sz="2400" b="1" dirty="0">
                <a:solidFill>
                  <a:schemeClr val="tx1"/>
                </a:solidFill>
                <a:latin typeface="UTM Avo" panose="02040603050506020204" pitchFamily="18" charset="0"/>
              </a:rPr>
              <a:t> dung </a:t>
            </a:r>
          </a:p>
        </p:txBody>
      </p:sp>
    </p:spTree>
    <p:extLst>
      <p:ext uri="{BB962C8B-B14F-4D97-AF65-F5344CB8AC3E}">
        <p14:creationId xmlns:p14="http://schemas.microsoft.com/office/powerpoint/2010/main" val="393420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40554D-FA41-840C-B77D-38D061A00E9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587CFFAE-B1D3-B578-6CD6-834FB85CCD0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258D6A0-FDA8-5546-DBE5-FBACE0775CA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530475D-81C3-58A8-90B0-7E43D1D43976}"/>
              </a:ext>
            </a:extLst>
          </p:cNvPr>
          <p:cNvGrpSpPr/>
          <p:nvPr/>
        </p:nvGrpSpPr>
        <p:grpSpPr>
          <a:xfrm>
            <a:off x="1101776" y="1931051"/>
            <a:ext cx="9988447" cy="3702625"/>
            <a:chOff x="826332" y="1466431"/>
            <a:chExt cx="7491335" cy="2776968"/>
          </a:xfrm>
        </p:grpSpPr>
        <p:sp>
          <p:nvSpPr>
            <p:cNvPr id="4" name="Rectangle: Diagonal Corners Rounded 3">
              <a:extLst>
                <a:ext uri="{FF2B5EF4-FFF2-40B4-BE49-F238E27FC236}">
                  <a16:creationId xmlns:a16="http://schemas.microsoft.com/office/drawing/2014/main" id="{E0CEC965-1BA6-9624-0F24-F8646D3D45F3}"/>
                </a:ext>
              </a:extLst>
            </p:cNvPr>
            <p:cNvSpPr/>
            <p:nvPr/>
          </p:nvSpPr>
          <p:spPr>
            <a:xfrm>
              <a:off x="826332" y="2066721"/>
              <a:ext cx="7491335" cy="2176678"/>
            </a:xfrm>
            <a:prstGeom prst="round2DiagRect">
              <a:avLst/>
            </a:prstGeom>
            <a:solidFill>
              <a:srgbClr val="FFFFFF"/>
            </a:solidFill>
            <a:ln w="25400" cap="flat" cmpd="sng" algn="ctr">
              <a:noFill/>
              <a:prstDash val="solid"/>
            </a:ln>
            <a:effectLst/>
          </p:spPr>
          <p:txBody>
            <a:bodyPr rtlCol="0" anchor="ct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0E2">
                      <a:lumMod val="25000"/>
                    </a:srgbClr>
                  </a:solidFill>
                  <a:effectLst/>
                  <a:uLnTx/>
                  <a:uFillTx/>
                  <a:latin typeface="UTM Avo" panose="02040603050506020204" pitchFamily="18" charset="0"/>
                  <a:ea typeface="Times New Roman" panose="02020603050405020304" pitchFamily="18" charset="0"/>
                </a:rPr>
                <a:t>KHÁI NIỆM, BIỂU HIỆN VÀ </a:t>
              </a:r>
            </a:p>
            <a:p>
              <a:pPr marL="0" marR="0" lvl="0" indent="0" algn="ctr" defTabSz="1219170" eaLnBrk="1" fontAlgn="auto" latinLnBrk="0" hangingPunct="1">
                <a:lnSpc>
                  <a:spcPct val="15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FFF0E2">
                      <a:lumMod val="25000"/>
                    </a:srgbClr>
                  </a:solidFill>
                  <a:effectLst/>
                  <a:uLnTx/>
                  <a:uFillTx/>
                  <a:latin typeface="UTM Avo" panose="02040603050506020204" pitchFamily="18" charset="0"/>
                  <a:ea typeface="Times New Roman" panose="02020603050405020304" pitchFamily="18" charset="0"/>
                </a:rPr>
                <a:t>GIÁ TRỊ CỦA KHOAN DUNG </a:t>
              </a:r>
            </a:p>
          </p:txBody>
        </p:sp>
        <p:sp>
          <p:nvSpPr>
            <p:cNvPr id="5" name="Google Shape;538;p37">
              <a:extLst>
                <a:ext uri="{FF2B5EF4-FFF2-40B4-BE49-F238E27FC236}">
                  <a16:creationId xmlns:a16="http://schemas.microsoft.com/office/drawing/2014/main" id="{86AFA3F2-6AE2-1E7E-DA4A-F11E902AE97F}"/>
                </a:ext>
              </a:extLst>
            </p:cNvPr>
            <p:cNvSpPr txBox="1">
              <a:spLocks/>
            </p:cNvSpPr>
            <p:nvPr/>
          </p:nvSpPr>
          <p:spPr>
            <a:xfrm>
              <a:off x="826332" y="1466431"/>
              <a:ext cx="1400246" cy="985878"/>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8800" b="1" i="0" u="none" strike="noStrike" kern="0" cap="none" spc="0" normalizeH="0" baseline="0" noProof="0" dirty="0">
                  <a:ln>
                    <a:noFill/>
                  </a:ln>
                  <a:solidFill>
                    <a:srgbClr val="FFF0E2">
                      <a:lumMod val="25000"/>
                    </a:srgbClr>
                  </a:solidFill>
                  <a:effectLst>
                    <a:outerShdw blurRad="38100" dist="38100" dir="2700000" algn="tl">
                      <a:srgbClr val="000000">
                        <a:alpha val="43137"/>
                      </a:srgbClr>
                    </a:outerShdw>
                  </a:effectLst>
                  <a:uLnTx/>
                  <a:uFillTx/>
                  <a:latin typeface="UTM Avo" panose="02040603050506020204" pitchFamily="18" charset="0"/>
                  <a:cs typeface="Arial"/>
                  <a:sym typeface="Arial"/>
                </a:rPr>
                <a:t>01</a:t>
              </a:r>
            </a:p>
          </p:txBody>
        </p:sp>
      </p:grpSp>
      <p:sp>
        <p:nvSpPr>
          <p:cNvPr id="7" name="Freeform 2">
            <a:extLst>
              <a:ext uri="{FF2B5EF4-FFF2-40B4-BE49-F238E27FC236}">
                <a16:creationId xmlns:a16="http://schemas.microsoft.com/office/drawing/2014/main" id="{BD6F1538-7B23-9208-BF2F-7D2F084496BE}"/>
              </a:ext>
            </a:extLst>
          </p:cNvPr>
          <p:cNvSpPr/>
          <p:nvPr/>
        </p:nvSpPr>
        <p:spPr>
          <a:xfrm>
            <a:off x="5670698" y="5321005"/>
            <a:ext cx="6153505" cy="1536996"/>
          </a:xfrm>
          <a:custGeom>
            <a:avLst/>
            <a:gdLst/>
            <a:ahLst/>
            <a:cxnLst/>
            <a:rect l="l" t="t" r="r" b="b"/>
            <a:pathLst>
              <a:path w="7315200" h="1444752">
                <a:moveTo>
                  <a:pt x="0" y="0"/>
                </a:moveTo>
                <a:lnTo>
                  <a:pt x="7315200" y="0"/>
                </a:lnTo>
                <a:lnTo>
                  <a:pt x="7315200" y="1444752"/>
                </a:lnTo>
                <a:lnTo>
                  <a:pt x="0" y="1444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sp>
        <p:nvSpPr>
          <p:cNvPr id="6" name="Rectangle: Diagonal Corners Rounded 5">
            <a:extLst>
              <a:ext uri="{FF2B5EF4-FFF2-40B4-BE49-F238E27FC236}">
                <a16:creationId xmlns:a16="http://schemas.microsoft.com/office/drawing/2014/main" id="{9CC68D64-EC60-C9EF-C833-478F97F9DA69}"/>
              </a:ext>
            </a:extLst>
          </p:cNvPr>
          <p:cNvSpPr/>
          <p:nvPr/>
        </p:nvSpPr>
        <p:spPr>
          <a:xfrm>
            <a:off x="627153" y="4171879"/>
            <a:ext cx="5911871" cy="2393041"/>
          </a:xfrm>
          <a:prstGeom prst="round2DiagRect">
            <a:avLst/>
          </a:prstGeom>
          <a:solidFill>
            <a:schemeClr val="accent4">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Nhóm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3, 4: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Đọc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tin 2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trả</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lời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câu</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hỏi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Em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hãy</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nêu</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việc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nhân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dân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ta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trong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tin 2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cho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biết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ý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nghĩa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việc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đó</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sp>
        <p:nvSpPr>
          <p:cNvPr id="8" name="Freeform 5">
            <a:extLst>
              <a:ext uri="{FF2B5EF4-FFF2-40B4-BE49-F238E27FC236}">
                <a16:creationId xmlns:a16="http://schemas.microsoft.com/office/drawing/2014/main" id="{E488C585-525A-C41E-D346-685E0BD48F63}"/>
              </a:ext>
            </a:extLst>
          </p:cNvPr>
          <p:cNvSpPr/>
          <p:nvPr/>
        </p:nvSpPr>
        <p:spPr>
          <a:xfrm>
            <a:off x="7190748" y="2999678"/>
            <a:ext cx="4228949" cy="3691054"/>
          </a:xfrm>
          <a:custGeom>
            <a:avLst/>
            <a:gdLst/>
            <a:ahLst/>
            <a:cxnLst/>
            <a:rect l="l" t="t" r="r" b="b"/>
            <a:pathLst>
              <a:path w="4091485" h="3216930">
                <a:moveTo>
                  <a:pt x="0" y="0"/>
                </a:moveTo>
                <a:lnTo>
                  <a:pt x="4091486" y="0"/>
                </a:lnTo>
                <a:lnTo>
                  <a:pt x="4091486" y="3216930"/>
                </a:lnTo>
                <a:lnTo>
                  <a:pt x="0" y="3216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
        <p:nvSpPr>
          <p:cNvPr id="12" name="Rectangle: Diagonal Corners Rounded 11">
            <a:extLst>
              <a:ext uri="{FF2B5EF4-FFF2-40B4-BE49-F238E27FC236}">
                <a16:creationId xmlns:a16="http://schemas.microsoft.com/office/drawing/2014/main" id="{B432401B-20BF-89E8-E6B0-ED04CCA9C83D}"/>
              </a:ext>
            </a:extLst>
          </p:cNvPr>
          <p:cNvSpPr/>
          <p:nvPr/>
        </p:nvSpPr>
        <p:spPr>
          <a:xfrm>
            <a:off x="627153" y="1720036"/>
            <a:ext cx="5911871" cy="2270707"/>
          </a:xfrm>
          <a:prstGeom prst="round2DiagRect">
            <a:avLst/>
          </a:prstGeom>
          <a:solidFill>
            <a:schemeClr val="accent4">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Nhóm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1, 2: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Đọc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tin 1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trả</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lời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câu</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hỏi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Em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hãy</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nêu</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việc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nhân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dân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ta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trong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tin 1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cho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biết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ý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nghĩa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việc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đó</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sp>
        <p:nvSpPr>
          <p:cNvPr id="14" name="Rectangle: Rounded Corners 13">
            <a:extLst>
              <a:ext uri="{FF2B5EF4-FFF2-40B4-BE49-F238E27FC236}">
                <a16:creationId xmlns:a16="http://schemas.microsoft.com/office/drawing/2014/main" id="{A000447D-199F-ABA2-D55B-CD0D2A9CDC8A}"/>
              </a:ext>
            </a:extLst>
          </p:cNvPr>
          <p:cNvSpPr/>
          <p:nvPr/>
        </p:nvSpPr>
        <p:spPr>
          <a:xfrm>
            <a:off x="7715657" y="1854813"/>
            <a:ext cx="3179130" cy="771261"/>
          </a:xfrm>
          <a:prstGeom prst="roundRect">
            <a:avLst/>
          </a:prstGeom>
          <a:solidFill>
            <a:schemeClr val="bg1"/>
          </a:solidFill>
          <a:ln w="381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LÀM VIỆC NHÓM </a:t>
            </a:r>
          </a:p>
        </p:txBody>
      </p: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61436C-F50F-479B-28A6-8D2F4D345605}"/>
              </a:ext>
            </a:extLst>
          </p:cNvPr>
          <p:cNvSpPr txBox="1"/>
          <p:nvPr/>
        </p:nvSpPr>
        <p:spPr>
          <a:xfrm>
            <a:off x="314476" y="1750143"/>
            <a:ext cx="11563048" cy="4979825"/>
          </a:xfrm>
          <a:prstGeom prst="rect">
            <a:avLst/>
          </a:prstGeom>
          <a:solidFill>
            <a:srgbClr val="FFFFFF"/>
          </a:solidFill>
          <a:ln w="28575">
            <a:solidFill>
              <a:srgbClr val="FFF0E2">
                <a:lumMod val="25000"/>
              </a:srgbClr>
            </a:solidFill>
            <a:prstDash val="sysDot"/>
          </a:ln>
        </p:spPr>
        <p:txBody>
          <a:bodyPr wrap="square" rtlCol="0">
            <a:spAutoFit/>
          </a:bodyPr>
          <a:lstStyle/>
          <a:p>
            <a:pPr lvl="0" algn="just">
              <a:lnSpc>
                <a:spcPct val="150000"/>
              </a:lnSpc>
              <a:buClrTx/>
              <a:defRPr/>
            </a:pPr>
            <a:r>
              <a:rPr lang="vi-VN" sz="1800" b="1" dirty="0">
                <a:solidFill>
                  <a:sysClr val="windowText" lastClr="000000"/>
                </a:solidFill>
                <a:latin typeface="UTM Avo" panose="02040603050506020204" pitchFamily="18" charset="0"/>
              </a:rPr>
              <a:t>Thông tin 1</a:t>
            </a:r>
          </a:p>
          <a:p>
            <a:pPr lvl="0" algn="just">
              <a:lnSpc>
                <a:spcPct val="150000"/>
              </a:lnSpc>
              <a:buClrTx/>
              <a:defRPr/>
            </a:pPr>
            <a:r>
              <a:rPr lang="vi-VN" sz="1800" dirty="0">
                <a:solidFill>
                  <a:sysClr val="windowText" lastClr="000000"/>
                </a:solidFill>
                <a:latin typeface="UTM Avo" panose="02040603050506020204" pitchFamily="18" charset="0"/>
              </a:rPr>
              <a:t>“Bình Ngô đại cáo” của Nguyễn Trãi là một áng thiên cổ hùng văn không chỉ cho thấy một trang sử hào hùng của dân tộc mà còn mang đến cảm nhận sâu sắc về truyền thống khoan dung của cha ông ta: </a:t>
            </a:r>
          </a:p>
          <a:p>
            <a:pPr lvl="0" algn="just">
              <a:lnSpc>
                <a:spcPct val="150000"/>
              </a:lnSpc>
              <a:buClrTx/>
              <a:defRPr/>
            </a:pPr>
            <a:r>
              <a:rPr lang="vi-VN" sz="1800" dirty="0">
                <a:solidFill>
                  <a:sysClr val="windowText" lastClr="000000"/>
                </a:solidFill>
                <a:latin typeface="UTM Avo" panose="02040603050506020204" pitchFamily="18" charset="0"/>
              </a:rPr>
              <a:t>“Quân giặc các thành khốn đốn, cởi giáp ra hàng. </a:t>
            </a:r>
          </a:p>
          <a:p>
            <a:pPr lvl="0" algn="just">
              <a:lnSpc>
                <a:spcPct val="150000"/>
              </a:lnSpc>
              <a:buClrTx/>
              <a:defRPr/>
            </a:pPr>
            <a:r>
              <a:rPr lang="vi-VN" sz="1800" dirty="0">
                <a:solidFill>
                  <a:sysClr val="windowText" lastClr="000000"/>
                </a:solidFill>
                <a:latin typeface="UTM Avo" panose="02040603050506020204" pitchFamily="18" charset="0"/>
              </a:rPr>
              <a:t>Tướng giặc bị cầm tù, như hổ đói vẫy đuôi xin cứu mạng; </a:t>
            </a:r>
          </a:p>
          <a:p>
            <a:pPr lvl="0" algn="just">
              <a:lnSpc>
                <a:spcPct val="150000"/>
              </a:lnSpc>
              <a:buClrTx/>
              <a:defRPr/>
            </a:pPr>
            <a:r>
              <a:rPr lang="vi-VN" sz="1800" dirty="0">
                <a:solidFill>
                  <a:sysClr val="windowText" lastClr="000000"/>
                </a:solidFill>
                <a:latin typeface="UTM Avo" panose="02040603050506020204" pitchFamily="18" charset="0"/>
              </a:rPr>
              <a:t>Thần vũ chẳng giết hại, thể lòng trời ta mở đường hiếu sinh. </a:t>
            </a:r>
          </a:p>
          <a:p>
            <a:pPr lvl="0" algn="just">
              <a:lnSpc>
                <a:spcPct val="150000"/>
              </a:lnSpc>
              <a:buClrTx/>
              <a:defRPr/>
            </a:pPr>
            <a:r>
              <a:rPr lang="vi-VN" sz="1800" dirty="0">
                <a:solidFill>
                  <a:sysClr val="windowText" lastClr="000000"/>
                </a:solidFill>
                <a:latin typeface="UTM Avo" panose="02040603050506020204" pitchFamily="18" charset="0"/>
              </a:rPr>
              <a:t>Mã Kì, Phương Chính cấp cho năm trăm chiếc thuyền, ra đến biển mà vẫn hồn bay phách lạc; </a:t>
            </a:r>
          </a:p>
          <a:p>
            <a:pPr lvl="0" algn="just">
              <a:lnSpc>
                <a:spcPct val="150000"/>
              </a:lnSpc>
              <a:buClrTx/>
              <a:defRPr/>
            </a:pPr>
            <a:r>
              <a:rPr lang="vi-VN" sz="1800" dirty="0">
                <a:solidFill>
                  <a:sysClr val="windowText" lastClr="000000"/>
                </a:solidFill>
                <a:latin typeface="UTM Avo" panose="02040603050506020204" pitchFamily="18" charset="0"/>
              </a:rPr>
              <a:t>Vương Thông, Mã Anh phát cho vài nghìn cỗ ngựa, về đến nước mà vẫn tim đập chân run. </a:t>
            </a:r>
          </a:p>
          <a:p>
            <a:pPr lvl="0" algn="just">
              <a:lnSpc>
                <a:spcPct val="150000"/>
              </a:lnSpc>
              <a:buClrTx/>
              <a:defRPr/>
            </a:pPr>
            <a:r>
              <a:rPr lang="vi-VN" sz="1800" dirty="0">
                <a:solidFill>
                  <a:sysClr val="windowText" lastClr="000000"/>
                </a:solidFill>
                <a:latin typeface="UTM Avo" panose="02040603050506020204" pitchFamily="18" charset="0"/>
              </a:rPr>
              <a:t>Họ đã tham sống sợ chết, mà hoà hiếu thực lòng; </a:t>
            </a:r>
          </a:p>
          <a:p>
            <a:pPr lvl="0" algn="just">
              <a:lnSpc>
                <a:spcPct val="150000"/>
              </a:lnSpc>
              <a:buClrTx/>
              <a:defRPr/>
            </a:pPr>
            <a:r>
              <a:rPr lang="vi-VN" sz="1800" dirty="0">
                <a:solidFill>
                  <a:sysClr val="windowText" lastClr="000000"/>
                </a:solidFill>
                <a:latin typeface="UTM Avo" panose="02040603050506020204" pitchFamily="18" charset="0"/>
              </a:rPr>
              <a:t>Ta lấy toàn quân là hơn, để nhân dân nghỉ sức”.</a:t>
            </a:r>
          </a:p>
          <a:p>
            <a:pPr lvl="0" algn="r">
              <a:lnSpc>
                <a:spcPct val="150000"/>
              </a:lnSpc>
              <a:buClrTx/>
              <a:defRPr/>
            </a:pPr>
            <a:r>
              <a:rPr lang="vi-VN" sz="1600" i="1" dirty="0">
                <a:solidFill>
                  <a:sysClr val="windowText" lastClr="000000"/>
                </a:solidFill>
                <a:latin typeface="UTM Avo" panose="02040603050506020204" pitchFamily="18" charset="0"/>
              </a:rPr>
              <a:t>(Theo Bùi Văn Nguyên (Chủ biên) (2000), Tổng tập văn học Việt Nam, Tập 4, NXB Khoa học xã hội, Hà Nội, trang 64)</a:t>
            </a:r>
          </a:p>
        </p:txBody>
      </p:sp>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E9ACF4-053B-C250-7ADA-BC625D37E488}"/>
            </a:ext>
          </a:extLst>
        </p:cNvPr>
        <p:cNvGrpSpPr/>
        <p:nvPr/>
      </p:nvGrpSpPr>
      <p:grpSpPr>
        <a:xfrm>
          <a:off x="0" y="0"/>
          <a:ext cx="0" cy="0"/>
          <a:chOff x="0" y="0"/>
          <a:chExt cx="0" cy="0"/>
        </a:xfrm>
      </p:grpSpPr>
      <p:sp>
        <p:nvSpPr>
          <p:cNvPr id="4" name="Freeform 14">
            <a:extLst>
              <a:ext uri="{FF2B5EF4-FFF2-40B4-BE49-F238E27FC236}">
                <a16:creationId xmlns:a16="http://schemas.microsoft.com/office/drawing/2014/main" id="{77879A10-550F-A9A8-C7C0-2F16AD28A2F0}"/>
              </a:ext>
            </a:extLst>
          </p:cNvPr>
          <p:cNvSpPr/>
          <p:nvPr/>
        </p:nvSpPr>
        <p:spPr>
          <a:xfrm>
            <a:off x="416007" y="2943769"/>
            <a:ext cx="2322860" cy="2364233"/>
          </a:xfrm>
          <a:custGeom>
            <a:avLst/>
            <a:gdLst/>
            <a:ahLst/>
            <a:cxnLst/>
            <a:rect l="l" t="t" r="r" b="b"/>
            <a:pathLst>
              <a:path w="2021396" h="2057400">
                <a:moveTo>
                  <a:pt x="0" y="0"/>
                </a:moveTo>
                <a:lnTo>
                  <a:pt x="2021395" y="0"/>
                </a:lnTo>
                <a:lnTo>
                  <a:pt x="2021395"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
        <p:nvSpPr>
          <p:cNvPr id="7" name="TextBox 6">
            <a:extLst>
              <a:ext uri="{FF2B5EF4-FFF2-40B4-BE49-F238E27FC236}">
                <a16:creationId xmlns:a16="http://schemas.microsoft.com/office/drawing/2014/main" id="{7076D9E2-02E6-04B5-30AF-56D28D84181D}"/>
              </a:ext>
            </a:extLst>
          </p:cNvPr>
          <p:cNvSpPr txBox="1"/>
          <p:nvPr/>
        </p:nvSpPr>
        <p:spPr>
          <a:xfrm>
            <a:off x="307685" y="2435093"/>
            <a:ext cx="2539504" cy="461665"/>
          </a:xfrm>
          <a:prstGeom prst="rect">
            <a:avLst/>
          </a:prstGeom>
          <a:noFill/>
        </p:spPr>
        <p:txBody>
          <a:bodyPr wrap="square" rtlCol="0">
            <a:spAutoFit/>
          </a:bodyPr>
          <a:lstStyle/>
          <a:p>
            <a:pPr algn="ctr"/>
            <a:r>
              <a:rPr lang="en-US" sz="2400" b="1" dirty="0">
                <a:latin typeface="UTM Avo" panose="02040603050506020204" pitchFamily="18" charset="0"/>
              </a:rPr>
              <a:t>Thông tin 1</a:t>
            </a:r>
          </a:p>
        </p:txBody>
      </p:sp>
      <p:sp>
        <p:nvSpPr>
          <p:cNvPr id="9" name="Rectangle 8">
            <a:extLst>
              <a:ext uri="{FF2B5EF4-FFF2-40B4-BE49-F238E27FC236}">
                <a16:creationId xmlns:a16="http://schemas.microsoft.com/office/drawing/2014/main" id="{54DA714E-0199-51F1-8F4E-861FCE67AAF5}"/>
              </a:ext>
            </a:extLst>
          </p:cNvPr>
          <p:cNvSpPr/>
          <p:nvPr/>
        </p:nvSpPr>
        <p:spPr>
          <a:xfrm>
            <a:off x="3276604" y="861999"/>
            <a:ext cx="8755567" cy="2855312"/>
          </a:xfrm>
          <a:prstGeom prst="rect">
            <a:avLst/>
          </a:prstGeom>
          <a:solidFill>
            <a:sysClr val="window" lastClr="FFFFFF"/>
          </a:solidFill>
          <a:ln w="25400" cap="flat" cmpd="sng" algn="ctr">
            <a:noFill/>
            <a:prstDash val="solid"/>
          </a:ln>
          <a:effectLst/>
        </p:spPr>
        <p:txBody>
          <a:bodyPr rtlCol="0" anchor="ctr"/>
          <a:lstStyle/>
          <a:p>
            <a:pPr lvl="0" algn="just" defTabSz="609539">
              <a:lnSpc>
                <a:spcPct val="150000"/>
              </a:lnSpc>
              <a:buClrTx/>
              <a:defRPr/>
            </a:pPr>
            <a:r>
              <a:rPr lang="vi-VN" sz="2400" b="1" kern="1200" dirty="0">
                <a:solidFill>
                  <a:srgbClr val="C00000"/>
                </a:solidFill>
                <a:latin typeface="UTM Avo" panose="02040603050506020204" pitchFamily="18" charset="0"/>
                <a:ea typeface="+mn-ea"/>
                <a:cs typeface="Arial" panose="020B0604020202020204" pitchFamily="34" charset="0"/>
              </a:rPr>
              <a:t>Việc làm: </a:t>
            </a:r>
          </a:p>
          <a:p>
            <a:pPr marL="342900" lvl="0" indent="-342900" algn="just" defTabSz="609539">
              <a:lnSpc>
                <a:spcPct val="150000"/>
              </a:lnSpc>
              <a:buClrTx/>
              <a:buFont typeface="Arial" panose="020B0604020202020204" pitchFamily="34" charset="0"/>
              <a:buChar char="•"/>
              <a:defRPr/>
            </a:pPr>
            <a:r>
              <a:rPr lang="vi-VN" sz="2400" kern="1200" dirty="0">
                <a:solidFill>
                  <a:schemeClr val="tx1"/>
                </a:solidFill>
                <a:latin typeface="UTM Avo" panose="02040603050506020204" pitchFamily="18" charset="0"/>
                <a:ea typeface="+mn-ea"/>
                <a:cs typeface="Arial" panose="020B0604020202020204" pitchFamily="34" charset="0"/>
              </a:rPr>
              <a:t>Nguyễn Trãi đã vạch ra nhiều tội ác của giặc Minh đối với nhân dân ta. </a:t>
            </a:r>
          </a:p>
          <a:p>
            <a:pPr marL="342900" lvl="0" indent="-342900" algn="just" defTabSz="609539">
              <a:lnSpc>
                <a:spcPct val="150000"/>
              </a:lnSpc>
              <a:buClrTx/>
              <a:buFont typeface="Arial" panose="020B0604020202020204" pitchFamily="34" charset="0"/>
              <a:buChar char="•"/>
              <a:defRPr/>
            </a:pPr>
            <a:r>
              <a:rPr lang="vi-VN" sz="2400" kern="1200" dirty="0">
                <a:solidFill>
                  <a:schemeClr val="tx1"/>
                </a:solidFill>
                <a:latin typeface="UTM Avo" panose="02040603050506020204" pitchFamily="18" charset="0"/>
                <a:ea typeface="+mn-ea"/>
                <a:cs typeface="Arial" panose="020B0604020202020204" pitchFamily="34" charset="0"/>
              </a:rPr>
              <a:t>Lê Lợi có những hành động nhân đạo, như: cấp cho thuyền và ngựa, xe cho quân Minh rút về nước.</a:t>
            </a:r>
          </a:p>
        </p:txBody>
      </p:sp>
      <p:sp>
        <p:nvSpPr>
          <p:cNvPr id="10" name="Rectangle 9">
            <a:extLst>
              <a:ext uri="{FF2B5EF4-FFF2-40B4-BE49-F238E27FC236}">
                <a16:creationId xmlns:a16="http://schemas.microsoft.com/office/drawing/2014/main" id="{93242A1A-E42D-E5DB-3647-48FEB368D15C}"/>
              </a:ext>
            </a:extLst>
          </p:cNvPr>
          <p:cNvSpPr/>
          <p:nvPr/>
        </p:nvSpPr>
        <p:spPr>
          <a:xfrm>
            <a:off x="3276604" y="3975100"/>
            <a:ext cx="8755564" cy="2665805"/>
          </a:xfrm>
          <a:prstGeom prst="rect">
            <a:avLst/>
          </a:prstGeom>
          <a:solidFill>
            <a:sysClr val="window" lastClr="FFFFFF"/>
          </a:solidFill>
          <a:ln w="25400" cap="flat" cmpd="sng" algn="ctr">
            <a:noFill/>
            <a:prstDash val="solid"/>
          </a:ln>
          <a:effectLst/>
        </p:spPr>
        <p:txBody>
          <a:bodyPr rtlCol="0" anchor="ctr"/>
          <a:lstStyle/>
          <a:p>
            <a:pPr algn="just" defTabSz="609539">
              <a:lnSpc>
                <a:spcPct val="150000"/>
              </a:lnSpc>
              <a:buClrTx/>
            </a:pPr>
            <a:r>
              <a:rPr lang="vi-VN" sz="2400" b="1" kern="1200" dirty="0">
                <a:solidFill>
                  <a:srgbClr val="C00000"/>
                </a:solidFill>
                <a:latin typeface="UTM Avo" panose="02040603050506020204" pitchFamily="18" charset="0"/>
                <a:ea typeface="+mn-ea"/>
                <a:cs typeface="Arial" panose="020B0604020202020204" pitchFamily="34" charset="0"/>
              </a:rPr>
              <a:t>Ý nghĩa: </a:t>
            </a:r>
          </a:p>
          <a:p>
            <a:pPr marL="342900" indent="-342900"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Thể hiện lòng khoan dung, nhân đạo của nhân dân ta.</a:t>
            </a:r>
          </a:p>
          <a:p>
            <a:pPr marL="342900" indent="-342900"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Góp phần giúp “dập tắt muôn đời chiến tranh”, “mở ra muôn thuở thái bình”, đỡ hao tổn thêm xương máu của nhân dân hai nước.</a:t>
            </a:r>
          </a:p>
        </p:txBody>
      </p:sp>
    </p:spTree>
    <p:extLst>
      <p:ext uri="{BB962C8B-B14F-4D97-AF65-F5344CB8AC3E}">
        <p14:creationId xmlns:p14="http://schemas.microsoft.com/office/powerpoint/2010/main" val="373948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E55354-5534-EE51-2844-F9CC543302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15864B-11E8-D103-3AAD-95E9F2EBEA32}"/>
              </a:ext>
            </a:extLst>
          </p:cNvPr>
          <p:cNvSpPr txBox="1"/>
          <p:nvPr/>
        </p:nvSpPr>
        <p:spPr>
          <a:xfrm>
            <a:off x="314476" y="1750143"/>
            <a:ext cx="11563048" cy="5025991"/>
          </a:xfrm>
          <a:prstGeom prst="rect">
            <a:avLst/>
          </a:prstGeom>
          <a:solidFill>
            <a:srgbClr val="FFFFFF"/>
          </a:solidFill>
          <a:ln w="28575">
            <a:solidFill>
              <a:srgbClr val="FFF0E2">
                <a:lumMod val="25000"/>
              </a:srgbClr>
            </a:solidFill>
            <a:prstDash val="sysDot"/>
          </a:ln>
        </p:spPr>
        <p:txBody>
          <a:bodyPr wrap="square" rtlCol="0">
            <a:spAutoFit/>
          </a:bodyPr>
          <a:lstStyle/>
          <a:p>
            <a:pPr lvl="0" algn="just">
              <a:lnSpc>
                <a:spcPct val="150000"/>
              </a:lnSpc>
              <a:buClrTx/>
              <a:defRPr/>
            </a:pPr>
            <a:r>
              <a:rPr lang="vi-VN" sz="2000" b="1" dirty="0">
                <a:solidFill>
                  <a:sysClr val="windowText" lastClr="000000"/>
                </a:solidFill>
                <a:latin typeface="UTM Avo" panose="02040603050506020204" pitchFamily="18" charset="0"/>
              </a:rPr>
              <a:t>Thông tin 2</a:t>
            </a:r>
          </a:p>
          <a:p>
            <a:pPr lvl="0" algn="just">
              <a:lnSpc>
                <a:spcPct val="150000"/>
              </a:lnSpc>
              <a:buClrTx/>
              <a:defRPr/>
            </a:pPr>
            <a:r>
              <a:rPr lang="vi-VN" sz="2000" dirty="0">
                <a:solidFill>
                  <a:sysClr val="windowText" lastClr="000000"/>
                </a:solidFill>
                <a:latin typeface="UTM Avo" panose="02040603050506020204" pitchFamily="18" charset="0"/>
              </a:rPr>
              <a:t>Trong “Tuyên ngôn Độc lập” của nước Việt Nam Dân chủ Cộng hoà, Chủ tịch Hồ Chí Minh đã chỉ rõ: “Trước ngày 9 tháng 3, biết bao lần Việt Minh đã kêu gọi người Pháp liên minh để chống Nhật. Bọn thực dân Pháp đã không đáp ứng, lại thẳng tay khủng bố Việt Minh hơn nữa. Thậm chí đến khi thua chạy, chúng còn nhẫn tâm giết nốt số đông tù chính trị ở Yên Bái và Cao Bằng. </a:t>
            </a:r>
          </a:p>
          <a:p>
            <a:pPr lvl="0" algn="just">
              <a:lnSpc>
                <a:spcPct val="150000"/>
              </a:lnSpc>
              <a:buClrTx/>
              <a:defRPr/>
            </a:pPr>
            <a:r>
              <a:rPr lang="vi-VN" sz="2000" dirty="0">
                <a:solidFill>
                  <a:sysClr val="windowText" lastClr="000000"/>
                </a:solidFill>
                <a:latin typeface="UTM Avo" panose="02040603050506020204" pitchFamily="18" charset="0"/>
              </a:rPr>
              <a:t>Tuy vậy, đối với người Pháp, đồng bào ta vẫn giữ một thái độ khoan hồng và nhân đạo. Sau cuộc biến động ngày 9 tháng 3, Việt Minh đã giúp cho nhiều người Pháp chạy qua biên thuỳ, lại cứu cho nhiều người Pháp ra khỏi nhà giam Nhật và bảo vệ tính mạng và tài sản cho họ”. </a:t>
            </a:r>
          </a:p>
          <a:p>
            <a:pPr lvl="0" algn="r">
              <a:lnSpc>
                <a:spcPct val="150000"/>
              </a:lnSpc>
              <a:buClrTx/>
              <a:defRPr/>
            </a:pPr>
            <a:r>
              <a:rPr lang="vi-VN" sz="1800" i="1" dirty="0">
                <a:solidFill>
                  <a:sysClr val="windowText" lastClr="000000"/>
                </a:solidFill>
                <a:latin typeface="UTM Avo" panose="02040603050506020204" pitchFamily="18" charset="0"/>
              </a:rPr>
              <a:t>(Theo Hồ Chí Minh toàn tập, Tập 4 (2000), NXB Chính trị quốc gia, Hà Nội, trang 10-11)</a:t>
            </a:r>
          </a:p>
        </p:txBody>
      </p:sp>
    </p:spTree>
    <p:extLst>
      <p:ext uri="{BB962C8B-B14F-4D97-AF65-F5344CB8AC3E}">
        <p14:creationId xmlns:p14="http://schemas.microsoft.com/office/powerpoint/2010/main" val="19472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CEFFF93-5174-3393-267E-1644F14CACA0}"/>
            </a:ext>
          </a:extLst>
        </p:cNvPr>
        <p:cNvGrpSpPr/>
        <p:nvPr/>
      </p:nvGrpSpPr>
      <p:grpSpPr>
        <a:xfrm>
          <a:off x="0" y="0"/>
          <a:ext cx="0" cy="0"/>
          <a:chOff x="0" y="0"/>
          <a:chExt cx="0" cy="0"/>
        </a:xfrm>
      </p:grpSpPr>
      <p:sp>
        <p:nvSpPr>
          <p:cNvPr id="4" name="Freeform 14">
            <a:extLst>
              <a:ext uri="{FF2B5EF4-FFF2-40B4-BE49-F238E27FC236}">
                <a16:creationId xmlns:a16="http://schemas.microsoft.com/office/drawing/2014/main" id="{9C8DEE1F-393E-9494-145D-5A7B57B10B93}"/>
              </a:ext>
            </a:extLst>
          </p:cNvPr>
          <p:cNvSpPr/>
          <p:nvPr/>
        </p:nvSpPr>
        <p:spPr>
          <a:xfrm>
            <a:off x="416007" y="2943769"/>
            <a:ext cx="2322860" cy="2364233"/>
          </a:xfrm>
          <a:custGeom>
            <a:avLst/>
            <a:gdLst/>
            <a:ahLst/>
            <a:cxnLst/>
            <a:rect l="l" t="t" r="r" b="b"/>
            <a:pathLst>
              <a:path w="2021396" h="2057400">
                <a:moveTo>
                  <a:pt x="0" y="0"/>
                </a:moveTo>
                <a:lnTo>
                  <a:pt x="2021395" y="0"/>
                </a:lnTo>
                <a:lnTo>
                  <a:pt x="2021395"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89" dirty="0">
              <a:latin typeface="UTM Avo" panose="02040603050506020204" pitchFamily="18" charset="0"/>
            </a:endParaRPr>
          </a:p>
        </p:txBody>
      </p:sp>
      <p:sp>
        <p:nvSpPr>
          <p:cNvPr id="7" name="TextBox 6">
            <a:extLst>
              <a:ext uri="{FF2B5EF4-FFF2-40B4-BE49-F238E27FC236}">
                <a16:creationId xmlns:a16="http://schemas.microsoft.com/office/drawing/2014/main" id="{ADC862B9-F49B-5F89-2AB5-93EA2C886E07}"/>
              </a:ext>
            </a:extLst>
          </p:cNvPr>
          <p:cNvSpPr txBox="1"/>
          <p:nvPr/>
        </p:nvSpPr>
        <p:spPr>
          <a:xfrm>
            <a:off x="307685" y="2435093"/>
            <a:ext cx="2539504" cy="461665"/>
          </a:xfrm>
          <a:prstGeom prst="rect">
            <a:avLst/>
          </a:prstGeom>
          <a:noFill/>
        </p:spPr>
        <p:txBody>
          <a:bodyPr wrap="square" rtlCol="0">
            <a:spAutoFit/>
          </a:bodyPr>
          <a:lstStyle/>
          <a:p>
            <a:pPr algn="ctr"/>
            <a:r>
              <a:rPr lang="en-US" sz="2400" b="1" dirty="0">
                <a:latin typeface="UTM Avo" panose="02040603050506020204" pitchFamily="18" charset="0"/>
              </a:rPr>
              <a:t>Thông tin 2</a:t>
            </a:r>
          </a:p>
        </p:txBody>
      </p:sp>
      <p:sp>
        <p:nvSpPr>
          <p:cNvPr id="9" name="Rectangle 8">
            <a:extLst>
              <a:ext uri="{FF2B5EF4-FFF2-40B4-BE49-F238E27FC236}">
                <a16:creationId xmlns:a16="http://schemas.microsoft.com/office/drawing/2014/main" id="{E1821508-81F2-DB99-C501-13CC9CBCC73F}"/>
              </a:ext>
            </a:extLst>
          </p:cNvPr>
          <p:cNvSpPr/>
          <p:nvPr/>
        </p:nvSpPr>
        <p:spPr>
          <a:xfrm>
            <a:off x="3276604" y="861999"/>
            <a:ext cx="8755567" cy="4129102"/>
          </a:xfrm>
          <a:prstGeom prst="rect">
            <a:avLst/>
          </a:prstGeom>
          <a:solidFill>
            <a:sysClr val="window" lastClr="FFFFFF"/>
          </a:solidFill>
          <a:ln w="25400" cap="flat" cmpd="sng" algn="ctr">
            <a:noFill/>
            <a:prstDash val="solid"/>
          </a:ln>
          <a:effectLst/>
        </p:spPr>
        <p:txBody>
          <a:bodyPr rtlCol="0" anchor="ctr"/>
          <a:lstStyle/>
          <a:p>
            <a:pPr lvl="0" algn="just" defTabSz="609539">
              <a:lnSpc>
                <a:spcPct val="150000"/>
              </a:lnSpc>
              <a:buClrTx/>
              <a:defRPr/>
            </a:pPr>
            <a:r>
              <a:rPr lang="vi-VN" sz="2400" b="1" kern="1200" dirty="0">
                <a:solidFill>
                  <a:srgbClr val="C00000"/>
                </a:solidFill>
                <a:latin typeface="UTM Avo" panose="02040603050506020204" pitchFamily="18" charset="0"/>
                <a:ea typeface="+mn-ea"/>
                <a:cs typeface="Arial" panose="020B0604020202020204" pitchFamily="34" charset="0"/>
              </a:rPr>
              <a:t>Việc làm: </a:t>
            </a:r>
          </a:p>
          <a:p>
            <a:pPr marL="342900" lvl="0" indent="-342900" algn="just" defTabSz="609539">
              <a:lnSpc>
                <a:spcPct val="150000"/>
              </a:lnSpc>
              <a:buClrTx/>
              <a:buFont typeface="Arial" panose="020B0604020202020204" pitchFamily="34" charset="0"/>
              <a:buChar char="•"/>
              <a:defRPr/>
            </a:pPr>
            <a:r>
              <a:rPr lang="vi-VN" sz="2400" kern="1200" dirty="0">
                <a:solidFill>
                  <a:schemeClr val="tx1"/>
                </a:solidFill>
                <a:latin typeface="UTM Avo" panose="02040603050506020204" pitchFamily="18" charset="0"/>
                <a:ea typeface="+mn-ea"/>
                <a:cs typeface="Arial" panose="020B0604020202020204" pitchFamily="34" charset="0"/>
              </a:rPr>
              <a:t>Nhân dân Việt Nam vẫn giữ một thái độ khoan hồng và nhân đạo với người Pháp. </a:t>
            </a:r>
          </a:p>
          <a:p>
            <a:pPr marL="342900" lvl="0" indent="-342900" algn="just" defTabSz="609539">
              <a:lnSpc>
                <a:spcPct val="150000"/>
              </a:lnSpc>
              <a:buClrTx/>
              <a:buFont typeface="Arial" panose="020B0604020202020204" pitchFamily="34" charset="0"/>
              <a:buChar char="•"/>
              <a:defRPr/>
            </a:pPr>
            <a:r>
              <a:rPr lang="vi-VN" sz="2400" kern="1200" dirty="0">
                <a:solidFill>
                  <a:schemeClr val="tx1"/>
                </a:solidFill>
                <a:latin typeface="UTM Avo" panose="02040603050506020204" pitchFamily="18" charset="0"/>
                <a:ea typeface="+mn-ea"/>
                <a:cs typeface="Arial" panose="020B0604020202020204" pitchFamily="34" charset="0"/>
              </a:rPr>
              <a:t>Khi Nhật đảo chính Pháp (9/3/1945), nhân dân Việt Nam đã giúp cho nhiều người Pháp chạy qua biên thuỳ, cứu nhiều người Pháp ra khỏi nhà giam Nhật và bảo vệ tính mạng và tài sản cho họ.</a:t>
            </a:r>
          </a:p>
        </p:txBody>
      </p:sp>
      <p:sp>
        <p:nvSpPr>
          <p:cNvPr id="10" name="Rectangle 9">
            <a:extLst>
              <a:ext uri="{FF2B5EF4-FFF2-40B4-BE49-F238E27FC236}">
                <a16:creationId xmlns:a16="http://schemas.microsoft.com/office/drawing/2014/main" id="{6AB130C2-24B3-6004-30F6-1E5B721C31DD}"/>
              </a:ext>
            </a:extLst>
          </p:cNvPr>
          <p:cNvSpPr/>
          <p:nvPr/>
        </p:nvSpPr>
        <p:spPr>
          <a:xfrm>
            <a:off x="3276604" y="5194300"/>
            <a:ext cx="8755564" cy="1446605"/>
          </a:xfrm>
          <a:prstGeom prst="rect">
            <a:avLst/>
          </a:prstGeom>
          <a:solidFill>
            <a:sysClr val="window" lastClr="FFFFFF"/>
          </a:solidFill>
          <a:ln w="25400" cap="flat" cmpd="sng" algn="ctr">
            <a:noFill/>
            <a:prstDash val="solid"/>
          </a:ln>
          <a:effectLst/>
        </p:spPr>
        <p:txBody>
          <a:bodyPr rtlCol="0" anchor="ctr"/>
          <a:lstStyle/>
          <a:p>
            <a:pPr algn="just" defTabSz="609539">
              <a:lnSpc>
                <a:spcPct val="150000"/>
              </a:lnSpc>
              <a:buClrTx/>
            </a:pPr>
            <a:r>
              <a:rPr lang="vi-VN" sz="2400" b="1" kern="1200" dirty="0">
                <a:solidFill>
                  <a:srgbClr val="C00000"/>
                </a:solidFill>
                <a:latin typeface="UTM Avo" panose="02040603050506020204" pitchFamily="18" charset="0"/>
                <a:ea typeface="+mn-ea"/>
                <a:cs typeface="Arial" panose="020B0604020202020204" pitchFamily="34" charset="0"/>
              </a:rPr>
              <a:t>Ý nghĩa: </a:t>
            </a:r>
            <a:r>
              <a:rPr lang="vi-VN" sz="2400" kern="1200" dirty="0">
                <a:solidFill>
                  <a:schemeClr val="tx1"/>
                </a:solidFill>
                <a:latin typeface="UTM Avo" panose="02040603050506020204" pitchFamily="18" charset="0"/>
                <a:ea typeface="+mn-ea"/>
                <a:cs typeface="Arial" panose="020B0604020202020204" pitchFamily="34" charset="0"/>
              </a:rPr>
              <a:t>Thể hiện lòng khoan dung, nhân văn, nhân đạo của nhân dân Việt Nam.</a:t>
            </a:r>
          </a:p>
        </p:txBody>
      </p:sp>
    </p:spTree>
    <p:extLst>
      <p:ext uri="{BB962C8B-B14F-4D97-AF65-F5344CB8AC3E}">
        <p14:creationId xmlns:p14="http://schemas.microsoft.com/office/powerpoint/2010/main" val="1595805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83498C-83D1-E7CC-F4B3-EDD8C2EDAAEB}"/>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DE0D938E-EB98-BFCF-DC45-A65F1BC77192}"/>
              </a:ext>
            </a:extLst>
          </p:cNvPr>
          <p:cNvSpPr/>
          <p:nvPr/>
        </p:nvSpPr>
        <p:spPr>
          <a:xfrm>
            <a:off x="0" y="1689100"/>
            <a:ext cx="4432300" cy="708660"/>
          </a:xfrm>
          <a:prstGeom prst="homePlate">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400" b="1"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Trò</a:t>
            </a:r>
            <a:r>
              <a:rPr kumimoji="0" lang="en-US" sz="2400" b="1"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chơi</a:t>
            </a:r>
            <a:r>
              <a:rPr kumimoji="0" lang="en-US" sz="2400" b="1" u="none" strike="noStrike" kern="0" cap="none" spc="0" normalizeH="0" baseline="0" noProof="0" dirty="0">
                <a:ln>
                  <a:noFill/>
                </a:ln>
                <a:solidFill>
                  <a:schemeClr val="tx1"/>
                </a:solidFill>
                <a:effectLst/>
                <a:uLnTx/>
                <a:uFillTx/>
                <a:latin typeface="UTM Avo" panose="02040603050506020204" pitchFamily="18" charset="0"/>
                <a:ea typeface="+mn-ea"/>
                <a:cs typeface="+mn-cs"/>
              </a:rPr>
              <a:t> Ai </a:t>
            </a:r>
            <a:r>
              <a:rPr kumimoji="0" lang="en-US" sz="2400" b="1"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nhanh</a:t>
            </a:r>
            <a:r>
              <a:rPr kumimoji="0" lang="en-US" sz="2400" b="1"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hơn</a:t>
            </a:r>
            <a:endParaRPr kumimoji="0" lang="en-US" sz="2400" b="1"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grpSp>
        <p:nvGrpSpPr>
          <p:cNvPr id="3" name="Group 2">
            <a:extLst>
              <a:ext uri="{FF2B5EF4-FFF2-40B4-BE49-F238E27FC236}">
                <a16:creationId xmlns:a16="http://schemas.microsoft.com/office/drawing/2014/main" id="{6FA5EEF2-0802-234F-191F-6E6F082BE382}"/>
              </a:ext>
            </a:extLst>
          </p:cNvPr>
          <p:cNvGrpSpPr/>
          <p:nvPr/>
        </p:nvGrpSpPr>
        <p:grpSpPr>
          <a:xfrm>
            <a:off x="647107" y="2479040"/>
            <a:ext cx="6322653" cy="4134455"/>
            <a:chOff x="5067302" y="1059678"/>
            <a:chExt cx="4741990" cy="3024143"/>
          </a:xfrm>
        </p:grpSpPr>
        <p:sp>
          <p:nvSpPr>
            <p:cNvPr id="4" name="Freeform 2">
              <a:extLst>
                <a:ext uri="{FF2B5EF4-FFF2-40B4-BE49-F238E27FC236}">
                  <a16:creationId xmlns:a16="http://schemas.microsoft.com/office/drawing/2014/main" id="{38AFA75C-2D25-49D5-724C-EC7FA1DD5552}"/>
                </a:ext>
              </a:extLst>
            </p:cNvPr>
            <p:cNvSpPr/>
            <p:nvPr/>
          </p:nvSpPr>
          <p:spPr>
            <a:xfrm>
              <a:off x="5067302" y="1059678"/>
              <a:ext cx="4741990" cy="3024143"/>
            </a:xfrm>
            <a:custGeom>
              <a:avLst/>
              <a:gdLst/>
              <a:ahLst/>
              <a:cxnLst/>
              <a:rect l="l" t="t" r="r" b="b"/>
              <a:pathLst>
                <a:path w="3819970" h="3024143">
                  <a:moveTo>
                    <a:pt x="0" y="0"/>
                  </a:moveTo>
                  <a:lnTo>
                    <a:pt x="3819970" y="0"/>
                  </a:lnTo>
                  <a:lnTo>
                    <a:pt x="3819970" y="3024143"/>
                  </a:lnTo>
                  <a:lnTo>
                    <a:pt x="0" y="3024143"/>
                  </a:lnTo>
                  <a:lnTo>
                    <a:pt x="0" y="0"/>
                  </a:lnTo>
                  <a:close/>
                </a:path>
              </a:pathLst>
            </a:custGeom>
            <a:blipFill>
              <a:blip r:embed="rId3"/>
              <a:stretch>
                <a:fillRect/>
              </a:stretch>
            </a:blipFill>
          </p:spPr>
          <p:txBody>
            <a:bodyPr/>
            <a:lstStyle/>
            <a:p>
              <a:pPr defTabSz="1219170">
                <a:defRPr/>
              </a:pPr>
              <a:endParaRPr lang="en-US" sz="1867" dirty="0">
                <a:latin typeface="UTM Avo" panose="02040603050506020204" pitchFamily="18" charset="0"/>
              </a:endParaRPr>
            </a:p>
          </p:txBody>
        </p:sp>
        <p:sp>
          <p:nvSpPr>
            <p:cNvPr id="5" name="TextBox 4">
              <a:extLst>
                <a:ext uri="{FF2B5EF4-FFF2-40B4-BE49-F238E27FC236}">
                  <a16:creationId xmlns:a16="http://schemas.microsoft.com/office/drawing/2014/main" id="{C21CFAE8-6F1E-F7C6-F57C-B64378377E6E}"/>
                </a:ext>
              </a:extLst>
            </p:cNvPr>
            <p:cNvSpPr txBox="1"/>
            <p:nvPr/>
          </p:nvSpPr>
          <p:spPr>
            <a:xfrm>
              <a:off x="6041238" y="2181041"/>
              <a:ext cx="3701236" cy="1225794"/>
            </a:xfrm>
            <a:prstGeom prst="rect">
              <a:avLst/>
            </a:prstGeom>
            <a:noFill/>
          </p:spPr>
          <p:txBody>
            <a:bodyPr wrap="square">
              <a:spAutoFit/>
            </a:bodyPr>
            <a:lstStyle/>
            <a:p>
              <a:pPr algn="just" defTabSz="1219170">
                <a:lnSpc>
                  <a:spcPct val="150000"/>
                </a:lnSpc>
                <a:defRPr/>
              </a:pP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tục</a:t>
              </a:r>
              <a:r>
                <a:rPr lang="en-US" sz="2400" dirty="0">
                  <a:latin typeface="UTM Avo" panose="02040603050506020204" pitchFamily="18" charset="0"/>
                </a:rPr>
                <a:t> </a:t>
              </a:r>
              <a:r>
                <a:rPr lang="en-US" sz="2400" dirty="0" err="1">
                  <a:latin typeface="UTM Avo" panose="02040603050506020204" pitchFamily="18" charset="0"/>
                </a:rPr>
                <a:t>ngữ</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ngữ</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lòng</a:t>
              </a:r>
              <a:r>
                <a:rPr lang="en-US" sz="2400" dirty="0">
                  <a:latin typeface="UTM Avo" panose="02040603050506020204" pitchFamily="18" charset="0"/>
                </a:rPr>
                <a:t> </a:t>
              </a:r>
              <a:r>
                <a:rPr lang="en-US" sz="2400" dirty="0" err="1">
                  <a:latin typeface="UTM Avo" panose="02040603050506020204" pitchFamily="18" charset="0"/>
                </a:rPr>
                <a:t>khoan</a:t>
              </a:r>
              <a:r>
                <a:rPr lang="en-US" sz="2400" dirty="0">
                  <a:latin typeface="UTM Avo" panose="02040603050506020204" pitchFamily="18" charset="0"/>
                </a:rPr>
                <a:t> dung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lòng</a:t>
              </a:r>
              <a:r>
                <a:rPr lang="en-US" sz="2400" dirty="0">
                  <a:latin typeface="UTM Avo" panose="02040603050506020204" pitchFamily="18" charset="0"/>
                </a:rPr>
                <a:t> </a:t>
              </a:r>
              <a:r>
                <a:rPr lang="en-US" sz="2400" dirty="0" err="1">
                  <a:latin typeface="UTM Avo" panose="02040603050506020204" pitchFamily="18" charset="0"/>
                </a:rPr>
                <a:t>khoan</a:t>
              </a:r>
              <a:r>
                <a:rPr lang="en-US" sz="2400" dirty="0">
                  <a:latin typeface="UTM Avo" panose="02040603050506020204" pitchFamily="18" charset="0"/>
                </a:rPr>
                <a:t> dung.</a:t>
              </a:r>
            </a:p>
          </p:txBody>
        </p:sp>
      </p:grpSp>
      <p:grpSp>
        <p:nvGrpSpPr>
          <p:cNvPr id="10" name="Group 9">
            <a:extLst>
              <a:ext uri="{FF2B5EF4-FFF2-40B4-BE49-F238E27FC236}">
                <a16:creationId xmlns:a16="http://schemas.microsoft.com/office/drawing/2014/main" id="{28992FB2-57DB-526C-5365-D2A3C8ADC67C}"/>
              </a:ext>
            </a:extLst>
          </p:cNvPr>
          <p:cNvGrpSpPr/>
          <p:nvPr/>
        </p:nvGrpSpPr>
        <p:grpSpPr>
          <a:xfrm>
            <a:off x="7237659" y="1798321"/>
            <a:ext cx="4954341" cy="4960543"/>
            <a:chOff x="5428244" y="1348740"/>
            <a:chExt cx="3715756" cy="3720407"/>
          </a:xfrm>
        </p:grpSpPr>
        <p:pic>
          <p:nvPicPr>
            <p:cNvPr id="15" name="Picture 12">
              <a:extLst>
                <a:ext uri="{FF2B5EF4-FFF2-40B4-BE49-F238E27FC236}">
                  <a16:creationId xmlns:a16="http://schemas.microsoft.com/office/drawing/2014/main" id="{8C7ADB59-2600-6FAB-FADD-B0A71A56212D}"/>
                </a:ext>
              </a:extLst>
            </p:cNvPr>
            <p:cNvPicPr>
              <a:picLocks noChangeAspect="1"/>
            </p:cNvPicPr>
            <p:nvPr/>
          </p:nvPicPr>
          <p:blipFill>
            <a:blip r:embed="rId4"/>
            <a:srcRect/>
            <a:stretch>
              <a:fillRect/>
            </a:stretch>
          </p:blipFill>
          <p:spPr>
            <a:xfrm>
              <a:off x="5428244" y="1348740"/>
              <a:ext cx="3715756" cy="3720407"/>
            </a:xfrm>
            <a:prstGeom prst="rect">
              <a:avLst/>
            </a:prstGeom>
          </p:spPr>
        </p:pic>
        <p:pic>
          <p:nvPicPr>
            <p:cNvPr id="17" name="Picture 2">
              <a:extLst>
                <a:ext uri="{FF2B5EF4-FFF2-40B4-BE49-F238E27FC236}">
                  <a16:creationId xmlns:a16="http://schemas.microsoft.com/office/drawing/2014/main" id="{FBB49FE1-6116-3F6C-7D57-F8205AFE286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29300" y="1600580"/>
              <a:ext cx="998220" cy="1157357"/>
            </a:xfrm>
            <a:prstGeom prst="rect">
              <a:avLst/>
            </a:prstGeom>
          </p:spPr>
        </p:pic>
        <p:sp>
          <p:nvSpPr>
            <p:cNvPr id="18" name="TextBox 17">
              <a:extLst>
                <a:ext uri="{FF2B5EF4-FFF2-40B4-BE49-F238E27FC236}">
                  <a16:creationId xmlns:a16="http://schemas.microsoft.com/office/drawing/2014/main" id="{6C8497B0-E909-9696-F912-C4A9BF3DD8D8}"/>
                </a:ext>
              </a:extLst>
            </p:cNvPr>
            <p:cNvSpPr txBox="1"/>
            <p:nvPr/>
          </p:nvSpPr>
          <p:spPr>
            <a:xfrm>
              <a:off x="5631180" y="2885663"/>
              <a:ext cx="1394460" cy="500089"/>
            </a:xfrm>
            <a:prstGeom prst="rect">
              <a:avLst/>
            </a:prstGeom>
            <a:noFill/>
          </p:spPr>
          <p:txBody>
            <a:bodyPr wrap="square" rtlCol="0">
              <a:spAutoFit/>
            </a:bodyPr>
            <a:lstStyle/>
            <a:p>
              <a:pPr algn="ctr"/>
              <a:r>
                <a:rPr lang="en-US" sz="3600" b="1" dirty="0">
                  <a:solidFill>
                    <a:srgbClr val="FFFFFF"/>
                  </a:solidFill>
                  <a:latin typeface="UTM Avo" panose="02040603050506020204" pitchFamily="18" charset="0"/>
                </a:rPr>
                <a:t>5 </a:t>
              </a:r>
              <a:r>
                <a:rPr lang="en-US" sz="3600" b="1" dirty="0" err="1">
                  <a:solidFill>
                    <a:srgbClr val="FFFFFF"/>
                  </a:solidFill>
                  <a:latin typeface="UTM Avo" panose="02040603050506020204" pitchFamily="18" charset="0"/>
                </a:rPr>
                <a:t>phút</a:t>
              </a:r>
              <a:endParaRPr lang="en-US" sz="3600" b="1" dirty="0">
                <a:solidFill>
                  <a:srgbClr val="FFFFFF"/>
                </a:solidFill>
                <a:latin typeface="UTM Avo" panose="02040603050506020204" pitchFamily="18" charset="0"/>
              </a:endParaRPr>
            </a:p>
          </p:txBody>
        </p:sp>
      </p:grpSp>
    </p:spTree>
    <p:extLst>
      <p:ext uri="{BB962C8B-B14F-4D97-AF65-F5344CB8AC3E}">
        <p14:creationId xmlns:p14="http://schemas.microsoft.com/office/powerpoint/2010/main" val="41437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E153C15-3F62-8D8D-D0CC-842324DBD7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68E8F2-1415-D086-EA25-C5D4C9F30F3E}"/>
              </a:ext>
            </a:extLst>
          </p:cNvPr>
          <p:cNvSpPr txBox="1"/>
          <p:nvPr/>
        </p:nvSpPr>
        <p:spPr>
          <a:xfrm>
            <a:off x="1579880" y="1561364"/>
            <a:ext cx="9032240" cy="461665"/>
          </a:xfrm>
          <a:prstGeom prst="rect">
            <a:avLst/>
          </a:prstGeom>
          <a:noFill/>
        </p:spPr>
        <p:txBody>
          <a:bodyPr wrap="square">
            <a:spAutoFit/>
          </a:bodyPr>
          <a:lstStyle/>
          <a:p>
            <a:pPr algn="ctr" defTabSz="1219170">
              <a:defRPr/>
            </a:pP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tục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ngữ</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thành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ngữ</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lòng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khoan</a:t>
            </a:r>
            <a:r>
              <a:rPr lang="en-US" sz="2400" b="1" dirty="0">
                <a:solidFill>
                  <a:schemeClr val="tx1"/>
                </a:solidFill>
                <a:latin typeface="UTM Avo" panose="02040603050506020204" pitchFamily="18" charset="0"/>
              </a:rPr>
              <a:t> dung</a:t>
            </a:r>
          </a:p>
        </p:txBody>
      </p:sp>
      <p:grpSp>
        <p:nvGrpSpPr>
          <p:cNvPr id="4" name="Group 3">
            <a:extLst>
              <a:ext uri="{FF2B5EF4-FFF2-40B4-BE49-F238E27FC236}">
                <a16:creationId xmlns:a16="http://schemas.microsoft.com/office/drawing/2014/main" id="{529A012C-CD5A-35C2-90E6-C895A9F2D8C3}"/>
              </a:ext>
            </a:extLst>
          </p:cNvPr>
          <p:cNvGrpSpPr/>
          <p:nvPr/>
        </p:nvGrpSpPr>
        <p:grpSpPr>
          <a:xfrm>
            <a:off x="498865" y="1981978"/>
            <a:ext cx="2902161" cy="1993640"/>
            <a:chOff x="1199548" y="2872741"/>
            <a:chExt cx="2176621" cy="1495230"/>
          </a:xfrm>
        </p:grpSpPr>
        <p:pic>
          <p:nvPicPr>
            <p:cNvPr id="5" name="Picture 15">
              <a:extLst>
                <a:ext uri="{FF2B5EF4-FFF2-40B4-BE49-F238E27FC236}">
                  <a16:creationId xmlns:a16="http://schemas.microsoft.com/office/drawing/2014/main" id="{35DEB161-4B8F-E4A9-24FD-764C06E8DAF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99548" y="2872741"/>
              <a:ext cx="2176621" cy="1495230"/>
            </a:xfrm>
            <a:prstGeom prst="rect">
              <a:avLst/>
            </a:prstGeom>
          </p:spPr>
        </p:pic>
        <p:sp>
          <p:nvSpPr>
            <p:cNvPr id="6" name="TextBox 5">
              <a:extLst>
                <a:ext uri="{FF2B5EF4-FFF2-40B4-BE49-F238E27FC236}">
                  <a16:creationId xmlns:a16="http://schemas.microsoft.com/office/drawing/2014/main" id="{07B8A528-0141-5CF0-0898-AFD5EC51C391}"/>
                </a:ext>
              </a:extLst>
            </p:cNvPr>
            <p:cNvSpPr txBox="1"/>
            <p:nvPr/>
          </p:nvSpPr>
          <p:spPr>
            <a:xfrm>
              <a:off x="1599984" y="3231111"/>
              <a:ext cx="1296125" cy="846290"/>
            </a:xfrm>
            <a:prstGeom prst="rect">
              <a:avLst/>
            </a:prstGeom>
            <a:noFill/>
          </p:spPr>
          <p:txBody>
            <a:bodyPr wrap="square">
              <a:spAutoFit/>
            </a:bodyPr>
            <a:lstStyle/>
            <a:p>
              <a:pPr algn="ctr" defTabSz="1219170">
                <a:lnSpc>
                  <a:spcPct val="150000"/>
                </a:lnSpc>
                <a:defRPr/>
              </a:pPr>
              <a:r>
                <a:rPr lang="en-US" sz="2400" b="1" dirty="0" err="1">
                  <a:latin typeface="UTM Avo" panose="02040603050506020204" pitchFamily="18" charset="0"/>
                  <a:ea typeface="UD Digi Kyokasho N-B" panose="02020700000000000000" pitchFamily="17" charset="-128"/>
                </a:rPr>
                <a:t>Chín</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bỏ</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làm</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mười</a:t>
              </a:r>
              <a:endParaRPr lang="en-US" sz="2400" b="1" dirty="0">
                <a:latin typeface="UTM Avo" panose="02040603050506020204" pitchFamily="18" charset="0"/>
                <a:ea typeface="UD Digi Kyokasho N-B" panose="02020700000000000000" pitchFamily="17" charset="-128"/>
              </a:endParaRPr>
            </a:p>
          </p:txBody>
        </p:sp>
      </p:grpSp>
      <p:grpSp>
        <p:nvGrpSpPr>
          <p:cNvPr id="7" name="Group 6">
            <a:extLst>
              <a:ext uri="{FF2B5EF4-FFF2-40B4-BE49-F238E27FC236}">
                <a16:creationId xmlns:a16="http://schemas.microsoft.com/office/drawing/2014/main" id="{F5F23C77-5AB9-5B43-618A-91AABA4E9485}"/>
              </a:ext>
            </a:extLst>
          </p:cNvPr>
          <p:cNvGrpSpPr/>
          <p:nvPr/>
        </p:nvGrpSpPr>
        <p:grpSpPr>
          <a:xfrm>
            <a:off x="498865" y="3879591"/>
            <a:ext cx="4632108" cy="2939254"/>
            <a:chOff x="992167" y="2467611"/>
            <a:chExt cx="3474081" cy="2204441"/>
          </a:xfrm>
        </p:grpSpPr>
        <p:pic>
          <p:nvPicPr>
            <p:cNvPr id="8" name="Picture 15">
              <a:extLst>
                <a:ext uri="{FF2B5EF4-FFF2-40B4-BE49-F238E27FC236}">
                  <a16:creationId xmlns:a16="http://schemas.microsoft.com/office/drawing/2014/main" id="{074F8799-F06F-B7A9-5AD6-D6DDBE396C1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2167" y="2467611"/>
              <a:ext cx="3474081" cy="2204441"/>
            </a:xfrm>
            <a:prstGeom prst="rect">
              <a:avLst/>
            </a:prstGeom>
          </p:spPr>
        </p:pic>
        <p:sp>
          <p:nvSpPr>
            <p:cNvPr id="9" name="TextBox 8">
              <a:extLst>
                <a:ext uri="{FF2B5EF4-FFF2-40B4-BE49-F238E27FC236}">
                  <a16:creationId xmlns:a16="http://schemas.microsoft.com/office/drawing/2014/main" id="{CE7E12C2-0B42-2A64-DC9B-523C964A5BF9}"/>
                </a:ext>
              </a:extLst>
            </p:cNvPr>
            <p:cNvSpPr txBox="1"/>
            <p:nvPr/>
          </p:nvSpPr>
          <p:spPr>
            <a:xfrm>
              <a:off x="1521075" y="3054154"/>
              <a:ext cx="2416265" cy="1261788"/>
            </a:xfrm>
            <a:prstGeom prst="rect">
              <a:avLst/>
            </a:prstGeom>
            <a:noFill/>
          </p:spPr>
          <p:txBody>
            <a:bodyPr wrap="square">
              <a:spAutoFit/>
            </a:bodyPr>
            <a:lstStyle/>
            <a:p>
              <a:pPr algn="ctr" defTabSz="1219170">
                <a:lnSpc>
                  <a:spcPct val="150000"/>
                </a:lnSpc>
                <a:defRPr/>
              </a:pPr>
              <a:r>
                <a:rPr lang="en-US" sz="2400" b="1" dirty="0" err="1">
                  <a:latin typeface="UTM Avo" panose="02040603050506020204" pitchFamily="18" charset="0"/>
                  <a:ea typeface="UD Digi Kyokasho N-B" panose="02020700000000000000" pitchFamily="17" charset="-128"/>
                </a:rPr>
                <a:t>Đánh</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kẻ</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chạy</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đi</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không</a:t>
              </a:r>
              <a:r>
                <a:rPr lang="en-US" sz="2400" b="1" dirty="0">
                  <a:latin typeface="UTM Avo" panose="02040603050506020204" pitchFamily="18" charset="0"/>
                  <a:ea typeface="UD Digi Kyokasho N-B" panose="02020700000000000000" pitchFamily="17" charset="-128"/>
                </a:rPr>
                <a:t> ai </a:t>
              </a:r>
              <a:r>
                <a:rPr lang="en-US" sz="2400" b="1" dirty="0" err="1">
                  <a:latin typeface="UTM Avo" panose="02040603050506020204" pitchFamily="18" charset="0"/>
                  <a:ea typeface="UD Digi Kyokasho N-B" panose="02020700000000000000" pitchFamily="17" charset="-128"/>
                </a:rPr>
                <a:t>đánh</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người</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chạy</a:t>
              </a:r>
              <a:r>
                <a:rPr lang="en-US" sz="2400" b="1" dirty="0">
                  <a:latin typeface="UTM Avo" panose="02040603050506020204" pitchFamily="18" charset="0"/>
                  <a:ea typeface="UD Digi Kyokasho N-B" panose="02020700000000000000" pitchFamily="17" charset="-128"/>
                </a:rPr>
                <a:t> </a:t>
              </a:r>
              <a:r>
                <a:rPr lang="en-US" sz="2400" b="1" dirty="0" err="1">
                  <a:latin typeface="UTM Avo" panose="02040603050506020204" pitchFamily="18" charset="0"/>
                  <a:ea typeface="UD Digi Kyokasho N-B" panose="02020700000000000000" pitchFamily="17" charset="-128"/>
                </a:rPr>
                <a:t>lại</a:t>
              </a:r>
              <a:endParaRPr lang="en-US" sz="2400" b="1" dirty="0">
                <a:latin typeface="UTM Avo" panose="02040603050506020204" pitchFamily="18" charset="0"/>
                <a:ea typeface="UD Digi Kyokasho N-B" panose="02020700000000000000" pitchFamily="17" charset="-128"/>
              </a:endParaRPr>
            </a:p>
          </p:txBody>
        </p:sp>
      </p:grpSp>
      <p:grpSp>
        <p:nvGrpSpPr>
          <p:cNvPr id="10" name="Group 9">
            <a:extLst>
              <a:ext uri="{FF2B5EF4-FFF2-40B4-BE49-F238E27FC236}">
                <a16:creationId xmlns:a16="http://schemas.microsoft.com/office/drawing/2014/main" id="{C24BCBB2-6FA5-C54C-CE5F-951048776327}"/>
              </a:ext>
            </a:extLst>
          </p:cNvPr>
          <p:cNvGrpSpPr/>
          <p:nvPr/>
        </p:nvGrpSpPr>
        <p:grpSpPr>
          <a:xfrm>
            <a:off x="3525460" y="2179325"/>
            <a:ext cx="7743237" cy="1681229"/>
            <a:chOff x="2789840" y="1174360"/>
            <a:chExt cx="5807428" cy="1260923"/>
          </a:xfrm>
        </p:grpSpPr>
        <p:sp>
          <p:nvSpPr>
            <p:cNvPr id="11" name="Arrow: Right 10">
              <a:extLst>
                <a:ext uri="{FF2B5EF4-FFF2-40B4-BE49-F238E27FC236}">
                  <a16:creationId xmlns:a16="http://schemas.microsoft.com/office/drawing/2014/main" id="{83DCF18D-7D50-AF8E-0F2F-2C6306FC21C5}"/>
                </a:ext>
              </a:extLst>
            </p:cNvPr>
            <p:cNvSpPr/>
            <p:nvPr/>
          </p:nvSpPr>
          <p:spPr>
            <a:xfrm>
              <a:off x="2789840" y="1604768"/>
              <a:ext cx="478991" cy="400110"/>
            </a:xfrm>
            <a:prstGeom prst="rightArrow">
              <a:avLst/>
            </a:prstGeom>
            <a:solidFill>
              <a:srgbClr val="613609">
                <a:lumMod val="60000"/>
                <a:lumOff val="4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12" name="TextBox 11">
              <a:extLst>
                <a:ext uri="{FF2B5EF4-FFF2-40B4-BE49-F238E27FC236}">
                  <a16:creationId xmlns:a16="http://schemas.microsoft.com/office/drawing/2014/main" id="{EC8F667F-4237-0477-6FAF-15C8EB9CB687}"/>
                </a:ext>
              </a:extLst>
            </p:cNvPr>
            <p:cNvSpPr txBox="1"/>
            <p:nvPr/>
          </p:nvSpPr>
          <p:spPr>
            <a:xfrm>
              <a:off x="3280417" y="1174360"/>
              <a:ext cx="5316851" cy="1260923"/>
            </a:xfrm>
            <a:prstGeom prst="rect">
              <a:avLst/>
            </a:prstGeom>
            <a:noFill/>
          </p:spPr>
          <p:txBody>
            <a:bodyPr wrap="square">
              <a:spAutoFit/>
            </a:bodyPr>
            <a:lstStyle/>
            <a:p>
              <a:pPr marL="0" marR="0" lvl="0" indent="0" algn="just"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C</a:t>
              </a: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rPr>
                <a:t>hấp nhận bỏ qua, châm chước cho những lỗi lầm của người khác, không cần tính toán chi li, rõ ràng.</a:t>
              </a:r>
              <a:endParaRPr lang="en-US" sz="2400" b="1" dirty="0">
                <a:latin typeface="UTM Avo" panose="02040603050506020204" pitchFamily="18" charset="0"/>
                <a:ea typeface="UD Digi Kyokasho N-B" panose="02020700000000000000" pitchFamily="17" charset="-128"/>
              </a:endParaRPr>
            </a:p>
          </p:txBody>
        </p:sp>
      </p:grpSp>
      <p:grpSp>
        <p:nvGrpSpPr>
          <p:cNvPr id="13" name="Group 12">
            <a:extLst>
              <a:ext uri="{FF2B5EF4-FFF2-40B4-BE49-F238E27FC236}">
                <a16:creationId xmlns:a16="http://schemas.microsoft.com/office/drawing/2014/main" id="{86ACA2C9-3FBE-DF84-0A87-48901D7A09D6}"/>
              </a:ext>
            </a:extLst>
          </p:cNvPr>
          <p:cNvGrpSpPr/>
          <p:nvPr/>
        </p:nvGrpSpPr>
        <p:grpSpPr>
          <a:xfrm>
            <a:off x="5367593" y="4396232"/>
            <a:ext cx="5955077" cy="1675843"/>
            <a:chOff x="2789840" y="1145418"/>
            <a:chExt cx="4466308" cy="1256882"/>
          </a:xfrm>
        </p:grpSpPr>
        <p:sp>
          <p:nvSpPr>
            <p:cNvPr id="15" name="Arrow: Right 14">
              <a:extLst>
                <a:ext uri="{FF2B5EF4-FFF2-40B4-BE49-F238E27FC236}">
                  <a16:creationId xmlns:a16="http://schemas.microsoft.com/office/drawing/2014/main" id="{7968F87B-4258-2727-1532-0310FAFCC148}"/>
                </a:ext>
              </a:extLst>
            </p:cNvPr>
            <p:cNvSpPr/>
            <p:nvPr/>
          </p:nvSpPr>
          <p:spPr>
            <a:xfrm>
              <a:off x="2789840" y="1604768"/>
              <a:ext cx="478991" cy="400110"/>
            </a:xfrm>
            <a:prstGeom prst="rightArrow">
              <a:avLst/>
            </a:prstGeom>
            <a:solidFill>
              <a:srgbClr val="613609">
                <a:lumMod val="60000"/>
                <a:lumOff val="4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16" name="TextBox 15">
              <a:extLst>
                <a:ext uri="{FF2B5EF4-FFF2-40B4-BE49-F238E27FC236}">
                  <a16:creationId xmlns:a16="http://schemas.microsoft.com/office/drawing/2014/main" id="{198B25F4-9069-EE01-41AB-E7E9E46A0E04}"/>
                </a:ext>
              </a:extLst>
            </p:cNvPr>
            <p:cNvSpPr txBox="1"/>
            <p:nvPr/>
          </p:nvSpPr>
          <p:spPr>
            <a:xfrm>
              <a:off x="3280418" y="1145418"/>
              <a:ext cx="3975730" cy="1256882"/>
            </a:xfrm>
            <a:prstGeom prst="rect">
              <a:avLst/>
            </a:prstGeom>
            <a:noFill/>
          </p:spPr>
          <p:txBody>
            <a:bodyPr wrap="square">
              <a:spAutoFit/>
            </a:bodyPr>
            <a:lstStyle/>
            <a:p>
              <a:pPr marL="0" marR="0" lvl="0" indent="0" algn="just"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N</a:t>
              </a: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rPr>
                <a:t>ên tha thứ, bỏ qua lỗi lầm của những người biết hối lỗi, nhận ra lỗi lầm của mình.</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Tree>
    <p:extLst>
      <p:ext uri="{BB962C8B-B14F-4D97-AF65-F5344CB8AC3E}">
        <p14:creationId xmlns:p14="http://schemas.microsoft.com/office/powerpoint/2010/main" val="356550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4238789-9EC2-2537-7F64-E69A7E40F4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D0B594-3DB3-8269-1C18-8F06A33F5652}"/>
              </a:ext>
            </a:extLst>
          </p:cNvPr>
          <p:cNvSpPr txBox="1"/>
          <p:nvPr/>
        </p:nvSpPr>
        <p:spPr>
          <a:xfrm>
            <a:off x="1304290" y="1561364"/>
            <a:ext cx="9583420" cy="461665"/>
          </a:xfrm>
          <a:prstGeom prst="rect">
            <a:avLst/>
          </a:prstGeom>
          <a:noFill/>
        </p:spPr>
        <p:txBody>
          <a:bodyPr wrap="square">
            <a:spAutoFit/>
          </a:bodyPr>
          <a:lstStyle/>
          <a:p>
            <a:pPr algn="ctr" defTabSz="1219170">
              <a:defRPr/>
            </a:pPr>
            <a:r>
              <a:rPr lang="en-US" sz="2400" b="1">
                <a:solidFill>
                  <a:schemeClr val="tx1"/>
                </a:solidFill>
                <a:latin typeface="UTM Avo" panose="02040603050506020204" pitchFamily="18" charset="0"/>
              </a:rPr>
              <a:t>Câu tục ngữ, thành ngữ không thể hiện lòng khoan dung:</a:t>
            </a:r>
            <a:endParaRPr lang="en-US" sz="2400" b="1" dirty="0" err="1">
              <a:solidFill>
                <a:schemeClr val="tx1"/>
              </a:solidFill>
              <a:latin typeface="UTM Avo" panose="02040603050506020204" pitchFamily="18" charset="0"/>
            </a:endParaRPr>
          </a:p>
        </p:txBody>
      </p:sp>
      <p:grpSp>
        <p:nvGrpSpPr>
          <p:cNvPr id="2" name="Group 1">
            <a:extLst>
              <a:ext uri="{FF2B5EF4-FFF2-40B4-BE49-F238E27FC236}">
                <a16:creationId xmlns:a16="http://schemas.microsoft.com/office/drawing/2014/main" id="{0206DA24-F2CA-65A2-E8BA-98F91A71EE8E}"/>
              </a:ext>
            </a:extLst>
          </p:cNvPr>
          <p:cNvGrpSpPr/>
          <p:nvPr/>
        </p:nvGrpSpPr>
        <p:grpSpPr>
          <a:xfrm>
            <a:off x="2283342" y="2169930"/>
            <a:ext cx="2902161" cy="1993640"/>
            <a:chOff x="1199548" y="2872741"/>
            <a:chExt cx="2176621" cy="1495230"/>
          </a:xfrm>
        </p:grpSpPr>
        <p:pic>
          <p:nvPicPr>
            <p:cNvPr id="14" name="Picture 15">
              <a:extLst>
                <a:ext uri="{FF2B5EF4-FFF2-40B4-BE49-F238E27FC236}">
                  <a16:creationId xmlns:a16="http://schemas.microsoft.com/office/drawing/2014/main" id="{942F7A9A-9B19-4AD1-3FA7-407BCD11F8F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99548" y="2872741"/>
              <a:ext cx="2176621" cy="1495230"/>
            </a:xfrm>
            <a:prstGeom prst="rect">
              <a:avLst/>
            </a:prstGeom>
          </p:spPr>
        </p:pic>
        <p:sp>
          <p:nvSpPr>
            <p:cNvPr id="17" name="TextBox 16">
              <a:extLst>
                <a:ext uri="{FF2B5EF4-FFF2-40B4-BE49-F238E27FC236}">
                  <a16:creationId xmlns:a16="http://schemas.microsoft.com/office/drawing/2014/main" id="{8D38FEE3-00B8-E919-3F1A-C46F4515E20E}"/>
                </a:ext>
              </a:extLst>
            </p:cNvPr>
            <p:cNvSpPr txBox="1"/>
            <p:nvPr/>
          </p:nvSpPr>
          <p:spPr>
            <a:xfrm>
              <a:off x="1559691" y="3249868"/>
              <a:ext cx="1410613" cy="841385"/>
            </a:xfrm>
            <a:prstGeom prst="rect">
              <a:avLst/>
            </a:prstGeom>
            <a:noFill/>
          </p:spPr>
          <p:txBody>
            <a:bodyPr wrap="square">
              <a:spAutoFit/>
            </a:bodyPr>
            <a:lstStyle/>
            <a:p>
              <a:pPr algn="ctr" defTabSz="1219170">
                <a:lnSpc>
                  <a:spcPct val="150000"/>
                </a:lnSpc>
                <a:defRPr/>
              </a:pPr>
              <a:r>
                <a:rPr lang="en-US" sz="2400" b="1" dirty="0" err="1">
                  <a:latin typeface="UTM Avo" panose="02040603050506020204" pitchFamily="18" charset="0"/>
                </a:rPr>
                <a:t>Ân</a:t>
              </a:r>
              <a:r>
                <a:rPr lang="en-US" sz="2400" b="1" dirty="0">
                  <a:latin typeface="UTM Avo" panose="02040603050506020204" pitchFamily="18" charset="0"/>
                </a:rPr>
                <a:t> </a:t>
              </a:r>
              <a:r>
                <a:rPr lang="en-US" sz="2400" b="1" dirty="0" err="1">
                  <a:latin typeface="UTM Avo" panose="02040603050506020204" pitchFamily="18" charset="0"/>
                </a:rPr>
                <a:t>đền</a:t>
              </a:r>
              <a:r>
                <a:rPr lang="en-US" sz="2400" b="1" dirty="0">
                  <a:latin typeface="UTM Avo" panose="02040603050506020204" pitchFamily="18" charset="0"/>
                </a:rPr>
                <a:t> </a:t>
              </a:r>
              <a:r>
                <a:rPr lang="en-US" sz="2400" b="1" dirty="0" err="1">
                  <a:latin typeface="UTM Avo" panose="02040603050506020204" pitchFamily="18" charset="0"/>
                </a:rPr>
                <a:t>oán</a:t>
              </a:r>
              <a:r>
                <a:rPr lang="en-US" sz="2400" b="1" dirty="0">
                  <a:latin typeface="UTM Avo" panose="02040603050506020204" pitchFamily="18" charset="0"/>
                </a:rPr>
                <a:t> </a:t>
              </a:r>
              <a:r>
                <a:rPr lang="en-US" sz="2400" b="1" dirty="0" err="1">
                  <a:latin typeface="UTM Avo" panose="02040603050506020204" pitchFamily="18" charset="0"/>
                </a:rPr>
                <a:t>trả</a:t>
              </a:r>
              <a:endParaRPr lang="en-US" sz="2400" b="1" dirty="0">
                <a:latin typeface="UTM Avo" panose="02040603050506020204" pitchFamily="18" charset="0"/>
              </a:endParaRPr>
            </a:p>
          </p:txBody>
        </p:sp>
      </p:grpSp>
      <p:grpSp>
        <p:nvGrpSpPr>
          <p:cNvPr id="18" name="Group 17">
            <a:extLst>
              <a:ext uri="{FF2B5EF4-FFF2-40B4-BE49-F238E27FC236}">
                <a16:creationId xmlns:a16="http://schemas.microsoft.com/office/drawing/2014/main" id="{FC86A862-DEFD-43B0-7C4F-947A0B842BD4}"/>
              </a:ext>
            </a:extLst>
          </p:cNvPr>
          <p:cNvGrpSpPr/>
          <p:nvPr/>
        </p:nvGrpSpPr>
        <p:grpSpPr>
          <a:xfrm>
            <a:off x="7057301" y="2169929"/>
            <a:ext cx="2902161" cy="1993640"/>
            <a:chOff x="1199548" y="2872741"/>
            <a:chExt cx="2176621" cy="1495230"/>
          </a:xfrm>
        </p:grpSpPr>
        <p:pic>
          <p:nvPicPr>
            <p:cNvPr id="19" name="Picture 15">
              <a:extLst>
                <a:ext uri="{FF2B5EF4-FFF2-40B4-BE49-F238E27FC236}">
                  <a16:creationId xmlns:a16="http://schemas.microsoft.com/office/drawing/2014/main" id="{2C2FC949-D423-CA36-7565-8D81D8E649C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99548" y="2872741"/>
              <a:ext cx="2176621" cy="1495230"/>
            </a:xfrm>
            <a:prstGeom prst="rect">
              <a:avLst/>
            </a:prstGeom>
          </p:spPr>
        </p:pic>
        <p:sp>
          <p:nvSpPr>
            <p:cNvPr id="20" name="TextBox 19">
              <a:extLst>
                <a:ext uri="{FF2B5EF4-FFF2-40B4-BE49-F238E27FC236}">
                  <a16:creationId xmlns:a16="http://schemas.microsoft.com/office/drawing/2014/main" id="{57947B09-D530-341E-D601-06D9077FD16C}"/>
                </a:ext>
              </a:extLst>
            </p:cNvPr>
            <p:cNvSpPr txBox="1"/>
            <p:nvPr/>
          </p:nvSpPr>
          <p:spPr>
            <a:xfrm>
              <a:off x="1507693" y="3218488"/>
              <a:ext cx="1421954" cy="841385"/>
            </a:xfrm>
            <a:prstGeom prst="rect">
              <a:avLst/>
            </a:prstGeom>
            <a:noFill/>
          </p:spPr>
          <p:txBody>
            <a:bodyPr wrap="square">
              <a:spAutoFit/>
            </a:bodyPr>
            <a:lstStyle/>
            <a:p>
              <a:pPr algn="ctr" defTabSz="1219170">
                <a:lnSpc>
                  <a:spcPct val="150000"/>
                </a:lnSpc>
                <a:defRPr/>
              </a:pPr>
              <a:r>
                <a:rPr lang="en-US" sz="2400" b="1" dirty="0" err="1">
                  <a:latin typeface="UTM Avo" panose="02040603050506020204" pitchFamily="18" charset="0"/>
                </a:rPr>
                <a:t>Ăn</a:t>
              </a:r>
              <a:r>
                <a:rPr lang="en-US" sz="2400" b="1" dirty="0">
                  <a:latin typeface="UTM Avo" panose="02040603050506020204" pitchFamily="18" charset="0"/>
                </a:rPr>
                <a:t> </a:t>
              </a:r>
              <a:r>
                <a:rPr lang="en-US" sz="2400" b="1" dirty="0" err="1">
                  <a:latin typeface="UTM Avo" panose="02040603050506020204" pitchFamily="18" charset="0"/>
                </a:rPr>
                <a:t>miếng</a:t>
              </a:r>
              <a:r>
                <a:rPr lang="en-US" sz="2400" b="1" dirty="0">
                  <a:latin typeface="UTM Avo" panose="02040603050506020204" pitchFamily="18" charset="0"/>
                </a:rPr>
                <a:t> </a:t>
              </a:r>
              <a:r>
                <a:rPr lang="en-US" sz="2400" b="1" dirty="0" err="1">
                  <a:latin typeface="UTM Avo" panose="02040603050506020204" pitchFamily="18" charset="0"/>
                </a:rPr>
                <a:t>trả</a:t>
              </a:r>
              <a:r>
                <a:rPr lang="en-US" sz="2400" b="1" dirty="0">
                  <a:latin typeface="UTM Avo" panose="02040603050506020204" pitchFamily="18" charset="0"/>
                </a:rPr>
                <a:t> </a:t>
              </a:r>
              <a:r>
                <a:rPr lang="en-US" sz="2400" b="1" dirty="0" err="1">
                  <a:latin typeface="UTM Avo" panose="02040603050506020204" pitchFamily="18" charset="0"/>
                </a:rPr>
                <a:t>miếng</a:t>
              </a:r>
              <a:endParaRPr lang="en-US" sz="2400" b="1" dirty="0">
                <a:latin typeface="UTM Avo" panose="02040603050506020204" pitchFamily="18" charset="0"/>
              </a:endParaRPr>
            </a:p>
          </p:txBody>
        </p:sp>
      </p:grpSp>
      <p:grpSp>
        <p:nvGrpSpPr>
          <p:cNvPr id="21" name="Group 20">
            <a:extLst>
              <a:ext uri="{FF2B5EF4-FFF2-40B4-BE49-F238E27FC236}">
                <a16:creationId xmlns:a16="http://schemas.microsoft.com/office/drawing/2014/main" id="{C4C64E30-51F7-97BE-A13B-56E10337DDA9}"/>
              </a:ext>
            </a:extLst>
          </p:cNvPr>
          <p:cNvGrpSpPr/>
          <p:nvPr/>
        </p:nvGrpSpPr>
        <p:grpSpPr>
          <a:xfrm>
            <a:off x="1755623" y="4184735"/>
            <a:ext cx="3957597" cy="2395548"/>
            <a:chOff x="2076600" y="449326"/>
            <a:chExt cx="2968198" cy="1796661"/>
          </a:xfrm>
        </p:grpSpPr>
        <p:sp>
          <p:nvSpPr>
            <p:cNvPr id="22" name="Arrow: Right 21">
              <a:extLst>
                <a:ext uri="{FF2B5EF4-FFF2-40B4-BE49-F238E27FC236}">
                  <a16:creationId xmlns:a16="http://schemas.microsoft.com/office/drawing/2014/main" id="{09C455AF-A2D1-1E35-76DD-996D4FDD77F3}"/>
                </a:ext>
              </a:extLst>
            </p:cNvPr>
            <p:cNvSpPr/>
            <p:nvPr/>
          </p:nvSpPr>
          <p:spPr>
            <a:xfrm rot="5400000">
              <a:off x="3298344" y="488767"/>
              <a:ext cx="478991" cy="400110"/>
            </a:xfrm>
            <a:prstGeom prst="rightArrow">
              <a:avLst/>
            </a:prstGeom>
            <a:solidFill>
              <a:srgbClr val="613609">
                <a:lumMod val="60000"/>
                <a:lumOff val="4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23" name="TextBox 22">
              <a:extLst>
                <a:ext uri="{FF2B5EF4-FFF2-40B4-BE49-F238E27FC236}">
                  <a16:creationId xmlns:a16="http://schemas.microsoft.com/office/drawing/2014/main" id="{890CC98E-59A6-8951-0D68-750817B179C5}"/>
                </a:ext>
              </a:extLst>
            </p:cNvPr>
            <p:cNvSpPr txBox="1"/>
            <p:nvPr/>
          </p:nvSpPr>
          <p:spPr>
            <a:xfrm>
              <a:off x="2076600" y="989105"/>
              <a:ext cx="2968198" cy="1256882"/>
            </a:xfrm>
            <a:prstGeom prst="rect">
              <a:avLst/>
            </a:prstGeom>
            <a:noFill/>
          </p:spPr>
          <p:txBody>
            <a:bodyPr wrap="square">
              <a:spAutoFit/>
            </a:bodyPr>
            <a:lstStyle/>
            <a:p>
              <a:pPr marL="0" marR="0" lvl="0" indent="0" algn="just" defTabSz="1219170" eaLnBrk="1" fontAlgn="auto" latinLnBrk="0" hangingPunct="1">
                <a:lnSpc>
                  <a:spcPct val="150000"/>
                </a:lnSpc>
                <a:spcBef>
                  <a:spcPts val="0"/>
                </a:spcBef>
                <a:spcAft>
                  <a:spcPts val="0"/>
                </a:spcAft>
                <a:buClrTx/>
                <a:buSzTx/>
                <a:buFontTx/>
                <a:buNone/>
                <a:tabLst/>
                <a:defRPr/>
              </a:pP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Tinh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thần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còn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mong</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muốn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sự</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thù</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so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đo</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toán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hẹp</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hòi</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grpSp>
      <p:grpSp>
        <p:nvGrpSpPr>
          <p:cNvPr id="24" name="Group 23">
            <a:extLst>
              <a:ext uri="{FF2B5EF4-FFF2-40B4-BE49-F238E27FC236}">
                <a16:creationId xmlns:a16="http://schemas.microsoft.com/office/drawing/2014/main" id="{8296BD54-B9C1-1C0E-A7A2-128724603088}"/>
              </a:ext>
            </a:extLst>
          </p:cNvPr>
          <p:cNvGrpSpPr/>
          <p:nvPr/>
        </p:nvGrpSpPr>
        <p:grpSpPr>
          <a:xfrm>
            <a:off x="6794950" y="4184735"/>
            <a:ext cx="3426861" cy="2395548"/>
            <a:chOff x="2344814" y="449326"/>
            <a:chExt cx="2570146" cy="1796661"/>
          </a:xfrm>
        </p:grpSpPr>
        <p:sp>
          <p:nvSpPr>
            <p:cNvPr id="25" name="Arrow: Right 24">
              <a:extLst>
                <a:ext uri="{FF2B5EF4-FFF2-40B4-BE49-F238E27FC236}">
                  <a16:creationId xmlns:a16="http://schemas.microsoft.com/office/drawing/2014/main" id="{C1D9BA37-090E-7056-451E-4D7B632D9218}"/>
                </a:ext>
              </a:extLst>
            </p:cNvPr>
            <p:cNvSpPr/>
            <p:nvPr/>
          </p:nvSpPr>
          <p:spPr>
            <a:xfrm rot="5400000">
              <a:off x="3298344" y="488767"/>
              <a:ext cx="478991" cy="400110"/>
            </a:xfrm>
            <a:prstGeom prst="rightArrow">
              <a:avLst/>
            </a:prstGeom>
            <a:solidFill>
              <a:srgbClr val="613609">
                <a:lumMod val="60000"/>
                <a:lumOff val="40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26" name="TextBox 25">
              <a:extLst>
                <a:ext uri="{FF2B5EF4-FFF2-40B4-BE49-F238E27FC236}">
                  <a16:creationId xmlns:a16="http://schemas.microsoft.com/office/drawing/2014/main" id="{CC9109E1-8078-0C50-1CB9-746C6B4E1FAB}"/>
                </a:ext>
              </a:extLst>
            </p:cNvPr>
            <p:cNvSpPr txBox="1"/>
            <p:nvPr/>
          </p:nvSpPr>
          <p:spPr>
            <a:xfrm>
              <a:off x="2344814" y="989105"/>
              <a:ext cx="2570146" cy="1256882"/>
            </a:xfrm>
            <a:prstGeom prst="rect">
              <a:avLst/>
            </a:prstGeom>
            <a:noFill/>
          </p:spPr>
          <p:txBody>
            <a:bodyPr wrap="square">
              <a:spAutoFit/>
            </a:bodyPr>
            <a:lstStyle/>
            <a:p>
              <a:pPr marL="0" marR="0" lvl="0" indent="0" algn="just" defTabSz="1219170" eaLnBrk="1" fontAlgn="auto" latinLnBrk="0" hangingPunct="1">
                <a:lnSpc>
                  <a:spcPct val="150000"/>
                </a:lnSpc>
                <a:spcBef>
                  <a:spcPts val="0"/>
                </a:spcBef>
                <a:spcAft>
                  <a:spcPts val="0"/>
                </a:spcAft>
                <a:buClrTx/>
                <a:buSzTx/>
                <a:buFontTx/>
                <a:buNone/>
                <a:tabLst/>
                <a:defRPr/>
              </a:pP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biểu</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hiện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sự</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hung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hăng</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toán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hẹp</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rPr>
                <a:t>hòi</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grpSp>
    </p:spTree>
    <p:extLst>
      <p:ext uri="{BB962C8B-B14F-4D97-AF65-F5344CB8AC3E}">
        <p14:creationId xmlns:p14="http://schemas.microsoft.com/office/powerpoint/2010/main" val="139105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B6744C-F235-FB84-236D-8A57A584126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8B58EEE-F9CA-BD4D-F6A3-882CF7A388BB}"/>
              </a:ext>
            </a:extLst>
          </p:cNvPr>
          <p:cNvGrpSpPr/>
          <p:nvPr/>
        </p:nvGrpSpPr>
        <p:grpSpPr>
          <a:xfrm>
            <a:off x="5834814" y="2055209"/>
            <a:ext cx="5563809" cy="3192956"/>
            <a:chOff x="4506580" y="1335454"/>
            <a:chExt cx="4172857" cy="2394717"/>
          </a:xfrm>
        </p:grpSpPr>
        <p:sp>
          <p:nvSpPr>
            <p:cNvPr id="5" name="Rectangle 4">
              <a:extLst>
                <a:ext uri="{FF2B5EF4-FFF2-40B4-BE49-F238E27FC236}">
                  <a16:creationId xmlns:a16="http://schemas.microsoft.com/office/drawing/2014/main" id="{6AD6C259-5B4C-29CE-A9CF-5A094F094DCC}"/>
                </a:ext>
              </a:extLst>
            </p:cNvPr>
            <p:cNvSpPr/>
            <p:nvPr/>
          </p:nvSpPr>
          <p:spPr>
            <a:xfrm>
              <a:off x="4506580" y="2010228"/>
              <a:ext cx="4172857" cy="1719943"/>
            </a:xfrm>
            <a:prstGeom prst="rect">
              <a:avLst/>
            </a:prstGeom>
            <a:solidFill>
              <a:schemeClr val="accent2">
                <a:lumMod val="20000"/>
                <a:lumOff val="80000"/>
              </a:schemeClr>
            </a:solidFill>
            <a:ln w="25400" cap="flat" cmpd="sng" algn="ctr">
              <a:noFill/>
              <a:prstDash val="solid"/>
            </a:ln>
            <a:effectLst/>
          </p:spPr>
          <p:txBody>
            <a:bodyPr rtlCol="0" anchor="ctr"/>
            <a:lstStyle/>
            <a:p>
              <a:pPr algn="just" defTabSz="1219170">
                <a:lnSpc>
                  <a:spcPct val="150000"/>
                </a:lnSpc>
                <a:buClrTx/>
                <a:defRPr/>
              </a:pP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Em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hãy</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xác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định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biểu</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hiện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khoan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dung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biết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thế</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nào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khoan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dung.</a:t>
              </a:r>
            </a:p>
          </p:txBody>
        </p:sp>
        <p:sp>
          <p:nvSpPr>
            <p:cNvPr id="7" name="Freeform 7">
              <a:extLst>
                <a:ext uri="{FF2B5EF4-FFF2-40B4-BE49-F238E27FC236}">
                  <a16:creationId xmlns:a16="http://schemas.microsoft.com/office/drawing/2014/main" id="{9D86B7BA-0A53-4F4A-EACA-D802E1FF23BF}"/>
                </a:ext>
              </a:extLst>
            </p:cNvPr>
            <p:cNvSpPr/>
            <p:nvPr/>
          </p:nvSpPr>
          <p:spPr>
            <a:xfrm>
              <a:off x="6030152" y="1335454"/>
              <a:ext cx="1125710" cy="824582"/>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grpSp>
        <p:nvGrpSpPr>
          <p:cNvPr id="8" name="Group 7">
            <a:extLst>
              <a:ext uri="{FF2B5EF4-FFF2-40B4-BE49-F238E27FC236}">
                <a16:creationId xmlns:a16="http://schemas.microsoft.com/office/drawing/2014/main" id="{5D78A849-20B4-3944-AAD8-B99A302D4F1E}"/>
              </a:ext>
            </a:extLst>
          </p:cNvPr>
          <p:cNvGrpSpPr/>
          <p:nvPr/>
        </p:nvGrpSpPr>
        <p:grpSpPr>
          <a:xfrm>
            <a:off x="954295" y="2055209"/>
            <a:ext cx="3834647" cy="3327687"/>
            <a:chOff x="691233" y="1725715"/>
            <a:chExt cx="2875985" cy="2495765"/>
          </a:xfrm>
        </p:grpSpPr>
        <p:sp>
          <p:nvSpPr>
            <p:cNvPr id="9" name="Freeform 7">
              <a:extLst>
                <a:ext uri="{FF2B5EF4-FFF2-40B4-BE49-F238E27FC236}">
                  <a16:creationId xmlns:a16="http://schemas.microsoft.com/office/drawing/2014/main" id="{B9895510-5672-4030-4D07-0A7A7F627E84}"/>
                </a:ext>
              </a:extLst>
            </p:cNvPr>
            <p:cNvSpPr/>
            <p:nvPr/>
          </p:nvSpPr>
          <p:spPr>
            <a:xfrm>
              <a:off x="691233" y="1725715"/>
              <a:ext cx="2875985" cy="2060687"/>
            </a:xfrm>
            <a:custGeom>
              <a:avLst/>
              <a:gdLst/>
              <a:ahLst/>
              <a:cxnLst/>
              <a:rect l="l" t="t" r="r" b="b"/>
              <a:pathLst>
                <a:path w="4980091" h="4114800">
                  <a:moveTo>
                    <a:pt x="0" y="0"/>
                  </a:moveTo>
                  <a:lnTo>
                    <a:pt x="4980091" y="0"/>
                  </a:lnTo>
                  <a:lnTo>
                    <a:pt x="498009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 name="Rectangle: Rounded Corners 9">
              <a:extLst>
                <a:ext uri="{FF2B5EF4-FFF2-40B4-BE49-F238E27FC236}">
                  <a16:creationId xmlns:a16="http://schemas.microsoft.com/office/drawing/2014/main" id="{1D9379FF-762C-6871-424D-6EBA39D428B0}"/>
                </a:ext>
              </a:extLst>
            </p:cNvPr>
            <p:cNvSpPr/>
            <p:nvPr/>
          </p:nvSpPr>
          <p:spPr>
            <a:xfrm>
              <a:off x="691233" y="3580361"/>
              <a:ext cx="2705100" cy="641119"/>
            </a:xfrm>
            <a:prstGeom prst="roundRect">
              <a:avLst/>
            </a:prstGeom>
            <a:solidFill>
              <a:schemeClr val="bg1"/>
            </a:solidFill>
            <a:ln w="38100" cap="flat" cmpd="sng" algn="ctr">
              <a:solidFill>
                <a:schemeClr val="accent2"/>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Thảo</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luận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nhóm</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55764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B6744C-F235-FB84-236D-8A57A5841261}"/>
            </a:ext>
          </a:extLst>
        </p:cNvPr>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A11EB12A-1DCB-8464-60F7-AFA0B9538296}"/>
              </a:ext>
            </a:extLst>
          </p:cNvPr>
          <p:cNvSpPr/>
          <p:nvPr/>
        </p:nvSpPr>
        <p:spPr>
          <a:xfrm>
            <a:off x="4661459" y="2399921"/>
            <a:ext cx="2586040" cy="690027"/>
          </a:xfrm>
          <a:prstGeom prst="roundRect">
            <a:avLst/>
          </a:prstGeom>
          <a:solidFill>
            <a:srgbClr val="FFFFFF"/>
          </a:solidFill>
          <a:ln w="19050" cap="flat" cmpd="sng" algn="ctr">
            <a:solidFill>
              <a:srgbClr val="EDC1B1">
                <a:lumMod val="25000"/>
              </a:srgbClr>
            </a:solidFill>
            <a:prstDash val="solid"/>
          </a:ln>
          <a:effectLst/>
        </p:spPr>
        <p:txBody>
          <a:bodyPr rtlCol="0" anchor="ctr"/>
          <a:lstStyle/>
          <a:p>
            <a:pPr lvl="0" algn="ctr">
              <a:buClrTx/>
              <a:defRPr/>
            </a:pPr>
            <a:r>
              <a:rPr lang="en-US" sz="2400" b="1" dirty="0">
                <a:solidFill>
                  <a:sysClr val="windowText" lastClr="000000"/>
                </a:solidFill>
                <a:latin typeface="UTM Avo" panose="02040603050506020204" pitchFamily="18" charset="0"/>
              </a:rPr>
              <a:t>BIỂU HIỆN </a:t>
            </a:r>
          </a:p>
        </p:txBody>
      </p:sp>
      <p:sp>
        <p:nvSpPr>
          <p:cNvPr id="9" name="Arrow: Pentagon 8">
            <a:extLst>
              <a:ext uri="{FF2B5EF4-FFF2-40B4-BE49-F238E27FC236}">
                <a16:creationId xmlns:a16="http://schemas.microsoft.com/office/drawing/2014/main" id="{08A5C454-AF79-9140-CB2B-B5500332B53F}"/>
              </a:ext>
            </a:extLst>
          </p:cNvPr>
          <p:cNvSpPr/>
          <p:nvPr/>
        </p:nvSpPr>
        <p:spPr>
          <a:xfrm>
            <a:off x="0" y="1637066"/>
            <a:ext cx="2908300" cy="781932"/>
          </a:xfrm>
          <a:prstGeom prst="homePlate">
            <a:avLst/>
          </a:prstGeom>
          <a:solidFill>
            <a:srgbClr val="FFFFFF"/>
          </a:solidFill>
          <a:ln w="19050" cap="flat" cmpd="sng" algn="ctr">
            <a:solidFill>
              <a:srgbClr val="EDC1B1">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ysClr val="windowText" lastClr="000000"/>
                </a:solidFill>
                <a:effectLst/>
                <a:uLnTx/>
                <a:uFillTx/>
                <a:latin typeface="UTM Avo" panose="02040603050506020204" pitchFamily="18" charset="0"/>
              </a:rPr>
              <a:t>KHÁI NIỆM </a:t>
            </a:r>
            <a:endPar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 name="TextBox 16">
            <a:extLst>
              <a:ext uri="{FF2B5EF4-FFF2-40B4-BE49-F238E27FC236}">
                <a16:creationId xmlns:a16="http://schemas.microsoft.com/office/drawing/2014/main" id="{77B1A8CE-D091-9AA9-C9E3-4FD0DCDA41A1}"/>
              </a:ext>
            </a:extLst>
          </p:cNvPr>
          <p:cNvSpPr txBox="1"/>
          <p:nvPr/>
        </p:nvSpPr>
        <p:spPr>
          <a:xfrm>
            <a:off x="2931319" y="1798712"/>
            <a:ext cx="5708753" cy="461665"/>
          </a:xfrm>
          <a:prstGeom prst="rect">
            <a:avLst/>
          </a:prstGeom>
          <a:noFill/>
        </p:spPr>
        <p:txBody>
          <a:bodyPr wrap="square">
            <a:spAutoFit/>
          </a:bodyPr>
          <a:lstStyle/>
          <a:p>
            <a:r>
              <a:rPr lang="en-US" sz="2400" dirty="0" err="1">
                <a:latin typeface="UTM Avo" panose="02040603050506020204" pitchFamily="18" charset="0"/>
              </a:rPr>
              <a:t>Khoan</a:t>
            </a:r>
            <a:r>
              <a:rPr lang="en-US" sz="2400" dirty="0">
                <a:latin typeface="UTM Avo" panose="02040603050506020204" pitchFamily="18" charset="0"/>
              </a:rPr>
              <a:t> dung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rộng</a:t>
            </a:r>
            <a:r>
              <a:rPr lang="en-US" sz="2400" dirty="0">
                <a:latin typeface="UTM Avo" panose="02040603050506020204" pitchFamily="18" charset="0"/>
              </a:rPr>
              <a:t> </a:t>
            </a:r>
            <a:r>
              <a:rPr lang="en-US" sz="2400" dirty="0" err="1">
                <a:latin typeface="UTM Avo" panose="02040603050506020204" pitchFamily="18" charset="0"/>
              </a:rPr>
              <a:t>lòng</a:t>
            </a:r>
            <a:r>
              <a:rPr lang="en-US" sz="2400" dirty="0">
                <a:latin typeface="UTM Avo" panose="02040603050506020204" pitchFamily="18" charset="0"/>
              </a:rPr>
              <a:t> </a:t>
            </a:r>
            <a:r>
              <a:rPr lang="en-US" sz="2400" dirty="0" err="1">
                <a:latin typeface="UTM Avo" panose="02040603050506020204" pitchFamily="18" charset="0"/>
              </a:rPr>
              <a:t>tha</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a:t>
            </a:r>
          </a:p>
        </p:txBody>
      </p:sp>
      <p:grpSp>
        <p:nvGrpSpPr>
          <p:cNvPr id="18" name="Group 17">
            <a:extLst>
              <a:ext uri="{FF2B5EF4-FFF2-40B4-BE49-F238E27FC236}">
                <a16:creationId xmlns:a16="http://schemas.microsoft.com/office/drawing/2014/main" id="{446F6961-D201-8E9F-7DF3-147DD6B16BA4}"/>
              </a:ext>
            </a:extLst>
          </p:cNvPr>
          <p:cNvGrpSpPr/>
          <p:nvPr/>
        </p:nvGrpSpPr>
        <p:grpSpPr>
          <a:xfrm>
            <a:off x="248824" y="3564877"/>
            <a:ext cx="3412273" cy="2651309"/>
            <a:chOff x="183627" y="2139846"/>
            <a:chExt cx="1547737" cy="2598920"/>
          </a:xfrm>
        </p:grpSpPr>
        <p:sp>
          <p:nvSpPr>
            <p:cNvPr id="20" name="Rectangle: Diagonal Corners Rounded 19">
              <a:extLst>
                <a:ext uri="{FF2B5EF4-FFF2-40B4-BE49-F238E27FC236}">
                  <a16:creationId xmlns:a16="http://schemas.microsoft.com/office/drawing/2014/main" id="{2423DC31-9779-AD9A-09BB-26C200D7B2A9}"/>
                </a:ext>
              </a:extLst>
            </p:cNvPr>
            <p:cNvSpPr/>
            <p:nvPr/>
          </p:nvSpPr>
          <p:spPr>
            <a:xfrm>
              <a:off x="243591" y="2190438"/>
              <a:ext cx="1487773" cy="2548328"/>
            </a:xfrm>
            <a:prstGeom prst="round2DiagRect">
              <a:avLst/>
            </a:prstGeom>
            <a:noFill/>
            <a:ln w="38100" cap="flat" cmpd="sng" algn="ctr">
              <a:solidFill>
                <a:srgbClr val="EDC1B1">
                  <a:lumMod val="50000"/>
                </a:srgbClr>
              </a:solidFill>
              <a:prstDash val="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21" name="Rectangle: Diagonal Corners Rounded 20">
              <a:extLst>
                <a:ext uri="{FF2B5EF4-FFF2-40B4-BE49-F238E27FC236}">
                  <a16:creationId xmlns:a16="http://schemas.microsoft.com/office/drawing/2014/main" id="{055DF099-1656-2466-31CF-026CDAC0974B}"/>
                </a:ext>
              </a:extLst>
            </p:cNvPr>
            <p:cNvSpPr/>
            <p:nvPr/>
          </p:nvSpPr>
          <p:spPr>
            <a:xfrm>
              <a:off x="183627" y="2139846"/>
              <a:ext cx="1487773" cy="2548328"/>
            </a:xfrm>
            <a:prstGeom prst="round2DiagRect">
              <a:avLst/>
            </a:prstGeom>
            <a:solidFill>
              <a:srgbClr val="FFFFFF"/>
            </a:solidFill>
            <a:ln w="25400" cap="flat" cmpd="sng" algn="ctr">
              <a:noFill/>
              <a:prstDash val="solid"/>
            </a:ln>
            <a:effectLst/>
          </p:spPr>
          <p:txBody>
            <a:bodyPr rtlCol="0" anchor="ctr"/>
            <a:lstStyle/>
            <a:p>
              <a:pPr algn="just">
                <a:lnSpc>
                  <a:spcPct val="150000"/>
                </a:lnSpc>
                <a:buClrTx/>
              </a:pP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người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họ</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biết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hối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hận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sửa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chữa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lỗi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lầm</a:t>
              </a: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ndParaRPr>
            </a:p>
          </p:txBody>
        </p:sp>
      </p:grpSp>
      <p:grpSp>
        <p:nvGrpSpPr>
          <p:cNvPr id="23" name="Group 22">
            <a:extLst>
              <a:ext uri="{FF2B5EF4-FFF2-40B4-BE49-F238E27FC236}">
                <a16:creationId xmlns:a16="http://schemas.microsoft.com/office/drawing/2014/main" id="{636D15F8-35C9-A296-C8BF-6CB9D025F662}"/>
              </a:ext>
            </a:extLst>
          </p:cNvPr>
          <p:cNvGrpSpPr/>
          <p:nvPr/>
        </p:nvGrpSpPr>
        <p:grpSpPr>
          <a:xfrm>
            <a:off x="4472896" y="3281104"/>
            <a:ext cx="3082596" cy="2651309"/>
            <a:chOff x="183627" y="2139846"/>
            <a:chExt cx="1547737" cy="2598920"/>
          </a:xfrm>
        </p:grpSpPr>
        <p:sp>
          <p:nvSpPr>
            <p:cNvPr id="24" name="Rectangle: Diagonal Corners Rounded 23">
              <a:extLst>
                <a:ext uri="{FF2B5EF4-FFF2-40B4-BE49-F238E27FC236}">
                  <a16:creationId xmlns:a16="http://schemas.microsoft.com/office/drawing/2014/main" id="{6096F8E9-4EE4-BD19-7E2B-C8A38A8C73AD}"/>
                </a:ext>
              </a:extLst>
            </p:cNvPr>
            <p:cNvSpPr/>
            <p:nvPr/>
          </p:nvSpPr>
          <p:spPr>
            <a:xfrm>
              <a:off x="243591" y="2190438"/>
              <a:ext cx="1487773" cy="2548328"/>
            </a:xfrm>
            <a:prstGeom prst="round2DiagRect">
              <a:avLst/>
            </a:prstGeom>
            <a:noFill/>
            <a:ln w="38100" cap="flat" cmpd="sng" algn="ctr">
              <a:solidFill>
                <a:srgbClr val="EDC1B1">
                  <a:lumMod val="50000"/>
                </a:srgbClr>
              </a:solidFill>
              <a:prstDash val="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25" name="Rectangle: Diagonal Corners Rounded 24">
              <a:extLst>
                <a:ext uri="{FF2B5EF4-FFF2-40B4-BE49-F238E27FC236}">
                  <a16:creationId xmlns:a16="http://schemas.microsoft.com/office/drawing/2014/main" id="{DD0F8CEB-5994-FCD6-2E68-B81F3A20B356}"/>
                </a:ext>
              </a:extLst>
            </p:cNvPr>
            <p:cNvSpPr/>
            <p:nvPr/>
          </p:nvSpPr>
          <p:spPr>
            <a:xfrm>
              <a:off x="183627" y="2139846"/>
              <a:ext cx="1487773" cy="2548328"/>
            </a:xfrm>
            <a:prstGeom prst="round2DiagRect">
              <a:avLst/>
            </a:prstGeom>
            <a:solidFill>
              <a:srgbClr val="FFFFFF"/>
            </a:solidFill>
            <a:ln w="25400" cap="flat" cmpd="sng" algn="ctr">
              <a:noFill/>
              <a:prstDash val="solid"/>
            </a:ln>
            <a:effectLst/>
          </p:spPr>
          <p:txBody>
            <a:bodyPr rtlCol="0" anchor="ctr"/>
            <a:lstStyle/>
            <a:p>
              <a:pPr algn="just">
                <a:lnSpc>
                  <a:spcPct val="150000"/>
                </a:lnSpc>
                <a:buClrTx/>
              </a:pP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cho</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chính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mình</a:t>
              </a: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ndParaRPr>
            </a:p>
          </p:txBody>
        </p:sp>
      </p:grpSp>
      <p:grpSp>
        <p:nvGrpSpPr>
          <p:cNvPr id="27" name="Group 26">
            <a:extLst>
              <a:ext uri="{FF2B5EF4-FFF2-40B4-BE49-F238E27FC236}">
                <a16:creationId xmlns:a16="http://schemas.microsoft.com/office/drawing/2014/main" id="{E6721993-6539-314D-6870-875F35FED898}"/>
              </a:ext>
            </a:extLst>
          </p:cNvPr>
          <p:cNvGrpSpPr/>
          <p:nvPr/>
        </p:nvGrpSpPr>
        <p:grpSpPr>
          <a:xfrm>
            <a:off x="8422228" y="3564877"/>
            <a:ext cx="3388746" cy="2651310"/>
            <a:chOff x="183627" y="2139846"/>
            <a:chExt cx="1547737" cy="2598920"/>
          </a:xfrm>
        </p:grpSpPr>
        <p:sp>
          <p:nvSpPr>
            <p:cNvPr id="28" name="Rectangle: Diagonal Corners Rounded 27">
              <a:extLst>
                <a:ext uri="{FF2B5EF4-FFF2-40B4-BE49-F238E27FC236}">
                  <a16:creationId xmlns:a16="http://schemas.microsoft.com/office/drawing/2014/main" id="{C9EE9F31-3E15-12A8-2032-F2318D001375}"/>
                </a:ext>
              </a:extLst>
            </p:cNvPr>
            <p:cNvSpPr/>
            <p:nvPr/>
          </p:nvSpPr>
          <p:spPr>
            <a:xfrm>
              <a:off x="243591" y="2190438"/>
              <a:ext cx="1487773" cy="2548328"/>
            </a:xfrm>
            <a:prstGeom prst="round2DiagRect">
              <a:avLst/>
            </a:prstGeom>
            <a:noFill/>
            <a:ln w="38100" cap="flat" cmpd="sng" algn="ctr">
              <a:solidFill>
                <a:srgbClr val="EDC1B1">
                  <a:lumMod val="50000"/>
                </a:srgbClr>
              </a:solidFill>
              <a:prstDash val="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29" name="Rectangle: Diagonal Corners Rounded 28">
              <a:extLst>
                <a:ext uri="{FF2B5EF4-FFF2-40B4-BE49-F238E27FC236}">
                  <a16:creationId xmlns:a16="http://schemas.microsoft.com/office/drawing/2014/main" id="{77D893E7-03E3-5355-EE48-C5F3E24652CF}"/>
                </a:ext>
              </a:extLst>
            </p:cNvPr>
            <p:cNvSpPr/>
            <p:nvPr/>
          </p:nvSpPr>
          <p:spPr>
            <a:xfrm>
              <a:off x="183627" y="2139846"/>
              <a:ext cx="1487773" cy="2548328"/>
            </a:xfrm>
            <a:prstGeom prst="round2DiagRect">
              <a:avLst/>
            </a:prstGeom>
            <a:solidFill>
              <a:srgbClr val="FFFFFF"/>
            </a:solidFill>
            <a:ln w="25400" cap="flat" cmpd="sng" algn="ctr">
              <a:noFill/>
              <a:prstDash val="solid"/>
            </a:ln>
            <a:effectLst/>
          </p:spPr>
          <p:txBody>
            <a:bodyPr rtlCol="0" anchor="ctr"/>
            <a:lstStyle/>
            <a:p>
              <a:pPr algn="just">
                <a:lnSpc>
                  <a:spcPct val="150000"/>
                </a:lnSpc>
                <a:buClrTx/>
              </a:pP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cố</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chấp</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hẹp</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hòi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định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kiến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p>
          </p:txBody>
        </p:sp>
      </p:grpSp>
    </p:spTree>
    <p:extLst>
      <p:ext uri="{BB962C8B-B14F-4D97-AF65-F5344CB8AC3E}">
        <p14:creationId xmlns:p14="http://schemas.microsoft.com/office/powerpoint/2010/main" val="81594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9"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836905-CC15-E669-9A1D-E7A1545AA90E}"/>
            </a:ext>
          </a:extLst>
        </p:cNvPr>
        <p:cNvGrpSpPr/>
        <p:nvPr/>
      </p:nvGrpSpPr>
      <p:grpSpPr>
        <a:xfrm>
          <a:off x="0" y="0"/>
          <a:ext cx="0" cy="0"/>
          <a:chOff x="0" y="0"/>
          <a:chExt cx="0" cy="0"/>
        </a:xfrm>
      </p:grpSpPr>
      <p:sp>
        <p:nvSpPr>
          <p:cNvPr id="9" name="Freeform 6">
            <a:extLst>
              <a:ext uri="{FF2B5EF4-FFF2-40B4-BE49-F238E27FC236}">
                <a16:creationId xmlns:a16="http://schemas.microsoft.com/office/drawing/2014/main" id="{C5DF9128-3F8F-47AE-901B-A02CC510EB8E}"/>
              </a:ext>
            </a:extLst>
          </p:cNvPr>
          <p:cNvSpPr/>
          <p:nvPr/>
        </p:nvSpPr>
        <p:spPr>
          <a:xfrm>
            <a:off x="3562158" y="699525"/>
            <a:ext cx="4837347" cy="2219133"/>
          </a:xfrm>
          <a:custGeom>
            <a:avLst/>
            <a:gdLst/>
            <a:ahLst/>
            <a:cxnLst/>
            <a:rect l="l" t="t" r="r" b="b"/>
            <a:pathLst>
              <a:path w="7315200" h="3355848">
                <a:moveTo>
                  <a:pt x="0" y="0"/>
                </a:moveTo>
                <a:lnTo>
                  <a:pt x="7315200" y="0"/>
                </a:lnTo>
                <a:lnTo>
                  <a:pt x="7315200" y="3355848"/>
                </a:lnTo>
                <a:lnTo>
                  <a:pt x="0" y="33558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219170">
              <a:defRPr/>
            </a:pPr>
            <a:endParaRPr lang="en-US" sz="1867" dirty="0">
              <a:latin typeface="UTM Avo" panose="02040603050506020204" pitchFamily="18" charset="0"/>
            </a:endParaRPr>
          </a:p>
        </p:txBody>
      </p:sp>
      <p:sp>
        <p:nvSpPr>
          <p:cNvPr id="13" name="Rectangle: Diagonal Corners Rounded 12">
            <a:extLst>
              <a:ext uri="{FF2B5EF4-FFF2-40B4-BE49-F238E27FC236}">
                <a16:creationId xmlns:a16="http://schemas.microsoft.com/office/drawing/2014/main" id="{652A877E-DBCA-024D-A807-FFA6103616F9}"/>
              </a:ext>
            </a:extLst>
          </p:cNvPr>
          <p:cNvSpPr/>
          <p:nvPr/>
        </p:nvSpPr>
        <p:spPr>
          <a:xfrm>
            <a:off x="171386" y="3982489"/>
            <a:ext cx="4210396" cy="2583203"/>
          </a:xfrm>
          <a:prstGeom prst="round2DiagRect">
            <a:avLst/>
          </a:prstGeom>
          <a:solidFill>
            <a:srgbClr val="FFFFFF"/>
          </a:solidFill>
          <a:ln w="19050" cap="flat" cmpd="sng" algn="ctr">
            <a:solidFill>
              <a:srgbClr val="FFF0E2">
                <a:lumMod val="50000"/>
              </a:srgbClr>
            </a:solidFill>
            <a:prstDash val="sys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400" b="1" dirty="0">
                <a:solidFill>
                  <a:sysClr val="windowText" lastClr="000000"/>
                </a:solidFill>
                <a:latin typeface="UTM Avo" panose="02040603050506020204" pitchFamily="18" charset="0"/>
              </a:rPr>
              <a:t>Người mắc lỗi: </a:t>
            </a:r>
            <a:r>
              <a:rPr lang="vi-VN" sz="2400" dirty="0">
                <a:solidFill>
                  <a:sysClr val="windowText" lastClr="000000"/>
                </a:solidFill>
                <a:latin typeface="UTM Avo" panose="02040603050506020204" pitchFamily="18" charset="0"/>
              </a:rPr>
              <a:t>có động lực khắc phục khuyết điểm, phát huy ưu điểm để sống tích cực hơn.</a:t>
            </a:r>
            <a:endParaRPr lang="en-US" sz="2400" dirty="0">
              <a:solidFill>
                <a:sysClr val="windowText" lastClr="000000"/>
              </a:solidFill>
              <a:latin typeface="UTM Avo" panose="02040603050506020204" pitchFamily="18" charset="0"/>
            </a:endParaRPr>
          </a:p>
        </p:txBody>
      </p:sp>
      <p:sp>
        <p:nvSpPr>
          <p:cNvPr id="14" name="Rectangle: Diagonal Corners Rounded 13">
            <a:extLst>
              <a:ext uri="{FF2B5EF4-FFF2-40B4-BE49-F238E27FC236}">
                <a16:creationId xmlns:a16="http://schemas.microsoft.com/office/drawing/2014/main" id="{8D74D411-6EEF-FDB7-E802-3B5912599D5C}"/>
              </a:ext>
            </a:extLst>
          </p:cNvPr>
          <p:cNvSpPr/>
          <p:nvPr/>
        </p:nvSpPr>
        <p:spPr>
          <a:xfrm>
            <a:off x="4604402" y="3982489"/>
            <a:ext cx="3947472" cy="2583203"/>
          </a:xfrm>
          <a:prstGeom prst="round2DiagRect">
            <a:avLst/>
          </a:prstGeom>
          <a:solidFill>
            <a:srgbClr val="FFFFFF"/>
          </a:solidFill>
          <a:ln w="19050" cap="flat" cmpd="sng" algn="ctr">
            <a:solidFill>
              <a:srgbClr val="FFF0E2">
                <a:lumMod val="50000"/>
              </a:srgbClr>
            </a:solidFill>
            <a:prstDash val="sysDash"/>
          </a:ln>
          <a:effectLst/>
        </p:spPr>
        <p:txBody>
          <a:bodyPr rtlCol="0" anchor="ctr"/>
          <a:lstStyle/>
          <a:p>
            <a:pPr algn="just">
              <a:lnSpc>
                <a:spcPct val="150000"/>
              </a:lnSpc>
              <a:buClrTx/>
            </a:pPr>
            <a:r>
              <a:rPr lang="vi-VN" sz="2400" b="1" dirty="0">
                <a:solidFill>
                  <a:sysClr val="windowText" lastClr="000000"/>
                </a:solidFill>
                <a:latin typeface="UTM Avo" panose="02040603050506020204" pitchFamily="18" charset="0"/>
              </a:rPr>
              <a:t>Người có lòng khoan dung: </a:t>
            </a:r>
            <a:r>
              <a:rPr lang="vi-VN" sz="2400" dirty="0">
                <a:solidFill>
                  <a:sysClr val="windowText" lastClr="000000"/>
                </a:solidFill>
                <a:latin typeface="UTM Avo" panose="02040603050506020204" pitchFamily="18" charset="0"/>
              </a:rPr>
              <a:t>luôn được mọi người yêu mến, tin cậy và có nhiều bạn tốt.</a:t>
            </a:r>
            <a:endParaRPr lang="en-US" sz="2400" dirty="0">
              <a:solidFill>
                <a:sysClr val="windowText" lastClr="000000"/>
              </a:solidFill>
              <a:latin typeface="UTM Avo" panose="02040603050506020204" pitchFamily="18" charset="0"/>
            </a:endParaRPr>
          </a:p>
        </p:txBody>
      </p:sp>
      <p:sp>
        <p:nvSpPr>
          <p:cNvPr id="15" name="Rectangle: Diagonal Corners Rounded 14">
            <a:extLst>
              <a:ext uri="{FF2B5EF4-FFF2-40B4-BE49-F238E27FC236}">
                <a16:creationId xmlns:a16="http://schemas.microsoft.com/office/drawing/2014/main" id="{D48630E2-EF5D-58BF-68B3-40375D69F863}"/>
              </a:ext>
            </a:extLst>
          </p:cNvPr>
          <p:cNvSpPr/>
          <p:nvPr/>
        </p:nvSpPr>
        <p:spPr>
          <a:xfrm>
            <a:off x="8749312" y="3982487"/>
            <a:ext cx="3271303" cy="2583203"/>
          </a:xfrm>
          <a:prstGeom prst="round2DiagRect">
            <a:avLst/>
          </a:prstGeom>
          <a:solidFill>
            <a:srgbClr val="FFFFFF"/>
          </a:solidFill>
          <a:ln w="19050" cap="flat" cmpd="sng" algn="ctr">
            <a:solidFill>
              <a:srgbClr val="FFF0E2">
                <a:lumMod val="50000"/>
              </a:srgbClr>
            </a:solidFill>
            <a:prstDash val="sysDash"/>
          </a:ln>
          <a:effectLst/>
        </p:spPr>
        <p:txBody>
          <a:bodyPr rtlCol="0" anchor="ctr"/>
          <a:lstStyle/>
          <a:p>
            <a:pPr marL="0" lvl="0" indent="0" algn="just" defTabSz="1219170" eaLnBrk="1" fontAlgn="auto" latinLnBrk="0" hangingPunct="1">
              <a:lnSpc>
                <a:spcPct val="150000"/>
              </a:lnSpc>
              <a:buClrTx/>
              <a:buSzTx/>
              <a:buFont typeface="Arial"/>
              <a:buNone/>
              <a:tabLst/>
              <a:defRPr/>
            </a:pPr>
            <a:r>
              <a:rPr lang="en-US" sz="2400" dirty="0">
                <a:solidFill>
                  <a:sysClr val="windowText" lastClr="000000"/>
                </a:solidFill>
                <a:latin typeface="UTM Avo" panose="02040603050506020204" pitchFamily="18" charset="0"/>
              </a:rPr>
              <a:t>M</a:t>
            </a:r>
            <a:r>
              <a:rPr lang="vi-VN" sz="2400" dirty="0">
                <a:solidFill>
                  <a:sysClr val="windowText" lastClr="000000"/>
                </a:solidFill>
                <a:latin typeface="UTM Avo" panose="02040603050506020204" pitchFamily="18" charset="0"/>
              </a:rPr>
              <a:t>ối quan hệ giữa người với người sẽ trở nên lành mạnh, tốt đẹp hơn.</a:t>
            </a:r>
            <a:endParaRPr lang="en-US" sz="2400" dirty="0">
              <a:solidFill>
                <a:sysClr val="windowText" lastClr="000000"/>
              </a:solidFill>
              <a:latin typeface="UTM Avo" panose="02040603050506020204" pitchFamily="18" charset="0"/>
            </a:endParaRPr>
          </a:p>
        </p:txBody>
      </p:sp>
      <p:cxnSp>
        <p:nvCxnSpPr>
          <p:cNvPr id="16" name="Straight Connector 21">
            <a:extLst>
              <a:ext uri="{FF2B5EF4-FFF2-40B4-BE49-F238E27FC236}">
                <a16:creationId xmlns:a16="http://schemas.microsoft.com/office/drawing/2014/main" id="{95F17193-1BA8-177E-9DD9-2AC0AEE28C0D}"/>
              </a:ext>
            </a:extLst>
          </p:cNvPr>
          <p:cNvCxnSpPr>
            <a:cxnSpLocks/>
            <a:stCxn id="19" idx="1"/>
            <a:endCxn id="13" idx="3"/>
          </p:cNvCxnSpPr>
          <p:nvPr/>
        </p:nvCxnSpPr>
        <p:spPr>
          <a:xfrm rot="10800000" flipV="1">
            <a:off x="2276584" y="3105561"/>
            <a:ext cx="2408556" cy="876928"/>
          </a:xfrm>
          <a:prstGeom prst="bentConnector2">
            <a:avLst/>
          </a:prstGeom>
          <a:noFill/>
          <a:ln w="38100" cap="flat" cmpd="sng" algn="ctr">
            <a:solidFill>
              <a:srgbClr val="613609">
                <a:shade val="95000"/>
                <a:satMod val="105000"/>
              </a:srgbClr>
            </a:solidFill>
            <a:prstDash val="solid"/>
          </a:ln>
          <a:effectLst/>
        </p:spPr>
      </p:cxnSp>
      <p:cxnSp>
        <p:nvCxnSpPr>
          <p:cNvPr id="17" name="Straight Connector 25">
            <a:extLst>
              <a:ext uri="{FF2B5EF4-FFF2-40B4-BE49-F238E27FC236}">
                <a16:creationId xmlns:a16="http://schemas.microsoft.com/office/drawing/2014/main" id="{A545AE70-43F5-C362-CE66-DEA1C5F30FCE}"/>
              </a:ext>
            </a:extLst>
          </p:cNvPr>
          <p:cNvCxnSpPr>
            <a:cxnSpLocks/>
            <a:stCxn id="19" idx="3"/>
            <a:endCxn id="15" idx="3"/>
          </p:cNvCxnSpPr>
          <p:nvPr/>
        </p:nvCxnSpPr>
        <p:spPr>
          <a:xfrm>
            <a:off x="7271180" y="3105561"/>
            <a:ext cx="3113784" cy="876926"/>
          </a:xfrm>
          <a:prstGeom prst="bentConnector2">
            <a:avLst/>
          </a:prstGeom>
          <a:noFill/>
          <a:ln w="38100" cap="flat" cmpd="sng" algn="ctr">
            <a:solidFill>
              <a:srgbClr val="613609">
                <a:shade val="95000"/>
                <a:satMod val="105000"/>
              </a:srgbClr>
            </a:solidFill>
            <a:prstDash val="solid"/>
          </a:ln>
          <a:effectLst/>
        </p:spPr>
      </p:cxnSp>
      <p:cxnSp>
        <p:nvCxnSpPr>
          <p:cNvPr id="18" name="Straight Connector 25">
            <a:extLst>
              <a:ext uri="{FF2B5EF4-FFF2-40B4-BE49-F238E27FC236}">
                <a16:creationId xmlns:a16="http://schemas.microsoft.com/office/drawing/2014/main" id="{38F6522C-15DD-5B9F-43E0-0F8716A92A4C}"/>
              </a:ext>
            </a:extLst>
          </p:cNvPr>
          <p:cNvCxnSpPr>
            <a:cxnSpLocks/>
            <a:endCxn id="14" idx="3"/>
          </p:cNvCxnSpPr>
          <p:nvPr/>
        </p:nvCxnSpPr>
        <p:spPr>
          <a:xfrm rot="16200000" flipH="1">
            <a:off x="6071112" y="3475462"/>
            <a:ext cx="531915" cy="482138"/>
          </a:xfrm>
          <a:prstGeom prst="bentConnector3">
            <a:avLst>
              <a:gd name="adj1" fmla="val 50000"/>
            </a:avLst>
          </a:prstGeom>
          <a:noFill/>
          <a:ln w="38100" cap="flat" cmpd="sng" algn="ctr">
            <a:solidFill>
              <a:srgbClr val="613609">
                <a:shade val="95000"/>
                <a:satMod val="105000"/>
              </a:srgbClr>
            </a:solidFill>
            <a:prstDash val="solid"/>
          </a:ln>
          <a:effectLst/>
        </p:spPr>
      </p:cxnSp>
      <p:sp>
        <p:nvSpPr>
          <p:cNvPr id="19" name="Rectangle: Rounded Corners 18">
            <a:extLst>
              <a:ext uri="{FF2B5EF4-FFF2-40B4-BE49-F238E27FC236}">
                <a16:creationId xmlns:a16="http://schemas.microsoft.com/office/drawing/2014/main" id="{E155FD51-C46F-B5B8-D9A1-75803EC9E164}"/>
              </a:ext>
            </a:extLst>
          </p:cNvPr>
          <p:cNvSpPr/>
          <p:nvPr/>
        </p:nvSpPr>
        <p:spPr>
          <a:xfrm>
            <a:off x="4685140" y="2760547"/>
            <a:ext cx="2586040" cy="690027"/>
          </a:xfrm>
          <a:prstGeom prst="roundRect">
            <a:avLst/>
          </a:prstGeom>
          <a:solidFill>
            <a:srgbClr val="FFFFFF"/>
          </a:solidFill>
          <a:ln w="38100" cap="flat" cmpd="sng" algn="ctr">
            <a:solidFill>
              <a:srgbClr val="EDC1B1">
                <a:lumMod val="25000"/>
              </a:srgbClr>
            </a:solidFill>
            <a:prstDash val="solid"/>
          </a:ln>
          <a:effectLst/>
        </p:spPr>
        <p:txBody>
          <a:bodyPr rtlCol="0" anchor="ctr"/>
          <a:lstStyle/>
          <a:p>
            <a:pPr lvl="0" algn="ctr">
              <a:buClrTx/>
              <a:defRPr/>
            </a:pPr>
            <a:r>
              <a:rPr lang="en-US" sz="2400" b="1" dirty="0">
                <a:solidFill>
                  <a:sysClr val="windowText" lastClr="000000"/>
                </a:solidFill>
                <a:latin typeface="UTM Avo" panose="02040603050506020204" pitchFamily="18" charset="0"/>
              </a:rPr>
              <a:t>Ý NGHĨA </a:t>
            </a:r>
          </a:p>
        </p:txBody>
      </p:sp>
    </p:spTree>
    <p:extLst>
      <p:ext uri="{BB962C8B-B14F-4D97-AF65-F5344CB8AC3E}">
        <p14:creationId xmlns:p14="http://schemas.microsoft.com/office/powerpoint/2010/main" val="42814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7D3AB64-6500-4F8B-B2A4-DDDBA61BAB16}"/>
              </a:ext>
            </a:extLst>
          </p:cNvPr>
          <p:cNvGraphicFramePr>
            <a:graphicFrameLocks noGrp="1"/>
          </p:cNvGraphicFramePr>
          <p:nvPr>
            <p:extLst>
              <p:ext uri="{D42A27DB-BD31-4B8C-83A1-F6EECF244321}">
                <p14:modId xmlns:p14="http://schemas.microsoft.com/office/powerpoint/2010/main" val="973444655"/>
              </p:ext>
            </p:extLst>
          </p:nvPr>
        </p:nvGraphicFramePr>
        <p:xfrm>
          <a:off x="196572" y="1782240"/>
          <a:ext cx="11798856" cy="4920217"/>
        </p:xfrm>
        <a:graphic>
          <a:graphicData uri="http://schemas.openxmlformats.org/drawingml/2006/table">
            <a:tbl>
              <a:tblPr bandRow="1"/>
              <a:tblGrid>
                <a:gridCol w="4403708">
                  <a:extLst>
                    <a:ext uri="{9D8B030D-6E8A-4147-A177-3AD203B41FA5}">
                      <a16:colId xmlns:a16="http://schemas.microsoft.com/office/drawing/2014/main" val="885565800"/>
                    </a:ext>
                  </a:extLst>
                </a:gridCol>
                <a:gridCol w="952108">
                  <a:extLst>
                    <a:ext uri="{9D8B030D-6E8A-4147-A177-3AD203B41FA5}">
                      <a16:colId xmlns:a16="http://schemas.microsoft.com/office/drawing/2014/main" val="2322515023"/>
                    </a:ext>
                  </a:extLst>
                </a:gridCol>
                <a:gridCol w="1508288">
                  <a:extLst>
                    <a:ext uri="{9D8B030D-6E8A-4147-A177-3AD203B41FA5}">
                      <a16:colId xmlns:a16="http://schemas.microsoft.com/office/drawing/2014/main" val="1414013345"/>
                    </a:ext>
                  </a:extLst>
                </a:gridCol>
                <a:gridCol w="4934752">
                  <a:extLst>
                    <a:ext uri="{9D8B030D-6E8A-4147-A177-3AD203B41FA5}">
                      <a16:colId xmlns:a16="http://schemas.microsoft.com/office/drawing/2014/main" val="156544980"/>
                    </a:ext>
                  </a:extLst>
                </a:gridCol>
              </a:tblGrid>
              <a:tr h="146527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22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Quan </a:t>
                      </a: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điểm</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22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tình</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Không</a:t>
                      </a:r>
                      <a:r>
                        <a:rPr lang="en-US" sz="22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600"/>
                        </a:spcBef>
                        <a:spcAft>
                          <a:spcPts val="100"/>
                        </a:spcAft>
                      </a:pP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22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tình</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Giải</a:t>
                      </a:r>
                      <a:r>
                        <a:rPr lang="en-US" sz="22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2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thích</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extLst>
                  <a:ext uri="{0D108BD9-81ED-4DB2-BD59-A6C34878D82A}">
                    <a16:rowId xmlns:a16="http://schemas.microsoft.com/office/drawing/2014/main" val="846216252"/>
                  </a:ext>
                </a:extLst>
              </a:tr>
              <a:tr h="1727472">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2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A. Khoan dung là tha thứ cho mọi lỗi lầm của người khác.</a:t>
                      </a: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22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22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22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3865377"/>
                  </a:ext>
                </a:extLst>
              </a:tr>
              <a:tr h="1727472">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2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B. Khoan dung không chỉ là tha thứ cho người khác mà còn là tha thứ cho chính mình.</a:t>
                      </a: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22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22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22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43001117"/>
                  </a:ext>
                </a:extLst>
              </a:tr>
            </a:tbl>
          </a:graphicData>
        </a:graphic>
      </p:graphicFrame>
      <p:grpSp>
        <p:nvGrpSpPr>
          <p:cNvPr id="6" name="Group 5">
            <a:extLst>
              <a:ext uri="{FF2B5EF4-FFF2-40B4-BE49-F238E27FC236}">
                <a16:creationId xmlns:a16="http://schemas.microsoft.com/office/drawing/2014/main" id="{74D2C672-B21A-0BA9-1114-1435D8FAEE71}"/>
              </a:ext>
            </a:extLst>
          </p:cNvPr>
          <p:cNvGrpSpPr/>
          <p:nvPr/>
        </p:nvGrpSpPr>
        <p:grpSpPr>
          <a:xfrm>
            <a:off x="3629320" y="1024504"/>
            <a:ext cx="5412948" cy="590246"/>
            <a:chOff x="-145142" y="384628"/>
            <a:chExt cx="4059711" cy="442685"/>
          </a:xfrm>
        </p:grpSpPr>
        <p:sp>
          <p:nvSpPr>
            <p:cNvPr id="7" name="Arrow: Pentagon 6">
              <a:extLst>
                <a:ext uri="{FF2B5EF4-FFF2-40B4-BE49-F238E27FC236}">
                  <a16:creationId xmlns:a16="http://schemas.microsoft.com/office/drawing/2014/main" id="{13C4AA51-BD4E-E4C2-613B-80E31F4BA57B}"/>
                </a:ext>
              </a:extLst>
            </p:cNvPr>
            <p:cNvSpPr/>
            <p:nvPr/>
          </p:nvSpPr>
          <p:spPr>
            <a:xfrm>
              <a:off x="-145142" y="384628"/>
              <a:ext cx="1734191" cy="442685"/>
            </a:xfrm>
            <a:prstGeom prst="homePlate">
              <a:avLst/>
            </a:prstGeom>
            <a:solidFill>
              <a:srgbClr val="FFFFFF"/>
            </a:solidFill>
            <a:ln w="25400" cap="flat" cmpd="sng" algn="ctr">
              <a:solidFill>
                <a:srgbClr val="FFF0E2">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1 </a:t>
              </a:r>
            </a:p>
          </p:txBody>
        </p:sp>
        <p:sp>
          <p:nvSpPr>
            <p:cNvPr id="10" name="TextBox 9">
              <a:extLst>
                <a:ext uri="{FF2B5EF4-FFF2-40B4-BE49-F238E27FC236}">
                  <a16:creationId xmlns:a16="http://schemas.microsoft.com/office/drawing/2014/main" id="{E3AD51F8-0712-8323-24C1-25A894AE5610}"/>
                </a:ext>
              </a:extLst>
            </p:cNvPr>
            <p:cNvSpPr txBox="1"/>
            <p:nvPr/>
          </p:nvSpPr>
          <p:spPr>
            <a:xfrm>
              <a:off x="1628568" y="430490"/>
              <a:ext cx="2286001" cy="34624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Bày</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tỏ</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quan</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điểm</a:t>
              </a:r>
              <a:endParaRPr kumimoji="0" lang="en-US" sz="2400" b="0" i="1" u="none" strike="noStrike" kern="0" cap="none" spc="0" normalizeH="0" baseline="0" noProof="0" dirty="0">
                <a:ln>
                  <a:noFill/>
                </a:ln>
                <a:solidFill>
                  <a:schemeClr val="tx1"/>
                </a:solidFill>
                <a:effectLst/>
                <a:uLnTx/>
                <a:uFillTx/>
                <a:latin typeface="UTM Avo" panose="02040603050506020204" pitchFamily="18" charset="0"/>
              </a:endParaRPr>
            </a:p>
          </p:txBody>
        </p:sp>
      </p:grpSp>
      <p:sp>
        <p:nvSpPr>
          <p:cNvPr id="12" name="Freeform 2">
            <a:extLst>
              <a:ext uri="{FF2B5EF4-FFF2-40B4-BE49-F238E27FC236}">
                <a16:creationId xmlns:a16="http://schemas.microsoft.com/office/drawing/2014/main" id="{53C1E021-D149-FC6E-DD24-20216B2AB96D}"/>
              </a:ext>
            </a:extLst>
          </p:cNvPr>
          <p:cNvSpPr/>
          <p:nvPr/>
        </p:nvSpPr>
        <p:spPr>
          <a:xfrm>
            <a:off x="6096000" y="3677054"/>
            <a:ext cx="563027" cy="570876"/>
          </a:xfrm>
          <a:custGeom>
            <a:avLst/>
            <a:gdLst/>
            <a:ahLst/>
            <a:cxnLst/>
            <a:rect l="l" t="t" r="r" b="b"/>
            <a:pathLst>
              <a:path w="4058222" h="4114800">
                <a:moveTo>
                  <a:pt x="0" y="0"/>
                </a:moveTo>
                <a:lnTo>
                  <a:pt x="4058222" y="0"/>
                </a:lnTo>
                <a:lnTo>
                  <a:pt x="405822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200" dirty="0">
              <a:latin typeface="UTM Avo" panose="02040603050506020204" pitchFamily="18" charset="0"/>
            </a:endParaRPr>
          </a:p>
        </p:txBody>
      </p:sp>
      <p:sp>
        <p:nvSpPr>
          <p:cNvPr id="14" name="TextBox 13">
            <a:extLst>
              <a:ext uri="{FF2B5EF4-FFF2-40B4-BE49-F238E27FC236}">
                <a16:creationId xmlns:a16="http://schemas.microsoft.com/office/drawing/2014/main" id="{C31F60D8-9DC9-9D8D-C032-0C7E2C4297CF}"/>
              </a:ext>
            </a:extLst>
          </p:cNvPr>
          <p:cNvSpPr txBox="1"/>
          <p:nvPr/>
        </p:nvSpPr>
        <p:spPr>
          <a:xfrm>
            <a:off x="7050727" y="3282650"/>
            <a:ext cx="4944700" cy="1543949"/>
          </a:xfrm>
          <a:prstGeom prst="rect">
            <a:avLst/>
          </a:prstGeom>
          <a:noFill/>
        </p:spPr>
        <p:txBody>
          <a:bodyPr wrap="square">
            <a:spAutoFit/>
          </a:bodyPr>
          <a:lstStyle/>
          <a:p>
            <a:pPr lvl="0" algn="just">
              <a:lnSpc>
                <a:spcPct val="150000"/>
              </a:lnSpc>
              <a:buClrTx/>
            </a:pPr>
            <a:r>
              <a:rPr lang="en-US" sz="2200" dirty="0" err="1">
                <a:solidFill>
                  <a:schemeClr val="tx1"/>
                </a:solidFill>
                <a:latin typeface="UTM Avo" panose="02040603050506020204" pitchFamily="18" charset="0"/>
              </a:rPr>
              <a:t>Vì</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những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lỗi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lầm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nặng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liên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quan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pháp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luật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tổn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hại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tới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tính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mạng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tài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chính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quốc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a:t>
            </a:r>
            <a:r>
              <a:rPr lang="en-US" sz="2200" dirty="0">
                <a:solidFill>
                  <a:schemeClr val="tx1"/>
                </a:solidFill>
                <a:latin typeface="UTM Avo" panose="02040603050506020204" pitchFamily="18" charset="0"/>
              </a:rPr>
              <a:t>.</a:t>
            </a:r>
          </a:p>
        </p:txBody>
      </p:sp>
      <p:sp>
        <p:nvSpPr>
          <p:cNvPr id="16" name="Freeform 2">
            <a:extLst>
              <a:ext uri="{FF2B5EF4-FFF2-40B4-BE49-F238E27FC236}">
                <a16:creationId xmlns:a16="http://schemas.microsoft.com/office/drawing/2014/main" id="{275C643B-E27B-0CC9-61AB-15F2897EBEDB}"/>
              </a:ext>
            </a:extLst>
          </p:cNvPr>
          <p:cNvSpPr/>
          <p:nvPr/>
        </p:nvSpPr>
        <p:spPr>
          <a:xfrm>
            <a:off x="4838902" y="5262620"/>
            <a:ext cx="563027" cy="570876"/>
          </a:xfrm>
          <a:custGeom>
            <a:avLst/>
            <a:gdLst/>
            <a:ahLst/>
            <a:cxnLst/>
            <a:rect l="l" t="t" r="r" b="b"/>
            <a:pathLst>
              <a:path w="4058222" h="4114800">
                <a:moveTo>
                  <a:pt x="0" y="0"/>
                </a:moveTo>
                <a:lnTo>
                  <a:pt x="4058222" y="0"/>
                </a:lnTo>
                <a:lnTo>
                  <a:pt x="405822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200" dirty="0">
              <a:latin typeface="UTM Avo" panose="02040603050506020204" pitchFamily="18" charset="0"/>
            </a:endParaRPr>
          </a:p>
        </p:txBody>
      </p:sp>
      <p:sp>
        <p:nvSpPr>
          <p:cNvPr id="20" name="TextBox 19">
            <a:extLst>
              <a:ext uri="{FF2B5EF4-FFF2-40B4-BE49-F238E27FC236}">
                <a16:creationId xmlns:a16="http://schemas.microsoft.com/office/drawing/2014/main" id="{797E46FB-3958-1D79-52B4-AF960FAF7838}"/>
              </a:ext>
            </a:extLst>
          </p:cNvPr>
          <p:cNvSpPr txBox="1"/>
          <p:nvPr/>
        </p:nvSpPr>
        <p:spPr>
          <a:xfrm>
            <a:off x="7050727" y="5061521"/>
            <a:ext cx="4944700" cy="1543949"/>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lang="en-US" sz="2200" dirty="0" err="1">
                <a:solidFill>
                  <a:schemeClr val="tx1"/>
                </a:solidFill>
                <a:latin typeface="UTM Avo" panose="02040603050506020204" pitchFamily="18" charset="0"/>
              </a:rPr>
              <a:t>Vì</a:t>
            </a:r>
            <a:r>
              <a:rPr lang="en-US" sz="2200" dirty="0">
                <a:solidFill>
                  <a:schemeClr val="tx1"/>
                </a:solidFill>
                <a:latin typeface="UTM Avo" panose="02040603050506020204" pitchFamily="18" charset="0"/>
              </a:rPr>
              <a:t> đ</a:t>
            </a:r>
            <a:r>
              <a:rPr lang="vi-VN" sz="2200" dirty="0">
                <a:solidFill>
                  <a:schemeClr val="tx1"/>
                </a:solidFill>
                <a:latin typeface="UTM Avo" panose="02040603050506020204" pitchFamily="18" charset="0"/>
              </a:rPr>
              <a:t>ây là biểu hiện của khoan dung: Tha thứ cho người khác và cũng là tha thứ cho chính mình.</a:t>
            </a:r>
            <a:endParaRPr lang="en-US" sz="22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251D69-4A8B-F434-D349-3EC5B837B8F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A834F69-229E-3D7B-CCF1-CDA6FB4CE226}"/>
              </a:ext>
            </a:extLst>
          </p:cNvPr>
          <p:cNvGraphicFramePr>
            <a:graphicFrameLocks noGrp="1"/>
          </p:cNvGraphicFramePr>
          <p:nvPr>
            <p:extLst>
              <p:ext uri="{D42A27DB-BD31-4B8C-83A1-F6EECF244321}">
                <p14:modId xmlns:p14="http://schemas.microsoft.com/office/powerpoint/2010/main" val="2600590979"/>
              </p:ext>
            </p:extLst>
          </p:nvPr>
        </p:nvGraphicFramePr>
        <p:xfrm>
          <a:off x="192223" y="1727199"/>
          <a:ext cx="11798856" cy="4966209"/>
        </p:xfrm>
        <a:graphic>
          <a:graphicData uri="http://schemas.openxmlformats.org/drawingml/2006/table">
            <a:tbl>
              <a:tblPr bandRow="1"/>
              <a:tblGrid>
                <a:gridCol w="3862472">
                  <a:extLst>
                    <a:ext uri="{9D8B030D-6E8A-4147-A177-3AD203B41FA5}">
                      <a16:colId xmlns:a16="http://schemas.microsoft.com/office/drawing/2014/main" val="885565800"/>
                    </a:ext>
                  </a:extLst>
                </a:gridCol>
                <a:gridCol w="847505">
                  <a:extLst>
                    <a:ext uri="{9D8B030D-6E8A-4147-A177-3AD203B41FA5}">
                      <a16:colId xmlns:a16="http://schemas.microsoft.com/office/drawing/2014/main" val="2322515023"/>
                    </a:ext>
                  </a:extLst>
                </a:gridCol>
                <a:gridCol w="1320800">
                  <a:extLst>
                    <a:ext uri="{9D8B030D-6E8A-4147-A177-3AD203B41FA5}">
                      <a16:colId xmlns:a16="http://schemas.microsoft.com/office/drawing/2014/main" val="1414013345"/>
                    </a:ext>
                  </a:extLst>
                </a:gridCol>
                <a:gridCol w="5768079">
                  <a:extLst>
                    <a:ext uri="{9D8B030D-6E8A-4147-A177-3AD203B41FA5}">
                      <a16:colId xmlns:a16="http://schemas.microsoft.com/office/drawing/2014/main" val="156544980"/>
                    </a:ext>
                  </a:extLst>
                </a:gridCol>
              </a:tblGrid>
              <a:tr h="90030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18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Quan </a:t>
                      </a: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điểm</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18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tình</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Không</a:t>
                      </a:r>
                      <a:r>
                        <a:rPr lang="en-US" sz="18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600"/>
                        </a:spcBef>
                        <a:spcAft>
                          <a:spcPts val="100"/>
                        </a:spcAft>
                      </a:pP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18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tình</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600"/>
                        </a:spcBef>
                        <a:spcAft>
                          <a:spcPts val="100"/>
                        </a:spcAft>
                      </a:pP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Giải</a:t>
                      </a:r>
                      <a:r>
                        <a:rPr lang="en-US" sz="18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thích</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6E6A2"/>
                    </a:solidFill>
                  </a:tcPr>
                </a:tc>
                <a:extLst>
                  <a:ext uri="{0D108BD9-81ED-4DB2-BD59-A6C34878D82A}">
                    <a16:rowId xmlns:a16="http://schemas.microsoft.com/office/drawing/2014/main" val="846216252"/>
                  </a:ext>
                </a:extLst>
              </a:tr>
              <a:tr h="1207892">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18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C. Không bao giờ phê bình người khác là biểu hiện của khoan dung</a:t>
                      </a: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3865377"/>
                  </a:ext>
                </a:extLst>
              </a:tr>
              <a:tr h="165100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18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D. Khoan dung là tha thứ cho người khác ngay cả khi họ không biết hối hận.</a:t>
                      </a: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43001117"/>
                  </a:ext>
                </a:extLst>
              </a:tr>
              <a:tr h="1207008">
                <a:tc>
                  <a:txBody>
                    <a:bodyPr/>
                    <a:lstStyle/>
                    <a:p>
                      <a:pPr marL="0" marR="0" algn="just">
                        <a:lnSpc>
                          <a:spcPct val="150000"/>
                        </a:lnSpc>
                        <a:spcBef>
                          <a:spcPts val="100"/>
                        </a:spcBef>
                        <a:spcAft>
                          <a:spcPts val="100"/>
                        </a:spcAft>
                      </a:pPr>
                      <a:r>
                        <a:rPr lang="vi-VN" sz="18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E. Đối lập với khoan dung là hẹp hòi, ích kỉ.</a:t>
                      </a: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just">
                        <a:lnSpc>
                          <a:spcPct val="150000"/>
                        </a:lnSpc>
                        <a:spcBef>
                          <a:spcPts val="100"/>
                        </a:spcBef>
                        <a:spcAft>
                          <a:spcPts val="100"/>
                        </a:spcAft>
                      </a:pP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just">
                        <a:lnSpc>
                          <a:spcPct val="150000"/>
                        </a:lnSpc>
                        <a:spcBef>
                          <a:spcPts val="100"/>
                        </a:spcBef>
                        <a:spcAft>
                          <a:spcPts val="100"/>
                        </a:spcAft>
                      </a:pP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just">
                        <a:lnSpc>
                          <a:spcPct val="150000"/>
                        </a:lnSpc>
                        <a:spcBef>
                          <a:spcPts val="100"/>
                        </a:spcBef>
                        <a:spcAft>
                          <a:spcPts val="100"/>
                        </a:spcAft>
                      </a:pPr>
                      <a:endParaRPr lang="en-US" sz="18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32279" marR="32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76228953"/>
                  </a:ext>
                </a:extLst>
              </a:tr>
            </a:tbl>
          </a:graphicData>
        </a:graphic>
      </p:graphicFrame>
      <p:sp>
        <p:nvSpPr>
          <p:cNvPr id="3" name="TextBox 2">
            <a:extLst>
              <a:ext uri="{FF2B5EF4-FFF2-40B4-BE49-F238E27FC236}">
                <a16:creationId xmlns:a16="http://schemas.microsoft.com/office/drawing/2014/main" id="{E49C68DD-053B-FAD8-995F-3F960A7CB048}"/>
              </a:ext>
            </a:extLst>
          </p:cNvPr>
          <p:cNvSpPr txBox="1"/>
          <p:nvPr/>
        </p:nvSpPr>
        <p:spPr>
          <a:xfrm>
            <a:off x="6297027" y="2558987"/>
            <a:ext cx="5589946" cy="1280030"/>
          </a:xfrm>
          <a:prstGeom prst="rect">
            <a:avLst/>
          </a:prstGeom>
          <a:noFill/>
        </p:spPr>
        <p:txBody>
          <a:bodyPr wrap="square">
            <a:spAutoFit/>
          </a:bodyPr>
          <a:lstStyle/>
          <a:p>
            <a:pPr algn="just">
              <a:lnSpc>
                <a:spcPct val="150000"/>
              </a:lnSpc>
            </a:pPr>
            <a:r>
              <a:rPr lang="vi-VN" sz="1800" dirty="0">
                <a:solidFill>
                  <a:schemeClr val="tx1"/>
                </a:solidFill>
                <a:latin typeface="UTM Avo" panose="02040603050506020204" pitchFamily="18" charset="0"/>
                <a:ea typeface="Calibri" panose="020F0502020204030204" pitchFamily="34" charset="0"/>
                <a:cs typeface="Arial" panose="020B0604020202020204" pitchFamily="34" charset="0"/>
              </a:rPr>
              <a:t>Vì trước những lỗi sai, thiếu sót của người khác, chúng ta nên phê bình, góp ý với tinh thần xây dựng.</a:t>
            </a:r>
            <a:endParaRPr lang="en-US" sz="18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D83899B4-9B94-8451-798A-0D6BCF593921}"/>
              </a:ext>
            </a:extLst>
          </p:cNvPr>
          <p:cNvSpPr txBox="1"/>
          <p:nvPr/>
        </p:nvSpPr>
        <p:spPr>
          <a:xfrm>
            <a:off x="6297026" y="3785172"/>
            <a:ext cx="5589946" cy="1695529"/>
          </a:xfrm>
          <a:prstGeom prst="rect">
            <a:avLst/>
          </a:prstGeom>
          <a:noFill/>
        </p:spPr>
        <p:txBody>
          <a:bodyPr wrap="square">
            <a:spAutoFit/>
          </a:bodyPr>
          <a:lstStyle/>
          <a:p>
            <a:pPr algn="just">
              <a:lnSpc>
                <a:spcPct val="150000"/>
              </a:lnSpc>
            </a:pPr>
            <a:r>
              <a:rPr lang="vi-VN" sz="1800" dirty="0">
                <a:solidFill>
                  <a:schemeClr val="tx1"/>
                </a:solidFill>
                <a:latin typeface="UTM Avo" panose="02040603050506020204" pitchFamily="18" charset="0"/>
                <a:ea typeface="Calibri" panose="020F0502020204030204" pitchFamily="34" charset="0"/>
                <a:cs typeface="Arial" panose="020B0604020202020204" pitchFamily="34" charset="0"/>
              </a:rPr>
              <a:t>Vì chúng ta chỉ nên khoan dung, tha thứ cho người khác, khi họ nhận thức được sai lầm của bản thân và có thái độ, hành động sửa chữa những sai lầm, thiếu sót đó.</a:t>
            </a:r>
            <a:endParaRPr lang="en-US" sz="18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AB45E275-4402-0224-EFF0-3DC7B499EC24}"/>
              </a:ext>
            </a:extLst>
          </p:cNvPr>
          <p:cNvSpPr txBox="1"/>
          <p:nvPr/>
        </p:nvSpPr>
        <p:spPr>
          <a:xfrm>
            <a:off x="6297026" y="5477655"/>
            <a:ext cx="5589946" cy="1286121"/>
          </a:xfrm>
          <a:prstGeom prst="rect">
            <a:avLst/>
          </a:prstGeom>
          <a:noFill/>
        </p:spPr>
        <p:txBody>
          <a:bodyPr wrap="square">
            <a:spAutoFit/>
          </a:bodyPr>
          <a:lstStyle/>
          <a:p>
            <a:pPr algn="just">
              <a:lnSpc>
                <a:spcPct val="150000"/>
              </a:lnSpc>
            </a:pPr>
            <a:r>
              <a:rPr lang="vi-VN" sz="1800" dirty="0">
                <a:solidFill>
                  <a:schemeClr val="tx1"/>
                </a:solidFill>
                <a:latin typeface="UTM Avo" panose="02040603050506020204" pitchFamily="18" charset="0"/>
                <a:ea typeface="Calibri" panose="020F0502020204030204" pitchFamily="34" charset="0"/>
                <a:cs typeface="Arial" panose="020B0604020202020204" pitchFamily="34" charset="0"/>
              </a:rPr>
              <a:t>Vì đây là biểu hiện đối lập của lòng khoan dung.</a:t>
            </a:r>
            <a:r>
              <a:rPr lang="en-US" sz="18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vi-VN" sz="1800" dirty="0">
                <a:solidFill>
                  <a:schemeClr val="tx1"/>
                </a:solidFill>
                <a:latin typeface="UTM Avo" panose="02040603050506020204" pitchFamily="18" charset="0"/>
                <a:ea typeface="Calibri" panose="020F0502020204030204" pitchFamily="34" charset="0"/>
                <a:cs typeface="Arial" panose="020B0604020202020204" pitchFamily="34" charset="0"/>
              </a:rPr>
              <a:t>Khoan dung là rộng lòng tha thứ còn đối lập là hẹp hòi, ích kỉ, chỉ biết bản thân.</a:t>
            </a:r>
            <a:endParaRPr lang="en-US" sz="18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6" name="Freeform 2">
            <a:extLst>
              <a:ext uri="{FF2B5EF4-FFF2-40B4-BE49-F238E27FC236}">
                <a16:creationId xmlns:a16="http://schemas.microsoft.com/office/drawing/2014/main" id="{081F8D04-1265-1CC2-66B8-8B836ECC967A}"/>
              </a:ext>
            </a:extLst>
          </p:cNvPr>
          <p:cNvSpPr/>
          <p:nvPr/>
        </p:nvSpPr>
        <p:spPr>
          <a:xfrm>
            <a:off x="5285083" y="3009496"/>
            <a:ext cx="447338" cy="453574"/>
          </a:xfrm>
          <a:custGeom>
            <a:avLst/>
            <a:gdLst/>
            <a:ahLst/>
            <a:cxnLst/>
            <a:rect l="l" t="t" r="r" b="b"/>
            <a:pathLst>
              <a:path w="4058222" h="4114800">
                <a:moveTo>
                  <a:pt x="0" y="0"/>
                </a:moveTo>
                <a:lnTo>
                  <a:pt x="4058222" y="0"/>
                </a:lnTo>
                <a:lnTo>
                  <a:pt x="405822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solidFill>
                <a:schemeClr val="tx1"/>
              </a:solidFill>
              <a:latin typeface="UTM Avo" panose="02040603050506020204" pitchFamily="18" charset="0"/>
            </a:endParaRPr>
          </a:p>
        </p:txBody>
      </p:sp>
      <p:sp>
        <p:nvSpPr>
          <p:cNvPr id="7" name="Freeform 2">
            <a:extLst>
              <a:ext uri="{FF2B5EF4-FFF2-40B4-BE49-F238E27FC236}">
                <a16:creationId xmlns:a16="http://schemas.microsoft.com/office/drawing/2014/main" id="{66EC34E5-AAC8-47D0-CD46-A1DCB89C3F5C}"/>
              </a:ext>
            </a:extLst>
          </p:cNvPr>
          <p:cNvSpPr/>
          <p:nvPr/>
        </p:nvSpPr>
        <p:spPr>
          <a:xfrm>
            <a:off x="5210766" y="4397878"/>
            <a:ext cx="447338" cy="453574"/>
          </a:xfrm>
          <a:custGeom>
            <a:avLst/>
            <a:gdLst/>
            <a:ahLst/>
            <a:cxnLst/>
            <a:rect l="l" t="t" r="r" b="b"/>
            <a:pathLst>
              <a:path w="4058222" h="4114800">
                <a:moveTo>
                  <a:pt x="0" y="0"/>
                </a:moveTo>
                <a:lnTo>
                  <a:pt x="4058222" y="0"/>
                </a:lnTo>
                <a:lnTo>
                  <a:pt x="405822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solidFill>
                <a:schemeClr val="tx1"/>
              </a:solidFill>
              <a:latin typeface="UTM Avo" panose="02040603050506020204" pitchFamily="18" charset="0"/>
            </a:endParaRPr>
          </a:p>
        </p:txBody>
      </p:sp>
      <p:sp>
        <p:nvSpPr>
          <p:cNvPr id="9" name="Freeform 2">
            <a:extLst>
              <a:ext uri="{FF2B5EF4-FFF2-40B4-BE49-F238E27FC236}">
                <a16:creationId xmlns:a16="http://schemas.microsoft.com/office/drawing/2014/main" id="{8669635E-355D-B0C2-667F-DC54C4E5B8F3}"/>
              </a:ext>
            </a:extLst>
          </p:cNvPr>
          <p:cNvSpPr/>
          <p:nvPr/>
        </p:nvSpPr>
        <p:spPr>
          <a:xfrm>
            <a:off x="4252848" y="5893928"/>
            <a:ext cx="447338" cy="453574"/>
          </a:xfrm>
          <a:custGeom>
            <a:avLst/>
            <a:gdLst/>
            <a:ahLst/>
            <a:cxnLst/>
            <a:rect l="l" t="t" r="r" b="b"/>
            <a:pathLst>
              <a:path w="4058222" h="4114800">
                <a:moveTo>
                  <a:pt x="0" y="0"/>
                </a:moveTo>
                <a:lnTo>
                  <a:pt x="4058222" y="0"/>
                </a:lnTo>
                <a:lnTo>
                  <a:pt x="405822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solidFill>
                <a:schemeClr val="tx1"/>
              </a:solidFill>
              <a:latin typeface="UTM Avo" panose="02040603050506020204" pitchFamily="18" charset="0"/>
            </a:endParaRPr>
          </a:p>
        </p:txBody>
      </p:sp>
    </p:spTree>
    <p:extLst>
      <p:ext uri="{BB962C8B-B14F-4D97-AF65-F5344CB8AC3E}">
        <p14:creationId xmlns:p14="http://schemas.microsoft.com/office/powerpoint/2010/main" val="358433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9A54CE-2308-72C5-48CB-0D50CF12054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9F05D77-ED35-8437-3443-D12B5EBB0B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8CC05DC-CAFA-329D-14B6-BBAC288F5035}"/>
                </a:ext>
              </a:extLst>
            </p:cNvPr>
            <p:cNvSpPr txBox="1"/>
            <p:nvPr/>
          </p:nvSpPr>
          <p:spPr>
            <a:xfrm>
              <a:off x="930253" y="2526606"/>
              <a:ext cx="12791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Ấn</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để</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đến</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trang</a:t>
              </a:r>
              <a:r>
                <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rPr>
                <a:t> </a:t>
              </a:r>
              <a:r>
                <a:rPr kumimoji="0" lang="en-US" sz="1200" b="1" i="0" u="none" strike="noStrike" kern="0" cap="none" spc="0" normalizeH="0" baseline="0" noProof="0" dirty="0" err="1">
                  <a:ln>
                    <a:noFill/>
                  </a:ln>
                  <a:solidFill>
                    <a:srgbClr val="ED7D31"/>
                  </a:solidFill>
                  <a:effectLst/>
                  <a:uLnTx/>
                  <a:uFillTx/>
                  <a:latin typeface="UTM Avo" panose="02040603050506020204" pitchFamily="18" charset="0"/>
                  <a:cs typeface="Arial"/>
                  <a:sym typeface="Arial"/>
                </a:rPr>
                <a:t>sách</a:t>
              </a:r>
              <a:endParaRPr kumimoji="0" lang="en-US" sz="1200" b="1" i="0" u="none" strike="noStrike" kern="0" cap="none" spc="0" normalizeH="0" baseline="0" noProof="0" dirty="0">
                <a:ln>
                  <a:noFill/>
                </a:ln>
                <a:solidFill>
                  <a:srgbClr val="ED7D31"/>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7EDACBF-E311-0E69-EF5E-BF71E69134DA}"/>
              </a:ext>
            </a:extLst>
          </p:cNvPr>
          <p:cNvGrpSpPr/>
          <p:nvPr/>
        </p:nvGrpSpPr>
        <p:grpSpPr>
          <a:xfrm>
            <a:off x="0" y="1701939"/>
            <a:ext cx="8951690" cy="590246"/>
            <a:chOff x="-145142" y="384628"/>
            <a:chExt cx="6713767" cy="442685"/>
          </a:xfrm>
        </p:grpSpPr>
        <p:sp>
          <p:nvSpPr>
            <p:cNvPr id="3" name="Arrow: Pentagon 2">
              <a:extLst>
                <a:ext uri="{FF2B5EF4-FFF2-40B4-BE49-F238E27FC236}">
                  <a16:creationId xmlns:a16="http://schemas.microsoft.com/office/drawing/2014/main" id="{1012BFF4-CECD-F035-3DB1-FB50190C9F08}"/>
                </a:ext>
              </a:extLst>
            </p:cNvPr>
            <p:cNvSpPr/>
            <p:nvPr/>
          </p:nvSpPr>
          <p:spPr>
            <a:xfrm>
              <a:off x="-145142" y="384628"/>
              <a:ext cx="1734191" cy="442685"/>
            </a:xfrm>
            <a:prstGeom prst="homePlate">
              <a:avLst/>
            </a:prstGeom>
            <a:solidFill>
              <a:srgbClr val="FFFFFF"/>
            </a:solidFill>
            <a:ln w="25400" cap="flat" cmpd="sng" algn="ctr">
              <a:solidFill>
                <a:srgbClr val="FFF0E2">
                  <a:lumMod val="2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Nhiệm</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vụ</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p>
          </p:txBody>
        </p:sp>
        <p:sp>
          <p:nvSpPr>
            <p:cNvPr id="4" name="TextBox 3">
              <a:extLst>
                <a:ext uri="{FF2B5EF4-FFF2-40B4-BE49-F238E27FC236}">
                  <a16:creationId xmlns:a16="http://schemas.microsoft.com/office/drawing/2014/main" id="{A5D1766C-37A8-CA9F-581A-4163E234E157}"/>
                </a:ext>
              </a:extLst>
            </p:cNvPr>
            <p:cNvSpPr txBox="1"/>
            <p:nvPr/>
          </p:nvSpPr>
          <p:spPr>
            <a:xfrm>
              <a:off x="1706339" y="439767"/>
              <a:ext cx="4862286" cy="34624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400" b="1" u="none" strike="noStrike" kern="0" cap="none" spc="0" normalizeH="0" baseline="0" noProof="0" dirty="0">
                  <a:ln>
                    <a:noFill/>
                  </a:ln>
                  <a:solidFill>
                    <a:schemeClr val="tx1"/>
                  </a:solidFill>
                  <a:effectLst/>
                  <a:uLnTx/>
                  <a:uFillTx/>
                  <a:latin typeface="UTM Avo" panose="02040603050506020204" pitchFamily="18" charset="0"/>
                </a:rPr>
                <a:t>Sưu tầm câu chuyện</a:t>
              </a:r>
            </a:p>
          </p:txBody>
        </p:sp>
      </p:grpSp>
      <p:sp>
        <p:nvSpPr>
          <p:cNvPr id="5" name="Rectangle: Rounded Corners 4">
            <a:extLst>
              <a:ext uri="{FF2B5EF4-FFF2-40B4-BE49-F238E27FC236}">
                <a16:creationId xmlns:a16="http://schemas.microsoft.com/office/drawing/2014/main" id="{E3542E09-654C-4141-9EDE-6BB49640BD36}"/>
              </a:ext>
            </a:extLst>
          </p:cNvPr>
          <p:cNvSpPr/>
          <p:nvPr/>
        </p:nvSpPr>
        <p:spPr>
          <a:xfrm>
            <a:off x="381605" y="2488826"/>
            <a:ext cx="4712305" cy="3695680"/>
          </a:xfrm>
          <a:prstGeom prst="roundRect">
            <a:avLst>
              <a:gd name="adj" fmla="val 6532"/>
            </a:avLst>
          </a:prstGeom>
          <a:solidFill>
            <a:srgbClr val="FFFFFF"/>
          </a:solidFill>
          <a:ln w="38100" cap="flat" cmpd="sng" algn="ctr">
            <a:solidFill>
              <a:schemeClr val="accent6"/>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89"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NHIỆM VỤ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89"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Em hãy sưu tầm một câu chuyện về sự khoan dung và chia sẻ về điều em có thể học tập, vận dụng cho bản thân từ câu chuyện đó.</a:t>
            </a:r>
          </a:p>
        </p:txBody>
      </p:sp>
      <p:sp>
        <p:nvSpPr>
          <p:cNvPr id="6" name="TextBox 5">
            <a:extLst>
              <a:ext uri="{FF2B5EF4-FFF2-40B4-BE49-F238E27FC236}">
                <a16:creationId xmlns:a16="http://schemas.microsoft.com/office/drawing/2014/main" id="{C4592CA3-E3B2-3CAA-BFDA-357AAFC175DE}"/>
              </a:ext>
            </a:extLst>
          </p:cNvPr>
          <p:cNvSpPr txBox="1"/>
          <p:nvPr/>
        </p:nvSpPr>
        <p:spPr>
          <a:xfrm>
            <a:off x="5602515" y="3339804"/>
            <a:ext cx="6359079" cy="278383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chuyện</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kể</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ai?</a:t>
            </a:r>
          </a:p>
          <a:p>
            <a:pPr marL="342900" indent="-342900" algn="just">
              <a:lnSpc>
                <a:spcPct val="150000"/>
              </a:lnSpc>
              <a:buFont typeface="Arial" panose="020B0604020202020204" pitchFamily="34" charset="0"/>
              <a:buChar char="•"/>
            </a:pPr>
            <a:r>
              <a:rPr lang="en-US" sz="2400" dirty="0">
                <a:latin typeface="UTM Avo" panose="02040603050506020204" pitchFamily="18" charset="0"/>
              </a:rPr>
              <a:t>Chi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khoan</a:t>
            </a:r>
            <a:r>
              <a:rPr lang="en-US" sz="2400" dirty="0">
                <a:latin typeface="UTM Avo" panose="02040603050506020204" pitchFamily="18" charset="0"/>
              </a:rPr>
              <a:t> dung?</a:t>
            </a:r>
          </a:p>
          <a:p>
            <a:pPr marL="342900" indent="-342900" algn="just">
              <a:lnSpc>
                <a:spcPct val="150000"/>
              </a:lnSpc>
              <a:buFont typeface="Arial" panose="020B0604020202020204" pitchFamily="34" charset="0"/>
              <a:buChar char="•"/>
            </a:pPr>
            <a:r>
              <a:rPr lang="en-US" sz="2400" dirty="0">
                <a:latin typeface="UTM Avo" panose="02040603050506020204" pitchFamily="18" charset="0"/>
              </a:rPr>
              <a:t>Ý </a:t>
            </a:r>
            <a:r>
              <a:rPr lang="en-US" sz="2400" dirty="0" err="1">
                <a:latin typeface="UTM Avo" panose="02040603050506020204" pitchFamily="18" charset="0"/>
              </a:rPr>
              <a:t>nghĩa</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khoan</a:t>
            </a:r>
            <a:r>
              <a:rPr lang="en-US" sz="2400" dirty="0">
                <a:latin typeface="UTM Avo" panose="02040603050506020204" pitchFamily="18" charset="0"/>
              </a:rPr>
              <a:t> dung </a:t>
            </a:r>
            <a:r>
              <a:rPr lang="en-US" sz="2400" dirty="0" err="1">
                <a:latin typeface="UTM Avo" panose="02040603050506020204" pitchFamily="18" charset="0"/>
              </a:rPr>
              <a:t>mang</a:t>
            </a:r>
            <a:r>
              <a:rPr lang="en-US" sz="2400" dirty="0">
                <a:latin typeface="UTM Avo" panose="02040603050506020204" pitchFamily="18" charset="0"/>
              </a:rPr>
              <a:t> </a:t>
            </a:r>
            <a:r>
              <a:rPr lang="en-US" sz="2400" dirty="0" err="1">
                <a:latin typeface="UTM Avo" panose="02040603050506020204" pitchFamily="18" charset="0"/>
              </a:rPr>
              <a:t>lại</a:t>
            </a:r>
            <a:r>
              <a:rPr lang="en-US" sz="24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rút</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chuyện</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a:t>
            </a:r>
          </a:p>
        </p:txBody>
      </p:sp>
      <p:sp>
        <p:nvSpPr>
          <p:cNvPr id="11" name="Rectangle: Rounded Corners 10">
            <a:extLst>
              <a:ext uri="{FF2B5EF4-FFF2-40B4-BE49-F238E27FC236}">
                <a16:creationId xmlns:a16="http://schemas.microsoft.com/office/drawing/2014/main" id="{A3BA268D-7FBF-9326-2750-E3E5AED9EA07}"/>
              </a:ext>
            </a:extLst>
          </p:cNvPr>
          <p:cNvSpPr/>
          <p:nvPr/>
        </p:nvSpPr>
        <p:spPr>
          <a:xfrm>
            <a:off x="7417710" y="2377042"/>
            <a:ext cx="2728687" cy="822842"/>
          </a:xfrm>
          <a:prstGeom prst="roundRect">
            <a:avLst>
              <a:gd name="adj" fmla="val 50000"/>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GỢI Ý </a:t>
            </a:r>
          </a:p>
        </p:txBody>
      </p:sp>
    </p:spTree>
    <p:extLst>
      <p:ext uri="{BB962C8B-B14F-4D97-AF65-F5344CB8AC3E}">
        <p14:creationId xmlns:p14="http://schemas.microsoft.com/office/powerpoint/2010/main" val="296045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5B8502-FDA1-4FA3-EC8D-D6C9842A8A76}"/>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DB00ABA-D563-9EB3-C69E-FE1E6B30C3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FBD2C4E-0309-63D2-AE27-AF6953BCD9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sp>
        <p:nvSpPr>
          <p:cNvPr id="7" name="Freeform 16">
            <a:extLst>
              <a:ext uri="{FF2B5EF4-FFF2-40B4-BE49-F238E27FC236}">
                <a16:creationId xmlns:a16="http://schemas.microsoft.com/office/drawing/2014/main" id="{7FBC8415-8AD2-7053-3292-50FBFC76AAF0}"/>
              </a:ext>
            </a:extLst>
          </p:cNvPr>
          <p:cNvSpPr/>
          <p:nvPr/>
        </p:nvSpPr>
        <p:spPr>
          <a:xfrm>
            <a:off x="10260421" y="908793"/>
            <a:ext cx="1387541" cy="139515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3463149" y="2130515"/>
            <a:ext cx="5925948"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a:latin typeface="UTM Avo" panose="02040603050506020204" pitchFamily="18" charset="0"/>
                <a:cs typeface="Arial" pitchFamily="34" charset="0"/>
              </a:rPr>
              <a:t>Ôn lại kiến thức đã học</a:t>
            </a:r>
          </a:p>
        </p:txBody>
      </p:sp>
      <p:sp>
        <p:nvSpPr>
          <p:cNvPr id="10" name="Rounded Rectangle 8">
            <a:extLst>
              <a:ext uri="{FF2B5EF4-FFF2-40B4-BE49-F238E27FC236}">
                <a16:creationId xmlns:a16="http://schemas.microsoft.com/office/drawing/2014/main" id="{166E0F15-F246-C943-1D07-9F4AE3EFC955}"/>
              </a:ext>
            </a:extLst>
          </p:cNvPr>
          <p:cNvSpPr/>
          <p:nvPr/>
        </p:nvSpPr>
        <p:spPr>
          <a:xfrm>
            <a:off x="3463148" y="2961476"/>
            <a:ext cx="5925948"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Hoàn thành nhiệm vụ phần </a:t>
            </a:r>
          </a:p>
          <a:p>
            <a:pPr lvl="0" algn="ctr">
              <a:lnSpc>
                <a:spcPct val="150000"/>
              </a:lnSpc>
            </a:pPr>
            <a:r>
              <a:rPr lang="vi-VN" sz="2400" dirty="0">
                <a:latin typeface="UTM Avo" panose="02040603050506020204" pitchFamily="18" charset="0"/>
                <a:cs typeface="Arial" pitchFamily="34" charset="0"/>
              </a:rPr>
              <a:t>Vận dụng.</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3463147" y="4405371"/>
            <a:ext cx="5925948"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Đọc và tìm hiểu trước</a:t>
            </a:r>
            <a:endParaRPr lang="en-US" sz="2400" dirty="0">
              <a:latin typeface="UTM Avo" panose="02040603050506020204" pitchFamily="18" charset="0"/>
              <a:cs typeface="Arial" pitchFamily="34" charset="0"/>
            </a:endParaRPr>
          </a:p>
          <a:p>
            <a:pPr lvl="0" algn="ctr">
              <a:lnSpc>
                <a:spcPct val="150000"/>
              </a:lnSpc>
            </a:pPr>
            <a:r>
              <a:rPr lang="vi-VN" sz="2400" dirty="0">
                <a:latin typeface="UTM Avo" panose="02040603050506020204" pitchFamily="18" charset="0"/>
                <a:cs typeface="Arial" pitchFamily="34" charset="0"/>
              </a:rPr>
              <a:t>phần nội dung tiếp theo của bài học</a:t>
            </a: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 Sống có lí tưởng (Phần 2)</Template>
  <TotalTime>45</TotalTime>
  <Words>1482</Words>
  <Application>Microsoft Office PowerPoint</Application>
  <PresentationFormat>Widescreen</PresentationFormat>
  <Paragraphs>123</Paragraphs>
  <Slides>26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UTM Avo</vt:lpstr>
      <vt:lpstr>Arial</vt:lpstr>
      <vt:lpstr>Calibri</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20</cp:revision>
  <dcterms:created xsi:type="dcterms:W3CDTF">2024-12-05T17:46:19Z</dcterms:created>
  <dcterms:modified xsi:type="dcterms:W3CDTF">2024-12-19T02:49:24Z</dcterms:modified>
</cp:coreProperties>
</file>