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30"/>
  </p:notesMasterIdLst>
  <p:sldIdLst>
    <p:sldId id="257" r:id="rId5"/>
    <p:sldId id="256" r:id="rId6"/>
    <p:sldId id="267" r:id="rId7"/>
    <p:sldId id="283" r:id="rId8"/>
    <p:sldId id="295" r:id="rId9"/>
    <p:sldId id="260" r:id="rId10"/>
    <p:sldId id="262" r:id="rId11"/>
    <p:sldId id="303" r:id="rId12"/>
    <p:sldId id="285" r:id="rId13"/>
    <p:sldId id="316" r:id="rId14"/>
    <p:sldId id="314" r:id="rId15"/>
    <p:sldId id="300" r:id="rId16"/>
    <p:sldId id="317" r:id="rId17"/>
    <p:sldId id="318" r:id="rId18"/>
    <p:sldId id="312" r:id="rId19"/>
    <p:sldId id="299" r:id="rId20"/>
    <p:sldId id="304" r:id="rId21"/>
    <p:sldId id="315" r:id="rId22"/>
    <p:sldId id="259" r:id="rId23"/>
    <p:sldId id="263" r:id="rId24"/>
    <p:sldId id="261" r:id="rId25"/>
    <p:sldId id="258" r:id="rId26"/>
    <p:sldId id="294" r:id="rId27"/>
    <p:sldId id="319" r:id="rId28"/>
    <p:sldId id="269" r:id="rId29"/>
  </p:sldIdLst>
  <p:sldSz cx="12192000" cy="6858000"/>
  <p:notesSz cx="6858000" cy="9144000"/>
  <p:embeddedFontLst>
    <p:embeddedFont>
      <p:font typeface="UTM Avo" panose="02040603050506020204" pitchFamily="18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49" autoAdjust="0"/>
    <p:restoredTop sz="94660"/>
  </p:normalViewPr>
  <p:slideViewPr>
    <p:cSldViewPr snapToGrid="0">
      <p:cViewPr varScale="1">
        <p:scale>
          <a:sx n="87" d="100"/>
          <a:sy n="87" d="100"/>
        </p:scale>
        <p:origin x="9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4CDAE-F1E8-4303-9203-0C40D5D67690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A7BD19-A225-4BC7-80B2-1293338C0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2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1730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7382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46302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68178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70582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13758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18589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86135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910455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51649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553463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551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005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2840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612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830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22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59988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113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655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001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595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4267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3935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3826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3904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8551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515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0500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1755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5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2891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726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89350B41-9479-4449-BB20-BD7B006F2D68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6787140C-9B30-4CB8-B262-323EB595784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376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92226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13783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4/1/409/55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4/1/409/55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4/1/409/57/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4/1/409/57/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6843-273A-08D6-CD61-E6C8E1D5596D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</a:t>
            </a: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4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7FBAA5C-831C-AECD-57F6-F82DE1C58BE1}"/>
              </a:ext>
            </a:extLst>
          </p:cNvPr>
          <p:cNvSpPr txBox="1">
            <a:spLocks/>
          </p:cNvSpPr>
          <p:nvPr/>
        </p:nvSpPr>
        <p:spPr>
          <a:xfrm>
            <a:off x="9063429" y="214971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4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85EFF7-9552-2197-6BCC-DFC6E583F020}"/>
              </a:ext>
            </a:extLst>
          </p:cNvPr>
          <p:cNvSpPr txBox="1">
            <a:spLocks/>
          </p:cNvSpPr>
          <p:nvPr/>
        </p:nvSpPr>
        <p:spPr>
          <a:xfrm>
            <a:off x="0" y="2375113"/>
            <a:ext cx="12037255" cy="1655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5: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Nghề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truyền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thống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quê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hương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56004DA-9F16-B86E-633B-B81BC68B713D}"/>
              </a:ext>
            </a:extLst>
          </p:cNvPr>
          <p:cNvSpPr txBox="1">
            <a:spLocks/>
          </p:cNvSpPr>
          <p:nvPr/>
        </p:nvSpPr>
        <p:spPr>
          <a:xfrm>
            <a:off x="1523999" y="4057994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19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1BC79E4-7AC8-45B7-81B2-22557DCDCB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70537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11B7E5-4A2E-4273-B7F5-243C2641E0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33"/>
          <a:stretch/>
        </p:blipFill>
        <p:spPr>
          <a:xfrm>
            <a:off x="1022447" y="3305908"/>
            <a:ext cx="10147106" cy="34568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13E9A5-5B95-3A57-D25C-A7562F24E37B}"/>
              </a:ext>
            </a:extLst>
          </p:cNvPr>
          <p:cNvSpPr txBox="1"/>
          <p:nvPr/>
        </p:nvSpPr>
        <p:spPr>
          <a:xfrm>
            <a:off x="2294399" y="1541929"/>
            <a:ext cx="7603202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/>
              </a:rPr>
              <a:t>Người</a:t>
            </a:r>
            <a:r>
              <a:rPr lang="en-US" sz="2400" b="1" dirty="0">
                <a:latin typeface="UTM Avo" panose="02040603050506020204"/>
              </a:rPr>
              <a:t> </a:t>
            </a:r>
            <a:r>
              <a:rPr lang="en-US" sz="2400" b="1" dirty="0" err="1">
                <a:latin typeface="UTM Avo" panose="02040603050506020204"/>
              </a:rPr>
              <a:t>tiêu</a:t>
            </a:r>
            <a:r>
              <a:rPr lang="en-US" sz="2400" b="1" dirty="0">
                <a:latin typeface="UTM Avo" panose="02040603050506020204"/>
              </a:rPr>
              <a:t> </a:t>
            </a:r>
            <a:r>
              <a:rPr lang="en-US" sz="2400" b="1" dirty="0" err="1">
                <a:latin typeface="UTM Avo" panose="02040603050506020204"/>
              </a:rPr>
              <a:t>dùng</a:t>
            </a:r>
            <a:r>
              <a:rPr lang="en-US" sz="2400" b="1" dirty="0">
                <a:latin typeface="UTM Avo" panose="02040603050506020204"/>
              </a:rPr>
              <a:t> </a:t>
            </a:r>
            <a:r>
              <a:rPr lang="en-US" sz="2400" b="1" dirty="0" err="1">
                <a:latin typeface="UTM Avo" panose="02040603050506020204"/>
              </a:rPr>
              <a:t>thông</a:t>
            </a:r>
            <a:r>
              <a:rPr lang="en-US" sz="2400" b="1" dirty="0">
                <a:latin typeface="UTM Avo" panose="02040603050506020204"/>
              </a:rPr>
              <a:t> minh</a:t>
            </a:r>
          </a:p>
          <a:p>
            <a:pPr marL="174625" indent="-1746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/>
              </a:rPr>
              <a:t>Giao </a:t>
            </a:r>
            <a:r>
              <a:rPr lang="en-US" sz="2400" dirty="0" err="1">
                <a:latin typeface="UTM Avo" panose="02040603050506020204"/>
              </a:rPr>
              <a:t>lưu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về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chủ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đề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i="1" dirty="0" err="1">
                <a:latin typeface="UTM Avo" panose="02040603050506020204"/>
              </a:rPr>
              <a:t>Người</a:t>
            </a:r>
            <a:r>
              <a:rPr lang="en-US" sz="2400" i="1" dirty="0">
                <a:latin typeface="UTM Avo" panose="02040603050506020204"/>
              </a:rPr>
              <a:t> </a:t>
            </a:r>
            <a:r>
              <a:rPr lang="en-US" sz="2400" i="1" dirty="0" err="1">
                <a:latin typeface="UTM Avo" panose="02040603050506020204"/>
              </a:rPr>
              <a:t>tiêu</a:t>
            </a:r>
            <a:r>
              <a:rPr lang="en-US" sz="2400" i="1" dirty="0">
                <a:latin typeface="UTM Avo" panose="02040603050506020204"/>
              </a:rPr>
              <a:t> </a:t>
            </a:r>
            <a:r>
              <a:rPr lang="en-US" sz="2400" i="1" dirty="0" err="1">
                <a:latin typeface="UTM Avo" panose="02040603050506020204"/>
              </a:rPr>
              <a:t>dùng</a:t>
            </a:r>
            <a:r>
              <a:rPr lang="en-US" sz="2400" i="1" dirty="0">
                <a:latin typeface="UTM Avo" panose="02040603050506020204"/>
              </a:rPr>
              <a:t> </a:t>
            </a:r>
            <a:r>
              <a:rPr lang="en-US" sz="2400" i="1" dirty="0" err="1">
                <a:latin typeface="UTM Avo" panose="02040603050506020204"/>
              </a:rPr>
              <a:t>thông</a:t>
            </a:r>
            <a:r>
              <a:rPr lang="en-US" sz="2400" i="1" dirty="0">
                <a:latin typeface="UTM Avo" panose="02040603050506020204"/>
              </a:rPr>
              <a:t> minh</a:t>
            </a:r>
            <a:r>
              <a:rPr lang="en-US" sz="2400" dirty="0">
                <a:latin typeface="UTM Avo" panose="02040603050506020204"/>
              </a:rPr>
              <a:t>.</a:t>
            </a:r>
          </a:p>
          <a:p>
            <a:pPr marL="174625" indent="-1746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/>
              </a:rPr>
              <a:t>Chia </a:t>
            </a:r>
            <a:r>
              <a:rPr lang="en-US" sz="2400" dirty="0" err="1">
                <a:latin typeface="UTM Avo" panose="02040603050506020204"/>
              </a:rPr>
              <a:t>sẻ</a:t>
            </a:r>
            <a:r>
              <a:rPr lang="en-US" sz="2400" dirty="0">
                <a:latin typeface="UTM Avo" panose="02040603050506020204"/>
              </a:rPr>
              <a:t> ý </a:t>
            </a:r>
            <a:r>
              <a:rPr lang="en-US" sz="2400" dirty="0" err="1">
                <a:latin typeface="UTM Avo" panose="02040603050506020204"/>
              </a:rPr>
              <a:t>kiến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của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em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về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chủ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đề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buổi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giao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lưu</a:t>
            </a:r>
            <a:r>
              <a:rPr lang="en-US" sz="2400" dirty="0">
                <a:latin typeface="UTM Avo" panose="02040603050506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B980333-F7B4-4AE6-B82A-BA63683A3C42}"/>
              </a:ext>
            </a:extLst>
          </p:cNvPr>
          <p:cNvSpPr/>
          <p:nvPr/>
        </p:nvSpPr>
        <p:spPr>
          <a:xfrm>
            <a:off x="6239467" y="2843632"/>
            <a:ext cx="5493497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xem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video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video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Vấn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mua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sắm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nay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pt-BR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Video đã cho em thấy điều gì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?”</a:t>
            </a:r>
          </a:p>
        </p:txBody>
      </p:sp>
      <p:pic>
        <p:nvPicPr>
          <p:cNvPr id="11" name="Xu hướng mua sắm không kiểm soát của người trẻ _ VTV24">
            <a:hlinkClick r:id="" action="ppaction://media"/>
            <a:extLst>
              <a:ext uri="{FF2B5EF4-FFF2-40B4-BE49-F238E27FC236}">
                <a16:creationId xmlns:a16="http://schemas.microsoft.com/office/drawing/2014/main" id="{7660BD7B-7694-46BB-BC8D-DFA04FDE158E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9228" y="2480138"/>
            <a:ext cx="5256586" cy="295683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A44B97A-7E0D-96D5-BF6A-1FC528E6FBD2}"/>
              </a:ext>
            </a:extLst>
          </p:cNvPr>
          <p:cNvSpPr/>
          <p:nvPr/>
        </p:nvSpPr>
        <p:spPr>
          <a:xfrm>
            <a:off x="4331605" y="1014944"/>
            <a:ext cx="3528790" cy="7695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KHỞI ĐỘNG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69685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7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91D1961-1DCA-486C-8A09-15471ECA1977}"/>
              </a:ext>
            </a:extLst>
          </p:cNvPr>
          <p:cNvSpPr/>
          <p:nvPr/>
        </p:nvSpPr>
        <p:spPr>
          <a:xfrm>
            <a:off x="505471" y="2486673"/>
            <a:ext cx="5342877" cy="305482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 Ý TRẢ LỜI: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Video cho thấy thực trạng </a:t>
            </a:r>
            <a:b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mua sắm không kiểm soát của nhiều người hiện nay dẫn đến nhiều trường hợp xấu về kinh tế. </a:t>
            </a:r>
          </a:p>
        </p:txBody>
      </p:sp>
      <p:pic>
        <p:nvPicPr>
          <p:cNvPr id="16" name="Picture 15" descr="A collage of women shopping&#10;&#10;Description automatically generated">
            <a:extLst>
              <a:ext uri="{FF2B5EF4-FFF2-40B4-BE49-F238E27FC236}">
                <a16:creationId xmlns:a16="http://schemas.microsoft.com/office/drawing/2014/main" id="{8EACB567-7C3F-4B8C-BE95-BB4188BCB4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4"/>
          <a:stretch/>
        </p:blipFill>
        <p:spPr>
          <a:xfrm>
            <a:off x="6232321" y="2430877"/>
            <a:ext cx="5531021" cy="311062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8CCA890-0A51-CADE-27B9-0638DC2AC39C}"/>
              </a:ext>
            </a:extLst>
          </p:cNvPr>
          <p:cNvSpPr/>
          <p:nvPr/>
        </p:nvSpPr>
        <p:spPr>
          <a:xfrm>
            <a:off x="4331605" y="1014944"/>
            <a:ext cx="3528790" cy="7695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KHỞI ĐỘNG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90597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C0ED14CD-1447-45E8-9D72-3FF247A40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081554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9">
            <a:extLst>
              <a:ext uri="{FF2B5EF4-FFF2-40B4-BE49-F238E27FC236}">
                <a16:creationId xmlns:a16="http://schemas.microsoft.com/office/drawing/2014/main" id="{29B45A24-9C9C-4CE2-A65A-D25F95BF4CF5}"/>
              </a:ext>
            </a:extLst>
          </p:cNvPr>
          <p:cNvSpPr txBox="1"/>
          <p:nvPr/>
        </p:nvSpPr>
        <p:spPr>
          <a:xfrm>
            <a:off x="243238" y="1573213"/>
            <a:ext cx="11705523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cap="all" dirty="0">
                <a:latin typeface="UTM Avo" panose="02040603050506020204" pitchFamily="18" charset="0"/>
                <a:cs typeface="Arial" panose="020B0604020202020204" pitchFamily="34" charset="0"/>
              </a:rPr>
              <a:t>HOẠT ĐỘNG 1: TRANH LUẬN THEO CHỦ ĐỀ CẦN VÀ MUỐN</a:t>
            </a:r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8B7A5A57-4FF5-4BD0-843C-79816E287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07452">
            <a:off x="397589" y="2646580"/>
            <a:ext cx="6024888" cy="3887836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39360464-43C1-407C-8AB6-69D1D2876B09}"/>
              </a:ext>
            </a:extLst>
          </p:cNvPr>
          <p:cNvGrpSpPr/>
          <p:nvPr/>
        </p:nvGrpSpPr>
        <p:grpSpPr>
          <a:xfrm>
            <a:off x="728860" y="2412497"/>
            <a:ext cx="4094350" cy="771407"/>
            <a:chOff x="495709" y="536951"/>
            <a:chExt cx="6141524" cy="1157110"/>
          </a:xfrm>
          <a:solidFill>
            <a:schemeClr val="accent2">
              <a:lumMod val="20000"/>
              <a:lumOff val="80000"/>
            </a:schemeClr>
          </a:solidFill>
        </p:grpSpPr>
        <p:grpSp>
          <p:nvGrpSpPr>
            <p:cNvPr id="42" name="Group 10">
              <a:extLst>
                <a:ext uri="{FF2B5EF4-FFF2-40B4-BE49-F238E27FC236}">
                  <a16:creationId xmlns:a16="http://schemas.microsoft.com/office/drawing/2014/main" id="{A29F4498-71E2-4467-A3CC-94148B8A36DB}"/>
                </a:ext>
              </a:extLst>
            </p:cNvPr>
            <p:cNvGrpSpPr/>
            <p:nvPr/>
          </p:nvGrpSpPr>
          <p:grpSpPr>
            <a:xfrm rot="-143938">
              <a:off x="1293946" y="536951"/>
              <a:ext cx="4545049" cy="1157110"/>
              <a:chOff x="920445" y="0"/>
              <a:chExt cx="3835332" cy="848774"/>
            </a:xfrm>
            <a:grpFill/>
          </p:grpSpPr>
          <p:sp>
            <p:nvSpPr>
              <p:cNvPr id="44" name="Freeform 11">
                <a:extLst>
                  <a:ext uri="{FF2B5EF4-FFF2-40B4-BE49-F238E27FC236}">
                    <a16:creationId xmlns:a16="http://schemas.microsoft.com/office/drawing/2014/main" id="{819279BB-7264-4C74-952A-9611BD1669A9}"/>
                  </a:ext>
                </a:extLst>
              </p:cNvPr>
              <p:cNvSpPr/>
              <p:nvPr/>
            </p:nvSpPr>
            <p:spPr>
              <a:xfrm>
                <a:off x="920445" y="0"/>
                <a:ext cx="3835332" cy="848774"/>
              </a:xfrm>
              <a:custGeom>
                <a:avLst/>
                <a:gdLst/>
                <a:ahLst/>
                <a:cxnLst/>
                <a:rect l="l" t="t" r="r" b="b"/>
                <a:pathLst>
                  <a:path w="5761308" h="848774">
                    <a:moveTo>
                      <a:pt x="5636848" y="848774"/>
                    </a:moveTo>
                    <a:lnTo>
                      <a:pt x="124460" y="848774"/>
                    </a:lnTo>
                    <a:cubicBezTo>
                      <a:pt x="55880" y="848774"/>
                      <a:pt x="0" y="792894"/>
                      <a:pt x="0" y="72431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636848" y="0"/>
                    </a:lnTo>
                    <a:cubicBezTo>
                      <a:pt x="5705428" y="0"/>
                      <a:pt x="5761308" y="55880"/>
                      <a:pt x="5761308" y="124460"/>
                    </a:cubicBezTo>
                    <a:lnTo>
                      <a:pt x="5761308" y="724314"/>
                    </a:lnTo>
                    <a:cubicBezTo>
                      <a:pt x="5761308" y="792894"/>
                      <a:pt x="5705428" y="848774"/>
                      <a:pt x="5636848" y="848774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 sz="80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30B8BE-63FE-466D-944E-7DC923AA93C5}"/>
                </a:ext>
              </a:extLst>
            </p:cNvPr>
            <p:cNvSpPr txBox="1"/>
            <p:nvPr/>
          </p:nvSpPr>
          <p:spPr>
            <a:xfrm rot="21459337">
              <a:off x="495709" y="746172"/>
              <a:ext cx="6141524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3200" b="1" spc="119" dirty="0">
                  <a:latin typeface="UTM Avo" panose="02040603050506020204" pitchFamily="18" charset="0"/>
                  <a:cs typeface="Arial" panose="020B0604020202020204" pitchFamily="34" charset="0"/>
                </a:rPr>
                <a:t>YÊU CẦU</a:t>
              </a:r>
            </a:p>
          </p:txBody>
        </p:sp>
      </p:grpSp>
      <p:sp>
        <p:nvSpPr>
          <p:cNvPr id="45" name="Freeform 5">
            <a:extLst>
              <a:ext uri="{FF2B5EF4-FFF2-40B4-BE49-F238E27FC236}">
                <a16:creationId xmlns:a16="http://schemas.microsoft.com/office/drawing/2014/main" id="{C418CF1E-B521-4340-99D7-F8CAB3CB3789}"/>
              </a:ext>
            </a:extLst>
          </p:cNvPr>
          <p:cNvSpPr/>
          <p:nvPr/>
        </p:nvSpPr>
        <p:spPr>
          <a:xfrm>
            <a:off x="6569046" y="2685565"/>
            <a:ext cx="5081952" cy="3428276"/>
          </a:xfrm>
          <a:custGeom>
            <a:avLst/>
            <a:gdLst/>
            <a:ahLst/>
            <a:cxnLst/>
            <a:rect l="l" t="t" r="r" b="b"/>
            <a:pathLst>
              <a:path w="2140210" h="1544802">
                <a:moveTo>
                  <a:pt x="48589" y="0"/>
                </a:moveTo>
                <a:lnTo>
                  <a:pt x="2091622" y="0"/>
                </a:lnTo>
                <a:cubicBezTo>
                  <a:pt x="2104508" y="0"/>
                  <a:pt x="2116867" y="5119"/>
                  <a:pt x="2125979" y="14231"/>
                </a:cubicBezTo>
                <a:cubicBezTo>
                  <a:pt x="2135091" y="23343"/>
                  <a:pt x="2140210" y="35702"/>
                  <a:pt x="2140210" y="48589"/>
                </a:cubicBezTo>
                <a:lnTo>
                  <a:pt x="2140210" y="1496213"/>
                </a:lnTo>
                <a:cubicBezTo>
                  <a:pt x="2140210" y="1509099"/>
                  <a:pt x="2135091" y="1521458"/>
                  <a:pt x="2125979" y="1530570"/>
                </a:cubicBezTo>
                <a:cubicBezTo>
                  <a:pt x="2116867" y="1539682"/>
                  <a:pt x="2104508" y="1544802"/>
                  <a:pt x="2091622" y="1544802"/>
                </a:cubicBezTo>
                <a:lnTo>
                  <a:pt x="48589" y="1544802"/>
                </a:lnTo>
                <a:cubicBezTo>
                  <a:pt x="35702" y="1544802"/>
                  <a:pt x="23343" y="1539682"/>
                  <a:pt x="14231" y="1530570"/>
                </a:cubicBezTo>
                <a:cubicBezTo>
                  <a:pt x="5119" y="1521458"/>
                  <a:pt x="0" y="1509099"/>
                  <a:pt x="0" y="1496213"/>
                </a:cubicBezTo>
                <a:lnTo>
                  <a:pt x="0" y="48589"/>
                </a:lnTo>
                <a:cubicBezTo>
                  <a:pt x="0" y="35702"/>
                  <a:pt x="5119" y="23343"/>
                  <a:pt x="14231" y="14231"/>
                </a:cubicBezTo>
                <a:cubicBezTo>
                  <a:pt x="23343" y="5119"/>
                  <a:pt x="35702" y="0"/>
                  <a:pt x="48589" y="0"/>
                </a:cubicBezTo>
                <a:close/>
              </a:path>
            </a:pathLst>
          </a:custGeom>
          <a:solidFill>
            <a:srgbClr val="FFFEFD"/>
          </a:solidFill>
          <a:ln>
            <a:solidFill>
              <a:schemeClr val="tx2">
                <a:lumMod val="50000"/>
              </a:schemeClr>
            </a:solidFill>
          </a:ln>
        </p:spPr>
        <p:txBody>
          <a:bodyPr/>
          <a:lstStyle/>
          <a:p>
            <a:endParaRPr lang="en-US" sz="8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8CC0879-AF3E-4D73-8990-39893E9D3C6D}"/>
              </a:ext>
            </a:extLst>
          </p:cNvPr>
          <p:cNvSpPr txBox="1"/>
          <p:nvPr/>
        </p:nvSpPr>
        <p:spPr>
          <a:xfrm>
            <a:off x="6791432" y="2942016"/>
            <a:ext cx="4536846" cy="2789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hóa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hằng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niệm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solidFill>
                <a:sysClr val="windowText" lastClr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E3E696-C7D5-4F63-9E64-E61F998A0F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18916">
            <a:off x="602619" y="3379050"/>
            <a:ext cx="5081952" cy="247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5" grpId="0" animBg="1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B7E64F3-6300-4604-90AB-1C0308B62405}"/>
              </a:ext>
            </a:extLst>
          </p:cNvPr>
          <p:cNvSpPr txBox="1"/>
          <p:nvPr/>
        </p:nvSpPr>
        <p:spPr>
          <a:xfrm>
            <a:off x="3116279" y="1537497"/>
            <a:ext cx="5959443" cy="60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67"/>
              </a:spcAft>
            </a:pPr>
            <a:r>
              <a:rPr lang="en-US" sz="3200" b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HOẠT ĐỘNG THEO NHÓM</a:t>
            </a:r>
            <a:endParaRPr lang="en-US" sz="32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4E09118F-831F-4629-94C5-8A7582E72BB4}"/>
              </a:ext>
            </a:extLst>
          </p:cNvPr>
          <p:cNvSpPr/>
          <p:nvPr/>
        </p:nvSpPr>
        <p:spPr>
          <a:xfrm>
            <a:off x="812800" y="2181019"/>
            <a:ext cx="10566400" cy="4352718"/>
          </a:xfrm>
          <a:custGeom>
            <a:avLst/>
            <a:gdLst/>
            <a:ahLst/>
            <a:cxnLst/>
            <a:rect l="l" t="t" r="r" b="b"/>
            <a:pathLst>
              <a:path w="14875164" h="5894776">
                <a:moveTo>
                  <a:pt x="0" y="0"/>
                </a:moveTo>
                <a:lnTo>
                  <a:pt x="14875164" y="0"/>
                </a:lnTo>
                <a:lnTo>
                  <a:pt x="14875164" y="5894776"/>
                </a:lnTo>
                <a:lnTo>
                  <a:pt x="0" y="589477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sz="8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6E93A8-6DCC-430C-9FFE-733CDC9AA0EE}"/>
              </a:ext>
            </a:extLst>
          </p:cNvPr>
          <p:cNvSpPr txBox="1"/>
          <p:nvPr/>
        </p:nvSpPr>
        <p:spPr>
          <a:xfrm>
            <a:off x="1576363" y="2257646"/>
            <a:ext cx="9039274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chemeClr val="tx1"/>
              </a:buClr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chia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marL="685834" lvl="1" indent="-381019" algn="just">
              <a:lnSpc>
                <a:spcPct val="150000"/>
              </a:lnSpc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685834" lvl="1" indent="-381019" algn="just">
              <a:lnSpc>
                <a:spcPct val="150000"/>
              </a:lnSpc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thứ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09EDE4-2C19-4F26-8B43-14053D7A2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120" y="4010116"/>
            <a:ext cx="4959760" cy="234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3139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DA2C254-B271-4625-A230-E619FC7D6085}"/>
              </a:ext>
            </a:extLst>
          </p:cNvPr>
          <p:cNvGrpSpPr/>
          <p:nvPr/>
        </p:nvGrpSpPr>
        <p:grpSpPr>
          <a:xfrm>
            <a:off x="609600" y="1317151"/>
            <a:ext cx="10651769" cy="1302163"/>
            <a:chOff x="609600" y="1317151"/>
            <a:chExt cx="10651769" cy="1302163"/>
          </a:xfrm>
        </p:grpSpPr>
        <p:sp>
          <p:nvSpPr>
            <p:cNvPr id="21" name="Line Callout 1 (Border and Accent Bar) 3">
              <a:extLst>
                <a:ext uri="{FF2B5EF4-FFF2-40B4-BE49-F238E27FC236}">
                  <a16:creationId xmlns:a16="http://schemas.microsoft.com/office/drawing/2014/main" id="{A7082945-E83C-4524-B621-67A6CB378710}"/>
                </a:ext>
              </a:extLst>
            </p:cNvPr>
            <p:cNvSpPr/>
            <p:nvPr/>
          </p:nvSpPr>
          <p:spPr>
            <a:xfrm>
              <a:off x="609600" y="1734140"/>
              <a:ext cx="10221686" cy="885174"/>
            </a:xfrm>
            <a:prstGeom prst="accentBorderCallout1">
              <a:avLst>
                <a:gd name="adj1" fmla="val 18750"/>
                <a:gd name="adj2" fmla="val -3127"/>
                <a:gd name="adj3" fmla="val 17954"/>
                <a:gd name="adj4" fmla="val -17509"/>
              </a:avLst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Gợi ý: 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Những thứ cần trong cuộc sống hàng ngày như:</a:t>
              </a:r>
            </a:p>
          </p:txBody>
        </p:sp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6C535EBF-28A1-40B8-81E3-4A2AC005B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1203" y="1317151"/>
              <a:ext cx="860166" cy="860166"/>
            </a:xfrm>
            <a:prstGeom prst="rect">
              <a:avLst/>
            </a:prstGeom>
          </p:spPr>
        </p:pic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B3AB949-DCEB-4264-8509-F100C9EFCDCB}"/>
              </a:ext>
            </a:extLst>
          </p:cNvPr>
          <p:cNvSpPr/>
          <p:nvPr/>
        </p:nvSpPr>
        <p:spPr>
          <a:xfrm>
            <a:off x="609600" y="2812087"/>
            <a:ext cx="3315729" cy="8851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Gạo</a:t>
            </a:r>
            <a:endParaRPr lang="en-US" sz="2667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AE4E8A9-C34F-48FC-B36C-F0C679DF8237}"/>
              </a:ext>
            </a:extLst>
          </p:cNvPr>
          <p:cNvSpPr/>
          <p:nvPr/>
        </p:nvSpPr>
        <p:spPr>
          <a:xfrm>
            <a:off x="4509519" y="2793944"/>
            <a:ext cx="3315729" cy="8851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Thịt cá</a:t>
            </a:r>
            <a:endParaRPr lang="en-US" sz="2667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BE02664-BE55-4EBF-9220-94FB0B13BAB8}"/>
              </a:ext>
            </a:extLst>
          </p:cNvPr>
          <p:cNvSpPr/>
          <p:nvPr/>
        </p:nvSpPr>
        <p:spPr>
          <a:xfrm>
            <a:off x="8266672" y="2793944"/>
            <a:ext cx="3315729" cy="8851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endParaRPr lang="en-US" sz="2667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3" name="Picture 8" descr="Gạo trắng hay gạo xát rối mới tốt?">
            <a:extLst>
              <a:ext uri="{FF2B5EF4-FFF2-40B4-BE49-F238E27FC236}">
                <a16:creationId xmlns:a16="http://schemas.microsoft.com/office/drawing/2014/main" id="{F127836A-4EF4-473C-BF93-BD25BE71A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64" y="3884139"/>
            <a:ext cx="3429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0" descr="Cá là thực phẩm tốt, còn thịt là &quot;tội đồ&quot;? | Báo Dân trí">
            <a:extLst>
              <a:ext uri="{FF2B5EF4-FFF2-40B4-BE49-F238E27FC236}">
                <a16:creationId xmlns:a16="http://schemas.microsoft.com/office/drawing/2014/main" id="{61A92467-4A08-4F52-B364-28515D82E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21" y="3884139"/>
            <a:ext cx="3426323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Picture 14" descr="A water pouring into a glass&#10;&#10;Description automatically generated">
            <a:extLst>
              <a:ext uri="{FF2B5EF4-FFF2-40B4-BE49-F238E27FC236}">
                <a16:creationId xmlns:a16="http://schemas.microsoft.com/office/drawing/2014/main" id="{343E69F7-8F42-4927-8CBE-2BE58C5F40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801" y="3890034"/>
            <a:ext cx="3143468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611595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DA2C254-B271-4625-A230-E619FC7D6085}"/>
              </a:ext>
            </a:extLst>
          </p:cNvPr>
          <p:cNvGrpSpPr/>
          <p:nvPr/>
        </p:nvGrpSpPr>
        <p:grpSpPr>
          <a:xfrm>
            <a:off x="609600" y="1317151"/>
            <a:ext cx="10651769" cy="1302163"/>
            <a:chOff x="609600" y="1317151"/>
            <a:chExt cx="10651769" cy="1302163"/>
          </a:xfrm>
        </p:grpSpPr>
        <p:sp>
          <p:nvSpPr>
            <p:cNvPr id="21" name="Line Callout 1 (Border and Accent Bar) 3">
              <a:extLst>
                <a:ext uri="{FF2B5EF4-FFF2-40B4-BE49-F238E27FC236}">
                  <a16:creationId xmlns:a16="http://schemas.microsoft.com/office/drawing/2014/main" id="{A7082945-E83C-4524-B621-67A6CB378710}"/>
                </a:ext>
              </a:extLst>
            </p:cNvPr>
            <p:cNvSpPr/>
            <p:nvPr/>
          </p:nvSpPr>
          <p:spPr>
            <a:xfrm>
              <a:off x="609600" y="1734140"/>
              <a:ext cx="10221686" cy="885174"/>
            </a:xfrm>
            <a:prstGeom prst="accentBorderCallout1">
              <a:avLst>
                <a:gd name="adj1" fmla="val 18750"/>
                <a:gd name="adj2" fmla="val -3127"/>
                <a:gd name="adj3" fmla="val 17954"/>
                <a:gd name="adj4" fmla="val -17509"/>
              </a:avLst>
            </a:prstGeom>
            <a:solidFill>
              <a:schemeClr val="bg1"/>
            </a:solidFill>
            <a:ln>
              <a:solidFill>
                <a:schemeClr val="accent1">
                  <a:lumMod val="50000"/>
                </a:schemeClr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Gợi ý: </a:t>
              </a: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Những thứ mong muốn trong cuộc sống hàng ngày như:</a:t>
              </a:r>
            </a:p>
          </p:txBody>
        </p:sp>
        <p:pic>
          <p:nvPicPr>
            <p:cNvPr id="8" name="Picture 7" descr="Icon&#10;&#10;Description automatically generated">
              <a:extLst>
                <a:ext uri="{FF2B5EF4-FFF2-40B4-BE49-F238E27FC236}">
                  <a16:creationId xmlns:a16="http://schemas.microsoft.com/office/drawing/2014/main" id="{6C535EBF-28A1-40B8-81E3-4A2AC005BE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1203" y="1317151"/>
              <a:ext cx="860166" cy="860166"/>
            </a:xfrm>
            <a:prstGeom prst="rect">
              <a:avLst/>
            </a:prstGeom>
          </p:spPr>
        </p:pic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DD09C40-F3BD-44F0-B5A8-BAC3231EC24C}"/>
              </a:ext>
            </a:extLst>
          </p:cNvPr>
          <p:cNvSpPr/>
          <p:nvPr/>
        </p:nvSpPr>
        <p:spPr>
          <a:xfrm>
            <a:off x="1168400" y="2812087"/>
            <a:ext cx="4318000" cy="88517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Quần áo mới</a:t>
            </a:r>
            <a:endParaRPr lang="en-US" sz="2667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BDAE251-8461-47C0-A1D2-6E8E53BE1A1D}"/>
              </a:ext>
            </a:extLst>
          </p:cNvPr>
          <p:cNvSpPr/>
          <p:nvPr/>
        </p:nvSpPr>
        <p:spPr>
          <a:xfrm>
            <a:off x="6705601" y="2805042"/>
            <a:ext cx="4317999" cy="88517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Xe đẹp</a:t>
            </a:r>
            <a:endParaRPr lang="en-US" sz="2667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8" name="Picture 2" descr="Cách bảo quản quần áo luôn mới và bền lâu trong thời gian dài">
            <a:extLst>
              <a:ext uri="{FF2B5EF4-FFF2-40B4-BE49-F238E27FC236}">
                <a16:creationId xmlns:a16="http://schemas.microsoft.com/office/drawing/2014/main" id="{3BE94020-AC75-41D8-A97A-825C506B6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253" y="3952938"/>
            <a:ext cx="4463605" cy="23359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4" descr="12 ôtô đẹp nhất 2020 - VnExpress">
            <a:extLst>
              <a:ext uri="{FF2B5EF4-FFF2-40B4-BE49-F238E27FC236}">
                <a16:creationId xmlns:a16="http://schemas.microsoft.com/office/drawing/2014/main" id="{65B76AB2-E921-4959-8D92-F3AA757AE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890034"/>
            <a:ext cx="4013200" cy="24069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3913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32D64329-18D0-4749-886F-6D06AA63B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8914" t="38319"/>
          <a:stretch>
            <a:fillRect/>
          </a:stretch>
        </p:blipFill>
        <p:spPr>
          <a:xfrm rot="10800000">
            <a:off x="2250831" y="1986356"/>
            <a:ext cx="9939425" cy="4871644"/>
          </a:xfrm>
          <a:prstGeom prst="rect">
            <a:avLst/>
          </a:prstGeom>
        </p:spPr>
      </p:pic>
      <p:pic>
        <p:nvPicPr>
          <p:cNvPr id="8" name="Picture 7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E8236CAF-9BDF-4530-8E45-C6883A748A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31"/>
          <a:stretch/>
        </p:blipFill>
        <p:spPr>
          <a:xfrm rot="20184090">
            <a:off x="1773551" y="1376639"/>
            <a:ext cx="4846243" cy="26575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0B90C0-B0E6-4D28-B46D-F0C79DC9CA5B}"/>
              </a:ext>
            </a:extLst>
          </p:cNvPr>
          <p:cNvSpPr txBox="1"/>
          <p:nvPr/>
        </p:nvSpPr>
        <p:spPr>
          <a:xfrm>
            <a:off x="4771376" y="4137261"/>
            <a:ext cx="6800981" cy="193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latin typeface="UTM Avo" panose="02040603050506020204" pitchFamily="18" charset="0"/>
                <a:cs typeface="Arial" panose="020B0604020202020204" pitchFamily="34" charset="0"/>
              </a:rPr>
              <a:t>Sau khi các nhóm tranh luận xong, mỗi em hãy bình chọn đội chơi có phần tranh luận ấn tượng. </a:t>
            </a:r>
          </a:p>
        </p:txBody>
      </p:sp>
    </p:spTree>
    <p:extLst>
      <p:ext uri="{BB962C8B-B14F-4D97-AF65-F5344CB8AC3E}">
        <p14:creationId xmlns:p14="http://schemas.microsoft.com/office/powerpoint/2010/main" val="15784493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3">
            <a:extLst>
              <a:ext uri="{FF2B5EF4-FFF2-40B4-BE49-F238E27FC236}">
                <a16:creationId xmlns:a16="http://schemas.microsoft.com/office/drawing/2014/main" id="{72DC79FC-15AA-4BA1-9BC8-13CA8D4D30B5}"/>
              </a:ext>
            </a:extLst>
          </p:cNvPr>
          <p:cNvSpPr/>
          <p:nvPr/>
        </p:nvSpPr>
        <p:spPr>
          <a:xfrm>
            <a:off x="3925270" y="1945892"/>
            <a:ext cx="7957422" cy="4073908"/>
          </a:xfrm>
          <a:custGeom>
            <a:avLst/>
            <a:gdLst/>
            <a:ahLst/>
            <a:cxnLst/>
            <a:rect l="l" t="t" r="r" b="b"/>
            <a:pathLst>
              <a:path w="3233469" h="2130752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sz="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28BE4E-FF4D-43D6-B59F-F302956D6541}"/>
              </a:ext>
            </a:extLst>
          </p:cNvPr>
          <p:cNvSpPr txBox="1"/>
          <p:nvPr/>
        </p:nvSpPr>
        <p:spPr>
          <a:xfrm>
            <a:off x="4093663" y="2115998"/>
            <a:ext cx="7391321" cy="3720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b="1" dirty="0">
                <a:latin typeface="UTM Avo" panose="02040603050506020204" pitchFamily="18" charset="0"/>
                <a:cs typeface="Arial" panose="020B0604020202020204" pitchFamily="34" charset="0"/>
              </a:rPr>
              <a:t>Những thứ cần</a:t>
            </a: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 là những thứ ta phải có để tồn tại, để đảm bảo cuộc sống, những thứ chúng ta thực sự không thể thiếu. </a:t>
            </a:r>
          </a:p>
          <a:p>
            <a:pPr marL="381019" indent="-381019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b="1" dirty="0">
                <a:latin typeface="UTM Avo" panose="02040603050506020204" pitchFamily="18" charset="0"/>
                <a:cs typeface="Arial" panose="020B0604020202020204" pitchFamily="34" charset="0"/>
              </a:rPr>
              <a:t>Những thứ muốn</a:t>
            </a: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 là những thứ chúng ta mong muốn có được để cuộc sống thú vị hơn, nhưng không phải bắt buộc có thì mới tồn tại được. </a:t>
            </a:r>
          </a:p>
          <a:p>
            <a:pPr marL="381019" indent="-381019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000" dirty="0">
                <a:latin typeface="UTM Avo" panose="02040603050506020204" pitchFamily="18" charset="0"/>
                <a:cs typeface="Arial" panose="020B0604020202020204" pitchFamily="34" charset="0"/>
              </a:rPr>
              <a:t>Chúng ta hãy phân biệt rõ những thứ cần và muốn trong cuộc sống hằng ngày các em nhé!</a:t>
            </a:r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C3938865-3161-45FB-8B6F-9F1BBAE5EA07}"/>
              </a:ext>
            </a:extLst>
          </p:cNvPr>
          <p:cNvGrpSpPr/>
          <p:nvPr/>
        </p:nvGrpSpPr>
        <p:grpSpPr>
          <a:xfrm>
            <a:off x="634888" y="1833724"/>
            <a:ext cx="3181619" cy="3190551"/>
            <a:chOff x="0" y="0"/>
            <a:chExt cx="812800" cy="81280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5D23B8FC-0EEA-4CDE-AA6B-C17337365923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sz="800"/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B92CC97B-59C2-4E43-92F9-AA6EC4E39029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80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5090ABE-72F6-451F-9CD0-D88BFB79D4D3}"/>
              </a:ext>
            </a:extLst>
          </p:cNvPr>
          <p:cNvSpPr txBox="1"/>
          <p:nvPr/>
        </p:nvSpPr>
        <p:spPr>
          <a:xfrm>
            <a:off x="526121" y="3075853"/>
            <a:ext cx="329038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pic>
        <p:nvPicPr>
          <p:cNvPr id="16" name="Picture 9">
            <a:extLst>
              <a:ext uri="{FF2B5EF4-FFF2-40B4-BE49-F238E27FC236}">
                <a16:creationId xmlns:a16="http://schemas.microsoft.com/office/drawing/2014/main" id="{C9CBAC2C-BD05-4999-9D71-7B2910BFF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26064" y="3976155"/>
            <a:ext cx="2103277" cy="236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521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uiExpand="1" build="p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9">
            <a:extLst>
              <a:ext uri="{FF2B5EF4-FFF2-40B4-BE49-F238E27FC236}">
                <a16:creationId xmlns:a16="http://schemas.microsoft.com/office/drawing/2014/main" id="{29B45A24-9C9C-4CE2-A65A-D25F95BF4CF5}"/>
              </a:ext>
            </a:extLst>
          </p:cNvPr>
          <p:cNvSpPr txBox="1"/>
          <p:nvPr/>
        </p:nvSpPr>
        <p:spPr>
          <a:xfrm>
            <a:off x="243238" y="1574526"/>
            <a:ext cx="11705523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cap="all" dirty="0">
                <a:latin typeface="UTM Avo" panose="02040603050506020204" pitchFamily="18" charset="0"/>
                <a:cs typeface="Arial" panose="020B0604020202020204" pitchFamily="34" charset="0"/>
              </a:rPr>
              <a:t>HOẠT ĐỘNG 2: THỰC HÀNH LỰA CHỌN MẶT HÀNG PHÙ HỢP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6D5977-BC51-4659-AAFD-36A3D174446C}"/>
              </a:ext>
            </a:extLst>
          </p:cNvPr>
          <p:cNvGrpSpPr/>
          <p:nvPr/>
        </p:nvGrpSpPr>
        <p:grpSpPr>
          <a:xfrm>
            <a:off x="443881" y="2144717"/>
            <a:ext cx="11362283" cy="1250201"/>
            <a:chOff x="-190356" y="2203525"/>
            <a:chExt cx="17043425" cy="187530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3071D72-586C-483C-891B-3D528D26C88F}"/>
                </a:ext>
              </a:extLst>
            </p:cNvPr>
            <p:cNvSpPr txBox="1"/>
            <p:nvPr/>
          </p:nvSpPr>
          <p:spPr>
            <a:xfrm>
              <a:off x="1302531" y="2203525"/>
              <a:ext cx="15550538" cy="1875302"/>
            </a:xfrm>
            <a:prstGeom prst="roundRect">
              <a:avLst/>
            </a:prstGeom>
            <a:noFill/>
            <a:ln w="38100">
              <a:noFill/>
              <a:prstDash val="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HOẠT ĐỘNG NHÓM: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huống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(SGK – tr.56)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xử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lí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huống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đóng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vai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  <a:endParaRPr lang="vi-V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FEB18CF4-6D6A-4A68-ADD0-B673FCF01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190356" y="2374357"/>
              <a:ext cx="1492887" cy="1677401"/>
            </a:xfrm>
            <a:prstGeom prst="rect">
              <a:avLst/>
            </a:prstGeom>
          </p:spPr>
        </p:pic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D44E714-E325-45FB-869E-7BEC88B69CB1}"/>
              </a:ext>
            </a:extLst>
          </p:cNvPr>
          <p:cNvSpPr/>
          <p:nvPr/>
        </p:nvSpPr>
        <p:spPr>
          <a:xfrm>
            <a:off x="704751" y="3508806"/>
            <a:ext cx="10840545" cy="23994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1: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Mẹ cho hai anh em Thắng và Ngân một số tiền đi mua đồ dùng học tập. Tại cửa hàng, em Ngân muốn mua bộ đồ chơi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nấu ăn. Nếu mua bộ đồ chơi cho em sẽ không đủ tiền mua đồ dùng học tập. Thắng băn khoăn chưa biết làm như thế nào.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0A6656-124F-4EA7-8CC1-E738BBA27B56}"/>
              </a:ext>
            </a:extLst>
          </p:cNvPr>
          <p:cNvGrpSpPr/>
          <p:nvPr/>
        </p:nvGrpSpPr>
        <p:grpSpPr>
          <a:xfrm>
            <a:off x="1828800" y="6040231"/>
            <a:ext cx="9311431" cy="596900"/>
            <a:chOff x="844440" y="6004538"/>
            <a:chExt cx="13967146" cy="895350"/>
          </a:xfrm>
        </p:grpSpPr>
        <p:pic>
          <p:nvPicPr>
            <p:cNvPr id="16" name="Graphic 15" descr="Back with solid fill">
              <a:extLst>
                <a:ext uri="{FF2B5EF4-FFF2-40B4-BE49-F238E27FC236}">
                  <a16:creationId xmlns:a16="http://schemas.microsoft.com/office/drawing/2014/main" id="{FD9D26BF-99B7-4429-8085-3C9253840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V="1">
              <a:off x="844440" y="6004538"/>
              <a:ext cx="1193800" cy="89535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E41D1F-2ECE-4122-823C-A84994C63521}"/>
                </a:ext>
              </a:extLst>
            </p:cNvPr>
            <p:cNvSpPr txBox="1"/>
            <p:nvPr/>
          </p:nvSpPr>
          <p:spPr>
            <a:xfrm>
              <a:off x="2180317" y="6129047"/>
              <a:ext cx="12631269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vi-VN" sz="2400" b="1" dirty="0">
                  <a:latin typeface="UTM Avo" panose="02040603050506020204" pitchFamily="18" charset="0"/>
                  <a:cs typeface="Arial" panose="020B0604020202020204" pitchFamily="34" charset="0"/>
                </a:rPr>
                <a:t>Nếu là Thắng, em sẽ làm gì?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8379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86D5977-BC51-4659-AAFD-36A3D174446C}"/>
              </a:ext>
            </a:extLst>
          </p:cNvPr>
          <p:cNvGrpSpPr/>
          <p:nvPr/>
        </p:nvGrpSpPr>
        <p:grpSpPr>
          <a:xfrm>
            <a:off x="443881" y="1739845"/>
            <a:ext cx="11362283" cy="1250201"/>
            <a:chOff x="-190356" y="2203525"/>
            <a:chExt cx="17043425" cy="187530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3071D72-586C-483C-891B-3D528D26C88F}"/>
                </a:ext>
              </a:extLst>
            </p:cNvPr>
            <p:cNvSpPr txBox="1"/>
            <p:nvPr/>
          </p:nvSpPr>
          <p:spPr>
            <a:xfrm>
              <a:off x="1302531" y="2203525"/>
              <a:ext cx="15550538" cy="1875302"/>
            </a:xfrm>
            <a:prstGeom prst="roundRect">
              <a:avLst/>
            </a:prstGeom>
            <a:noFill/>
            <a:ln w="38100">
              <a:noFill/>
              <a:prstDash val="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HOẠT ĐỘNG NHÓM: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đọc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huống</a:t>
              </a:r>
              <a:r>
                <a:rPr lang="en-US" sz="2400" i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(SGK – tr.56)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xử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lí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huống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đóng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vai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  <a:endParaRPr lang="vi-V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FEB18CF4-6D6A-4A68-ADD0-B673FCF01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-190356" y="2374357"/>
              <a:ext cx="1492887" cy="1677401"/>
            </a:xfrm>
            <a:prstGeom prst="rect">
              <a:avLst/>
            </a:prstGeom>
          </p:spPr>
        </p:pic>
      </p:grp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D44E714-E325-45FB-869E-7BEC88B69CB1}"/>
              </a:ext>
            </a:extLst>
          </p:cNvPr>
          <p:cNvSpPr/>
          <p:nvPr/>
        </p:nvSpPr>
        <p:spPr>
          <a:xfrm>
            <a:off x="704751" y="3103934"/>
            <a:ext cx="10840545" cy="239949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 huống 2: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Thủy cầm số tiền tiết kiệm được đi mua quà sinh nhật cho em trai. Đến cửa hàng, Thủy thấy một chiếc ô tô đồ chơi rất đẹp, đúng loại em trai mình thích. Nhưng giá của món đồ chơi đó vượt quá số tiền Thủy có.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0A6656-124F-4EA7-8CC1-E738BBA27B56}"/>
              </a:ext>
            </a:extLst>
          </p:cNvPr>
          <p:cNvGrpSpPr/>
          <p:nvPr/>
        </p:nvGrpSpPr>
        <p:grpSpPr>
          <a:xfrm>
            <a:off x="1828800" y="5635359"/>
            <a:ext cx="9311431" cy="596900"/>
            <a:chOff x="844440" y="6004538"/>
            <a:chExt cx="13967146" cy="895350"/>
          </a:xfrm>
        </p:grpSpPr>
        <p:pic>
          <p:nvPicPr>
            <p:cNvPr id="16" name="Graphic 15" descr="Back with solid fill">
              <a:extLst>
                <a:ext uri="{FF2B5EF4-FFF2-40B4-BE49-F238E27FC236}">
                  <a16:creationId xmlns:a16="http://schemas.microsoft.com/office/drawing/2014/main" id="{FD9D26BF-99B7-4429-8085-3C9253840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flipV="1">
              <a:off x="844440" y="6004538"/>
              <a:ext cx="1193800" cy="89535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E41D1F-2ECE-4122-823C-A84994C63521}"/>
                </a:ext>
              </a:extLst>
            </p:cNvPr>
            <p:cNvSpPr txBox="1"/>
            <p:nvPr/>
          </p:nvSpPr>
          <p:spPr>
            <a:xfrm>
              <a:off x="2180317" y="6129047"/>
              <a:ext cx="12631269" cy="692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vi-VN" sz="2400" b="1">
                  <a:latin typeface="UTM Avo" panose="02040603050506020204" pitchFamily="18" charset="0"/>
                  <a:cs typeface="Arial" panose="020B0604020202020204" pitchFamily="34" charset="0"/>
                </a:rPr>
                <a:t>Nếu là Thủy, em sẽ làm gì?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03719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BD95E90-1380-4E14-B246-1CCE1B08333C}"/>
              </a:ext>
            </a:extLst>
          </p:cNvPr>
          <p:cNvSpPr txBox="1"/>
          <p:nvPr/>
        </p:nvSpPr>
        <p:spPr>
          <a:xfrm>
            <a:off x="1831045" y="1575089"/>
            <a:ext cx="8529909" cy="502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2667" b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GỢI Ý TRẢ LỜI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CDD13F2-FB45-4161-B039-74216085C084}"/>
              </a:ext>
            </a:extLst>
          </p:cNvPr>
          <p:cNvGrpSpPr/>
          <p:nvPr/>
        </p:nvGrpSpPr>
        <p:grpSpPr>
          <a:xfrm>
            <a:off x="501624" y="1209152"/>
            <a:ext cx="5225009" cy="5281091"/>
            <a:chOff x="752436" y="1728002"/>
            <a:chExt cx="7837514" cy="792163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7880B5D-278B-4D39-A675-C46CA932034E}"/>
                </a:ext>
              </a:extLst>
            </p:cNvPr>
            <p:cNvGrpSpPr/>
            <p:nvPr/>
          </p:nvGrpSpPr>
          <p:grpSpPr>
            <a:xfrm>
              <a:off x="752436" y="1728002"/>
              <a:ext cx="7837514" cy="6787347"/>
              <a:chOff x="1306487" y="2882196"/>
              <a:chExt cx="7837514" cy="6787347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A7C040E-33DE-461B-9738-ECB2B85F927A}"/>
                  </a:ext>
                </a:extLst>
              </p:cNvPr>
              <p:cNvGrpSpPr/>
              <p:nvPr/>
            </p:nvGrpSpPr>
            <p:grpSpPr>
              <a:xfrm>
                <a:off x="1306487" y="2882196"/>
                <a:ext cx="7837514" cy="6787347"/>
                <a:chOff x="1190071" y="3817854"/>
                <a:chExt cx="4567244" cy="5806248"/>
              </a:xfrm>
            </p:grpSpPr>
            <p:grpSp>
              <p:nvGrpSpPr>
                <p:cNvPr id="9" name="Group 6">
                  <a:extLst>
                    <a:ext uri="{FF2B5EF4-FFF2-40B4-BE49-F238E27FC236}">
                      <a16:creationId xmlns:a16="http://schemas.microsoft.com/office/drawing/2014/main" id="{196E337F-75A2-426D-B3B0-E907ACB66D7E}"/>
                    </a:ext>
                  </a:extLst>
                </p:cNvPr>
                <p:cNvGrpSpPr/>
                <p:nvPr/>
              </p:nvGrpSpPr>
              <p:grpSpPr>
                <a:xfrm>
                  <a:off x="1190071" y="4219186"/>
                  <a:ext cx="4567244" cy="5404916"/>
                  <a:chOff x="0" y="-76200"/>
                  <a:chExt cx="1428675" cy="1690706"/>
                </a:xfrm>
              </p:grpSpPr>
              <p:sp>
                <p:nvSpPr>
                  <p:cNvPr id="14" name="Freeform 7">
                    <a:extLst>
                      <a:ext uri="{FF2B5EF4-FFF2-40B4-BE49-F238E27FC236}">
                        <a16:creationId xmlns:a16="http://schemas.microsoft.com/office/drawing/2014/main" id="{AD4A798B-7BC3-47EB-86C4-D3E42073B803}"/>
                      </a:ext>
                    </a:extLst>
                  </p:cNvPr>
                  <p:cNvSpPr/>
                  <p:nvPr/>
                </p:nvSpPr>
                <p:spPr>
                  <a:xfrm>
                    <a:off x="0" y="169324"/>
                    <a:ext cx="1428675" cy="144518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8675" h="1397938">
                        <a:moveTo>
                          <a:pt x="86450" y="0"/>
                        </a:moveTo>
                        <a:lnTo>
                          <a:pt x="1342225" y="0"/>
                        </a:lnTo>
                        <a:cubicBezTo>
                          <a:pt x="1365153" y="0"/>
                          <a:pt x="1387142" y="9108"/>
                          <a:pt x="1403355" y="25321"/>
                        </a:cubicBezTo>
                        <a:cubicBezTo>
                          <a:pt x="1419567" y="41533"/>
                          <a:pt x="1428675" y="63522"/>
                          <a:pt x="1428675" y="86450"/>
                        </a:cubicBezTo>
                        <a:lnTo>
                          <a:pt x="1428675" y="1311488"/>
                        </a:lnTo>
                        <a:cubicBezTo>
                          <a:pt x="1428675" y="1334416"/>
                          <a:pt x="1419567" y="1356405"/>
                          <a:pt x="1403355" y="1372618"/>
                        </a:cubicBezTo>
                        <a:cubicBezTo>
                          <a:pt x="1387142" y="1388830"/>
                          <a:pt x="1365153" y="1397938"/>
                          <a:pt x="1342225" y="1397938"/>
                        </a:cubicBezTo>
                        <a:lnTo>
                          <a:pt x="86450" y="1397938"/>
                        </a:lnTo>
                        <a:cubicBezTo>
                          <a:pt x="63522" y="1397938"/>
                          <a:pt x="41533" y="1388830"/>
                          <a:pt x="25321" y="1372618"/>
                        </a:cubicBezTo>
                        <a:cubicBezTo>
                          <a:pt x="9108" y="1356405"/>
                          <a:pt x="0" y="1334416"/>
                          <a:pt x="0" y="1311488"/>
                        </a:cubicBezTo>
                        <a:lnTo>
                          <a:pt x="0" y="86450"/>
                        </a:lnTo>
                        <a:cubicBezTo>
                          <a:pt x="0" y="63522"/>
                          <a:pt x="9108" y="41533"/>
                          <a:pt x="25321" y="25321"/>
                        </a:cubicBezTo>
                        <a:cubicBezTo>
                          <a:pt x="41533" y="9108"/>
                          <a:pt x="63522" y="0"/>
                          <a:pt x="86450" y="0"/>
                        </a:cubicBezTo>
                        <a:close/>
                      </a:path>
                    </a:pathLst>
                  </a:custGeom>
                  <a:solidFill>
                    <a:srgbClr val="FEFDF8"/>
                  </a:solidFill>
                </p:spPr>
                <p:txBody>
                  <a:bodyPr/>
                  <a:lstStyle/>
                  <a:p>
                    <a:endParaRPr lang="en-US" sz="700"/>
                  </a:p>
                </p:txBody>
              </p:sp>
              <p:sp>
                <p:nvSpPr>
                  <p:cNvPr id="15" name="TextBox 8">
                    <a:extLst>
                      <a:ext uri="{FF2B5EF4-FFF2-40B4-BE49-F238E27FC236}">
                        <a16:creationId xmlns:a16="http://schemas.microsoft.com/office/drawing/2014/main" id="{1E1B215B-DDA2-4D85-98A0-0E5C801098F4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-76200"/>
                    <a:ext cx="812800" cy="889000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1773"/>
                      </a:lnSpc>
                    </a:pPr>
                    <a:endParaRPr sz="700"/>
                  </a:p>
                </p:txBody>
              </p:sp>
            </p:grpSp>
            <p:sp>
              <p:nvSpPr>
                <p:cNvPr id="13" name="TextBox 13">
                  <a:extLst>
                    <a:ext uri="{FF2B5EF4-FFF2-40B4-BE49-F238E27FC236}">
                      <a16:creationId xmlns:a16="http://schemas.microsoft.com/office/drawing/2014/main" id="{CC2E367E-6B73-4176-8584-F0EFB7C8CDED}"/>
                    </a:ext>
                  </a:extLst>
                </p:cNvPr>
                <p:cNvSpPr txBox="1"/>
                <p:nvPr/>
              </p:nvSpPr>
              <p:spPr>
                <a:xfrm>
                  <a:off x="1686938" y="3817854"/>
                  <a:ext cx="2598390" cy="2841987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700"/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998B49C-E560-4D32-B8A2-686E7F24681B}"/>
                  </a:ext>
                </a:extLst>
              </p:cNvPr>
              <p:cNvSpPr txBox="1"/>
              <p:nvPr/>
            </p:nvSpPr>
            <p:spPr>
              <a:xfrm>
                <a:off x="1681945" y="4539437"/>
                <a:ext cx="7086599" cy="33569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7"/>
                  </a:spcBef>
                  <a:spcAft>
                    <a:spcPts val="67"/>
                  </a:spcAft>
                </a:pPr>
                <a:r>
                  <a:rPr lang="en-US" sz="2400" b="1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Tình</a:t>
                </a:r>
                <a:r>
                  <a:rPr lang="en-US" sz="2400" b="1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huống</a:t>
                </a:r>
                <a:r>
                  <a:rPr lang="vi-VN" sz="2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b="1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  <a:r>
                  <a:rPr lang="vi-VN" sz="2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Nếu là Thắng, em sẽ ưu tiên mua đồ dùng học tập trước, khi có đủ tiền sẽ mua bộ đồ chơi sau.</a:t>
                </a:r>
                <a:endParaRPr lang="vi-VN" sz="2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6" name="Picture 5" descr="A child sitting at a table with money&#10;&#10;Description automatically generated">
              <a:extLst>
                <a:ext uri="{FF2B5EF4-FFF2-40B4-BE49-F238E27FC236}">
                  <a16:creationId xmlns:a16="http://schemas.microsoft.com/office/drawing/2014/main" id="{B38807C4-1CCF-4E60-8811-EFBB69979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0812" y="6613210"/>
              <a:ext cx="4422625" cy="3036429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575A366-89D1-4E5C-855F-EDECF40820D7}"/>
              </a:ext>
            </a:extLst>
          </p:cNvPr>
          <p:cNvGrpSpPr/>
          <p:nvPr/>
        </p:nvGrpSpPr>
        <p:grpSpPr>
          <a:xfrm>
            <a:off x="6418956" y="1206578"/>
            <a:ext cx="5225009" cy="5258835"/>
            <a:chOff x="9628433" y="1724141"/>
            <a:chExt cx="7837514" cy="788825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CD03E7B-C240-46D9-8E70-C4FE4A55E2C6}"/>
                </a:ext>
              </a:extLst>
            </p:cNvPr>
            <p:cNvGrpSpPr/>
            <p:nvPr/>
          </p:nvGrpSpPr>
          <p:grpSpPr>
            <a:xfrm>
              <a:off x="9628433" y="1724141"/>
              <a:ext cx="7837514" cy="6787347"/>
              <a:chOff x="1306487" y="2882197"/>
              <a:chExt cx="7837514" cy="6787347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EE137608-B70D-44CF-9D5B-A73D869FC248}"/>
                  </a:ext>
                </a:extLst>
              </p:cNvPr>
              <p:cNvGrpSpPr/>
              <p:nvPr/>
            </p:nvGrpSpPr>
            <p:grpSpPr>
              <a:xfrm>
                <a:off x="1306487" y="2882197"/>
                <a:ext cx="7837514" cy="6787347"/>
                <a:chOff x="1190071" y="3817854"/>
                <a:chExt cx="4567244" cy="5806247"/>
              </a:xfrm>
            </p:grpSpPr>
            <p:grpSp>
              <p:nvGrpSpPr>
                <p:cNvPr id="21" name="Group 6">
                  <a:extLst>
                    <a:ext uri="{FF2B5EF4-FFF2-40B4-BE49-F238E27FC236}">
                      <a16:creationId xmlns:a16="http://schemas.microsoft.com/office/drawing/2014/main" id="{E8D1C1A3-A609-4427-BB12-C1E0A0DEEE1A}"/>
                    </a:ext>
                  </a:extLst>
                </p:cNvPr>
                <p:cNvGrpSpPr/>
                <p:nvPr/>
              </p:nvGrpSpPr>
              <p:grpSpPr>
                <a:xfrm>
                  <a:off x="1190071" y="4219186"/>
                  <a:ext cx="4567244" cy="5404915"/>
                  <a:chOff x="0" y="-76200"/>
                  <a:chExt cx="1428675" cy="1690706"/>
                </a:xfrm>
              </p:grpSpPr>
              <p:sp>
                <p:nvSpPr>
                  <p:cNvPr id="25" name="Freeform 7">
                    <a:extLst>
                      <a:ext uri="{FF2B5EF4-FFF2-40B4-BE49-F238E27FC236}">
                        <a16:creationId xmlns:a16="http://schemas.microsoft.com/office/drawing/2014/main" id="{31E5565F-BACB-429C-BC6E-A8DEBAB704EB}"/>
                      </a:ext>
                    </a:extLst>
                  </p:cNvPr>
                  <p:cNvSpPr/>
                  <p:nvPr/>
                </p:nvSpPr>
                <p:spPr>
                  <a:xfrm>
                    <a:off x="0" y="170357"/>
                    <a:ext cx="1428675" cy="144414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28675" h="1397938">
                        <a:moveTo>
                          <a:pt x="86450" y="0"/>
                        </a:moveTo>
                        <a:lnTo>
                          <a:pt x="1342225" y="0"/>
                        </a:lnTo>
                        <a:cubicBezTo>
                          <a:pt x="1365153" y="0"/>
                          <a:pt x="1387142" y="9108"/>
                          <a:pt x="1403355" y="25321"/>
                        </a:cubicBezTo>
                        <a:cubicBezTo>
                          <a:pt x="1419567" y="41533"/>
                          <a:pt x="1428675" y="63522"/>
                          <a:pt x="1428675" y="86450"/>
                        </a:cubicBezTo>
                        <a:lnTo>
                          <a:pt x="1428675" y="1311488"/>
                        </a:lnTo>
                        <a:cubicBezTo>
                          <a:pt x="1428675" y="1334416"/>
                          <a:pt x="1419567" y="1356405"/>
                          <a:pt x="1403355" y="1372618"/>
                        </a:cubicBezTo>
                        <a:cubicBezTo>
                          <a:pt x="1387142" y="1388830"/>
                          <a:pt x="1365153" y="1397938"/>
                          <a:pt x="1342225" y="1397938"/>
                        </a:cubicBezTo>
                        <a:lnTo>
                          <a:pt x="86450" y="1397938"/>
                        </a:lnTo>
                        <a:cubicBezTo>
                          <a:pt x="63522" y="1397938"/>
                          <a:pt x="41533" y="1388830"/>
                          <a:pt x="25321" y="1372618"/>
                        </a:cubicBezTo>
                        <a:cubicBezTo>
                          <a:pt x="9108" y="1356405"/>
                          <a:pt x="0" y="1334416"/>
                          <a:pt x="0" y="1311488"/>
                        </a:cubicBezTo>
                        <a:lnTo>
                          <a:pt x="0" y="86450"/>
                        </a:lnTo>
                        <a:cubicBezTo>
                          <a:pt x="0" y="63522"/>
                          <a:pt x="9108" y="41533"/>
                          <a:pt x="25321" y="25321"/>
                        </a:cubicBezTo>
                        <a:cubicBezTo>
                          <a:pt x="41533" y="9108"/>
                          <a:pt x="63522" y="0"/>
                          <a:pt x="86450" y="0"/>
                        </a:cubicBezTo>
                        <a:close/>
                      </a:path>
                    </a:pathLst>
                  </a:custGeom>
                  <a:solidFill>
                    <a:srgbClr val="FEFDF8"/>
                  </a:solidFill>
                </p:spPr>
                <p:txBody>
                  <a:bodyPr/>
                  <a:lstStyle/>
                  <a:p>
                    <a:endParaRPr lang="en-US" sz="700"/>
                  </a:p>
                </p:txBody>
              </p:sp>
              <p:sp>
                <p:nvSpPr>
                  <p:cNvPr id="26" name="TextBox 8">
                    <a:extLst>
                      <a:ext uri="{FF2B5EF4-FFF2-40B4-BE49-F238E27FC236}">
                        <a16:creationId xmlns:a16="http://schemas.microsoft.com/office/drawing/2014/main" id="{2493B4F9-A169-4006-BB18-D93C260BC17D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-76200"/>
                    <a:ext cx="812800" cy="889000"/>
                  </a:xfrm>
                  <a:prstGeom prst="rect">
                    <a:avLst/>
                  </a:prstGeom>
                </p:spPr>
                <p:txBody>
                  <a:bodyPr lIns="33867" tIns="33867" rIns="33867" bIns="33867" rtlCol="0" anchor="ctr"/>
                  <a:lstStyle/>
                  <a:p>
                    <a:pPr algn="ctr">
                      <a:lnSpc>
                        <a:spcPts val="1773"/>
                      </a:lnSpc>
                    </a:pPr>
                    <a:endParaRPr sz="700"/>
                  </a:p>
                </p:txBody>
              </p:sp>
            </p:grpSp>
            <p:sp>
              <p:nvSpPr>
                <p:cNvPr id="24" name="TextBox 13">
                  <a:extLst>
                    <a:ext uri="{FF2B5EF4-FFF2-40B4-BE49-F238E27FC236}">
                      <a16:creationId xmlns:a16="http://schemas.microsoft.com/office/drawing/2014/main" id="{83D8098F-0D3C-4414-883D-687D7372B52D}"/>
                    </a:ext>
                  </a:extLst>
                </p:cNvPr>
                <p:cNvSpPr txBox="1"/>
                <p:nvPr/>
              </p:nvSpPr>
              <p:spPr>
                <a:xfrm>
                  <a:off x="1686938" y="3817854"/>
                  <a:ext cx="2598390" cy="2841987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700"/>
                </a:p>
              </p:txBody>
            </p:sp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178BF0B-08EC-43A2-A5DC-4E20D5C20773}"/>
                  </a:ext>
                </a:extLst>
              </p:cNvPr>
              <p:cNvSpPr txBox="1"/>
              <p:nvPr/>
            </p:nvSpPr>
            <p:spPr>
              <a:xfrm>
                <a:off x="1939307" y="4543299"/>
                <a:ext cx="6571872" cy="33569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67"/>
                  </a:spcBef>
                  <a:spcAft>
                    <a:spcPts val="67"/>
                  </a:spcAft>
                </a:pPr>
                <a:r>
                  <a:rPr lang="en-US" sz="2400" b="1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Tình</a:t>
                </a:r>
                <a:r>
                  <a:rPr lang="en-US" sz="2400" b="1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huống</a:t>
                </a:r>
                <a:r>
                  <a:rPr lang="vi-VN" sz="2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b="1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vi-VN" sz="2400" b="1" dirty="0">
                    <a:solidFill>
                      <a:srgbClr val="00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:r>
                  <a:rPr lang="vi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Thủy có thể tiết kiệm tiền và mua cho em trai món đồ yêu thích vào dịp khác.</a:t>
                </a:r>
                <a:endParaRPr lang="vi-VN" sz="2400" dirty="0">
                  <a:solidFill>
                    <a:srgbClr val="00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8" name="Picture 17" descr="A cartoon of a child waving at a toy store&#10;&#10;Description automatically generated">
              <a:extLst>
                <a:ext uri="{FF2B5EF4-FFF2-40B4-BE49-F238E27FC236}">
                  <a16:creationId xmlns:a16="http://schemas.microsoft.com/office/drawing/2014/main" id="{33A5B7A7-EB04-4D77-83AB-2555CAB4C0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291"/>
            <a:stretch/>
          </p:blipFill>
          <p:spPr>
            <a:xfrm>
              <a:off x="13792200" y="6725416"/>
              <a:ext cx="3554469" cy="28869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64286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9076DDE-CB04-47EB-B521-ADE26981BA2B}"/>
              </a:ext>
            </a:extLst>
          </p:cNvPr>
          <p:cNvGrpSpPr/>
          <p:nvPr/>
        </p:nvGrpSpPr>
        <p:grpSpPr>
          <a:xfrm>
            <a:off x="1885566" y="1689956"/>
            <a:ext cx="3883571" cy="4501294"/>
            <a:chOff x="344231" y="1129900"/>
            <a:chExt cx="6535484" cy="7575021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94752C8-0825-47E8-877B-B5FC80A119AF}"/>
                </a:ext>
              </a:extLst>
            </p:cNvPr>
            <p:cNvSpPr/>
            <p:nvPr/>
          </p:nvSpPr>
          <p:spPr>
            <a:xfrm>
              <a:off x="344231" y="1475366"/>
              <a:ext cx="6535484" cy="7229555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 khi các nhóm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thể hiện cách xử lí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tình huống qua </a:t>
              </a:r>
              <a:b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</a:b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hình thức đóng vai trước lớp:</a:t>
              </a:r>
            </a:p>
          </p:txBody>
        </p:sp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C99CB997-6C7A-4AA4-93AC-9600670AC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791093" y="1129900"/>
              <a:ext cx="1641757" cy="1602767"/>
            </a:xfrm>
            <a:prstGeom prst="rect">
              <a:avLst/>
            </a:prstGeom>
          </p:spPr>
        </p:pic>
      </p:grp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38765D6-C19D-45FB-BC16-E5249A9D686E}"/>
              </a:ext>
            </a:extLst>
          </p:cNvPr>
          <p:cNvSpPr/>
          <p:nvPr/>
        </p:nvSpPr>
        <p:spPr>
          <a:xfrm>
            <a:off x="6290659" y="1940601"/>
            <a:ext cx="4913494" cy="2061775"/>
          </a:xfrm>
          <a:prstGeom prst="wedgeRoundRectCallout">
            <a:avLst>
              <a:gd name="adj1" fmla="val -56037"/>
              <a:gd name="adj2" fmla="val 4045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xét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góp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309AD00C-AD5A-4687-8E4E-C77587D04522}"/>
              </a:ext>
            </a:extLst>
          </p:cNvPr>
          <p:cNvSpPr/>
          <p:nvPr/>
        </p:nvSpPr>
        <p:spPr>
          <a:xfrm>
            <a:off x="6290659" y="4129475"/>
            <a:ext cx="4913494" cy="2061775"/>
          </a:xfrm>
          <a:prstGeom prst="wedgeRoundRectCallout">
            <a:avLst>
              <a:gd name="adj1" fmla="val -54597"/>
              <a:gd name="adj2" fmla="val -37664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 số em hãy chia sẻ những điều bản thân học được sau khi đóng vai xử lí tình huống.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F8E9407-349F-4FC5-86E1-86C3593599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15" y="4426859"/>
            <a:ext cx="2157257" cy="215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265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6">
            <a:extLst>
              <a:ext uri="{FF2B5EF4-FFF2-40B4-BE49-F238E27FC236}">
                <a16:creationId xmlns:a16="http://schemas.microsoft.com/office/drawing/2014/main" id="{3800D94B-1B04-448B-BD76-EBAF0F34D3F0}"/>
              </a:ext>
            </a:extLst>
          </p:cNvPr>
          <p:cNvSpPr/>
          <p:nvPr/>
        </p:nvSpPr>
        <p:spPr>
          <a:xfrm>
            <a:off x="1679330" y="1719421"/>
            <a:ext cx="8959850" cy="4810441"/>
          </a:xfrm>
          <a:custGeom>
            <a:avLst/>
            <a:gdLst/>
            <a:ahLst/>
            <a:cxnLst/>
            <a:rect l="l" t="t" r="r" b="b"/>
            <a:pathLst>
              <a:path w="15596249" h="8188031">
                <a:moveTo>
                  <a:pt x="0" y="0"/>
                </a:moveTo>
                <a:lnTo>
                  <a:pt x="15596250" y="0"/>
                </a:lnTo>
                <a:lnTo>
                  <a:pt x="15596250" y="8188030"/>
                </a:lnTo>
                <a:lnTo>
                  <a:pt x="0" y="81880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95338791-E115-46CF-BA0F-F42DDD2C8D76}"/>
              </a:ext>
            </a:extLst>
          </p:cNvPr>
          <p:cNvSpPr txBox="1"/>
          <p:nvPr/>
        </p:nvSpPr>
        <p:spPr>
          <a:xfrm>
            <a:off x="3785978" y="2487484"/>
            <a:ext cx="5080508" cy="2783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>
                <a:latin typeface="UTM Avo" panose="02040603050506020204" pitchFamily="18" charset="0"/>
                <a:cs typeface="Arial" panose="020B0604020202020204" pitchFamily="34" charset="0"/>
              </a:rPr>
              <a:t>GỢI Ý TRẢ LỜI: </a:t>
            </a:r>
          </a:p>
          <a:p>
            <a:pPr algn="just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cs typeface="Arial" panose="020B0604020202020204" pitchFamily="34" charset="0"/>
              </a:rPr>
              <a:t>Qua hai tình huống trên, em học được rằng chúng ta nên chi tiêu một cách hợp lý, ưu tiên mua những đồ dùng cần thiết trước.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2200A8A-81C1-4596-8151-312B8CAC7EBF}"/>
              </a:ext>
            </a:extLst>
          </p:cNvPr>
          <p:cNvGrpSpPr/>
          <p:nvPr/>
        </p:nvGrpSpPr>
        <p:grpSpPr>
          <a:xfrm>
            <a:off x="383929" y="4423724"/>
            <a:ext cx="2590801" cy="2159000"/>
            <a:chOff x="2064711" y="4457504"/>
            <a:chExt cx="4672068" cy="4800796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FB56F21F-4C18-4308-B6C2-2760733FACF7}"/>
                </a:ext>
              </a:extLst>
            </p:cNvPr>
            <p:cNvSpPr/>
            <p:nvPr/>
          </p:nvSpPr>
          <p:spPr>
            <a:xfrm flipH="1">
              <a:off x="4077585" y="4457504"/>
              <a:ext cx="2659194" cy="3769477"/>
            </a:xfrm>
            <a:custGeom>
              <a:avLst/>
              <a:gdLst/>
              <a:ahLst/>
              <a:cxnLst/>
              <a:rect l="l" t="t" r="r" b="b"/>
              <a:pathLst>
                <a:path w="2659194" h="3769477">
                  <a:moveTo>
                    <a:pt x="2659195" y="0"/>
                  </a:moveTo>
                  <a:lnTo>
                    <a:pt x="0" y="0"/>
                  </a:lnTo>
                  <a:lnTo>
                    <a:pt x="0" y="3769477"/>
                  </a:lnTo>
                  <a:lnTo>
                    <a:pt x="2659195" y="3769477"/>
                  </a:lnTo>
                  <a:lnTo>
                    <a:pt x="2659195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57346DC0-9025-43AA-822E-75194E2F67C7}"/>
                </a:ext>
              </a:extLst>
            </p:cNvPr>
            <p:cNvSpPr/>
            <p:nvPr/>
          </p:nvSpPr>
          <p:spPr>
            <a:xfrm rot="-537755">
              <a:off x="2064711" y="6014119"/>
              <a:ext cx="1821690" cy="2408485"/>
            </a:xfrm>
            <a:custGeom>
              <a:avLst/>
              <a:gdLst/>
              <a:ahLst/>
              <a:cxnLst/>
              <a:rect l="l" t="t" r="r" b="b"/>
              <a:pathLst>
                <a:path w="1821690" h="2408485">
                  <a:moveTo>
                    <a:pt x="0" y="0"/>
                  </a:moveTo>
                  <a:lnTo>
                    <a:pt x="1821691" y="0"/>
                  </a:lnTo>
                  <a:lnTo>
                    <a:pt x="1821691" y="2408485"/>
                  </a:lnTo>
                  <a:lnTo>
                    <a:pt x="0" y="2408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/>
            </a:p>
          </p:txBody>
        </p:sp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A739A714-379C-4E90-97E0-36A06CB49B5E}"/>
                </a:ext>
              </a:extLst>
            </p:cNvPr>
            <p:cNvSpPr/>
            <p:nvPr/>
          </p:nvSpPr>
          <p:spPr>
            <a:xfrm>
              <a:off x="2937798" y="5993489"/>
              <a:ext cx="2469385" cy="3264811"/>
            </a:xfrm>
            <a:custGeom>
              <a:avLst/>
              <a:gdLst/>
              <a:ahLst/>
              <a:cxnLst/>
              <a:rect l="l" t="t" r="r" b="b"/>
              <a:pathLst>
                <a:path w="2469385" h="3264811">
                  <a:moveTo>
                    <a:pt x="0" y="0"/>
                  </a:moveTo>
                  <a:lnTo>
                    <a:pt x="2469384" y="0"/>
                  </a:lnTo>
                  <a:lnTo>
                    <a:pt x="2469384" y="3264811"/>
                  </a:lnTo>
                  <a:lnTo>
                    <a:pt x="0" y="3264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/>
            </a:p>
          </p:txBody>
        </p:sp>
      </p:grpSp>
      <p:pic>
        <p:nvPicPr>
          <p:cNvPr id="27" name="Picture 26" descr="Icon&#10;&#10;Description automatically generated">
            <a:extLst>
              <a:ext uri="{FF2B5EF4-FFF2-40B4-BE49-F238E27FC236}">
                <a16:creationId xmlns:a16="http://schemas.microsoft.com/office/drawing/2014/main" id="{C83FD1FA-206D-4199-B420-417F809EB22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63198">
            <a:off x="9648787" y="1376137"/>
            <a:ext cx="1727765" cy="206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3522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B1A68F1-598C-4072-A1ED-9F0EE928C85D}"/>
              </a:ext>
            </a:extLst>
          </p:cNvPr>
          <p:cNvGrpSpPr/>
          <p:nvPr/>
        </p:nvGrpSpPr>
        <p:grpSpPr>
          <a:xfrm>
            <a:off x="245172" y="1962150"/>
            <a:ext cx="5470979" cy="3478860"/>
            <a:chOff x="281696" y="-1903639"/>
            <a:chExt cx="11130645" cy="5641397"/>
          </a:xfrm>
        </p:grpSpPr>
        <p:sp>
          <p:nvSpPr>
            <p:cNvPr id="10" name="Round Same Side Corner Rectangle 3">
              <a:extLst>
                <a:ext uri="{FF2B5EF4-FFF2-40B4-BE49-F238E27FC236}">
                  <a16:creationId xmlns:a16="http://schemas.microsoft.com/office/drawing/2014/main" id="{A2A93F23-C7EA-48C7-810E-13FF4B410A78}"/>
                </a:ext>
              </a:extLst>
            </p:cNvPr>
            <p:cNvSpPr/>
            <p:nvPr/>
          </p:nvSpPr>
          <p:spPr>
            <a:xfrm rot="5400000">
              <a:off x="3026320" y="-4648263"/>
              <a:ext cx="5641397" cy="11130645"/>
            </a:xfrm>
            <a:prstGeom prst="round2Same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0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45E5820-71A2-4AAF-91E5-7DF7000F1263}"/>
                </a:ext>
              </a:extLst>
            </p:cNvPr>
            <p:cNvSpPr txBox="1"/>
            <p:nvPr/>
          </p:nvSpPr>
          <p:spPr>
            <a:xfrm>
              <a:off x="789925" y="-1435926"/>
              <a:ext cx="10114190" cy="4610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>
                  <a:latin typeface="UTM Avo" panose="02040603050506020204" pitchFamily="18" charset="0"/>
                  <a:cs typeface="Arial" panose="020B0604020202020204" pitchFamily="34" charset="0"/>
                </a:rPr>
                <a:t>KẾT LUẬN</a:t>
              </a:r>
            </a:p>
            <a:p>
              <a:pPr algn="just">
                <a:lnSpc>
                  <a:spcPct val="150000"/>
                </a:lnSpc>
              </a:pPr>
              <a:r>
                <a:rPr lang="vi-VN" sz="2000" dirty="0">
                  <a:latin typeface="UTM Avo" panose="02040603050506020204" pitchFamily="18" charset="0"/>
                  <a:cs typeface="Arial" panose="020B0604020202020204" pitchFamily="34" charset="0"/>
                </a:rPr>
                <a:t>Trong cuộc sống hàng ngày, các em hãy lựa chọn những mặt hàng </a:t>
              </a:r>
              <a:b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</a:br>
              <a:r>
                <a:rPr lang="vi-VN" sz="2000" dirty="0">
                  <a:latin typeface="UTM Avo" panose="02040603050506020204" pitchFamily="18" charset="0"/>
                  <a:cs typeface="Arial" panose="020B0604020202020204" pitchFamily="34" charset="0"/>
                </a:rPr>
                <a:t>phù hợp với khả năng tài chính của gia đình và bản thân, cần biết </a:t>
              </a:r>
              <a:b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</a:br>
              <a:r>
                <a:rPr lang="vi-VN" sz="2000" dirty="0">
                  <a:latin typeface="UTM Avo" panose="02040603050506020204" pitchFamily="18" charset="0"/>
                  <a:cs typeface="Arial" panose="020B0604020202020204" pitchFamily="34" charset="0"/>
                </a:rPr>
                <a:t>cân đối tài chính, tránh lãng phí. </a:t>
              </a:r>
            </a:p>
          </p:txBody>
        </p:sp>
      </p:grpSp>
      <p:pic>
        <p:nvPicPr>
          <p:cNvPr id="12" name="Picture 11" descr="A picture containing person, little, young, child&#10;&#10;Description automatically generated">
            <a:extLst>
              <a:ext uri="{FF2B5EF4-FFF2-40B4-BE49-F238E27FC236}">
                <a16:creationId xmlns:a16="http://schemas.microsoft.com/office/drawing/2014/main" id="{37D2059C-5D5B-4FDC-979D-707D255BA2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5965958" y="2007541"/>
            <a:ext cx="5921563" cy="3330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053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4883F116-D4C8-4D74-B2C6-7CB8C1E9E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289524-3302-4575-B619-8953C22522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3"/>
          <a:stretch/>
        </p:blipFill>
        <p:spPr>
          <a:xfrm>
            <a:off x="6441911" y="2259665"/>
            <a:ext cx="5947037" cy="37902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608F6C-43AA-ED63-593E-3A7C0F2849A7}"/>
              </a:ext>
            </a:extLst>
          </p:cNvPr>
          <p:cNvSpPr txBox="1"/>
          <p:nvPr/>
        </p:nvSpPr>
        <p:spPr>
          <a:xfrm>
            <a:off x="239151" y="1654878"/>
            <a:ext cx="6485206" cy="4999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latin typeface="UTM Avo" panose="02040603050506020204"/>
              </a:rPr>
              <a:t>Mua </a:t>
            </a:r>
            <a:r>
              <a:rPr lang="en-US" sz="2400" b="1" dirty="0" err="1">
                <a:latin typeface="UTM Avo" panose="02040603050506020204"/>
              </a:rPr>
              <a:t>sắm</a:t>
            </a:r>
            <a:r>
              <a:rPr lang="en-US" sz="2400" b="1" dirty="0">
                <a:latin typeface="UTM Avo" panose="02040603050506020204"/>
              </a:rPr>
              <a:t> </a:t>
            </a:r>
            <a:r>
              <a:rPr lang="en-US" sz="2400" b="1" dirty="0" err="1">
                <a:latin typeface="UTM Avo" panose="02040603050506020204"/>
              </a:rPr>
              <a:t>ngày</a:t>
            </a:r>
            <a:r>
              <a:rPr lang="en-US" sz="2400" b="1" dirty="0">
                <a:latin typeface="UTM Avo" panose="02040603050506020204"/>
              </a:rPr>
              <a:t> </a:t>
            </a:r>
            <a:r>
              <a:rPr lang="en-US" sz="2400" b="1" dirty="0" err="1">
                <a:latin typeface="UTM Avo" panose="02040603050506020204"/>
              </a:rPr>
              <a:t>Tết</a:t>
            </a:r>
            <a:endParaRPr lang="en-US" sz="2400" b="1" dirty="0">
              <a:latin typeface="UTM Avo" panose="02040603050506020204"/>
            </a:endParaRPr>
          </a:p>
          <a:p>
            <a:pPr marL="174625" indent="-1746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/>
              </a:rPr>
              <a:t>Thảo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luận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về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chủ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đề</a:t>
            </a:r>
            <a:r>
              <a:rPr lang="en-US" sz="2400" dirty="0">
                <a:latin typeface="UTM Avo" panose="02040603050506020204"/>
              </a:rPr>
              <a:t> Mua </a:t>
            </a:r>
            <a:r>
              <a:rPr lang="en-US" sz="2400" dirty="0" err="1">
                <a:latin typeface="UTM Avo" panose="02040603050506020204"/>
              </a:rPr>
              <a:t>sắm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ngày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Tết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theo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gợi</a:t>
            </a:r>
            <a:r>
              <a:rPr lang="en-US" sz="2400" dirty="0">
                <a:latin typeface="UTM Avo" panose="02040603050506020204"/>
              </a:rPr>
              <a:t> ý: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/>
              </a:rPr>
              <a:t>- </a:t>
            </a:r>
            <a:r>
              <a:rPr lang="en-US" sz="2400" dirty="0" err="1">
                <a:latin typeface="UTM Avo" panose="02040603050506020204"/>
              </a:rPr>
              <a:t>Kể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tên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những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mặt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hàng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các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gia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đình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thường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mua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sắm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trong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ngày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Tết</a:t>
            </a:r>
            <a:r>
              <a:rPr lang="en-US" sz="2400" dirty="0">
                <a:latin typeface="UTM Avo" panose="02040603050506020204"/>
              </a:rPr>
              <a:t>;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/>
              </a:rPr>
              <a:t>- </a:t>
            </a:r>
            <a:r>
              <a:rPr lang="en-US" sz="2400" dirty="0" err="1">
                <a:latin typeface="UTM Avo" panose="02040603050506020204"/>
              </a:rPr>
              <a:t>Phân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loại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những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mặt</a:t>
            </a:r>
            <a:r>
              <a:rPr lang="en-US" sz="2400" dirty="0">
                <a:latin typeface="UTM Avo" panose="02040603050506020204"/>
              </a:rPr>
              <a:t> hang </a:t>
            </a:r>
            <a:r>
              <a:rPr lang="en-US" sz="2400" dirty="0" err="1">
                <a:latin typeface="UTM Avo" panose="02040603050506020204"/>
              </a:rPr>
              <a:t>đó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thành</a:t>
            </a:r>
            <a:r>
              <a:rPr lang="en-US" sz="2400" dirty="0">
                <a:latin typeface="UTM Avo" panose="02040603050506020204"/>
              </a:rPr>
              <a:t> </a:t>
            </a:r>
            <a:br>
              <a:rPr lang="en-US" sz="2400" dirty="0">
                <a:latin typeface="UTM Avo" panose="02040603050506020204"/>
              </a:rPr>
            </a:br>
            <a:r>
              <a:rPr lang="en-US" sz="2400" dirty="0">
                <a:latin typeface="UTM Avo" panose="02040603050506020204"/>
              </a:rPr>
              <a:t>2 </a:t>
            </a:r>
            <a:r>
              <a:rPr lang="en-US" sz="2400" dirty="0" err="1">
                <a:latin typeface="UTM Avo" panose="02040603050506020204"/>
              </a:rPr>
              <a:t>nhóm</a:t>
            </a:r>
            <a:r>
              <a:rPr lang="en-US" sz="2400" dirty="0">
                <a:latin typeface="UTM Avo" panose="02040603050506020204"/>
              </a:rPr>
              <a:t>: </a:t>
            </a:r>
            <a:r>
              <a:rPr lang="en-US" sz="2400" dirty="0" err="1">
                <a:latin typeface="UTM Avo" panose="02040603050506020204"/>
              </a:rPr>
              <a:t>mặt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hàng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thiết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yếu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và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mặt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hàng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không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thiết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yếu</a:t>
            </a:r>
            <a:r>
              <a:rPr lang="en-US" sz="2400" dirty="0">
                <a:latin typeface="UTM Avo" panose="02040603050506020204"/>
              </a:rPr>
              <a:t>.</a:t>
            </a:r>
          </a:p>
          <a:p>
            <a:pPr marL="174625" indent="-17462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/>
              </a:rPr>
              <a:t>Chia </a:t>
            </a:r>
            <a:r>
              <a:rPr lang="en-US" sz="2400" dirty="0" err="1">
                <a:latin typeface="UTM Avo" panose="02040603050506020204"/>
              </a:rPr>
              <a:t>sẻ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kết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quả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thảo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luận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của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nhóm</a:t>
            </a:r>
            <a:r>
              <a:rPr lang="en-US" sz="2400" dirty="0">
                <a:latin typeface="UTM Avo" panose="02040603050506020204"/>
              </a:rPr>
              <a:t> </a:t>
            </a:r>
            <a:r>
              <a:rPr lang="en-US" sz="2400" dirty="0" err="1">
                <a:latin typeface="UTM Avo" panose="02040603050506020204"/>
              </a:rPr>
              <a:t>em</a:t>
            </a:r>
            <a:r>
              <a:rPr lang="en-US" sz="2400" dirty="0">
                <a:latin typeface="UTM Avo" panose="02040603050506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406CBC03-ED59-4962-A592-B7EBCD0B1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0">
            <a:extLst>
              <a:ext uri="{FF2B5EF4-FFF2-40B4-BE49-F238E27FC236}">
                <a16:creationId xmlns:a16="http://schemas.microsoft.com/office/drawing/2014/main" id="{B17C70E8-3524-437E-8942-3A2993B508D8}"/>
              </a:ext>
            </a:extLst>
          </p:cNvPr>
          <p:cNvSpPr/>
          <p:nvPr/>
        </p:nvSpPr>
        <p:spPr>
          <a:xfrm>
            <a:off x="3606800" y="1238250"/>
            <a:ext cx="7645301" cy="5334820"/>
          </a:xfrm>
          <a:custGeom>
            <a:avLst/>
            <a:gdLst/>
            <a:ahLst/>
            <a:cxnLst/>
            <a:rect l="l" t="t" r="r" b="b"/>
            <a:pathLst>
              <a:path w="1386590" h="1392805">
                <a:moveTo>
                  <a:pt x="693295" y="0"/>
                </a:moveTo>
                <a:lnTo>
                  <a:pt x="693295" y="0"/>
                </a:lnTo>
                <a:cubicBezTo>
                  <a:pt x="1076692" y="1715"/>
                  <a:pt x="1386590" y="313002"/>
                  <a:pt x="1386590" y="696402"/>
                </a:cubicBezTo>
                <a:cubicBezTo>
                  <a:pt x="1386590" y="1079803"/>
                  <a:pt x="1076692" y="1391090"/>
                  <a:pt x="693295" y="1392805"/>
                </a:cubicBezTo>
                <a:cubicBezTo>
                  <a:pt x="309898" y="1391090"/>
                  <a:pt x="0" y="1079803"/>
                  <a:pt x="0" y="696402"/>
                </a:cubicBezTo>
                <a:cubicBezTo>
                  <a:pt x="0" y="313002"/>
                  <a:pt x="309898" y="1715"/>
                  <a:pt x="693295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n-US" sz="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A26B4-A928-4456-B16D-29E7C6E8B2CF}"/>
              </a:ext>
            </a:extLst>
          </p:cNvPr>
          <p:cNvSpPr txBox="1"/>
          <p:nvPr/>
        </p:nvSpPr>
        <p:spPr>
          <a:xfrm>
            <a:off x="4286174" y="2236741"/>
            <a:ext cx="6286552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 em về nhà trao đổi với </a:t>
            </a:r>
            <a:b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 thân về những thứ cần và muốn trong cuộc sống hàng ngày.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Cùng người thân khảo sát giá của các mặt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phổ biến trong </a:t>
            </a:r>
            <a:br>
              <a:rPr lang="en-US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 hoạt hằng ngày của gia đình em. </a:t>
            </a: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55D0D97D-3C33-49B7-97D3-4C7B7D36C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4314" y="2001070"/>
            <a:ext cx="3662172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BC3FD10-2C94-47C1-8FED-9117B5A9325D}"/>
              </a:ext>
            </a:extLst>
          </p:cNvPr>
          <p:cNvSpPr/>
          <p:nvPr/>
        </p:nvSpPr>
        <p:spPr>
          <a:xfrm>
            <a:off x="3544711" y="1043963"/>
            <a:ext cx="5089856" cy="815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vi-VN" sz="3600" b="1" dirty="0"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  <a:endParaRPr lang="en-US" sz="3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05C1B70-7254-75B5-1D8D-218A54AA4093}"/>
              </a:ext>
            </a:extLst>
          </p:cNvPr>
          <p:cNvGrpSpPr/>
          <p:nvPr/>
        </p:nvGrpSpPr>
        <p:grpSpPr>
          <a:xfrm>
            <a:off x="1174370" y="1872744"/>
            <a:ext cx="3911947" cy="3456982"/>
            <a:chOff x="1821374" y="3024264"/>
            <a:chExt cx="6865425" cy="5185474"/>
          </a:xfrm>
        </p:grpSpPr>
        <p:grpSp>
          <p:nvGrpSpPr>
            <p:cNvPr id="4" name="Group 7">
              <a:extLst>
                <a:ext uri="{FF2B5EF4-FFF2-40B4-BE49-F238E27FC236}">
                  <a16:creationId xmlns:a16="http://schemas.microsoft.com/office/drawing/2014/main" id="{C8F09B78-243E-7F4B-619C-489732AA8A03}"/>
                </a:ext>
              </a:extLst>
            </p:cNvPr>
            <p:cNvGrpSpPr/>
            <p:nvPr/>
          </p:nvGrpSpPr>
          <p:grpSpPr>
            <a:xfrm>
              <a:off x="1821374" y="3024264"/>
              <a:ext cx="6865425" cy="5185474"/>
              <a:chOff x="-440812" y="-1"/>
              <a:chExt cx="9153899" cy="6913967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BC9BBA6-303F-B2DD-89A6-177194B62C20}"/>
                  </a:ext>
                </a:extLst>
              </p:cNvPr>
              <p:cNvGrpSpPr/>
              <p:nvPr/>
            </p:nvGrpSpPr>
            <p:grpSpPr>
              <a:xfrm>
                <a:off x="-440812" y="478181"/>
                <a:ext cx="9153899" cy="6435785"/>
                <a:chOff x="-87074" y="-88333"/>
                <a:chExt cx="1808178" cy="1271266"/>
              </a:xfrm>
            </p:grpSpPr>
            <p:sp>
              <p:nvSpPr>
                <p:cNvPr id="11" name="Freeform 9">
                  <a:extLst>
                    <a:ext uri="{FF2B5EF4-FFF2-40B4-BE49-F238E27FC236}">
                      <a16:creationId xmlns:a16="http://schemas.microsoft.com/office/drawing/2014/main" id="{753878C9-D5DF-FD69-B92B-0ABA839E4C2B}"/>
                    </a:ext>
                  </a:extLst>
                </p:cNvPr>
                <p:cNvSpPr/>
                <p:nvPr/>
              </p:nvSpPr>
              <p:spPr>
                <a:xfrm>
                  <a:off x="-87074" y="-88333"/>
                  <a:ext cx="1808178" cy="1271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8115" h="1182933">
                      <a:moveTo>
                        <a:pt x="64266" y="0"/>
                      </a:moveTo>
                      <a:lnTo>
                        <a:pt x="1553848" y="0"/>
                      </a:lnTo>
                      <a:cubicBezTo>
                        <a:pt x="1589342" y="0"/>
                        <a:pt x="1618115" y="28773"/>
                        <a:pt x="1618115" y="64266"/>
                      </a:cubicBezTo>
                      <a:lnTo>
                        <a:pt x="1618115" y="1118667"/>
                      </a:lnTo>
                      <a:cubicBezTo>
                        <a:pt x="1618115" y="1154160"/>
                        <a:pt x="1589342" y="1182933"/>
                        <a:pt x="1553848" y="1182933"/>
                      </a:cubicBezTo>
                      <a:lnTo>
                        <a:pt x="64266" y="1182933"/>
                      </a:lnTo>
                      <a:cubicBezTo>
                        <a:pt x="28773" y="1182933"/>
                        <a:pt x="0" y="1154160"/>
                        <a:pt x="0" y="1118667"/>
                      </a:cubicBezTo>
                      <a:lnTo>
                        <a:pt x="0" y="64266"/>
                      </a:lnTo>
                      <a:cubicBezTo>
                        <a:pt x="0" y="28773"/>
                        <a:pt x="28773" y="0"/>
                        <a:pt x="64266" y="0"/>
                      </a:cubicBezTo>
                      <a:close/>
                    </a:path>
                  </a:pathLst>
                </a:custGeom>
                <a:solidFill>
                  <a:srgbClr val="FDE2CB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EB71B484-335A-7D0C-CA9E-E98142FA93D7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812800" cy="8128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2059"/>
                    </a:lnSpc>
                  </a:pPr>
                  <a:endParaRPr sz="800">
                    <a:latin typeface="UTM Avo" panose="02040603050506020204" pitchFamily="18" charset="0"/>
                  </a:endParaRPr>
                </a:p>
              </p:txBody>
            </p:sp>
          </p:grpSp>
          <p:sp>
            <p:nvSpPr>
              <p:cNvPr id="10" name="TextBox 13">
                <a:extLst>
                  <a:ext uri="{FF2B5EF4-FFF2-40B4-BE49-F238E27FC236}">
                    <a16:creationId xmlns:a16="http://schemas.microsoft.com/office/drawing/2014/main" id="{05FD4403-8920-725C-0F61-BD9240B555DF}"/>
                  </a:ext>
                </a:extLst>
              </p:cNvPr>
              <p:cNvSpPr txBox="1"/>
              <p:nvPr/>
            </p:nvSpPr>
            <p:spPr>
              <a:xfrm>
                <a:off x="2015032" y="-1"/>
                <a:ext cx="4114800" cy="411481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9"/>
                  </a:lnSpc>
                </a:pPr>
                <a:endParaRPr sz="8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D495339-69D4-E047-D879-16702368FC3B}"/>
                </a:ext>
              </a:extLst>
            </p:cNvPr>
            <p:cNvSpPr txBox="1"/>
            <p:nvPr/>
          </p:nvSpPr>
          <p:spPr>
            <a:xfrm>
              <a:off x="2749888" y="4135412"/>
              <a:ext cx="5088467" cy="2513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Ôn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lại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kiến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đã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ngày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hôm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nay</a:t>
              </a:r>
              <a:r>
                <a:rPr lang="vi-VN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E74F0-124F-CF58-8E20-A3AEE6E960C7}"/>
              </a:ext>
            </a:extLst>
          </p:cNvPr>
          <p:cNvGrpSpPr/>
          <p:nvPr/>
        </p:nvGrpSpPr>
        <p:grpSpPr>
          <a:xfrm>
            <a:off x="5565351" y="1871089"/>
            <a:ext cx="5389544" cy="3456982"/>
            <a:chOff x="1821374" y="3024264"/>
            <a:chExt cx="6865425" cy="5185474"/>
          </a:xfrm>
        </p:grpSpPr>
        <p:grpSp>
          <p:nvGrpSpPr>
            <p:cNvPr id="14" name="Group 7">
              <a:extLst>
                <a:ext uri="{FF2B5EF4-FFF2-40B4-BE49-F238E27FC236}">
                  <a16:creationId xmlns:a16="http://schemas.microsoft.com/office/drawing/2014/main" id="{893F935E-77A1-0674-37E6-51E3DE044956}"/>
                </a:ext>
              </a:extLst>
            </p:cNvPr>
            <p:cNvGrpSpPr/>
            <p:nvPr/>
          </p:nvGrpSpPr>
          <p:grpSpPr>
            <a:xfrm>
              <a:off x="1821374" y="3024264"/>
              <a:ext cx="6865425" cy="5185474"/>
              <a:chOff x="-440812" y="-1"/>
              <a:chExt cx="9153899" cy="6913967"/>
            </a:xfrm>
          </p:grpSpPr>
          <p:grpSp>
            <p:nvGrpSpPr>
              <p:cNvPr id="16" name="Group 8">
                <a:extLst>
                  <a:ext uri="{FF2B5EF4-FFF2-40B4-BE49-F238E27FC236}">
                    <a16:creationId xmlns:a16="http://schemas.microsoft.com/office/drawing/2014/main" id="{8F3F6BF8-45EC-9F24-BF6A-3F3C1718AB88}"/>
                  </a:ext>
                </a:extLst>
              </p:cNvPr>
              <p:cNvGrpSpPr/>
              <p:nvPr/>
            </p:nvGrpSpPr>
            <p:grpSpPr>
              <a:xfrm>
                <a:off x="-440812" y="478181"/>
                <a:ext cx="9153899" cy="6435785"/>
                <a:chOff x="-87074" y="-88333"/>
                <a:chExt cx="1808178" cy="1271266"/>
              </a:xfrm>
            </p:grpSpPr>
            <p:sp>
              <p:nvSpPr>
                <p:cNvPr id="20" name="Freeform 9">
                  <a:extLst>
                    <a:ext uri="{FF2B5EF4-FFF2-40B4-BE49-F238E27FC236}">
                      <a16:creationId xmlns:a16="http://schemas.microsoft.com/office/drawing/2014/main" id="{14EC1C98-F8B9-BC86-09F4-FBC42BC9921B}"/>
                    </a:ext>
                  </a:extLst>
                </p:cNvPr>
                <p:cNvSpPr/>
                <p:nvPr/>
              </p:nvSpPr>
              <p:spPr>
                <a:xfrm>
                  <a:off x="-87074" y="-88333"/>
                  <a:ext cx="1808178" cy="12712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8115" h="1182933">
                      <a:moveTo>
                        <a:pt x="64266" y="0"/>
                      </a:moveTo>
                      <a:lnTo>
                        <a:pt x="1553848" y="0"/>
                      </a:lnTo>
                      <a:cubicBezTo>
                        <a:pt x="1589342" y="0"/>
                        <a:pt x="1618115" y="28773"/>
                        <a:pt x="1618115" y="64266"/>
                      </a:cubicBezTo>
                      <a:lnTo>
                        <a:pt x="1618115" y="1118667"/>
                      </a:lnTo>
                      <a:cubicBezTo>
                        <a:pt x="1618115" y="1154160"/>
                        <a:pt x="1589342" y="1182933"/>
                        <a:pt x="1553848" y="1182933"/>
                      </a:cubicBezTo>
                      <a:lnTo>
                        <a:pt x="64266" y="1182933"/>
                      </a:lnTo>
                      <a:cubicBezTo>
                        <a:pt x="28773" y="1182933"/>
                        <a:pt x="0" y="1154160"/>
                        <a:pt x="0" y="1118667"/>
                      </a:cubicBezTo>
                      <a:lnTo>
                        <a:pt x="0" y="64266"/>
                      </a:lnTo>
                      <a:cubicBezTo>
                        <a:pt x="0" y="28773"/>
                        <a:pt x="28773" y="0"/>
                        <a:pt x="64266" y="0"/>
                      </a:cubicBezTo>
                      <a:close/>
                    </a:path>
                  </a:pathLst>
                </a:custGeom>
                <a:solidFill>
                  <a:srgbClr val="FDE2CB"/>
                </a:solidFill>
              </p:spPr>
              <p:txBody>
                <a:bodyPr/>
                <a:lstStyle/>
                <a:p>
                  <a:endParaRPr lang="en-US" sz="80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21" name="TextBox 10">
                  <a:extLst>
                    <a:ext uri="{FF2B5EF4-FFF2-40B4-BE49-F238E27FC236}">
                      <a16:creationId xmlns:a16="http://schemas.microsoft.com/office/drawing/2014/main" id="{E5CBED07-AE63-E82C-D319-72667340F773}"/>
                    </a:ext>
                  </a:extLst>
                </p:cNvPr>
                <p:cNvSpPr txBox="1"/>
                <p:nvPr/>
              </p:nvSpPr>
              <p:spPr>
                <a:xfrm>
                  <a:off x="0" y="0"/>
                  <a:ext cx="812800" cy="81280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2059"/>
                    </a:lnSpc>
                  </a:pPr>
                  <a:endParaRPr sz="800">
                    <a:latin typeface="UTM Avo" panose="02040603050506020204" pitchFamily="18" charset="0"/>
                  </a:endParaRPr>
                </a:p>
              </p:txBody>
            </p:sp>
          </p:grpSp>
          <p:sp>
            <p:nvSpPr>
              <p:cNvPr id="19" name="TextBox 13">
                <a:extLst>
                  <a:ext uri="{FF2B5EF4-FFF2-40B4-BE49-F238E27FC236}">
                    <a16:creationId xmlns:a16="http://schemas.microsoft.com/office/drawing/2014/main" id="{173AB4CE-6A07-2151-42DE-E49E9A8BC477}"/>
                  </a:ext>
                </a:extLst>
              </p:cNvPr>
              <p:cNvSpPr txBox="1"/>
              <p:nvPr/>
            </p:nvSpPr>
            <p:spPr>
              <a:xfrm>
                <a:off x="2015032" y="-1"/>
                <a:ext cx="4114800" cy="411481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2059"/>
                  </a:lnSpc>
                </a:pPr>
                <a:endParaRPr sz="8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1C7296F-4429-5DEA-7833-69C8F4466189}"/>
                </a:ext>
              </a:extLst>
            </p:cNvPr>
            <p:cNvSpPr txBox="1"/>
            <p:nvPr/>
          </p:nvSpPr>
          <p:spPr>
            <a:xfrm>
              <a:off x="2176949" y="4064108"/>
              <a:ext cx="6180091" cy="3344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ctr">
                <a:lnSpc>
                  <a:spcPct val="150000"/>
                </a:lnSpc>
                <a:defRPr sz="2667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vi-VN" sz="2400">
                  <a:solidFill>
                    <a:schemeClr val="tx1"/>
                  </a:solidFill>
                </a:rPr>
                <a:t>Chuẩn bị tiết mục để tham gia trình diễn tiểu phẩm tương tác về mua sắm trong năm mới và việc tiêu dùng thông minh.</a:t>
              </a:r>
            </a:p>
          </p:txBody>
        </p:sp>
      </p:grpSp>
      <p:pic>
        <p:nvPicPr>
          <p:cNvPr id="18" name="Picture 17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3292D5A7-D1A8-422F-BF62-0395BF0B2C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360" y="4388330"/>
            <a:ext cx="1713111" cy="20184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79954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317</TotalTime>
  <Words>903</Words>
  <Application>Microsoft Office PowerPoint</Application>
  <PresentationFormat>Widescreen</PresentationFormat>
  <Paragraphs>61</Paragraphs>
  <Slides>25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Courier New</vt:lpstr>
      <vt:lpstr>UTM Avo</vt:lpstr>
      <vt:lpstr>Calibri</vt:lpstr>
      <vt:lpstr>Arial</vt:lpstr>
      <vt:lpstr>Calibri Light</vt:lpstr>
      <vt:lpstr>Office Theme</vt:lpstr>
      <vt:lpstr>2_Office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9Slide.vn</dc:title>
  <dc:subject>9Slide.vn</dc:subject>
  <dc:creator>Monkey</dc:creator>
  <dc:description>9Slide.vn</dc:description>
  <cp:lastModifiedBy>nt Hoa</cp:lastModifiedBy>
  <cp:revision>39</cp:revision>
  <dcterms:created xsi:type="dcterms:W3CDTF">2023-11-01T03:33:18Z</dcterms:created>
  <dcterms:modified xsi:type="dcterms:W3CDTF">2024-12-19T09:44:31Z</dcterms:modified>
  <cp:category>9Slide.vn</cp:category>
</cp:coreProperties>
</file>