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sldIdLst>
    <p:sldId id="293" r:id="rId2"/>
    <p:sldId id="273" r:id="rId3"/>
    <p:sldId id="314" r:id="rId4"/>
    <p:sldId id="308" r:id="rId5"/>
    <p:sldId id="315" r:id="rId6"/>
    <p:sldId id="309" r:id="rId7"/>
    <p:sldId id="310" r:id="rId8"/>
    <p:sldId id="268" r:id="rId9"/>
    <p:sldId id="275" r:id="rId10"/>
    <p:sldId id="316" r:id="rId11"/>
    <p:sldId id="279" r:id="rId12"/>
    <p:sldId id="280" r:id="rId13"/>
    <p:sldId id="294" r:id="rId14"/>
    <p:sldId id="269" r:id="rId15"/>
    <p:sldId id="270" r:id="rId16"/>
    <p:sldId id="256" r:id="rId17"/>
    <p:sldId id="295" r:id="rId18"/>
  </p:sldIdLst>
  <p:sldSz cx="12192000" cy="6858000"/>
  <p:notesSz cx="6858000" cy="9144000"/>
  <p:embeddedFontLst>
    <p:embeddedFont>
      <p:font typeface="UTM Avo" panose="02040603050506020204" pitchFamily="18" charset="0"/>
      <p:regular r:id="rId20"/>
      <p:bold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F7"/>
    <a:srgbClr val="40C8BB"/>
    <a:srgbClr val="FF7707"/>
    <a:srgbClr val="FFFF99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89831" autoAdjust="0"/>
  </p:normalViewPr>
  <p:slideViewPr>
    <p:cSldViewPr snapToGrid="0">
      <p:cViewPr>
        <p:scale>
          <a:sx n="300" d="100"/>
          <a:sy n="300" d="100"/>
        </p:scale>
        <p:origin x="1044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C0FCC-5A26-4B89-817E-87A99AC3911D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496C04-CEDC-457D-8196-097499DC8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70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C9BC2-C9DC-46E9-89FE-D9A19A127D3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5547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693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552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7803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99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9073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2477" y="-90897"/>
            <a:ext cx="12740237" cy="709520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3887A-5588-4C23-AFDC-6F0C19FDD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6D9D5-5507-472C-B469-8E96B6677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E36FB-734F-48B8-94EA-0D32A532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6CAD9A-9198-48E7-921A-19152ACC00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1147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49" r:id="rId7"/>
    <p:sldLayoutId id="2147483650" r:id="rId8"/>
    <p:sldLayoutId id="2147483651" r:id="rId9"/>
    <p:sldLayoutId id="2147483652" r:id="rId10"/>
    <p:sldLayoutId id="2147483655" r:id="rId11"/>
    <p:sldLayoutId id="2147483662" r:id="rId1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3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15.png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slide" Target="slide5.xml"/><Relationship Id="rId3" Type="http://schemas.openxmlformats.org/officeDocument/2006/relationships/slide" Target="slide8.xml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image" Target="../media/image10.jpg"/><Relationship Id="rId16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11.png"/><Relationship Id="rId5" Type="http://schemas.openxmlformats.org/officeDocument/2006/relationships/image" Target="../media/image17.png"/><Relationship Id="rId15" Type="http://schemas.openxmlformats.org/officeDocument/2006/relationships/slide" Target="slide7.xml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24.png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24.png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24.png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066420" y="2260571"/>
            <a:ext cx="6059159" cy="2336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20</a:t>
            </a:r>
          </a:p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Trâu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ơi</a:t>
            </a:r>
            <a:endParaRPr lang="en-US" sz="5199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727028" y="50135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299369" y="629330"/>
            <a:ext cx="990848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artoon of a green hill&#10;&#10;Description automatically generated">
            <a:extLst>
              <a:ext uri="{FF2B5EF4-FFF2-40B4-BE49-F238E27FC236}">
                <a16:creationId xmlns:a16="http://schemas.microsoft.com/office/drawing/2014/main" id="{AFED48EB-B60D-0B12-D0DE-0817DFEA3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1930" y="5795770"/>
            <a:ext cx="9144000" cy="1066800"/>
          </a:xfrm>
          <a:prstGeom prst="rect">
            <a:avLst/>
          </a:prstGeom>
        </p:spPr>
      </p:pic>
      <p:pic>
        <p:nvPicPr>
          <p:cNvPr id="4" name="Picture 3" descr="6131d3148657a26e1bfe386e7ba6581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20263" y="3102179"/>
            <a:ext cx="3176267" cy="4495800"/>
          </a:xfrm>
          <a:prstGeom prst="rect">
            <a:avLst/>
          </a:prstGeom>
        </p:spPr>
      </p:pic>
      <p:sp>
        <p:nvSpPr>
          <p:cNvPr id="6" name="Speech Bubble: Rectangle with Corners Rounded 5"/>
          <p:cNvSpPr/>
          <p:nvPr/>
        </p:nvSpPr>
        <p:spPr>
          <a:xfrm>
            <a:off x="907712" y="1653702"/>
            <a:ext cx="4296585" cy="2015554"/>
          </a:xfrm>
          <a:prstGeom prst="wedgeRoundRectCallout">
            <a:avLst>
              <a:gd name="adj1" fmla="val -32380"/>
              <a:gd name="adj2" fmla="val 67809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Chào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/>
                <a:sym typeface="Arial"/>
              </a:rPr>
              <a:t>các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bạn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mình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là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thỏ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con, </a:t>
            </a:r>
            <a:r>
              <a:rPr lang="en-US" dirty="0" err="1">
                <a:solidFill>
                  <a:prstClr val="black"/>
                </a:solidFill>
                <a:latin typeface="UTM Avo"/>
                <a:sym typeface="Arial"/>
              </a:rPr>
              <a:t>hôm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nay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các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bạn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giúp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mình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lấy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những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củ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cà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rốt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ngon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nhé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^^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1B833D0-A745-6D2C-786F-D1836B6261C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558105" y="1401658"/>
            <a:ext cx="6175235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/>
                <a:cs typeface="Arial"/>
                <a:sym typeface="Arial"/>
              </a:rPr>
              <a:t>Thỏ</a:t>
            </a:r>
            <a:endParaRPr lang="en-US" sz="8800" b="1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/>
                <a:cs typeface="Arial"/>
                <a:sym typeface="Arial"/>
              </a:rPr>
              <a:t>kiếm</a:t>
            </a:r>
            <a:r>
              <a:rPr lang="en-US" sz="8800" b="1" dirty="0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8800" b="1" i="0" u="none" strike="noStrike" kern="1200" cap="none" spc="0" normalizeH="0" baseline="0" noProof="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/>
                <a:cs typeface="Arial"/>
                <a:sym typeface="Arial"/>
              </a:rPr>
              <a:t>ăn</a:t>
            </a:r>
            <a:endParaRPr kumimoji="0" lang="en-US" sz="8800" b="1" i="0" u="none" strike="noStrike" kern="1200" cap="none" spc="0" normalizeH="0" baseline="0" noProof="0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Avo" panose="02040603050506020204" pitchFamily="18"/>
              <a:cs typeface="Arial"/>
              <a:sym typeface="Arial"/>
            </a:endParaRPr>
          </a:p>
        </p:txBody>
      </p:sp>
      <p:pic>
        <p:nvPicPr>
          <p:cNvPr id="3" name="Сute funny background music _ no copyright">
            <a:hlinkClick r:id="" action="ppaction://media"/>
            <a:extLst>
              <a:ext uri="{FF2B5EF4-FFF2-40B4-BE49-F238E27FC236}">
                <a16:creationId xmlns:a16="http://schemas.microsoft.com/office/drawing/2014/main" id="{A0E37995-55D1-8D95-DAB3-69CC2AF006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679383" y="-2653713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6" showWhenStopped="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of a green hill&#10;&#10;Description automatically generated">
            <a:extLst>
              <a:ext uri="{FF2B5EF4-FFF2-40B4-BE49-F238E27FC236}">
                <a16:creationId xmlns:a16="http://schemas.microsoft.com/office/drawing/2014/main" id="{49FFE386-7A5B-B5C7-741F-665BA483B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817F4B7-E3E7-2F11-C19D-6038D6866942}"/>
              </a:ext>
            </a:extLst>
          </p:cNvPr>
          <p:cNvSpPr/>
          <p:nvPr/>
        </p:nvSpPr>
        <p:spPr>
          <a:xfrm>
            <a:off x="1260223" y="1509926"/>
            <a:ext cx="9671554" cy="4102085"/>
          </a:xfrm>
          <a:prstGeom prst="roundRect">
            <a:avLst>
              <a:gd name="adj" fmla="val 3754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Click vào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“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Bắt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đầu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”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bắt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đầu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trò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Mỗi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rốt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tương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ứng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1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Click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rốt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Sau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xong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GV click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chú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thỏ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góc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phải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quay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màn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chính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thỏ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rốt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Click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rốt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chú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thỏ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rốt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A920F3-D469-8382-8235-C46309DEB410}"/>
              </a:ext>
            </a:extLst>
          </p:cNvPr>
          <p:cNvSpPr/>
          <p:nvPr/>
        </p:nvSpPr>
        <p:spPr>
          <a:xfrm>
            <a:off x="4077683" y="986706"/>
            <a:ext cx="3969829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6600">
                  <a:noFill/>
                  <a:prstDash val="solid"/>
                </a:ln>
                <a:solidFill>
                  <a:srgbClr val="FF5050"/>
                </a:solidFill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rPr>
              <a:t>HƯỚNG</a:t>
            </a:r>
            <a:r>
              <a:rPr kumimoji="0" lang="en-US" sz="2800" b="1" i="0" u="none" strike="noStrike" kern="1200" cap="none" spc="0" normalizeH="0" noProof="0" dirty="0">
                <a:ln w="6600">
                  <a:noFill/>
                  <a:prstDash val="solid"/>
                </a:ln>
                <a:solidFill>
                  <a:srgbClr val="FF5050"/>
                </a:solidFill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rPr>
              <a:t> DẪN</a:t>
            </a:r>
            <a:endParaRPr kumimoji="0" lang="en-US" sz="2800" b="1" i="0" u="none" strike="noStrike" kern="1200" cap="none" spc="0" normalizeH="0" baseline="0" noProof="0" dirty="0">
              <a:ln w="6600">
                <a:noFill/>
                <a:prstDash val="solid"/>
              </a:ln>
              <a:solidFill>
                <a:srgbClr val="FF5050"/>
              </a:solidFill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  <p:pic>
        <p:nvPicPr>
          <p:cNvPr id="4" name="Picture 3" descr="6131d3148657a26e1bfe386e7ba658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409954"/>
            <a:ext cx="1894190" cy="2681103"/>
          </a:xfrm>
          <a:prstGeom prst="rect">
            <a:avLst/>
          </a:prstGeom>
        </p:spPr>
      </p:pic>
      <p:pic>
        <p:nvPicPr>
          <p:cNvPr id="5" name="Picture 4">
            <a:hlinkClick r:id="rId4" action="ppaction://hlinksldjump"/>
            <a:extLst>
              <a:ext uri="{FF2B5EF4-FFF2-40B4-BE49-F238E27FC236}">
                <a16:creationId xmlns:a16="http://schemas.microsoft.com/office/drawing/2014/main" id="{672CBEFC-1E51-EF3C-18B5-6DBC3BAA2F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7001" y="5163165"/>
            <a:ext cx="1828959" cy="1694835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F216F839-8FAB-E238-68F0-1B0A1F2E89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37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of a green hill&#10;&#10;Description automatically generated">
            <a:extLst>
              <a:ext uri="{FF2B5EF4-FFF2-40B4-BE49-F238E27FC236}">
                <a16:creationId xmlns:a16="http://schemas.microsoft.com/office/drawing/2014/main" id="{075A65D3-1E96-86AD-67DD-622E8C9A4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3f7e749c750b79cbde134e7bcf00a140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67700" y="760413"/>
            <a:ext cx="4739149" cy="7315200"/>
          </a:xfrm>
          <a:prstGeom prst="rect">
            <a:avLst/>
          </a:prstGeom>
        </p:spPr>
      </p:pic>
      <p:pic>
        <p:nvPicPr>
          <p:cNvPr id="7" name="Picture 6" descr="bd81bbb18139c6b7a3c3be45a0b5eaa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2800" y="5257800"/>
            <a:ext cx="1295400" cy="1295400"/>
          </a:xfrm>
          <a:prstGeom prst="rect">
            <a:avLst/>
          </a:prstGeom>
        </p:spPr>
      </p:pic>
      <p:pic>
        <p:nvPicPr>
          <p:cNvPr id="8" name="Picture 7" descr="bd81bbb18139c6b7a3c3be45a0b5eaa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5334000"/>
            <a:ext cx="1295400" cy="1295400"/>
          </a:xfrm>
          <a:prstGeom prst="rect">
            <a:avLst/>
          </a:prstGeom>
        </p:spPr>
      </p:pic>
      <p:pic>
        <p:nvPicPr>
          <p:cNvPr id="9" name="Picture 8" descr="bd81bbb18139c6b7a3c3be45a0b5eaa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62600" y="5334000"/>
            <a:ext cx="1295400" cy="1295400"/>
          </a:xfrm>
          <a:prstGeom prst="rect">
            <a:avLst/>
          </a:prstGeom>
        </p:spPr>
      </p:pic>
      <p:pic>
        <p:nvPicPr>
          <p:cNvPr id="5" name="Picture 4" descr="2ddded3c47508e0775bea75a5562510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24000" y="6324600"/>
            <a:ext cx="9144000" cy="533400"/>
          </a:xfrm>
          <a:prstGeom prst="rect">
            <a:avLst/>
          </a:prstGeom>
        </p:spPr>
      </p:pic>
      <p:pic>
        <p:nvPicPr>
          <p:cNvPr id="16" name="Picture 15" descr="sun-309027_128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0"/>
            <a:ext cx="1524000" cy="1524000"/>
          </a:xfrm>
          <a:prstGeom prst="rect">
            <a:avLst/>
          </a:prstGeom>
        </p:spPr>
      </p:pic>
      <p:pic>
        <p:nvPicPr>
          <p:cNvPr id="17" name="Picture 16" descr="cloud-303181_1280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43000" y="304800"/>
            <a:ext cx="2743200" cy="1066800"/>
          </a:xfrm>
          <a:prstGeom prst="rect">
            <a:avLst/>
          </a:prstGeom>
        </p:spPr>
      </p:pic>
      <p:pic>
        <p:nvPicPr>
          <p:cNvPr id="19" name="Picture 18" descr="cloud-303181_128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943600" y="228600"/>
            <a:ext cx="2819400" cy="1143000"/>
          </a:xfrm>
          <a:prstGeom prst="rect">
            <a:avLst/>
          </a:prstGeom>
        </p:spPr>
      </p:pic>
      <p:pic>
        <p:nvPicPr>
          <p:cNvPr id="20" name="Picture 19" descr="6131d3148657a26e1bfe386e7ba658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828800" y="4435834"/>
            <a:ext cx="1524000" cy="2422167"/>
          </a:xfrm>
          <a:prstGeom prst="rect">
            <a:avLst/>
          </a:prstGeom>
        </p:spPr>
      </p:pic>
      <p:pic>
        <p:nvPicPr>
          <p:cNvPr id="12" name="Picture 11" descr="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6248400"/>
            <a:ext cx="9144000" cy="609600"/>
          </a:xfrm>
          <a:prstGeom prst="rect">
            <a:avLst/>
          </a:prstGeom>
        </p:spPr>
      </p:pic>
      <p:pic>
        <p:nvPicPr>
          <p:cNvPr id="22" name="Picture 21" descr="trai tim nay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flipH="1">
            <a:off x="343294" y="1447801"/>
            <a:ext cx="1180707" cy="786597"/>
          </a:xfrm>
          <a:prstGeom prst="rect">
            <a:avLst/>
          </a:prstGeom>
        </p:spPr>
      </p:pic>
      <p:sp>
        <p:nvSpPr>
          <p:cNvPr id="18" name="Oval 17">
            <a:hlinkClick r:id="rId13" action="ppaction://hlinksldjump"/>
            <a:extLst>
              <a:ext uri="{FF2B5EF4-FFF2-40B4-BE49-F238E27FC236}">
                <a16:creationId xmlns:a16="http://schemas.microsoft.com/office/drawing/2014/main" id="{CE254560-CD84-FCBA-C6D1-E648CB47646A}"/>
              </a:ext>
            </a:extLst>
          </p:cNvPr>
          <p:cNvSpPr/>
          <p:nvPr/>
        </p:nvSpPr>
        <p:spPr>
          <a:xfrm>
            <a:off x="3651813" y="4562187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23" name="Oval 22">
            <a:hlinkClick r:id="rId14" action="ppaction://hlinksldjump"/>
            <a:extLst>
              <a:ext uri="{FF2B5EF4-FFF2-40B4-BE49-F238E27FC236}">
                <a16:creationId xmlns:a16="http://schemas.microsoft.com/office/drawing/2014/main" id="{02754637-5179-AF15-B9ED-3B34F7966A0C}"/>
              </a:ext>
            </a:extLst>
          </p:cNvPr>
          <p:cNvSpPr/>
          <p:nvPr/>
        </p:nvSpPr>
        <p:spPr>
          <a:xfrm>
            <a:off x="4849042" y="4562187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24" name="Oval 23">
            <a:hlinkClick r:id="rId15" action="ppaction://hlinksldjump"/>
            <a:extLst>
              <a:ext uri="{FF2B5EF4-FFF2-40B4-BE49-F238E27FC236}">
                <a16:creationId xmlns:a16="http://schemas.microsoft.com/office/drawing/2014/main" id="{570EC777-0B8F-6171-0E3D-2B638CBEE8DC}"/>
              </a:ext>
            </a:extLst>
          </p:cNvPr>
          <p:cNvSpPr/>
          <p:nvPr/>
        </p:nvSpPr>
        <p:spPr>
          <a:xfrm>
            <a:off x="5839642" y="4562187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</a:p>
        </p:txBody>
      </p:sp>
      <p:pic>
        <p:nvPicPr>
          <p:cNvPr id="36" name="Picture 35" descr="Logo, company name&#10;&#10;Description automatically generated">
            <a:extLst>
              <a:ext uri="{FF2B5EF4-FFF2-40B4-BE49-F238E27FC236}">
                <a16:creationId xmlns:a16="http://schemas.microsoft.com/office/drawing/2014/main" id="{FFE40214-A58C-7643-3C4E-66B62985C61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-0.00116 L 0.0625 0.00949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8" y="53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5 0.00949 L 0.20625 0.00949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3" y="30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625 0.00949 L 0.32383 0.0048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72" y="-23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383 0.00486 L 0.6 -0.00116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2" y="-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green hill&#10;&#10;Description automatically generated">
            <a:extLst>
              <a:ext uri="{FF2B5EF4-FFF2-40B4-BE49-F238E27FC236}">
                <a16:creationId xmlns:a16="http://schemas.microsoft.com/office/drawing/2014/main" id="{6CB89AE7-E571-49E3-6DAE-24B184BFA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3f7e749c750b79cbde134e7bcf00a14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451447" y="2317722"/>
            <a:ext cx="5217625" cy="5599402"/>
          </a:xfrm>
          <a:prstGeom prst="rect">
            <a:avLst/>
          </a:prstGeom>
        </p:spPr>
      </p:pic>
      <p:pic>
        <p:nvPicPr>
          <p:cNvPr id="6" name="Picture 5" descr="6131d3148657a26e1bfe386e7ba6581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52830" y="4818095"/>
            <a:ext cx="1394703" cy="2216725"/>
          </a:xfrm>
          <a:prstGeom prst="rect">
            <a:avLst/>
          </a:prstGeom>
        </p:spPr>
      </p:pic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B1472D02-6C77-8C25-4F36-4042DC500B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AE1772AE-4965-DE36-3210-6A6AD2620B5C}"/>
              </a:ext>
            </a:extLst>
          </p:cNvPr>
          <p:cNvSpPr/>
          <p:nvPr/>
        </p:nvSpPr>
        <p:spPr>
          <a:xfrm>
            <a:off x="841150" y="2801790"/>
            <a:ext cx="4142232" cy="142646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495330">
              <a:lnSpc>
                <a:spcPct val="114000"/>
              </a:lnSpc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Viết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hoa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tất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cả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cái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đầu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tiếng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thành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tên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Rectangle: Rounded Corners 14">
            <a:extLst>
              <a:ext uri="{FF2B5EF4-FFF2-40B4-BE49-F238E27FC236}">
                <a16:creationId xmlns:a16="http://schemas.microsoft.com/office/drawing/2014/main" id="{92586EA1-D23C-81B8-5F3A-0319F795F5C7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495330">
              <a:lnSpc>
                <a:spcPct val="114000"/>
              </a:lnSpc>
              <a:defRPr/>
            </a:pPr>
            <a:r>
              <a:rPr lang="en-US" sz="2400" ker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C. Viết hoa chữ cái đầu tiên của tên.</a:t>
            </a:r>
            <a:endParaRPr lang="en-US" sz="2400" kern="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CC6A34FA-4E51-C056-AF2A-C704AA71B6A5}"/>
              </a:ext>
            </a:extLst>
          </p:cNvPr>
          <p:cNvSpPr/>
          <p:nvPr/>
        </p:nvSpPr>
        <p:spPr>
          <a:xfrm>
            <a:off x="6395650" y="2801790"/>
            <a:ext cx="4142232" cy="142646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495330">
              <a:lnSpc>
                <a:spcPct val="114000"/>
              </a:lnSpc>
              <a:defRPr/>
            </a:pPr>
            <a:r>
              <a:rPr lang="en-US" sz="2400" ker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B. Không cần viết hoa.</a:t>
            </a:r>
            <a:endParaRPr lang="en-US" sz="2400" kern="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22CCBADC-5E62-6A97-6ED0-F22F4DC2F8E6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495330">
              <a:lnSpc>
                <a:spcPct val="114000"/>
              </a:lnSpc>
              <a:defRPr/>
            </a:pP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Tất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cả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ý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lvl="0" algn="ctr" defTabSz="495330">
              <a:lnSpc>
                <a:spcPct val="114000"/>
              </a:lnSpc>
              <a:defRPr/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đúng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0C48994E-DAE5-58C4-65BC-C411C3442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482283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E8282569-EE5B-ED24-93AB-A3920A7EE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01510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0C0005-69DE-2B85-DFA0-72FDE228D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3927" y="3513441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2077BC-373E-3337-E021-5AF89F1C9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F798BEE-4E1A-5FF9-136F-40E306DC8844}"/>
              </a:ext>
            </a:extLst>
          </p:cNvPr>
          <p:cNvSpPr/>
          <p:nvPr/>
        </p:nvSpPr>
        <p:spPr>
          <a:xfrm>
            <a:off x="841150" y="323705"/>
            <a:ext cx="9725593" cy="2201276"/>
          </a:xfrm>
          <a:prstGeom prst="roundRect">
            <a:avLst/>
          </a:prstGeom>
          <a:solidFill>
            <a:sysClr val="window" lastClr="FFFFFF"/>
          </a:solidFill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1: </a:t>
            </a:r>
            <a:r>
              <a:rPr lang="vi-VN" sz="24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Khi viết tên tác giả của một bài văn, bài thơ, </a:t>
            </a:r>
            <a:endParaRPr lang="en-US" sz="2400" b="1" kern="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ta cần lưu ý điều gì?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9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a green hill&#10;&#10;Description automatically generated">
            <a:extLst>
              <a:ext uri="{FF2B5EF4-FFF2-40B4-BE49-F238E27FC236}">
                <a16:creationId xmlns:a16="http://schemas.microsoft.com/office/drawing/2014/main" id="{9F21296C-5C41-A5E0-64B6-DF28AE009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3f7e749c750b79cbde134e7bcf00a140.png">
            <a:extLst>
              <a:ext uri="{FF2B5EF4-FFF2-40B4-BE49-F238E27FC236}">
                <a16:creationId xmlns:a16="http://schemas.microsoft.com/office/drawing/2014/main" id="{F4495775-F277-DBBF-E8C8-9A6EF012A8E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451447" y="2317722"/>
            <a:ext cx="5217625" cy="5599402"/>
          </a:xfrm>
          <a:prstGeom prst="rect">
            <a:avLst/>
          </a:prstGeom>
        </p:spPr>
      </p:pic>
      <p:pic>
        <p:nvPicPr>
          <p:cNvPr id="3" name="Picture 2" descr="6131d3148657a26e1bfe386e7ba65811.png">
            <a:hlinkClick r:id="rId4" action="ppaction://hlinksldjump"/>
            <a:extLst>
              <a:ext uri="{FF2B5EF4-FFF2-40B4-BE49-F238E27FC236}">
                <a16:creationId xmlns:a16="http://schemas.microsoft.com/office/drawing/2014/main" id="{4B611506-A2C8-53BA-2122-54D192D198B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52830" y="4818095"/>
            <a:ext cx="1394703" cy="2216725"/>
          </a:xfrm>
          <a:prstGeom prst="rect">
            <a:avLst/>
          </a:prstGeom>
        </p:spPr>
      </p:pic>
      <p:pic>
        <p:nvPicPr>
          <p:cNvPr id="26" name="Picture 25" descr="Logo, company name&#10;&#10;Description automatically generated">
            <a:extLst>
              <a:ext uri="{FF2B5EF4-FFF2-40B4-BE49-F238E27FC236}">
                <a16:creationId xmlns:a16="http://schemas.microsoft.com/office/drawing/2014/main" id="{DC339B6E-BC9C-3A12-4399-74BD46285D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  <p:sp>
        <p:nvSpPr>
          <p:cNvPr id="7" name="a">
            <a:extLst>
              <a:ext uri="{FF2B5EF4-FFF2-40B4-BE49-F238E27FC236}">
                <a16:creationId xmlns:a16="http://schemas.microsoft.com/office/drawing/2014/main" id="{07B26B00-8E9D-BA47-B125-AD341DA50DFB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 defTabSz="495330">
              <a:lnSpc>
                <a:spcPct val="114000"/>
              </a:lnSpc>
              <a:buAutoNum type="alphaUcPeriod"/>
              <a:defRPr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Tất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 defTabSz="495330">
              <a:lnSpc>
                <a:spcPct val="114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lùi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 ô</a:t>
            </a:r>
          </a:p>
        </p:txBody>
      </p:sp>
      <p:sp>
        <p:nvSpPr>
          <p:cNvPr id="8" name="c">
            <a:extLst>
              <a:ext uri="{FF2B5EF4-FFF2-40B4-BE49-F238E27FC236}">
                <a16:creationId xmlns:a16="http://schemas.microsoft.com/office/drawing/2014/main" id="{8FFF143D-5744-6B1D-D6A4-73E98C0BF76F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14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6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lùi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 ô</a:t>
            </a:r>
          </a:p>
          <a:p>
            <a:pPr algn="ctr" defTabSz="495330">
              <a:lnSpc>
                <a:spcPct val="114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8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lùi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 ô</a:t>
            </a:r>
          </a:p>
        </p:txBody>
      </p:sp>
      <p:sp>
        <p:nvSpPr>
          <p:cNvPr id="9" name="b">
            <a:extLst>
              <a:ext uri="{FF2B5EF4-FFF2-40B4-BE49-F238E27FC236}">
                <a16:creationId xmlns:a16="http://schemas.microsoft.com/office/drawing/2014/main" id="{1EAE41CB-15B4-A6C7-AE07-AD4BB80A15F9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14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Tất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lùi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 ô</a:t>
            </a:r>
          </a:p>
        </p:txBody>
      </p:sp>
      <p:sp>
        <p:nvSpPr>
          <p:cNvPr id="10" name="d">
            <a:extLst>
              <a:ext uri="{FF2B5EF4-FFF2-40B4-BE49-F238E27FC236}">
                <a16:creationId xmlns:a16="http://schemas.microsoft.com/office/drawing/2014/main" id="{3849FF7B-63A6-A9B1-FF9D-D6FB47527D2A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14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do</a:t>
            </a:r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F4DDCC89-B66B-93C5-A3FF-11B22CB2C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377" y="5313187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F9408963-1985-07C7-08B1-7FC74AC7D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3927" y="5292708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82D2F14-55EB-3ED9-9BC5-9F47F08EE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3927" y="362190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6835247-60E2-DBDD-0797-CA8EC90F6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936" y="3579351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E22C7FC-0936-BFC1-91D8-E19CCFEAD150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2: 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 trình bày bài thơ lục bát, ta cần lưu ý điều gì?</a:t>
            </a:r>
          </a:p>
        </p:txBody>
      </p:sp>
    </p:spTree>
    <p:extLst>
      <p:ext uri="{BB962C8B-B14F-4D97-AF65-F5344CB8AC3E}">
        <p14:creationId xmlns:p14="http://schemas.microsoft.com/office/powerpoint/2010/main" val="2177175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of a green hill&#10;&#10;Description automatically generated">
            <a:extLst>
              <a:ext uri="{FF2B5EF4-FFF2-40B4-BE49-F238E27FC236}">
                <a16:creationId xmlns:a16="http://schemas.microsoft.com/office/drawing/2014/main" id="{ECC9CA01-415C-C2FD-6F30-B1227AA36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3f7e749c750b79cbde134e7bcf00a140.png">
            <a:extLst>
              <a:ext uri="{FF2B5EF4-FFF2-40B4-BE49-F238E27FC236}">
                <a16:creationId xmlns:a16="http://schemas.microsoft.com/office/drawing/2014/main" id="{644E8453-2E9E-1792-A355-F50FB2AF48D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451447" y="2317722"/>
            <a:ext cx="5217625" cy="5599402"/>
          </a:xfrm>
          <a:prstGeom prst="rect">
            <a:avLst/>
          </a:prstGeom>
        </p:spPr>
      </p:pic>
      <p:pic>
        <p:nvPicPr>
          <p:cNvPr id="11" name="Picture 10" descr="6131d3148657a26e1bfe386e7ba65811.png">
            <a:hlinkClick r:id="rId4" action="ppaction://hlinksldjump"/>
            <a:extLst>
              <a:ext uri="{FF2B5EF4-FFF2-40B4-BE49-F238E27FC236}">
                <a16:creationId xmlns:a16="http://schemas.microsoft.com/office/drawing/2014/main" id="{BA4D4A9F-A61E-FCDD-BCD5-19D420F5EBD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52830" y="4818095"/>
            <a:ext cx="1394703" cy="2216725"/>
          </a:xfrm>
          <a:prstGeom prst="rect">
            <a:avLst/>
          </a:prstGeom>
        </p:spPr>
      </p:pic>
      <p:pic>
        <p:nvPicPr>
          <p:cNvPr id="26" name="Picture 25" descr="Logo, company name&#10;&#10;Description automatically generated">
            <a:extLst>
              <a:ext uri="{FF2B5EF4-FFF2-40B4-BE49-F238E27FC236}">
                <a16:creationId xmlns:a16="http://schemas.microsoft.com/office/drawing/2014/main" id="{DD9C0BDD-712C-CD45-7C36-03499367EC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  <p:sp>
        <p:nvSpPr>
          <p:cNvPr id="4" name="a">
            <a:extLst>
              <a:ext uri="{FF2B5EF4-FFF2-40B4-BE49-F238E27FC236}">
                <a16:creationId xmlns:a16="http://schemas.microsoft.com/office/drawing/2014/main" id="{C6FD23D1-532D-773D-B1D4-DF16E8A87DF4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pl-PL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a, ă, â, o,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l-PL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ô,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l-PL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ơ,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l-PL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u,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l-PL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ư,…</a:t>
            </a:r>
          </a:p>
        </p:txBody>
      </p:sp>
      <p:sp>
        <p:nvSpPr>
          <p:cNvPr id="5" name="c">
            <a:extLst>
              <a:ext uri="{FF2B5EF4-FFF2-40B4-BE49-F238E27FC236}">
                <a16:creationId xmlns:a16="http://schemas.microsoft.com/office/drawing/2014/main" id="{4C0EA2B1-B462-A799-D885-2ECF381F50A4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Tất cả các âm 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defTabSz="495330"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đều được.</a:t>
            </a:r>
          </a:p>
        </p:txBody>
      </p:sp>
      <p:sp>
        <p:nvSpPr>
          <p:cNvPr id="6" name="b">
            <a:extLst>
              <a:ext uri="{FF2B5EF4-FFF2-40B4-BE49-F238E27FC236}">
                <a16:creationId xmlns:a16="http://schemas.microsoft.com/office/drawing/2014/main" id="{813485AA-136A-B59D-D331-7D1F9782E23C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e, ê, i, u, ư.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d">
            <a:extLst>
              <a:ext uri="{FF2B5EF4-FFF2-40B4-BE49-F238E27FC236}">
                <a16:creationId xmlns:a16="http://schemas.microsoft.com/office/drawing/2014/main" id="{371ABF20-91C5-23D5-4111-F6F1B761EC6B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e; ê;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18">
            <a:extLst>
              <a:ext uri="{FF2B5EF4-FFF2-40B4-BE49-F238E27FC236}">
                <a16:creationId xmlns:a16="http://schemas.microsoft.com/office/drawing/2014/main" id="{708F67A8-87F0-8ED4-CCF5-A721C67DC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9053" y="4969045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FF33FF19-A254-1281-632C-B4AB2F344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033" y="3253969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BBD7083-B4AA-E341-AA6A-9221EA98D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105" y="326577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BB0BF6-D781-62F2-7AE0-CBBBB5290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063" y="500648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82E7875-042B-F749-EB09-7463D26916E1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3: 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Chữ k chỉ được đứng trước những âm nào?</a:t>
            </a:r>
          </a:p>
        </p:txBody>
      </p:sp>
    </p:spTree>
    <p:extLst>
      <p:ext uri="{BB962C8B-B14F-4D97-AF65-F5344CB8AC3E}">
        <p14:creationId xmlns:p14="http://schemas.microsoft.com/office/powerpoint/2010/main" val="23487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7BD195D4-BDB1-42C7-9CDE-220384D1E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520"/>
            <a:ext cx="12192000" cy="643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8583538C-EBF2-4234-906A-2086D5607E56}"/>
              </a:ext>
            </a:extLst>
          </p:cNvPr>
          <p:cNvSpPr txBox="1"/>
          <p:nvPr/>
        </p:nvSpPr>
        <p:spPr>
          <a:xfrm>
            <a:off x="109766" y="1271809"/>
            <a:ext cx="612537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01638">
              <a:spcBef>
                <a:spcPts val="300"/>
              </a:spcBef>
              <a:spcAft>
                <a:spcPts val="300"/>
              </a:spcAft>
            </a:pP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600" dirty="0">
                <a:latin typeface="+mj-lt"/>
                <a:cs typeface="Times New Roman" panose="02020603050405020304" pitchFamily="18" charset="0"/>
              </a:rPr>
              <a:t>ơ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ta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bảo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này</a:t>
            </a:r>
            <a:br>
              <a:rPr lang="en-US" sz="2600" dirty="0">
                <a:latin typeface="+mj-lt"/>
                <a:cs typeface="Times New Roman" panose="02020603050405020304" pitchFamily="18" charset="0"/>
              </a:rPr>
            </a:b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ra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ngoài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ruộng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cày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với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ta</a:t>
            </a:r>
          </a:p>
          <a:p>
            <a:pPr indent="401638">
              <a:spcBef>
                <a:spcPts val="300"/>
              </a:spcBef>
              <a:spcAft>
                <a:spcPts val="300"/>
              </a:spcAft>
            </a:pP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Cấy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cày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vốn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nghiệp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nông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gia</a:t>
            </a:r>
            <a:br>
              <a:rPr lang="en-US" sz="2600" dirty="0">
                <a:latin typeface="+mj-lt"/>
                <a:cs typeface="Times New Roman" panose="02020603050405020304" pitchFamily="18" charset="0"/>
              </a:rPr>
            </a:br>
            <a:r>
              <a:rPr lang="en-US" sz="2600" dirty="0">
                <a:latin typeface="+mj-lt"/>
                <a:cs typeface="Times New Roman" panose="02020603050405020304" pitchFamily="18" charset="0"/>
              </a:rPr>
              <a:t>Ta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đây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đấy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, ai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mà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quản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công</a:t>
            </a:r>
            <a:endParaRPr lang="en-US" sz="2600" dirty="0">
              <a:latin typeface="+mj-lt"/>
              <a:cs typeface="Times New Roman" panose="02020603050405020304" pitchFamily="18" charset="0"/>
            </a:endParaRPr>
          </a:p>
          <a:p>
            <a:pPr indent="401638"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+mj-lt"/>
                <a:cs typeface="Times New Roman" panose="02020603050405020304" pitchFamily="18" charset="0"/>
              </a:rPr>
              <a:t>Bao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giờ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cây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lúa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còn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bông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                          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Thì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còn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ngọn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cỏ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ngoài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đồng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ăn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.</a:t>
            </a:r>
            <a:br>
              <a:rPr lang="en-US" sz="2800" dirty="0">
                <a:latin typeface="+mj-lt"/>
                <a:cs typeface="Times New Roman" panose="02020603050405020304" pitchFamily="18" charset="0"/>
              </a:rPr>
            </a:br>
            <a:r>
              <a:rPr lang="en-US" sz="2800" dirty="0">
                <a:latin typeface="+mj-lt"/>
                <a:cs typeface="Times New Roman" panose="02020603050405020304" pitchFamily="18" charset="0"/>
              </a:rPr>
              <a:t>                                              Ca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dao</a:t>
            </a:r>
            <a:endParaRPr lang="en-US" sz="2800" dirty="0"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33C3BD-8B63-444A-9F08-A5BC9C8C10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8984" y="638110"/>
            <a:ext cx="4048125" cy="649287"/>
          </a:xfrm>
        </p:spPr>
        <p:txBody>
          <a:bodyPr anchor="ctr">
            <a:noAutofit/>
          </a:bodyPr>
          <a:lstStyle/>
          <a:p>
            <a:pPr indent="401638" algn="ctr"/>
            <a:r>
              <a:rPr 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Trâu</a:t>
            </a:r>
            <a:r>
              <a:rPr 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vi-VN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ơ</a:t>
            </a:r>
            <a:r>
              <a:rPr 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i</a:t>
            </a:r>
            <a:endParaRPr lang="en-US" sz="3200" b="1" dirty="0"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A59FECF-7CD7-490E-AE14-9161EBD7EED8}"/>
              </a:ext>
            </a:extLst>
          </p:cNvPr>
          <p:cNvCxnSpPr>
            <a:cxnSpLocks/>
          </p:cNvCxnSpPr>
          <p:nvPr/>
        </p:nvCxnSpPr>
        <p:spPr>
          <a:xfrm>
            <a:off x="6148667" y="803563"/>
            <a:ext cx="0" cy="60544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DCB1B88-5855-46BA-BA7C-84B1872A07E7}"/>
              </a:ext>
            </a:extLst>
          </p:cNvPr>
          <p:cNvSpPr txBox="1"/>
          <p:nvPr/>
        </p:nvSpPr>
        <p:spPr>
          <a:xfrm>
            <a:off x="6262015" y="1282689"/>
            <a:ext cx="5680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Bài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ca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dao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về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bạn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thân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thiết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nông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dân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giúp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nông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dân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cày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cấy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trồng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lúa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5118E5DB-9B38-4192-A5E0-BCC98AB55A8D}"/>
              </a:ext>
            </a:extLst>
          </p:cNvPr>
          <p:cNvSpPr/>
          <p:nvPr/>
        </p:nvSpPr>
        <p:spPr>
          <a:xfrm>
            <a:off x="6287414" y="821023"/>
            <a:ext cx="4049433" cy="4616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1. Bài</a:t>
            </a:r>
            <a:r>
              <a:rPr lang="vi-VN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ca dao</a:t>
            </a:r>
            <a:r>
              <a:rPr lang="vi-VN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</a:t>
            </a:r>
            <a:r>
              <a:rPr lang="vi-VN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i</a:t>
            </a: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ết</a:t>
            </a:r>
            <a:r>
              <a:rPr lang="vi-VN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vi-VN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về điều </a:t>
            </a:r>
            <a:r>
              <a:rPr lang="vi-VN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gì?</a:t>
            </a:r>
            <a:endParaRPr lang="vi-VN" altLang="zh-CN" sz="2000" b="1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9" name="Rounded Rectangle 1">
            <a:extLst>
              <a:ext uri="{FF2B5EF4-FFF2-40B4-BE49-F238E27FC236}">
                <a16:creationId xmlns:a16="http://schemas.microsoft.com/office/drawing/2014/main" id="{1200DAC7-D4CE-4A42-9AAA-EB097B152121}"/>
              </a:ext>
            </a:extLst>
          </p:cNvPr>
          <p:cNvSpPr/>
          <p:nvPr/>
        </p:nvSpPr>
        <p:spPr>
          <a:xfrm>
            <a:off x="6287414" y="779338"/>
            <a:ext cx="4402458" cy="5352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2.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Tên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bài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được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ở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vị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trí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nào</a:t>
            </a:r>
            <a:r>
              <a:rPr lang="vi-VN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84DF11-25E6-4FC9-9707-9B6E4D469076}"/>
              </a:ext>
            </a:extLst>
          </p:cNvPr>
          <p:cNvSpPr txBox="1"/>
          <p:nvPr/>
        </p:nvSpPr>
        <p:spPr>
          <a:xfrm>
            <a:off x="6262015" y="1362474"/>
            <a:ext cx="5680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Tên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bài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giữa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trang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vở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DF472390-350A-4AD0-ADEB-838567ED1B27}"/>
              </a:ext>
            </a:extLst>
          </p:cNvPr>
          <p:cNvSpPr/>
          <p:nvPr/>
        </p:nvSpPr>
        <p:spPr>
          <a:xfrm>
            <a:off x="6290941" y="1918340"/>
            <a:ext cx="3576959" cy="58959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3.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Bài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thơ</a:t>
            </a:r>
            <a:r>
              <a:rPr lang="vi-VN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có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mấy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dòng</a:t>
            </a:r>
            <a:r>
              <a:rPr lang="vi-VN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endParaRPr lang="vi-VN" altLang="zh-CN" sz="2000" b="1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6FC04B-7EDE-49C4-A4DC-3ECA2E5112CC}"/>
              </a:ext>
            </a:extLst>
          </p:cNvPr>
          <p:cNvSpPr txBox="1"/>
          <p:nvPr/>
        </p:nvSpPr>
        <p:spPr>
          <a:xfrm>
            <a:off x="6290941" y="2644665"/>
            <a:ext cx="5680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Bài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thơ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6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dòng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5" name="Rounded Rectangle 1">
            <a:extLst>
              <a:ext uri="{FF2B5EF4-FFF2-40B4-BE49-F238E27FC236}">
                <a16:creationId xmlns:a16="http://schemas.microsoft.com/office/drawing/2014/main" id="{748B796C-A799-4FC9-BA99-305566B2B420}"/>
              </a:ext>
            </a:extLst>
          </p:cNvPr>
          <p:cNvSpPr/>
          <p:nvPr/>
        </p:nvSpPr>
        <p:spPr>
          <a:xfrm>
            <a:off x="6262020" y="3251846"/>
            <a:ext cx="3862976" cy="56813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4. Mỗi dòng có mấy tiếng</a:t>
            </a:r>
            <a:r>
              <a:rPr lang="vi-VN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000" b="1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B242FA-9B44-4D6F-961F-0A0B62E7DCB7}"/>
              </a:ext>
            </a:extLst>
          </p:cNvPr>
          <p:cNvSpPr txBox="1"/>
          <p:nvPr/>
        </p:nvSpPr>
        <p:spPr>
          <a:xfrm>
            <a:off x="6317818" y="3848069"/>
            <a:ext cx="6048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Dòng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trên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6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tiếng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dòng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dưới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8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tiếng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7" name="Rounded Rectangle 1">
            <a:extLst>
              <a:ext uri="{FF2B5EF4-FFF2-40B4-BE49-F238E27FC236}">
                <a16:creationId xmlns:a16="http://schemas.microsoft.com/office/drawing/2014/main" id="{3043E901-61A9-451B-A950-F7BA5F103550}"/>
              </a:ext>
            </a:extLst>
          </p:cNvPr>
          <p:cNvSpPr/>
          <p:nvPr/>
        </p:nvSpPr>
        <p:spPr>
          <a:xfrm>
            <a:off x="6317818" y="5073522"/>
            <a:ext cx="4796553" cy="55295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5.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Chữ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đầu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dòng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như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thế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nào</a:t>
            </a:r>
            <a:r>
              <a:rPr lang="vi-VN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5F9BC5-4172-4AD2-BE09-A40EA58C49B5}"/>
              </a:ext>
            </a:extLst>
          </p:cNvPr>
          <p:cNvSpPr txBox="1"/>
          <p:nvPr/>
        </p:nvSpPr>
        <p:spPr>
          <a:xfrm>
            <a:off x="6335124" y="5758453"/>
            <a:ext cx="5680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>
                <a:latin typeface="+mj-lt"/>
                <a:cs typeface="Times New Roman" panose="02020603050405020304" pitchFamily="18" charset="0"/>
              </a:rPr>
              <a:t>- Viết hoa. Câu 6 tiếng lùi vào 2 ô, câu 8 tiếng lùi vào 1 ô.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D69C71B-22FB-42AB-A558-FD4BB7B0A1CC}"/>
              </a:ext>
            </a:extLst>
          </p:cNvPr>
          <p:cNvCxnSpPr>
            <a:cxnSpLocks/>
          </p:cNvCxnSpPr>
          <p:nvPr/>
        </p:nvCxnSpPr>
        <p:spPr>
          <a:xfrm>
            <a:off x="660871" y="1687422"/>
            <a:ext cx="614597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656E9D-E0E9-48F3-86D8-0BA081C071CF}"/>
              </a:ext>
            </a:extLst>
          </p:cNvPr>
          <p:cNvCxnSpPr>
            <a:cxnSpLocks/>
          </p:cNvCxnSpPr>
          <p:nvPr/>
        </p:nvCxnSpPr>
        <p:spPr>
          <a:xfrm>
            <a:off x="244617" y="2098216"/>
            <a:ext cx="614597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51DF184-97AC-401D-BA75-7A376D0D8517}"/>
              </a:ext>
            </a:extLst>
          </p:cNvPr>
          <p:cNvCxnSpPr>
            <a:cxnSpLocks/>
          </p:cNvCxnSpPr>
          <p:nvPr/>
        </p:nvCxnSpPr>
        <p:spPr>
          <a:xfrm>
            <a:off x="687374" y="2560306"/>
            <a:ext cx="449705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C935227-53CC-4488-A7AF-20083918C9AF}"/>
              </a:ext>
            </a:extLst>
          </p:cNvPr>
          <p:cNvCxnSpPr>
            <a:cxnSpLocks/>
          </p:cNvCxnSpPr>
          <p:nvPr/>
        </p:nvCxnSpPr>
        <p:spPr>
          <a:xfrm>
            <a:off x="176503" y="2964083"/>
            <a:ext cx="342481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6CCC952-B313-4BD0-BDA6-450D1852C5CA}"/>
              </a:ext>
            </a:extLst>
          </p:cNvPr>
          <p:cNvCxnSpPr>
            <a:cxnSpLocks/>
          </p:cNvCxnSpPr>
          <p:nvPr/>
        </p:nvCxnSpPr>
        <p:spPr>
          <a:xfrm>
            <a:off x="669604" y="3404789"/>
            <a:ext cx="458744" cy="1095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5B30340-2559-4E51-93A5-C8C7DD33AD01}"/>
              </a:ext>
            </a:extLst>
          </p:cNvPr>
          <p:cNvCxnSpPr>
            <a:cxnSpLocks/>
          </p:cNvCxnSpPr>
          <p:nvPr/>
        </p:nvCxnSpPr>
        <p:spPr>
          <a:xfrm>
            <a:off x="168993" y="3834767"/>
            <a:ext cx="43655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A38FDD6-171A-4DE9-81E8-22EDDE53793B}"/>
              </a:ext>
            </a:extLst>
          </p:cNvPr>
          <p:cNvCxnSpPr>
            <a:cxnSpLocks/>
          </p:cNvCxnSpPr>
          <p:nvPr/>
        </p:nvCxnSpPr>
        <p:spPr>
          <a:xfrm>
            <a:off x="3469896" y="4465899"/>
            <a:ext cx="449705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Hình ảnh 10">
            <a:extLst>
              <a:ext uri="{FF2B5EF4-FFF2-40B4-BE49-F238E27FC236}">
                <a16:creationId xmlns:a16="http://schemas.microsoft.com/office/drawing/2014/main" id="{97D50816-AFE8-491A-BF05-E0497D146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476" y="4253948"/>
            <a:ext cx="3420249" cy="2604051"/>
          </a:xfrm>
          <a:prstGeom prst="rect">
            <a:avLst/>
          </a:prstGeom>
        </p:spPr>
      </p:pic>
      <p:cxnSp>
        <p:nvCxnSpPr>
          <p:cNvPr id="25" name="Đường kết nối Mũi tên Thẳng 24">
            <a:extLst>
              <a:ext uri="{FF2B5EF4-FFF2-40B4-BE49-F238E27FC236}">
                <a16:creationId xmlns:a16="http://schemas.microsoft.com/office/drawing/2014/main" id="{247837EA-DBD4-4BAA-A589-E544C12EEF9B}"/>
              </a:ext>
            </a:extLst>
          </p:cNvPr>
          <p:cNvCxnSpPr/>
          <p:nvPr/>
        </p:nvCxnSpPr>
        <p:spPr>
          <a:xfrm>
            <a:off x="6433871" y="4657339"/>
            <a:ext cx="53313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Hình chữ nhật: Góc Tròn 26">
            <a:extLst>
              <a:ext uri="{FF2B5EF4-FFF2-40B4-BE49-F238E27FC236}">
                <a16:creationId xmlns:a16="http://schemas.microsoft.com/office/drawing/2014/main" id="{B134382F-029E-4DB6-A7DD-F865C0869220}"/>
              </a:ext>
            </a:extLst>
          </p:cNvPr>
          <p:cNvSpPr/>
          <p:nvPr/>
        </p:nvSpPr>
        <p:spPr>
          <a:xfrm>
            <a:off x="7093581" y="4451232"/>
            <a:ext cx="2199854" cy="41221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</a:t>
            </a:r>
            <a:r>
              <a:rPr lang="vi-VN" sz="24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ơ</a:t>
            </a:r>
            <a:r>
              <a:rPr lang="en-US" sz="24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lục bát</a:t>
            </a:r>
          </a:p>
        </p:txBody>
      </p:sp>
    </p:spTree>
    <p:extLst>
      <p:ext uri="{BB962C8B-B14F-4D97-AF65-F5344CB8AC3E}">
        <p14:creationId xmlns:p14="http://schemas.microsoft.com/office/powerpoint/2010/main" val="485587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500"/>
                            </p:stCondLst>
                            <p:childTnLst>
                              <p:par>
                                <p:cTn id="10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000"/>
                            </p:stCondLst>
                            <p:childTnLst>
                              <p:par>
                                <p:cTn id="1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  <p:bldP spid="3" grpId="1"/>
      <p:bldP spid="8" grpId="0" animBg="1"/>
      <p:bldP spid="8" grpId="1" animBg="1"/>
      <p:bldP spid="9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7319A-E0B7-7AA1-A098-1DDA31345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A6FE0918-2948-D862-8679-F152206C8EDF}"/>
              </a:ext>
            </a:extLst>
          </p:cNvPr>
          <p:cNvSpPr txBox="1"/>
          <p:nvPr/>
        </p:nvSpPr>
        <p:spPr>
          <a:xfrm>
            <a:off x="109766" y="1271809"/>
            <a:ext cx="612537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01638">
              <a:spcBef>
                <a:spcPts val="300"/>
              </a:spcBef>
              <a:spcAft>
                <a:spcPts val="300"/>
              </a:spcAft>
            </a:pP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600" dirty="0">
                <a:latin typeface="+mj-lt"/>
                <a:cs typeface="Times New Roman" panose="02020603050405020304" pitchFamily="18" charset="0"/>
              </a:rPr>
              <a:t>ơ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ta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bảo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này</a:t>
            </a:r>
            <a:br>
              <a:rPr lang="en-US" sz="2600" dirty="0">
                <a:latin typeface="+mj-lt"/>
                <a:cs typeface="Times New Roman" panose="02020603050405020304" pitchFamily="18" charset="0"/>
              </a:rPr>
            </a:b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ra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ngoài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ruộng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cày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với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ta</a:t>
            </a:r>
          </a:p>
          <a:p>
            <a:pPr indent="401638">
              <a:spcBef>
                <a:spcPts val="300"/>
              </a:spcBef>
              <a:spcAft>
                <a:spcPts val="300"/>
              </a:spcAft>
            </a:pP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Cấy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cày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vốn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nghiệp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nông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gia</a:t>
            </a:r>
            <a:br>
              <a:rPr lang="en-US" sz="2600" dirty="0">
                <a:latin typeface="+mj-lt"/>
                <a:cs typeface="Times New Roman" panose="02020603050405020304" pitchFamily="18" charset="0"/>
              </a:rPr>
            </a:br>
            <a:r>
              <a:rPr lang="en-US" sz="2600" dirty="0">
                <a:latin typeface="+mj-lt"/>
                <a:cs typeface="Times New Roman" panose="02020603050405020304" pitchFamily="18" charset="0"/>
              </a:rPr>
              <a:t>Ta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đây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đấy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, ai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mà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quản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công</a:t>
            </a:r>
            <a:endParaRPr lang="en-US" sz="2600" dirty="0">
              <a:latin typeface="+mj-lt"/>
              <a:cs typeface="Times New Roman" panose="02020603050405020304" pitchFamily="18" charset="0"/>
            </a:endParaRPr>
          </a:p>
          <a:p>
            <a:pPr indent="401638"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+mj-lt"/>
                <a:cs typeface="Times New Roman" panose="02020603050405020304" pitchFamily="18" charset="0"/>
              </a:rPr>
              <a:t>Bao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giờ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cây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lúa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còn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bông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                          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Thì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còn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ngọn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cỏ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ngoài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đồng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ăn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.</a:t>
            </a:r>
            <a:br>
              <a:rPr lang="en-US" sz="2800" dirty="0">
                <a:latin typeface="+mj-lt"/>
                <a:cs typeface="Times New Roman" panose="02020603050405020304" pitchFamily="18" charset="0"/>
              </a:rPr>
            </a:br>
            <a:r>
              <a:rPr lang="en-US" sz="2800" dirty="0">
                <a:latin typeface="+mj-lt"/>
                <a:cs typeface="Times New Roman" panose="02020603050405020304" pitchFamily="18" charset="0"/>
              </a:rPr>
              <a:t>                                              Ca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dao</a:t>
            </a:r>
            <a:endParaRPr lang="en-US" sz="2800" dirty="0"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D367D3-FE9B-FB29-E9AF-B97D94A9B0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8984" y="638110"/>
            <a:ext cx="4048125" cy="649287"/>
          </a:xfrm>
        </p:spPr>
        <p:txBody>
          <a:bodyPr anchor="ctr">
            <a:noAutofit/>
          </a:bodyPr>
          <a:lstStyle/>
          <a:p>
            <a:pPr indent="401638" algn="ctr"/>
            <a:r>
              <a:rPr 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Trâu</a:t>
            </a:r>
            <a:r>
              <a:rPr 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vi-VN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ơ</a:t>
            </a:r>
            <a:r>
              <a:rPr 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i</a:t>
            </a:r>
            <a:endParaRPr lang="en-US" sz="3200" b="1" dirty="0"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FB1421-909A-6717-7E73-BA6899F45806}"/>
              </a:ext>
            </a:extLst>
          </p:cNvPr>
          <p:cNvCxnSpPr>
            <a:cxnSpLocks/>
          </p:cNvCxnSpPr>
          <p:nvPr/>
        </p:nvCxnSpPr>
        <p:spPr>
          <a:xfrm>
            <a:off x="6148667" y="803563"/>
            <a:ext cx="0" cy="60544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06C51BA-B276-A0C0-B320-D76414F72C96}"/>
              </a:ext>
            </a:extLst>
          </p:cNvPr>
          <p:cNvCxnSpPr>
            <a:cxnSpLocks/>
          </p:cNvCxnSpPr>
          <p:nvPr/>
        </p:nvCxnSpPr>
        <p:spPr>
          <a:xfrm>
            <a:off x="3469896" y="4465899"/>
            <a:ext cx="449705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Hình ảnh 10">
            <a:extLst>
              <a:ext uri="{FF2B5EF4-FFF2-40B4-BE49-F238E27FC236}">
                <a16:creationId xmlns:a16="http://schemas.microsoft.com/office/drawing/2014/main" id="{627A593B-7C59-00CC-F185-533D64461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476" y="4253948"/>
            <a:ext cx="3420249" cy="26040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062831-9089-6584-F0EC-6BB7F7C5E3C3}"/>
              </a:ext>
            </a:extLst>
          </p:cNvPr>
          <p:cNvSpPr txBox="1"/>
          <p:nvPr/>
        </p:nvSpPr>
        <p:spPr>
          <a:xfrm>
            <a:off x="7313421" y="1883956"/>
            <a:ext cx="3113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ruộng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A7496AD7-0CE8-AE21-6878-A41C3FB58782}"/>
              </a:ext>
            </a:extLst>
          </p:cNvPr>
          <p:cNvSpPr/>
          <p:nvPr/>
        </p:nvSpPr>
        <p:spPr>
          <a:xfrm>
            <a:off x="7727072" y="884419"/>
            <a:ext cx="2860238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512156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LUYỆN</a:t>
            </a:r>
            <a:r>
              <a:rPr kumimoji="0" lang="en-US" altLang="zh-CN" sz="28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TỪ KHÓ</a:t>
            </a:r>
            <a:endParaRPr kumimoji="0" lang="vi-VN" altLang="zh-CN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E7967A-23FB-6130-961F-FDB4770E9B46}"/>
              </a:ext>
            </a:extLst>
          </p:cNvPr>
          <p:cNvSpPr txBox="1"/>
          <p:nvPr/>
        </p:nvSpPr>
        <p:spPr>
          <a:xfrm>
            <a:off x="7313421" y="2536434"/>
            <a:ext cx="3891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vốn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nghiệp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995755-7E75-5CC5-2D00-C717DAB99CF6}"/>
              </a:ext>
            </a:extLst>
          </p:cNvPr>
          <p:cNvSpPr txBox="1"/>
          <p:nvPr/>
        </p:nvSpPr>
        <p:spPr>
          <a:xfrm>
            <a:off x="7313421" y="3133581"/>
            <a:ext cx="3113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quản công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F9756A-E61B-B929-D513-5B16989B2F5C}"/>
              </a:ext>
            </a:extLst>
          </p:cNvPr>
          <p:cNvSpPr txBox="1"/>
          <p:nvPr/>
        </p:nvSpPr>
        <p:spPr>
          <a:xfrm>
            <a:off x="7313421" y="3730728"/>
            <a:ext cx="2910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ăn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794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0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4021446" y="1113934"/>
            <a:ext cx="3890259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>
              <a:solidFill>
                <a:srgbClr val="FFFFFF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668572" y="1350493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1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tay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c</a:t>
            </a:r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ầ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m</a:t>
            </a:r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viết</a:t>
            </a:r>
          </a:p>
          <a:p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1 tay giữ trang vở</a:t>
            </a:r>
            <a:endParaRPr lang="en-US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8122" y="524569"/>
            <a:ext cx="439575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defTabSz="51215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vi-VN" altLang="zh-CN" sz="3000" b="1" kern="0" dirty="0">
                <a:solidFill>
                  <a:srgbClr val="FF0000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lang="zh-CN" altLang="en-US" sz="3000" b="1" kern="0" dirty="0">
              <a:solidFill>
                <a:srgbClr val="FF0000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3925415" y="3547205"/>
            <a:ext cx="3690453" cy="3294851"/>
            <a:chOff x="7271396" y="3464736"/>
            <a:chExt cx="4920604" cy="329485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02460">
            <a:off x="105499" y="2164941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r"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Calibri" panose="020F0502020204030204" pitchFamily="34" charset="0"/>
                </a:rPr>
                <a:t>ADD YOUR TITLE</a:t>
              </a:r>
              <a:endParaRPr lang="zh-CN" altLang="en-US" sz="1400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816260" y="2682149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Thẳng lưng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Chân đặt thoải mái, đúng vị 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trí</a:t>
            </a:r>
            <a:endParaRPr lang="en-US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>
            <a:off x="7439800" y="2715765"/>
            <a:ext cx="4232280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80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         </a:t>
            </a:r>
            <a:endParaRPr lang="vi-VN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sz="280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            </a:t>
            </a:r>
            <a:endParaRPr lang="en-US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266586" y="2854708"/>
            <a:ext cx="34054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Khoảng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cách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từ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mắt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vở</a:t>
            </a:r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25 đến 30 cm</a:t>
            </a:r>
            <a:endParaRPr lang="en-US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89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20" grpId="0"/>
      <p:bldP spid="21" grpId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269" y="2602676"/>
            <a:ext cx="2887461" cy="38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3413085" y="497235"/>
            <a:ext cx="5365827" cy="1991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4400" b="1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vở ô li</a:t>
            </a:r>
            <a:endParaRPr lang="en-US" sz="4400" b="1" kern="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896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F51E6F-2C81-4160-B92F-F1DB4A0E1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439" y="422178"/>
            <a:ext cx="8109122" cy="643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61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8143F0D2-079F-4D97-838D-796EDFDAF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1559" y="518984"/>
            <a:ext cx="11321144" cy="4920344"/>
          </a:xfrm>
          <a:prstGeom prst="rect">
            <a:avLst/>
          </a:prstGeom>
        </p:spPr>
      </p:pic>
      <p:sp>
        <p:nvSpPr>
          <p:cNvPr id="7" name="Hình chữ nhật 6">
            <a:extLst>
              <a:ext uri="{FF2B5EF4-FFF2-40B4-BE49-F238E27FC236}">
                <a16:creationId xmlns:a16="http://schemas.microsoft.com/office/drawing/2014/main" id="{FFD8950D-4D36-4794-B237-53D07BE9561F}"/>
              </a:ext>
            </a:extLst>
          </p:cNvPr>
          <p:cNvSpPr/>
          <p:nvPr/>
        </p:nvSpPr>
        <p:spPr>
          <a:xfrm>
            <a:off x="3787778" y="2979156"/>
            <a:ext cx="967409" cy="4934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</a:rPr>
              <a:t>S</a:t>
            </a:r>
            <a:r>
              <a:rPr lang="en-US" sz="2400" dirty="0" err="1">
                <a:solidFill>
                  <a:schemeClr val="tx1"/>
                </a:solidFill>
              </a:rPr>
              <a:t>uốt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Hình chữ nhật 13">
            <a:extLst>
              <a:ext uri="{FF2B5EF4-FFF2-40B4-BE49-F238E27FC236}">
                <a16:creationId xmlns:a16="http://schemas.microsoft.com/office/drawing/2014/main" id="{98B1E788-AE2B-409B-83EB-1ABBA3297777}"/>
              </a:ext>
            </a:extLst>
          </p:cNvPr>
          <p:cNvSpPr/>
          <p:nvPr/>
        </p:nvSpPr>
        <p:spPr>
          <a:xfrm>
            <a:off x="5802108" y="3442519"/>
            <a:ext cx="1325218" cy="4934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</a:rPr>
              <a:t>x</a:t>
            </a:r>
            <a:r>
              <a:rPr lang="en-US" sz="2400" dirty="0" err="1">
                <a:solidFill>
                  <a:schemeClr val="tx1"/>
                </a:solidFill>
              </a:rPr>
              <a:t>ướng</a:t>
            </a:r>
            <a:r>
              <a:rPr lang="en-US" sz="2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8" name="Hình chữ nhật: Góc Tròn 7">
            <a:extLst>
              <a:ext uri="{FF2B5EF4-FFF2-40B4-BE49-F238E27FC236}">
                <a16:creationId xmlns:a16="http://schemas.microsoft.com/office/drawing/2014/main" id="{D3004EF0-C155-4E5B-91D8-A835A80B096C}"/>
              </a:ext>
            </a:extLst>
          </p:cNvPr>
          <p:cNvSpPr/>
          <p:nvPr/>
        </p:nvSpPr>
        <p:spPr>
          <a:xfrm>
            <a:off x="8310556" y="3715765"/>
            <a:ext cx="2569029" cy="5370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tx1"/>
                </a:solidFill>
              </a:rPr>
              <a:t>Con ve</a:t>
            </a:r>
          </a:p>
        </p:txBody>
      </p:sp>
      <p:pic>
        <p:nvPicPr>
          <p:cNvPr id="15" name="Hình ảnh 14">
            <a:extLst>
              <a:ext uri="{FF2B5EF4-FFF2-40B4-BE49-F238E27FC236}">
                <a16:creationId xmlns:a16="http://schemas.microsoft.com/office/drawing/2014/main" id="{188F86B8-505F-4D04-A8C8-5A6F10F5D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737" y="3962508"/>
            <a:ext cx="11006322" cy="3008076"/>
          </a:xfrm>
          <a:prstGeom prst="rect">
            <a:avLst/>
          </a:prstGeom>
        </p:spPr>
      </p:pic>
      <p:sp>
        <p:nvSpPr>
          <p:cNvPr id="16" name="Hình chữ nhật 15">
            <a:extLst>
              <a:ext uri="{FF2B5EF4-FFF2-40B4-BE49-F238E27FC236}">
                <a16:creationId xmlns:a16="http://schemas.microsoft.com/office/drawing/2014/main" id="{226217C3-501D-44AE-BAF1-3D248C3285D6}"/>
              </a:ext>
            </a:extLst>
          </p:cNvPr>
          <p:cNvSpPr/>
          <p:nvPr/>
        </p:nvSpPr>
        <p:spPr>
          <a:xfrm>
            <a:off x="5418789" y="4945287"/>
            <a:ext cx="999243" cy="4934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</a:rPr>
              <a:t>x</a:t>
            </a:r>
            <a:r>
              <a:rPr lang="en-US" sz="2800" dirty="0" err="1">
                <a:solidFill>
                  <a:srgbClr val="FF0000"/>
                </a:solidFill>
              </a:rPr>
              <a:t>iết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7" name="Hình chữ nhật 16">
            <a:extLst>
              <a:ext uri="{FF2B5EF4-FFF2-40B4-BE49-F238E27FC236}">
                <a16:creationId xmlns:a16="http://schemas.microsoft.com/office/drawing/2014/main" id="{87A8D389-8623-4CA2-8815-FA0BB15A19D0}"/>
              </a:ext>
            </a:extLst>
          </p:cNvPr>
          <p:cNvSpPr/>
          <p:nvPr/>
        </p:nvSpPr>
        <p:spPr>
          <a:xfrm>
            <a:off x="5219013" y="5413924"/>
            <a:ext cx="999243" cy="4934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t</a:t>
            </a:r>
            <a:r>
              <a:rPr lang="en-US" sz="2400" dirty="0" err="1">
                <a:solidFill>
                  <a:srgbClr val="FF0000"/>
                </a:solidFill>
              </a:rPr>
              <a:t>iếc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5119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8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Hình ảnh 13">
            <a:extLst>
              <a:ext uri="{FF2B5EF4-FFF2-40B4-BE49-F238E27FC236}">
                <a16:creationId xmlns:a16="http://schemas.microsoft.com/office/drawing/2014/main" id="{7C6114A3-8AC6-4359-AAA1-073DE413E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164"/>
            <a:ext cx="12049836" cy="3338793"/>
          </a:xfrm>
          <a:prstGeom prst="rect">
            <a:avLst/>
          </a:prstGeom>
        </p:spPr>
      </p:pic>
      <p:pic>
        <p:nvPicPr>
          <p:cNvPr id="17" name="Hình ảnh 16">
            <a:extLst>
              <a:ext uri="{FF2B5EF4-FFF2-40B4-BE49-F238E27FC236}">
                <a16:creationId xmlns:a16="http://schemas.microsoft.com/office/drawing/2014/main" id="{97DECBB8-1F6E-4DE1-A78F-E2E7836DA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448" y="3296557"/>
            <a:ext cx="13009064" cy="2772227"/>
          </a:xfrm>
          <a:prstGeom prst="rect">
            <a:avLst/>
          </a:prstGeom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2E021C2C-3FF1-433A-922D-6ED716CC06E0}"/>
              </a:ext>
            </a:extLst>
          </p:cNvPr>
          <p:cNvSpPr/>
          <p:nvPr/>
        </p:nvSpPr>
        <p:spPr>
          <a:xfrm>
            <a:off x="4899647" y="2033560"/>
            <a:ext cx="284816" cy="3940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6846774A-DA1D-47EE-8C19-5F70D3AA333C}"/>
              </a:ext>
            </a:extLst>
          </p:cNvPr>
          <p:cNvSpPr/>
          <p:nvPr/>
        </p:nvSpPr>
        <p:spPr>
          <a:xfrm>
            <a:off x="1982686" y="2033559"/>
            <a:ext cx="284816" cy="3940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23A7AA34-AC33-4DDD-8168-19F4C53C4839}"/>
              </a:ext>
            </a:extLst>
          </p:cNvPr>
          <p:cNvSpPr/>
          <p:nvPr/>
        </p:nvSpPr>
        <p:spPr>
          <a:xfrm>
            <a:off x="6267918" y="2033558"/>
            <a:ext cx="284816" cy="3940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09AF9021-4CAC-4CF3-A97F-948D5930671C}"/>
              </a:ext>
            </a:extLst>
          </p:cNvPr>
          <p:cNvSpPr/>
          <p:nvPr/>
        </p:nvSpPr>
        <p:spPr>
          <a:xfrm>
            <a:off x="8606176" y="2033558"/>
            <a:ext cx="284816" cy="3940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FF0ABF15-A583-4846-AB2D-6F3DBD31F480}"/>
              </a:ext>
            </a:extLst>
          </p:cNvPr>
          <p:cNvSpPr/>
          <p:nvPr/>
        </p:nvSpPr>
        <p:spPr>
          <a:xfrm>
            <a:off x="1701800" y="4374051"/>
            <a:ext cx="889135" cy="3940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b="1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v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iết</a:t>
            </a:r>
            <a:endParaRPr lang="en-US" sz="2800" b="1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0B2E5209-4473-45DF-99B0-D801B7757426}"/>
              </a:ext>
            </a:extLst>
          </p:cNvPr>
          <p:cNvSpPr/>
          <p:nvPr/>
        </p:nvSpPr>
        <p:spPr>
          <a:xfrm>
            <a:off x="5021944" y="4374880"/>
            <a:ext cx="985155" cy="3940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b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v</a:t>
            </a:r>
            <a:r>
              <a:rPr lang="en-US" sz="28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iệc</a:t>
            </a:r>
            <a:endParaRPr lang="en-US" sz="2800" b="1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4" name="Rectangle 2">
            <a:extLst>
              <a:ext uri="{FF2B5EF4-FFF2-40B4-BE49-F238E27FC236}">
                <a16:creationId xmlns:a16="http://schemas.microsoft.com/office/drawing/2014/main" id="{6FFE69C2-2D29-4F32-8D52-5E34B3FCBC8F}"/>
              </a:ext>
            </a:extLst>
          </p:cNvPr>
          <p:cNvSpPr/>
          <p:nvPr/>
        </p:nvSpPr>
        <p:spPr>
          <a:xfrm>
            <a:off x="7402153" y="4374052"/>
            <a:ext cx="985155" cy="394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b="1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t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iệc</a:t>
            </a:r>
            <a:endParaRPr lang="en-US" sz="2800" b="1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5" name="Rectangle 2">
            <a:extLst>
              <a:ext uri="{FF2B5EF4-FFF2-40B4-BE49-F238E27FC236}">
                <a16:creationId xmlns:a16="http://schemas.microsoft.com/office/drawing/2014/main" id="{7EE3D753-FC94-4611-A64E-8AD7B119BBD0}"/>
              </a:ext>
            </a:extLst>
          </p:cNvPr>
          <p:cNvSpPr/>
          <p:nvPr/>
        </p:nvSpPr>
        <p:spPr>
          <a:xfrm>
            <a:off x="9151258" y="4360365"/>
            <a:ext cx="783772" cy="3940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b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t</a:t>
            </a:r>
            <a:r>
              <a:rPr lang="en-US" sz="28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iết</a:t>
            </a:r>
            <a:endParaRPr lang="en-US" sz="2800" b="1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orange background&#10;&#10;Description automatically generated">
            <a:extLst>
              <a:ext uri="{FF2B5EF4-FFF2-40B4-BE49-F238E27FC236}">
                <a16:creationId xmlns:a16="http://schemas.microsoft.com/office/drawing/2014/main" id="{CDE67E86-7362-C598-3169-419DD040F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634</Words>
  <Application>Microsoft Office PowerPoint</Application>
  <PresentationFormat>Widescreen</PresentationFormat>
  <Paragraphs>85</Paragraphs>
  <Slides>17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UTM Avo</vt:lpstr>
      <vt:lpstr>Calibri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Trâu ơi</vt:lpstr>
      <vt:lpstr>Trâu ơi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nt Hoa</cp:lastModifiedBy>
  <cp:revision>80</cp:revision>
  <dcterms:created xsi:type="dcterms:W3CDTF">2021-11-01T08:16:43Z</dcterms:created>
  <dcterms:modified xsi:type="dcterms:W3CDTF">2024-12-23T07:08:12Z</dcterms:modified>
</cp:coreProperties>
</file>