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732" r:id="rId2"/>
    <p:sldMasterId id="2147483744" r:id="rId3"/>
    <p:sldMasterId id="2147483756" r:id="rId4"/>
    <p:sldMasterId id="2147483768" r:id="rId5"/>
  </p:sldMasterIdLst>
  <p:notesMasterIdLst>
    <p:notesMasterId r:id="rId32"/>
  </p:notesMasterIdLst>
  <p:sldIdLst>
    <p:sldId id="256" r:id="rId6"/>
    <p:sldId id="257" r:id="rId7"/>
    <p:sldId id="258" r:id="rId8"/>
    <p:sldId id="259" r:id="rId9"/>
    <p:sldId id="344" r:id="rId10"/>
    <p:sldId id="472" r:id="rId11"/>
    <p:sldId id="473" r:id="rId12"/>
    <p:sldId id="474" r:id="rId13"/>
    <p:sldId id="475" r:id="rId14"/>
    <p:sldId id="482" r:id="rId15"/>
    <p:sldId id="476" r:id="rId16"/>
    <p:sldId id="477" r:id="rId17"/>
    <p:sldId id="483" r:id="rId18"/>
    <p:sldId id="478" r:id="rId19"/>
    <p:sldId id="261" r:id="rId20"/>
    <p:sldId id="488" r:id="rId21"/>
    <p:sldId id="489" r:id="rId22"/>
    <p:sldId id="266" r:id="rId23"/>
    <p:sldId id="490" r:id="rId24"/>
    <p:sldId id="494" r:id="rId25"/>
    <p:sldId id="495" r:id="rId26"/>
    <p:sldId id="493" r:id="rId27"/>
    <p:sldId id="263" r:id="rId28"/>
    <p:sldId id="264" r:id="rId29"/>
    <p:sldId id="496" r:id="rId30"/>
    <p:sldId id="267" r:id="rId31"/>
  </p:sldIdLst>
  <p:sldSz cx="12192000" cy="6858000"/>
  <p:notesSz cx="6858000" cy="9144000"/>
  <p:embeddedFontLst>
    <p:embeddedFont>
      <p:font typeface="UTM Avo" panose="02040603050506020204" pitchFamily="18"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000000"/>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93842" autoAdjust="0"/>
  </p:normalViewPr>
  <p:slideViewPr>
    <p:cSldViewPr snapToGrid="0">
      <p:cViewPr varScale="1">
        <p:scale>
          <a:sx n="82" d="100"/>
          <a:sy n="82" d="100"/>
        </p:scale>
        <p:origin x="762" y="9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font" Target="fonts/font2.fntdata"/><Relationship Id="rId63"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3.fntdata"/><Relationship Id="rId64"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1.fntdata"/><Relationship Id="rId6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258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926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08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8710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1460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609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1942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1469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1184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16C9-B856-B7D3-8227-15036A38C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1AF6A-AE4A-8654-2339-E9B74E5D012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3ADFC9C-6B19-4DCE-E378-DE049490E8B5}"/>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2F0A86E8-6DD1-9A15-ABF3-022090DB9AB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878115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580198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564E-8FC8-EDF0-5FEC-B274E8987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02CE3-7DFB-CC87-A9AE-9D0D43288EC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4BBE1D8-FF47-09A8-9BF3-2A5A63F0477D}"/>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8AFFB228-F4EA-31A7-C765-205B4BEAA1E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4203550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36B35-4860-4A72-FD01-EE8B92425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7935C-4059-5AF0-CD16-75A33CE0A0C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BCEAFDB-9143-F65D-5933-C6CD15083C8A}"/>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7282C64E-FEFF-BEDD-A21D-4752023047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367180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947278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9875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875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901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9212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7979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8138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992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4785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7503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0969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5134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C43-8C97-4787-9E67-6FEE1D84B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85F07-951E-439A-A7DB-15EAAACEF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62ED7-EB9D-47A9-BF9F-E8FBF1E305B5}"/>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E934A0AA-8FD5-4C86-8F31-3D31ABD0CDE3}"/>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CA3F7E8D-06E8-4965-9227-B2B540DF3CFC}"/>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4144471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411-3DEF-46D1-B675-C48FED39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91509-E546-43FB-98D6-6B656590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02C0-5D64-4FA8-B7A1-2DC509FE273B}"/>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5A69DC95-C7B6-475F-8785-3B9FAAAC70E2}"/>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78BDFA22-6D49-4339-B627-2EBBCC0B6E3C}"/>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1935711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05-26D5-4AAD-B9AA-0768E6AC4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04625-889A-4B5E-91DF-886F4BF9A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2DD92D-CB11-4825-A48A-651A8410EE3A}"/>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C2B2DDC4-A3D2-4682-8945-C0DA250DAFE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2978F52F-B27B-49CB-A3E9-CD723026A9E5}"/>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1568685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51D3-81D0-47D0-AFBB-001ADDD33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BC757-CD1E-4576-A47C-CB261696FB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A03A0-58CF-4752-9C67-37DF396D574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38A83D-B1BD-46AF-9B04-690C8CE8E267}"/>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68369FEE-1515-4398-953A-3B8604E0B604}"/>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7B5AF395-FE11-4E4D-8D74-BFCA29B70917}"/>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10454732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8389-E235-40B6-936E-696FC894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DAA47-EFF5-4C2F-9FDC-F931255CB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21C54-9AE0-411F-9D51-FEFD85BFDA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FB7A6-68BD-4C89-BA50-7D80DB075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E108A-A856-441A-966E-3E2BB71882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D45AB-AD0C-43BD-9C71-577057BE2CC5}"/>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8" name="Footer Placeholder 7">
            <a:extLst>
              <a:ext uri="{FF2B5EF4-FFF2-40B4-BE49-F238E27FC236}">
                <a16:creationId xmlns:a16="http://schemas.microsoft.com/office/drawing/2014/main" id="{D1C994C8-55A9-4DE7-A292-E46EFB6164C8}"/>
              </a:ext>
            </a:extLst>
          </p:cNvPr>
          <p:cNvSpPr>
            <a:spLocks noGrp="1"/>
          </p:cNvSpPr>
          <p:nvPr>
            <p:ph type="ftr" sz="quarter" idx="11"/>
          </p:nvPr>
        </p:nvSpPr>
        <p:spPr/>
        <p:txBody>
          <a:bodyPr/>
          <a:lstStyle>
            <a:lvl1pPr>
              <a:defRPr/>
            </a:lvl1pPr>
          </a:lstStyle>
          <a:p>
            <a:endParaRPr lang="en-US" dirty="0"/>
          </a:p>
        </p:txBody>
      </p:sp>
      <p:sp>
        <p:nvSpPr>
          <p:cNvPr id="9" name="Slide Number Placeholder 8">
            <a:extLst>
              <a:ext uri="{FF2B5EF4-FFF2-40B4-BE49-F238E27FC236}">
                <a16:creationId xmlns:a16="http://schemas.microsoft.com/office/drawing/2014/main" id="{7A0AFCDF-7718-40FD-9C0C-F867AE621CFA}"/>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4083678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0F2-0C34-4AAF-BD4B-54C04629B3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8AC8DE-6E65-40FA-970C-7DD78403A350}"/>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4" name="Footer Placeholder 3">
            <a:extLst>
              <a:ext uri="{FF2B5EF4-FFF2-40B4-BE49-F238E27FC236}">
                <a16:creationId xmlns:a16="http://schemas.microsoft.com/office/drawing/2014/main" id="{F96379B1-A738-45D1-9C4D-7A96F3D6F180}"/>
              </a:ext>
            </a:extLst>
          </p:cNvPr>
          <p:cNvSpPr>
            <a:spLocks noGrp="1"/>
          </p:cNvSpPr>
          <p:nvPr>
            <p:ph type="ftr" sz="quarter" idx="11"/>
          </p:nvPr>
        </p:nvSpPr>
        <p:spPr/>
        <p:txBody>
          <a:bodyPr/>
          <a:lstStyle>
            <a:lvl1pPr>
              <a:defRPr/>
            </a:lvl1pPr>
          </a:lstStyle>
          <a:p>
            <a:endParaRPr lang="en-US" dirty="0"/>
          </a:p>
        </p:txBody>
      </p:sp>
      <p:sp>
        <p:nvSpPr>
          <p:cNvPr id="5" name="Slide Number Placeholder 4">
            <a:extLst>
              <a:ext uri="{FF2B5EF4-FFF2-40B4-BE49-F238E27FC236}">
                <a16:creationId xmlns:a16="http://schemas.microsoft.com/office/drawing/2014/main" id="{7E3EE0E8-8B6F-4941-AE51-E8A78DF2CDB1}"/>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2784735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D9B6-FCA8-493A-8121-06350FF8D4C4}"/>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3" name="Footer Placeholder 2">
            <a:extLst>
              <a:ext uri="{FF2B5EF4-FFF2-40B4-BE49-F238E27FC236}">
                <a16:creationId xmlns:a16="http://schemas.microsoft.com/office/drawing/2014/main" id="{06BAF242-37ED-4A7C-8CB1-E0E053739C21}"/>
              </a:ext>
            </a:extLst>
          </p:cNvPr>
          <p:cNvSpPr>
            <a:spLocks noGrp="1"/>
          </p:cNvSpPr>
          <p:nvPr>
            <p:ph type="ftr" sz="quarter" idx="11"/>
          </p:nvPr>
        </p:nvSpPr>
        <p:spPr/>
        <p:txBody>
          <a:bodyPr/>
          <a:lstStyle>
            <a:lvl1pPr>
              <a:defRPr/>
            </a:lvl1pPr>
          </a:lstStyle>
          <a:p>
            <a:endParaRPr lang="en-US" dirty="0"/>
          </a:p>
        </p:txBody>
      </p:sp>
      <p:sp>
        <p:nvSpPr>
          <p:cNvPr id="4" name="Slide Number Placeholder 3">
            <a:extLst>
              <a:ext uri="{FF2B5EF4-FFF2-40B4-BE49-F238E27FC236}">
                <a16:creationId xmlns:a16="http://schemas.microsoft.com/office/drawing/2014/main" id="{7E786D51-30FA-4C5E-AA2C-4F456027D5FC}"/>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39090966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13A2-0F07-409B-831B-72D749F7D2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E48B1-9887-47FC-8B33-EFB791754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2928A-5C9B-4E0E-ACA5-DAC8E8FE6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497BF-46D2-4ED7-92A6-A0DF26DB8C02}"/>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9FC497B6-F20A-41CF-BF5E-E84D9A71A763}"/>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C30B5738-71BB-4769-8CEA-5E666A5EBF21}"/>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1395243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E272-8DF8-4794-AC33-8E0DC5354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5D5AD1-1ACC-41B3-9D01-029208B9B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274EE8-8D24-4E30-85CE-3EAE8BCB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C8062-9A78-4204-B41B-1281F0529629}"/>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AB8CE470-79B5-4EC6-A8D6-3CDD3BC8D05F}"/>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3023C154-4DC8-4458-89AB-A8E9B3F9139C}"/>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9235567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2CCB-63AE-4BC5-882D-1818C3CE3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D9169F-AF3E-40B1-BC18-85A4C7B10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1AE00-ACD7-4A15-B185-BC11A1F04849}"/>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CA037F78-7CCD-411A-9584-8030271C4126}"/>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D9E8F386-8401-4BD2-A118-F02C56B887F6}"/>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2496488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702B4-D98D-4F11-BE96-F1FF275EA9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53901C-0C8D-4F10-9997-6AE651BBC8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520DE-DAA5-40CC-A3CE-E592942F43FB}"/>
              </a:ext>
            </a:extLst>
          </p:cNvPr>
          <p:cNvSpPr>
            <a:spLocks noGrp="1"/>
          </p:cNvSpPr>
          <p:nvPr>
            <p:ph type="dt" sz="half" idx="10"/>
          </p:nvPr>
        </p:nvSpPr>
        <p:spPr/>
        <p:txBody>
          <a:bodyPr/>
          <a:lstStyle>
            <a:lvl1pPr>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8667F7B6-A811-4FA8-B655-68D93BFD5430}"/>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EABD84E9-52C2-4612-8A21-06EFD27EAC46}"/>
              </a:ext>
            </a:extLst>
          </p:cNvPr>
          <p:cNvSpPr>
            <a:spLocks noGrp="1"/>
          </p:cNvSpPr>
          <p:nvPr>
            <p:ph type="sldNum" sz="quarter" idx="12"/>
          </p:nvPr>
        </p:nvSpPr>
        <p:spPr/>
        <p:txBody>
          <a:bodyPr/>
          <a:lstStyle>
            <a:lvl1pPr>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32626449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31578992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2523337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1157700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37111617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lvl1pPr>
              <a:defRPr/>
            </a:lvl1pPr>
          </a:lstStyle>
          <a:p>
            <a:endParaRPr lang="en-US" dirty="0"/>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29123470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lvl1pPr>
              <a:defRPr/>
            </a:lvl1pPr>
          </a:lstStyle>
          <a:p>
            <a:endParaRPr lang="en-US" dirty="0"/>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8899504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lvl1pPr>
              <a:defRPr/>
            </a:lvl1pPr>
          </a:lstStyle>
          <a:p>
            <a:endParaRPr lang="en-US" dirty="0"/>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custDataLst>
      <p:tags r:id="rId1"/>
    </p:custDataLst>
    <p:extLst>
      <p:ext uri="{BB962C8B-B14F-4D97-AF65-F5344CB8AC3E}">
        <p14:creationId xmlns:p14="http://schemas.microsoft.com/office/powerpoint/2010/main" val="29373279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38031425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15471218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18779976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lvl1pPr>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lvl1pPr>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5150013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56872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364911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46347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65208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843979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960651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890729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231322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458447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600226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3618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ags" Target="../tags/tag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857115172"/>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2E02D-E0E2-4A80-8F57-8FE31FB5D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E03057-A137-4B19-865C-2FC72969C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0EFA37F-7CDF-4AA6-93AE-94B3FA4F4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2BFA6248-9075-44F6-BABA-ACCDFFA5474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391D6ECB-C279-47B4-8FA3-DE1ADCE70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dirty="0"/>
          </a:p>
        </p:txBody>
      </p:sp>
      <p:sp>
        <p:nvSpPr>
          <p:cNvPr id="6" name="Slide Number Placeholder 5">
            <a:extLst>
              <a:ext uri="{FF2B5EF4-FFF2-40B4-BE49-F238E27FC236}">
                <a16:creationId xmlns:a16="http://schemas.microsoft.com/office/drawing/2014/main" id="{D0248301-85C3-4A8E-BC22-25CE7E8FE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AFD0A7C2-3364-4B6C-B187-A7ABF31AEE8C}" type="slidenum">
              <a:rPr lang="en-US" smtClean="0"/>
              <a:pPr/>
              <a:t>‹#›</a:t>
            </a:fld>
            <a:endParaRPr lang="en-US" dirty="0"/>
          </a:p>
        </p:txBody>
      </p:sp>
    </p:spTree>
    <p:extLst>
      <p:ext uri="{BB962C8B-B14F-4D97-AF65-F5344CB8AC3E}">
        <p14:creationId xmlns:p14="http://schemas.microsoft.com/office/powerpoint/2010/main" val="219177702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C1EDCC34-66BF-4147-AE1C-B6130A559FC2}" type="datetimeFigureOut">
              <a:rPr lang="en-US" smtClean="0"/>
              <a:pPr/>
              <a:t>12/23/2024</a:t>
            </a:fld>
            <a:endParaRPr lang="en-US" dirty="0"/>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dirty="0"/>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8C6AD6B3-DA19-48F8-B249-EB44A4ABA232}" type="slidenum">
              <a:rPr lang="en-US" smtClean="0"/>
              <a:pPr/>
              <a:t>‹#›</a:t>
            </a:fld>
            <a:endParaRPr lang="en-US" dirty="0"/>
          </a:p>
        </p:txBody>
      </p:sp>
    </p:spTree>
    <p:custDataLst>
      <p:tags r:id="rId13"/>
    </p:custDataLst>
    <p:extLst>
      <p:ext uri="{BB962C8B-B14F-4D97-AF65-F5344CB8AC3E}">
        <p14:creationId xmlns:p14="http://schemas.microsoft.com/office/powerpoint/2010/main" val="397475523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16873808"/>
      </p:ext>
    </p:extLst>
  </p:cSld>
  <p:clrMap bg1="lt1" tx1="dk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3.xml"/><Relationship Id="rId7"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3.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6/"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sv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 name="Title 1">
            <a:extLst>
              <a:ext uri="{FF2B5EF4-FFF2-40B4-BE49-F238E27FC236}">
                <a16:creationId xmlns:a16="http://schemas.microsoft.com/office/drawing/2014/main" id="{247F7FC6-93DF-361B-F351-30E553DCF82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9" name="Title 1">
            <a:extLst>
              <a:ext uri="{FF2B5EF4-FFF2-40B4-BE49-F238E27FC236}">
                <a16:creationId xmlns:a16="http://schemas.microsoft.com/office/drawing/2014/main" id="{C50123A4-8897-87D0-B60C-0F60B5D6E5AB}"/>
              </a:ext>
            </a:extLst>
          </p:cNvPr>
          <p:cNvSpPr txBox="1">
            <a:spLocks/>
          </p:cNvSpPr>
          <p:nvPr/>
        </p:nvSpPr>
        <p:spPr>
          <a:xfrm>
            <a:off x="173230" y="843955"/>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4400" b="1" dirty="0">
                <a:solidFill>
                  <a:srgbClr val="002060"/>
                </a:solidFill>
                <a:latin typeface="UTM Avo" panose="02040603050506020204" pitchFamily="18" charset="0"/>
              </a:rPr>
              <a:t>Chủ đề </a:t>
            </a:r>
            <a:r>
              <a:rPr lang="en-US" sz="4400" b="1" dirty="0">
                <a:solidFill>
                  <a:srgbClr val="002060"/>
                </a:solidFill>
                <a:latin typeface="UTM Avo" panose="02040603050506020204" pitchFamily="18" charset="0"/>
              </a:rPr>
              <a:t>10</a:t>
            </a:r>
            <a:r>
              <a:rPr lang="vi-VN"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Năng</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lượng</a:t>
            </a:r>
            <a:endParaRPr lang="en-US" sz="44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11DF42DD-CFAE-C3AC-D21D-459BE59C341A}"/>
              </a:ext>
            </a:extLst>
          </p:cNvPr>
          <p:cNvSpPr txBox="1">
            <a:spLocks/>
          </p:cNvSpPr>
          <p:nvPr/>
        </p:nvSpPr>
        <p:spPr>
          <a:xfrm>
            <a:off x="-22848" y="3167369"/>
            <a:ext cx="1223769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vi-VN" sz="4400" b="1" dirty="0">
                <a:solidFill>
                  <a:srgbClr val="FF0000"/>
                </a:solidFill>
                <a:latin typeface="UTM Avo" panose="02040603050506020204" pitchFamily="18" charset="0"/>
              </a:rPr>
              <a:t>Bài </a:t>
            </a:r>
            <a:r>
              <a:rPr lang="en-US" sz="4400" b="1" dirty="0">
                <a:solidFill>
                  <a:srgbClr val="FF0000"/>
                </a:solidFill>
                <a:latin typeface="UTM Avo" panose="02040603050506020204" pitchFamily="18" charset="0"/>
              </a:rPr>
              <a:t>30: </a:t>
            </a:r>
            <a:r>
              <a:rPr lang="en-US" sz="4400" b="1" dirty="0" err="1">
                <a:solidFill>
                  <a:srgbClr val="FF0000"/>
                </a:solidFill>
                <a:latin typeface="UTM Avo" panose="02040603050506020204" pitchFamily="18" charset="0"/>
              </a:rPr>
              <a:t>Các</a:t>
            </a:r>
            <a:r>
              <a:rPr lang="en-US" sz="4400" b="1" dirty="0">
                <a:solidFill>
                  <a:srgbClr val="FF0000"/>
                </a:solidFill>
                <a:latin typeface="UTM Avo" panose="02040603050506020204" pitchFamily="18" charset="0"/>
              </a:rPr>
              <a:t> </a:t>
            </a:r>
            <a:r>
              <a:rPr lang="en-US" sz="4400" b="1" dirty="0" err="1">
                <a:solidFill>
                  <a:srgbClr val="FF0000"/>
                </a:solidFill>
                <a:latin typeface="UTM Avo" panose="02040603050506020204" pitchFamily="18" charset="0"/>
              </a:rPr>
              <a:t>dạng</a:t>
            </a:r>
            <a:r>
              <a:rPr lang="en-US" sz="4400" b="1" dirty="0">
                <a:solidFill>
                  <a:srgbClr val="FF0000"/>
                </a:solidFill>
                <a:latin typeface="UTM Avo" panose="02040603050506020204" pitchFamily="18" charset="0"/>
              </a:rPr>
              <a:t> </a:t>
            </a:r>
            <a:r>
              <a:rPr lang="en-US" sz="4400" b="1" dirty="0" err="1">
                <a:solidFill>
                  <a:srgbClr val="FF0000"/>
                </a:solidFill>
                <a:latin typeface="UTM Avo" panose="02040603050506020204" pitchFamily="18" charset="0"/>
              </a:rPr>
              <a:t>năng</a:t>
            </a:r>
            <a:r>
              <a:rPr lang="en-US" sz="4400" b="1" dirty="0">
                <a:solidFill>
                  <a:srgbClr val="FF0000"/>
                </a:solidFill>
                <a:latin typeface="UTM Avo" panose="02040603050506020204" pitchFamily="18" charset="0"/>
              </a:rPr>
              <a:t> </a:t>
            </a:r>
            <a:r>
              <a:rPr lang="en-US" sz="4400" b="1" dirty="0" err="1">
                <a:solidFill>
                  <a:srgbClr val="FF0000"/>
                </a:solidFill>
                <a:latin typeface="UTM Avo" panose="02040603050506020204" pitchFamily="18" charset="0"/>
              </a:rPr>
              <a:t>lượng</a:t>
            </a:r>
            <a:endParaRPr lang="en-US" sz="4400" b="1" dirty="0">
              <a:solidFill>
                <a:srgbClr val="FF0000"/>
              </a:solidFill>
              <a:latin typeface="UTM Avo" panose="02040603050506020204" pitchFamily="18" charset="0"/>
            </a:endParaRPr>
          </a:p>
          <a:p>
            <a:pPr>
              <a:lnSpc>
                <a:spcPct val="150000"/>
              </a:lnSpc>
            </a:pPr>
            <a:r>
              <a:rPr lang="en-US" sz="4400" b="1" dirty="0">
                <a:solidFill>
                  <a:srgbClr val="FF0000"/>
                </a:solidFill>
                <a:latin typeface="UTM Avo" panose="02040603050506020204" pitchFamily="18" charset="0"/>
              </a:rPr>
              <a:t>(</a:t>
            </a:r>
            <a:r>
              <a:rPr lang="en-US" sz="4400" b="1" dirty="0" err="1">
                <a:solidFill>
                  <a:srgbClr val="FF0000"/>
                </a:solidFill>
                <a:latin typeface="UTM Avo" panose="02040603050506020204" pitchFamily="18" charset="0"/>
              </a:rPr>
              <a:t>Phần</a:t>
            </a:r>
            <a:r>
              <a:rPr lang="en-US" sz="4400" b="1" dirty="0">
                <a:solidFill>
                  <a:srgbClr val="FF0000"/>
                </a:solidFill>
                <a:latin typeface="UTM Avo" panose="02040603050506020204" pitchFamily="18" charset="0"/>
              </a:rPr>
              <a:t> II)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333D1BB-9DFD-ABAC-6966-EA8D966C2E64}"/>
              </a:ext>
            </a:extLst>
          </p:cNvPr>
          <p:cNvPicPr>
            <a:picLocks noChangeAspect="1"/>
          </p:cNvPicPr>
          <p:nvPr/>
        </p:nvPicPr>
        <p:blipFill>
          <a:blip r:embed="rId5"/>
          <a:stretch>
            <a:fillRect/>
          </a:stretch>
        </p:blipFill>
        <p:spPr>
          <a:xfrm>
            <a:off x="4501082" y="3050622"/>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3463;p39">
            <a:extLst>
              <a:ext uri="{FF2B5EF4-FFF2-40B4-BE49-F238E27FC236}">
                <a16:creationId xmlns:a16="http://schemas.microsoft.com/office/drawing/2014/main" id="{49F0C987-58DF-9EAA-84D7-8B32AC5C9D12}"/>
              </a:ext>
            </a:extLst>
          </p:cNvPr>
          <p:cNvSpPr txBox="1">
            <a:spLocks noGrp="1"/>
          </p:cNvSpPr>
          <p:nvPr>
            <p:ph type="title"/>
          </p:nvPr>
        </p:nvSpPr>
        <p:spPr>
          <a:xfrm>
            <a:off x="760046" y="2041075"/>
            <a:ext cx="7739852" cy="1031170"/>
          </a:xfrm>
          <a:prstGeom prst="rect">
            <a:avLst/>
          </a:prstGeom>
        </p:spPr>
        <p:txBody>
          <a:bodyPr spcFirstLastPara="1" wrap="square" lIns="91425" tIns="91425" rIns="91425" bIns="91425" anchor="t" anchorCtr="0">
            <a:noAutofit/>
          </a:bodyPr>
          <a:lstStyle/>
          <a:p>
            <a:pPr lvl="0" algn="just">
              <a:lnSpc>
                <a:spcPct val="150000"/>
              </a:lnSpc>
            </a:pPr>
            <a:r>
              <a:rPr lang="vi-VN" sz="2600" dirty="0">
                <a:solidFill>
                  <a:schemeClr val="tx1"/>
                </a:solidFill>
                <a:latin typeface="UTM Avo" panose="02040603050506020204" pitchFamily="18" charset="0"/>
              </a:rPr>
              <a:t>Khi bắn cung, mũi tên nhận được năng lượng và bay đi. Mũi tên có năng lượng ở dạng nào?</a:t>
            </a:r>
          </a:p>
        </p:txBody>
      </p:sp>
      <p:pic>
        <p:nvPicPr>
          <p:cNvPr id="3" name="Picture 2">
            <a:extLst>
              <a:ext uri="{FF2B5EF4-FFF2-40B4-BE49-F238E27FC236}">
                <a16:creationId xmlns:a16="http://schemas.microsoft.com/office/drawing/2014/main" id="{C85B0C98-E010-75A4-DBDD-10F480495A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0883" y="2556660"/>
            <a:ext cx="2461007" cy="3420259"/>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Back with solid fill">
            <a:extLst>
              <a:ext uri="{FF2B5EF4-FFF2-40B4-BE49-F238E27FC236}">
                <a16:creationId xmlns:a16="http://schemas.microsoft.com/office/drawing/2014/main" id="{284956E1-BCA1-4048-9B16-1A1EBF137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4204206">
            <a:off x="4109316" y="3347164"/>
            <a:ext cx="1041310" cy="1041310"/>
          </a:xfrm>
          <a:prstGeom prst="rect">
            <a:avLst/>
          </a:prstGeom>
        </p:spPr>
      </p:pic>
      <p:sp>
        <p:nvSpPr>
          <p:cNvPr id="7" name="Google Shape;3463;p39">
            <a:extLst>
              <a:ext uri="{FF2B5EF4-FFF2-40B4-BE49-F238E27FC236}">
                <a16:creationId xmlns:a16="http://schemas.microsoft.com/office/drawing/2014/main" id="{0B30EA6A-546F-F2B5-A0FA-37949F46E53D}"/>
              </a:ext>
            </a:extLst>
          </p:cNvPr>
          <p:cNvSpPr txBox="1">
            <a:spLocks/>
          </p:cNvSpPr>
          <p:nvPr/>
        </p:nvSpPr>
        <p:spPr>
          <a:xfrm>
            <a:off x="760045" y="4354569"/>
            <a:ext cx="7739853" cy="16223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lnSpc>
                <a:spcPct val="150000"/>
              </a:lnSpc>
            </a:pPr>
            <a:r>
              <a:rPr lang="vi-VN" sz="2600" dirty="0">
                <a:solidFill>
                  <a:schemeClr val="tx1"/>
                </a:solidFill>
                <a:latin typeface="UTM Avo" panose="02040603050506020204" pitchFamily="18" charset="0"/>
              </a:rPr>
              <a:t>Khi bắn cung, mũi tên nhận được năng lượng và bay đi. Mũi tên vừa có động năng vừa có thế năng hấp dẫn.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4E58EE20-6031-2481-FFE3-437F37E28ACD}"/>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Google Shape;1723;p45">
            <a:extLst>
              <a:ext uri="{FF2B5EF4-FFF2-40B4-BE49-F238E27FC236}">
                <a16:creationId xmlns:a16="http://schemas.microsoft.com/office/drawing/2014/main" id="{4466E8FE-8CDB-0736-0F9E-5DDBDA699D76}"/>
              </a:ext>
            </a:extLst>
          </p:cNvPr>
          <p:cNvSpPr txBox="1">
            <a:spLocks/>
          </p:cNvSpPr>
          <p:nvPr/>
        </p:nvSpPr>
        <p:spPr>
          <a:xfrm rot="94" flipH="1">
            <a:off x="626175" y="3026838"/>
            <a:ext cx="10939649" cy="201384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lnSpc>
                <a:spcPct val="150000"/>
              </a:lnSpc>
              <a:buFont typeface="Arial" panose="020B0604020202020204" pitchFamily="34" charset="0"/>
              <a:buChar char="•"/>
            </a:pPr>
            <a:r>
              <a:rPr lang="en-US" sz="2400" dirty="0" err="1">
                <a:latin typeface="UTM Avo" panose="02040603050506020204" pitchFamily="18" charset="0"/>
              </a:rPr>
              <a:t>Mọi</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biến</a:t>
            </a:r>
            <a:r>
              <a:rPr lang="en-US" sz="2400" dirty="0">
                <a:latin typeface="UTM Avo" panose="02040603050506020204" pitchFamily="18" charset="0"/>
              </a:rPr>
              <a:t> </a:t>
            </a:r>
            <a:r>
              <a:rPr lang="en-US" sz="2400" dirty="0" err="1">
                <a:latin typeface="UTM Avo" panose="02040603050506020204" pitchFamily="18" charset="0"/>
              </a:rPr>
              <a:t>đổi</a:t>
            </a:r>
            <a:r>
              <a:rPr lang="en-US" sz="2400" dirty="0">
                <a:latin typeface="UTM Avo" panose="02040603050506020204" pitchFamily="18" charset="0"/>
              </a:rPr>
              <a:t> </a:t>
            </a:r>
            <a:r>
              <a:rPr lang="en-US" sz="2400" dirty="0" err="1">
                <a:latin typeface="UTM Avo" panose="02040603050506020204" pitchFamily="18" charset="0"/>
              </a:rPr>
              <a:t>đều</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thì</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cứ</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a:latin typeface="UTM Avo" panose="02040603050506020204" pitchFamily="18" charset="0"/>
              </a:rPr>
              <a:t>Một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thì</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khả</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p>
        </p:txBody>
      </p:sp>
      <p:pic>
        <p:nvPicPr>
          <p:cNvPr id="10" name="Picture 21">
            <a:extLst>
              <a:ext uri="{FF2B5EF4-FFF2-40B4-BE49-F238E27FC236}">
                <a16:creationId xmlns:a16="http://schemas.microsoft.com/office/drawing/2014/main" id="{1069FD38-9279-FF6C-B88C-DC50408DCEB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058400" y="4681503"/>
            <a:ext cx="2133600" cy="2181782"/>
          </a:xfrm>
          <a:prstGeom prst="rect">
            <a:avLst/>
          </a:prstGeom>
        </p:spPr>
      </p:pic>
      <p:sp>
        <p:nvSpPr>
          <p:cNvPr id="2" name="Google Shape;586;p27">
            <a:extLst>
              <a:ext uri="{FF2B5EF4-FFF2-40B4-BE49-F238E27FC236}">
                <a16:creationId xmlns:a16="http://schemas.microsoft.com/office/drawing/2014/main" id="{37A8C773-3ABC-A1D8-DC4F-B0D17CD59D39}"/>
              </a:ext>
            </a:extLst>
          </p:cNvPr>
          <p:cNvSpPr txBox="1">
            <a:spLocks/>
          </p:cNvSpPr>
          <p:nvPr/>
        </p:nvSpPr>
        <p:spPr>
          <a:xfrm rot="21599818">
            <a:off x="2337461" y="2180977"/>
            <a:ext cx="7517078" cy="86895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Odibee Sans"/>
              <a:buNone/>
              <a:defRPr sz="5200" b="0" i="0" u="none" strike="noStrike" cap="none">
                <a:solidFill>
                  <a:srgbClr val="FFFFFF"/>
                </a:solidFill>
                <a:latin typeface="Odibee Sans"/>
                <a:ea typeface="Odibee Sans"/>
                <a:cs typeface="Odibee Sans"/>
                <a:sym typeface="Odibee Sans"/>
              </a:defRPr>
            </a:lvl1pPr>
            <a:lvl2pPr marR="0" lvl="1"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2pPr>
            <a:lvl3pPr marR="0" lvl="2"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3pPr>
            <a:lvl4pPr marR="0" lvl="3"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4pPr>
            <a:lvl5pPr marR="0" lvl="4"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5pPr>
            <a:lvl6pPr marR="0" lvl="5"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6pPr>
            <a:lvl7pPr marR="0" lvl="6"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7pPr>
            <a:lvl8pPr marR="0" lvl="7"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8pPr>
            <a:lvl9pPr marR="0" lvl="8" algn="ctr" rtl="0">
              <a:lnSpc>
                <a:spcPct val="100000"/>
              </a:lnSpc>
              <a:spcBef>
                <a:spcPts val="0"/>
              </a:spcBef>
              <a:spcAft>
                <a:spcPts val="0"/>
              </a:spcAft>
              <a:buClr>
                <a:schemeClr val="dk1"/>
              </a:buClr>
              <a:buSzPts val="5200"/>
              <a:buFont typeface="Odibee Sans"/>
              <a:buNone/>
              <a:defRPr sz="5200" b="0" i="0" u="none" strike="noStrike" cap="none">
                <a:solidFill>
                  <a:schemeClr val="dk1"/>
                </a:solidFill>
                <a:latin typeface="Odibee Sans"/>
                <a:ea typeface="Odibee Sans"/>
                <a:cs typeface="Odibee Sans"/>
                <a:sym typeface="Odibee Sans"/>
              </a:defRPr>
            </a:lvl9pPr>
          </a:lstStyle>
          <a:p>
            <a:pPr marL="0" marR="0" lvl="0" indent="0" algn="ctr" defTabSz="914400" rtl="0" eaLnBrk="1" fontAlgn="auto" latinLnBrk="0" hangingPunct="1">
              <a:lnSpc>
                <a:spcPct val="150000"/>
              </a:lnSpc>
              <a:spcBef>
                <a:spcPts val="0"/>
              </a:spcBef>
              <a:spcAft>
                <a:spcPts val="0"/>
              </a:spcAft>
              <a:buClr>
                <a:srgbClr val="434343"/>
              </a:buClr>
              <a:buSzPts val="5200"/>
              <a:buFont typeface="Odibee Sans"/>
              <a:buNone/>
              <a:tabLst/>
              <a:defRPr/>
            </a:pPr>
            <a:r>
              <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I</a:t>
            </a:r>
            <a:r>
              <a:rPr kumimoji="0" lang="vi-VN" sz="2800" b="1" i="0" u="none" strike="noStrike" kern="0" cap="none" spc="0" normalizeH="0" baseline="0" noProof="0" dirty="0">
                <a:ln>
                  <a:noFill/>
                </a:ln>
                <a:solidFill>
                  <a:schemeClr val="tx1"/>
                </a:solidFill>
                <a:effectLst/>
                <a:uLnTx/>
                <a:uFillTx/>
                <a:latin typeface="UTM Avo" panose="02040603050506020204" pitchFamily="18" charset="0"/>
                <a:sym typeface="Odibee Sans"/>
              </a:rPr>
              <a:t>I. NĂNG LƯỢNG ĐẶC TRƯNG CÓ KHẢ NĂNG TÁC DỤNG LỰC</a:t>
            </a:r>
          </a:p>
        </p:txBody>
      </p:sp>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936;p32">
            <a:extLst>
              <a:ext uri="{FF2B5EF4-FFF2-40B4-BE49-F238E27FC236}">
                <a16:creationId xmlns:a16="http://schemas.microsoft.com/office/drawing/2014/main" id="{C2C04733-7E31-5306-A638-97BA4119EE16}"/>
              </a:ext>
            </a:extLst>
          </p:cNvPr>
          <p:cNvSpPr/>
          <p:nvPr/>
        </p:nvSpPr>
        <p:spPr>
          <a:xfrm>
            <a:off x="3537414" y="2009233"/>
            <a:ext cx="5150497"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2991339" y="2031077"/>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Tiến hành thí nghiệm 1</a:t>
            </a:r>
            <a:endParaRPr lang="en-US" sz="2600" b="1" dirty="0">
              <a:solidFill>
                <a:schemeClr val="dk1"/>
              </a:solidFill>
              <a:latin typeface="UTM Avo" panose="02040603050506020204" pitchFamily="18" charset="0"/>
            </a:endParaRPr>
          </a:p>
        </p:txBody>
      </p:sp>
      <p:sp>
        <p:nvSpPr>
          <p:cNvPr id="10" name="Rectangle 9">
            <a:extLst>
              <a:ext uri="{FF2B5EF4-FFF2-40B4-BE49-F238E27FC236}">
                <a16:creationId xmlns:a16="http://schemas.microsoft.com/office/drawing/2014/main" id="{0CA07F66-75D8-91B4-F07F-7220C9BB3814}"/>
              </a:ext>
            </a:extLst>
          </p:cNvPr>
          <p:cNvSpPr/>
          <p:nvPr/>
        </p:nvSpPr>
        <p:spPr>
          <a:xfrm>
            <a:off x="2752024" y="3900186"/>
            <a:ext cx="6687952" cy="1293496"/>
          </a:xfrm>
          <a:prstGeom prst="rect">
            <a:avLst/>
          </a:prstGeom>
        </p:spPr>
        <p:txBody>
          <a:bodyPr wrap="square">
            <a:spAutoFit/>
          </a:bodyPr>
          <a:lstStyle/>
          <a:p>
            <a:pPr algn="ctr">
              <a:lnSpc>
                <a:spcPct val="150000"/>
              </a:lnSpc>
            </a:pPr>
            <a:r>
              <a:rPr lang="en-US" sz="2800" dirty="0">
                <a:solidFill>
                  <a:schemeClr val="tx1"/>
                </a:solidFill>
                <a:latin typeface="UTM Avo" panose="02040603050506020204" pitchFamily="18" charset="0"/>
                <a:ea typeface="Calibri" panose="020F0502020204030204" pitchFamily="34" charset="0"/>
              </a:rPr>
              <a:t>Thả vật M ở các độ cao khác nhau thì lò xo bị nén khác nhau. </a:t>
            </a:r>
          </a:p>
        </p:txBody>
      </p:sp>
      <p:pic>
        <p:nvPicPr>
          <p:cNvPr id="11" name="Picture 34">
            <a:extLst>
              <a:ext uri="{FF2B5EF4-FFF2-40B4-BE49-F238E27FC236}">
                <a16:creationId xmlns:a16="http://schemas.microsoft.com/office/drawing/2014/main" id="{28F96AE5-96BF-BEE0-17B2-712F4954BA3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0" y="4014787"/>
            <a:ext cx="2726925" cy="2843213"/>
          </a:xfrm>
          <a:prstGeom prst="rect">
            <a:avLst/>
          </a:prstGeom>
        </p:spPr>
      </p:pic>
      <p:sp>
        <p:nvSpPr>
          <p:cNvPr id="13" name="Rectangle 12">
            <a:extLst>
              <a:ext uri="{FF2B5EF4-FFF2-40B4-BE49-F238E27FC236}">
                <a16:creationId xmlns:a16="http://schemas.microsoft.com/office/drawing/2014/main" id="{933FAAED-5A3A-3073-50C2-646DF9621271}"/>
              </a:ext>
            </a:extLst>
          </p:cNvPr>
          <p:cNvSpPr/>
          <p:nvPr/>
        </p:nvSpPr>
        <p:spPr>
          <a:xfrm>
            <a:off x="1872018" y="3186177"/>
            <a:ext cx="8447964" cy="485646"/>
          </a:xfrm>
          <a:prstGeom prst="rect">
            <a:avLst/>
          </a:prstGeom>
        </p:spPr>
        <p:txBody>
          <a:bodyPr wrap="square">
            <a:spAutoFit/>
          </a:bodyPr>
          <a:lstStyle/>
          <a:p>
            <a:pPr algn="ctr">
              <a:lnSpc>
                <a:spcPts val="3300"/>
              </a:lnSpc>
            </a:pPr>
            <a:r>
              <a:rPr lang="en-US" sz="2600" b="1" dirty="0">
                <a:solidFill>
                  <a:schemeClr val="tx1"/>
                </a:solidFill>
                <a:latin typeface="UTM Avo" panose="02040603050506020204" pitchFamily="18" charset="0"/>
                <a:ea typeface="Calibri" panose="020F0502020204030204" pitchFamily="34" charset="0"/>
              </a:rPr>
              <a:t>Vật M rơi làm lò xo bị nén</a:t>
            </a:r>
          </a:p>
        </p:txBody>
      </p:sp>
    </p:spTree>
    <p:extLst>
      <p:ext uri="{BB962C8B-B14F-4D97-AF65-F5344CB8AC3E}">
        <p14:creationId xmlns:p14="http://schemas.microsoft.com/office/powerpoint/2010/main" val="3255787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15" name="Group 14">
            <a:extLst>
              <a:ext uri="{FF2B5EF4-FFF2-40B4-BE49-F238E27FC236}">
                <a16:creationId xmlns:a16="http://schemas.microsoft.com/office/drawing/2014/main" id="{82CE9AEE-7742-A638-4D45-A5F1DBAD9CAD}"/>
              </a:ext>
            </a:extLst>
          </p:cNvPr>
          <p:cNvGrpSpPr/>
          <p:nvPr/>
        </p:nvGrpSpPr>
        <p:grpSpPr>
          <a:xfrm>
            <a:off x="5240215" y="1848875"/>
            <a:ext cx="5857340" cy="4525056"/>
            <a:chOff x="4329555" y="1514475"/>
            <a:chExt cx="6084553" cy="4700588"/>
          </a:xfrm>
        </p:grpSpPr>
        <p:pic>
          <p:nvPicPr>
            <p:cNvPr id="12" name="Picture 11">
              <a:extLst>
                <a:ext uri="{FF2B5EF4-FFF2-40B4-BE49-F238E27FC236}">
                  <a16:creationId xmlns:a16="http://schemas.microsoft.com/office/drawing/2014/main" id="{FCCD682F-1D54-0167-76AA-F6E5F49D3324}"/>
                </a:ext>
              </a:extLst>
            </p:cNvPr>
            <p:cNvPicPr>
              <a:picLocks noChangeAspect="1"/>
            </p:cNvPicPr>
            <p:nvPr/>
          </p:nvPicPr>
          <p:blipFill>
            <a:blip r:embed="rId4"/>
            <a:stretch>
              <a:fillRect/>
            </a:stretch>
          </p:blipFill>
          <p:spPr>
            <a:xfrm>
              <a:off x="4329555" y="1514475"/>
              <a:ext cx="3009075" cy="4700588"/>
            </a:xfrm>
            <a:prstGeom prst="rect">
              <a:avLst/>
            </a:prstGeom>
          </p:spPr>
        </p:pic>
        <p:pic>
          <p:nvPicPr>
            <p:cNvPr id="14" name="Picture 13">
              <a:extLst>
                <a:ext uri="{FF2B5EF4-FFF2-40B4-BE49-F238E27FC236}">
                  <a16:creationId xmlns:a16="http://schemas.microsoft.com/office/drawing/2014/main" id="{A11268C2-4761-5EB0-1255-A081AF4CFB35}"/>
                </a:ext>
              </a:extLst>
            </p:cNvPr>
            <p:cNvPicPr>
              <a:picLocks noChangeAspect="1"/>
            </p:cNvPicPr>
            <p:nvPr/>
          </p:nvPicPr>
          <p:blipFill>
            <a:blip r:embed="rId5"/>
            <a:stretch>
              <a:fillRect/>
            </a:stretch>
          </p:blipFill>
          <p:spPr>
            <a:xfrm>
              <a:off x="7338630" y="1514475"/>
              <a:ext cx="3075478" cy="4700588"/>
            </a:xfrm>
            <a:prstGeom prst="rect">
              <a:avLst/>
            </a:prstGeom>
          </p:spPr>
        </p:pic>
      </p:grpSp>
      <p:sp>
        <p:nvSpPr>
          <p:cNvPr id="16" name="Rectangle 15">
            <a:extLst>
              <a:ext uri="{FF2B5EF4-FFF2-40B4-BE49-F238E27FC236}">
                <a16:creationId xmlns:a16="http://schemas.microsoft.com/office/drawing/2014/main" id="{5EDC083C-B235-F873-CDD4-9FFA6A7A9FDC}"/>
              </a:ext>
            </a:extLst>
          </p:cNvPr>
          <p:cNvSpPr/>
          <p:nvPr/>
        </p:nvSpPr>
        <p:spPr>
          <a:xfrm>
            <a:off x="823208" y="3555976"/>
            <a:ext cx="3912915" cy="1121846"/>
          </a:xfrm>
          <a:prstGeom prst="rect">
            <a:avLst/>
          </a:prstGeom>
        </p:spPr>
        <p:txBody>
          <a:bodyPr wrap="square">
            <a:spAutoFit/>
          </a:bodyPr>
          <a:lstStyle/>
          <a:p>
            <a:pPr algn="ctr">
              <a:lnSpc>
                <a:spcPct val="150000"/>
              </a:lnSpc>
            </a:pPr>
            <a:r>
              <a:rPr lang="en-US" sz="2400" b="1" dirty="0">
                <a:solidFill>
                  <a:schemeClr val="tx1"/>
                </a:solidFill>
                <a:latin typeface="UTM Avo" panose="02040603050506020204" pitchFamily="18" charset="0"/>
                <a:ea typeface="Calibri" panose="020F0502020204030204" pitchFamily="34" charset="0"/>
              </a:rPr>
              <a:t>Hình 30.2. </a:t>
            </a:r>
            <a:r>
              <a:rPr lang="en-US" sz="2400" b="1" dirty="0" err="1">
                <a:solidFill>
                  <a:schemeClr val="tx1"/>
                </a:solidFill>
                <a:latin typeface="UTM Avo" panose="02040603050506020204" pitchFamily="18" charset="0"/>
                <a:ea typeface="Calibri" panose="020F0502020204030204" pitchFamily="34" charset="0"/>
              </a:rPr>
              <a:t>Thí</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nghiệm</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về</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vật</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rơi</a:t>
            </a:r>
            <a:endParaRPr lang="en-US" sz="2400" b="1" dirty="0">
              <a:solidFill>
                <a:schemeClr val="tx1"/>
              </a:solidFill>
              <a:latin typeface="UTM Avo" panose="02040603050506020204" pitchFamily="18" charset="0"/>
              <a:ea typeface="Calibri" panose="020F0502020204030204" pitchFamily="34" charset="0"/>
            </a:endParaRPr>
          </a:p>
        </p:txBody>
      </p:sp>
    </p:spTree>
    <p:extLst>
      <p:ext uri="{BB962C8B-B14F-4D97-AF65-F5344CB8AC3E}">
        <p14:creationId xmlns:p14="http://schemas.microsoft.com/office/powerpoint/2010/main" val="46133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3" name="Picture 34">
            <a:extLst>
              <a:ext uri="{FF2B5EF4-FFF2-40B4-BE49-F238E27FC236}">
                <a16:creationId xmlns:a16="http://schemas.microsoft.com/office/drawing/2014/main" id="{34379174-ACBC-BC3F-12A2-25B1CE81D6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42350" y="3429000"/>
            <a:ext cx="2791528" cy="2987044"/>
          </a:xfrm>
          <a:prstGeom prst="rect">
            <a:avLst/>
          </a:prstGeom>
        </p:spPr>
      </p:pic>
      <p:sp>
        <p:nvSpPr>
          <p:cNvPr id="14" name="Rectangle 13">
            <a:extLst>
              <a:ext uri="{FF2B5EF4-FFF2-40B4-BE49-F238E27FC236}">
                <a16:creationId xmlns:a16="http://schemas.microsoft.com/office/drawing/2014/main" id="{9467BB4F-E39E-0C2D-5807-85DFDC3C3BD4}"/>
              </a:ext>
            </a:extLst>
          </p:cNvPr>
          <p:cNvSpPr/>
          <p:nvPr/>
        </p:nvSpPr>
        <p:spPr>
          <a:xfrm>
            <a:off x="4300956" y="4740201"/>
            <a:ext cx="7048694" cy="1675843"/>
          </a:xfrm>
          <a:prstGeom prst="rect">
            <a:avLst/>
          </a:prstGeom>
        </p:spPr>
        <p:txBody>
          <a:bodyPr wrap="square">
            <a:spAutoFit/>
          </a:bodyPr>
          <a:lstStyle/>
          <a:p>
            <a:pPr marL="342900" indent="-342900">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rPr>
              <a:t>Hình 30.2a lớn </a:t>
            </a:r>
            <a:r>
              <a:rPr lang="en-US" sz="2400" dirty="0" err="1">
                <a:solidFill>
                  <a:schemeClr val="tx1"/>
                </a:solidFill>
                <a:latin typeface="UTM Avo" panose="02040603050506020204" pitchFamily="18" charset="0"/>
                <a:ea typeface="Calibri" panose="020F0502020204030204" pitchFamily="34" charset="0"/>
              </a:rPr>
              <a:t>hơn</a:t>
            </a:r>
            <a:r>
              <a:rPr lang="en-US" sz="2400" dirty="0">
                <a:solidFill>
                  <a:schemeClr val="tx1"/>
                </a:solidFill>
                <a:latin typeface="UTM Avo" panose="02040603050506020204" pitchFamily="18" charset="0"/>
                <a:ea typeface="Calibri" panose="020F0502020204030204" pitchFamily="34" charset="0"/>
              </a:rPr>
              <a:t>.</a:t>
            </a:r>
            <a:endParaRPr lang="vi-VN" sz="2400" dirty="0">
              <a:solidFill>
                <a:schemeClr val="tx1"/>
              </a:solidFill>
              <a:latin typeface="UTM Avo" panose="02040603050506020204" pitchFamily="18" charset="0"/>
              <a:ea typeface="Calibri" panose="020F0502020204030204" pitchFamily="34" charset="0"/>
            </a:endParaRPr>
          </a:p>
          <a:p>
            <a:pPr marL="342900" indent="-342900">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rPr>
              <a:t>Vật M ở hình 30.2a ở độ cao lớn hơn vật M ở hình 30.2 c.</a:t>
            </a:r>
          </a:p>
        </p:txBody>
      </p:sp>
      <p:sp>
        <p:nvSpPr>
          <p:cNvPr id="2" name="Thought Bubble: Cloud 1">
            <a:extLst>
              <a:ext uri="{FF2B5EF4-FFF2-40B4-BE49-F238E27FC236}">
                <a16:creationId xmlns:a16="http://schemas.microsoft.com/office/drawing/2014/main" id="{4E62BA64-A0F2-296C-AB9C-7CF64C17FCE4}"/>
              </a:ext>
            </a:extLst>
          </p:cNvPr>
          <p:cNvSpPr/>
          <p:nvPr/>
        </p:nvSpPr>
        <p:spPr>
          <a:xfrm>
            <a:off x="4026553" y="1817076"/>
            <a:ext cx="7323097" cy="2343689"/>
          </a:xfrm>
          <a:prstGeom prst="cloudCallout">
            <a:avLst>
              <a:gd name="adj1" fmla="val -61315"/>
              <a:gd name="adj2" fmla="val 32369"/>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charset="0"/>
              </a:rPr>
              <a:t>Thế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hấp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dẫn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M ở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lớn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hơn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30.2a hay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30.2c?</a:t>
            </a:r>
          </a:p>
        </p:txBody>
      </p:sp>
    </p:spTree>
    <p:extLst>
      <p:ext uri="{BB962C8B-B14F-4D97-AF65-F5344CB8AC3E}">
        <p14:creationId xmlns:p14="http://schemas.microsoft.com/office/powerpoint/2010/main" val="242429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936;p32">
            <a:extLst>
              <a:ext uri="{FF2B5EF4-FFF2-40B4-BE49-F238E27FC236}">
                <a16:creationId xmlns:a16="http://schemas.microsoft.com/office/drawing/2014/main" id="{C2C04733-7E31-5306-A638-97BA4119EE16}"/>
              </a:ext>
            </a:extLst>
          </p:cNvPr>
          <p:cNvSpPr/>
          <p:nvPr/>
        </p:nvSpPr>
        <p:spPr>
          <a:xfrm>
            <a:off x="3707603" y="1845990"/>
            <a:ext cx="5150496"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 name="Google Shape;939;p32">
            <a:extLst>
              <a:ext uri="{FF2B5EF4-FFF2-40B4-BE49-F238E27FC236}">
                <a16:creationId xmlns:a16="http://schemas.microsoft.com/office/drawing/2014/main" id="{A55A7720-188A-190D-8ABB-F2F33931F69E}"/>
              </a:ext>
            </a:extLst>
          </p:cNvPr>
          <p:cNvSpPr txBox="1">
            <a:spLocks/>
          </p:cNvSpPr>
          <p:nvPr/>
        </p:nvSpPr>
        <p:spPr>
          <a:xfrm>
            <a:off x="3161528" y="1867834"/>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600" b="1" dirty="0">
                <a:latin typeface="UTM Avo" panose="02040603050506020204" pitchFamily="18" charset="0"/>
              </a:rPr>
              <a:t>Tiến hành thí nghiệm 2</a:t>
            </a:r>
            <a:endParaRPr lang="en-US" sz="2600" b="1" dirty="0">
              <a:solidFill>
                <a:schemeClr val="dk1"/>
              </a:solidFill>
              <a:latin typeface="UTM Avo" panose="02040603050506020204" pitchFamily="18" charset="0"/>
            </a:endParaRPr>
          </a:p>
        </p:txBody>
      </p:sp>
      <p:sp>
        <p:nvSpPr>
          <p:cNvPr id="5" name="Rectangle 4">
            <a:extLst>
              <a:ext uri="{FF2B5EF4-FFF2-40B4-BE49-F238E27FC236}">
                <a16:creationId xmlns:a16="http://schemas.microsoft.com/office/drawing/2014/main" id="{7130C1C5-E45D-BB17-CA92-0708B560E239}"/>
              </a:ext>
            </a:extLst>
          </p:cNvPr>
          <p:cNvSpPr/>
          <p:nvPr/>
        </p:nvSpPr>
        <p:spPr>
          <a:xfrm>
            <a:off x="4438676" y="3956886"/>
            <a:ext cx="6772646" cy="112184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ea typeface="Calibri" panose="020F0502020204030204" pitchFamily="34" charset="0"/>
              </a:rPr>
              <a:t>Gió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càng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mạnh</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lực</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tác</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động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càng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lớn</a:t>
            </a:r>
            <a:r>
              <a:rPr lang="en-US" sz="2400" dirty="0">
                <a:solidFill>
                  <a:schemeClr val="tx1"/>
                </a:solidFill>
                <a:latin typeface="UTM Avo" panose="02040603050506020204" pitchFamily="18" charset="0"/>
                <a:ea typeface="Calibri" panose="020F0502020204030204" pitchFamily="34" charset="0"/>
              </a:rPr>
              <a:t>.</a:t>
            </a:r>
          </a:p>
          <a:p>
            <a:pPr marL="342900" indent="-34290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ea typeface="Calibri" panose="020F0502020204030204" pitchFamily="34" charset="0"/>
              </a:rPr>
              <a:t>Gió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tạo</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ra</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sóng</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lớn</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có</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thể</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làm</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lật</a:t>
            </a:r>
            <a:r>
              <a:rPr lang="en-US" sz="2400" dirty="0">
                <a:solidFill>
                  <a:schemeClr val="tx1"/>
                </a:solidFill>
                <a:latin typeface="UTM Avo" panose="02040603050506020204" pitchFamily="18" charset="0"/>
                <a:ea typeface="Calibri" panose="020F0502020204030204" pitchFamily="34" charset="0"/>
              </a:rPr>
              <a:t> </a:t>
            </a:r>
            <a:r>
              <a:rPr lang="en-US" sz="2400" dirty="0" err="1">
                <a:solidFill>
                  <a:schemeClr val="tx1"/>
                </a:solidFill>
                <a:latin typeface="UTM Avo" panose="02040603050506020204" pitchFamily="18" charset="0"/>
                <a:ea typeface="Calibri" panose="020F0502020204030204" pitchFamily="34" charset="0"/>
              </a:rPr>
              <a:t>thuyền</a:t>
            </a:r>
            <a:r>
              <a:rPr lang="en-US" sz="2400" dirty="0">
                <a:solidFill>
                  <a:schemeClr val="tx1"/>
                </a:solidFill>
                <a:latin typeface="UTM Avo" panose="02040603050506020204" pitchFamily="18" charset="0"/>
                <a:ea typeface="Calibri" panose="020F0502020204030204" pitchFamily="34" charset="0"/>
              </a:rPr>
              <a:t>.</a:t>
            </a:r>
          </a:p>
        </p:txBody>
      </p:sp>
      <p:pic>
        <p:nvPicPr>
          <p:cNvPr id="11" name="Picture 34">
            <a:extLst>
              <a:ext uri="{FF2B5EF4-FFF2-40B4-BE49-F238E27FC236}">
                <a16:creationId xmlns:a16="http://schemas.microsoft.com/office/drawing/2014/main" id="{11E50A31-6A59-55C4-4123-D8B8431148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980678" y="3557954"/>
            <a:ext cx="2726925" cy="2843213"/>
          </a:xfrm>
          <a:prstGeom prst="rect">
            <a:avLst/>
          </a:prstGeom>
        </p:spPr>
      </p:pic>
      <p:sp>
        <p:nvSpPr>
          <p:cNvPr id="13" name="Rectangle 12">
            <a:extLst>
              <a:ext uri="{FF2B5EF4-FFF2-40B4-BE49-F238E27FC236}">
                <a16:creationId xmlns:a16="http://schemas.microsoft.com/office/drawing/2014/main" id="{982928AD-D29E-675C-901C-22D967684ED9}"/>
              </a:ext>
            </a:extLst>
          </p:cNvPr>
          <p:cNvSpPr/>
          <p:nvPr/>
        </p:nvSpPr>
        <p:spPr>
          <a:xfrm>
            <a:off x="1327245" y="2826330"/>
            <a:ext cx="9537510" cy="481863"/>
          </a:xfrm>
          <a:prstGeom prst="rect">
            <a:avLst/>
          </a:prstGeom>
        </p:spPr>
        <p:txBody>
          <a:bodyPr wrap="square">
            <a:spAutoFit/>
          </a:bodyPr>
          <a:lstStyle/>
          <a:p>
            <a:pPr algn="ctr">
              <a:lnSpc>
                <a:spcPts val="3300"/>
              </a:lnSpc>
            </a:pPr>
            <a:r>
              <a:rPr lang="en-US" sz="2600" b="1" dirty="0" err="1">
                <a:solidFill>
                  <a:schemeClr val="tx1"/>
                </a:solidFill>
                <a:latin typeface="UTM Avo" panose="02040603050506020204" pitchFamily="18" charset="0"/>
                <a:ea typeface="Calibri" panose="020F0502020204030204" pitchFamily="34" charset="0"/>
              </a:rPr>
              <a:t>Gió</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mạnh</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có</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thể</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gây</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tác</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hại</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đến</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sản</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xuất</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và</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đời</a:t>
            </a:r>
            <a:r>
              <a:rPr lang="en-US" sz="2600" b="1" dirty="0">
                <a:solidFill>
                  <a:schemeClr val="tx1"/>
                </a:solidFill>
                <a:latin typeface="UTM Avo" panose="02040603050506020204" pitchFamily="18" charset="0"/>
                <a:ea typeface="Calibri" panose="020F0502020204030204" pitchFamily="34" charset="0"/>
              </a:rPr>
              <a:t> </a:t>
            </a:r>
            <a:r>
              <a:rPr lang="en-US" sz="2600" b="1" dirty="0" err="1">
                <a:solidFill>
                  <a:schemeClr val="tx1"/>
                </a:solidFill>
                <a:latin typeface="UTM Avo" panose="02040603050506020204" pitchFamily="18" charset="0"/>
                <a:ea typeface="Calibri" panose="020F0502020204030204" pitchFamily="34" charset="0"/>
              </a:rPr>
              <a:t>sống</a:t>
            </a:r>
            <a:endParaRPr lang="en-US" sz="2600" b="1" dirty="0">
              <a:solidFill>
                <a:schemeClr val="tx1"/>
              </a:solidFill>
              <a:latin typeface="UTM Avo" panose="02040603050506020204" pitchFamily="18" charset="0"/>
              <a:ea typeface="Calibri" panose="020F0502020204030204" pitchFamily="34" charset="0"/>
            </a:endParaRPr>
          </a:p>
        </p:txBody>
      </p:sp>
    </p:spTree>
    <p:extLst>
      <p:ext uri="{BB962C8B-B14F-4D97-AF65-F5344CB8AC3E}">
        <p14:creationId xmlns:p14="http://schemas.microsoft.com/office/powerpoint/2010/main" val="404783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6" name="Rectangle 15">
            <a:extLst>
              <a:ext uri="{FF2B5EF4-FFF2-40B4-BE49-F238E27FC236}">
                <a16:creationId xmlns:a16="http://schemas.microsoft.com/office/drawing/2014/main" id="{5EDC083C-B235-F873-CDD4-9FFA6A7A9FDC}"/>
              </a:ext>
            </a:extLst>
          </p:cNvPr>
          <p:cNvSpPr/>
          <p:nvPr/>
        </p:nvSpPr>
        <p:spPr>
          <a:xfrm>
            <a:off x="870100" y="3320927"/>
            <a:ext cx="3238127" cy="1121846"/>
          </a:xfrm>
          <a:prstGeom prst="rect">
            <a:avLst/>
          </a:prstGeom>
        </p:spPr>
        <p:txBody>
          <a:bodyPr wrap="square">
            <a:spAutoFit/>
          </a:bodyPr>
          <a:lstStyle/>
          <a:p>
            <a:pPr algn="ctr">
              <a:lnSpc>
                <a:spcPct val="150000"/>
              </a:lnSpc>
            </a:pPr>
            <a:r>
              <a:rPr lang="en-US" sz="2400" b="1" dirty="0">
                <a:solidFill>
                  <a:schemeClr val="tx1"/>
                </a:solidFill>
                <a:latin typeface="UTM Avo" panose="02040603050506020204" pitchFamily="18" charset="0"/>
                <a:ea typeface="Calibri" panose="020F0502020204030204" pitchFamily="34" charset="0"/>
              </a:rPr>
              <a:t>Hình 30.3. </a:t>
            </a:r>
            <a:r>
              <a:rPr lang="en-US" sz="2400" b="1" dirty="0" err="1">
                <a:solidFill>
                  <a:schemeClr val="tx1"/>
                </a:solidFill>
                <a:latin typeface="UTM Avo" panose="02040603050506020204" pitchFamily="18" charset="0"/>
                <a:ea typeface="Calibri" panose="020F0502020204030204" pitchFamily="34" charset="0"/>
              </a:rPr>
              <a:t>Tác</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hại</a:t>
            </a:r>
            <a:r>
              <a:rPr lang="en-US" sz="2400" b="1" dirty="0">
                <a:solidFill>
                  <a:schemeClr val="tx1"/>
                </a:solidFill>
                <a:latin typeface="UTM Avo" panose="02040603050506020204" pitchFamily="18" charset="0"/>
                <a:ea typeface="Calibri" panose="020F0502020204030204" pitchFamily="34" charset="0"/>
              </a:rPr>
              <a:t> của </a:t>
            </a:r>
            <a:r>
              <a:rPr lang="en-US" sz="2400" b="1" dirty="0" err="1">
                <a:solidFill>
                  <a:schemeClr val="tx1"/>
                </a:solidFill>
                <a:latin typeface="UTM Avo" panose="02040603050506020204" pitchFamily="18" charset="0"/>
                <a:ea typeface="Calibri" panose="020F0502020204030204" pitchFamily="34" charset="0"/>
              </a:rPr>
              <a:t>gió</a:t>
            </a:r>
            <a:r>
              <a:rPr lang="en-US" sz="2400" b="1" dirty="0">
                <a:solidFill>
                  <a:schemeClr val="tx1"/>
                </a:solidFill>
                <a:latin typeface="UTM Avo" panose="02040603050506020204" pitchFamily="18" charset="0"/>
                <a:ea typeface="Calibri" panose="020F0502020204030204" pitchFamily="34" charset="0"/>
              </a:rPr>
              <a:t> </a:t>
            </a:r>
            <a:r>
              <a:rPr lang="en-US" sz="2400" b="1" dirty="0" err="1">
                <a:solidFill>
                  <a:schemeClr val="tx1"/>
                </a:solidFill>
                <a:latin typeface="UTM Avo" panose="02040603050506020204" pitchFamily="18" charset="0"/>
                <a:ea typeface="Calibri" panose="020F0502020204030204" pitchFamily="34" charset="0"/>
              </a:rPr>
              <a:t>bão</a:t>
            </a:r>
            <a:endParaRPr lang="en-US" sz="2400" dirty="0">
              <a:solidFill>
                <a:schemeClr val="tx1"/>
              </a:solidFill>
              <a:latin typeface="UTM Avo" panose="02040603050506020204" pitchFamily="18" charset="0"/>
              <a:ea typeface="Calibri" panose="020F0502020204030204" pitchFamily="34" charset="0"/>
            </a:endParaRPr>
          </a:p>
        </p:txBody>
      </p:sp>
      <p:grpSp>
        <p:nvGrpSpPr>
          <p:cNvPr id="8" name="Group 7">
            <a:extLst>
              <a:ext uri="{FF2B5EF4-FFF2-40B4-BE49-F238E27FC236}">
                <a16:creationId xmlns:a16="http://schemas.microsoft.com/office/drawing/2014/main" id="{AB8AA154-564F-0BAE-ECB4-18FEE8E0486A}"/>
              </a:ext>
            </a:extLst>
          </p:cNvPr>
          <p:cNvGrpSpPr/>
          <p:nvPr/>
        </p:nvGrpSpPr>
        <p:grpSpPr>
          <a:xfrm>
            <a:off x="4891361" y="1705549"/>
            <a:ext cx="6430539" cy="4734742"/>
            <a:chOff x="4895814" y="1241946"/>
            <a:chExt cx="7080175" cy="5213062"/>
          </a:xfrm>
        </p:grpSpPr>
        <p:pic>
          <p:nvPicPr>
            <p:cNvPr id="3" name="Picture 2">
              <a:extLst>
                <a:ext uri="{FF2B5EF4-FFF2-40B4-BE49-F238E27FC236}">
                  <a16:creationId xmlns:a16="http://schemas.microsoft.com/office/drawing/2014/main" id="{61D4C473-0D71-99C7-A773-EF14C68C1239}"/>
                </a:ext>
              </a:extLst>
            </p:cNvPr>
            <p:cNvPicPr>
              <a:picLocks noChangeAspect="1"/>
            </p:cNvPicPr>
            <p:nvPr/>
          </p:nvPicPr>
          <p:blipFill>
            <a:blip r:embed="rId4"/>
            <a:stretch>
              <a:fillRect/>
            </a:stretch>
          </p:blipFill>
          <p:spPr>
            <a:xfrm>
              <a:off x="4895814" y="1241946"/>
              <a:ext cx="3594237" cy="2396158"/>
            </a:xfrm>
            <a:prstGeom prst="rect">
              <a:avLst/>
            </a:prstGeom>
          </p:spPr>
        </p:pic>
        <p:pic>
          <p:nvPicPr>
            <p:cNvPr id="5" name="Picture 4">
              <a:extLst>
                <a:ext uri="{FF2B5EF4-FFF2-40B4-BE49-F238E27FC236}">
                  <a16:creationId xmlns:a16="http://schemas.microsoft.com/office/drawing/2014/main" id="{E3EB9F0B-2AA7-F441-7B4D-A3B32CA666AF}"/>
                </a:ext>
              </a:extLst>
            </p:cNvPr>
            <p:cNvPicPr>
              <a:picLocks noChangeAspect="1"/>
            </p:cNvPicPr>
            <p:nvPr/>
          </p:nvPicPr>
          <p:blipFill>
            <a:blip r:embed="rId5"/>
            <a:stretch>
              <a:fillRect/>
            </a:stretch>
          </p:blipFill>
          <p:spPr>
            <a:xfrm>
              <a:off x="4909462" y="3638104"/>
              <a:ext cx="3574079" cy="2816904"/>
            </a:xfrm>
            <a:prstGeom prst="rect">
              <a:avLst/>
            </a:prstGeom>
          </p:spPr>
        </p:pic>
        <p:pic>
          <p:nvPicPr>
            <p:cNvPr id="7" name="Picture 6">
              <a:extLst>
                <a:ext uri="{FF2B5EF4-FFF2-40B4-BE49-F238E27FC236}">
                  <a16:creationId xmlns:a16="http://schemas.microsoft.com/office/drawing/2014/main" id="{B297E7F3-EF92-276D-CC23-F43EF5505CAD}"/>
                </a:ext>
              </a:extLst>
            </p:cNvPr>
            <p:cNvPicPr>
              <a:picLocks noChangeAspect="1"/>
            </p:cNvPicPr>
            <p:nvPr/>
          </p:nvPicPr>
          <p:blipFill>
            <a:blip r:embed="rId6"/>
            <a:stretch>
              <a:fillRect/>
            </a:stretch>
          </p:blipFill>
          <p:spPr>
            <a:xfrm>
              <a:off x="8490051" y="1241946"/>
              <a:ext cx="3485938" cy="5213062"/>
            </a:xfrm>
            <a:prstGeom prst="rect">
              <a:avLst/>
            </a:prstGeom>
          </p:spPr>
        </p:pic>
      </p:grpSp>
    </p:spTree>
    <p:extLst>
      <p:ext uri="{BB962C8B-B14F-4D97-AF65-F5344CB8AC3E}">
        <p14:creationId xmlns:p14="http://schemas.microsoft.com/office/powerpoint/2010/main" val="267648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1252;p33">
            <a:extLst>
              <a:ext uri="{FF2B5EF4-FFF2-40B4-BE49-F238E27FC236}">
                <a16:creationId xmlns:a16="http://schemas.microsoft.com/office/drawing/2014/main" id="{598C8F47-D021-92A6-35A7-7D591051E4C7}"/>
              </a:ext>
            </a:extLst>
          </p:cNvPr>
          <p:cNvSpPr/>
          <p:nvPr/>
        </p:nvSpPr>
        <p:spPr>
          <a:xfrm rot="16200000">
            <a:off x="5335430" y="-1426944"/>
            <a:ext cx="1155415" cy="8512968"/>
          </a:xfrm>
          <a:prstGeom prst="wedgeRectCallout">
            <a:avLst>
              <a:gd name="adj1" fmla="val -81264"/>
              <a:gd name="adj2" fmla="val 35055"/>
            </a:avLst>
          </a:prstGeom>
          <a:solidFill>
            <a:schemeClr val="accent6">
              <a:lumMod val="20000"/>
              <a:lumOff val="80000"/>
            </a:schemeClr>
          </a:solidFill>
          <a:ln>
            <a:noFill/>
          </a:ln>
          <a:effectLst>
            <a:outerShdw blurRad="28575" dist="28575" dir="19320000" algn="bl" rotWithShape="0">
              <a:srgbClr val="434343">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3" name="Google Shape;1253;p33">
            <a:extLst>
              <a:ext uri="{FF2B5EF4-FFF2-40B4-BE49-F238E27FC236}">
                <a16:creationId xmlns:a16="http://schemas.microsoft.com/office/drawing/2014/main" id="{5135B2B2-086F-4B4D-23C0-9FE82B2F52B5}"/>
              </a:ext>
            </a:extLst>
          </p:cNvPr>
          <p:cNvSpPr txBox="1">
            <a:spLocks/>
          </p:cNvSpPr>
          <p:nvPr/>
        </p:nvSpPr>
        <p:spPr>
          <a:xfrm>
            <a:off x="1668481" y="2117664"/>
            <a:ext cx="8469964" cy="1423753"/>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lgn="ctr">
              <a:lnSpc>
                <a:spcPts val="3600"/>
              </a:lnSpc>
            </a:pPr>
            <a:r>
              <a:rPr lang="en-US" sz="2800" dirty="0">
                <a:latin typeface="UTM Avo" panose="02040603050506020204" pitchFamily="18" charset="0"/>
              </a:rPr>
              <a:t>Hãy </a:t>
            </a:r>
            <a:r>
              <a:rPr lang="en-US" sz="2800" dirty="0" err="1">
                <a:latin typeface="UTM Avo" panose="02040603050506020204" pitchFamily="18" charset="0"/>
              </a:rPr>
              <a:t>lấy</a:t>
            </a:r>
            <a:r>
              <a:rPr lang="en-US" sz="2800" dirty="0">
                <a:latin typeface="UTM Avo" panose="02040603050506020204" pitchFamily="18" charset="0"/>
              </a:rPr>
              <a:t> </a:t>
            </a:r>
            <a:r>
              <a:rPr lang="en-US" sz="2800" dirty="0" err="1">
                <a:latin typeface="UTM Avo" panose="02040603050506020204" pitchFamily="18" charset="0"/>
              </a:rPr>
              <a:t>ví</a:t>
            </a:r>
            <a:r>
              <a:rPr lang="en-US" sz="2800" dirty="0">
                <a:latin typeface="UTM Avo" panose="02040603050506020204" pitchFamily="18" charset="0"/>
              </a:rPr>
              <a:t> </a:t>
            </a:r>
            <a:r>
              <a:rPr lang="en-US" sz="2800" dirty="0" err="1">
                <a:latin typeface="UTM Avo" panose="02040603050506020204" pitchFamily="18" charset="0"/>
              </a:rPr>
              <a:t>dụ</a:t>
            </a:r>
            <a:r>
              <a:rPr lang="en-US" sz="2800" dirty="0">
                <a:latin typeface="UTM Avo" panose="02040603050506020204" pitchFamily="18" charset="0"/>
              </a:rPr>
              <a:t> </a:t>
            </a:r>
            <a:r>
              <a:rPr lang="en-US" sz="2800" dirty="0" err="1">
                <a:latin typeface="UTM Avo" panose="02040603050506020204" pitchFamily="18" charset="0"/>
              </a:rPr>
              <a:t>về</a:t>
            </a:r>
            <a:r>
              <a:rPr lang="en-US" sz="2800" dirty="0">
                <a:latin typeface="UTM Avo" panose="02040603050506020204" pitchFamily="18" charset="0"/>
              </a:rPr>
              <a:t> </a:t>
            </a:r>
            <a:r>
              <a:rPr lang="en-US" sz="2800" dirty="0" err="1">
                <a:latin typeface="UTM Avo" panose="02040603050506020204" pitchFamily="18" charset="0"/>
              </a:rPr>
              <a:t>năng</a:t>
            </a:r>
            <a:r>
              <a:rPr lang="en-US" sz="2800" dirty="0">
                <a:latin typeface="UTM Avo" panose="02040603050506020204" pitchFamily="18" charset="0"/>
              </a:rPr>
              <a:t> </a:t>
            </a:r>
            <a:r>
              <a:rPr lang="en-US" sz="2800" dirty="0" err="1">
                <a:latin typeface="UTM Avo" panose="02040603050506020204" pitchFamily="18" charset="0"/>
              </a:rPr>
              <a:t>lượng</a:t>
            </a:r>
            <a:r>
              <a:rPr lang="en-US" sz="2800" dirty="0">
                <a:latin typeface="UTM Avo" panose="02040603050506020204" pitchFamily="18" charset="0"/>
              </a:rPr>
              <a:t> </a:t>
            </a:r>
            <a:r>
              <a:rPr lang="en-US" sz="2800" dirty="0" err="1">
                <a:latin typeface="UTM Avo" panose="02040603050506020204" pitchFamily="18" charset="0"/>
              </a:rPr>
              <a:t>và</a:t>
            </a:r>
            <a:r>
              <a:rPr lang="en-US" sz="2800" dirty="0">
                <a:latin typeface="UTM Avo" panose="02040603050506020204" pitchFamily="18" charset="0"/>
              </a:rPr>
              <a:t> </a:t>
            </a:r>
            <a:r>
              <a:rPr lang="en-US" sz="2800" dirty="0" err="1">
                <a:latin typeface="UTM Avo" panose="02040603050506020204" pitchFamily="18" charset="0"/>
              </a:rPr>
              <a:t>tác</a:t>
            </a:r>
            <a:r>
              <a:rPr lang="en-US" sz="2800" dirty="0">
                <a:latin typeface="UTM Avo" panose="02040603050506020204" pitchFamily="18" charset="0"/>
              </a:rPr>
              <a:t> </a:t>
            </a:r>
            <a:r>
              <a:rPr lang="en-US" sz="2800" dirty="0" err="1">
                <a:latin typeface="UTM Avo" panose="02040603050506020204" pitchFamily="18" charset="0"/>
              </a:rPr>
              <a:t>dụng</a:t>
            </a:r>
            <a:r>
              <a:rPr lang="en-US" sz="2800" dirty="0">
                <a:latin typeface="UTM Avo" panose="02040603050506020204" pitchFamily="18" charset="0"/>
              </a:rPr>
              <a:t> </a:t>
            </a:r>
            <a:r>
              <a:rPr lang="en-US" sz="2800" dirty="0" err="1">
                <a:latin typeface="UTM Avo" panose="02040603050506020204" pitchFamily="18" charset="0"/>
              </a:rPr>
              <a:t>lực</a:t>
            </a:r>
            <a:r>
              <a:rPr lang="en-US" sz="2800" dirty="0">
                <a:latin typeface="UTM Avo" panose="02040603050506020204" pitchFamily="18" charset="0"/>
              </a:rPr>
              <a:t>!</a:t>
            </a:r>
          </a:p>
        </p:txBody>
      </p:sp>
      <p:pic>
        <p:nvPicPr>
          <p:cNvPr id="12" name="Picture 41">
            <a:extLst>
              <a:ext uri="{FF2B5EF4-FFF2-40B4-BE49-F238E27FC236}">
                <a16:creationId xmlns:a16="http://schemas.microsoft.com/office/drawing/2014/main" id="{5E30B150-A2DE-85DF-39FA-5056584D83B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590791" y="3820298"/>
            <a:ext cx="2904105" cy="3037702"/>
          </a:xfrm>
          <a:prstGeom prst="rect">
            <a:avLst/>
          </a:prstGeom>
        </p:spPr>
      </p:pic>
    </p:spTree>
    <p:extLst>
      <p:ext uri="{BB962C8B-B14F-4D97-AF65-F5344CB8AC3E}">
        <p14:creationId xmlns:p14="http://schemas.microsoft.com/office/powerpoint/2010/main" val="311248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Google Shape;3746;p73">
            <a:extLst>
              <a:ext uri="{FF2B5EF4-FFF2-40B4-BE49-F238E27FC236}">
                <a16:creationId xmlns:a16="http://schemas.microsoft.com/office/drawing/2014/main" id="{D509D2F1-3150-3AC1-3290-D121F651DCF1}"/>
              </a:ext>
            </a:extLst>
          </p:cNvPr>
          <p:cNvSpPr txBox="1">
            <a:spLocks/>
          </p:cNvSpPr>
          <p:nvPr/>
        </p:nvSpPr>
        <p:spPr>
          <a:xfrm>
            <a:off x="660527" y="2479723"/>
            <a:ext cx="5294796" cy="20771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lnSpc>
                <a:spcPct val="150000"/>
              </a:lnSpc>
              <a:buNone/>
            </a:pPr>
            <a:r>
              <a:rPr lang="vi-VN" sz="2400" dirty="0">
                <a:latin typeface="UTM Avo" panose="02040603050506020204" pitchFamily="18" charset="0"/>
              </a:rPr>
              <a:t>Xe đi với tốc độ càng lớn thì động năng của xe càng lớn khi va chạm vào các xe khác có thể gây ra lực lớn làm thiệt hại về người và tài sản.</a:t>
            </a:r>
          </a:p>
        </p:txBody>
      </p:sp>
      <p:pic>
        <p:nvPicPr>
          <p:cNvPr id="13" name="Picture 2" descr="Đâm xe chết người đi bộ trong lúc lái thử xe tại showroom ở Phú Thọ">
            <a:extLst>
              <a:ext uri="{FF2B5EF4-FFF2-40B4-BE49-F238E27FC236}">
                <a16:creationId xmlns:a16="http://schemas.microsoft.com/office/drawing/2014/main" id="{070F6E93-BE73-E594-2760-3FD090FBD5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406" y="2479723"/>
            <a:ext cx="3980784" cy="321405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35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par>
                                <p:cTn id="8" presetID="42"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Google Shape;3746;p73">
            <a:extLst>
              <a:ext uri="{FF2B5EF4-FFF2-40B4-BE49-F238E27FC236}">
                <a16:creationId xmlns:a16="http://schemas.microsoft.com/office/drawing/2014/main" id="{D509D2F1-3150-3AC1-3290-D121F651DCF1}"/>
              </a:ext>
            </a:extLst>
          </p:cNvPr>
          <p:cNvSpPr txBox="1">
            <a:spLocks/>
          </p:cNvSpPr>
          <p:nvPr/>
        </p:nvSpPr>
        <p:spPr>
          <a:xfrm>
            <a:off x="668982" y="2699921"/>
            <a:ext cx="5580136" cy="20771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ctr">
              <a:lnSpc>
                <a:spcPct val="150000"/>
              </a:lnSpc>
              <a:buNone/>
            </a:pPr>
            <a:r>
              <a:rPr lang="vi-VN" sz="2400" dirty="0">
                <a:latin typeface="UTM Avo" panose="02040603050506020204" pitchFamily="18" charset="0"/>
              </a:rPr>
              <a:t>Một vật rơi từ trên cao, khi độ cao càng lớn thì vật rơi tác dụng xuống mặt đất một lực càng mạnh, lực đó làm hỏng vật, hỏng bề mặt sàn.</a:t>
            </a:r>
          </a:p>
        </p:txBody>
      </p:sp>
      <p:pic>
        <p:nvPicPr>
          <p:cNvPr id="2" name="Picture 2" descr="Giải mã] Vỡ, bể ly là điềm báo gì ? có sao không ?">
            <a:extLst>
              <a:ext uri="{FF2B5EF4-FFF2-40B4-BE49-F238E27FC236}">
                <a16:creationId xmlns:a16="http://schemas.microsoft.com/office/drawing/2014/main" id="{3FD6E3F4-8F94-4A04-EBFF-47168F5EBF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3845" y="1832652"/>
            <a:ext cx="4353635" cy="38117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65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FF6FE60-1CEA-8D6C-EB66-2B8BED0BE170}"/>
              </a:ext>
            </a:extLst>
          </p:cNvPr>
          <p:cNvSpPr/>
          <p:nvPr/>
        </p:nvSpPr>
        <p:spPr>
          <a:xfrm>
            <a:off x="775399" y="2215615"/>
            <a:ext cx="10638768" cy="3326766"/>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9" name="Picture 8">
            <a:extLst>
              <a:ext uri="{FF2B5EF4-FFF2-40B4-BE49-F238E27FC236}">
                <a16:creationId xmlns:a16="http://schemas.microsoft.com/office/drawing/2014/main" id="{0FC5DEBA-2F8E-0BE3-8022-880B797DAD7E}"/>
              </a:ext>
            </a:extLst>
          </p:cNvPr>
          <p:cNvPicPr>
            <a:picLocks noChangeAspect="1"/>
          </p:cNvPicPr>
          <p:nvPr/>
        </p:nvPicPr>
        <p:blipFill>
          <a:blip r:embed="rId4"/>
          <a:stretch>
            <a:fillRect/>
          </a:stretch>
        </p:blipFill>
        <p:spPr>
          <a:xfrm>
            <a:off x="10260981" y="1413661"/>
            <a:ext cx="1560583" cy="1473278"/>
          </a:xfrm>
          <a:prstGeom prst="rect">
            <a:avLst/>
          </a:prstGeom>
        </p:spPr>
      </p:pic>
      <p:sp>
        <p:nvSpPr>
          <p:cNvPr id="10" name="Rectangle 9">
            <a:extLst>
              <a:ext uri="{FF2B5EF4-FFF2-40B4-BE49-F238E27FC236}">
                <a16:creationId xmlns:a16="http://schemas.microsoft.com/office/drawing/2014/main" id="{18690C33-3DED-EFE7-7ADD-4CC32B5A3E25}"/>
              </a:ext>
            </a:extLst>
          </p:cNvPr>
          <p:cNvSpPr/>
          <p:nvPr/>
        </p:nvSpPr>
        <p:spPr>
          <a:xfrm>
            <a:off x="1299677" y="2711338"/>
            <a:ext cx="9590211" cy="2335319"/>
          </a:xfrm>
          <a:prstGeom prst="rect">
            <a:avLst/>
          </a:prstGeom>
        </p:spPr>
        <p:txBody>
          <a:bodyPr wrap="square">
            <a:spAutoFit/>
          </a:bodyPr>
          <a:lstStyle/>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Năng lượng đặc trưng cho khả năng tác dụng lực.</a:t>
            </a:r>
            <a:endParaRPr lang="en-US" sz="2000" dirty="0">
              <a:solidFill>
                <a:sysClr val="windowText" lastClr="000000"/>
              </a:solidFill>
              <a:latin typeface="UTM Avo" panose="02040603050506020204" pitchFamily="18" charset="0"/>
            </a:endParaRPr>
          </a:p>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Năng lượng điện, năng lượng nhiệt, năng lượng ánh sáng, năng lượng âm thanh,….luôn gắn với chuyển động. </a:t>
            </a:r>
            <a:endParaRPr lang="en-US" sz="2000" dirty="0">
              <a:solidFill>
                <a:sysClr val="windowText" lastClr="000000"/>
              </a:solidFill>
              <a:latin typeface="UTM Avo" panose="02040603050506020204" pitchFamily="18" charset="0"/>
            </a:endParaRPr>
          </a:p>
          <a:p>
            <a:pPr marL="342900" lvl="0" indent="-342900" algn="just">
              <a:lnSpc>
                <a:spcPct val="150000"/>
              </a:lnSpc>
              <a:buSzPct val="120000"/>
              <a:buFont typeface="Arial" panose="020B0604020202020204" pitchFamily="34" charset="0"/>
              <a:buChar char="•"/>
            </a:pPr>
            <a:r>
              <a:rPr lang="vi-VN" sz="2000" dirty="0">
                <a:solidFill>
                  <a:sysClr val="windowText" lastClr="000000"/>
                </a:solidFill>
                <a:latin typeface="UTM Avo" panose="02040603050506020204" pitchFamily="18" charset="0"/>
              </a:rPr>
              <a:t>Thế năng hấp dẫn, thế năng đàn hồi, năng lượng hóa học, năng lượng hạt nhân,…được xem là năng lượng lưu trữ. </a:t>
            </a:r>
          </a:p>
        </p:txBody>
      </p:sp>
    </p:spTree>
    <p:extLst>
      <p:ext uri="{BB962C8B-B14F-4D97-AF65-F5344CB8AC3E}">
        <p14:creationId xmlns:p14="http://schemas.microsoft.com/office/powerpoint/2010/main" val="1783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AD29A9B9-BA31-FD1C-E73C-4C31EDC03B65}"/>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Ong</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non</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học</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pic>
        <p:nvPicPr>
          <p:cNvPr id="3" name="Picture 2">
            <a:extLst>
              <a:ext uri="{FF2B5EF4-FFF2-40B4-BE49-F238E27FC236}">
                <a16:creationId xmlns:a16="http://schemas.microsoft.com/office/drawing/2014/main" id="{07CE6008-DA12-D3A7-0230-B4844F600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Cartoon Background Music Funny Animation Free">
            <a:hlinkClick r:id="" action="ppaction://media"/>
            <a:extLst>
              <a:ext uri="{FF2B5EF4-FFF2-40B4-BE49-F238E27FC236}">
                <a16:creationId xmlns:a16="http://schemas.microsoft.com/office/drawing/2014/main" id="{797B971D-38DA-3671-AFF5-28C15AE341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280157" y="997334"/>
            <a:ext cx="487363" cy="487363"/>
          </a:xfrm>
          <a:prstGeom prst="rect">
            <a:avLst/>
          </a:prstGeom>
        </p:spPr>
      </p:pic>
      <p:pic>
        <p:nvPicPr>
          <p:cNvPr id="2" name="Picture 1">
            <a:extLst>
              <a:ext uri="{FF2B5EF4-FFF2-40B4-BE49-F238E27FC236}">
                <a16:creationId xmlns:a16="http://schemas.microsoft.com/office/drawing/2014/main" id="{FB9B1955-E459-9D0A-862F-75EA3BBCFF6F}"/>
              </a:ext>
            </a:extLst>
          </p:cNvPr>
          <p:cNvPicPr>
            <a:picLocks noChangeAspect="1"/>
          </p:cNvPicPr>
          <p:nvPr/>
        </p:nvPicPr>
        <p:blipFill>
          <a:blip r:embed="rId7"/>
          <a:stretch>
            <a:fillRect/>
          </a:stretch>
        </p:blipFill>
        <p:spPr>
          <a:xfrm>
            <a:off x="9016878" y="392565"/>
            <a:ext cx="2859272" cy="2859272"/>
          </a:xfrm>
          <a:prstGeom prst="rect">
            <a:avLst/>
          </a:prstGeom>
        </p:spPr>
      </p:pic>
      <p:pic>
        <p:nvPicPr>
          <p:cNvPr id="6" name="Picture 5">
            <a:extLst>
              <a:ext uri="{FF2B5EF4-FFF2-40B4-BE49-F238E27FC236}">
                <a16:creationId xmlns:a16="http://schemas.microsoft.com/office/drawing/2014/main" id="{BFD6D42F-BD88-0CBF-B834-06D37EB8A41F}"/>
              </a:ext>
            </a:extLst>
          </p:cNvPr>
          <p:cNvPicPr>
            <a:picLocks noChangeAspect="1"/>
          </p:cNvPicPr>
          <p:nvPr/>
        </p:nvPicPr>
        <p:blipFill>
          <a:blip r:embed="rId8"/>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5694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1" accel="10000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ac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accel="10000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accel="10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7" showWhenStopped="0">
                <p:cTn id="27" repeatCount="indefinite" fill="hold" display="0">
                  <p:stCondLst>
                    <p:cond delay="indefinite"/>
                  </p:stCondLst>
                  <p:endCondLst>
                    <p:cond evt="onStopAudio" delay="0">
                      <p:tgtEl>
                        <p:sldTgt/>
                      </p:tgtEl>
                    </p:cond>
                  </p:endCondLst>
                </p:cTn>
                <p:tgtEl>
                  <p:spTgt spid="4"/>
                </p:tgtEl>
              </p:cMediaNode>
            </p:audio>
          </p:childTnLst>
        </p:cTn>
      </p:par>
    </p:tnLst>
    <p:bldLst>
      <p:bldP spid="8" grpId="0" animBg="1"/>
      <p:bldP spid="9" grpId="0" animBg="1"/>
      <p:bldP spid="10"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D4BBFA5-A531-CDFA-C006-225F65E53AEB}"/>
              </a:ext>
            </a:extLst>
          </p:cNvPr>
          <p:cNvSpPr/>
          <p:nvPr/>
        </p:nvSpPr>
        <p:spPr>
          <a:xfrm>
            <a:off x="319460" y="1365813"/>
            <a:ext cx="9340355"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50000"/>
              </a:lnSpc>
              <a:spcBef>
                <a:spcPts val="600"/>
              </a:spcBef>
              <a:spcAft>
                <a:spcPts val="80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endParaRPr kumimoji="0" lang="en-US" sz="28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xuất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hiện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chuyển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sang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tiếp</a:t>
            </a:r>
            <a:r>
              <a:rPr lang="en-US" sz="2400" kern="100" dirty="0">
                <a:solidFill>
                  <a:prstClr val="black"/>
                </a:solidFill>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theo.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p>
        </p:txBody>
      </p:sp>
      <p:pic>
        <p:nvPicPr>
          <p:cNvPr id="4" name="Picture 3">
            <a:extLst>
              <a:ext uri="{FF2B5EF4-FFF2-40B4-BE49-F238E27FC236}">
                <a16:creationId xmlns:a16="http://schemas.microsoft.com/office/drawing/2014/main" id="{6A72A571-5925-EDFE-1732-A8190920A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E1E15276-30FA-9DA1-7CBF-E1E2F2142A57}"/>
              </a:ext>
            </a:extLst>
          </p:cNvPr>
          <p:cNvPicPr>
            <a:picLocks noChangeAspect="1"/>
          </p:cNvPicPr>
          <p:nvPr/>
        </p:nvPicPr>
        <p:blipFill>
          <a:blip r:embed="rId4"/>
          <a:stretch>
            <a:fillRect/>
          </a:stretch>
        </p:blipFill>
        <p:spPr>
          <a:xfrm>
            <a:off x="8893667" y="905749"/>
            <a:ext cx="2859272" cy="2859272"/>
          </a:xfrm>
          <a:prstGeom prst="rect">
            <a:avLst/>
          </a:prstGeom>
        </p:spPr>
      </p:pic>
      <p:pic>
        <p:nvPicPr>
          <p:cNvPr id="6" name="Picture 5">
            <a:extLst>
              <a:ext uri="{FF2B5EF4-FFF2-40B4-BE49-F238E27FC236}">
                <a16:creationId xmlns:a16="http://schemas.microsoft.com/office/drawing/2014/main" id="{6290C18A-54DD-DE0A-F76A-7D6E404A7060}"/>
              </a:ext>
            </a:extLst>
          </p:cNvPr>
          <p:cNvPicPr>
            <a:picLocks noChangeAspect="1"/>
          </p:cNvPicPr>
          <p:nvPr/>
        </p:nvPicPr>
        <p:blipFill>
          <a:blip r:embed="rId5"/>
          <a:stretch>
            <a:fillRect/>
          </a:stretch>
        </p:blipFill>
        <p:spPr>
          <a:xfrm>
            <a:off x="704105" y="3973137"/>
            <a:ext cx="2645893" cy="2658086"/>
          </a:xfrm>
          <a:prstGeom prst="rect">
            <a:avLst/>
          </a:prstGeom>
        </p:spPr>
      </p:pic>
    </p:spTree>
    <p:extLst>
      <p:ext uri="{BB962C8B-B14F-4D97-AF65-F5344CB8AC3E}">
        <p14:creationId xmlns:p14="http://schemas.microsoft.com/office/powerpoint/2010/main" val="1689517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D74C69-FCFA-5FC2-597C-F196D4AAFA44}"/>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B710AA99-4BF9-655A-A2F6-83032EA0A526}"/>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kern="1200" dirty="0">
                <a:solidFill>
                  <a:schemeClr val="tx1"/>
                </a:solidFill>
                <a:latin typeface="UTM Avo" panose="02040603050506020204" pitchFamily="18" charset="0"/>
                <a:cs typeface="Times New Roman" panose="02020603050405020304" pitchFamily="18" charset="0"/>
              </a:rPr>
              <a:t>N</a:t>
            </a:r>
            <a:r>
              <a:rPr lang="vi-VN" sz="2400" kern="1200" dirty="0">
                <a:solidFill>
                  <a:schemeClr val="tx1"/>
                </a:solidFill>
                <a:latin typeface="UTM Avo" panose="02040603050506020204" pitchFamily="18" charset="0"/>
                <a:cs typeface="Times New Roman" panose="02020603050405020304" pitchFamily="18" charset="0"/>
              </a:rPr>
              <a:t>ăng lượng do vật có</a:t>
            </a:r>
            <a:endParaRPr lang="en-US" sz="2400" kern="1200" dirty="0">
              <a:solidFill>
                <a:schemeClr val="tx1"/>
              </a:solidFill>
              <a:latin typeface="UTM Avo" panose="02040603050506020204" pitchFamily="18" charset="0"/>
              <a:cs typeface="Times New Roman" panose="02020603050405020304" pitchFamily="18" charset="0"/>
            </a:endParaRPr>
          </a:p>
          <a:p>
            <a:pPr lvl="0" algn="ctr">
              <a:lnSpc>
                <a:spcPct val="150000"/>
              </a:lnSpc>
              <a:buClrTx/>
              <a:defRPr/>
            </a:pPr>
            <a:r>
              <a:rPr lang="vi-VN" sz="2400" kern="1200" dirty="0">
                <a:solidFill>
                  <a:schemeClr val="tx1"/>
                </a:solidFill>
                <a:latin typeface="UTM Avo" panose="02040603050506020204" pitchFamily="18" charset="0"/>
                <a:cs typeface="Times New Roman" panose="02020603050405020304" pitchFamily="18" charset="0"/>
              </a:rPr>
              <a:t>độ cao</a:t>
            </a:r>
            <a:r>
              <a:rPr lang="en-US" sz="2400" kern="1200" dirty="0">
                <a:solidFill>
                  <a:schemeClr val="tx1"/>
                </a:solidFill>
                <a:latin typeface="UTM Avo" panose="020406030505060202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538D04FF-FC47-D358-C77F-892F2F0104FC}"/>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a:solidFill>
                  <a:schemeClr val="tx1"/>
                </a:solidFill>
                <a:latin typeface="UTM Avo" panose="02040603050506020204" pitchFamily="18" charset="0"/>
                <a:cs typeface="Times New Roman" panose="02020603050405020304" pitchFamily="18" charset="0"/>
              </a:rPr>
              <a:t>N</a:t>
            </a:r>
            <a:r>
              <a:rPr lang="vi-VN" sz="2400" kern="1200" dirty="0">
                <a:solidFill>
                  <a:schemeClr val="tx1"/>
                </a:solidFill>
                <a:latin typeface="UTM Avo" panose="02040603050506020204" pitchFamily="18" charset="0"/>
                <a:cs typeface="Times New Roman" panose="02020603050405020304" pitchFamily="18" charset="0"/>
              </a:rPr>
              <a:t>ăng lượng do vật có </a:t>
            </a:r>
            <a:endParaRPr lang="en-US" sz="2400" kern="1200" dirty="0">
              <a:solidFill>
                <a:schemeClr val="tx1"/>
              </a:solidFill>
              <a:latin typeface="UTM Avo" panose="02040603050506020204" pitchFamily="18" charset="0"/>
              <a:cs typeface="Times New Roman" panose="02020603050405020304" pitchFamily="18" charset="0"/>
            </a:endParaRPr>
          </a:p>
          <a:p>
            <a:pPr lvl="0" algn="ctr">
              <a:lnSpc>
                <a:spcPct val="150000"/>
              </a:lnSpc>
              <a:buClrTx/>
              <a:defRPr/>
            </a:pPr>
            <a:r>
              <a:rPr lang="vi-VN" sz="2400" kern="1200" dirty="0">
                <a:solidFill>
                  <a:schemeClr val="tx1"/>
                </a:solidFill>
                <a:latin typeface="UTM Avo" panose="02040603050506020204" pitchFamily="18" charset="0"/>
                <a:cs typeface="Times New Roman" panose="02020603050405020304" pitchFamily="18" charset="0"/>
              </a:rPr>
              <a:t>nhiệt độ</a:t>
            </a:r>
            <a:r>
              <a:rPr lang="en-US" sz="2400" kern="1200" dirty="0">
                <a:solidFill>
                  <a:schemeClr val="tx1"/>
                </a:solidFill>
                <a:latin typeface="UTM Avo" panose="020406030505060202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0AC7CB9E-E3F2-137B-943F-E36E7D8E28E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kern="1200" dirty="0">
                <a:solidFill>
                  <a:schemeClr val="tx1"/>
                </a:solidFill>
                <a:latin typeface="UTM Avo" panose="02040603050506020204" pitchFamily="18" charset="0"/>
                <a:cs typeface="Times New Roman" panose="02020603050405020304" pitchFamily="18" charset="0"/>
              </a:rPr>
              <a:t>N</a:t>
            </a:r>
            <a:r>
              <a:rPr lang="vi-VN" sz="2400" kern="1200" dirty="0">
                <a:solidFill>
                  <a:schemeClr val="tx1"/>
                </a:solidFill>
                <a:latin typeface="UTM Avo" panose="02040603050506020204" pitchFamily="18" charset="0"/>
                <a:cs typeface="Times New Roman" panose="02020603050405020304" pitchFamily="18" charset="0"/>
              </a:rPr>
              <a:t>ăng lượng do vật bị </a:t>
            </a:r>
            <a:endParaRPr lang="en-US" sz="2400" kern="1200" dirty="0">
              <a:solidFill>
                <a:schemeClr val="tx1"/>
              </a:solidFill>
              <a:latin typeface="UTM Avo" panose="02040603050506020204" pitchFamily="18" charset="0"/>
              <a:cs typeface="Times New Roman" panose="02020603050405020304" pitchFamily="18" charset="0"/>
            </a:endParaRPr>
          </a:p>
          <a:p>
            <a:pPr lvl="0" algn="ctr">
              <a:lnSpc>
                <a:spcPct val="150000"/>
              </a:lnSpc>
              <a:buClrTx/>
              <a:defRPr/>
            </a:pPr>
            <a:r>
              <a:rPr lang="vi-VN" sz="2400" kern="1200" dirty="0">
                <a:solidFill>
                  <a:schemeClr val="tx1"/>
                </a:solidFill>
                <a:latin typeface="UTM Avo" panose="02040603050506020204" pitchFamily="18" charset="0"/>
                <a:cs typeface="Times New Roman" panose="02020603050405020304" pitchFamily="18" charset="0"/>
              </a:rPr>
              <a:t>biến dạng</a:t>
            </a:r>
            <a:r>
              <a:rPr lang="en-US" sz="2400" kern="1200" dirty="0">
                <a:solidFill>
                  <a:schemeClr val="tx1"/>
                </a:solidFill>
                <a:latin typeface="UTM Avo" panose="020406030505060202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C3942692-833F-B6BB-83DE-F23602106D5D}"/>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kern="1200" dirty="0">
                <a:solidFill>
                  <a:schemeClr val="tx1"/>
                </a:solidFill>
                <a:latin typeface="UTM Avo" panose="02040603050506020204" pitchFamily="18" charset="0"/>
                <a:cs typeface="Times New Roman" panose="02020603050405020304" pitchFamily="18" charset="0"/>
              </a:rPr>
              <a:t>N</a:t>
            </a:r>
            <a:r>
              <a:rPr lang="vi-VN" sz="2400" kern="1200" dirty="0">
                <a:solidFill>
                  <a:schemeClr val="tx1"/>
                </a:solidFill>
                <a:latin typeface="UTM Avo" panose="02040603050506020204" pitchFamily="18" charset="0"/>
                <a:cs typeface="Times New Roman" panose="02020603050405020304" pitchFamily="18" charset="0"/>
              </a:rPr>
              <a:t>ăng lượng do vật </a:t>
            </a:r>
            <a:endParaRPr lang="en-US" sz="2400" kern="1200" dirty="0">
              <a:solidFill>
                <a:schemeClr val="tx1"/>
              </a:solidFill>
              <a:latin typeface="UTM Avo" panose="02040603050506020204" pitchFamily="18" charset="0"/>
              <a:cs typeface="Times New Roman" panose="02020603050405020304" pitchFamily="18" charset="0"/>
            </a:endParaRPr>
          </a:p>
          <a:p>
            <a:pPr lvl="0" algn="ctr">
              <a:lnSpc>
                <a:spcPct val="150000"/>
              </a:lnSpc>
              <a:buClrTx/>
              <a:defRPr/>
            </a:pPr>
            <a:r>
              <a:rPr lang="vi-VN" sz="2400" kern="1200" dirty="0">
                <a:solidFill>
                  <a:schemeClr val="tx1"/>
                </a:solidFill>
                <a:latin typeface="UTM Avo" panose="02040603050506020204" pitchFamily="18" charset="0"/>
                <a:cs typeface="Times New Roman" panose="02020603050405020304" pitchFamily="18" charset="0"/>
              </a:rPr>
              <a:t>chuyển động</a:t>
            </a:r>
            <a:r>
              <a:rPr lang="en-US" sz="2400" kern="1200" dirty="0">
                <a:solidFill>
                  <a:schemeClr val="tx1"/>
                </a:solidFill>
                <a:latin typeface="UTM Avo" panose="020406030505060202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DA180DEA-D0C2-E680-1658-7BB40DC5B2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76664" y="53144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26FCDBC-2129-9EF0-C8C2-694E65056D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8832" y="524727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D2C16BB-0721-9DEF-1E1D-0E7B5230A0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1F2624E-F82F-5907-5193-067AEA8E557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9E2B4A9-2FA6-AE70-5047-9539C3C8214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buClrTx/>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1: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Times New Roman" panose="02020603050405020304" pitchFamily="18" charset="0"/>
              </a:rPr>
              <a:t>Động</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Times New Roman" panose="02020603050405020304" pitchFamily="18" charset="0"/>
              </a:rPr>
              <a:t>năng</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Times New Roman" panose="02020603050405020304" pitchFamily="18" charset="0"/>
              </a:rPr>
              <a:t>của</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Times New Roman" panose="02020603050405020304" pitchFamily="18" charset="0"/>
              </a:rPr>
              <a:t>vật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Times New Roman" panose="02020603050405020304" pitchFamily="18" charset="0"/>
              </a:rPr>
              <a:t>là</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a:t>
            </a:r>
          </a:p>
        </p:txBody>
      </p:sp>
      <p:pic>
        <p:nvPicPr>
          <p:cNvPr id="15" name="Picture 14">
            <a:extLst>
              <a:ext uri="{FF2B5EF4-FFF2-40B4-BE49-F238E27FC236}">
                <a16:creationId xmlns:a16="http://schemas.microsoft.com/office/drawing/2014/main" id="{6FA1C8C8-C220-ED3A-9D26-85AD4044CC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F429EAFA-AD48-F155-CADF-4E36937E9B04}"/>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332E19E8-402D-6846-BD89-1716326C6391}"/>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267679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977D5EBB-FE26-E366-0B4B-2369A5B223AA}"/>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kern="1200" dirty="0" err="1">
                <a:solidFill>
                  <a:schemeClr val="tx1"/>
                </a:solidFill>
                <a:latin typeface="UTM Avo" panose="02040603050506020204" pitchFamily="18" charset="0"/>
                <a:cs typeface="Times New Roman" panose="02020603050405020304" pitchFamily="18" charset="0"/>
              </a:rPr>
              <a:t>Làm</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cho</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vật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nóng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lên</a:t>
            </a:r>
            <a:r>
              <a:rPr lang="en-US" sz="2400" kern="1200" dirty="0">
                <a:solidFill>
                  <a:schemeClr val="tx1"/>
                </a:solidFill>
                <a:latin typeface="UTM Avo" panose="02040603050506020204" pitchFamily="18" charset="0"/>
                <a:cs typeface="Times New Roman" panose="02020603050405020304" pitchFamily="18" charset="0"/>
              </a:rPr>
              <a:t>.</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06471633-64C7-793E-E649-217473BB639E}"/>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a:solidFill>
                  <a:schemeClr val="tx1"/>
                </a:solidFill>
                <a:latin typeface="UTM Avo" panose="02040603050506020204" pitchFamily="18" charset="0"/>
                <a:cs typeface="Times New Roman" panose="02020603050405020304" pitchFamily="18" charset="0"/>
              </a:rPr>
              <a:t>P</a:t>
            </a:r>
            <a:r>
              <a:rPr lang="vi-VN" sz="2400" kern="1200" dirty="0">
                <a:solidFill>
                  <a:schemeClr val="tx1"/>
                </a:solidFill>
                <a:latin typeface="UTM Avo" panose="02040603050506020204" pitchFamily="18" charset="0"/>
                <a:cs typeface="Times New Roman" panose="02020603050405020304" pitchFamily="18" charset="0"/>
              </a:rPr>
              <a:t>hản chiếu được </a:t>
            </a:r>
            <a:br>
              <a:rPr lang="en-US" sz="2400" kern="1200" dirty="0">
                <a:solidFill>
                  <a:schemeClr val="tx1"/>
                </a:solidFill>
                <a:latin typeface="UTM Avo" panose="02040603050506020204" pitchFamily="18" charset="0"/>
                <a:cs typeface="Times New Roman" panose="02020603050405020304" pitchFamily="18" charset="0"/>
              </a:rPr>
            </a:br>
            <a:r>
              <a:rPr lang="vi-VN" sz="2400" kern="1200" dirty="0">
                <a:solidFill>
                  <a:schemeClr val="tx1"/>
                </a:solidFill>
                <a:latin typeface="UTM Avo" panose="02040603050506020204" pitchFamily="18" charset="0"/>
                <a:cs typeface="Times New Roman" panose="02020603050405020304" pitchFamily="18" charset="0"/>
              </a:rPr>
              <a:t>ánh sáng</a:t>
            </a:r>
            <a:r>
              <a:rPr lang="en-US" sz="2400" kern="1200" dirty="0">
                <a:solidFill>
                  <a:schemeClr val="tx1"/>
                </a:solidFill>
                <a:latin typeface="UTM Avo" panose="02040603050506020204" pitchFamily="18" charset="0"/>
                <a:cs typeface="Times New Roman" panose="02020603050405020304" pitchFamily="18" charset="0"/>
              </a:rPr>
              <a: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CF149E8C-7629-526C-D172-22DC975D7B0C}"/>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kern="1200" dirty="0">
                <a:solidFill>
                  <a:schemeClr val="tx1"/>
                </a:solidFill>
                <a:latin typeface="UTM Avo" panose="02040603050506020204" pitchFamily="18" charset="0"/>
                <a:cs typeface="Times New Roman" panose="02020603050405020304" pitchFamily="18" charset="0"/>
              </a:rPr>
              <a:t>T</a:t>
            </a:r>
            <a:r>
              <a:rPr lang="vi-VN" sz="2400" kern="1200" dirty="0">
                <a:solidFill>
                  <a:schemeClr val="tx1"/>
                </a:solidFill>
                <a:latin typeface="UTM Avo" panose="02040603050506020204" pitchFamily="18" charset="0"/>
                <a:cs typeface="Times New Roman" panose="02020603050405020304" pitchFamily="18" charset="0"/>
              </a:rPr>
              <a:t>ruyền được âm</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9" name="Rectangle: Rounded Corners 16">
            <a:extLst>
              <a:ext uri="{FF2B5EF4-FFF2-40B4-BE49-F238E27FC236}">
                <a16:creationId xmlns:a16="http://schemas.microsoft.com/office/drawing/2014/main" id="{A1F87E2E-8B30-1BC1-0005-7AE72CDB9A48}"/>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kern="1200" dirty="0" err="1">
                <a:solidFill>
                  <a:schemeClr val="tx1"/>
                </a:solidFill>
                <a:latin typeface="UTM Avo" panose="02040603050506020204" pitchFamily="18" charset="0"/>
                <a:cs typeface="Times New Roman" panose="02020603050405020304" pitchFamily="18" charset="0"/>
              </a:rPr>
              <a:t>Làm</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cho</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vật</a:t>
            </a:r>
            <a:r>
              <a:rPr lang="en-US" sz="2400" kern="1200" dirty="0">
                <a:solidFill>
                  <a:schemeClr val="tx1"/>
                </a:solidFill>
                <a:latin typeface="UTM Avo" panose="02040603050506020204" pitchFamily="18" charset="0"/>
                <a:cs typeface="Times New Roman" panose="02020603050405020304" pitchFamily="18" charset="0"/>
              </a:rPr>
              <a:t> </a:t>
            </a:r>
            <a:br>
              <a:rPr lang="en-US" sz="2400" kern="1200" dirty="0">
                <a:solidFill>
                  <a:schemeClr val="tx1"/>
                </a:solidFill>
                <a:latin typeface="UTM Avo" panose="02040603050506020204" pitchFamily="18" charset="0"/>
                <a:cs typeface="Times New Roman" panose="02020603050405020304" pitchFamily="18" charset="0"/>
              </a:rPr>
            </a:br>
            <a:r>
              <a:rPr lang="en-US" sz="2400" kern="1200" dirty="0" err="1">
                <a:solidFill>
                  <a:schemeClr val="tx1"/>
                </a:solidFill>
                <a:latin typeface="UTM Avo" panose="02040603050506020204" pitchFamily="18" charset="0"/>
                <a:cs typeface="Times New Roman" panose="02020603050405020304" pitchFamily="18" charset="0"/>
              </a:rPr>
              <a:t>chuyển</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động</a:t>
            </a:r>
            <a:r>
              <a:rPr lang="en-US" sz="2400" kern="1200" dirty="0">
                <a:solidFill>
                  <a:schemeClr val="tx1"/>
                </a:solidFill>
                <a:latin typeface="UTM Avo" panose="02040603050506020204" pitchFamily="18" charset="0"/>
                <a:cs typeface="Times New Roman" panose="02020603050405020304" pitchFamily="18" charset="0"/>
              </a:rPr>
              <a:t>.</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A48BDCCE-CF62-9555-47CC-AAB456E87D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353466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16FFE5C-8287-9E44-3AA2-7E3BC690A1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E220C753-46C3-30AB-F44F-B8E92966E6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CF8F1CD-381F-328E-71D0-F8E8FC84D43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63E84F76-64C6-FA5B-8D68-64B6ECA30BF4}"/>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buClrTx/>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2: </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Những trường hợp nào dưới đây là biểu hiện của nhiệt năng?</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BF4265AA-32EC-48B1-BDE0-6DC27A9D5E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7429478D-7800-A860-E510-3129E4AD86E1}"/>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45C7A95B-138A-B467-A3CA-817358DD8164}"/>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11545416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AE92489-7AEA-3A62-C19B-9528DE869D0F}"/>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7510DE1C-4865-520A-2F21-EA9DF573E58E}"/>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kern="1200" dirty="0" err="1">
                <a:solidFill>
                  <a:schemeClr val="tx1"/>
                </a:solidFill>
                <a:latin typeface="UTM Avo" panose="02040603050506020204" pitchFamily="18" charset="0"/>
                <a:cs typeface="Times New Roman" panose="02020603050405020304" pitchFamily="18" charset="0"/>
              </a:rPr>
              <a:t>Tảng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đá</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nằm</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yên</a:t>
            </a:r>
            <a:r>
              <a:rPr lang="en-US" sz="2400" kern="1200" dirty="0">
                <a:solidFill>
                  <a:schemeClr val="tx1"/>
                </a:solidFill>
                <a:latin typeface="UTM Avo" panose="02040603050506020204" pitchFamily="18" charset="0"/>
                <a:cs typeface="Times New Roman" panose="02020603050405020304" pitchFamily="18" charset="0"/>
              </a:rPr>
              <a:t> </a:t>
            </a:r>
            <a:br>
              <a:rPr lang="en-US" sz="2400" kern="1200" dirty="0">
                <a:solidFill>
                  <a:schemeClr val="tx1"/>
                </a:solidFill>
                <a:latin typeface="UTM Avo" panose="02040603050506020204" pitchFamily="18" charset="0"/>
                <a:cs typeface="Times New Roman" panose="02020603050405020304" pitchFamily="18" charset="0"/>
              </a:rPr>
            </a:br>
            <a:r>
              <a:rPr lang="en-US" sz="2400" kern="1200" dirty="0" err="1">
                <a:solidFill>
                  <a:schemeClr val="tx1"/>
                </a:solidFill>
                <a:latin typeface="UTM Avo" panose="02040603050506020204" pitchFamily="18" charset="0"/>
                <a:cs typeface="Times New Roman" panose="02020603050405020304" pitchFamily="18" charset="0"/>
              </a:rPr>
              <a:t>trên</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mặt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đất</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4" name="Rectangle: Rounded Corners 14">
            <a:extLst>
              <a:ext uri="{FF2B5EF4-FFF2-40B4-BE49-F238E27FC236}">
                <a16:creationId xmlns:a16="http://schemas.microsoft.com/office/drawing/2014/main" id="{3B47B2DA-2614-720F-910B-C5A43DDB30E6}"/>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 </a:t>
            </a:r>
            <a:r>
              <a:rPr lang="vi-VN" sz="2400" kern="1200" dirty="0">
                <a:solidFill>
                  <a:schemeClr val="tx1"/>
                </a:solidFill>
                <a:latin typeface="UTM Avo" panose="02040603050506020204" pitchFamily="18" charset="0"/>
                <a:cs typeface="Times New Roman" panose="02020603050405020304" pitchFamily="18" charset="0"/>
              </a:rPr>
              <a:t>Con thuyền đang chạy trên mặt nước.</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3F008C0A-33DC-5757-64E3-0E0B351595D5}"/>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kern="1200" dirty="0" err="1">
                <a:solidFill>
                  <a:schemeClr val="tx1"/>
                </a:solidFill>
                <a:latin typeface="UTM Avo" panose="02040603050506020204" pitchFamily="18" charset="0"/>
                <a:cs typeface="Times New Roman" panose="02020603050405020304" pitchFamily="18" charset="0"/>
              </a:rPr>
              <a:t>Tảng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đá</a:t>
            </a:r>
            <a:r>
              <a:rPr lang="en-US" sz="2400" kern="1200" dirty="0">
                <a:solidFill>
                  <a:schemeClr val="tx1"/>
                </a:solidFill>
                <a:latin typeface="UTM Avo" panose="02040603050506020204" pitchFamily="18" charset="0"/>
                <a:cs typeface="Times New Roman" panose="02020603050405020304" pitchFamily="18" charset="0"/>
              </a:rPr>
              <a:t> ở </a:t>
            </a:r>
            <a:r>
              <a:rPr lang="en-US" sz="2400" kern="1200" dirty="0" err="1">
                <a:solidFill>
                  <a:schemeClr val="tx1"/>
                </a:solidFill>
                <a:latin typeface="UTM Avo" panose="02040603050506020204" pitchFamily="18" charset="0"/>
                <a:cs typeface="Times New Roman" panose="02020603050405020304" pitchFamily="18" charset="0"/>
              </a:rPr>
              <a:t>một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độ</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cao</a:t>
            </a:r>
            <a:r>
              <a:rPr lang="en-US" sz="2400" kern="1200" dirty="0">
                <a:solidFill>
                  <a:schemeClr val="tx1"/>
                </a:solidFill>
                <a:latin typeface="UTM Avo" panose="02040603050506020204" pitchFamily="18" charset="0"/>
                <a:cs typeface="Times New Roman" panose="02020603050405020304" pitchFamily="18" charset="0"/>
              </a:rPr>
              <a:t> so </a:t>
            </a:r>
            <a:r>
              <a:rPr lang="en-US" sz="2400" kern="1200" dirty="0" err="1">
                <a:solidFill>
                  <a:schemeClr val="tx1"/>
                </a:solidFill>
                <a:latin typeface="UTM Avo" panose="02040603050506020204" pitchFamily="18" charset="0"/>
                <a:cs typeface="Times New Roman" panose="02020603050405020304" pitchFamily="18" charset="0"/>
              </a:rPr>
              <a:t>với</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mặt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đất</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9" name="Rectangle: Rounded Corners 16">
            <a:extLst>
              <a:ext uri="{FF2B5EF4-FFF2-40B4-BE49-F238E27FC236}">
                <a16:creationId xmlns:a16="http://schemas.microsoft.com/office/drawing/2014/main" id="{EE11AE81-ACCC-DED4-1D39-F016CBDA5357}"/>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D. </a:t>
            </a:r>
            <a:r>
              <a:rPr lang="vi-VN" sz="2400" kern="1200" dirty="0">
                <a:solidFill>
                  <a:schemeClr val="tx1"/>
                </a:solidFill>
                <a:latin typeface="UTM Avo" panose="02040603050506020204" pitchFamily="18" charset="0"/>
                <a:cs typeface="Times New Roman" panose="02020603050405020304" pitchFamily="18" charset="0"/>
              </a:rPr>
              <a:t>Viên phấn rơi từ trên bàn xuống đất.</a:t>
            </a:r>
            <a:endParaRPr kumimoji="0" lang="vi-VN"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EF2258F5-640B-DF2A-9BC7-5AF012B7D2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4196" y="354629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7D26DD84-AEBB-7118-DFED-EE7C2FC5B54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41DAF061-A820-616D-CE28-C58436908E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1" y="357200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958DA0A-9252-AC94-3B0E-A6A64F9F13A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22F6318B-D2C6-0E1E-B228-22093A5271F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buClrTx/>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3: </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Trường hợp nào dưới đây vật không có năng lượng?</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B250919F-0AA0-2EDB-CF25-463BD23355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AA905DCD-03BD-9742-71B8-07AB88EEE962}"/>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676EAE71-9531-98F7-C493-B656EAE2BC7A}"/>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31663793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9A5FEA-2EEB-92BF-7B62-64CE7EC452FD}"/>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866770E0-A239-BB95-A80A-32B4D5896B81}"/>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kern="1200" dirty="0" err="1">
                <a:solidFill>
                  <a:schemeClr val="tx1"/>
                </a:solidFill>
                <a:latin typeface="UTM Avo" panose="02040603050506020204" pitchFamily="18" charset="0"/>
                <a:cs typeface="Times New Roman" panose="02020603050405020304" pitchFamily="18" charset="0"/>
              </a:rPr>
              <a:t>Nhiệt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 </a:t>
            </a:r>
            <a:br>
              <a:rPr lang="en-US" sz="2400" kern="1200" dirty="0">
                <a:solidFill>
                  <a:schemeClr val="tx1"/>
                </a:solidFill>
                <a:latin typeface="UTM Avo" panose="02040603050506020204" pitchFamily="18" charset="0"/>
                <a:cs typeface="Times New Roman" panose="02020603050405020304" pitchFamily="18" charset="0"/>
              </a:rPr>
            </a:br>
            <a:r>
              <a:rPr lang="en-US" sz="2400" kern="1200" dirty="0" err="1">
                <a:solidFill>
                  <a:schemeClr val="tx1"/>
                </a:solidFill>
                <a:latin typeface="UTM Avo" panose="02040603050506020204" pitchFamily="18" charset="0"/>
                <a:cs typeface="Times New Roman" panose="02020603050405020304" pitchFamily="18" charset="0"/>
              </a:rPr>
              <a:t>động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và</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thế</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4" name="Rectangle: Rounded Corners 14">
            <a:extLst>
              <a:ext uri="{FF2B5EF4-FFF2-40B4-BE49-F238E27FC236}">
                <a16:creationId xmlns:a16="http://schemas.microsoft.com/office/drawing/2014/main" id="{5E131B2F-334D-A869-809B-1789972CF021}"/>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err="1">
                <a:solidFill>
                  <a:schemeClr val="tx1"/>
                </a:solidFill>
                <a:latin typeface="UTM Avo" panose="02040603050506020204" pitchFamily="18" charset="0"/>
                <a:cs typeface="Times New Roman" panose="02020603050405020304" pitchFamily="18" charset="0"/>
              </a:rPr>
              <a:t>Chỉ</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có</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động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 </a:t>
            </a:r>
            <a:br>
              <a:rPr lang="en-US" sz="2400" kern="1200" dirty="0">
                <a:solidFill>
                  <a:schemeClr val="tx1"/>
                </a:solidFill>
                <a:latin typeface="UTM Avo" panose="02040603050506020204" pitchFamily="18" charset="0"/>
                <a:cs typeface="Times New Roman" panose="02020603050405020304" pitchFamily="18" charset="0"/>
              </a:rPr>
            </a:br>
            <a:r>
              <a:rPr lang="en-US" sz="2400" kern="1200" dirty="0" err="1">
                <a:solidFill>
                  <a:schemeClr val="tx1"/>
                </a:solidFill>
                <a:latin typeface="UTM Avo" panose="02040603050506020204" pitchFamily="18" charset="0"/>
                <a:cs typeface="Times New Roman" panose="02020603050405020304" pitchFamily="18" charset="0"/>
              </a:rPr>
              <a:t>và</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thế</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6" name="Rectangle: Rounded Corners 15">
            <a:extLst>
              <a:ext uri="{FF2B5EF4-FFF2-40B4-BE49-F238E27FC236}">
                <a16:creationId xmlns:a16="http://schemas.microsoft.com/office/drawing/2014/main" id="{0F93136C-6852-D4B4-AB01-C0934044D745}"/>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kern="1200" dirty="0" err="1">
                <a:solidFill>
                  <a:schemeClr val="tx1"/>
                </a:solidFill>
                <a:latin typeface="UTM Avo" panose="02040603050506020204" pitchFamily="18" charset="0"/>
                <a:cs typeface="Times New Roman" panose="02020603050405020304" pitchFamily="18" charset="0"/>
              </a:rPr>
              <a:t>Chỉ</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có</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nhiệt</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br>
              <a:rPr lang="en-US" sz="2400" kern="1200" dirty="0">
                <a:solidFill>
                  <a:schemeClr val="tx1"/>
                </a:solidFill>
                <a:latin typeface="UTM Avo" panose="02040603050506020204" pitchFamily="18" charset="0"/>
                <a:cs typeface="Times New Roman" panose="02020603050405020304" pitchFamily="18" charset="0"/>
              </a:rPr>
            </a:br>
            <a:r>
              <a:rPr lang="en-US" sz="2400" kern="1200" dirty="0" err="1">
                <a:solidFill>
                  <a:schemeClr val="tx1"/>
                </a:solidFill>
                <a:latin typeface="UTM Avo" panose="02040603050506020204" pitchFamily="18" charset="0"/>
                <a:cs typeface="Times New Roman" panose="02020603050405020304" pitchFamily="18" charset="0"/>
              </a:rPr>
              <a:t>và</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động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a:t>
            </a:r>
          </a:p>
        </p:txBody>
      </p:sp>
      <p:sp>
        <p:nvSpPr>
          <p:cNvPr id="9" name="Rectangle: Rounded Corners 16">
            <a:extLst>
              <a:ext uri="{FF2B5EF4-FFF2-40B4-BE49-F238E27FC236}">
                <a16:creationId xmlns:a16="http://schemas.microsoft.com/office/drawing/2014/main" id="{B4B04DAC-9559-3DB8-6AAF-83668691E099}"/>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a:lnSpc>
                <a:spcPct val="150000"/>
              </a:lnSpc>
              <a:buClrTx/>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kern="1200" dirty="0" err="1">
                <a:solidFill>
                  <a:schemeClr val="tx1"/>
                </a:solidFill>
                <a:latin typeface="UTM Avo" panose="02040603050506020204" pitchFamily="18" charset="0"/>
                <a:cs typeface="Times New Roman" panose="02020603050405020304" pitchFamily="18" charset="0"/>
              </a:rPr>
              <a:t>Chỉ</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có</a:t>
            </a:r>
            <a:endParaRPr lang="en-US" sz="2400" kern="1200" dirty="0">
              <a:solidFill>
                <a:schemeClr val="tx1"/>
              </a:solidFill>
              <a:latin typeface="UTM Avo" panose="02040603050506020204" pitchFamily="18" charset="0"/>
              <a:cs typeface="Times New Roman" panose="02020603050405020304" pitchFamily="18" charset="0"/>
            </a:endParaRPr>
          </a:p>
          <a:p>
            <a:pPr lvl="0" algn="ctr">
              <a:lnSpc>
                <a:spcPct val="150000"/>
              </a:lnSpc>
              <a:buClrTx/>
              <a:defRPr/>
            </a:pPr>
            <a:r>
              <a:rPr lang="en-US" sz="2400" kern="1200" dirty="0" err="1">
                <a:solidFill>
                  <a:schemeClr val="tx1"/>
                </a:solidFill>
                <a:latin typeface="UTM Avo" panose="02040603050506020204" pitchFamily="18" charset="0"/>
                <a:cs typeface="Times New Roman" panose="02020603050405020304" pitchFamily="18" charset="0"/>
              </a:rPr>
              <a:t>động</a:t>
            </a:r>
            <a:r>
              <a:rPr lang="en-US" sz="2400" kern="1200" dirty="0">
                <a:solidFill>
                  <a:schemeClr val="tx1"/>
                </a:solidFill>
                <a:latin typeface="UTM Avo" panose="02040603050506020204" pitchFamily="18" charset="0"/>
                <a:cs typeface="Times New Roman" panose="02020603050405020304" pitchFamily="18" charset="0"/>
              </a:rPr>
              <a:t> </a:t>
            </a:r>
            <a:r>
              <a:rPr lang="en-US" sz="2400" kern="1200" dirty="0" err="1">
                <a:solidFill>
                  <a:schemeClr val="tx1"/>
                </a:solidFill>
                <a:latin typeface="UTM Avo" panose="02040603050506020204" pitchFamily="18" charset="0"/>
                <a:cs typeface="Times New Roman" panose="02020603050405020304" pitchFamily="18" charset="0"/>
              </a:rPr>
              <a:t>năng</a:t>
            </a:r>
            <a:r>
              <a:rPr lang="en-US" sz="2400" kern="1200" dirty="0">
                <a:solidFill>
                  <a:schemeClr val="tx1"/>
                </a:solidFill>
                <a:latin typeface="UTM Avo" panose="02040603050506020204" pitchFamily="18" charset="0"/>
                <a:cs typeface="Times New Roman" panose="02020603050405020304" pitchFamily="18" charset="0"/>
              </a:rPr>
              <a:t>.</a:t>
            </a:r>
          </a:p>
        </p:txBody>
      </p:sp>
      <p:pic>
        <p:nvPicPr>
          <p:cNvPr id="10" name="Picture 18">
            <a:extLst>
              <a:ext uri="{FF2B5EF4-FFF2-40B4-BE49-F238E27FC236}">
                <a16:creationId xmlns:a16="http://schemas.microsoft.com/office/drawing/2014/main" id="{3CF941CD-5D76-DBD7-EC28-7048CF29B9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6377" y="319304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EDD7CE6-259E-4C8A-4B9E-F260A313D1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43291" y="4956420"/>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69F05E54-DF64-D3EF-585B-7BC71245FC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69738" y="322428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8C1470B-AECB-C239-4A46-7343C1858A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6377" y="496044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990E75DF-77EE-EC0C-AD0B-29ECD78FFFA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buClrTx/>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Times New Roman" panose="02020603050405020304" pitchFamily="18" charset="0"/>
                <a:cs typeface="Arial" panose="020B0604020202020204" pitchFamily="34" charset="0"/>
              </a:rPr>
              <a:t> 4: </a:t>
            </a: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Những dạng năng lượng nào xuất hiện </a:t>
            </a:r>
            <a:b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b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trong quá trình một khúc gỗ trượt có ma sát từ </a:t>
            </a:r>
            <a:b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b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rPr>
              <a:t>trên mặt phẳng nghiêng xuống?</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F949702E-313D-DA8F-7990-024EF71520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99295199-DE74-0B14-94C6-2C816E42B56B}"/>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07D564DA-5103-BB85-7AFE-ED8D2BC2DD1F}"/>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14396613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CHÚC</a:t>
            </a:r>
            <a:endPar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MỪNG</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EM</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CÁC</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A21C611E-6BE5-B79A-3801-98D1DA1FE41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3" name="Picture 2">
            <a:extLst>
              <a:ext uri="{FF2B5EF4-FFF2-40B4-BE49-F238E27FC236}">
                <a16:creationId xmlns:a16="http://schemas.microsoft.com/office/drawing/2014/main" id="{B6786068-B17A-6405-ACF3-8FCC25CE1BF4}"/>
              </a:ext>
            </a:extLst>
          </p:cNvPr>
          <p:cNvPicPr>
            <a:picLocks noChangeAspect="1"/>
          </p:cNvPicPr>
          <p:nvPr/>
        </p:nvPicPr>
        <p:blipFill>
          <a:blip r:embed="rId5"/>
          <a:stretch>
            <a:fillRect/>
          </a:stretch>
        </p:blipFill>
        <p:spPr>
          <a:xfrm>
            <a:off x="9016878" y="392565"/>
            <a:ext cx="2859272" cy="2859272"/>
          </a:xfrm>
          <a:prstGeom prst="rect">
            <a:avLst/>
          </a:prstGeom>
        </p:spPr>
      </p:pic>
      <p:pic>
        <p:nvPicPr>
          <p:cNvPr id="4" name="Picture 3">
            <a:extLst>
              <a:ext uri="{FF2B5EF4-FFF2-40B4-BE49-F238E27FC236}">
                <a16:creationId xmlns:a16="http://schemas.microsoft.com/office/drawing/2014/main" id="{314B9335-A817-8CC5-AF9C-DECF04ED1181}"/>
              </a:ext>
            </a:extLst>
          </p:cNvPr>
          <p:cNvPicPr>
            <a:picLocks noChangeAspect="1"/>
          </p:cNvPicPr>
          <p:nvPr/>
        </p:nvPicPr>
        <p:blipFill>
          <a:blip r:embed="rId6"/>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142459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8A5DCA1-A3FD-E2C7-66CA-B72D07A22C5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5" name="Text Placeholder 1">
            <a:extLst>
              <a:ext uri="{FF2B5EF4-FFF2-40B4-BE49-F238E27FC236}">
                <a16:creationId xmlns:a16="http://schemas.microsoft.com/office/drawing/2014/main" id="{27103B9D-7709-F6DF-16B9-8E419E890F92}"/>
              </a:ext>
            </a:extLst>
          </p:cNvPr>
          <p:cNvSpPr>
            <a:spLocks noGrp="1"/>
          </p:cNvSpPr>
          <p:nvPr>
            <p:ph type="body" idx="1"/>
          </p:nvPr>
        </p:nvSpPr>
        <p:spPr>
          <a:xfrm>
            <a:off x="2463000" y="1670948"/>
            <a:ext cx="7266000" cy="812713"/>
          </a:xfrm>
        </p:spPr>
        <p:txBody>
          <a:bodyPr>
            <a:noAutofit/>
          </a:bodyPr>
          <a:lstStyle/>
          <a:p>
            <a:pPr marL="101598" indent="0" algn="ctr">
              <a:buNone/>
            </a:pPr>
            <a:r>
              <a:rPr lang="en-US" sz="4000" b="1" i="0" dirty="0">
                <a:solidFill>
                  <a:schemeClr val="tx1"/>
                </a:solidFill>
                <a:latin typeface="UTM Avo" panose="02040603050506020204" pitchFamily="18" charset="0"/>
              </a:rPr>
              <a:t>Hướng dẫn về nhà</a:t>
            </a:r>
          </a:p>
        </p:txBody>
      </p:sp>
      <p:pic>
        <p:nvPicPr>
          <p:cNvPr id="6" name="Picture 2">
            <a:extLst>
              <a:ext uri="{FF2B5EF4-FFF2-40B4-BE49-F238E27FC236}">
                <a16:creationId xmlns:a16="http://schemas.microsoft.com/office/drawing/2014/main" id="{DFF3E4A5-F8B7-74AB-A733-1B2029B2660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882554" y="4758004"/>
            <a:ext cx="2360306" cy="2125949"/>
          </a:xfrm>
          <a:prstGeom prst="rect">
            <a:avLst/>
          </a:prstGeom>
        </p:spPr>
      </p:pic>
      <p:grpSp>
        <p:nvGrpSpPr>
          <p:cNvPr id="7" name="Group 6">
            <a:extLst>
              <a:ext uri="{FF2B5EF4-FFF2-40B4-BE49-F238E27FC236}">
                <a16:creationId xmlns:a16="http://schemas.microsoft.com/office/drawing/2014/main" id="{C13237FC-8E18-DE78-A4DB-A8E3730FC0C7}"/>
              </a:ext>
            </a:extLst>
          </p:cNvPr>
          <p:cNvGrpSpPr/>
          <p:nvPr/>
        </p:nvGrpSpPr>
        <p:grpSpPr>
          <a:xfrm>
            <a:off x="1694796" y="2697297"/>
            <a:ext cx="911770" cy="816556"/>
            <a:chOff x="5282627" y="2947112"/>
            <a:chExt cx="911770" cy="816556"/>
          </a:xfrm>
        </p:grpSpPr>
        <p:sp>
          <p:nvSpPr>
            <p:cNvPr id="8" name="Google Shape;3668;p47">
              <a:extLst>
                <a:ext uri="{FF2B5EF4-FFF2-40B4-BE49-F238E27FC236}">
                  <a16:creationId xmlns:a16="http://schemas.microsoft.com/office/drawing/2014/main" id="{30231564-5F65-7DD5-3203-AD896010EFEB}"/>
                </a:ext>
              </a:extLst>
            </p:cNvPr>
            <p:cNvSpPr/>
            <p:nvPr/>
          </p:nvSpPr>
          <p:spPr>
            <a:xfrm>
              <a:off x="5282627" y="294711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9" name="Subtitle 7">
              <a:extLst>
                <a:ext uri="{FF2B5EF4-FFF2-40B4-BE49-F238E27FC236}">
                  <a16:creationId xmlns:a16="http://schemas.microsoft.com/office/drawing/2014/main" id="{B9D9908A-8D0F-7171-9E9A-3468E16DD83C}"/>
                </a:ext>
              </a:extLst>
            </p:cNvPr>
            <p:cNvSpPr txBox="1">
              <a:spLocks/>
            </p:cNvSpPr>
            <p:nvPr/>
          </p:nvSpPr>
          <p:spPr>
            <a:xfrm>
              <a:off x="5357911" y="297949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1</a:t>
              </a:r>
            </a:p>
          </p:txBody>
        </p:sp>
      </p:grpSp>
      <p:grpSp>
        <p:nvGrpSpPr>
          <p:cNvPr id="10" name="Group 9">
            <a:extLst>
              <a:ext uri="{FF2B5EF4-FFF2-40B4-BE49-F238E27FC236}">
                <a16:creationId xmlns:a16="http://schemas.microsoft.com/office/drawing/2014/main" id="{8009BF16-FF1C-15E9-88B8-3ED096F4710D}"/>
              </a:ext>
            </a:extLst>
          </p:cNvPr>
          <p:cNvGrpSpPr/>
          <p:nvPr/>
        </p:nvGrpSpPr>
        <p:grpSpPr>
          <a:xfrm>
            <a:off x="1694796" y="3832830"/>
            <a:ext cx="911770" cy="816556"/>
            <a:chOff x="5282627" y="4005362"/>
            <a:chExt cx="911770" cy="816556"/>
          </a:xfrm>
        </p:grpSpPr>
        <p:sp>
          <p:nvSpPr>
            <p:cNvPr id="11" name="Google Shape;3668;p47">
              <a:extLst>
                <a:ext uri="{FF2B5EF4-FFF2-40B4-BE49-F238E27FC236}">
                  <a16:creationId xmlns:a16="http://schemas.microsoft.com/office/drawing/2014/main" id="{5D69C4AB-9C25-9747-69FB-4AB65BB3AC92}"/>
                </a:ext>
              </a:extLst>
            </p:cNvPr>
            <p:cNvSpPr/>
            <p:nvPr/>
          </p:nvSpPr>
          <p:spPr>
            <a:xfrm>
              <a:off x="5282627" y="400536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12" name="Subtitle 7">
              <a:extLst>
                <a:ext uri="{FF2B5EF4-FFF2-40B4-BE49-F238E27FC236}">
                  <a16:creationId xmlns:a16="http://schemas.microsoft.com/office/drawing/2014/main" id="{4FF67438-9DFB-98F3-164B-DF8A001B73C2}"/>
                </a:ext>
              </a:extLst>
            </p:cNvPr>
            <p:cNvSpPr txBox="1">
              <a:spLocks/>
            </p:cNvSpPr>
            <p:nvPr/>
          </p:nvSpPr>
          <p:spPr>
            <a:xfrm>
              <a:off x="5357911" y="403774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2</a:t>
              </a:r>
            </a:p>
          </p:txBody>
        </p:sp>
      </p:grpSp>
      <p:sp>
        <p:nvSpPr>
          <p:cNvPr id="14" name="Google Shape;3662;p47">
            <a:extLst>
              <a:ext uri="{FF2B5EF4-FFF2-40B4-BE49-F238E27FC236}">
                <a16:creationId xmlns:a16="http://schemas.microsoft.com/office/drawing/2014/main" id="{3573E337-952A-6FDF-3CE9-B125AF5F0BF5}"/>
              </a:ext>
            </a:extLst>
          </p:cNvPr>
          <p:cNvSpPr txBox="1">
            <a:spLocks noGrp="1"/>
          </p:cNvSpPr>
          <p:nvPr>
            <p:ph type="title"/>
          </p:nvPr>
        </p:nvSpPr>
        <p:spPr>
          <a:xfrm>
            <a:off x="2765443" y="2750764"/>
            <a:ext cx="6653600" cy="572700"/>
          </a:xfrm>
          <a:prstGeom prst="rect">
            <a:avLst/>
          </a:prstGeom>
        </p:spPr>
        <p:txBody>
          <a:bodyPr spcFirstLastPara="1" wrap="square" lIns="91425" tIns="91425" rIns="91425" bIns="91425" anchor="t" anchorCtr="0">
            <a:noAutofit/>
          </a:bodyPr>
          <a:lstStyle/>
          <a:p>
            <a:pPr algn="just">
              <a:lnSpc>
                <a:spcPct val="150000"/>
              </a:lnSpc>
            </a:pPr>
            <a:r>
              <a:rPr lang="en" sz="2600" b="0" dirty="0">
                <a:solidFill>
                  <a:schemeClr val="tx1"/>
                </a:solidFill>
                <a:latin typeface="UTM Avo" panose="02040603050506020204" pitchFamily="18" charset="0"/>
              </a:rPr>
              <a:t>Làm bài tập trong Sách bài tập.</a:t>
            </a:r>
            <a:endParaRPr sz="2600" b="0" dirty="0">
              <a:solidFill>
                <a:schemeClr val="tx1"/>
              </a:solidFill>
              <a:latin typeface="UTM Avo" panose="02040603050506020204" pitchFamily="18" charset="0"/>
            </a:endParaRPr>
          </a:p>
        </p:txBody>
      </p:sp>
      <p:sp>
        <p:nvSpPr>
          <p:cNvPr id="15" name="Google Shape;3662;p47">
            <a:extLst>
              <a:ext uri="{FF2B5EF4-FFF2-40B4-BE49-F238E27FC236}">
                <a16:creationId xmlns:a16="http://schemas.microsoft.com/office/drawing/2014/main" id="{666CA894-1E9E-7B40-FF9A-1093600E633E}"/>
              </a:ext>
            </a:extLst>
          </p:cNvPr>
          <p:cNvSpPr txBox="1">
            <a:spLocks/>
          </p:cNvSpPr>
          <p:nvPr/>
        </p:nvSpPr>
        <p:spPr>
          <a:xfrm>
            <a:off x="2765442" y="3895755"/>
            <a:ext cx="7914547" cy="7536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50000"/>
              </a:lnSpc>
            </a:pPr>
            <a:r>
              <a:rPr lang="vi-VN" sz="2600" dirty="0">
                <a:solidFill>
                  <a:schemeClr val="tx1"/>
                </a:solidFill>
                <a:latin typeface="UTM Avo" panose="02040603050506020204" pitchFamily="18" charset="0"/>
              </a:rPr>
              <a:t>Đọc trước </a:t>
            </a:r>
            <a:r>
              <a:rPr lang="vi-VN" sz="2600" b="1" dirty="0">
                <a:solidFill>
                  <a:schemeClr val="tx1"/>
                </a:solidFill>
                <a:latin typeface="UTM Avo" panose="02040603050506020204" pitchFamily="18" charset="0"/>
              </a:rPr>
              <a:t>Bài 3</a:t>
            </a:r>
            <a:r>
              <a:rPr lang="en-US" sz="2600" b="1" dirty="0">
                <a:solidFill>
                  <a:schemeClr val="tx1"/>
                </a:solidFill>
                <a:latin typeface="UTM Avo" panose="02040603050506020204" pitchFamily="18" charset="0"/>
              </a:rPr>
              <a:t>1. </a:t>
            </a:r>
            <a:r>
              <a:rPr lang="en-US" sz="2600" b="1" dirty="0" err="1">
                <a:solidFill>
                  <a:schemeClr val="tx1"/>
                </a:solidFill>
                <a:latin typeface="UTM Avo" panose="02040603050506020204" pitchFamily="18" charset="0"/>
              </a:rPr>
              <a:t>Sự</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chuyển</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hóa</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năng</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lượng</a:t>
            </a:r>
            <a:r>
              <a:rPr lang="en-US" sz="2600" dirty="0">
                <a:solidFill>
                  <a:schemeClr val="tx1"/>
                </a:solidFill>
                <a:latin typeface="UTM Avo" panose="02040603050506020204" pitchFamily="18" charset="0"/>
              </a:rPr>
              <a:t>.</a:t>
            </a:r>
            <a:endParaRPr lang="vi-VN" sz="2600" dirty="0">
              <a:solidFill>
                <a:schemeClr val="tx1"/>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5.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1015</TotalTime>
  <Words>775</Words>
  <Application>Microsoft Office PowerPoint</Application>
  <PresentationFormat>Widescreen</PresentationFormat>
  <Paragraphs>81</Paragraphs>
  <Slides>26</Slides>
  <Notes>24</Notes>
  <HiddenSlides>0</HiddenSlides>
  <MMClips>1</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26</vt:i4>
      </vt:variant>
    </vt:vector>
  </HeadingPairs>
  <TitlesOfParts>
    <vt:vector size="35" baseType="lpstr">
      <vt:lpstr>Arial</vt:lpstr>
      <vt:lpstr>Calibri</vt:lpstr>
      <vt:lpstr>UTM Avo</vt:lpstr>
      <vt:lpstr>Odibee Sans</vt:lpstr>
      <vt:lpstr>Office Theme</vt:lpstr>
      <vt:lpstr>1_Office Theme</vt:lpstr>
      <vt:lpstr>3_Office Theme</vt:lpstr>
      <vt:lpstr>Theme1</vt:lpstr>
      <vt:lpstr>2_Office Theme</vt:lpstr>
      <vt:lpstr>PowerPoint Presentation</vt:lpstr>
      <vt:lpstr>PowerPoint Presentation</vt:lpstr>
      <vt:lpstr>Khi bắn cung, mũi tên nhận được năng lượng và bay đi. Mũi tên có năng lượng ở dạng nào?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Làm bài tập trong Sách bài tập.</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nt Hoa</cp:lastModifiedBy>
  <cp:revision>107</cp:revision>
  <dcterms:created xsi:type="dcterms:W3CDTF">2023-10-18T06:55:26Z</dcterms:created>
  <dcterms:modified xsi:type="dcterms:W3CDTF">2024-12-23T08:43:01Z</dcterms:modified>
  <cp:category>9Slide.vn</cp:category>
</cp:coreProperties>
</file>