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72" r:id="rId3"/>
  </p:sldMasterIdLst>
  <p:notesMasterIdLst>
    <p:notesMasterId r:id="rId22"/>
  </p:notesMasterIdLst>
  <p:sldIdLst>
    <p:sldId id="273" r:id="rId4"/>
    <p:sldId id="257" r:id="rId5"/>
    <p:sldId id="264" r:id="rId6"/>
    <p:sldId id="256" r:id="rId7"/>
    <p:sldId id="265" r:id="rId8"/>
    <p:sldId id="373" r:id="rId9"/>
    <p:sldId id="374" r:id="rId10"/>
    <p:sldId id="375" r:id="rId11"/>
    <p:sldId id="376" r:id="rId12"/>
    <p:sldId id="377" r:id="rId13"/>
    <p:sldId id="378" r:id="rId14"/>
    <p:sldId id="379" r:id="rId15"/>
    <p:sldId id="380" r:id="rId16"/>
    <p:sldId id="382" r:id="rId17"/>
    <p:sldId id="262" r:id="rId18"/>
    <p:sldId id="268" r:id="rId19"/>
    <p:sldId id="383" r:id="rId20"/>
    <p:sldId id="266" r:id="rId21"/>
  </p:sldIdLst>
  <p:sldSz cx="12192000" cy="6858000"/>
  <p:notesSz cx="6858000" cy="9144000"/>
  <p:embeddedFontLst>
    <p:embeddedFont>
      <p:font typeface="UTM Avo" panose="02040603050506020204" pitchFamily="18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09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2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D1397-088E-428D-8037-CBDFA6AAC93B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3319E-8957-499E-97B4-F77E4E944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18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C9BC2-C9DC-46E9-89FE-D9A19A127D3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45151-1CD7-3BF8-13C4-EA5CA9668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A6FAF3-0AE3-1DBC-678A-18E695CE7A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253FD-385F-60B2-A9F7-9AA9EF43C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24BD-63C5-F45B-87E4-631DE2EA0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566E9-AD30-7149-F50C-EC76F9D1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62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24F7D-E111-AB6B-63F4-D9155732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A35C4-B319-E564-4064-6EA878FC7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AA924-18B4-A147-E5CA-26A9D59AC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CF2A2-E146-ACF3-D730-1F377A55C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8944-86E0-5E7A-44DE-D5A52C284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D4C1B-26FA-A0A7-BD22-52F94795E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EF746-9A6B-32CD-2665-BE72A2713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E53CC-EDA1-355E-EE7C-8C15FD587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BC65C-0C42-96CF-543F-1434C819A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8E874-66FB-7E39-FB16-BC83D44C3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50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FA302-94E2-7BE7-32B7-30F27C61A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AEBA1-7914-DF17-DA79-2E5F10638B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C471F1-516C-12D1-0C93-02120D5A4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0B0D52-9261-32E7-B89A-F2572E08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907DF8-0472-4362-D1EE-9C04A29E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E4BA44-41D6-CBF8-3F70-A5AC0B1F1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5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27355-AA9B-425A-37E2-1A254B2F4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7D27E-7998-E4FF-3C83-B787268B8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13138-072D-74E9-CCAD-255707EA7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AC06B7-5820-9FE6-6E63-1D2FE825A0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0F14B2-41B6-A71E-2AF7-2E7161A7B2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62AA8F-2F22-51AE-F2D6-9CAC2B596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AC837B-B424-4694-F688-72E9CDBDE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975C32-ED3D-9B76-A7EB-B9A566B8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7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B357C-D84A-DD7D-EF31-143266462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7BD3AE-4C17-B77C-0678-609A95C7E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78884C-6C5E-FFEC-4AA8-F3C0DB9AF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F3CE62-2FD9-4FEC-21E6-B249516BF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6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4BE74F-05B0-404D-EBAD-C71BCC347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EB231E-112F-8B2A-88DE-A9D635753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31873F-853A-3EA5-598E-F42A0E068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92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E7F50-1328-6B05-04BE-2E19A1357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EA4D0-E354-10F4-5FCE-3DDC6434A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A3B1F-1889-48F7-0B5F-C43FFA563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B1F31-6EE5-9BD9-AEF6-9B4D00521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CC8D46-89CA-8856-5B27-50A56F96F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6EA1A5-77DB-4132-B048-DA7868376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6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DBD4C-4239-B373-0120-8379B94B9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BAE692-0600-60B3-9184-89779B33EA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7F3BE-4ED6-C65F-FC3D-0C1B863E9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B133B5-62A4-78AC-10A8-D6AE37288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A4D515-B1D4-B0CD-6B08-E3D15B2AE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A4394-6830-3023-A498-CC638D088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7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D3DC-3D97-70B8-FD04-5F77E47EB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3135E6-0FE4-E8DD-6F37-F41EFC5E40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CFF72-C352-6716-49F2-951DCA2CC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8B3B9-9F44-4224-CE2A-B5DF6D802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5BFB4-07D4-39A9-664F-A0D850D01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09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7C0B15-61B6-7F80-B95D-5DF90FA4B8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99D1AD-0DCB-14A5-05B4-C0441FC9BD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0C089-8CB3-17D1-958E-355E50E46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353CF-9F74-090F-05B9-6C736DFFB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7A790-A092-9DB6-D512-58CD729EF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62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956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6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703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10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822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911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670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230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316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214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834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985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774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32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94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485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338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349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614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677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6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AAFE8099-583D-4D96-B023-D99CD8D099FE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FDB3CE-6B9C-2205-2880-CA62928A0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B6F2A-36BD-9E20-704E-59BE3A63B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95870-1987-A6B7-0204-9EB13C7684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CB6B2-8165-4191-91FD-A0CFF2EF54B0}" type="datetimeFigureOut">
              <a:rPr lang="en-US" smtClean="0"/>
              <a:t>12/23/2024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742A2-3F02-02A2-FA51-14A1251921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6E9D4-9F0C-E2A6-F304-D66AEC22D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40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63601D7F-3176-4AB0-9D0F-3BA90A3892F2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5616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92C2D2F9-F99C-4C7B-AB71-F23F0DE51644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43845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11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11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11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653379" y="2195423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60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</a:t>
            </a:r>
            <a:r>
              <a:rPr kumimoji="0" lang="vi-VN" sz="60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20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viết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3: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Chính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tả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D7D905-B160-9B0E-1056-0CB3C360A46E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792873-23C6-749E-47EF-82B3AF5881C2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2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E3C4933-10F8-4EBE-8FEB-9FD6CA6B4B51}"/>
              </a:ext>
            </a:extLst>
          </p:cNvPr>
          <p:cNvGrpSpPr/>
          <p:nvPr/>
        </p:nvGrpSpPr>
        <p:grpSpPr>
          <a:xfrm>
            <a:off x="4717612" y="2916520"/>
            <a:ext cx="2756776" cy="1639074"/>
            <a:chOff x="611034" y="1555705"/>
            <a:chExt cx="1917597" cy="1155724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9C1651CC-31D1-4B41-B3A0-B2D5F52A3D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8872B5F-E435-4E52-83C0-1AF717EDE688}"/>
                </a:ext>
              </a:extLst>
            </p:cNvPr>
            <p:cNvSpPr txBox="1"/>
            <p:nvPr/>
          </p:nvSpPr>
          <p:spPr>
            <a:xfrm>
              <a:off x="611034" y="2472712"/>
              <a:ext cx="1917597" cy="238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89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6">
            <a:extLst>
              <a:ext uri="{FF2B5EF4-FFF2-40B4-BE49-F238E27FC236}">
                <a16:creationId xmlns:a16="http://schemas.microsoft.com/office/drawing/2014/main" id="{FE931E7F-D8CB-49CF-BA66-35982B99F5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011071" y="5709558"/>
            <a:ext cx="1088289" cy="498635"/>
          </a:xfrm>
          <a:prstGeom prst="rect">
            <a:avLst/>
          </a:prstGeom>
        </p:spPr>
      </p:pic>
      <p:sp>
        <p:nvSpPr>
          <p:cNvPr id="12" name="Snip Single Corner Rectangle 19">
            <a:extLst>
              <a:ext uri="{FF2B5EF4-FFF2-40B4-BE49-F238E27FC236}">
                <a16:creationId xmlns:a16="http://schemas.microsoft.com/office/drawing/2014/main" id="{CABD05C5-43A8-4CEB-97FF-7DD8E1905054}"/>
              </a:ext>
            </a:extLst>
          </p:cNvPr>
          <p:cNvSpPr/>
          <p:nvPr/>
        </p:nvSpPr>
        <p:spPr>
          <a:xfrm>
            <a:off x="670743" y="1844032"/>
            <a:ext cx="4276543" cy="667466"/>
          </a:xfrm>
          <a:prstGeom prst="snip1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E7C46B-D142-4EF2-9D7D-2CF2CFF76C24}"/>
              </a:ext>
            </a:extLst>
          </p:cNvPr>
          <p:cNvSpPr txBox="1"/>
          <p:nvPr/>
        </p:nvSpPr>
        <p:spPr>
          <a:xfrm>
            <a:off x="798394" y="1966426"/>
            <a:ext cx="4148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UTM Avo" panose="02040603050506020204" pitchFamily="18" charset="0"/>
                <a:cs typeface="Arial" pitchFamily="34" charset="0"/>
              </a:rPr>
              <a:t>Kiểm tra đồ dùng học tập: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1B09710C-7FD9-4FDF-A4DF-3F3060E76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394" y="2827098"/>
            <a:ext cx="2584450" cy="359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id="{09680235-356B-441C-B17C-1212C0F42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196" y="2633892"/>
            <a:ext cx="4114801" cy="3810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BAFF0896-2AAD-4BF1-83DD-5F4A08ADC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581" y="2511498"/>
            <a:ext cx="2698491" cy="3730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288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49042D6-981F-4CCF-8755-CD91F06A2BA5}"/>
              </a:ext>
            </a:extLst>
          </p:cNvPr>
          <p:cNvGrpSpPr/>
          <p:nvPr/>
        </p:nvGrpSpPr>
        <p:grpSpPr>
          <a:xfrm>
            <a:off x="4811256" y="2916520"/>
            <a:ext cx="2569488" cy="1639074"/>
            <a:chOff x="676173" y="1555705"/>
            <a:chExt cx="1787321" cy="1155724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0C13C402-8D5A-41CA-B311-1DEFAC9806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2B20E3D-174E-474C-8A36-46680993F809}"/>
                </a:ext>
              </a:extLst>
            </p:cNvPr>
            <p:cNvSpPr txBox="1"/>
            <p:nvPr/>
          </p:nvSpPr>
          <p:spPr>
            <a:xfrm>
              <a:off x="676173" y="2472712"/>
              <a:ext cx="1787321" cy="238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394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904D41E-AD96-9E72-D645-EA386C4312DF}"/>
              </a:ext>
            </a:extLst>
          </p:cNvPr>
          <p:cNvSpPr/>
          <p:nvPr/>
        </p:nvSpPr>
        <p:spPr>
          <a:xfrm>
            <a:off x="0" y="5023692"/>
            <a:ext cx="3327094" cy="1834308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6A434622-A97D-4446-915A-7B7DC068C309}"/>
              </a:ext>
            </a:extLst>
          </p:cNvPr>
          <p:cNvSpPr/>
          <p:nvPr/>
        </p:nvSpPr>
        <p:spPr>
          <a:xfrm>
            <a:off x="769121" y="1682750"/>
            <a:ext cx="678679" cy="3937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1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881AC-5F1D-4EE7-A51E-3902A01C6222}"/>
              </a:ext>
            </a:extLst>
          </p:cNvPr>
          <p:cNvSpPr/>
          <p:nvPr/>
        </p:nvSpPr>
        <p:spPr>
          <a:xfrm>
            <a:off x="1599700" y="1671935"/>
            <a:ext cx="154561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vi-VN" sz="2200" b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Nhớ - viết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Pentagon 17">
            <a:extLst>
              <a:ext uri="{FF2B5EF4-FFF2-40B4-BE49-F238E27FC236}">
                <a16:creationId xmlns:a16="http://schemas.microsoft.com/office/drawing/2014/main" id="{A9888E11-EAEA-4A3F-B729-4A1E90806EC6}"/>
              </a:ext>
            </a:extLst>
          </p:cNvPr>
          <p:cNvSpPr/>
          <p:nvPr/>
        </p:nvSpPr>
        <p:spPr>
          <a:xfrm>
            <a:off x="769121" y="2220391"/>
            <a:ext cx="5786221" cy="50800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Đọc lại 2 khổ thơ đầu bài: 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Trên hồ Ba Bể</a:t>
            </a: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C90BFE5C-49DF-4058-9EEA-DB1C6F0703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079656" y="2220391"/>
            <a:ext cx="1681727" cy="4020064"/>
          </a:xfrm>
          <a:prstGeom prst="rect">
            <a:avLst/>
          </a:prstGeom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4BCA01A3-4152-4800-B944-8A31451F0C6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458459" y="3449330"/>
            <a:ext cx="2276743" cy="2791125"/>
          </a:xfrm>
          <a:prstGeom prst="rect">
            <a:avLst/>
          </a:prstGeom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B484C62D-A131-4BDE-BB67-08EEB71819F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322209" y="3576662"/>
            <a:ext cx="2202258" cy="2628361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77553621-4944-4974-8722-93D99228F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905" y="2872332"/>
            <a:ext cx="4572638" cy="3386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6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6A434622-A97D-4446-915A-7B7DC068C309}"/>
              </a:ext>
            </a:extLst>
          </p:cNvPr>
          <p:cNvSpPr/>
          <p:nvPr/>
        </p:nvSpPr>
        <p:spPr>
          <a:xfrm>
            <a:off x="769121" y="1682750"/>
            <a:ext cx="678679" cy="3937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1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881AC-5F1D-4EE7-A51E-3902A01C6222}"/>
              </a:ext>
            </a:extLst>
          </p:cNvPr>
          <p:cNvSpPr/>
          <p:nvPr/>
        </p:nvSpPr>
        <p:spPr>
          <a:xfrm>
            <a:off x="1599700" y="1671935"/>
            <a:ext cx="154561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vi-VN" sz="2200" b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Nhớ - viết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Pentagon 17">
            <a:extLst>
              <a:ext uri="{FF2B5EF4-FFF2-40B4-BE49-F238E27FC236}">
                <a16:creationId xmlns:a16="http://schemas.microsoft.com/office/drawing/2014/main" id="{A9888E11-EAEA-4A3F-B729-4A1E90806EC6}"/>
              </a:ext>
            </a:extLst>
          </p:cNvPr>
          <p:cNvSpPr/>
          <p:nvPr/>
        </p:nvSpPr>
        <p:spPr>
          <a:xfrm>
            <a:off x="769120" y="2220391"/>
            <a:ext cx="3719753" cy="50800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Viết bài: 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Trên hồ Ba Bể</a:t>
            </a: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C90BFE5C-49DF-4058-9EEA-DB1C6F0703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31264" y="2453148"/>
            <a:ext cx="1681727" cy="402006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4B91BA3-7F9A-4AD9-A705-0E732C2C1099}"/>
              </a:ext>
            </a:extLst>
          </p:cNvPr>
          <p:cNvSpPr/>
          <p:nvPr/>
        </p:nvSpPr>
        <p:spPr>
          <a:xfrm>
            <a:off x="719245" y="2845960"/>
            <a:ext cx="8424756" cy="2635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267" b="1" u="sng">
                <a:latin typeface="UTM Avo" panose="02040603050506020204" pitchFamily="18" charset="0"/>
                <a:cs typeface="Arial" pitchFamily="34" charset="0"/>
              </a:rPr>
              <a:t>Lưu ý:</a:t>
            </a:r>
            <a:r>
              <a:rPr lang="vi-VN" sz="2267" b="1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vi-VN" sz="2267">
                <a:latin typeface="UTM Avo" panose="02040603050506020204" pitchFamily="18" charset="0"/>
                <a:cs typeface="Arial" pitchFamily="34" charset="0"/>
              </a:rPr>
              <a:t>Tên bài thơ viết cân đối ở giữa, tất cả các dòng thơ đều bắt đầu viết từ ô thứ 2; chữ đầu mỗi dòng thơ đều viết hoa; hết một khổ thơ có dấu chấm câu; nhớ viết d</a:t>
            </a:r>
            <a:r>
              <a:rPr lang="en-US" sz="2267">
                <a:latin typeface="UTM Avo" panose="02040603050506020204" pitchFamily="18" charset="0"/>
                <a:cs typeface="Arial" pitchFamily="34" charset="0"/>
              </a:rPr>
              <a:t>ấ</a:t>
            </a:r>
            <a:r>
              <a:rPr lang="vi-VN" sz="2267">
                <a:latin typeface="UTM Avo" panose="02040603050506020204" pitchFamily="18" charset="0"/>
                <a:cs typeface="Arial" pitchFamily="34" charset="0"/>
              </a:rPr>
              <a:t>u phẩy sau chữ thứ tư ở dòng thứ hai của mỗi khổ thơ; viết khổ thơ sau cách khổ thơ trước một dòng kẻ.</a:t>
            </a:r>
          </a:p>
        </p:txBody>
      </p:sp>
    </p:spTree>
    <p:extLst>
      <p:ext uri="{BB962C8B-B14F-4D97-AF65-F5344CB8AC3E}">
        <p14:creationId xmlns:p14="http://schemas.microsoft.com/office/powerpoint/2010/main" val="251885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6A434622-A97D-4446-915A-7B7DC068C309}"/>
              </a:ext>
            </a:extLst>
          </p:cNvPr>
          <p:cNvSpPr/>
          <p:nvPr/>
        </p:nvSpPr>
        <p:spPr>
          <a:xfrm>
            <a:off x="769121" y="1682750"/>
            <a:ext cx="678679" cy="3937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2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881AC-5F1D-4EE7-A51E-3902A01C6222}"/>
              </a:ext>
            </a:extLst>
          </p:cNvPr>
          <p:cNvSpPr/>
          <p:nvPr/>
        </p:nvSpPr>
        <p:spPr>
          <a:xfrm>
            <a:off x="1447800" y="1704347"/>
            <a:ext cx="521809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vi-VN" sz="2200" b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Làm bài tập lựa chọn – Tìm đường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Pentagon 17">
            <a:extLst>
              <a:ext uri="{FF2B5EF4-FFF2-40B4-BE49-F238E27FC236}">
                <a16:creationId xmlns:a16="http://schemas.microsoft.com/office/drawing/2014/main" id="{A9888E11-EAEA-4A3F-B729-4A1E90806EC6}"/>
              </a:ext>
            </a:extLst>
          </p:cNvPr>
          <p:cNvSpPr/>
          <p:nvPr/>
        </p:nvSpPr>
        <p:spPr>
          <a:xfrm>
            <a:off x="769120" y="2220391"/>
            <a:ext cx="4268393" cy="50800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Bài tập 2a: Chọn chữ 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</a:t>
            </a:r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hay 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</a:t>
            </a:r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70579D-1E6E-4AC2-913B-D5C6497FD300}"/>
              </a:ext>
            </a:extLst>
          </p:cNvPr>
          <p:cNvSpPr/>
          <p:nvPr/>
        </p:nvSpPr>
        <p:spPr>
          <a:xfrm>
            <a:off x="704670" y="2780298"/>
            <a:ext cx="4449221" cy="3158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267">
                <a:latin typeface="UTM Avo" panose="02040603050506020204" pitchFamily="18" charset="0"/>
                <a:cs typeface="Arial" pitchFamily="34" charset="0"/>
              </a:rPr>
              <a:t>Em chọn chữ (</a:t>
            </a:r>
            <a:r>
              <a:rPr lang="vi-VN" sz="2267" b="1">
                <a:latin typeface="UTM Avo" panose="02040603050506020204" pitchFamily="18" charset="0"/>
                <a:cs typeface="Arial" pitchFamily="34" charset="0"/>
              </a:rPr>
              <a:t>l</a:t>
            </a:r>
            <a:r>
              <a:rPr lang="vi-VN" sz="2267">
                <a:latin typeface="UTM Avo" panose="02040603050506020204" pitchFamily="18" charset="0"/>
                <a:cs typeface="Arial" pitchFamily="34" charset="0"/>
              </a:rPr>
              <a:t> hay </a:t>
            </a:r>
            <a:r>
              <a:rPr lang="vi-VN" sz="2267" b="1">
                <a:latin typeface="UTM Avo" panose="02040603050506020204" pitchFamily="18" charset="0"/>
                <a:cs typeface="Arial" pitchFamily="34" charset="0"/>
              </a:rPr>
              <a:t>n</a:t>
            </a:r>
            <a:r>
              <a:rPr lang="vi-VN" sz="2267">
                <a:latin typeface="UTM Avo" panose="02040603050506020204" pitchFamily="18" charset="0"/>
                <a:cs typeface="Arial" pitchFamily="34" charset="0"/>
              </a:rPr>
              <a:t>) phù hợp với ô trống. Giúp con rùa tìm đường về hang, biết rằng đường về hang được đánh dấu bằng các tiếng bắt đ</a:t>
            </a:r>
            <a:r>
              <a:rPr lang="en-US" sz="2267">
                <a:latin typeface="UTM Avo" panose="02040603050506020204" pitchFamily="18" charset="0"/>
                <a:cs typeface="Arial" pitchFamily="34" charset="0"/>
              </a:rPr>
              <a:t>ầ</a:t>
            </a:r>
            <a:r>
              <a:rPr lang="vi-VN" sz="2267">
                <a:latin typeface="UTM Avo" panose="02040603050506020204" pitchFamily="18" charset="0"/>
                <a:cs typeface="Arial" pitchFamily="34" charset="0"/>
              </a:rPr>
              <a:t>u với chữ </a:t>
            </a:r>
            <a:r>
              <a:rPr lang="vi-VN" sz="2267" b="1">
                <a:latin typeface="UTM Avo" panose="02040603050506020204" pitchFamily="18" charset="0"/>
                <a:cs typeface="Arial" pitchFamily="34" charset="0"/>
              </a:rPr>
              <a:t>l</a:t>
            </a:r>
            <a:r>
              <a:rPr lang="vi-VN" sz="2267">
                <a:latin typeface="UTM Avo" panose="02040603050506020204" pitchFamily="18" charset="0"/>
                <a:cs typeface="Arial" pitchFamily="34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5A9AF1-F6C5-483A-982F-096D27D4D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513" y="2713384"/>
            <a:ext cx="7154487" cy="322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45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6A434622-A97D-4446-915A-7B7DC068C309}"/>
              </a:ext>
            </a:extLst>
          </p:cNvPr>
          <p:cNvSpPr/>
          <p:nvPr/>
        </p:nvSpPr>
        <p:spPr>
          <a:xfrm>
            <a:off x="769121" y="1682750"/>
            <a:ext cx="678679" cy="3937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2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881AC-5F1D-4EE7-A51E-3902A01C6222}"/>
              </a:ext>
            </a:extLst>
          </p:cNvPr>
          <p:cNvSpPr/>
          <p:nvPr/>
        </p:nvSpPr>
        <p:spPr>
          <a:xfrm>
            <a:off x="1447800" y="1704347"/>
            <a:ext cx="521809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vi-VN" sz="2200" b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Làm bài tập lựa chọn – Tìm đường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Pentagon 17">
            <a:extLst>
              <a:ext uri="{FF2B5EF4-FFF2-40B4-BE49-F238E27FC236}">
                <a16:creationId xmlns:a16="http://schemas.microsoft.com/office/drawing/2014/main" id="{A9888E11-EAEA-4A3F-B729-4A1E90806EC6}"/>
              </a:ext>
            </a:extLst>
          </p:cNvPr>
          <p:cNvSpPr/>
          <p:nvPr/>
        </p:nvSpPr>
        <p:spPr>
          <a:xfrm>
            <a:off x="769120" y="2220391"/>
            <a:ext cx="4268393" cy="50800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Bài tập 2a: Chọn chữ 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</a:t>
            </a:r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hay 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</a:t>
            </a:r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5A9AF1-F6C5-483A-982F-096D27D4D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04" y="2872332"/>
            <a:ext cx="7154487" cy="322527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151E8BA-D4BF-495F-9215-A6670CF4CA9F}"/>
              </a:ext>
            </a:extLst>
          </p:cNvPr>
          <p:cNvSpPr/>
          <p:nvPr/>
        </p:nvSpPr>
        <p:spPr>
          <a:xfrm>
            <a:off x="7287491" y="2330300"/>
            <a:ext cx="1991329" cy="5255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Lo …ắng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6BE786-F7D8-4DA6-8BE1-4580788A60FE}"/>
              </a:ext>
            </a:extLst>
          </p:cNvPr>
          <p:cNvSpPr/>
          <p:nvPr/>
        </p:nvSpPr>
        <p:spPr>
          <a:xfrm>
            <a:off x="9689604" y="2326672"/>
            <a:ext cx="1966686" cy="5255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…áo động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780229-402D-4303-8FC6-18B3CA01B02C}"/>
              </a:ext>
            </a:extLst>
          </p:cNvPr>
          <p:cNvSpPr/>
          <p:nvPr/>
        </p:nvSpPr>
        <p:spPr>
          <a:xfrm>
            <a:off x="7287491" y="3166212"/>
            <a:ext cx="2015357" cy="5255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…ông dân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1694B9-EF10-4C4F-B113-DA2F2BEA4240}"/>
              </a:ext>
            </a:extLst>
          </p:cNvPr>
          <p:cNvSpPr/>
          <p:nvPr/>
        </p:nvSpPr>
        <p:spPr>
          <a:xfrm>
            <a:off x="9689604" y="3138148"/>
            <a:ext cx="1966686" cy="5255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Đồng …úa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F4172B-B0CF-4762-9EAA-2EC097E48F56}"/>
              </a:ext>
            </a:extLst>
          </p:cNvPr>
          <p:cNvSpPr/>
          <p:nvPr/>
        </p:nvSpPr>
        <p:spPr>
          <a:xfrm>
            <a:off x="7287491" y="4005376"/>
            <a:ext cx="2029871" cy="5255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…ội suối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4631525-E0F6-4F0C-9841-1B7D957397FD}"/>
              </a:ext>
            </a:extLst>
          </p:cNvPr>
          <p:cNvSpPr/>
          <p:nvPr/>
        </p:nvSpPr>
        <p:spPr>
          <a:xfrm>
            <a:off x="9675091" y="4001748"/>
            <a:ext cx="1981200" cy="5255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No …ê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CC06040-CA74-4554-9739-09C19971ABD1}"/>
              </a:ext>
            </a:extLst>
          </p:cNvPr>
          <p:cNvSpPr/>
          <p:nvPr/>
        </p:nvSpPr>
        <p:spPr>
          <a:xfrm>
            <a:off x="7287491" y="4818176"/>
            <a:ext cx="2029871" cy="5255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Giếng …ước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CEF1F64-86FF-4D9E-932A-A1E6F8CB9F2A}"/>
              </a:ext>
            </a:extLst>
          </p:cNvPr>
          <p:cNvSpPr/>
          <p:nvPr/>
        </p:nvSpPr>
        <p:spPr>
          <a:xfrm>
            <a:off x="9675091" y="4814548"/>
            <a:ext cx="1981200" cy="5255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Khoai …ang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3E79C61-5C44-40CA-B8DB-FA3610D607C7}"/>
              </a:ext>
            </a:extLst>
          </p:cNvPr>
          <p:cNvSpPr/>
          <p:nvPr/>
        </p:nvSpPr>
        <p:spPr>
          <a:xfrm>
            <a:off x="7287490" y="2330300"/>
            <a:ext cx="1991329" cy="5328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Lo lắng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9B7C102-B277-460C-8D2E-6DAD2DB0F550}"/>
              </a:ext>
            </a:extLst>
          </p:cNvPr>
          <p:cNvSpPr/>
          <p:nvPr/>
        </p:nvSpPr>
        <p:spPr>
          <a:xfrm>
            <a:off x="7287490" y="3149716"/>
            <a:ext cx="2015357" cy="542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Nông dân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F6302B-C1FF-4DB4-98F2-C718AB7D0565}"/>
              </a:ext>
            </a:extLst>
          </p:cNvPr>
          <p:cNvSpPr/>
          <p:nvPr/>
        </p:nvSpPr>
        <p:spPr>
          <a:xfrm>
            <a:off x="9685068" y="2330300"/>
            <a:ext cx="1971223" cy="52062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Náo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động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8F7146-AE5C-4BB5-9217-7C31586C75F8}"/>
              </a:ext>
            </a:extLst>
          </p:cNvPr>
          <p:cNvSpPr/>
          <p:nvPr/>
        </p:nvSpPr>
        <p:spPr>
          <a:xfrm>
            <a:off x="9685068" y="3138147"/>
            <a:ext cx="1981201" cy="52920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Đồng lúa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A39D55-B392-4E60-A521-2A39F0A8279B}"/>
              </a:ext>
            </a:extLst>
          </p:cNvPr>
          <p:cNvSpPr/>
          <p:nvPr/>
        </p:nvSpPr>
        <p:spPr>
          <a:xfrm>
            <a:off x="9664961" y="4001749"/>
            <a:ext cx="1991329" cy="5255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No nê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93B9B09-4F07-4DAD-95B9-23E169D5CE30}"/>
              </a:ext>
            </a:extLst>
          </p:cNvPr>
          <p:cNvSpPr/>
          <p:nvPr/>
        </p:nvSpPr>
        <p:spPr>
          <a:xfrm>
            <a:off x="9675092" y="4818176"/>
            <a:ext cx="1981198" cy="52194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Khoai lang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232D35-A989-403C-995B-2AACC354EFC6}"/>
              </a:ext>
            </a:extLst>
          </p:cNvPr>
          <p:cNvSpPr/>
          <p:nvPr/>
        </p:nvSpPr>
        <p:spPr>
          <a:xfrm>
            <a:off x="7287490" y="4001749"/>
            <a:ext cx="2029871" cy="5255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Lội suối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DF4C89B-31BF-480A-B79E-53DC6F0E45B0}"/>
              </a:ext>
            </a:extLst>
          </p:cNvPr>
          <p:cNvSpPr/>
          <p:nvPr/>
        </p:nvSpPr>
        <p:spPr>
          <a:xfrm>
            <a:off x="7287491" y="4814548"/>
            <a:ext cx="2029872" cy="5292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Giếng nước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E2FAB99-E15F-4509-A58B-43AD1DE10605}"/>
              </a:ext>
            </a:extLst>
          </p:cNvPr>
          <p:cNvSpPr/>
          <p:nvPr/>
        </p:nvSpPr>
        <p:spPr>
          <a:xfrm>
            <a:off x="8452692" y="5501292"/>
            <a:ext cx="1991329" cy="5255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Cây …ấm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590DA98-0B45-4A8A-B42F-64B1F774CAE0}"/>
              </a:ext>
            </a:extLst>
          </p:cNvPr>
          <p:cNvSpPr/>
          <p:nvPr/>
        </p:nvSpPr>
        <p:spPr>
          <a:xfrm>
            <a:off x="8452692" y="5497665"/>
            <a:ext cx="1991329" cy="5507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Cây nấm</a:t>
            </a:r>
          </a:p>
        </p:txBody>
      </p:sp>
    </p:spTree>
    <p:extLst>
      <p:ext uri="{BB962C8B-B14F-4D97-AF65-F5344CB8AC3E}">
        <p14:creationId xmlns:p14="http://schemas.microsoft.com/office/powerpoint/2010/main" val="114983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6A434622-A97D-4446-915A-7B7DC068C309}"/>
              </a:ext>
            </a:extLst>
          </p:cNvPr>
          <p:cNvSpPr/>
          <p:nvPr/>
        </p:nvSpPr>
        <p:spPr>
          <a:xfrm>
            <a:off x="769121" y="1682750"/>
            <a:ext cx="678679" cy="3937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2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881AC-5F1D-4EE7-A51E-3902A01C6222}"/>
              </a:ext>
            </a:extLst>
          </p:cNvPr>
          <p:cNvSpPr/>
          <p:nvPr/>
        </p:nvSpPr>
        <p:spPr>
          <a:xfrm>
            <a:off x="1447800" y="1704347"/>
            <a:ext cx="521809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vi-VN" sz="2200" b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Làm bài tập lựa chọn – Tìm đường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Pentagon 17">
            <a:extLst>
              <a:ext uri="{FF2B5EF4-FFF2-40B4-BE49-F238E27FC236}">
                <a16:creationId xmlns:a16="http://schemas.microsoft.com/office/drawing/2014/main" id="{A9888E11-EAEA-4A3F-B729-4A1E90806EC6}"/>
              </a:ext>
            </a:extLst>
          </p:cNvPr>
          <p:cNvSpPr/>
          <p:nvPr/>
        </p:nvSpPr>
        <p:spPr>
          <a:xfrm>
            <a:off x="769120" y="2220391"/>
            <a:ext cx="4268393" cy="50800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Bài tập 2a: Chọn chữ 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</a:t>
            </a:r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hay 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</a:t>
            </a:r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5A9AF1-F6C5-483A-982F-096D27D4D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04" y="2872332"/>
            <a:ext cx="7154487" cy="322527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3E79C61-5C44-40CA-B8DB-FA3610D607C7}"/>
              </a:ext>
            </a:extLst>
          </p:cNvPr>
          <p:cNvSpPr/>
          <p:nvPr/>
        </p:nvSpPr>
        <p:spPr>
          <a:xfrm>
            <a:off x="7267384" y="3021093"/>
            <a:ext cx="1991329" cy="5255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Lo lắng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8F7146-AE5C-4BB5-9217-7C31586C75F8}"/>
              </a:ext>
            </a:extLst>
          </p:cNvPr>
          <p:cNvSpPr/>
          <p:nvPr/>
        </p:nvSpPr>
        <p:spPr>
          <a:xfrm>
            <a:off x="9664961" y="3546669"/>
            <a:ext cx="1991329" cy="52194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Đồng lúa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93B9B09-4F07-4DAD-95B9-23E169D5CE30}"/>
              </a:ext>
            </a:extLst>
          </p:cNvPr>
          <p:cNvSpPr/>
          <p:nvPr/>
        </p:nvSpPr>
        <p:spPr>
          <a:xfrm>
            <a:off x="9652872" y="4973386"/>
            <a:ext cx="1991329" cy="52194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Khoai lang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5232D35-A989-403C-995B-2AACC354EFC6}"/>
              </a:ext>
            </a:extLst>
          </p:cNvPr>
          <p:cNvSpPr/>
          <p:nvPr/>
        </p:nvSpPr>
        <p:spPr>
          <a:xfrm>
            <a:off x="7267384" y="4222183"/>
            <a:ext cx="2015358" cy="5255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Lội suối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D4E0A0B-8D4D-46BE-8DA9-6B66B340C2AF}"/>
              </a:ext>
            </a:extLst>
          </p:cNvPr>
          <p:cNvGrpSpPr/>
          <p:nvPr/>
        </p:nvGrpSpPr>
        <p:grpSpPr>
          <a:xfrm>
            <a:off x="6847433" y="2049212"/>
            <a:ext cx="4939858" cy="572132"/>
            <a:chOff x="9201813" y="2905247"/>
            <a:chExt cx="7409787" cy="858198"/>
          </a:xfrm>
        </p:grpSpPr>
        <p:sp>
          <p:nvSpPr>
            <p:cNvPr id="30" name="Snip Single Corner Rectangle 6">
              <a:extLst>
                <a:ext uri="{FF2B5EF4-FFF2-40B4-BE49-F238E27FC236}">
                  <a16:creationId xmlns:a16="http://schemas.microsoft.com/office/drawing/2014/main" id="{0620CEAF-CC16-43BB-89E3-95524B1746BA}"/>
                </a:ext>
              </a:extLst>
            </p:cNvPr>
            <p:cNvSpPr/>
            <p:nvPr/>
          </p:nvSpPr>
          <p:spPr>
            <a:xfrm>
              <a:off x="9201813" y="2905247"/>
              <a:ext cx="7409787" cy="858198"/>
            </a:xfrm>
            <a:prstGeom prst="snip1Rect">
              <a:avLst/>
            </a:prstGeom>
            <a:noFill/>
            <a:ln>
              <a:solidFill>
                <a:srgbClr val="00B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C64596B-F9E9-43CD-8CE0-2CF0D8CBABFB}"/>
                </a:ext>
              </a:extLst>
            </p:cNvPr>
            <p:cNvSpPr/>
            <p:nvPr/>
          </p:nvSpPr>
          <p:spPr>
            <a:xfrm>
              <a:off x="9470408" y="3051438"/>
              <a:ext cx="6944691" cy="600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vi-VN" sz="2000">
                  <a:latin typeface="UTM Avo" panose="02040603050506020204" pitchFamily="18" charset="0"/>
                  <a:cs typeface="Arial" pitchFamily="34" charset="0"/>
                </a:rPr>
                <a:t>Đường về hang đi qua các từ nào?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4454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 animBg="1"/>
      <p:bldP spid="24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6A434622-A97D-4446-915A-7B7DC068C309}"/>
              </a:ext>
            </a:extLst>
          </p:cNvPr>
          <p:cNvSpPr/>
          <p:nvPr/>
        </p:nvSpPr>
        <p:spPr>
          <a:xfrm>
            <a:off x="769121" y="1682750"/>
            <a:ext cx="678679" cy="3937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2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881AC-5F1D-4EE7-A51E-3902A01C6222}"/>
              </a:ext>
            </a:extLst>
          </p:cNvPr>
          <p:cNvSpPr/>
          <p:nvPr/>
        </p:nvSpPr>
        <p:spPr>
          <a:xfrm>
            <a:off x="1447800" y="1704347"/>
            <a:ext cx="521809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vi-VN" sz="2200" b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Làm bài tập lựa chọn – Tìm đường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Pentagon 17">
            <a:extLst>
              <a:ext uri="{FF2B5EF4-FFF2-40B4-BE49-F238E27FC236}">
                <a16:creationId xmlns:a16="http://schemas.microsoft.com/office/drawing/2014/main" id="{A9888E11-EAEA-4A3F-B729-4A1E90806EC6}"/>
              </a:ext>
            </a:extLst>
          </p:cNvPr>
          <p:cNvSpPr/>
          <p:nvPr/>
        </p:nvSpPr>
        <p:spPr>
          <a:xfrm>
            <a:off x="769120" y="2220391"/>
            <a:ext cx="4268393" cy="50800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Bài tập 2b: Chọn chữ 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</a:t>
            </a:r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hay 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</a:t>
            </a:r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DD6D94-045F-4E6E-B249-5AA51230EE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614" y="1879600"/>
            <a:ext cx="6615386" cy="445562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D2AB6BA-5CEE-4B1D-B2E7-B91F963915AB}"/>
              </a:ext>
            </a:extLst>
          </p:cNvPr>
          <p:cNvSpPr/>
          <p:nvPr/>
        </p:nvSpPr>
        <p:spPr>
          <a:xfrm>
            <a:off x="704670" y="2780298"/>
            <a:ext cx="5218095" cy="2635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267">
                <a:latin typeface="UTM Avo" panose="02040603050506020204" pitchFamily="18" charset="0"/>
                <a:cs typeface="Arial" pitchFamily="34" charset="0"/>
              </a:rPr>
              <a:t>Em chọn chữ (</a:t>
            </a:r>
            <a:r>
              <a:rPr lang="vi-VN" sz="2267" b="1">
                <a:latin typeface="UTM Avo" panose="02040603050506020204" pitchFamily="18" charset="0"/>
                <a:cs typeface="Arial" pitchFamily="34" charset="0"/>
              </a:rPr>
              <a:t>c</a:t>
            </a:r>
            <a:r>
              <a:rPr lang="vi-VN" sz="2267">
                <a:latin typeface="UTM Avo" panose="02040603050506020204" pitchFamily="18" charset="0"/>
                <a:cs typeface="Arial" pitchFamily="34" charset="0"/>
              </a:rPr>
              <a:t> hay </a:t>
            </a:r>
            <a:r>
              <a:rPr lang="vi-VN" sz="2267" b="1">
                <a:latin typeface="UTM Avo" panose="02040603050506020204" pitchFamily="18" charset="0"/>
                <a:cs typeface="Arial" pitchFamily="34" charset="0"/>
              </a:rPr>
              <a:t>t</a:t>
            </a:r>
            <a:r>
              <a:rPr lang="vi-VN" sz="2267">
                <a:latin typeface="UTM Avo" panose="02040603050506020204" pitchFamily="18" charset="0"/>
                <a:cs typeface="Arial" pitchFamily="34" charset="0"/>
              </a:rPr>
              <a:t>) phù hợp với ô trống. Giúp bạn Nam tìm đường về làng, biết rằng đường về làng được đánh dấu bằng các tiếng có chữ </a:t>
            </a:r>
            <a:r>
              <a:rPr lang="vi-VN" sz="2267" b="1">
                <a:latin typeface="UTM Avo" panose="02040603050506020204" pitchFamily="18" charset="0"/>
                <a:cs typeface="Arial" pitchFamily="34" charset="0"/>
              </a:rPr>
              <a:t>c</a:t>
            </a:r>
            <a:r>
              <a:rPr lang="vi-VN" sz="2267">
                <a:latin typeface="UTM Avo" panose="02040603050506020204" pitchFamily="18" charset="0"/>
                <a:cs typeface="Arial" pitchFamily="34" charset="0"/>
              </a:rPr>
              <a:t> ở cuối.</a:t>
            </a:r>
          </a:p>
        </p:txBody>
      </p:sp>
    </p:spTree>
    <p:extLst>
      <p:ext uri="{BB962C8B-B14F-4D97-AF65-F5344CB8AC3E}">
        <p14:creationId xmlns:p14="http://schemas.microsoft.com/office/powerpoint/2010/main" val="38176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6A434622-A97D-4446-915A-7B7DC068C309}"/>
              </a:ext>
            </a:extLst>
          </p:cNvPr>
          <p:cNvSpPr/>
          <p:nvPr/>
        </p:nvSpPr>
        <p:spPr>
          <a:xfrm>
            <a:off x="769121" y="1682750"/>
            <a:ext cx="678679" cy="3937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2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881AC-5F1D-4EE7-A51E-3902A01C6222}"/>
              </a:ext>
            </a:extLst>
          </p:cNvPr>
          <p:cNvSpPr/>
          <p:nvPr/>
        </p:nvSpPr>
        <p:spPr>
          <a:xfrm>
            <a:off x="1447800" y="1704347"/>
            <a:ext cx="521809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vi-VN" sz="2200" b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Làm bài tập lựa chọn – Tìm đường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Pentagon 17">
            <a:extLst>
              <a:ext uri="{FF2B5EF4-FFF2-40B4-BE49-F238E27FC236}">
                <a16:creationId xmlns:a16="http://schemas.microsoft.com/office/drawing/2014/main" id="{A9888E11-EAEA-4A3F-B729-4A1E90806EC6}"/>
              </a:ext>
            </a:extLst>
          </p:cNvPr>
          <p:cNvSpPr/>
          <p:nvPr/>
        </p:nvSpPr>
        <p:spPr>
          <a:xfrm>
            <a:off x="769120" y="2220391"/>
            <a:ext cx="4268393" cy="50800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Bài tập 2b: Chọn chữ 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</a:t>
            </a:r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hay 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</a:t>
            </a:r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DD6D94-045F-4E6E-B249-5AA51230EE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30" y="2813548"/>
            <a:ext cx="5341770" cy="359781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B8BD167-225D-48F5-A4A5-E46FBC100958}"/>
              </a:ext>
            </a:extLst>
          </p:cNvPr>
          <p:cNvSpPr/>
          <p:nvPr/>
        </p:nvSpPr>
        <p:spPr>
          <a:xfrm>
            <a:off x="6469274" y="2483908"/>
            <a:ext cx="1991329" cy="4634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Nướ… mưa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DC14E3-1135-496D-AD81-F9D369F17351}"/>
              </a:ext>
            </a:extLst>
          </p:cNvPr>
          <p:cNvSpPr/>
          <p:nvPr/>
        </p:nvSpPr>
        <p:spPr>
          <a:xfrm>
            <a:off x="6477967" y="3395825"/>
            <a:ext cx="1991329" cy="4634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Má… lạnh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526C62-5D0D-4E54-8C33-0F30EF5F1C68}"/>
              </a:ext>
            </a:extLst>
          </p:cNvPr>
          <p:cNvSpPr/>
          <p:nvPr/>
        </p:nvSpPr>
        <p:spPr>
          <a:xfrm>
            <a:off x="6469274" y="4379654"/>
            <a:ext cx="1991329" cy="4634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Tinh mắ…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A2EC69-7562-4232-80CA-336C509F02DF}"/>
              </a:ext>
            </a:extLst>
          </p:cNvPr>
          <p:cNvSpPr/>
          <p:nvPr/>
        </p:nvSpPr>
        <p:spPr>
          <a:xfrm>
            <a:off x="6483788" y="5275425"/>
            <a:ext cx="1991329" cy="4634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Đượ… mùa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CC169E-F029-4234-93A6-A8888C380914}"/>
              </a:ext>
            </a:extLst>
          </p:cNvPr>
          <p:cNvSpPr/>
          <p:nvPr/>
        </p:nvSpPr>
        <p:spPr>
          <a:xfrm>
            <a:off x="9122756" y="2497596"/>
            <a:ext cx="1991329" cy="4634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Trong vắ…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193AB8-A060-4E7D-87BB-7B519B7D25E6}"/>
              </a:ext>
            </a:extLst>
          </p:cNvPr>
          <p:cNvSpPr/>
          <p:nvPr/>
        </p:nvSpPr>
        <p:spPr>
          <a:xfrm>
            <a:off x="9131450" y="3409514"/>
            <a:ext cx="1991329" cy="4634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Quạ… mát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E37FA72-9CE2-4114-A61A-EF5414646835}"/>
              </a:ext>
            </a:extLst>
          </p:cNvPr>
          <p:cNvSpPr/>
          <p:nvPr/>
        </p:nvSpPr>
        <p:spPr>
          <a:xfrm>
            <a:off x="9122756" y="4393342"/>
            <a:ext cx="1991329" cy="4634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Rướ… đèn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6B8882-3C99-4032-BF7B-C73946641E60}"/>
              </a:ext>
            </a:extLst>
          </p:cNvPr>
          <p:cNvSpPr/>
          <p:nvPr/>
        </p:nvSpPr>
        <p:spPr>
          <a:xfrm>
            <a:off x="9137271" y="5289114"/>
            <a:ext cx="1991329" cy="4634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Ư</a:t>
            </a: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ớ… mong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ACE969-33C7-4422-8680-7F1839B13F33}"/>
              </a:ext>
            </a:extLst>
          </p:cNvPr>
          <p:cNvSpPr/>
          <p:nvPr/>
        </p:nvSpPr>
        <p:spPr>
          <a:xfrm>
            <a:off x="6468548" y="2482011"/>
            <a:ext cx="1991329" cy="4634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Nước mưa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679B2C2-D3FE-458E-805C-75CD82BA319C}"/>
              </a:ext>
            </a:extLst>
          </p:cNvPr>
          <p:cNvSpPr/>
          <p:nvPr/>
        </p:nvSpPr>
        <p:spPr>
          <a:xfrm>
            <a:off x="9122756" y="2497596"/>
            <a:ext cx="1991329" cy="4634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Trong vắt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C1C0B95-02E7-47D3-B3B9-8111C078C307}"/>
              </a:ext>
            </a:extLst>
          </p:cNvPr>
          <p:cNvSpPr/>
          <p:nvPr/>
        </p:nvSpPr>
        <p:spPr>
          <a:xfrm>
            <a:off x="9131450" y="3409514"/>
            <a:ext cx="1991329" cy="4634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Quạt mát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164159-26EF-4087-8BA9-09EE4926E5F6}"/>
              </a:ext>
            </a:extLst>
          </p:cNvPr>
          <p:cNvSpPr/>
          <p:nvPr/>
        </p:nvSpPr>
        <p:spPr>
          <a:xfrm>
            <a:off x="6475096" y="3396532"/>
            <a:ext cx="1994200" cy="4634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Mát lạnh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AC31AF8-1801-4E08-BD09-442732C1BA00}"/>
              </a:ext>
            </a:extLst>
          </p:cNvPr>
          <p:cNvSpPr/>
          <p:nvPr/>
        </p:nvSpPr>
        <p:spPr>
          <a:xfrm>
            <a:off x="6468548" y="4378102"/>
            <a:ext cx="2000748" cy="4634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Tinh mắt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B35A50-86AF-4C53-B023-F7173DEB5A20}"/>
              </a:ext>
            </a:extLst>
          </p:cNvPr>
          <p:cNvSpPr/>
          <p:nvPr/>
        </p:nvSpPr>
        <p:spPr>
          <a:xfrm>
            <a:off x="6475096" y="5277987"/>
            <a:ext cx="2000747" cy="4634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Được mùa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FEAA1C1-1974-4AEB-89C8-98B59195962B}"/>
              </a:ext>
            </a:extLst>
          </p:cNvPr>
          <p:cNvSpPr/>
          <p:nvPr/>
        </p:nvSpPr>
        <p:spPr>
          <a:xfrm>
            <a:off x="9122756" y="4393342"/>
            <a:ext cx="1991329" cy="4634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Rước đèn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37EAA0-B62E-44B9-BCF0-D0BF272B58F8}"/>
              </a:ext>
            </a:extLst>
          </p:cNvPr>
          <p:cNvSpPr/>
          <p:nvPr/>
        </p:nvSpPr>
        <p:spPr>
          <a:xfrm>
            <a:off x="9131450" y="5289114"/>
            <a:ext cx="2006673" cy="4634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Ư</a:t>
            </a: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ớc mong</a:t>
            </a:r>
          </a:p>
        </p:txBody>
      </p:sp>
    </p:spTree>
    <p:extLst>
      <p:ext uri="{BB962C8B-B14F-4D97-AF65-F5344CB8AC3E}">
        <p14:creationId xmlns:p14="http://schemas.microsoft.com/office/powerpoint/2010/main" val="366767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6A434622-A97D-4446-915A-7B7DC068C309}"/>
              </a:ext>
            </a:extLst>
          </p:cNvPr>
          <p:cNvSpPr/>
          <p:nvPr/>
        </p:nvSpPr>
        <p:spPr>
          <a:xfrm>
            <a:off x="769121" y="1682750"/>
            <a:ext cx="678679" cy="3937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2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881AC-5F1D-4EE7-A51E-3902A01C6222}"/>
              </a:ext>
            </a:extLst>
          </p:cNvPr>
          <p:cNvSpPr/>
          <p:nvPr/>
        </p:nvSpPr>
        <p:spPr>
          <a:xfrm>
            <a:off x="1447800" y="1704347"/>
            <a:ext cx="521809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vi-VN" sz="2200" b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 Làm bài tập lựa chọn – Tìm đường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Pentagon 17">
            <a:extLst>
              <a:ext uri="{FF2B5EF4-FFF2-40B4-BE49-F238E27FC236}">
                <a16:creationId xmlns:a16="http://schemas.microsoft.com/office/drawing/2014/main" id="{A9888E11-EAEA-4A3F-B729-4A1E90806EC6}"/>
              </a:ext>
            </a:extLst>
          </p:cNvPr>
          <p:cNvSpPr/>
          <p:nvPr/>
        </p:nvSpPr>
        <p:spPr>
          <a:xfrm>
            <a:off x="769120" y="2220391"/>
            <a:ext cx="4268393" cy="50800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Bài tập 2b: Chọn chữ 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</a:t>
            </a:r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hay </a:t>
            </a:r>
            <a:r>
              <a:rPr lang="en-US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</a:t>
            </a:r>
            <a:r>
              <a:rPr lang="en-US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DD6D94-045F-4E6E-B249-5AA51230EE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30" y="2813548"/>
            <a:ext cx="5341770" cy="3597811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1DB70236-12BA-4BD4-9196-CB7CBC36CDED}"/>
              </a:ext>
            </a:extLst>
          </p:cNvPr>
          <p:cNvGrpSpPr/>
          <p:nvPr/>
        </p:nvGrpSpPr>
        <p:grpSpPr>
          <a:xfrm>
            <a:off x="6342677" y="2514504"/>
            <a:ext cx="4475256" cy="927131"/>
            <a:chOff x="8229600" y="2905246"/>
            <a:chExt cx="10535194" cy="1390696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DC9AB3A-0CF5-446E-AE3F-FC2BE020C49F}"/>
                </a:ext>
              </a:extLst>
            </p:cNvPr>
            <p:cNvSpPr/>
            <p:nvPr/>
          </p:nvSpPr>
          <p:spPr>
            <a:xfrm>
              <a:off x="8381472" y="3038996"/>
              <a:ext cx="10215964" cy="11231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vi-VN" sz="2133" dirty="0">
                  <a:latin typeface="UTM Avo" panose="02040603050506020204" pitchFamily="18" charset="0"/>
                  <a:cs typeface="Arial" pitchFamily="34" charset="0"/>
                </a:rPr>
                <a:t>Đường về làng được đánh dấu</a:t>
              </a:r>
            </a:p>
            <a:p>
              <a:pPr algn="ctr"/>
              <a:r>
                <a:rPr lang="vi-VN" sz="2133" dirty="0">
                  <a:latin typeface="UTM Avo" panose="02040603050506020204" pitchFamily="18" charset="0"/>
                  <a:cs typeface="Arial" pitchFamily="34" charset="0"/>
                </a:rPr>
                <a:t>bằng các từ nào?</a:t>
              </a:r>
            </a:p>
          </p:txBody>
        </p:sp>
        <p:sp>
          <p:nvSpPr>
            <p:cNvPr id="29" name="Snip Single Corner Rectangle 34">
              <a:extLst>
                <a:ext uri="{FF2B5EF4-FFF2-40B4-BE49-F238E27FC236}">
                  <a16:creationId xmlns:a16="http://schemas.microsoft.com/office/drawing/2014/main" id="{A51EAD6D-DA86-4CDF-B3A4-ACFBB9B385A2}"/>
                </a:ext>
              </a:extLst>
            </p:cNvPr>
            <p:cNvSpPr/>
            <p:nvPr/>
          </p:nvSpPr>
          <p:spPr>
            <a:xfrm>
              <a:off x="8229600" y="2905246"/>
              <a:ext cx="10535194" cy="1390696"/>
            </a:xfrm>
            <a:prstGeom prst="snip1Rect">
              <a:avLst/>
            </a:prstGeom>
            <a:noFill/>
            <a:ln>
              <a:solidFill>
                <a:srgbClr val="00B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  <p:sp>
        <p:nvSpPr>
          <p:cNvPr id="30" name="Oval 29">
            <a:extLst>
              <a:ext uri="{FF2B5EF4-FFF2-40B4-BE49-F238E27FC236}">
                <a16:creationId xmlns:a16="http://schemas.microsoft.com/office/drawing/2014/main" id="{684293E0-AD1F-4CD2-803E-03C1FEB18E85}"/>
              </a:ext>
            </a:extLst>
          </p:cNvPr>
          <p:cNvSpPr/>
          <p:nvPr/>
        </p:nvSpPr>
        <p:spPr>
          <a:xfrm>
            <a:off x="7739146" y="3679752"/>
            <a:ext cx="1837493" cy="177799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C043AE8-28A9-470C-A719-A52C2B3E87D6}"/>
              </a:ext>
            </a:extLst>
          </p:cNvPr>
          <p:cNvSpPr/>
          <p:nvPr/>
        </p:nvSpPr>
        <p:spPr>
          <a:xfrm>
            <a:off x="6585687" y="3996993"/>
            <a:ext cx="1991329" cy="4634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Nước mưa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72B5FDE-9C68-4C68-A7EE-4ED315A33DAA}"/>
              </a:ext>
            </a:extLst>
          </p:cNvPr>
          <p:cNvSpPr/>
          <p:nvPr/>
        </p:nvSpPr>
        <p:spPr>
          <a:xfrm>
            <a:off x="6585687" y="4651140"/>
            <a:ext cx="1991329" cy="4634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Được mùa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1114B71-FC99-4C49-9594-32747E4EFEBC}"/>
              </a:ext>
            </a:extLst>
          </p:cNvPr>
          <p:cNvSpPr/>
          <p:nvPr/>
        </p:nvSpPr>
        <p:spPr>
          <a:xfrm>
            <a:off x="8756822" y="3996992"/>
            <a:ext cx="1991329" cy="4634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Rước đèn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82F2CA1-A16F-4ED9-A740-6FF7CC602014}"/>
              </a:ext>
            </a:extLst>
          </p:cNvPr>
          <p:cNvSpPr/>
          <p:nvPr/>
        </p:nvSpPr>
        <p:spPr>
          <a:xfrm>
            <a:off x="8756822" y="4651141"/>
            <a:ext cx="1991329" cy="4634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Ư</a:t>
            </a: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ớc mong</a:t>
            </a:r>
          </a:p>
        </p:txBody>
      </p:sp>
    </p:spTree>
    <p:extLst>
      <p:ext uri="{BB962C8B-B14F-4D97-AF65-F5344CB8AC3E}">
        <p14:creationId xmlns:p14="http://schemas.microsoft.com/office/powerpoint/2010/main" val="325423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6A434622-A97D-4446-915A-7B7DC068C309}"/>
              </a:ext>
            </a:extLst>
          </p:cNvPr>
          <p:cNvSpPr/>
          <p:nvPr/>
        </p:nvSpPr>
        <p:spPr>
          <a:xfrm>
            <a:off x="769121" y="1682750"/>
            <a:ext cx="678679" cy="3937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3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881AC-5F1D-4EE7-A51E-3902A01C6222}"/>
              </a:ext>
            </a:extLst>
          </p:cNvPr>
          <p:cNvSpPr/>
          <p:nvPr/>
        </p:nvSpPr>
        <p:spPr>
          <a:xfrm>
            <a:off x="1447800" y="1704347"/>
            <a:ext cx="674415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vi-VN" sz="2200" b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Làm bài tập tự chọn – Tìm tiếng theo yêu cầu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Pentagon 17">
            <a:extLst>
              <a:ext uri="{FF2B5EF4-FFF2-40B4-BE49-F238E27FC236}">
                <a16:creationId xmlns:a16="http://schemas.microsoft.com/office/drawing/2014/main" id="{962939B7-38D9-4212-BB4B-23DE246AE636}"/>
              </a:ext>
            </a:extLst>
          </p:cNvPr>
          <p:cNvSpPr/>
          <p:nvPr/>
        </p:nvSpPr>
        <p:spPr>
          <a:xfrm>
            <a:off x="769120" y="2220391"/>
            <a:ext cx="9638415" cy="50800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Bài tập 3a: Tìm các tiếng bắt đầu bằng </a:t>
            </a:r>
            <a:r>
              <a:rPr lang="vi-VN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</a:t>
            </a:r>
            <a:r>
              <a:rPr lang="vi-VN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hoặc </a:t>
            </a:r>
            <a:r>
              <a:rPr lang="vi-VN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</a:t>
            </a:r>
            <a:r>
              <a:rPr lang="vi-VN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, có nghĩa cho trước</a:t>
            </a:r>
          </a:p>
        </p:txBody>
      </p:sp>
      <p:sp>
        <p:nvSpPr>
          <p:cNvPr id="16" name="Right Arrow 9">
            <a:extLst>
              <a:ext uri="{FF2B5EF4-FFF2-40B4-BE49-F238E27FC236}">
                <a16:creationId xmlns:a16="http://schemas.microsoft.com/office/drawing/2014/main" id="{96D89505-987C-4E87-B120-51F4992F09C9}"/>
              </a:ext>
            </a:extLst>
          </p:cNvPr>
          <p:cNvSpPr/>
          <p:nvPr/>
        </p:nvSpPr>
        <p:spPr>
          <a:xfrm>
            <a:off x="5159413" y="3716149"/>
            <a:ext cx="405821" cy="3725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7" name="Rounded Rectangle 19">
            <a:extLst>
              <a:ext uri="{FF2B5EF4-FFF2-40B4-BE49-F238E27FC236}">
                <a16:creationId xmlns:a16="http://schemas.microsoft.com/office/drawing/2014/main" id="{E3D9D68F-9ED9-4680-82B5-3A62E1031EB6}"/>
              </a:ext>
            </a:extLst>
          </p:cNvPr>
          <p:cNvSpPr/>
          <p:nvPr/>
        </p:nvSpPr>
        <p:spPr>
          <a:xfrm>
            <a:off x="5632073" y="3501473"/>
            <a:ext cx="1421139" cy="732971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UTM Avo" panose="02040603050506020204" pitchFamily="18" charset="0"/>
                <a:cs typeface="Arial" pitchFamily="34" charset="0"/>
              </a:rPr>
              <a:t>Lỏng</a:t>
            </a:r>
          </a:p>
        </p:txBody>
      </p:sp>
      <p:sp>
        <p:nvSpPr>
          <p:cNvPr id="18" name="Right Arrow 26">
            <a:extLst>
              <a:ext uri="{FF2B5EF4-FFF2-40B4-BE49-F238E27FC236}">
                <a16:creationId xmlns:a16="http://schemas.microsoft.com/office/drawing/2014/main" id="{3D381DB3-E1A3-4597-BEC2-A91EC3B46D4A}"/>
              </a:ext>
            </a:extLst>
          </p:cNvPr>
          <p:cNvSpPr/>
          <p:nvPr/>
        </p:nvSpPr>
        <p:spPr>
          <a:xfrm>
            <a:off x="5139182" y="5000892"/>
            <a:ext cx="420126" cy="3511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9" name="Rounded Rectangle 27">
            <a:extLst>
              <a:ext uri="{FF2B5EF4-FFF2-40B4-BE49-F238E27FC236}">
                <a16:creationId xmlns:a16="http://schemas.microsoft.com/office/drawing/2014/main" id="{EDFFC778-EE97-4CC3-9A92-EA66EF1D16A3}"/>
              </a:ext>
            </a:extLst>
          </p:cNvPr>
          <p:cNvSpPr/>
          <p:nvPr/>
        </p:nvSpPr>
        <p:spPr>
          <a:xfrm>
            <a:off x="5604442" y="4851301"/>
            <a:ext cx="1421139" cy="694323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UTM Avo" panose="02040603050506020204" pitchFamily="18" charset="0"/>
                <a:cs typeface="Arial" pitchFamily="34" charset="0"/>
              </a:rPr>
              <a:t>Nón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C86D7EE-43B7-4232-A213-F08395B9846A}"/>
              </a:ext>
            </a:extLst>
          </p:cNvPr>
          <p:cNvGrpSpPr/>
          <p:nvPr/>
        </p:nvGrpSpPr>
        <p:grpSpPr>
          <a:xfrm>
            <a:off x="719245" y="4505320"/>
            <a:ext cx="4339111" cy="1294295"/>
            <a:chOff x="2025733" y="4457700"/>
            <a:chExt cx="6508667" cy="1941442"/>
          </a:xfrm>
        </p:grpSpPr>
        <p:sp>
          <p:nvSpPr>
            <p:cNvPr id="21" name="Rounded Rectangle 21">
              <a:extLst>
                <a:ext uri="{FF2B5EF4-FFF2-40B4-BE49-F238E27FC236}">
                  <a16:creationId xmlns:a16="http://schemas.microsoft.com/office/drawing/2014/main" id="{D0499EFE-E1AC-4FBC-8E28-63A464E10CC1}"/>
                </a:ext>
              </a:extLst>
            </p:cNvPr>
            <p:cNvSpPr/>
            <p:nvPr/>
          </p:nvSpPr>
          <p:spPr>
            <a:xfrm>
              <a:off x="2025733" y="4457700"/>
              <a:ext cx="6508667" cy="194144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A4B827B-CC07-4920-9940-A56F4BD4B810}"/>
                </a:ext>
              </a:extLst>
            </p:cNvPr>
            <p:cNvSpPr/>
            <p:nvPr/>
          </p:nvSpPr>
          <p:spPr>
            <a:xfrm>
              <a:off x="2184430" y="4602663"/>
              <a:ext cx="6047016" cy="14254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vi-VN" sz="2000">
                  <a:latin typeface="UTM Avo" panose="02040603050506020204" pitchFamily="18" charset="0"/>
                  <a:cs typeface="Arial" pitchFamily="34" charset="0"/>
                </a:rPr>
                <a:t>b. Đồ dùng, thường bằng lá, để đội đầu, che mưa nắng.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53B46EA-6A9C-4183-A3D3-D7C88780CA55}"/>
              </a:ext>
            </a:extLst>
          </p:cNvPr>
          <p:cNvGrpSpPr/>
          <p:nvPr/>
        </p:nvGrpSpPr>
        <p:grpSpPr>
          <a:xfrm>
            <a:off x="718413" y="3484600"/>
            <a:ext cx="4714021" cy="753472"/>
            <a:chOff x="2025733" y="4432392"/>
            <a:chExt cx="7071032" cy="1130208"/>
          </a:xfrm>
        </p:grpSpPr>
        <p:sp>
          <p:nvSpPr>
            <p:cNvPr id="24" name="Rounded Rectangle 41">
              <a:extLst>
                <a:ext uri="{FF2B5EF4-FFF2-40B4-BE49-F238E27FC236}">
                  <a16:creationId xmlns:a16="http://schemas.microsoft.com/office/drawing/2014/main" id="{AC24287B-AEDD-47B9-AC42-50AEB0AB3C99}"/>
                </a:ext>
              </a:extLst>
            </p:cNvPr>
            <p:cNvSpPr/>
            <p:nvPr/>
          </p:nvSpPr>
          <p:spPr>
            <a:xfrm>
              <a:off x="2025733" y="4457700"/>
              <a:ext cx="6508667" cy="11049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EC64E7C-14AD-42F5-AFBD-681E7DB94810}"/>
                </a:ext>
              </a:extLst>
            </p:cNvPr>
            <p:cNvSpPr/>
            <p:nvPr/>
          </p:nvSpPr>
          <p:spPr>
            <a:xfrm>
              <a:off x="2147263" y="4432392"/>
              <a:ext cx="6949502" cy="9061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vi-VN" sz="2000">
                  <a:latin typeface="UTM Avo" panose="02040603050506020204" pitchFamily="18" charset="0"/>
                  <a:cs typeface="Arial" pitchFamily="34" charset="0"/>
                </a:rPr>
                <a:t>a. Trái ngược với chặt (chặt chẽ).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3415FC4-4EF4-4445-91F7-BBEC1E8B6B96}"/>
              </a:ext>
            </a:extLst>
          </p:cNvPr>
          <p:cNvGrpSpPr/>
          <p:nvPr/>
        </p:nvGrpSpPr>
        <p:grpSpPr>
          <a:xfrm>
            <a:off x="7330472" y="3312625"/>
            <a:ext cx="3962345" cy="1635525"/>
            <a:chOff x="2025733" y="4457699"/>
            <a:chExt cx="6508667" cy="2453287"/>
          </a:xfrm>
        </p:grpSpPr>
        <p:sp>
          <p:nvSpPr>
            <p:cNvPr id="35" name="Rounded Rectangle 44">
              <a:extLst>
                <a:ext uri="{FF2B5EF4-FFF2-40B4-BE49-F238E27FC236}">
                  <a16:creationId xmlns:a16="http://schemas.microsoft.com/office/drawing/2014/main" id="{9012168E-0A48-4C4F-B96A-EDE3EB2FD686}"/>
                </a:ext>
              </a:extLst>
            </p:cNvPr>
            <p:cNvSpPr/>
            <p:nvPr/>
          </p:nvSpPr>
          <p:spPr>
            <a:xfrm>
              <a:off x="2025733" y="4457699"/>
              <a:ext cx="6508667" cy="245328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E8893E0-DF2B-473C-9488-D8E84B21B0E0}"/>
                </a:ext>
              </a:extLst>
            </p:cNvPr>
            <p:cNvSpPr/>
            <p:nvPr/>
          </p:nvSpPr>
          <p:spPr>
            <a:xfrm>
              <a:off x="2184431" y="4602663"/>
              <a:ext cx="6349969" cy="21281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vi-VN" sz="2000">
                  <a:latin typeface="UTM Avo" panose="02040603050506020204" pitchFamily="18" charset="0"/>
                  <a:cs typeface="Arial" pitchFamily="34" charset="0"/>
                </a:rPr>
                <a:t>c. Đồ dùng bằng đất hoặc kim loại, có lòng sâu, để nấu cơm hoặc thức ăn.</a:t>
              </a:r>
            </a:p>
          </p:txBody>
        </p:sp>
      </p:grpSp>
      <p:sp>
        <p:nvSpPr>
          <p:cNvPr id="37" name="Right Arrow 46">
            <a:extLst>
              <a:ext uri="{FF2B5EF4-FFF2-40B4-BE49-F238E27FC236}">
                <a16:creationId xmlns:a16="http://schemas.microsoft.com/office/drawing/2014/main" id="{E5D935A6-FB85-439A-BDF4-F5DA4F5459CE}"/>
              </a:ext>
            </a:extLst>
          </p:cNvPr>
          <p:cNvSpPr/>
          <p:nvPr/>
        </p:nvSpPr>
        <p:spPr>
          <a:xfrm rot="5400000">
            <a:off x="9157039" y="5075501"/>
            <a:ext cx="405821" cy="3725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38" name="Rounded Rectangle 47">
            <a:extLst>
              <a:ext uri="{FF2B5EF4-FFF2-40B4-BE49-F238E27FC236}">
                <a16:creationId xmlns:a16="http://schemas.microsoft.com/office/drawing/2014/main" id="{4CEA0224-05D5-4A49-9B61-A8B8A4845C01}"/>
              </a:ext>
            </a:extLst>
          </p:cNvPr>
          <p:cNvSpPr/>
          <p:nvPr/>
        </p:nvSpPr>
        <p:spPr>
          <a:xfrm>
            <a:off x="8649380" y="5554985"/>
            <a:ext cx="1421139" cy="732971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UTM Avo" panose="02040603050506020204" pitchFamily="18" charset="0"/>
                <a:cs typeface="Arial" pitchFamily="34" charset="0"/>
              </a:rPr>
              <a:t>Nồi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0AA9903-5DF5-4CB6-B5FA-79AA161F6CA3}"/>
              </a:ext>
            </a:extLst>
          </p:cNvPr>
          <p:cNvSpPr/>
          <p:nvPr/>
        </p:nvSpPr>
        <p:spPr>
          <a:xfrm>
            <a:off x="685163" y="2605634"/>
            <a:ext cx="6551794" cy="7117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vi-VN" sz="2400">
                <a:latin typeface="UTM Avo" panose="02040603050506020204" pitchFamily="18" charset="0"/>
                <a:cs typeface="Arial" pitchFamily="34" charset="0"/>
              </a:rPr>
              <a:t>Bắt đầu bằng </a:t>
            </a:r>
            <a:r>
              <a:rPr lang="vi-VN" sz="2400" b="1">
                <a:latin typeface="UTM Avo" panose="02040603050506020204" pitchFamily="18" charset="0"/>
                <a:cs typeface="Arial" pitchFamily="34" charset="0"/>
              </a:rPr>
              <a:t>l</a:t>
            </a:r>
            <a:r>
              <a:rPr lang="vi-VN" sz="2400">
                <a:latin typeface="UTM Avo" panose="02040603050506020204" pitchFamily="18" charset="0"/>
                <a:cs typeface="Arial" pitchFamily="34" charset="0"/>
              </a:rPr>
              <a:t> hoặc </a:t>
            </a:r>
            <a:r>
              <a:rPr lang="vi-VN" sz="2400" b="1">
                <a:latin typeface="UTM Avo" panose="02040603050506020204" pitchFamily="18" charset="0"/>
                <a:cs typeface="Arial" pitchFamily="34" charset="0"/>
              </a:rPr>
              <a:t>n</a:t>
            </a:r>
            <a:r>
              <a:rPr lang="vi-VN" sz="2400">
                <a:latin typeface="UTM Avo" panose="02040603050506020204" pitchFamily="18" charset="0"/>
                <a:cs typeface="Arial" pitchFamily="34" charset="0"/>
              </a:rPr>
              <a:t>, có nghĩa như sau:</a:t>
            </a:r>
          </a:p>
        </p:txBody>
      </p:sp>
    </p:spTree>
    <p:extLst>
      <p:ext uri="{BB962C8B-B14F-4D97-AF65-F5344CB8AC3E}">
        <p14:creationId xmlns:p14="http://schemas.microsoft.com/office/powerpoint/2010/main" val="274775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5" grpId="0" animBg="1"/>
      <p:bldP spid="16" grpId="0" animBg="1"/>
      <p:bldP spid="17" grpId="0" animBg="1"/>
      <p:bldP spid="18" grpId="0" animBg="1"/>
      <p:bldP spid="19" grpId="0" animBg="1"/>
      <p:bldP spid="37" grpId="0" animBg="1"/>
      <p:bldP spid="38" grpId="0" animBg="1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6A434622-A97D-4446-915A-7B7DC068C309}"/>
              </a:ext>
            </a:extLst>
          </p:cNvPr>
          <p:cNvSpPr/>
          <p:nvPr/>
        </p:nvSpPr>
        <p:spPr>
          <a:xfrm>
            <a:off x="769121" y="1682750"/>
            <a:ext cx="678679" cy="3937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3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881AC-5F1D-4EE7-A51E-3902A01C6222}"/>
              </a:ext>
            </a:extLst>
          </p:cNvPr>
          <p:cNvSpPr/>
          <p:nvPr/>
        </p:nvSpPr>
        <p:spPr>
          <a:xfrm>
            <a:off x="1447800" y="1704347"/>
            <a:ext cx="674415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vi-VN" sz="2200" b="1">
                <a:solidFill>
                  <a:prstClr val="black"/>
                </a:solidFill>
                <a:latin typeface="UTM Avo" panose="02040603050506020204" pitchFamily="18" charset="0"/>
                <a:cs typeface="Arial" pitchFamily="34" charset="0"/>
              </a:rPr>
              <a:t>Làm bài tập tự chọn – Tìm tiếng theo yêu cầu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Pentagon 17">
            <a:extLst>
              <a:ext uri="{FF2B5EF4-FFF2-40B4-BE49-F238E27FC236}">
                <a16:creationId xmlns:a16="http://schemas.microsoft.com/office/drawing/2014/main" id="{962939B7-38D9-4212-BB4B-23DE246AE636}"/>
              </a:ext>
            </a:extLst>
          </p:cNvPr>
          <p:cNvSpPr/>
          <p:nvPr/>
        </p:nvSpPr>
        <p:spPr>
          <a:xfrm>
            <a:off x="769120" y="2220391"/>
            <a:ext cx="9638415" cy="50800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Bài tập 3a: Tìm các tiếng bắt đầu bằng </a:t>
            </a:r>
            <a:r>
              <a:rPr lang="vi-VN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</a:t>
            </a:r>
            <a:r>
              <a:rPr lang="vi-VN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hoặc </a:t>
            </a:r>
            <a:r>
              <a:rPr lang="vi-VN" sz="2133" b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</a:t>
            </a:r>
            <a:r>
              <a:rPr lang="vi-VN" sz="2133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, có nghĩa cho trước</a:t>
            </a:r>
          </a:p>
        </p:txBody>
      </p:sp>
      <p:sp>
        <p:nvSpPr>
          <p:cNvPr id="16" name="Right Arrow 9">
            <a:extLst>
              <a:ext uri="{FF2B5EF4-FFF2-40B4-BE49-F238E27FC236}">
                <a16:creationId xmlns:a16="http://schemas.microsoft.com/office/drawing/2014/main" id="{96D89505-987C-4E87-B120-51F4992F09C9}"/>
              </a:ext>
            </a:extLst>
          </p:cNvPr>
          <p:cNvSpPr/>
          <p:nvPr/>
        </p:nvSpPr>
        <p:spPr>
          <a:xfrm>
            <a:off x="5494885" y="3728547"/>
            <a:ext cx="405821" cy="3725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7" name="Rounded Rectangle 19">
            <a:extLst>
              <a:ext uri="{FF2B5EF4-FFF2-40B4-BE49-F238E27FC236}">
                <a16:creationId xmlns:a16="http://schemas.microsoft.com/office/drawing/2014/main" id="{E3D9D68F-9ED9-4680-82B5-3A62E1031EB6}"/>
              </a:ext>
            </a:extLst>
          </p:cNvPr>
          <p:cNvSpPr/>
          <p:nvPr/>
        </p:nvSpPr>
        <p:spPr>
          <a:xfrm>
            <a:off x="5967545" y="3513871"/>
            <a:ext cx="1421139" cy="732971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UTM Avo" panose="02040603050506020204" pitchFamily="18" charset="0"/>
                <a:cs typeface="Arial" pitchFamily="34" charset="0"/>
              </a:rPr>
              <a:t>Buốt</a:t>
            </a:r>
          </a:p>
        </p:txBody>
      </p:sp>
      <p:sp>
        <p:nvSpPr>
          <p:cNvPr id="18" name="Right Arrow 26">
            <a:extLst>
              <a:ext uri="{FF2B5EF4-FFF2-40B4-BE49-F238E27FC236}">
                <a16:creationId xmlns:a16="http://schemas.microsoft.com/office/drawing/2014/main" id="{3D381DB3-E1A3-4597-BEC2-A91EC3B46D4A}"/>
              </a:ext>
            </a:extLst>
          </p:cNvPr>
          <p:cNvSpPr/>
          <p:nvPr/>
        </p:nvSpPr>
        <p:spPr>
          <a:xfrm>
            <a:off x="5474654" y="5013290"/>
            <a:ext cx="420126" cy="3511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9" name="Rounded Rectangle 27">
            <a:extLst>
              <a:ext uri="{FF2B5EF4-FFF2-40B4-BE49-F238E27FC236}">
                <a16:creationId xmlns:a16="http://schemas.microsoft.com/office/drawing/2014/main" id="{EDFFC778-EE97-4CC3-9A92-EA66EF1D16A3}"/>
              </a:ext>
            </a:extLst>
          </p:cNvPr>
          <p:cNvSpPr/>
          <p:nvPr/>
        </p:nvSpPr>
        <p:spPr>
          <a:xfrm>
            <a:off x="5967545" y="4863699"/>
            <a:ext cx="1421139" cy="694323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UTM Avo" panose="02040603050506020204" pitchFamily="18" charset="0"/>
                <a:cs typeface="Arial" pitchFamily="34" charset="0"/>
              </a:rPr>
              <a:t>Thuốc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C86D7EE-43B7-4232-A213-F08395B9846A}"/>
              </a:ext>
            </a:extLst>
          </p:cNvPr>
          <p:cNvGrpSpPr/>
          <p:nvPr/>
        </p:nvGrpSpPr>
        <p:grpSpPr>
          <a:xfrm>
            <a:off x="719245" y="4505320"/>
            <a:ext cx="4900571" cy="1294295"/>
            <a:chOff x="2025733" y="4457700"/>
            <a:chExt cx="6845220" cy="1941442"/>
          </a:xfrm>
        </p:grpSpPr>
        <p:sp>
          <p:nvSpPr>
            <p:cNvPr id="21" name="Rounded Rectangle 21">
              <a:extLst>
                <a:ext uri="{FF2B5EF4-FFF2-40B4-BE49-F238E27FC236}">
                  <a16:creationId xmlns:a16="http://schemas.microsoft.com/office/drawing/2014/main" id="{D0499EFE-E1AC-4FBC-8E28-63A464E10CC1}"/>
                </a:ext>
              </a:extLst>
            </p:cNvPr>
            <p:cNvSpPr/>
            <p:nvPr/>
          </p:nvSpPr>
          <p:spPr>
            <a:xfrm>
              <a:off x="2025733" y="4457700"/>
              <a:ext cx="6508667" cy="194144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A4B827B-CC07-4920-9940-A56F4BD4B810}"/>
                </a:ext>
              </a:extLst>
            </p:cNvPr>
            <p:cNvSpPr/>
            <p:nvPr/>
          </p:nvSpPr>
          <p:spPr>
            <a:xfrm>
              <a:off x="2172311" y="4681794"/>
              <a:ext cx="6698642" cy="14254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vi-VN" sz="2000">
                  <a:latin typeface="UTM Avo" panose="02040603050506020204" pitchFamily="18" charset="0"/>
                  <a:cs typeface="Arial" pitchFamily="34" charset="0"/>
                </a:rPr>
                <a:t>Chất được chế biến dùng để chữa bệnh (bằng cách uống, tiêm)…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53B46EA-6A9C-4183-A3D3-D7C88780CA55}"/>
              </a:ext>
            </a:extLst>
          </p:cNvPr>
          <p:cNvGrpSpPr/>
          <p:nvPr/>
        </p:nvGrpSpPr>
        <p:grpSpPr>
          <a:xfrm>
            <a:off x="718413" y="3484600"/>
            <a:ext cx="5062233" cy="753472"/>
            <a:chOff x="2025733" y="4432392"/>
            <a:chExt cx="7071032" cy="1130208"/>
          </a:xfrm>
        </p:grpSpPr>
        <p:sp>
          <p:nvSpPr>
            <p:cNvPr id="24" name="Rounded Rectangle 41">
              <a:extLst>
                <a:ext uri="{FF2B5EF4-FFF2-40B4-BE49-F238E27FC236}">
                  <a16:creationId xmlns:a16="http://schemas.microsoft.com/office/drawing/2014/main" id="{AC24287B-AEDD-47B9-AC42-50AEB0AB3C99}"/>
                </a:ext>
              </a:extLst>
            </p:cNvPr>
            <p:cNvSpPr/>
            <p:nvPr/>
          </p:nvSpPr>
          <p:spPr>
            <a:xfrm>
              <a:off x="2025733" y="4457700"/>
              <a:ext cx="6508667" cy="11049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EC64E7C-14AD-42F5-AFBD-681E7DB94810}"/>
                </a:ext>
              </a:extLst>
            </p:cNvPr>
            <p:cNvSpPr/>
            <p:nvPr/>
          </p:nvSpPr>
          <p:spPr>
            <a:xfrm>
              <a:off x="2147263" y="4432392"/>
              <a:ext cx="6949502" cy="9061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vi-VN" sz="2000">
                  <a:latin typeface="UTM Avo" panose="02040603050506020204" pitchFamily="18" charset="0"/>
                  <a:cs typeface="Arial" pitchFamily="34" charset="0"/>
                </a:rPr>
                <a:t>Có cảm giác đau nhói hoặc rất rét.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3415FC4-4EF4-4445-91F7-BBEC1E8B6B96}"/>
              </a:ext>
            </a:extLst>
          </p:cNvPr>
          <p:cNvGrpSpPr/>
          <p:nvPr/>
        </p:nvGrpSpPr>
        <p:grpSpPr>
          <a:xfrm>
            <a:off x="7854777" y="3312625"/>
            <a:ext cx="3962345" cy="1192695"/>
            <a:chOff x="2025733" y="4457699"/>
            <a:chExt cx="6508667" cy="2453287"/>
          </a:xfrm>
        </p:grpSpPr>
        <p:sp>
          <p:nvSpPr>
            <p:cNvPr id="35" name="Rounded Rectangle 44">
              <a:extLst>
                <a:ext uri="{FF2B5EF4-FFF2-40B4-BE49-F238E27FC236}">
                  <a16:creationId xmlns:a16="http://schemas.microsoft.com/office/drawing/2014/main" id="{9012168E-0A48-4C4F-B96A-EDE3EB2FD686}"/>
                </a:ext>
              </a:extLst>
            </p:cNvPr>
            <p:cNvSpPr/>
            <p:nvPr/>
          </p:nvSpPr>
          <p:spPr>
            <a:xfrm>
              <a:off x="2025733" y="4457699"/>
              <a:ext cx="6508667" cy="245328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E8893E0-DF2B-473C-9488-D8E84B21B0E0}"/>
                </a:ext>
              </a:extLst>
            </p:cNvPr>
            <p:cNvSpPr/>
            <p:nvPr/>
          </p:nvSpPr>
          <p:spPr>
            <a:xfrm>
              <a:off x="2702952" y="4626334"/>
              <a:ext cx="5154227" cy="19547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000">
                  <a:latin typeface="UTM Avo" panose="02040603050506020204" pitchFamily="18" charset="0"/>
                  <a:cs typeface="Arial" pitchFamily="34" charset="0"/>
                </a:rPr>
                <a:t>Làm chín thức ăn trong nước sôi.</a:t>
              </a:r>
            </a:p>
          </p:txBody>
        </p:sp>
      </p:grpSp>
      <p:sp>
        <p:nvSpPr>
          <p:cNvPr id="37" name="Right Arrow 46">
            <a:extLst>
              <a:ext uri="{FF2B5EF4-FFF2-40B4-BE49-F238E27FC236}">
                <a16:creationId xmlns:a16="http://schemas.microsoft.com/office/drawing/2014/main" id="{E5D935A6-FB85-439A-BDF4-F5DA4F5459CE}"/>
              </a:ext>
            </a:extLst>
          </p:cNvPr>
          <p:cNvSpPr/>
          <p:nvPr/>
        </p:nvSpPr>
        <p:spPr>
          <a:xfrm rot="5400000">
            <a:off x="9584730" y="4694839"/>
            <a:ext cx="405821" cy="3725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38" name="Rounded Rectangle 47">
            <a:extLst>
              <a:ext uri="{FF2B5EF4-FFF2-40B4-BE49-F238E27FC236}">
                <a16:creationId xmlns:a16="http://schemas.microsoft.com/office/drawing/2014/main" id="{4CEA0224-05D5-4A49-9B61-A8B8A4845C01}"/>
              </a:ext>
            </a:extLst>
          </p:cNvPr>
          <p:cNvSpPr/>
          <p:nvPr/>
        </p:nvSpPr>
        <p:spPr>
          <a:xfrm>
            <a:off x="9125378" y="5210860"/>
            <a:ext cx="1421139" cy="732971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UTM Avo" panose="02040603050506020204" pitchFamily="18" charset="0"/>
                <a:cs typeface="Arial" pitchFamily="34" charset="0"/>
              </a:rPr>
              <a:t>Luộc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0AA9903-5DF5-4CB6-B5FA-79AA161F6CA3}"/>
              </a:ext>
            </a:extLst>
          </p:cNvPr>
          <p:cNvSpPr/>
          <p:nvPr/>
        </p:nvSpPr>
        <p:spPr>
          <a:xfrm>
            <a:off x="685163" y="2605634"/>
            <a:ext cx="6266459" cy="7063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vi-VN" sz="2400">
                <a:latin typeface="UTM Avo" panose="02040603050506020204" pitchFamily="18" charset="0"/>
                <a:cs typeface="Arial" pitchFamily="34" charset="0"/>
              </a:rPr>
              <a:t>Có vần </a:t>
            </a:r>
            <a:r>
              <a:rPr lang="vi-VN" sz="2400" b="1">
                <a:latin typeface="UTM Avo" panose="02040603050506020204" pitchFamily="18" charset="0"/>
                <a:cs typeface="Arial" pitchFamily="34" charset="0"/>
              </a:rPr>
              <a:t>uôc</a:t>
            </a:r>
            <a:r>
              <a:rPr lang="vi-VN" sz="2400">
                <a:latin typeface="UTM Avo" panose="02040603050506020204" pitchFamily="18" charset="0"/>
                <a:cs typeface="Arial" pitchFamily="34" charset="0"/>
              </a:rPr>
              <a:t> hoặc </a:t>
            </a:r>
            <a:r>
              <a:rPr lang="vi-VN" sz="2400" b="1">
                <a:latin typeface="UTM Avo" panose="02040603050506020204" pitchFamily="18" charset="0"/>
                <a:cs typeface="Arial" pitchFamily="34" charset="0"/>
              </a:rPr>
              <a:t>uôt</a:t>
            </a:r>
            <a:r>
              <a:rPr lang="vi-VN" sz="2400">
                <a:latin typeface="UTM Avo" panose="02040603050506020204" pitchFamily="18" charset="0"/>
                <a:cs typeface="Arial" pitchFamily="34" charset="0"/>
              </a:rPr>
              <a:t>, có nghĩa như sau:</a:t>
            </a:r>
          </a:p>
        </p:txBody>
      </p:sp>
    </p:spTree>
    <p:extLst>
      <p:ext uri="{BB962C8B-B14F-4D97-AF65-F5344CB8AC3E}">
        <p14:creationId xmlns:p14="http://schemas.microsoft.com/office/powerpoint/2010/main" val="290127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37" grpId="0" animBg="1"/>
      <p:bldP spid="3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E076CEF-601A-4133-BD10-079B125D97A7}"/>
              </a:ext>
            </a:extLst>
          </p:cNvPr>
          <p:cNvGrpSpPr/>
          <p:nvPr/>
        </p:nvGrpSpPr>
        <p:grpSpPr>
          <a:xfrm>
            <a:off x="4794730" y="2905503"/>
            <a:ext cx="2602539" cy="1639074"/>
            <a:chOff x="664678" y="1555705"/>
            <a:chExt cx="1810311" cy="1155724"/>
          </a:xfrm>
        </p:grpSpPr>
        <p:pic>
          <p:nvPicPr>
            <p:cNvPr id="9" name="Picture 8">
              <a:hlinkClick r:id="rId3"/>
              <a:extLst>
                <a:ext uri="{FF2B5EF4-FFF2-40B4-BE49-F238E27FC236}">
                  <a16:creationId xmlns:a16="http://schemas.microsoft.com/office/drawing/2014/main" id="{254CFF50-2306-4A66-9FB2-B58B7266EA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B7D4015-5F43-4FEA-A78B-7A4B5F1548CB}"/>
                </a:ext>
              </a:extLst>
            </p:cNvPr>
            <p:cNvSpPr txBox="1"/>
            <p:nvPr/>
          </p:nvSpPr>
          <p:spPr>
            <a:xfrm>
              <a:off x="664678" y="2472712"/>
              <a:ext cx="1810311" cy="238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00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626C9D82-51CD-98BB-484C-2404B9101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35536" y="2206798"/>
            <a:ext cx="2737136" cy="22683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6F7116-D4EC-537C-9BD8-0C72ECE01754}"/>
              </a:ext>
            </a:extLst>
          </p:cNvPr>
          <p:cNvSpPr txBox="1"/>
          <p:nvPr/>
        </p:nvSpPr>
        <p:spPr>
          <a:xfrm>
            <a:off x="809308" y="2765280"/>
            <a:ext cx="3189592" cy="488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</a:rPr>
              <a:t>Ôn lại bài đã học</a:t>
            </a:r>
          </a:p>
        </p:txBody>
      </p:sp>
      <p:pic>
        <p:nvPicPr>
          <p:cNvPr id="12" name="Picture 9">
            <a:extLst>
              <a:ext uri="{FF2B5EF4-FFF2-40B4-BE49-F238E27FC236}">
                <a16:creationId xmlns:a16="http://schemas.microsoft.com/office/drawing/2014/main" id="{025A92D2-8A48-F27E-5D14-B557A964C1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549004" y="3703085"/>
            <a:ext cx="973058" cy="1238250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3EC83F83-878E-C579-F630-423390BB4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257560" y="2206798"/>
            <a:ext cx="2737136" cy="226838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5C4385F-CCEB-3A4F-8646-D8A3EEB620C8}"/>
              </a:ext>
            </a:extLst>
          </p:cNvPr>
          <p:cNvSpPr txBox="1"/>
          <p:nvPr/>
        </p:nvSpPr>
        <p:spPr>
          <a:xfrm>
            <a:off x="4252549" y="2728111"/>
            <a:ext cx="2737136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</a:rPr>
              <a:t>Luyện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viết</a:t>
            </a:r>
            <a:r>
              <a:rPr lang="en-US" sz="2000" dirty="0">
                <a:latin typeface="UTM Avo" panose="020406030505060202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</a:rPr>
              <a:t>kể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chuyện</a:t>
            </a:r>
            <a:endParaRPr lang="en-US" sz="2000" dirty="0">
              <a:latin typeface="UTM Avo" panose="02040603050506020204" pitchFamily="18" charset="0"/>
            </a:endParaRPr>
          </a:p>
        </p:txBody>
      </p:sp>
      <p:pic>
        <p:nvPicPr>
          <p:cNvPr id="15" name="Picture 9">
            <a:extLst>
              <a:ext uri="{FF2B5EF4-FFF2-40B4-BE49-F238E27FC236}">
                <a16:creationId xmlns:a16="http://schemas.microsoft.com/office/drawing/2014/main" id="{40E6D86F-0B0D-BF2F-5CE5-A4F9234400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00391" y="1611987"/>
            <a:ext cx="1041452" cy="950325"/>
          </a:xfrm>
          <a:prstGeom prst="rect">
            <a:avLst/>
          </a:prstGeom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54044FED-8560-4B05-AE44-836F9B8DD2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348451" y="2206798"/>
            <a:ext cx="4195485" cy="226838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EB53261-C698-48A0-82C3-0C53CDE39E90}"/>
              </a:ext>
            </a:extLst>
          </p:cNvPr>
          <p:cNvSpPr txBox="1"/>
          <p:nvPr/>
        </p:nvSpPr>
        <p:spPr>
          <a:xfrm>
            <a:off x="7692952" y="2404162"/>
            <a:ext cx="3445445" cy="1873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000">
                <a:latin typeface="UTM Avo" panose="02040603050506020204" pitchFamily="18" charset="0"/>
              </a:rPr>
              <a:t>Chuẩn bị bài:</a:t>
            </a:r>
            <a:r>
              <a:rPr lang="vi-VN" sz="2000" i="1">
                <a:latin typeface="UTM Avo" panose="02040603050506020204" pitchFamily="18" charset="0"/>
              </a:rPr>
              <a:t> Trao đổi – Em đọc sách báo</a:t>
            </a:r>
            <a:r>
              <a:rPr lang="vi-VN" sz="2000">
                <a:latin typeface="UTM Avo" panose="02040603050506020204" pitchFamily="18" charset="0"/>
              </a:rPr>
              <a:t> (chuẩn bị tranh ảnh về phong cảnh quê hương) </a:t>
            </a:r>
            <a:endParaRPr lang="vi-VN" sz="2000" dirty="0">
              <a:latin typeface="UTM Avo" panose="02040603050506020204" pitchFamily="18" charset="0"/>
            </a:endParaRPr>
          </a:p>
        </p:txBody>
      </p:sp>
      <p:pic>
        <p:nvPicPr>
          <p:cNvPr id="17" name="Picture 13">
            <a:extLst>
              <a:ext uri="{FF2B5EF4-FFF2-40B4-BE49-F238E27FC236}">
                <a16:creationId xmlns:a16="http://schemas.microsoft.com/office/drawing/2014/main" id="{E673C3DC-E30A-4DCF-9015-BF7F2B4A30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b="3848"/>
          <a:stretch>
            <a:fillRect/>
          </a:stretch>
        </p:blipFill>
        <p:spPr>
          <a:xfrm>
            <a:off x="10881481" y="3745192"/>
            <a:ext cx="829483" cy="1083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32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173</TotalTime>
  <Words>672</Words>
  <Application>Microsoft Office PowerPoint</Application>
  <PresentationFormat>Widescreen</PresentationFormat>
  <Paragraphs>105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UTM Avo</vt:lpstr>
      <vt:lpstr>Calibri</vt:lpstr>
      <vt:lpstr>Arial</vt:lpstr>
      <vt:lpstr>Calibri Light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nt Hoa</cp:lastModifiedBy>
  <cp:revision>30</cp:revision>
  <dcterms:created xsi:type="dcterms:W3CDTF">2023-10-19T01:35:13Z</dcterms:created>
  <dcterms:modified xsi:type="dcterms:W3CDTF">2024-12-23T09:05:18Z</dcterms:modified>
  <cp:category>9Slide.vn</cp:category>
</cp:coreProperties>
</file>