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tags/tag24.xml" ContentType="application/vnd.openxmlformats-officedocument.presentationml.tags+xml"/>
  <Override PartName="/ppt/notesSlides/notesSlide22.xml" ContentType="application/vnd.openxmlformats-officedocument.presentationml.notesSlide+xml"/>
  <Override PartName="/ppt/tags/tag25.xml" ContentType="application/vnd.openxmlformats-officedocument.presentationml.tags+xml"/>
  <Override PartName="/ppt/notesSlides/notesSlide23.xml" ContentType="application/vnd.openxmlformats-officedocument.presentationml.notesSlide+xml"/>
  <Override PartName="/ppt/tags/tag26.xml" ContentType="application/vnd.openxmlformats-officedocument.presentationml.tags+xml"/>
  <Override PartName="/ppt/notesSlides/notesSlide24.xml" ContentType="application/vnd.openxmlformats-officedocument.presentationml.notesSlide+xml"/>
  <Override PartName="/ppt/tags/tag27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  <p:sldMasterId id="2147483672" r:id="rId3"/>
    <p:sldMasterId id="2147483684" r:id="rId4"/>
  </p:sldMasterIdLst>
  <p:notesMasterIdLst>
    <p:notesMasterId r:id="rId42"/>
  </p:notesMasterIdLst>
  <p:sldIdLst>
    <p:sldId id="256" r:id="rId5"/>
    <p:sldId id="257" r:id="rId6"/>
    <p:sldId id="258" r:id="rId7"/>
    <p:sldId id="333" r:id="rId8"/>
    <p:sldId id="328" r:id="rId9"/>
    <p:sldId id="339" r:id="rId10"/>
    <p:sldId id="332" r:id="rId11"/>
    <p:sldId id="334" r:id="rId12"/>
    <p:sldId id="329" r:id="rId13"/>
    <p:sldId id="336" r:id="rId14"/>
    <p:sldId id="337" r:id="rId15"/>
    <p:sldId id="338" r:id="rId16"/>
    <p:sldId id="335" r:id="rId17"/>
    <p:sldId id="331" r:id="rId18"/>
    <p:sldId id="259" r:id="rId19"/>
    <p:sldId id="260" r:id="rId20"/>
    <p:sldId id="261" r:id="rId21"/>
    <p:sldId id="291" r:id="rId22"/>
    <p:sldId id="262" r:id="rId23"/>
    <p:sldId id="343" r:id="rId24"/>
    <p:sldId id="342" r:id="rId25"/>
    <p:sldId id="341" r:id="rId26"/>
    <p:sldId id="344" r:id="rId27"/>
    <p:sldId id="340" r:id="rId28"/>
    <p:sldId id="351" r:id="rId29"/>
    <p:sldId id="288" r:id="rId30"/>
    <p:sldId id="350" r:id="rId31"/>
    <p:sldId id="349" r:id="rId32"/>
    <p:sldId id="348" r:id="rId33"/>
    <p:sldId id="347" r:id="rId34"/>
    <p:sldId id="346" r:id="rId35"/>
    <p:sldId id="345" r:id="rId36"/>
    <p:sldId id="353" r:id="rId37"/>
    <p:sldId id="352" r:id="rId38"/>
    <p:sldId id="269" r:id="rId39"/>
    <p:sldId id="292" r:id="rId40"/>
    <p:sldId id="267" r:id="rId41"/>
  </p:sldIdLst>
  <p:sldSz cx="12192000" cy="6858000"/>
  <p:notesSz cx="6858000" cy="9144000"/>
  <p:embeddedFontLst>
    <p:embeddedFont>
      <p:font typeface="UTM Avo" panose="02040603050506020204" pitchFamily="18" charset="0"/>
      <p:regular r:id="rId43"/>
      <p:bold r:id="rId44"/>
      <p:italic r:id="rId45"/>
      <p:boldItalic r:id="rId46"/>
    </p:embeddedFont>
  </p:embeddedFontLst>
  <p:custDataLst>
    <p:tags r:id="rId47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3D04-5173-415E-A591-1DAAB0736C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958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8779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9041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1995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1540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8268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258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377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9065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2844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65408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59572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86228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33712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9964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3380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35209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38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24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87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0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53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80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624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08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21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05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145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8719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98456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1418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57159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70755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43865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55428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76433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053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79071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2634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684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43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043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839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141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946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708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409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164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25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33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F51C3B0E-C407-F752-6CC0-77DB3090448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23/12/2024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782333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46103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1FD98-34FE-4F50-BF5D-8EF7C19B916F}" type="datetimeFigureOut">
              <a:rPr lang="en-US" smtClean="0"/>
              <a:pPr/>
              <a:t>23/12/2024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8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9-trong-cay-an-qua/1/705/67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34.xml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11" Type="http://schemas.microsoft.com/office/2007/relationships/hdphoto" Target="../media/hdphoto1.wdp"/><Relationship Id="rId5" Type="http://schemas.openxmlformats.org/officeDocument/2006/relationships/image" Target="../media/image6.jp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4.xml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6" Type="http://schemas.openxmlformats.org/officeDocument/2006/relationships/slide" Target="slide9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6" Type="http://schemas.openxmlformats.org/officeDocument/2006/relationships/slide" Target="slide9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6" Type="http://schemas.openxmlformats.org/officeDocument/2006/relationships/slide" Target="slide6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6" Type="http://schemas.openxmlformats.org/officeDocument/2006/relationships/slide" Target="slide14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6" Type="http://schemas.openxmlformats.org/officeDocument/2006/relationships/slide" Target="slide14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6" Type="http://schemas.openxmlformats.org/officeDocument/2006/relationships/slide" Target="slide9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4.xml"/><Relationship Id="rId6" Type="http://schemas.openxmlformats.org/officeDocument/2006/relationships/slide" Target="slide7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9-trong-cay-an-qua/1/705/67/" TargetMode="Externa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cong-nghe-9-trong-cay-an-qua/1/705/67/" TargetMode="Externa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26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0" y="2953139"/>
            <a:ext cx="1219200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9DC756-1293-8274-ED05-9EF4E995CCCB}"/>
              </a:ext>
            </a:extLst>
          </p:cNvPr>
          <p:cNvSpPr txBox="1"/>
          <p:nvPr/>
        </p:nvSpPr>
        <p:spPr>
          <a:xfrm>
            <a:off x="9158514" y="111761"/>
            <a:ext cx="32221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nghệ</a:t>
            </a: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9</a:t>
            </a:r>
          </a:p>
          <a:p>
            <a:pPr algn="ctr"/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Trồng cây ăn quả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4">
            <a:extLst>
              <a:ext uri="{FF2B5EF4-FFF2-40B4-BE49-F238E27FC236}">
                <a16:creationId xmlns:a16="http://schemas.microsoft.com/office/drawing/2014/main" id="{933130FD-68DB-0ABB-7975-311467779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448" y="2046600"/>
            <a:ext cx="1583103" cy="4572000"/>
          </a:xfrm>
          <a:prstGeom prst="rect">
            <a:avLst/>
          </a:prstGeom>
        </p:spPr>
      </p:pic>
      <p:grpSp>
        <p:nvGrpSpPr>
          <p:cNvPr id="8" name="Group 10">
            <a:extLst>
              <a:ext uri="{FF2B5EF4-FFF2-40B4-BE49-F238E27FC236}">
                <a16:creationId xmlns:a16="http://schemas.microsoft.com/office/drawing/2014/main" id="{5EA4D65A-8C8C-94B9-C102-D16ED21C7207}"/>
              </a:ext>
            </a:extLst>
          </p:cNvPr>
          <p:cNvGrpSpPr/>
          <p:nvPr/>
        </p:nvGrpSpPr>
        <p:grpSpPr>
          <a:xfrm>
            <a:off x="3313237" y="1597835"/>
            <a:ext cx="8559214" cy="5072779"/>
            <a:chOff x="685800" y="876300"/>
            <a:chExt cx="10158411" cy="3461853"/>
          </a:xfrm>
        </p:grpSpPr>
        <p:sp>
          <p:nvSpPr>
            <p:cNvPr id="9" name="Rectangle: Diagonal Corners Rounded 7">
              <a:extLst>
                <a:ext uri="{FF2B5EF4-FFF2-40B4-BE49-F238E27FC236}">
                  <a16:creationId xmlns:a16="http://schemas.microsoft.com/office/drawing/2014/main" id="{331C8473-F1E4-E398-D39B-25E46869B57E}"/>
                </a:ext>
              </a:extLst>
            </p:cNvPr>
            <p:cNvSpPr/>
            <p:nvPr/>
          </p:nvSpPr>
          <p:spPr>
            <a:xfrm>
              <a:off x="885825" y="968977"/>
              <a:ext cx="9958386" cy="3369176"/>
            </a:xfrm>
            <a:prstGeom prst="round2DiagRect">
              <a:avLst/>
            </a:prstGeom>
            <a:solidFill>
              <a:srgbClr val="9BBB59">
                <a:lumMod val="20000"/>
                <a:lumOff val="80000"/>
              </a:srgbClr>
            </a:solidFill>
            <a:ln w="19050" cap="flat" cmpd="sng" algn="ctr">
              <a:solidFill>
                <a:schemeClr val="tx1"/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endParaRPr lang="en-US" sz="2400" kern="1200" dirty="0">
                <a:solidFill>
                  <a:prstClr val="white"/>
                </a:solidFill>
                <a:latin typeface="UTM Avo" panose="02040603050506020204" pitchFamily="18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: Diagonal Corners Rounded 8">
              <a:extLst>
                <a:ext uri="{FF2B5EF4-FFF2-40B4-BE49-F238E27FC236}">
                  <a16:creationId xmlns:a16="http://schemas.microsoft.com/office/drawing/2014/main" id="{C0DE7262-CAE9-D1CB-F061-76F741AEB3BE}"/>
                </a:ext>
              </a:extLst>
            </p:cNvPr>
            <p:cNvSpPr/>
            <p:nvPr/>
          </p:nvSpPr>
          <p:spPr>
            <a:xfrm>
              <a:off x="685800" y="876300"/>
              <a:ext cx="10058400" cy="3428998"/>
            </a:xfrm>
            <a:prstGeom prst="round2Diag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9BBB59">
                  <a:lumMod val="7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endParaRPr lang="en-US" sz="2400" kern="1200">
                <a:solidFill>
                  <a:prstClr val="white"/>
                </a:solidFill>
                <a:latin typeface="UTM Avo" panose="02040603050506020204" pitchFamily="18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6EA43CFA-27DD-AE99-1589-565497999165}"/>
                </a:ext>
              </a:extLst>
            </p:cNvPr>
            <p:cNvSpPr txBox="1"/>
            <p:nvPr/>
          </p:nvSpPr>
          <p:spPr>
            <a:xfrm>
              <a:off x="785811" y="890587"/>
              <a:ext cx="9858375" cy="341207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380990" indent="-380990" algn="just" defTabSz="1219170">
                <a:lnSpc>
                  <a:spcPct val="150000"/>
                </a:lnSpc>
                <a:buClrTx/>
                <a:buFont typeface="Arial" panose="020B0604020202020204" pitchFamily="34" charset="0"/>
                <a:buChar char="•"/>
                <a:defRPr/>
              </a:pPr>
              <a:r>
                <a:rPr lang="vi-VN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L</a:t>
              </a:r>
              <a:r>
                <a:rPr lang="vi-VN" sz="2400" kern="1200" dirty="0" err="1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ớp</a:t>
              </a:r>
              <a:r>
                <a:rPr lang="vi-VN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 chia thành 4 nhóm.</a:t>
              </a:r>
            </a:p>
            <a:p>
              <a:pPr marL="380990" indent="-380990" algn="just" defTabSz="1219170">
                <a:lnSpc>
                  <a:spcPct val="150000"/>
                </a:lnSpc>
                <a:buClrTx/>
                <a:buFont typeface="Arial" panose="020B0604020202020204" pitchFamily="34" charset="0"/>
                <a:buChar char="•"/>
                <a:defRPr/>
              </a:pPr>
              <a:r>
                <a:rPr lang="vi-VN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Mỗi nhóm cử 1 đại diện chơi </a:t>
              </a:r>
              <a:r>
                <a:rPr lang="vi-VN" sz="2400" kern="1200" dirty="0" err="1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oẳn</a:t>
              </a:r>
              <a:r>
                <a:rPr lang="vi-VN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 tù xì. Đội nào thắng sẽ có cơ hội trả lời trước, lắng nghe câu hỏi và đưa ra câu trả lời trong vòng 5s.</a:t>
              </a:r>
            </a:p>
            <a:p>
              <a:pPr marL="380990" indent="-380990" algn="just" defTabSz="1219170">
                <a:lnSpc>
                  <a:spcPct val="150000"/>
                </a:lnSpc>
                <a:buClrTx/>
                <a:buFont typeface="Arial" panose="020B0604020202020204" pitchFamily="34" charset="0"/>
                <a:buChar char="•"/>
                <a:defRPr/>
              </a:pPr>
              <a:r>
                <a:rPr lang="vi-VN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Nếu trả lời đúng đội đó sẽ giành được một ngôi sao vàng, nếu trả lời sai các đội khác có quyền trả lời câu hỏi đó.</a:t>
              </a:r>
            </a:p>
            <a:p>
              <a:pPr marL="380990" indent="-380990" algn="just" defTabSz="1219170">
                <a:lnSpc>
                  <a:spcPct val="150000"/>
                </a:lnSpc>
                <a:buClrTx/>
                <a:buFont typeface="Arial" panose="020B0604020202020204" pitchFamily="34" charset="0"/>
                <a:buChar char="•"/>
                <a:defRPr/>
              </a:pPr>
              <a:r>
                <a:rPr lang="vi-VN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Kết thúc trò chơi, đội nào giành được nhiều </a:t>
              </a:r>
              <a:br>
                <a:rPr lang="vi-VN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</a:br>
              <a:r>
                <a:rPr lang="vi-VN" sz="24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+mn-ea"/>
                  <a:sym typeface="+mn-lt"/>
                </a:rPr>
                <a:t>ngôi sao vàng nhất sẽ chiến thắng.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12E77EA-590E-61B5-B057-461E9F9ACDC3}"/>
              </a:ext>
            </a:extLst>
          </p:cNvPr>
          <p:cNvGrpSpPr/>
          <p:nvPr/>
        </p:nvGrpSpPr>
        <p:grpSpPr>
          <a:xfrm>
            <a:off x="3547998" y="3429000"/>
            <a:ext cx="3177739" cy="2859148"/>
            <a:chOff x="1552083" y="455552"/>
            <a:chExt cx="2894525" cy="2036417"/>
          </a:xfrm>
        </p:grpSpPr>
        <p:pic>
          <p:nvPicPr>
            <p:cNvPr id="10" name="Picture 7" descr="C:\Users\ADMIN\Desktop\Tai nguyen thiet ke tro choi\Bảng gỗ\canstock6432558.jpg">
              <a:extLst>
                <a:ext uri="{FF2B5EF4-FFF2-40B4-BE49-F238E27FC236}">
                  <a16:creationId xmlns:a16="http://schemas.microsoft.com/office/drawing/2014/main" id="{BB31DC7F-5E39-F19E-8A65-ED8B7D13A3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42000" y1="88732" x2="45333" y2="93662"/>
                          <a14:foregroundMark x1="36000" y1="91549" x2="38000" y2="93662"/>
                          <a14:foregroundMark x1="32667" y1="83803" x2="36000" y2="87324"/>
                          <a14:backgroundMark x1="35333" y1="88732" x2="40000" y2="92254"/>
                          <a14:backgroundMark x1="33333" y1="80986" x2="36667" y2="86620"/>
                          <a14:backgroundMark x1="42000" y1="97887" x2="44000" y2="99296"/>
                          <a14:backgroundMark x1="30667" y1="80986" x2="32667" y2="83099"/>
                        </a14:backgroundRemoval>
                      </a14:imgEffect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190" y="455552"/>
              <a:ext cx="2148311" cy="2036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A9DF3C-C08B-7CE6-DA4F-F94AED104113}"/>
                </a:ext>
              </a:extLst>
            </p:cNvPr>
            <p:cNvSpPr txBox="1"/>
            <p:nvPr/>
          </p:nvSpPr>
          <p:spPr>
            <a:xfrm>
              <a:off x="1552083" y="791496"/>
              <a:ext cx="2894525" cy="105235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Khu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rừng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 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bí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mật</a:t>
              </a:r>
              <a:endParaRPr kumimoji="0" lang="vi-V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2" name="funny-stories-for-kids-256900">
            <a:hlinkClick r:id="" action="ppaction://media"/>
            <a:extLst>
              <a:ext uri="{FF2B5EF4-FFF2-40B4-BE49-F238E27FC236}">
                <a16:creationId xmlns:a16="http://schemas.microsoft.com/office/drawing/2014/main" id="{1CB42298-1608-3950-3A4C-2E816E6288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686971" y="-1592942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2EB76B-BCD1-FA57-DA01-1DC104AA88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61742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2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1215185"/>
            <a:ext cx="1075099" cy="113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3512" y="2880024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48" y="2901605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23617" y="2875773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A54AD61-C00E-B9CF-BF8D-6B06680D1796}"/>
              </a:ext>
            </a:extLst>
          </p:cNvPr>
          <p:cNvGrpSpPr/>
          <p:nvPr/>
        </p:nvGrpSpPr>
        <p:grpSpPr>
          <a:xfrm>
            <a:off x="1499036" y="455552"/>
            <a:ext cx="2894525" cy="2036417"/>
            <a:chOff x="1499036" y="455552"/>
            <a:chExt cx="2894525" cy="2036417"/>
          </a:xfrm>
        </p:grpSpPr>
        <p:pic>
          <p:nvPicPr>
            <p:cNvPr id="3" name="Picture 7" descr="C:\Users\ADMIN\Desktop\Tai nguyen thiet ke tro choi\Bảng gỗ\canstock6432558.jpg">
              <a:extLst>
                <a:ext uri="{FF2B5EF4-FFF2-40B4-BE49-F238E27FC236}">
                  <a16:creationId xmlns:a16="http://schemas.microsoft.com/office/drawing/2014/main" id="{4F8DE760-2E6E-A90B-793B-6FE6F3F3F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42000" y1="88732" x2="45333" y2="93662"/>
                          <a14:foregroundMark x1="36000" y1="91549" x2="38000" y2="93662"/>
                          <a14:foregroundMark x1="32667" y1="83803" x2="36000" y2="87324"/>
                          <a14:backgroundMark x1="35333" y1="88732" x2="40000" y2="92254"/>
                          <a14:backgroundMark x1="33333" y1="80986" x2="36667" y2="86620"/>
                          <a14:backgroundMark x1="42000" y1="97887" x2="44000" y2="99296"/>
                          <a14:backgroundMark x1="30667" y1="80986" x2="32667" y2="83099"/>
                        </a14:backgroundRemoval>
                      </a14:imgEffect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190" y="455552"/>
              <a:ext cx="2148311" cy="2036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56D6A1C-4DC6-C7F5-1B87-2BC10BBA7177}"/>
                </a:ext>
              </a:extLst>
            </p:cNvPr>
            <p:cNvSpPr txBox="1"/>
            <p:nvPr/>
          </p:nvSpPr>
          <p:spPr>
            <a:xfrm>
              <a:off x="1499036" y="900043"/>
              <a:ext cx="2894525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Khu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rừng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 </a:t>
              </a: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bí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mật</a:t>
              </a:r>
              <a:endParaRPr kumimoji="0" lang="vi-V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4B4A5C-8F21-02BC-75F9-B44CD1E1E95F}"/>
              </a:ext>
            </a:extLst>
          </p:cNvPr>
          <p:cNvGrpSpPr/>
          <p:nvPr/>
        </p:nvGrpSpPr>
        <p:grpSpPr>
          <a:xfrm>
            <a:off x="1576305" y="2401075"/>
            <a:ext cx="9039389" cy="2940945"/>
            <a:chOff x="939498" y="2028219"/>
            <a:chExt cx="8277856" cy="5247831"/>
          </a:xfrm>
        </p:grpSpPr>
        <p:sp>
          <p:nvSpPr>
            <p:cNvPr id="10" name="Scroll: Horizontal 9">
              <a:extLst>
                <a:ext uri="{FF2B5EF4-FFF2-40B4-BE49-F238E27FC236}">
                  <a16:creationId xmlns:a16="http://schemas.microsoft.com/office/drawing/2014/main" id="{07EF4D81-A550-3E29-CE33-828E940B1568}"/>
                </a:ext>
              </a:extLst>
            </p:cNvPr>
            <p:cNvSpPr/>
            <p:nvPr/>
          </p:nvSpPr>
          <p:spPr>
            <a:xfrm>
              <a:off x="939498" y="2028219"/>
              <a:ext cx="8277856" cy="5247831"/>
            </a:xfrm>
            <a:prstGeom prst="horizontalScroll">
              <a:avLst>
                <a:gd name="adj" fmla="val 10204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30273B8E-114E-79CA-B1D2-0A0DF91FE5FE}"/>
                </a:ext>
              </a:extLst>
            </p:cNvPr>
            <p:cNvSpPr txBox="1">
              <a:spLocks/>
            </p:cNvSpPr>
            <p:nvPr/>
          </p:nvSpPr>
          <p:spPr>
            <a:xfrm>
              <a:off x="3603899" y="2772292"/>
              <a:ext cx="2960248" cy="501341"/>
            </a:xfrm>
            <a:prstGeom prst="rect">
              <a:avLst/>
            </a:prstGeom>
          </p:spPr>
          <p:txBody>
            <a:bodyPr vert="horz" lIns="74295" tIns="37148" rIns="74295" bIns="37148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Hướng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dẫn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F1A859F-93F1-7950-9F53-422BE63F0BC9}"/>
                </a:ext>
              </a:extLst>
            </p:cNvPr>
            <p:cNvSpPr txBox="1"/>
            <p:nvPr/>
          </p:nvSpPr>
          <p:spPr>
            <a:xfrm>
              <a:off x="1592449" y="3376612"/>
              <a:ext cx="7476078" cy="33433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GV click vào màn hình để xuất hiện câu hỏi. </a:t>
              </a: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Click vào ô đáp án để chọn đáp án đúng. </a:t>
              </a: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GV click vào chú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thỏ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ở dưới màn hình để chuyển sang câu hỏi tiếp theo.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AE6B384-84FA-60B5-88CC-5BB02C5DD28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1" name="Bed_(No_Drums)-2024-05-21_-_A_Slight_Mix-up_-_www.FesliyanStudios.com">
            <a:hlinkClick r:id="" action="ppaction://media"/>
            <a:extLst>
              <a:ext uri="{FF2B5EF4-FFF2-40B4-BE49-F238E27FC236}">
                <a16:creationId xmlns:a16="http://schemas.microsoft.com/office/drawing/2014/main" id="{3504CA3A-3952-C924-3E58-25CD21EF83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098645" y="-64014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9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B3769DE6-625E-A53E-7AB2-3E9F61C150FB}"/>
              </a:ext>
            </a:extLst>
          </p:cNvPr>
          <p:cNvSpPr/>
          <p:nvPr/>
        </p:nvSpPr>
        <p:spPr>
          <a:xfrm>
            <a:off x="856865" y="306178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A. Thú y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D49064A2-8145-E9F1-8537-10C3A611D5E3}"/>
              </a:ext>
            </a:extLst>
          </p:cNvPr>
          <p:cNvSpPr/>
          <p:nvPr/>
        </p:nvSpPr>
        <p:spPr>
          <a:xfrm>
            <a:off x="856865" y="470760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C. Nhân viên hướng dẫn du lịch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88DFC108-59C2-FE6B-A80A-2A6CE26AC63C}"/>
              </a:ext>
            </a:extLst>
          </p:cNvPr>
          <p:cNvSpPr/>
          <p:nvPr/>
        </p:nvSpPr>
        <p:spPr>
          <a:xfrm>
            <a:off x="6411365" y="306178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B. Nhà sinh vật học 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E23E995B-1B90-92B7-97D0-61684686344C}"/>
              </a:ext>
            </a:extLst>
          </p:cNvPr>
          <p:cNvSpPr/>
          <p:nvPr/>
        </p:nvSpPr>
        <p:spPr>
          <a:xfrm>
            <a:off x="6411365" y="470760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D. Giáo viên 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BE4F5138-794C-2873-7AA5-E4BA9DF50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494" y="374227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8B5D5495-74E9-C9A6-8402-9D288EDD1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536" y="540183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4D44D0F9-D31D-25E4-0950-A2EF6B543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536" y="3775016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87297E-6DFE-3769-6B98-8A59BB7B5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619" y="537865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CC4913D-05CD-A96B-3C82-BE9188D6927A}"/>
              </a:ext>
            </a:extLst>
          </p:cNvPr>
          <p:cNvSpPr/>
          <p:nvPr/>
        </p:nvSpPr>
        <p:spPr>
          <a:xfrm>
            <a:off x="828004" y="51187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b="1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Câu 1: 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Đâu không phải là nghề nghiệp liên quan đến </a:t>
            </a:r>
            <a:b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trồng cây ăn quả?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22A2F76-CCEE-8EE6-7CD2-4ACB751C92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4" name="Picture 13" descr="A cartoon of a rabbit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5535FD18-DA25-97A9-D640-522ADD5E99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545" y="4707605"/>
            <a:ext cx="1332693" cy="210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3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321FBC-9D8C-7FCE-445E-E9E7BA4F4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38C35F2E-E60D-B050-FCF8-BE4902C30727}"/>
              </a:ext>
            </a:extLst>
          </p:cNvPr>
          <p:cNvSpPr/>
          <p:nvPr/>
        </p:nvSpPr>
        <p:spPr>
          <a:xfrm>
            <a:off x="952116" y="1296612"/>
            <a:ext cx="9696732" cy="1178326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77">
              <a:lnSpc>
                <a:spcPct val="150000"/>
              </a:lnSpc>
              <a:buClrTx/>
              <a:defRPr/>
            </a:pPr>
            <a:r>
              <a:rPr lang="vi-VN" sz="22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A. Chọn cành giâm → Chăm sóc cành giâm → Xử lý cành giâm → Cắm cành giâm → Cắt cành giâm. 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4E558B1C-A1CB-9C67-E178-C464683487E8}"/>
              </a:ext>
            </a:extLst>
          </p:cNvPr>
          <p:cNvSpPr/>
          <p:nvPr/>
        </p:nvSpPr>
        <p:spPr>
          <a:xfrm>
            <a:off x="952115" y="4109244"/>
            <a:ext cx="9696732" cy="1178326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77">
              <a:lnSpc>
                <a:spcPct val="150000"/>
              </a:lnSpc>
              <a:buClrTx/>
              <a:defRPr/>
            </a:pPr>
            <a:r>
              <a:rPr lang="vi-VN" sz="22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C. Chọn cành giâm → Cắt cành giâm → Cắm cành giâm → Xử lý cành giâm → Chăm sóc cành giâm. 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5E28D4C9-7B00-BE56-8ABE-2C6E9B345B1B}"/>
              </a:ext>
            </a:extLst>
          </p:cNvPr>
          <p:cNvSpPr/>
          <p:nvPr/>
        </p:nvSpPr>
        <p:spPr>
          <a:xfrm>
            <a:off x="952115" y="2702928"/>
            <a:ext cx="9696733" cy="1178326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77">
              <a:lnSpc>
                <a:spcPct val="150000"/>
              </a:lnSpc>
              <a:buClrTx/>
              <a:defRPr/>
            </a:pPr>
            <a:r>
              <a:rPr lang="vi-VN" sz="22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B. Chọn cành giâm → Cắt cành giâm →  Chăm sóc cành giâm→ Cắm cành giâm → Xử lý cành giâm. 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9B22C5A0-603F-EFD0-B604-7241F948317F}"/>
              </a:ext>
            </a:extLst>
          </p:cNvPr>
          <p:cNvSpPr/>
          <p:nvPr/>
        </p:nvSpPr>
        <p:spPr>
          <a:xfrm>
            <a:off x="952115" y="5451101"/>
            <a:ext cx="9696732" cy="1178326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914377">
              <a:lnSpc>
                <a:spcPct val="150000"/>
              </a:lnSpc>
              <a:buClrTx/>
              <a:defRPr/>
            </a:pPr>
            <a:r>
              <a:rPr lang="vi-VN" sz="22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D. Chọn cành giâm → Cắt cành giâm → Xử lý cành giâm → Cắm cành giâm → Chăm sóc cành giâm. 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13E4D5D7-9895-7E68-D106-6E93C3A47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757" y="596165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0A72A778-F05E-737C-555D-A50E8F9C0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203" y="3292091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95D504F3-9745-448C-4ADB-DA3E7B5E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203" y="192407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812E40-3CBC-C50F-FB61-330E344E3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203" y="4698407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3EDD70AC-59CF-FB1F-A749-F50E123632A6}"/>
              </a:ext>
            </a:extLst>
          </p:cNvPr>
          <p:cNvSpPr/>
          <p:nvPr/>
        </p:nvSpPr>
        <p:spPr>
          <a:xfrm>
            <a:off x="923254" y="217522"/>
            <a:ext cx="9725593" cy="84095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b="1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Câu 2: 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Thứ tự các bước tiến hành giâm cành là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A871489-A651-166B-3089-89CF3149A9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of a rabbit&#10;&#10;Description automatically generated">
            <a:extLst>
              <a:ext uri="{FF2B5EF4-FFF2-40B4-BE49-F238E27FC236}">
                <a16:creationId xmlns:a16="http://schemas.microsoft.com/office/drawing/2014/main" id="{F4E9DDBF-CE90-0A4C-9002-743F2D4AA9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572" y="4755897"/>
            <a:ext cx="1332693" cy="210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9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B3769DE6-625E-A53E-7AB2-3E9F61C150FB}"/>
              </a:ext>
            </a:extLst>
          </p:cNvPr>
          <p:cNvSpPr/>
          <p:nvPr/>
        </p:nvSpPr>
        <p:spPr>
          <a:xfrm>
            <a:off x="856865" y="306178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A. Bưởi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D49064A2-8145-E9F1-8537-10C3A611D5E3}"/>
              </a:ext>
            </a:extLst>
          </p:cNvPr>
          <p:cNvSpPr/>
          <p:nvPr/>
        </p:nvSpPr>
        <p:spPr>
          <a:xfrm>
            <a:off x="856865" y="470760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C. Chuối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88DFC108-59C2-FE6B-A80A-2A6CE26AC63C}"/>
              </a:ext>
            </a:extLst>
          </p:cNvPr>
          <p:cNvSpPr/>
          <p:nvPr/>
        </p:nvSpPr>
        <p:spPr>
          <a:xfrm>
            <a:off x="6411365" y="306178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B. Thanh long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E23E995B-1B90-92B7-97D0-61684686344C}"/>
              </a:ext>
            </a:extLst>
          </p:cNvPr>
          <p:cNvSpPr/>
          <p:nvPr/>
        </p:nvSpPr>
        <p:spPr>
          <a:xfrm>
            <a:off x="6411365" y="470760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D. Dâu tây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BE4F5138-794C-2873-7AA5-E4BA9DF50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494" y="374227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8B5D5495-74E9-C9A6-8402-9D288EDD1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089" y="556150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4D44D0F9-D31D-25E4-0950-A2EF6B543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536" y="374523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87297E-6DFE-3769-6B98-8A59BB7B5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494" y="548594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CC4913D-05CD-A96B-3C82-BE9188D6927A}"/>
              </a:ext>
            </a:extLst>
          </p:cNvPr>
          <p:cNvSpPr/>
          <p:nvPr/>
        </p:nvSpPr>
        <p:spPr>
          <a:xfrm>
            <a:off x="828004" y="51187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b="1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Câu 3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: Giống cây thường sử dụng phương pháp chiết cành là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22A2F76-CCEE-8EE6-7CD2-4ACB751C92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4" name="Picture 13" descr="A cartoon of a rabbit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5535FD18-DA25-97A9-D640-522ADD5E99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545" y="4707605"/>
            <a:ext cx="1332693" cy="210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3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F395F4-DAF7-8392-1F72-D7E94891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7BB6C275-9995-5D86-9CB9-FA226DCA2EA8}"/>
              </a:ext>
            </a:extLst>
          </p:cNvPr>
          <p:cNvSpPr/>
          <p:nvPr/>
        </p:nvSpPr>
        <p:spPr>
          <a:xfrm>
            <a:off x="1047365" y="306178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A. 20 – 24 °C.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C9FE12B9-4079-96CA-4D2F-E4DBE456B669}"/>
              </a:ext>
            </a:extLst>
          </p:cNvPr>
          <p:cNvSpPr/>
          <p:nvPr/>
        </p:nvSpPr>
        <p:spPr>
          <a:xfrm>
            <a:off x="1047365" y="470760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C. 15 – 25 °C.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B787C258-BE4D-42DC-2A2A-1A6D95F4926A}"/>
              </a:ext>
            </a:extLst>
          </p:cNvPr>
          <p:cNvSpPr/>
          <p:nvPr/>
        </p:nvSpPr>
        <p:spPr>
          <a:xfrm>
            <a:off x="6601865" y="306178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B. 24 – 26</a:t>
            </a:r>
            <a:r>
              <a:rPr lang="en-US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°C.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F8D3B5F6-9DDA-0541-5659-61DFC7A89A9D}"/>
              </a:ext>
            </a:extLst>
          </p:cNvPr>
          <p:cNvSpPr/>
          <p:nvPr/>
        </p:nvSpPr>
        <p:spPr>
          <a:xfrm>
            <a:off x="6601865" y="470760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D. 20 – 30 °C.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6BB541B-ABA8-A73E-645A-3F4714F22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088" y="3589378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B65E5193-1462-602F-BA45-7E0C1752D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9478" y="528210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C765C75B-5225-3D37-95C3-F26852606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202" y="3833261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CDCDDC-F764-5E9D-8730-3A932A458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994" y="548594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7791B18-9911-B854-48F4-F23687072874}"/>
              </a:ext>
            </a:extLst>
          </p:cNvPr>
          <p:cNvSpPr/>
          <p:nvPr/>
        </p:nvSpPr>
        <p:spPr>
          <a:xfrm>
            <a:off x="1018504" y="51187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b="1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Câu 4: 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Nhiệt độ thích hợp nhất để cây ăn quả có múi </a:t>
            </a:r>
            <a:b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sinh trưởng và phát triển là?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A46F8D-FFB2-8D07-2B97-B5516BADAC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of a rabbit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544CC935-67D3-5247-6BD8-4110434734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771" y="4973239"/>
            <a:ext cx="120169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0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790746-50FB-40BA-640B-BC0F20FA4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CF6DD065-4321-10BB-D129-8B1E0F680CC2}"/>
              </a:ext>
            </a:extLst>
          </p:cNvPr>
          <p:cNvSpPr/>
          <p:nvPr/>
        </p:nvSpPr>
        <p:spPr>
          <a:xfrm>
            <a:off x="952115" y="2861759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A. Tháng 6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41D44451-1CAB-73F7-8509-8AB95F0E166B}"/>
              </a:ext>
            </a:extLst>
          </p:cNvPr>
          <p:cNvSpPr/>
          <p:nvPr/>
        </p:nvSpPr>
        <p:spPr>
          <a:xfrm>
            <a:off x="952115" y="4507580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C. Tháng 8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E93AAC74-7EDB-4076-7FAE-1776FD355142}"/>
              </a:ext>
            </a:extLst>
          </p:cNvPr>
          <p:cNvSpPr/>
          <p:nvPr/>
        </p:nvSpPr>
        <p:spPr>
          <a:xfrm>
            <a:off x="6506615" y="2861759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B. Tháng 2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FD9FB453-B26C-E776-AAFD-F2DA812DB52B}"/>
              </a:ext>
            </a:extLst>
          </p:cNvPr>
          <p:cNvSpPr/>
          <p:nvPr/>
        </p:nvSpPr>
        <p:spPr>
          <a:xfrm>
            <a:off x="6506615" y="4507580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D. Tháng 12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3D5A69CD-4AE6-A41F-4D10-3D583C399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49" y="528592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6500E32E-A07D-D240-60DB-BD39A6941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339" y="5361479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D6111A28-7B3D-1739-C6FB-6BAAA9A6E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52" y="3633236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640B08-AB2B-9D65-BEF1-866C4D9BC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354" y="3532812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46B722B0-3440-B035-088C-099031230715}"/>
              </a:ext>
            </a:extLst>
          </p:cNvPr>
          <p:cNvSpPr/>
          <p:nvPr/>
        </p:nvSpPr>
        <p:spPr>
          <a:xfrm>
            <a:off x="923254" y="311850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b="1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Câu 5: 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Vùng Duyên hải Nam Trung Bộ thường trồng nhãn vào tháng mấy trong năm?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1B757A-3364-43F6-D4D2-158C083563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of a rabbit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76BDD468-9DE3-C26A-D550-7B190B054C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545" y="4707605"/>
            <a:ext cx="1332693" cy="210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1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790746-50FB-40BA-640B-BC0F20FA4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CF6DD065-4321-10BB-D129-8B1E0F680CC2}"/>
              </a:ext>
            </a:extLst>
          </p:cNvPr>
          <p:cNvSpPr/>
          <p:nvPr/>
        </p:nvSpPr>
        <p:spPr>
          <a:xfrm>
            <a:off x="952115" y="2861759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A. Giai đoạn </a:t>
            </a:r>
            <a:b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sau thu hoạch.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41D44451-1CAB-73F7-8509-8AB95F0E166B}"/>
              </a:ext>
            </a:extLst>
          </p:cNvPr>
          <p:cNvSpPr/>
          <p:nvPr/>
        </p:nvSpPr>
        <p:spPr>
          <a:xfrm>
            <a:off x="952115" y="4507580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C. Giai đoạn phân hoá mầm hoa. 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E93AAC74-7EDB-4076-7FAE-1776FD355142}"/>
              </a:ext>
            </a:extLst>
          </p:cNvPr>
          <p:cNvSpPr/>
          <p:nvPr/>
        </p:nvSpPr>
        <p:spPr>
          <a:xfrm>
            <a:off x="6506615" y="2861759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B. Giai đoạn bật </a:t>
            </a:r>
            <a:b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các đợt mầm. 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FD9FB453-B26C-E776-AAFD-F2DA812DB52B}"/>
              </a:ext>
            </a:extLst>
          </p:cNvPr>
          <p:cNvSpPr/>
          <p:nvPr/>
        </p:nvSpPr>
        <p:spPr>
          <a:xfrm>
            <a:off x="6506615" y="4507580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D. Giai đoạn dưỡng quả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3D5A69CD-4AE6-A41F-4D10-3D583C399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49" y="528592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6500E32E-A07D-D240-60DB-BD39A6941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619" y="5433589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D6111A28-7B3D-1739-C6FB-6BAAA9A6E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52" y="3633236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640B08-AB2B-9D65-BEF1-866C4D9BC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354" y="3532812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46B722B0-3440-B035-088C-099031230715}"/>
              </a:ext>
            </a:extLst>
          </p:cNvPr>
          <p:cNvSpPr/>
          <p:nvPr/>
        </p:nvSpPr>
        <p:spPr>
          <a:xfrm>
            <a:off x="923254" y="311850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b="1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Câu 6: 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Thời kỳ cây xoài cần hạn chế tưới nước là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1B757A-3364-43F6-D4D2-158C083563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of a rabbit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76BDD468-9DE3-C26A-D550-7B190B054C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545" y="4707605"/>
            <a:ext cx="1332693" cy="210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4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B3769DE6-625E-A53E-7AB2-3E9F61C150FB}"/>
              </a:ext>
            </a:extLst>
          </p:cNvPr>
          <p:cNvSpPr/>
          <p:nvPr/>
        </p:nvSpPr>
        <p:spPr>
          <a:xfrm>
            <a:off x="856865" y="306178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spcAft>
                <a:spcPts val="800"/>
              </a:spcAft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A. Khôi phục sinh trưởng </a:t>
            </a:r>
            <a:br>
              <a:rPr lang="vi-VN" sz="2000" kern="1200" dirty="0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của cây.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D49064A2-8145-E9F1-8537-10C3A611D5E3}"/>
              </a:ext>
            </a:extLst>
          </p:cNvPr>
          <p:cNvSpPr/>
          <p:nvPr/>
        </p:nvSpPr>
        <p:spPr>
          <a:xfrm>
            <a:off x="856865" y="470760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0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C. Nuôi dưỡng quả non. 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88DFC108-59C2-FE6B-A80A-2A6CE26AC63C}"/>
              </a:ext>
            </a:extLst>
          </p:cNvPr>
          <p:cNvSpPr/>
          <p:nvPr/>
        </p:nvSpPr>
        <p:spPr>
          <a:xfrm>
            <a:off x="6411365" y="306178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0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B. Thúc đẩy quá trình ra hoa, đậu quả. 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E23E995B-1B90-92B7-97D0-61684686344C}"/>
              </a:ext>
            </a:extLst>
          </p:cNvPr>
          <p:cNvSpPr/>
          <p:nvPr/>
        </p:nvSpPr>
        <p:spPr>
          <a:xfrm>
            <a:off x="6411365" y="470760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0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D. Thúc đẩy quả lớn và </a:t>
            </a:r>
            <a:br>
              <a:rPr lang="vi-VN" sz="20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0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nâng cao chất lượng </a:t>
            </a:r>
            <a:br>
              <a:rPr lang="vi-VN" sz="20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0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của quả.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endParaRPr lang="vi-VN" sz="2000" kern="1200" noProof="1">
              <a:solidFill>
                <a:prstClr val="black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BE4F5138-794C-2873-7AA5-E4BA9DF50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494" y="374227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8B5D5495-74E9-C9A6-8402-9D288EDD1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536" y="540183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4D44D0F9-D31D-25E4-0950-A2EF6B543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536" y="3775016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87297E-6DFE-3769-6B98-8A59BB7B5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619" y="537865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CC4913D-05CD-A96B-3C82-BE9188D6927A}"/>
              </a:ext>
            </a:extLst>
          </p:cNvPr>
          <p:cNvSpPr/>
          <p:nvPr/>
        </p:nvSpPr>
        <p:spPr>
          <a:xfrm>
            <a:off x="828004" y="51187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b="1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Câu 7. 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Mục đích của việc bón phân sau khi thu hoạch </a:t>
            </a:r>
            <a:b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quả sầu riêng là gì?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22A2F76-CCEE-8EE6-7CD2-4ACB751C92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4" name="Picture 13" descr="A cartoon of a rabbit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5535FD18-DA25-97A9-D640-522ADD5E99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545" y="4707605"/>
            <a:ext cx="1332693" cy="210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3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321FBC-9D8C-7FCE-445E-E9E7BA4F4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38C35F2E-E60D-B050-FCF8-BE4902C30727}"/>
              </a:ext>
            </a:extLst>
          </p:cNvPr>
          <p:cNvSpPr/>
          <p:nvPr/>
        </p:nvSpPr>
        <p:spPr>
          <a:xfrm>
            <a:off x="952115" y="27379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spcAft>
                <a:spcPts val="800"/>
              </a:spcAft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A. Rễ cọc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4E558B1C-A1CB-9C67-E178-C464683487E8}"/>
              </a:ext>
            </a:extLst>
          </p:cNvPr>
          <p:cNvSpPr/>
          <p:nvPr/>
        </p:nvSpPr>
        <p:spPr>
          <a:xfrm>
            <a:off x="952115" y="43837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C. Rễ địa sinh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5E28D4C9-7B00-BE56-8ABE-2C6E9B345B1B}"/>
              </a:ext>
            </a:extLst>
          </p:cNvPr>
          <p:cNvSpPr/>
          <p:nvPr/>
        </p:nvSpPr>
        <p:spPr>
          <a:xfrm>
            <a:off x="6506615" y="27379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B. Rễ chùm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9B22C5A0-603F-EFD0-B604-7241F948317F}"/>
              </a:ext>
            </a:extLst>
          </p:cNvPr>
          <p:cNvSpPr/>
          <p:nvPr/>
        </p:nvSpPr>
        <p:spPr>
          <a:xfrm>
            <a:off x="6506615" y="43837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D. Rễ khí sinh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13E4D5D7-9895-7E68-D106-6E93C3A47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563" y="3467839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0A72A778-F05E-737C-555D-A50E8F9C0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339" y="523765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95D504F3-9745-448C-4ADB-DA3E7B5E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52" y="3509411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812E40-3CBC-C50F-FB61-330E344E3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744" y="516209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3EDD70AC-59CF-FB1F-A749-F50E123632A6}"/>
              </a:ext>
            </a:extLst>
          </p:cNvPr>
          <p:cNvSpPr/>
          <p:nvPr/>
        </p:nvSpPr>
        <p:spPr>
          <a:xfrm>
            <a:off x="923254" y="1880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Tx/>
              <a:defRPr/>
            </a:pPr>
            <a:r>
              <a:rPr lang="vi-VN" sz="2400" b="1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Câu 8: 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Bộ rễ của cây chuối thuộc loại rễ nào?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A871489-A651-166B-3089-89CF3149A9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of a rabbit&#10;&#10;Description automatically generated">
            <a:extLst>
              <a:ext uri="{FF2B5EF4-FFF2-40B4-BE49-F238E27FC236}">
                <a16:creationId xmlns:a16="http://schemas.microsoft.com/office/drawing/2014/main" id="{F4E9DDBF-CE90-0A4C-9002-743F2D4AA9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572" y="4755897"/>
            <a:ext cx="1332693" cy="210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381AB9-B222-D95C-C0D6-E1D3B605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201ED183-B3D2-9026-605B-5584046E1A57}"/>
              </a:ext>
            </a:extLst>
          </p:cNvPr>
          <p:cNvSpPr/>
          <p:nvPr/>
        </p:nvSpPr>
        <p:spPr>
          <a:xfrm>
            <a:off x="866390" y="28522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spcAft>
                <a:spcPts val="800"/>
              </a:spcAft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A. 70 - 85%. 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4C86CBEE-45C1-EC94-4088-0C4BE44324F2}"/>
              </a:ext>
            </a:extLst>
          </p:cNvPr>
          <p:cNvSpPr/>
          <p:nvPr/>
        </p:nvSpPr>
        <p:spPr>
          <a:xfrm>
            <a:off x="866390" y="44980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C. 65 - 75%. 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5D55FA68-5CEA-E440-C346-577616136267}"/>
              </a:ext>
            </a:extLst>
          </p:cNvPr>
          <p:cNvSpPr/>
          <p:nvPr/>
        </p:nvSpPr>
        <p:spPr>
          <a:xfrm>
            <a:off x="6420890" y="28522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B. 40 - 60%. 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FED1DB9F-0DDE-6AD0-415D-F85DBAFBDFF0}"/>
              </a:ext>
            </a:extLst>
          </p:cNvPr>
          <p:cNvSpPr/>
          <p:nvPr/>
        </p:nvSpPr>
        <p:spPr>
          <a:xfrm>
            <a:off x="6420890" y="44980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D. 65 - 80%. 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034C9C4E-BE3F-35AE-66A6-47BE7E673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889" y="508816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0505D4D3-8E81-2563-11E8-711BDD28C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814" y="347076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9D1D88F6-9B82-3822-E20E-C364DDA61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14" y="353568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912B80-D418-BB55-89C1-CBA24F2DF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14" y="5088167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F1031A86-6BCB-7422-9969-EDD07270A869}"/>
              </a:ext>
            </a:extLst>
          </p:cNvPr>
          <p:cNvSpPr/>
          <p:nvPr/>
        </p:nvSpPr>
        <p:spPr>
          <a:xfrm>
            <a:off x="837529" y="3023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lnSpc>
                <a:spcPct val="150000"/>
              </a:lnSpc>
              <a:buClrTx/>
              <a:defRPr/>
            </a:pPr>
            <a:r>
              <a:rPr lang="vi-VN" sz="2400" b="1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Câu 9: </a:t>
            </a: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Khi trồng cây thanh long nên duy trì độ ẩm đất </a:t>
            </a:r>
            <a:b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400" kern="1200" noProof="1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rPr>
              <a:t>khoảng bao nhiêm phần trăm?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4E935D2-DDCF-6BA7-4138-D0D8A62FA5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of a rabbit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0F4BBE37-3585-DBC5-4404-8FAC45C1CC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545" y="4707605"/>
            <a:ext cx="1332693" cy="210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2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BBEF365B-0256-9EC2-0056-66A407258C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3">
            <a:extLst>
              <a:ext uri="{FF2B5EF4-FFF2-40B4-BE49-F238E27FC236}">
                <a16:creationId xmlns:a16="http://schemas.microsoft.com/office/drawing/2014/main" id="{19F21A2B-4071-827C-966D-84B09BE3FD64}"/>
              </a:ext>
            </a:extLst>
          </p:cNvPr>
          <p:cNvSpPr/>
          <p:nvPr/>
        </p:nvSpPr>
        <p:spPr>
          <a:xfrm>
            <a:off x="4225053" y="3428999"/>
            <a:ext cx="5747668" cy="2345049"/>
          </a:xfrm>
          <a:prstGeom prst="wedgeRoundRectCallout">
            <a:avLst>
              <a:gd name="adj1" fmla="val -46751"/>
              <a:gd name="adj2" fmla="val 74255"/>
              <a:gd name="adj3" fmla="val 16667"/>
            </a:avLst>
          </a:prstGeom>
          <a:solidFill>
            <a:srgbClr val="FAF9F3">
              <a:lumMod val="75000"/>
            </a:srgbClr>
          </a:solidFill>
          <a:ln w="1905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just">
              <a:lnSpc>
                <a:spcPct val="150000"/>
              </a:lnSpc>
              <a:buClrTx/>
            </a:pPr>
            <a:r>
              <a:rPr lang="vi-VN" sz="2400" dirty="0">
                <a:latin typeface="UTM Avo" panose="02040603050506020204" pitchFamily="18"/>
                <a:ea typeface="+mn-ea"/>
                <a:cs typeface="+mn-ea"/>
                <a:sym typeface="+mn-lt"/>
              </a:rPr>
              <a:t>Thiết kế sơ đồ tư duy tổng hợp các nội dung các em đã học trong môn công nghệ trồng cây ăn quả. </a:t>
            </a:r>
            <a:endParaRPr lang="en-US" sz="2400" dirty="0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pic>
        <p:nvPicPr>
          <p:cNvPr id="7" name="Hình ảnh 9">
            <a:extLst>
              <a:ext uri="{FF2B5EF4-FFF2-40B4-BE49-F238E27FC236}">
                <a16:creationId xmlns:a16="http://schemas.microsoft.com/office/drawing/2014/main" id="{508872E4-4001-6668-9489-4AD74012D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1537" y="3309815"/>
            <a:ext cx="1228457" cy="3548185"/>
          </a:xfrm>
          <a:prstGeom prst="rect">
            <a:avLst/>
          </a:prstGeom>
        </p:spPr>
      </p:pic>
      <p:sp>
        <p:nvSpPr>
          <p:cNvPr id="8" name="Hộp Văn bản 10">
            <a:extLst>
              <a:ext uri="{FF2B5EF4-FFF2-40B4-BE49-F238E27FC236}">
                <a16:creationId xmlns:a16="http://schemas.microsoft.com/office/drawing/2014/main" id="{F5960432-9367-2E46-8FDD-1AAD513E6C26}"/>
              </a:ext>
            </a:extLst>
          </p:cNvPr>
          <p:cNvSpPr txBox="1"/>
          <p:nvPr/>
        </p:nvSpPr>
        <p:spPr>
          <a:xfrm>
            <a:off x="4304887" y="2682759"/>
            <a:ext cx="558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solidFill>
                  <a:srgbClr val="191919">
                    <a:lumMod val="90000"/>
                    <a:lumOff val="10000"/>
                  </a:srgbClr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Làm việc theo nhóm</a:t>
            </a:r>
          </a:p>
        </p:txBody>
      </p:sp>
      <p:sp>
        <p:nvSpPr>
          <p:cNvPr id="9" name="Google Shape;250;p31">
            <a:extLst>
              <a:ext uri="{FF2B5EF4-FFF2-40B4-BE49-F238E27FC236}">
                <a16:creationId xmlns:a16="http://schemas.microsoft.com/office/drawing/2014/main" id="{DE3ED82F-44C4-F327-00CA-26993DA42933}"/>
              </a:ext>
            </a:extLst>
          </p:cNvPr>
          <p:cNvSpPr txBox="1">
            <a:spLocks/>
          </p:cNvSpPr>
          <p:nvPr/>
        </p:nvSpPr>
        <p:spPr>
          <a:xfrm>
            <a:off x="714863" y="972646"/>
            <a:ext cx="10762273" cy="2277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veat"/>
              <a:buNone/>
              <a:defRPr sz="5067" b="1" i="0" u="none" strike="noStrike" cap="non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 b="0" i="0" u="none" strike="noStrike" cap="none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 b="0" i="0" u="none" strike="noStrike" cap="none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 b="0" i="0" u="none" strike="noStrike" cap="none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 b="0" i="0" u="none" strike="noStrike" cap="none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 b="0" i="0" u="none" strike="noStrike" cap="none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 b="0" i="0" u="none" strike="noStrike" cap="none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 b="0" i="0" u="none" strike="noStrike" cap="none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 b="0" i="0" u="none" strike="noStrike" cap="none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200">
                <a:latin typeface="UTM Avo" panose="02040603050506020204" pitchFamily="18"/>
                <a:ea typeface="+mn-ea"/>
                <a:cs typeface="+mn-ea"/>
                <a:sym typeface="+mn-lt"/>
              </a:rPr>
              <a:t>I. HỆ THỐNG HÓA KIẾN THỨC</a:t>
            </a:r>
            <a:endParaRPr lang="en-US" sz="3200" dirty="0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8C9B5765-4D94-5C80-708F-985643EC35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18F680-5A16-022A-CE53-947EC20D4DD5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Hình chữ nhật: Góc Tròn 21">
            <a:extLst>
              <a:ext uri="{FF2B5EF4-FFF2-40B4-BE49-F238E27FC236}">
                <a16:creationId xmlns:a16="http://schemas.microsoft.com/office/drawing/2014/main" id="{0AEF2D71-322D-84A1-A14A-B957F0B7918A}"/>
              </a:ext>
            </a:extLst>
          </p:cNvPr>
          <p:cNvSpPr/>
          <p:nvPr/>
        </p:nvSpPr>
        <p:spPr>
          <a:xfrm>
            <a:off x="1158047" y="816984"/>
            <a:ext cx="9866491" cy="731520"/>
          </a:xfrm>
          <a:prstGeom prst="roundRect">
            <a:avLst/>
          </a:prstGeom>
          <a:solidFill>
            <a:srgbClr val="C5E0B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Câu 1: Cây ăn quả có vai trò gì trong đời sống con người?</a:t>
            </a:r>
          </a:p>
        </p:txBody>
      </p:sp>
      <p:pic>
        <p:nvPicPr>
          <p:cNvPr id="4" name="Hình ảnh 22">
            <a:extLst>
              <a:ext uri="{FF2B5EF4-FFF2-40B4-BE49-F238E27FC236}">
                <a16:creationId xmlns:a16="http://schemas.microsoft.com/office/drawing/2014/main" id="{96C4FA18-98B5-B299-C802-4B790D24EA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1612" y="1816839"/>
            <a:ext cx="3394758" cy="3214780"/>
          </a:xfrm>
          <a:prstGeom prst="rect">
            <a:avLst/>
          </a:prstGeom>
        </p:spPr>
      </p:pic>
      <p:grpSp>
        <p:nvGrpSpPr>
          <p:cNvPr id="5" name="Group 43">
            <a:extLst>
              <a:ext uri="{FF2B5EF4-FFF2-40B4-BE49-F238E27FC236}">
                <a16:creationId xmlns:a16="http://schemas.microsoft.com/office/drawing/2014/main" id="{74055B7D-159A-B82C-D832-D36CA4C9C126}"/>
              </a:ext>
            </a:extLst>
          </p:cNvPr>
          <p:cNvGrpSpPr/>
          <p:nvPr/>
        </p:nvGrpSpPr>
        <p:grpSpPr>
          <a:xfrm>
            <a:off x="837463" y="2232871"/>
            <a:ext cx="2944973" cy="1921117"/>
            <a:chOff x="573621" y="1832271"/>
            <a:chExt cx="2533650" cy="1440838"/>
          </a:xfrm>
        </p:grpSpPr>
        <p:sp>
          <p:nvSpPr>
            <p:cNvPr id="6" name="Google Shape;97;p18">
              <a:extLst>
                <a:ext uri="{FF2B5EF4-FFF2-40B4-BE49-F238E27FC236}">
                  <a16:creationId xmlns:a16="http://schemas.microsoft.com/office/drawing/2014/main" id="{5BCC573A-0AA3-FFE6-26F8-4A9B129B49DD}"/>
                </a:ext>
              </a:extLst>
            </p:cNvPr>
            <p:cNvSpPr/>
            <p:nvPr/>
          </p:nvSpPr>
          <p:spPr>
            <a:xfrm>
              <a:off x="573621" y="1832271"/>
              <a:ext cx="2533650" cy="1440838"/>
            </a:xfrm>
            <a:custGeom>
              <a:avLst/>
              <a:gdLst/>
              <a:ahLst/>
              <a:cxnLst/>
              <a:rect l="l" t="t" r="r" b="b"/>
              <a:pathLst>
                <a:path w="13457" h="11631" extrusionOk="0">
                  <a:moveTo>
                    <a:pt x="6784" y="0"/>
                  </a:moveTo>
                  <a:cubicBezTo>
                    <a:pt x="5458" y="0"/>
                    <a:pt x="4138" y="366"/>
                    <a:pt x="3044" y="1113"/>
                  </a:cubicBezTo>
                  <a:cubicBezTo>
                    <a:pt x="1089" y="2451"/>
                    <a:pt x="0" y="5005"/>
                    <a:pt x="536" y="7313"/>
                  </a:cubicBezTo>
                  <a:cubicBezTo>
                    <a:pt x="1067" y="9600"/>
                    <a:pt x="3252" y="11438"/>
                    <a:pt x="5597" y="11438"/>
                  </a:cubicBezTo>
                  <a:cubicBezTo>
                    <a:pt x="5616" y="11438"/>
                    <a:pt x="5636" y="11438"/>
                    <a:pt x="5655" y="11437"/>
                  </a:cubicBezTo>
                  <a:lnTo>
                    <a:pt x="4195" y="10883"/>
                  </a:lnTo>
                  <a:lnTo>
                    <a:pt x="4195" y="10883"/>
                  </a:lnTo>
                  <a:cubicBezTo>
                    <a:pt x="5361" y="11312"/>
                    <a:pt x="6627" y="11631"/>
                    <a:pt x="7847" y="11631"/>
                  </a:cubicBezTo>
                  <a:cubicBezTo>
                    <a:pt x="8803" y="11631"/>
                    <a:pt x="9731" y="11435"/>
                    <a:pt x="10562" y="10943"/>
                  </a:cubicBezTo>
                  <a:cubicBezTo>
                    <a:pt x="12793" y="9621"/>
                    <a:pt x="13456" y="6525"/>
                    <a:pt x="12665" y="4054"/>
                  </a:cubicBezTo>
                  <a:cubicBezTo>
                    <a:pt x="12358" y="3092"/>
                    <a:pt x="11857" y="2172"/>
                    <a:pt x="11102" y="1502"/>
                  </a:cubicBezTo>
                  <a:cubicBezTo>
                    <a:pt x="10720" y="1164"/>
                    <a:pt x="10278" y="894"/>
                    <a:pt x="9817" y="674"/>
                  </a:cubicBezTo>
                  <a:cubicBezTo>
                    <a:pt x="8875" y="227"/>
                    <a:pt x="7828" y="0"/>
                    <a:pt x="6784" y="0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Tx/>
                <a:defRPr/>
              </a:pPr>
              <a:endParaRPr sz="200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TextBox 42">
              <a:extLst>
                <a:ext uri="{FF2B5EF4-FFF2-40B4-BE49-F238E27FC236}">
                  <a16:creationId xmlns:a16="http://schemas.microsoft.com/office/drawing/2014/main" id="{78517FF5-9027-2E49-6733-81D06B861AC7}"/>
                </a:ext>
              </a:extLst>
            </p:cNvPr>
            <p:cNvSpPr txBox="1"/>
            <p:nvPr/>
          </p:nvSpPr>
          <p:spPr>
            <a:xfrm>
              <a:off x="872872" y="2131997"/>
              <a:ext cx="1935146" cy="712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0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Sử dụng làm thực phẩm</a:t>
              </a:r>
              <a:endParaRPr lang="en-US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Group 43">
            <a:extLst>
              <a:ext uri="{FF2B5EF4-FFF2-40B4-BE49-F238E27FC236}">
                <a16:creationId xmlns:a16="http://schemas.microsoft.com/office/drawing/2014/main" id="{5BE17B17-0349-EE89-F060-96C1BA2EF2F9}"/>
              </a:ext>
            </a:extLst>
          </p:cNvPr>
          <p:cNvGrpSpPr/>
          <p:nvPr/>
        </p:nvGrpSpPr>
        <p:grpSpPr>
          <a:xfrm>
            <a:off x="851806" y="4625129"/>
            <a:ext cx="3196932" cy="1488580"/>
            <a:chOff x="573621" y="2156673"/>
            <a:chExt cx="2533650" cy="1116436"/>
          </a:xfrm>
        </p:grpSpPr>
        <p:sp>
          <p:nvSpPr>
            <p:cNvPr id="9" name="Google Shape;97;p18">
              <a:extLst>
                <a:ext uri="{FF2B5EF4-FFF2-40B4-BE49-F238E27FC236}">
                  <a16:creationId xmlns:a16="http://schemas.microsoft.com/office/drawing/2014/main" id="{8643FB38-C59F-EE8A-7E16-195355593F18}"/>
                </a:ext>
              </a:extLst>
            </p:cNvPr>
            <p:cNvSpPr/>
            <p:nvPr/>
          </p:nvSpPr>
          <p:spPr>
            <a:xfrm>
              <a:off x="573621" y="2156673"/>
              <a:ext cx="2533650" cy="1116436"/>
            </a:xfrm>
            <a:custGeom>
              <a:avLst/>
              <a:gdLst/>
              <a:ahLst/>
              <a:cxnLst/>
              <a:rect l="l" t="t" r="r" b="b"/>
              <a:pathLst>
                <a:path w="13457" h="11631" extrusionOk="0">
                  <a:moveTo>
                    <a:pt x="6784" y="0"/>
                  </a:moveTo>
                  <a:cubicBezTo>
                    <a:pt x="5458" y="0"/>
                    <a:pt x="4138" y="366"/>
                    <a:pt x="3044" y="1113"/>
                  </a:cubicBezTo>
                  <a:cubicBezTo>
                    <a:pt x="1089" y="2451"/>
                    <a:pt x="0" y="5005"/>
                    <a:pt x="536" y="7313"/>
                  </a:cubicBezTo>
                  <a:cubicBezTo>
                    <a:pt x="1067" y="9600"/>
                    <a:pt x="3252" y="11438"/>
                    <a:pt x="5597" y="11438"/>
                  </a:cubicBezTo>
                  <a:cubicBezTo>
                    <a:pt x="5616" y="11438"/>
                    <a:pt x="5636" y="11438"/>
                    <a:pt x="5655" y="11437"/>
                  </a:cubicBezTo>
                  <a:lnTo>
                    <a:pt x="4195" y="10883"/>
                  </a:lnTo>
                  <a:lnTo>
                    <a:pt x="4195" y="10883"/>
                  </a:lnTo>
                  <a:cubicBezTo>
                    <a:pt x="5361" y="11312"/>
                    <a:pt x="6627" y="11631"/>
                    <a:pt x="7847" y="11631"/>
                  </a:cubicBezTo>
                  <a:cubicBezTo>
                    <a:pt x="8803" y="11631"/>
                    <a:pt x="9731" y="11435"/>
                    <a:pt x="10562" y="10943"/>
                  </a:cubicBezTo>
                  <a:cubicBezTo>
                    <a:pt x="12793" y="9621"/>
                    <a:pt x="13456" y="6525"/>
                    <a:pt x="12665" y="4054"/>
                  </a:cubicBezTo>
                  <a:cubicBezTo>
                    <a:pt x="12358" y="3092"/>
                    <a:pt x="11857" y="2172"/>
                    <a:pt x="11102" y="1502"/>
                  </a:cubicBezTo>
                  <a:cubicBezTo>
                    <a:pt x="10720" y="1164"/>
                    <a:pt x="10278" y="894"/>
                    <a:pt x="9817" y="674"/>
                  </a:cubicBezTo>
                  <a:cubicBezTo>
                    <a:pt x="8875" y="227"/>
                    <a:pt x="7828" y="0"/>
                    <a:pt x="6784" y="0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Tx/>
                <a:defRPr/>
              </a:pPr>
              <a:endParaRPr sz="200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TextBox 42">
              <a:extLst>
                <a:ext uri="{FF2B5EF4-FFF2-40B4-BE49-F238E27FC236}">
                  <a16:creationId xmlns:a16="http://schemas.microsoft.com/office/drawing/2014/main" id="{C9DE7694-786A-B6A0-89C9-06259CF90421}"/>
                </a:ext>
              </a:extLst>
            </p:cNvPr>
            <p:cNvSpPr txBox="1"/>
            <p:nvPr/>
          </p:nvSpPr>
          <p:spPr>
            <a:xfrm>
              <a:off x="723247" y="2300326"/>
              <a:ext cx="2234398" cy="712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0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Sử dụng làm </a:t>
              </a:r>
              <a:br>
                <a:rPr lang="vi-VN" sz="20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0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nguyên liệu sản xuất</a:t>
              </a:r>
              <a:endParaRPr lang="en-US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Group 43">
            <a:extLst>
              <a:ext uri="{FF2B5EF4-FFF2-40B4-BE49-F238E27FC236}">
                <a16:creationId xmlns:a16="http://schemas.microsoft.com/office/drawing/2014/main" id="{2C735B36-84BE-4A67-65B6-25DB3A77749E}"/>
              </a:ext>
            </a:extLst>
          </p:cNvPr>
          <p:cNvGrpSpPr/>
          <p:nvPr/>
        </p:nvGrpSpPr>
        <p:grpSpPr>
          <a:xfrm>
            <a:off x="4655790" y="5274005"/>
            <a:ext cx="2911505" cy="1488580"/>
            <a:chOff x="573621" y="1832271"/>
            <a:chExt cx="2533650" cy="1440838"/>
          </a:xfrm>
        </p:grpSpPr>
        <p:sp>
          <p:nvSpPr>
            <p:cNvPr id="12" name="Google Shape;97;p18">
              <a:extLst>
                <a:ext uri="{FF2B5EF4-FFF2-40B4-BE49-F238E27FC236}">
                  <a16:creationId xmlns:a16="http://schemas.microsoft.com/office/drawing/2014/main" id="{8876F8C6-3AC1-2EC9-D048-DFF57CBE7096}"/>
                </a:ext>
              </a:extLst>
            </p:cNvPr>
            <p:cNvSpPr/>
            <p:nvPr/>
          </p:nvSpPr>
          <p:spPr>
            <a:xfrm>
              <a:off x="573621" y="1832271"/>
              <a:ext cx="2533650" cy="1440838"/>
            </a:xfrm>
            <a:custGeom>
              <a:avLst/>
              <a:gdLst/>
              <a:ahLst/>
              <a:cxnLst/>
              <a:rect l="l" t="t" r="r" b="b"/>
              <a:pathLst>
                <a:path w="13457" h="11631" extrusionOk="0">
                  <a:moveTo>
                    <a:pt x="6784" y="0"/>
                  </a:moveTo>
                  <a:cubicBezTo>
                    <a:pt x="5458" y="0"/>
                    <a:pt x="4138" y="366"/>
                    <a:pt x="3044" y="1113"/>
                  </a:cubicBezTo>
                  <a:cubicBezTo>
                    <a:pt x="1089" y="2451"/>
                    <a:pt x="0" y="5005"/>
                    <a:pt x="536" y="7313"/>
                  </a:cubicBezTo>
                  <a:cubicBezTo>
                    <a:pt x="1067" y="9600"/>
                    <a:pt x="3252" y="11438"/>
                    <a:pt x="5597" y="11438"/>
                  </a:cubicBezTo>
                  <a:cubicBezTo>
                    <a:pt x="5616" y="11438"/>
                    <a:pt x="5636" y="11438"/>
                    <a:pt x="5655" y="11437"/>
                  </a:cubicBezTo>
                  <a:lnTo>
                    <a:pt x="4195" y="10883"/>
                  </a:lnTo>
                  <a:lnTo>
                    <a:pt x="4195" y="10883"/>
                  </a:lnTo>
                  <a:cubicBezTo>
                    <a:pt x="5361" y="11312"/>
                    <a:pt x="6627" y="11631"/>
                    <a:pt x="7847" y="11631"/>
                  </a:cubicBezTo>
                  <a:cubicBezTo>
                    <a:pt x="8803" y="11631"/>
                    <a:pt x="9731" y="11435"/>
                    <a:pt x="10562" y="10943"/>
                  </a:cubicBezTo>
                  <a:cubicBezTo>
                    <a:pt x="12793" y="9621"/>
                    <a:pt x="13456" y="6525"/>
                    <a:pt x="12665" y="4054"/>
                  </a:cubicBezTo>
                  <a:cubicBezTo>
                    <a:pt x="12358" y="3092"/>
                    <a:pt x="11857" y="2172"/>
                    <a:pt x="11102" y="1502"/>
                  </a:cubicBezTo>
                  <a:cubicBezTo>
                    <a:pt x="10720" y="1164"/>
                    <a:pt x="10278" y="894"/>
                    <a:pt x="9817" y="674"/>
                  </a:cubicBezTo>
                  <a:cubicBezTo>
                    <a:pt x="8875" y="227"/>
                    <a:pt x="7828" y="0"/>
                    <a:pt x="6784" y="0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TextBox 42">
              <a:extLst>
                <a:ext uri="{FF2B5EF4-FFF2-40B4-BE49-F238E27FC236}">
                  <a16:creationId xmlns:a16="http://schemas.microsoft.com/office/drawing/2014/main" id="{232D5AC1-1548-6F1D-8CCD-A33A98721EF6}"/>
                </a:ext>
              </a:extLst>
            </p:cNvPr>
            <p:cNvSpPr txBox="1"/>
            <p:nvPr/>
          </p:nvSpPr>
          <p:spPr>
            <a:xfrm>
              <a:off x="872872" y="2071495"/>
              <a:ext cx="1935146" cy="919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/>
                  <a:ea typeface="+mn-ea"/>
                  <a:cs typeface="+mn-ea"/>
                  <a:sym typeface="+mn-lt"/>
                </a:rPr>
                <a:t>Sử dụng làm dược liệu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Group 43">
            <a:extLst>
              <a:ext uri="{FF2B5EF4-FFF2-40B4-BE49-F238E27FC236}">
                <a16:creationId xmlns:a16="http://schemas.microsoft.com/office/drawing/2014/main" id="{8B626B60-1536-418A-96DA-A1F4F0C4DFC8}"/>
              </a:ext>
            </a:extLst>
          </p:cNvPr>
          <p:cNvGrpSpPr/>
          <p:nvPr/>
        </p:nvGrpSpPr>
        <p:grpSpPr>
          <a:xfrm>
            <a:off x="8004205" y="4455535"/>
            <a:ext cx="3505747" cy="2131242"/>
            <a:chOff x="573621" y="1832271"/>
            <a:chExt cx="2533650" cy="1440838"/>
          </a:xfrm>
        </p:grpSpPr>
        <p:sp>
          <p:nvSpPr>
            <p:cNvPr id="15" name="Google Shape;97;p18">
              <a:extLst>
                <a:ext uri="{FF2B5EF4-FFF2-40B4-BE49-F238E27FC236}">
                  <a16:creationId xmlns:a16="http://schemas.microsoft.com/office/drawing/2014/main" id="{65EF2FAA-22C4-1987-FC66-294D582AEDF9}"/>
                </a:ext>
              </a:extLst>
            </p:cNvPr>
            <p:cNvSpPr/>
            <p:nvPr/>
          </p:nvSpPr>
          <p:spPr>
            <a:xfrm>
              <a:off x="573621" y="1832271"/>
              <a:ext cx="2533650" cy="1440838"/>
            </a:xfrm>
            <a:custGeom>
              <a:avLst/>
              <a:gdLst/>
              <a:ahLst/>
              <a:cxnLst/>
              <a:rect l="l" t="t" r="r" b="b"/>
              <a:pathLst>
                <a:path w="13457" h="11631" extrusionOk="0">
                  <a:moveTo>
                    <a:pt x="6784" y="0"/>
                  </a:moveTo>
                  <a:cubicBezTo>
                    <a:pt x="5458" y="0"/>
                    <a:pt x="4138" y="366"/>
                    <a:pt x="3044" y="1113"/>
                  </a:cubicBezTo>
                  <a:cubicBezTo>
                    <a:pt x="1089" y="2451"/>
                    <a:pt x="0" y="5005"/>
                    <a:pt x="536" y="7313"/>
                  </a:cubicBezTo>
                  <a:cubicBezTo>
                    <a:pt x="1067" y="9600"/>
                    <a:pt x="3252" y="11438"/>
                    <a:pt x="5597" y="11438"/>
                  </a:cubicBezTo>
                  <a:cubicBezTo>
                    <a:pt x="5616" y="11438"/>
                    <a:pt x="5636" y="11438"/>
                    <a:pt x="5655" y="11437"/>
                  </a:cubicBezTo>
                  <a:lnTo>
                    <a:pt x="4195" y="10883"/>
                  </a:lnTo>
                  <a:lnTo>
                    <a:pt x="4195" y="10883"/>
                  </a:lnTo>
                  <a:cubicBezTo>
                    <a:pt x="5361" y="11312"/>
                    <a:pt x="6627" y="11631"/>
                    <a:pt x="7847" y="11631"/>
                  </a:cubicBezTo>
                  <a:cubicBezTo>
                    <a:pt x="8803" y="11631"/>
                    <a:pt x="9731" y="11435"/>
                    <a:pt x="10562" y="10943"/>
                  </a:cubicBezTo>
                  <a:cubicBezTo>
                    <a:pt x="12793" y="9621"/>
                    <a:pt x="13456" y="6525"/>
                    <a:pt x="12665" y="4054"/>
                  </a:cubicBezTo>
                  <a:cubicBezTo>
                    <a:pt x="12358" y="3092"/>
                    <a:pt x="11857" y="2172"/>
                    <a:pt x="11102" y="1502"/>
                  </a:cubicBezTo>
                  <a:cubicBezTo>
                    <a:pt x="10720" y="1164"/>
                    <a:pt x="10278" y="894"/>
                    <a:pt x="9817" y="674"/>
                  </a:cubicBezTo>
                  <a:cubicBezTo>
                    <a:pt x="8875" y="227"/>
                    <a:pt x="7828" y="0"/>
                    <a:pt x="6784" y="0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Tx/>
                <a:defRPr/>
              </a:pPr>
              <a:endParaRPr sz="200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42">
              <a:extLst>
                <a:ext uri="{FF2B5EF4-FFF2-40B4-BE49-F238E27FC236}">
                  <a16:creationId xmlns:a16="http://schemas.microsoft.com/office/drawing/2014/main" id="{A1957B31-9979-5C31-A241-F76CE07C3D28}"/>
                </a:ext>
              </a:extLst>
            </p:cNvPr>
            <p:cNvSpPr txBox="1"/>
            <p:nvPr/>
          </p:nvSpPr>
          <p:spPr>
            <a:xfrm>
              <a:off x="872873" y="2075420"/>
              <a:ext cx="1935146" cy="954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0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Bảo vệ môi trường và trang trí </a:t>
              </a:r>
              <a:br>
                <a:rPr lang="vi-VN" sz="20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0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cảnh quan</a:t>
              </a:r>
              <a:endParaRPr lang="en-US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" name="Group 43">
            <a:extLst>
              <a:ext uri="{FF2B5EF4-FFF2-40B4-BE49-F238E27FC236}">
                <a16:creationId xmlns:a16="http://schemas.microsoft.com/office/drawing/2014/main" id="{4C1AD39F-E29A-AB0C-92F0-D64DDE7A482B}"/>
              </a:ext>
            </a:extLst>
          </p:cNvPr>
          <p:cNvGrpSpPr/>
          <p:nvPr/>
        </p:nvGrpSpPr>
        <p:grpSpPr>
          <a:xfrm>
            <a:off x="8004205" y="2030637"/>
            <a:ext cx="3652335" cy="2106906"/>
            <a:chOff x="573621" y="1832271"/>
            <a:chExt cx="2533650" cy="1440838"/>
          </a:xfrm>
        </p:grpSpPr>
        <p:sp>
          <p:nvSpPr>
            <p:cNvPr id="18" name="Google Shape;97;p18">
              <a:extLst>
                <a:ext uri="{FF2B5EF4-FFF2-40B4-BE49-F238E27FC236}">
                  <a16:creationId xmlns:a16="http://schemas.microsoft.com/office/drawing/2014/main" id="{2507C00F-5109-89D6-87FA-F36DEE657556}"/>
                </a:ext>
              </a:extLst>
            </p:cNvPr>
            <p:cNvSpPr/>
            <p:nvPr/>
          </p:nvSpPr>
          <p:spPr>
            <a:xfrm>
              <a:off x="573621" y="1832271"/>
              <a:ext cx="2533650" cy="1440838"/>
            </a:xfrm>
            <a:custGeom>
              <a:avLst/>
              <a:gdLst/>
              <a:ahLst/>
              <a:cxnLst/>
              <a:rect l="l" t="t" r="r" b="b"/>
              <a:pathLst>
                <a:path w="13457" h="11631" extrusionOk="0">
                  <a:moveTo>
                    <a:pt x="6784" y="0"/>
                  </a:moveTo>
                  <a:cubicBezTo>
                    <a:pt x="5458" y="0"/>
                    <a:pt x="4138" y="366"/>
                    <a:pt x="3044" y="1113"/>
                  </a:cubicBezTo>
                  <a:cubicBezTo>
                    <a:pt x="1089" y="2451"/>
                    <a:pt x="0" y="5005"/>
                    <a:pt x="536" y="7313"/>
                  </a:cubicBezTo>
                  <a:cubicBezTo>
                    <a:pt x="1067" y="9600"/>
                    <a:pt x="3252" y="11438"/>
                    <a:pt x="5597" y="11438"/>
                  </a:cubicBezTo>
                  <a:cubicBezTo>
                    <a:pt x="5616" y="11438"/>
                    <a:pt x="5636" y="11438"/>
                    <a:pt x="5655" y="11437"/>
                  </a:cubicBezTo>
                  <a:lnTo>
                    <a:pt x="4195" y="10883"/>
                  </a:lnTo>
                  <a:lnTo>
                    <a:pt x="4195" y="10883"/>
                  </a:lnTo>
                  <a:cubicBezTo>
                    <a:pt x="5361" y="11312"/>
                    <a:pt x="6627" y="11631"/>
                    <a:pt x="7847" y="11631"/>
                  </a:cubicBezTo>
                  <a:cubicBezTo>
                    <a:pt x="8803" y="11631"/>
                    <a:pt x="9731" y="11435"/>
                    <a:pt x="10562" y="10943"/>
                  </a:cubicBezTo>
                  <a:cubicBezTo>
                    <a:pt x="12793" y="9621"/>
                    <a:pt x="13456" y="6525"/>
                    <a:pt x="12665" y="4054"/>
                  </a:cubicBezTo>
                  <a:cubicBezTo>
                    <a:pt x="12358" y="3092"/>
                    <a:pt x="11857" y="2172"/>
                    <a:pt x="11102" y="1502"/>
                  </a:cubicBezTo>
                  <a:cubicBezTo>
                    <a:pt x="10720" y="1164"/>
                    <a:pt x="10278" y="894"/>
                    <a:pt x="9817" y="674"/>
                  </a:cubicBezTo>
                  <a:cubicBezTo>
                    <a:pt x="8875" y="227"/>
                    <a:pt x="7828" y="0"/>
                    <a:pt x="6784" y="0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TextBox 42">
              <a:extLst>
                <a:ext uri="{FF2B5EF4-FFF2-40B4-BE49-F238E27FC236}">
                  <a16:creationId xmlns:a16="http://schemas.microsoft.com/office/drawing/2014/main" id="{43F059BB-875D-378F-8165-B3B46078A3AA}"/>
                </a:ext>
              </a:extLst>
            </p:cNvPr>
            <p:cNvSpPr txBox="1"/>
            <p:nvPr/>
          </p:nvSpPr>
          <p:spPr>
            <a:xfrm>
              <a:off x="945967" y="2069907"/>
              <a:ext cx="1788956" cy="965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/>
                  <a:ea typeface="+mn-ea"/>
                  <a:cs typeface="+mn-ea"/>
                  <a:sym typeface="+mn-lt"/>
                </a:rPr>
                <a:t>Phát triển kinh tế và văn hoá, </a:t>
              </a:r>
              <a:b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/>
                  <a:ea typeface="+mn-ea"/>
                  <a:cs typeface="+mn-ea"/>
                  <a:sym typeface="+mn-lt"/>
                </a:rPr>
              </a:br>
              <a: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/>
                  <a:ea typeface="+mn-ea"/>
                  <a:cs typeface="+mn-ea"/>
                  <a:sym typeface="+mn-lt"/>
                </a:rPr>
                <a:t>nghệ thuật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858928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98FA50-98E2-1EC0-BCB2-5604CE511B86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Hình chữ nhật: Góc Tròn 21">
            <a:extLst>
              <a:ext uri="{FF2B5EF4-FFF2-40B4-BE49-F238E27FC236}">
                <a16:creationId xmlns:a16="http://schemas.microsoft.com/office/drawing/2014/main" id="{33753869-478B-CF31-A4A7-0D72B3F724CB}"/>
              </a:ext>
            </a:extLst>
          </p:cNvPr>
          <p:cNvSpPr/>
          <p:nvPr/>
        </p:nvSpPr>
        <p:spPr>
          <a:xfrm>
            <a:off x="696686" y="1535383"/>
            <a:ext cx="10798628" cy="1069033"/>
          </a:xfrm>
          <a:prstGeom prst="roundRect">
            <a:avLst/>
          </a:prstGeom>
          <a:solidFill>
            <a:srgbClr val="C5E0B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Câu 2: Hãy nêu một số đặc điểm thực vật học của cây xoài, </a:t>
            </a:r>
            <a:b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</a:b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thanh long, nhãn, chuối hoặc một loại cây ăn quả có múi.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513AC3-5DAA-10A7-A45D-4B5C5AD2C2C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476" y="2686816"/>
            <a:ext cx="3879524" cy="40834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A2D635-F10C-52FA-096C-BE8B76DB6A76}"/>
              </a:ext>
            </a:extLst>
          </p:cNvPr>
          <p:cNvSpPr/>
          <p:nvPr/>
        </p:nvSpPr>
        <p:spPr>
          <a:xfrm>
            <a:off x="696686" y="2847743"/>
            <a:ext cx="1130561" cy="3761598"/>
          </a:xfrm>
          <a:prstGeom prst="rect">
            <a:avLst/>
          </a:prstGeom>
          <a:solidFill>
            <a:srgbClr val="FAF9F3">
              <a:lumMod val="90000"/>
            </a:srgbClr>
          </a:solidFill>
          <a:ln w="25400" cap="flat" cmpd="sng" algn="ctr">
            <a:solidFill>
              <a:srgbClr val="FAF9F3">
                <a:lumMod val="90000"/>
              </a:srgbClr>
            </a:solidFill>
            <a:prstDash val="solid"/>
          </a:ln>
          <a:effectLst/>
        </p:spPr>
        <p:txBody>
          <a:bodyPr vert="vert270" rtlCol="0" anchor="ctr"/>
          <a:lstStyle/>
          <a:p>
            <a:pPr algn="ctr" defTabSz="1219170">
              <a:lnSpc>
                <a:spcPct val="150000"/>
              </a:lnSpc>
              <a:buClrTx/>
              <a:defRPr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Đặc điểm thực vật học của cây cam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CC2620-628F-E5D0-1738-25FCAB80098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402" y="2686816"/>
            <a:ext cx="3879524" cy="41363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98FA50-98E2-1EC0-BCB2-5604CE511B86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Hình chữ nhật: Góc Tròn 21">
            <a:extLst>
              <a:ext uri="{FF2B5EF4-FFF2-40B4-BE49-F238E27FC236}">
                <a16:creationId xmlns:a16="http://schemas.microsoft.com/office/drawing/2014/main" id="{A7D3C56D-D99F-1AA8-7EC4-04883440D62E}"/>
              </a:ext>
            </a:extLst>
          </p:cNvPr>
          <p:cNvSpPr/>
          <p:nvPr/>
        </p:nvSpPr>
        <p:spPr>
          <a:xfrm>
            <a:off x="696686" y="1563784"/>
            <a:ext cx="10798628" cy="1069033"/>
          </a:xfrm>
          <a:prstGeom prst="roundRect">
            <a:avLst/>
          </a:prstGeom>
          <a:solidFill>
            <a:srgbClr val="C5E0B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Câu 3: </a:t>
            </a:r>
            <a:r>
              <a:rPr lang="vi-VN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Nêu yêu cầu ngoại cảnh của cây ăn quả. Đối với cây xoài, thanh long, em cần chú ý đến yêu cầu ngoại cảnh nào nhất? Vì sao?</a:t>
            </a:r>
          </a:p>
        </p:txBody>
      </p:sp>
      <p:sp>
        <p:nvSpPr>
          <p:cNvPr id="3" name="Mũi tên: Hình ngũ giác 4">
            <a:extLst>
              <a:ext uri="{FF2B5EF4-FFF2-40B4-BE49-F238E27FC236}">
                <a16:creationId xmlns:a16="http://schemas.microsoft.com/office/drawing/2014/main" id="{93CBDBCD-4720-EFA7-5ACC-360352426DE7}"/>
              </a:ext>
            </a:extLst>
          </p:cNvPr>
          <p:cNvSpPr/>
          <p:nvPr/>
        </p:nvSpPr>
        <p:spPr>
          <a:xfrm>
            <a:off x="-269874" y="2819400"/>
            <a:ext cx="2688772" cy="609600"/>
          </a:xfrm>
          <a:prstGeom prst="homePlate">
            <a:avLst/>
          </a:prstGeom>
          <a:solidFill>
            <a:srgbClr val="FFFFFF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Nhiệt độ</a:t>
            </a:r>
          </a:p>
        </p:txBody>
      </p:sp>
      <p:grpSp>
        <p:nvGrpSpPr>
          <p:cNvPr id="4" name="Nhóm 10">
            <a:extLst>
              <a:ext uri="{FF2B5EF4-FFF2-40B4-BE49-F238E27FC236}">
                <a16:creationId xmlns:a16="http://schemas.microsoft.com/office/drawing/2014/main" id="{46A96992-9D9E-DE90-CC2C-3CBE09186DDD}"/>
              </a:ext>
            </a:extLst>
          </p:cNvPr>
          <p:cNvGrpSpPr/>
          <p:nvPr/>
        </p:nvGrpSpPr>
        <p:grpSpPr>
          <a:xfrm>
            <a:off x="696686" y="3280957"/>
            <a:ext cx="5114857" cy="3400062"/>
            <a:chOff x="428489" y="1714853"/>
            <a:chExt cx="3836143" cy="2550047"/>
          </a:xfrm>
        </p:grpSpPr>
        <p:grpSp>
          <p:nvGrpSpPr>
            <p:cNvPr id="5" name="Group 119">
              <a:extLst>
                <a:ext uri="{FF2B5EF4-FFF2-40B4-BE49-F238E27FC236}">
                  <a16:creationId xmlns:a16="http://schemas.microsoft.com/office/drawing/2014/main" id="{CF9FCFE9-7EFD-4E79-F2C1-6BFFA9CD60C9}"/>
                </a:ext>
              </a:extLst>
            </p:cNvPr>
            <p:cNvGrpSpPr/>
            <p:nvPr/>
          </p:nvGrpSpPr>
          <p:grpSpPr>
            <a:xfrm>
              <a:off x="428489" y="2019090"/>
              <a:ext cx="3836143" cy="2245810"/>
              <a:chOff x="328128" y="1821462"/>
              <a:chExt cx="3836143" cy="2245810"/>
            </a:xfrm>
          </p:grpSpPr>
          <p:sp>
            <p:nvSpPr>
              <p:cNvPr id="7" name="Rounded Rectangle 104">
                <a:extLst>
                  <a:ext uri="{FF2B5EF4-FFF2-40B4-BE49-F238E27FC236}">
                    <a16:creationId xmlns:a16="http://schemas.microsoft.com/office/drawing/2014/main" id="{302312DB-AC9B-E6A3-2A06-A2F01ECA9933}"/>
                  </a:ext>
                </a:extLst>
              </p:cNvPr>
              <p:cNvSpPr/>
              <p:nvPr/>
            </p:nvSpPr>
            <p:spPr>
              <a:xfrm>
                <a:off x="328128" y="1821462"/>
                <a:ext cx="3836143" cy="2245810"/>
              </a:xfrm>
              <a:prstGeom prst="roundRect">
                <a:avLst>
                  <a:gd name="adj" fmla="val 13927"/>
                </a:avLst>
              </a:prstGeom>
              <a:solidFill>
                <a:srgbClr val="FFFFFF"/>
              </a:solidFill>
              <a:ln w="1905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buClrTx/>
                  <a:defRPr/>
                </a:pPr>
                <a:endParaRPr lang="en-US" sz="200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Rectangle 110">
                <a:extLst>
                  <a:ext uri="{FF2B5EF4-FFF2-40B4-BE49-F238E27FC236}">
                    <a16:creationId xmlns:a16="http://schemas.microsoft.com/office/drawing/2014/main" id="{3F62264A-02F3-AF21-E19B-292531C6C971}"/>
                  </a:ext>
                </a:extLst>
              </p:cNvPr>
              <p:cNvSpPr/>
              <p:nvPr/>
            </p:nvSpPr>
            <p:spPr>
              <a:xfrm>
                <a:off x="415777" y="2333561"/>
                <a:ext cx="3678866" cy="1256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1219170">
                  <a:lnSpc>
                    <a:spcPct val="150000"/>
                  </a:lnSpc>
                  <a:buClrTx/>
                  <a:defRPr/>
                </a:pPr>
                <a:r>
                  <a:rPr lang="vi-VN" sz="2400" dirty="0">
                    <a:solidFill>
                      <a:schemeClr val="tx1"/>
                    </a:solidFill>
                    <a:latin typeface="UTM Avo"/>
                    <a:ea typeface="+mn-ea"/>
                    <a:cs typeface="+mn-ea"/>
                    <a:sym typeface="+mn-lt"/>
                  </a:rPr>
                  <a:t>Cây ăn quả nhiệt đới không yêu cầu nhiệt độ thấp để </a:t>
                </a:r>
                <a:br>
                  <a:rPr lang="vi-VN" sz="2400" dirty="0">
                    <a:solidFill>
                      <a:schemeClr val="tx1"/>
                    </a:solidFill>
                    <a:latin typeface="UTM Avo"/>
                    <a:ea typeface="+mn-ea"/>
                    <a:cs typeface="+mn-ea"/>
                    <a:sym typeface="+mn-lt"/>
                  </a:rPr>
                </a:br>
                <a:r>
                  <a:rPr lang="vi-VN" sz="2400" dirty="0">
                    <a:solidFill>
                      <a:schemeClr val="tx1"/>
                    </a:solidFill>
                    <a:latin typeface="UTM Avo"/>
                    <a:ea typeface="+mn-ea"/>
                    <a:cs typeface="+mn-ea"/>
                    <a:sym typeface="+mn-lt"/>
                  </a:rPr>
                  <a:t>phân hóa mầm hoa.</a:t>
                </a:r>
                <a:endParaRPr lang="en-US" sz="24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endParaRPr>
              </a:p>
            </p:txBody>
          </p:sp>
        </p:grpSp>
        <p:pic>
          <p:nvPicPr>
            <p:cNvPr id="6" name="Hình ảnh 9">
              <a:extLst>
                <a:ext uri="{FF2B5EF4-FFF2-40B4-BE49-F238E27FC236}">
                  <a16:creationId xmlns:a16="http://schemas.microsoft.com/office/drawing/2014/main" id="{0724D72A-B679-CCF6-5B8D-B32E375DB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4956" y="1714853"/>
              <a:ext cx="687239" cy="765899"/>
            </a:xfrm>
            <a:prstGeom prst="rect">
              <a:avLst/>
            </a:prstGeom>
          </p:spPr>
        </p:pic>
      </p:grpSp>
      <p:grpSp>
        <p:nvGrpSpPr>
          <p:cNvPr id="9" name="Nhóm 11">
            <a:extLst>
              <a:ext uri="{FF2B5EF4-FFF2-40B4-BE49-F238E27FC236}">
                <a16:creationId xmlns:a16="http://schemas.microsoft.com/office/drawing/2014/main" id="{F0FE3A16-72B7-1FD0-CB44-F6EE0655D8F6}"/>
              </a:ext>
            </a:extLst>
          </p:cNvPr>
          <p:cNvGrpSpPr/>
          <p:nvPr/>
        </p:nvGrpSpPr>
        <p:grpSpPr>
          <a:xfrm>
            <a:off x="6451559" y="3280957"/>
            <a:ext cx="5114858" cy="3400062"/>
            <a:chOff x="428489" y="1714853"/>
            <a:chExt cx="3836143" cy="2550047"/>
          </a:xfrm>
        </p:grpSpPr>
        <p:grpSp>
          <p:nvGrpSpPr>
            <p:cNvPr id="11" name="Group 119">
              <a:extLst>
                <a:ext uri="{FF2B5EF4-FFF2-40B4-BE49-F238E27FC236}">
                  <a16:creationId xmlns:a16="http://schemas.microsoft.com/office/drawing/2014/main" id="{178E5131-F005-3C20-309B-A1FAA8E18EDB}"/>
                </a:ext>
              </a:extLst>
            </p:cNvPr>
            <p:cNvGrpSpPr/>
            <p:nvPr/>
          </p:nvGrpSpPr>
          <p:grpSpPr>
            <a:xfrm>
              <a:off x="428489" y="2019090"/>
              <a:ext cx="3836143" cy="2245810"/>
              <a:chOff x="328128" y="1821462"/>
              <a:chExt cx="3836143" cy="2245810"/>
            </a:xfrm>
          </p:grpSpPr>
          <p:sp>
            <p:nvSpPr>
              <p:cNvPr id="13" name="Rounded Rectangle 104">
                <a:extLst>
                  <a:ext uri="{FF2B5EF4-FFF2-40B4-BE49-F238E27FC236}">
                    <a16:creationId xmlns:a16="http://schemas.microsoft.com/office/drawing/2014/main" id="{AAA81A84-A16C-BA1F-AADB-A0A151D6AFB2}"/>
                  </a:ext>
                </a:extLst>
              </p:cNvPr>
              <p:cNvSpPr/>
              <p:nvPr/>
            </p:nvSpPr>
            <p:spPr>
              <a:xfrm>
                <a:off x="328128" y="1821462"/>
                <a:ext cx="3836143" cy="2245810"/>
              </a:xfrm>
              <a:prstGeom prst="roundRect">
                <a:avLst>
                  <a:gd name="adj" fmla="val 13927"/>
                </a:avLst>
              </a:prstGeom>
              <a:solidFill>
                <a:srgbClr val="FFFFFF"/>
              </a:solidFill>
              <a:ln w="1905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buClrTx/>
                  <a:defRPr/>
                </a:pPr>
                <a:endParaRPr lang="en-US" sz="200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Rectangle 110">
                <a:extLst>
                  <a:ext uri="{FF2B5EF4-FFF2-40B4-BE49-F238E27FC236}">
                    <a16:creationId xmlns:a16="http://schemas.microsoft.com/office/drawing/2014/main" id="{922D4D4F-3826-251E-0716-93EA781AFE48}"/>
                  </a:ext>
                </a:extLst>
              </p:cNvPr>
              <p:cNvSpPr/>
              <p:nvPr/>
            </p:nvSpPr>
            <p:spPr>
              <a:xfrm>
                <a:off x="401070" y="2330281"/>
                <a:ext cx="3690259" cy="16723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1219170">
                  <a:lnSpc>
                    <a:spcPct val="150000"/>
                  </a:lnSpc>
                  <a:buClrTx/>
                  <a:defRPr/>
                </a:pPr>
                <a:r>
                  <a:rPr lang="vi-VN" sz="2400" dirty="0">
                    <a:solidFill>
                      <a:schemeClr val="tx1"/>
                    </a:solidFill>
                    <a:latin typeface="UTM Avo"/>
                    <a:ea typeface="+mn-ea"/>
                    <a:cs typeface="+mn-ea"/>
                    <a:sym typeface="+mn-lt"/>
                  </a:rPr>
                  <a:t>Câu ăn quả á nhiệt đới cần nhiệt độ thấp khoảng 10 - 20 °C để phân </a:t>
                </a:r>
                <a:r>
                  <a:rPr lang="vi-VN" sz="2400" dirty="0" err="1">
                    <a:solidFill>
                      <a:schemeClr val="tx1"/>
                    </a:solidFill>
                    <a:latin typeface="UTM Avo"/>
                    <a:ea typeface="+mn-ea"/>
                    <a:cs typeface="+mn-ea"/>
                    <a:sym typeface="+mn-lt"/>
                  </a:rPr>
                  <a:t>hoá</a:t>
                </a:r>
                <a:r>
                  <a:rPr lang="vi-VN" sz="2400" dirty="0">
                    <a:solidFill>
                      <a:schemeClr val="tx1"/>
                    </a:solidFill>
                    <a:latin typeface="UTM Avo"/>
                    <a:ea typeface="+mn-ea"/>
                    <a:cs typeface="+mn-ea"/>
                    <a:sym typeface="+mn-lt"/>
                  </a:rPr>
                  <a:t> mầm hoa trong thời gian nhất định.</a:t>
                </a:r>
                <a:endParaRPr lang="en-US" sz="24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endParaRPr>
              </a:p>
            </p:txBody>
          </p:sp>
        </p:grpSp>
        <p:pic>
          <p:nvPicPr>
            <p:cNvPr id="12" name="Hình ảnh 13">
              <a:extLst>
                <a:ext uri="{FF2B5EF4-FFF2-40B4-BE49-F238E27FC236}">
                  <a16:creationId xmlns:a16="http://schemas.microsoft.com/office/drawing/2014/main" id="{07B5FB2C-AB34-9965-A955-E14938119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0414" y="1714853"/>
              <a:ext cx="687239" cy="765899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7905106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98FA50-98E2-1EC0-BCB2-5604CE511B86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Mũi tên: Hình ngũ giác 4">
            <a:extLst>
              <a:ext uri="{FF2B5EF4-FFF2-40B4-BE49-F238E27FC236}">
                <a16:creationId xmlns:a16="http://schemas.microsoft.com/office/drawing/2014/main" id="{6162BB26-818A-5F8E-A441-E1EF149D4EDD}"/>
              </a:ext>
            </a:extLst>
          </p:cNvPr>
          <p:cNvSpPr/>
          <p:nvPr/>
        </p:nvSpPr>
        <p:spPr>
          <a:xfrm>
            <a:off x="-327600" y="1672195"/>
            <a:ext cx="2409516" cy="609600"/>
          </a:xfrm>
          <a:prstGeom prst="homePlate">
            <a:avLst/>
          </a:prstGeom>
          <a:solidFill>
            <a:srgbClr val="FFFFFF"/>
          </a:solidFill>
          <a:ln w="25400" cap="flat" cmpd="sng" algn="ctr">
            <a:solidFill>
              <a:srgbClr val="CAE4E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 ẩm</a:t>
            </a:r>
          </a:p>
        </p:txBody>
      </p:sp>
      <p:grpSp>
        <p:nvGrpSpPr>
          <p:cNvPr id="3" name="Group 119">
            <a:extLst>
              <a:ext uri="{FF2B5EF4-FFF2-40B4-BE49-F238E27FC236}">
                <a16:creationId xmlns:a16="http://schemas.microsoft.com/office/drawing/2014/main" id="{8EBA6912-D235-F140-F5A7-237423040AEB}"/>
              </a:ext>
            </a:extLst>
          </p:cNvPr>
          <p:cNvGrpSpPr/>
          <p:nvPr/>
        </p:nvGrpSpPr>
        <p:grpSpPr>
          <a:xfrm>
            <a:off x="549643" y="2417309"/>
            <a:ext cx="5365337" cy="3918164"/>
            <a:chOff x="328128" y="1451556"/>
            <a:chExt cx="4024003" cy="2918420"/>
          </a:xfrm>
        </p:grpSpPr>
        <p:sp>
          <p:nvSpPr>
            <p:cNvPr id="4" name="Rounded Rectangle 104">
              <a:extLst>
                <a:ext uri="{FF2B5EF4-FFF2-40B4-BE49-F238E27FC236}">
                  <a16:creationId xmlns:a16="http://schemas.microsoft.com/office/drawing/2014/main" id="{11B2D30A-9758-EDF6-C564-6AE67432DD8F}"/>
                </a:ext>
              </a:extLst>
            </p:cNvPr>
            <p:cNvSpPr/>
            <p:nvPr/>
          </p:nvSpPr>
          <p:spPr>
            <a:xfrm>
              <a:off x="328128" y="1821462"/>
              <a:ext cx="3984621" cy="2548514"/>
            </a:xfrm>
            <a:prstGeom prst="roundRect">
              <a:avLst>
                <a:gd name="adj" fmla="val 13927"/>
              </a:avLst>
            </a:prstGeom>
            <a:solidFill>
              <a:srgbClr val="FFFFFF"/>
            </a:solidFill>
            <a:ln w="19050" cap="flat" cmpd="sng" algn="ctr">
              <a:solidFill>
                <a:srgbClr val="0EABCE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endParaRPr lang="en-US" sz="240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5" name="Picture 109">
              <a:extLst>
                <a:ext uri="{FF2B5EF4-FFF2-40B4-BE49-F238E27FC236}">
                  <a16:creationId xmlns:a16="http://schemas.microsoft.com/office/drawing/2014/main" id="{6D07714D-089D-6EBB-ECCB-90CF483BC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42689" y="1451556"/>
              <a:ext cx="955498" cy="921021"/>
            </a:xfrm>
            <a:prstGeom prst="rect">
              <a:avLst/>
            </a:prstGeom>
          </p:spPr>
        </p:pic>
        <p:sp>
          <p:nvSpPr>
            <p:cNvPr id="6" name="Rectangle 110">
              <a:extLst>
                <a:ext uri="{FF2B5EF4-FFF2-40B4-BE49-F238E27FC236}">
                  <a16:creationId xmlns:a16="http://schemas.microsoft.com/office/drawing/2014/main" id="{6508BA89-C8E2-D966-53DF-0C3DD66B5DD4}"/>
                </a:ext>
              </a:extLst>
            </p:cNvPr>
            <p:cNvSpPr/>
            <p:nvPr/>
          </p:nvSpPr>
          <p:spPr>
            <a:xfrm>
              <a:off x="367510" y="2309091"/>
              <a:ext cx="3984621" cy="1660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9170">
                <a:lnSpc>
                  <a:spcPct val="150000"/>
                </a:lnSpc>
                <a:buClrTx/>
                <a:defRPr/>
              </a:pPr>
              <a:r>
                <a:rPr lang="vi-VN" sz="24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Ở giai đoạn ra lộc, ra hoa, </a:t>
              </a:r>
              <a:br>
                <a:rPr lang="vi-VN" sz="24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phát triển quả, cây ăn quả cần lượng nước lớn, </a:t>
              </a:r>
              <a:r>
                <a:rPr lang="vi-VN" sz="240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độ </a:t>
              </a:r>
              <a:r>
                <a:rPr lang="en-US" sz="240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ẩ</a:t>
              </a:r>
              <a:r>
                <a:rPr lang="vi-VN" sz="240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m </a:t>
              </a:r>
              <a:r>
                <a:rPr lang="vi-VN" sz="24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đất nên duy trì khoảng 70 - 80%.</a:t>
              </a:r>
              <a:endParaRPr lang="en-US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Group 119">
            <a:extLst>
              <a:ext uri="{FF2B5EF4-FFF2-40B4-BE49-F238E27FC236}">
                <a16:creationId xmlns:a16="http://schemas.microsoft.com/office/drawing/2014/main" id="{CFEAE138-A588-051D-D0C7-A2EADCEEBDCC}"/>
              </a:ext>
            </a:extLst>
          </p:cNvPr>
          <p:cNvGrpSpPr/>
          <p:nvPr/>
        </p:nvGrpSpPr>
        <p:grpSpPr>
          <a:xfrm>
            <a:off x="6249115" y="2425809"/>
            <a:ext cx="5365337" cy="3909664"/>
            <a:chOff x="328127" y="1457931"/>
            <a:chExt cx="4024003" cy="2932248"/>
          </a:xfrm>
        </p:grpSpPr>
        <p:sp>
          <p:nvSpPr>
            <p:cNvPr id="8" name="Rounded Rectangle 104">
              <a:extLst>
                <a:ext uri="{FF2B5EF4-FFF2-40B4-BE49-F238E27FC236}">
                  <a16:creationId xmlns:a16="http://schemas.microsoft.com/office/drawing/2014/main" id="{C05E8BE2-41CA-07F4-09DF-B1BEA791E2D8}"/>
                </a:ext>
              </a:extLst>
            </p:cNvPr>
            <p:cNvSpPr/>
            <p:nvPr/>
          </p:nvSpPr>
          <p:spPr>
            <a:xfrm>
              <a:off x="328127" y="1821462"/>
              <a:ext cx="4024003" cy="2568717"/>
            </a:xfrm>
            <a:prstGeom prst="roundRect">
              <a:avLst>
                <a:gd name="adj" fmla="val 13927"/>
              </a:avLst>
            </a:prstGeom>
            <a:solidFill>
              <a:srgbClr val="FFFFFF"/>
            </a:solidFill>
            <a:ln w="19050" cap="flat" cmpd="sng" algn="ctr">
              <a:solidFill>
                <a:srgbClr val="0EABCE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endParaRPr lang="en-US" sz="240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9" name="Picture 109">
              <a:extLst>
                <a:ext uri="{FF2B5EF4-FFF2-40B4-BE49-F238E27FC236}">
                  <a16:creationId xmlns:a16="http://schemas.microsoft.com/office/drawing/2014/main" id="{D0D664EB-B93F-DF54-96C2-1A622B9E2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2379" y="1457931"/>
              <a:ext cx="955498" cy="921021"/>
            </a:xfrm>
            <a:prstGeom prst="rect">
              <a:avLst/>
            </a:prstGeom>
          </p:spPr>
        </p:pic>
        <p:sp>
          <p:nvSpPr>
            <p:cNvPr id="11" name="Rectangle 110">
              <a:extLst>
                <a:ext uri="{FF2B5EF4-FFF2-40B4-BE49-F238E27FC236}">
                  <a16:creationId xmlns:a16="http://schemas.microsoft.com/office/drawing/2014/main" id="{F4FD0D8C-7C0E-CD35-D49F-FECCA6A5CA96}"/>
                </a:ext>
              </a:extLst>
            </p:cNvPr>
            <p:cNvSpPr/>
            <p:nvPr/>
          </p:nvSpPr>
          <p:spPr>
            <a:xfrm>
              <a:off x="367511" y="2309091"/>
              <a:ext cx="3945238" cy="1672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9170">
                <a:lnSpc>
                  <a:spcPct val="150000"/>
                </a:lnSpc>
                <a:buClrTx/>
                <a:defRPr/>
              </a:pPr>
              <a:r>
                <a:rPr lang="vi-VN" sz="24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Vào thời kì ngủ, nghỉ hoặc </a:t>
              </a:r>
              <a:br>
                <a:rPr lang="vi-VN" sz="24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phân hoá hoa, cây yêu cầu lượng nước không cao, độ ẩm đất thấp, ở mức 40 - 50% .</a:t>
              </a:r>
              <a:endParaRPr lang="en-US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242799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98FA50-98E2-1EC0-BCB2-5604CE511B86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Hộp Văn bản 16">
            <a:extLst>
              <a:ext uri="{FF2B5EF4-FFF2-40B4-BE49-F238E27FC236}">
                <a16:creationId xmlns:a16="http://schemas.microsoft.com/office/drawing/2014/main" id="{38B7A926-BA64-3B86-1332-906BA4F628F1}"/>
              </a:ext>
            </a:extLst>
          </p:cNvPr>
          <p:cNvSpPr txBox="1"/>
          <p:nvPr/>
        </p:nvSpPr>
        <p:spPr>
          <a:xfrm>
            <a:off x="6560593" y="1884764"/>
            <a:ext cx="5061135" cy="2229841"/>
          </a:xfrm>
          <a:prstGeom prst="rect">
            <a:avLst/>
          </a:prstGeom>
          <a:solidFill>
            <a:srgbClr val="CAE4ED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Gió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Tính chất (khô, nóng. lạnh) và tốc độ gió có ảnh hưởng đến sự sinh trưởng. phát triển của cây.</a:t>
            </a:r>
          </a:p>
        </p:txBody>
      </p:sp>
      <p:sp>
        <p:nvSpPr>
          <p:cNvPr id="3" name="Hộp Văn bản 17">
            <a:extLst>
              <a:ext uri="{FF2B5EF4-FFF2-40B4-BE49-F238E27FC236}">
                <a16:creationId xmlns:a16="http://schemas.microsoft.com/office/drawing/2014/main" id="{AB0A2E62-85B5-CE6D-DC60-98CE163E26C2}"/>
              </a:ext>
            </a:extLst>
          </p:cNvPr>
          <p:cNvSpPr txBox="1"/>
          <p:nvPr/>
        </p:nvSpPr>
        <p:spPr>
          <a:xfrm>
            <a:off x="570272" y="1884765"/>
            <a:ext cx="5590018" cy="2229841"/>
          </a:xfrm>
          <a:prstGeom prst="rect">
            <a:avLst/>
          </a:prstGeom>
          <a:solidFill>
            <a:srgbClr val="CAE4ED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Ánh sáng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/>
                <a:ea typeface="+mn-ea"/>
                <a:cs typeface="+mn-ea"/>
                <a:sym typeface="+mn-lt"/>
              </a:rPr>
              <a:t>Thời gian chiếu sáng trong ngày quyết định sự hình thành mầm hoa đối với một số loại cây ăn quả.</a:t>
            </a:r>
          </a:p>
        </p:txBody>
      </p:sp>
      <p:sp>
        <p:nvSpPr>
          <p:cNvPr id="4" name="Hộp Văn bản 21">
            <a:extLst>
              <a:ext uri="{FF2B5EF4-FFF2-40B4-BE49-F238E27FC236}">
                <a16:creationId xmlns:a16="http://schemas.microsoft.com/office/drawing/2014/main" id="{2B51D19B-884F-8162-B159-E43ABA0871C8}"/>
              </a:ext>
            </a:extLst>
          </p:cNvPr>
          <p:cNvSpPr txBox="1"/>
          <p:nvPr/>
        </p:nvSpPr>
        <p:spPr>
          <a:xfrm>
            <a:off x="2267887" y="4357184"/>
            <a:ext cx="8933876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Đối với cây xoài và cây thanh long, cần chú ý tới yếu tố ngoại cảnh ánh sáng và nhiệt độ. Vì: ánh sáng và nhiệt độ là hai yếu tố quan trọng nhất để đảm bảo sự phát triển và sản xuất quả của cây.</a:t>
            </a:r>
          </a:p>
        </p:txBody>
      </p:sp>
      <p:pic>
        <p:nvPicPr>
          <p:cNvPr id="5" name="Hình ảnh 1">
            <a:extLst>
              <a:ext uri="{FF2B5EF4-FFF2-40B4-BE49-F238E27FC236}">
                <a16:creationId xmlns:a16="http://schemas.microsoft.com/office/drawing/2014/main" id="{E8C32233-D846-8868-519F-9BBC0168D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92602">
            <a:off x="522958" y="4797594"/>
            <a:ext cx="1585689" cy="13490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47359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Hình chữ nhật: Góc Tròn 21">
            <a:extLst>
              <a:ext uri="{FF2B5EF4-FFF2-40B4-BE49-F238E27FC236}">
                <a16:creationId xmlns:a16="http://schemas.microsoft.com/office/drawing/2014/main" id="{2D3AB09C-CF55-6FAC-FD6B-2B0D8790FBF3}"/>
              </a:ext>
            </a:extLst>
          </p:cNvPr>
          <p:cNvSpPr/>
          <p:nvPr/>
        </p:nvSpPr>
        <p:spPr>
          <a:xfrm>
            <a:off x="536222" y="676802"/>
            <a:ext cx="11119555" cy="1076435"/>
          </a:xfrm>
          <a:prstGeom prst="roundRect">
            <a:avLst/>
          </a:prstGeom>
          <a:solidFill>
            <a:srgbClr val="C5E0B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Câu 4: Điền thông tin về kĩ thuật trồng và chăm sóc chính đối với cây ăn quả theo mẫu Bảng 1.</a:t>
            </a:r>
          </a:p>
        </p:txBody>
      </p:sp>
      <p:graphicFrame>
        <p:nvGraphicFramePr>
          <p:cNvPr id="23" name="Bảng 1">
            <a:extLst>
              <a:ext uri="{FF2B5EF4-FFF2-40B4-BE49-F238E27FC236}">
                <a16:creationId xmlns:a16="http://schemas.microsoft.com/office/drawing/2014/main" id="{ABD0BFC7-5CB0-C864-01E4-02462DA2ED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071229"/>
              </p:ext>
            </p:extLst>
          </p:nvPr>
        </p:nvGraphicFramePr>
        <p:xfrm>
          <a:off x="348829" y="1959714"/>
          <a:ext cx="11494342" cy="4699739"/>
        </p:xfrm>
        <a:graphic>
          <a:graphicData uri="http://schemas.openxmlformats.org/drawingml/2006/table">
            <a:tbl>
              <a:tblPr firstRow="1" firstCol="1" bandRow="1"/>
              <a:tblGrid>
                <a:gridCol w="4891826">
                  <a:extLst>
                    <a:ext uri="{9D8B030D-6E8A-4147-A177-3AD203B41FA5}">
                      <a16:colId xmlns:a16="http://schemas.microsoft.com/office/drawing/2014/main" val="2220793690"/>
                    </a:ext>
                  </a:extLst>
                </a:gridCol>
                <a:gridCol w="1138030">
                  <a:extLst>
                    <a:ext uri="{9D8B030D-6E8A-4147-A177-3AD203B41FA5}">
                      <a16:colId xmlns:a16="http://schemas.microsoft.com/office/drawing/2014/main" val="513220622"/>
                    </a:ext>
                  </a:extLst>
                </a:gridCol>
                <a:gridCol w="1561456">
                  <a:extLst>
                    <a:ext uri="{9D8B030D-6E8A-4147-A177-3AD203B41FA5}">
                      <a16:colId xmlns:a16="http://schemas.microsoft.com/office/drawing/2014/main" val="1538706949"/>
                    </a:ext>
                  </a:extLst>
                </a:gridCol>
                <a:gridCol w="1350349">
                  <a:extLst>
                    <a:ext uri="{9D8B030D-6E8A-4147-A177-3AD203B41FA5}">
                      <a16:colId xmlns:a16="http://schemas.microsoft.com/office/drawing/2014/main" val="4205464394"/>
                    </a:ext>
                  </a:extLst>
                </a:gridCol>
                <a:gridCol w="1364908">
                  <a:extLst>
                    <a:ext uri="{9D8B030D-6E8A-4147-A177-3AD203B41FA5}">
                      <a16:colId xmlns:a16="http://schemas.microsoft.com/office/drawing/2014/main" val="2991129974"/>
                    </a:ext>
                  </a:extLst>
                </a:gridCol>
                <a:gridCol w="1187773">
                  <a:extLst>
                    <a:ext uri="{9D8B030D-6E8A-4147-A177-3AD203B41FA5}">
                      <a16:colId xmlns:a16="http://schemas.microsoft.com/office/drawing/2014/main" val="311690782"/>
                    </a:ext>
                  </a:extLst>
                </a:gridCol>
              </a:tblGrid>
              <a:tr h="468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indent="1721485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                           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Kĩ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thuật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Xoài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Thanh long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Nhãn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Quả có múi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Chuối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882508"/>
                  </a:ext>
                </a:extLst>
              </a:tr>
              <a:tr h="468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Chọn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giống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tiêu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biểu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ở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địa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phương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472181"/>
                  </a:ext>
                </a:extLst>
              </a:tr>
              <a:tr h="468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Chọn thời vụ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813138"/>
                  </a:ext>
                </a:extLst>
              </a:tr>
              <a:tr h="468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Xác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định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mật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độ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083383"/>
                  </a:ext>
                </a:extLst>
              </a:tr>
              <a:tr h="468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Trồng cây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45248"/>
                  </a:ext>
                </a:extLst>
              </a:tr>
              <a:tr h="468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Bón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phân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khi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quả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80701"/>
                  </a:ext>
                </a:extLst>
              </a:tr>
              <a:tr h="468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Phòng trừ sâu, bệnh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582152"/>
                  </a:ext>
                </a:extLst>
              </a:tr>
              <a:tr h="468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Cắt tỉa cành khi cây còn nhỉ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0692385"/>
                  </a:ext>
                </a:extLst>
              </a:tr>
              <a:tr h="468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Điều khiển ra hoa, đậu quả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vi-VN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0451" marR="70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3917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4152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98FA50-98E2-1EC0-BCB2-5604CE511B86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5" name="Hình chữ nhật: Góc Tròn 21">
            <a:extLst>
              <a:ext uri="{FF2B5EF4-FFF2-40B4-BE49-F238E27FC236}">
                <a16:creationId xmlns:a16="http://schemas.microsoft.com/office/drawing/2014/main" id="{4A6FC723-F297-0F35-7746-5CEC962DFBA1}"/>
              </a:ext>
            </a:extLst>
          </p:cNvPr>
          <p:cNvSpPr/>
          <p:nvPr/>
        </p:nvSpPr>
        <p:spPr>
          <a:xfrm>
            <a:off x="536222" y="1510057"/>
            <a:ext cx="11119555" cy="1305309"/>
          </a:xfrm>
          <a:prstGeom prst="roundRect">
            <a:avLst/>
          </a:prstGeom>
          <a:solidFill>
            <a:srgbClr val="C5E0B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buClrTx/>
              <a:defRPr/>
            </a:pPr>
            <a:r>
              <a:rPr lang="vi-VN" sz="22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Câu 5: </a:t>
            </a:r>
            <a:r>
              <a:rPr lang="vi-VN" sz="22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Ở địa phương em có loại cây ăn quả nào phổ biến nhất? Em có thể áp dụng biện pháp kĩ thuật chăm sóc nào cho loại cây ăn quả đó?</a:t>
            </a:r>
          </a:p>
        </p:txBody>
      </p:sp>
      <p:sp>
        <p:nvSpPr>
          <p:cNvPr id="6" name="Hộp Văn bản 3">
            <a:extLst>
              <a:ext uri="{FF2B5EF4-FFF2-40B4-BE49-F238E27FC236}">
                <a16:creationId xmlns:a16="http://schemas.microsoft.com/office/drawing/2014/main" id="{EC3B82BA-BB35-7735-2ED0-6F2A398F8202}"/>
              </a:ext>
            </a:extLst>
          </p:cNvPr>
          <p:cNvSpPr txBox="1"/>
          <p:nvPr/>
        </p:nvSpPr>
        <p:spPr>
          <a:xfrm>
            <a:off x="4186476" y="2975311"/>
            <a:ext cx="7642668" cy="3720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lvl="1" indent="-457189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Cây ăn quả phổ biến nhất ở địa phương em là cây mơ.</a:t>
            </a:r>
          </a:p>
          <a:p>
            <a:pPr marL="457189" lvl="1" indent="-457189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Một số biện pháp kĩ thuật có thể áp dụng chăm sóc </a:t>
            </a:r>
            <a:br>
              <a:rPr lang="vi-VN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</a:br>
            <a:r>
              <a:rPr lang="vi-VN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cây mơ là:</a:t>
            </a:r>
          </a:p>
          <a:p>
            <a:pPr marL="457189" lvl="1" indent="-457189">
              <a:lnSpc>
                <a:spcPct val="150000"/>
              </a:lnSpc>
              <a:buFontTx/>
              <a:buChar char="-"/>
            </a:pPr>
            <a:r>
              <a:rPr lang="vi-VN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Chăm sóc đất.</a:t>
            </a:r>
          </a:p>
          <a:p>
            <a:pPr marL="457189" lvl="1" indent="-457189">
              <a:lnSpc>
                <a:spcPct val="150000"/>
              </a:lnSpc>
              <a:buFontTx/>
              <a:buChar char="-"/>
            </a:pPr>
            <a:r>
              <a:rPr lang="vi-VN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Tưới nước.</a:t>
            </a:r>
          </a:p>
          <a:p>
            <a:pPr marL="457189" lvl="1" indent="-457189">
              <a:lnSpc>
                <a:spcPct val="150000"/>
              </a:lnSpc>
              <a:buFontTx/>
              <a:buChar char="-"/>
            </a:pPr>
            <a:r>
              <a:rPr lang="vi-VN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Bón phân.</a:t>
            </a:r>
          </a:p>
          <a:p>
            <a:pPr marL="457189" lvl="1" indent="-457189">
              <a:lnSpc>
                <a:spcPct val="150000"/>
              </a:lnSpc>
              <a:buFontTx/>
              <a:buChar char="-"/>
            </a:pPr>
            <a:r>
              <a:rPr lang="vi-VN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Kiểm soát sâu bệnh.</a:t>
            </a:r>
          </a:p>
          <a:p>
            <a:pPr marL="457189" lvl="1" indent="-457189">
              <a:lnSpc>
                <a:spcPct val="150000"/>
              </a:lnSpc>
              <a:buFontTx/>
              <a:buChar char="-"/>
            </a:pPr>
            <a:r>
              <a:rPr lang="vi-VN" sz="20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Tỉa cành và tạo dáng cây.</a:t>
            </a:r>
          </a:p>
        </p:txBody>
      </p:sp>
      <p:pic>
        <p:nvPicPr>
          <p:cNvPr id="7" name="Hình ảnh 4">
            <a:extLst>
              <a:ext uri="{FF2B5EF4-FFF2-40B4-BE49-F238E27FC236}">
                <a16:creationId xmlns:a16="http://schemas.microsoft.com/office/drawing/2014/main" id="{1DC0461B-441E-9389-E513-8A0CEAF2BA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389" r="24722"/>
          <a:stretch/>
        </p:blipFill>
        <p:spPr>
          <a:xfrm>
            <a:off x="693173" y="3007131"/>
            <a:ext cx="3217969" cy="36458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38457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14" name="Hình chữ nhật: Góc Tròn 21">
            <a:extLst>
              <a:ext uri="{FF2B5EF4-FFF2-40B4-BE49-F238E27FC236}">
                <a16:creationId xmlns:a16="http://schemas.microsoft.com/office/drawing/2014/main" id="{F37E1F48-53FE-C98B-259A-C5B6AA568A58}"/>
              </a:ext>
            </a:extLst>
          </p:cNvPr>
          <p:cNvSpPr/>
          <p:nvPr/>
        </p:nvSpPr>
        <p:spPr>
          <a:xfrm>
            <a:off x="537019" y="1517054"/>
            <a:ext cx="11119555" cy="669962"/>
          </a:xfrm>
          <a:prstGeom prst="roundRect">
            <a:avLst/>
          </a:prstGeom>
          <a:solidFill>
            <a:srgbClr val="C5E0B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Câu 6: Hoàn thành thông tin theo mẫu Bảng 2.</a:t>
            </a:r>
            <a:endParaRPr lang="vi-VN" sz="24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graphicFrame>
        <p:nvGraphicFramePr>
          <p:cNvPr id="15" name="Bảng 5">
            <a:extLst>
              <a:ext uri="{FF2B5EF4-FFF2-40B4-BE49-F238E27FC236}">
                <a16:creationId xmlns:a16="http://schemas.microsoft.com/office/drawing/2014/main" id="{EC314D68-5528-B598-C961-0B9840C66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029379"/>
              </p:ext>
            </p:extLst>
          </p:nvPr>
        </p:nvGraphicFramePr>
        <p:xfrm>
          <a:off x="537020" y="2290252"/>
          <a:ext cx="11119554" cy="4464000"/>
        </p:xfrm>
        <a:graphic>
          <a:graphicData uri="http://schemas.openxmlformats.org/drawingml/2006/table">
            <a:tbl>
              <a:tblPr firstRow="1" firstCol="1" bandRow="1"/>
              <a:tblGrid>
                <a:gridCol w="5129033">
                  <a:extLst>
                    <a:ext uri="{9D8B030D-6E8A-4147-A177-3AD203B41FA5}">
                      <a16:colId xmlns:a16="http://schemas.microsoft.com/office/drawing/2014/main" val="1211285923"/>
                    </a:ext>
                  </a:extLst>
                </a:gridCol>
                <a:gridCol w="2259357">
                  <a:extLst>
                    <a:ext uri="{9D8B030D-6E8A-4147-A177-3AD203B41FA5}">
                      <a16:colId xmlns:a16="http://schemas.microsoft.com/office/drawing/2014/main" val="930204159"/>
                    </a:ext>
                  </a:extLst>
                </a:gridCol>
                <a:gridCol w="2009360">
                  <a:extLst>
                    <a:ext uri="{9D8B030D-6E8A-4147-A177-3AD203B41FA5}">
                      <a16:colId xmlns:a16="http://schemas.microsoft.com/office/drawing/2014/main" val="2449389363"/>
                    </a:ext>
                  </a:extLst>
                </a:gridCol>
                <a:gridCol w="1721804">
                  <a:extLst>
                    <a:ext uri="{9D8B030D-6E8A-4147-A177-3AD203B41FA5}">
                      <a16:colId xmlns:a16="http://schemas.microsoft.com/office/drawing/2014/main" val="109665435"/>
                    </a:ext>
                  </a:extLst>
                </a:gridCol>
              </a:tblGrid>
              <a:tr h="1044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indent="1721485"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                            </a:t>
                      </a:r>
                      <a:r>
                        <a:rPr lang="en-US" sz="22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2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Đặc</a:t>
                      </a:r>
                      <a:r>
                        <a:rPr lang="en-US" sz="22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điểm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b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Xoài</a:t>
                      </a:r>
                      <a:endParaRPr lang="vi-VN" sz="22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b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Thanh long</a:t>
                      </a:r>
                      <a:endParaRPr lang="vi-VN" sz="22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b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Nhãn</a:t>
                      </a:r>
                      <a:endParaRPr lang="vi-VN" sz="22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273363"/>
                  </a:ext>
                </a:extLst>
              </a:tr>
              <a:tr h="684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Phương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pháp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nhân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giống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Ghép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Giâm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cành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Chiết</a:t>
                      </a:r>
                      <a:endParaRPr lang="vi-VN" sz="22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619837"/>
                  </a:ext>
                </a:extLst>
              </a:tr>
              <a:tr h="684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Sử dụng giá thể</a:t>
                      </a:r>
                      <a:endParaRPr lang="vi-VN" sz="22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Không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Có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Có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759357"/>
                  </a:ext>
                </a:extLst>
              </a:tr>
              <a:tr h="684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Dùng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dây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nylon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để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buộc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177894"/>
                  </a:ext>
                </a:extLst>
              </a:tr>
              <a:tr h="684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Sử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dụng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dao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để</a:t>
                      </a:r>
                      <a:r>
                        <a:rPr lang="en-US" sz="22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2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cắt</a:t>
                      </a: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698459"/>
                  </a:ext>
                </a:extLst>
              </a:tr>
              <a:tr h="684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20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Sử dụng kéo cắt cành</a:t>
                      </a:r>
                      <a:endParaRPr lang="vi-VN" sz="22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vi-VN" sz="22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600461"/>
                  </a:ext>
                </a:extLst>
              </a:tr>
            </a:tbl>
          </a:graphicData>
        </a:graphic>
      </p:graphicFrame>
      <p:sp>
        <p:nvSpPr>
          <p:cNvPr id="16" name="Hộp Văn bản 7">
            <a:extLst>
              <a:ext uri="{FF2B5EF4-FFF2-40B4-BE49-F238E27FC236}">
                <a16:creationId xmlns:a16="http://schemas.microsoft.com/office/drawing/2014/main" id="{7CE289F5-1B82-2A12-F15A-D799E1D3C874}"/>
              </a:ext>
            </a:extLst>
          </p:cNvPr>
          <p:cNvSpPr txBox="1"/>
          <p:nvPr/>
        </p:nvSpPr>
        <p:spPr>
          <a:xfrm>
            <a:off x="6096000" y="4785476"/>
            <a:ext cx="1306689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spcAft>
                <a:spcPts val="1067"/>
              </a:spcAft>
              <a:defRPr/>
            </a:pPr>
            <a:r>
              <a:rPr lang="en-US" sz="2200" dirty="0" err="1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Có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17" name="Hộp Văn bản 9">
            <a:extLst>
              <a:ext uri="{FF2B5EF4-FFF2-40B4-BE49-F238E27FC236}">
                <a16:creationId xmlns:a16="http://schemas.microsoft.com/office/drawing/2014/main" id="{59AE2B44-9285-E671-90F9-7CEED56DBCB2}"/>
              </a:ext>
            </a:extLst>
          </p:cNvPr>
          <p:cNvSpPr txBox="1"/>
          <p:nvPr/>
        </p:nvSpPr>
        <p:spPr>
          <a:xfrm>
            <a:off x="8119532" y="4785474"/>
            <a:ext cx="1532467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spcAft>
                <a:spcPts val="1067"/>
              </a:spcAft>
              <a:defRPr/>
            </a:pPr>
            <a:r>
              <a:rPr lang="en-US" sz="2200" dirty="0" err="1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Không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18" name="Hộp Văn bản 10">
            <a:extLst>
              <a:ext uri="{FF2B5EF4-FFF2-40B4-BE49-F238E27FC236}">
                <a16:creationId xmlns:a16="http://schemas.microsoft.com/office/drawing/2014/main" id="{08D3EC93-F5A1-1BFB-FB22-C830EA597CD5}"/>
              </a:ext>
            </a:extLst>
          </p:cNvPr>
          <p:cNvSpPr txBox="1"/>
          <p:nvPr/>
        </p:nvSpPr>
        <p:spPr>
          <a:xfrm>
            <a:off x="10171288" y="4785473"/>
            <a:ext cx="1306689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spcAft>
                <a:spcPts val="1067"/>
              </a:spcAft>
              <a:defRPr/>
            </a:pPr>
            <a:r>
              <a:rPr lang="en-US" sz="2200" dirty="0" err="1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Có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19" name="Hộp Văn bản 11">
            <a:extLst>
              <a:ext uri="{FF2B5EF4-FFF2-40B4-BE49-F238E27FC236}">
                <a16:creationId xmlns:a16="http://schemas.microsoft.com/office/drawing/2014/main" id="{E8787BC1-ECA4-DF9F-F5A4-A07D99C2A3CA}"/>
              </a:ext>
            </a:extLst>
          </p:cNvPr>
          <p:cNvSpPr txBox="1"/>
          <p:nvPr/>
        </p:nvSpPr>
        <p:spPr>
          <a:xfrm>
            <a:off x="6096000" y="5405917"/>
            <a:ext cx="1306689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spcAft>
                <a:spcPts val="1067"/>
              </a:spcAft>
              <a:defRPr/>
            </a:pPr>
            <a:r>
              <a:rPr lang="en-US" sz="2200" dirty="0" err="1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Có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20" name="Hộp Văn bản 12">
            <a:extLst>
              <a:ext uri="{FF2B5EF4-FFF2-40B4-BE49-F238E27FC236}">
                <a16:creationId xmlns:a16="http://schemas.microsoft.com/office/drawing/2014/main" id="{614DD7AE-15EA-945C-49F9-66A8F4214647}"/>
              </a:ext>
            </a:extLst>
          </p:cNvPr>
          <p:cNvSpPr txBox="1"/>
          <p:nvPr/>
        </p:nvSpPr>
        <p:spPr>
          <a:xfrm>
            <a:off x="8119532" y="5405916"/>
            <a:ext cx="1532467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spcAft>
                <a:spcPts val="1067"/>
              </a:spcAft>
              <a:defRPr/>
            </a:pPr>
            <a:r>
              <a:rPr lang="en-US" sz="2200" dirty="0" err="1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Không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21" name="Hộp Văn bản 13">
            <a:extLst>
              <a:ext uri="{FF2B5EF4-FFF2-40B4-BE49-F238E27FC236}">
                <a16:creationId xmlns:a16="http://schemas.microsoft.com/office/drawing/2014/main" id="{EFE2CA49-31CB-1B33-888C-CE79A2B5DC68}"/>
              </a:ext>
            </a:extLst>
          </p:cNvPr>
          <p:cNvSpPr txBox="1"/>
          <p:nvPr/>
        </p:nvSpPr>
        <p:spPr>
          <a:xfrm>
            <a:off x="10171288" y="5405914"/>
            <a:ext cx="1306689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spcAft>
                <a:spcPts val="1067"/>
              </a:spcAft>
              <a:defRPr/>
            </a:pPr>
            <a:r>
              <a:rPr lang="en-US" sz="2200" dirty="0" err="1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Có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22" name="Hộp Văn bản 14">
            <a:extLst>
              <a:ext uri="{FF2B5EF4-FFF2-40B4-BE49-F238E27FC236}">
                <a16:creationId xmlns:a16="http://schemas.microsoft.com/office/drawing/2014/main" id="{53DEC53C-BBE2-1C91-07D7-F8FA11333431}"/>
              </a:ext>
            </a:extLst>
          </p:cNvPr>
          <p:cNvSpPr txBox="1"/>
          <p:nvPr/>
        </p:nvSpPr>
        <p:spPr>
          <a:xfrm>
            <a:off x="6096000" y="6129597"/>
            <a:ext cx="1306689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spcAft>
                <a:spcPts val="1067"/>
              </a:spcAft>
              <a:defRPr/>
            </a:pPr>
            <a:r>
              <a:rPr lang="en-US" sz="2200" dirty="0" err="1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Có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23" name="Hộp Văn bản 15">
            <a:extLst>
              <a:ext uri="{FF2B5EF4-FFF2-40B4-BE49-F238E27FC236}">
                <a16:creationId xmlns:a16="http://schemas.microsoft.com/office/drawing/2014/main" id="{708A3F09-7C68-DC07-D22C-9595E2CBCDA2}"/>
              </a:ext>
            </a:extLst>
          </p:cNvPr>
          <p:cNvSpPr txBox="1"/>
          <p:nvPr/>
        </p:nvSpPr>
        <p:spPr>
          <a:xfrm>
            <a:off x="8222543" y="6139006"/>
            <a:ext cx="1306689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spcAft>
                <a:spcPts val="1067"/>
              </a:spcAft>
              <a:defRPr/>
            </a:pPr>
            <a:r>
              <a:rPr lang="en-US" sz="2200" dirty="0" err="1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Có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sp>
        <p:nvSpPr>
          <p:cNvPr id="24" name="Hộp Văn bản 16">
            <a:extLst>
              <a:ext uri="{FF2B5EF4-FFF2-40B4-BE49-F238E27FC236}">
                <a16:creationId xmlns:a16="http://schemas.microsoft.com/office/drawing/2014/main" id="{115F6A0E-6D34-043C-DA12-F18CC6331FD7}"/>
              </a:ext>
            </a:extLst>
          </p:cNvPr>
          <p:cNvSpPr txBox="1"/>
          <p:nvPr/>
        </p:nvSpPr>
        <p:spPr>
          <a:xfrm>
            <a:off x="10058398" y="6129597"/>
            <a:ext cx="1532467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spcAft>
                <a:spcPts val="1067"/>
              </a:spcAft>
              <a:defRPr/>
            </a:pPr>
            <a:r>
              <a:rPr lang="en-US" sz="2200" dirty="0" err="1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Không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69481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6" name="Hình chữ nhật: Góc Tròn 21">
            <a:extLst>
              <a:ext uri="{FF2B5EF4-FFF2-40B4-BE49-F238E27FC236}">
                <a16:creationId xmlns:a16="http://schemas.microsoft.com/office/drawing/2014/main" id="{C3B92A98-A27B-698E-DC00-50E1A2B87A35}"/>
              </a:ext>
            </a:extLst>
          </p:cNvPr>
          <p:cNvSpPr/>
          <p:nvPr/>
        </p:nvSpPr>
        <p:spPr>
          <a:xfrm>
            <a:off x="536222" y="1631617"/>
            <a:ext cx="11119555" cy="1170285"/>
          </a:xfrm>
          <a:prstGeom prst="roundRect">
            <a:avLst/>
          </a:prstGeom>
          <a:solidFill>
            <a:srgbClr val="C5E0B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Câu 7: Khi trồng một loại cây ăn quả, cần phải trả </a:t>
            </a:r>
            <a:br>
              <a:rPr lang="vi-VN" sz="24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</a:br>
            <a:r>
              <a:rPr lang="vi-VN" sz="24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những loại chi phí nhân công nào?</a:t>
            </a:r>
          </a:p>
        </p:txBody>
      </p:sp>
      <p:sp>
        <p:nvSpPr>
          <p:cNvPr id="7" name="Hộp Văn bản 2">
            <a:extLst>
              <a:ext uri="{FF2B5EF4-FFF2-40B4-BE49-F238E27FC236}">
                <a16:creationId xmlns:a16="http://schemas.microsoft.com/office/drawing/2014/main" id="{5A037435-CBF9-2BEA-896F-B41375EE8C3C}"/>
              </a:ext>
            </a:extLst>
          </p:cNvPr>
          <p:cNvSpPr txBox="1"/>
          <p:nvPr/>
        </p:nvSpPr>
        <p:spPr>
          <a:xfrm>
            <a:off x="5447319" y="3233867"/>
            <a:ext cx="5926667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Công cắt tỉa chồi, lá và hoa đực.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Công bón phân, cắt cỏ, xới đất.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Công phun thuốc trừ sâu, bệnh.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Công tưới nước.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Công thu hoạch. 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Công quản lí.</a:t>
            </a:r>
          </a:p>
        </p:txBody>
      </p:sp>
      <p:pic>
        <p:nvPicPr>
          <p:cNvPr id="8" name="Hình ảnh 3">
            <a:extLst>
              <a:ext uri="{FF2B5EF4-FFF2-40B4-BE49-F238E27FC236}">
                <a16:creationId xmlns:a16="http://schemas.microsoft.com/office/drawing/2014/main" id="{2436C169-3DC3-FB86-6FC5-96AB40234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37862" y="3233867"/>
            <a:ext cx="4098164" cy="34902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69625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5" name="Hình chữ nhật: Góc Tròn 21">
            <a:extLst>
              <a:ext uri="{FF2B5EF4-FFF2-40B4-BE49-F238E27FC236}">
                <a16:creationId xmlns:a16="http://schemas.microsoft.com/office/drawing/2014/main" id="{4DF71E3A-0933-4E60-E64F-8D5BD17412B0}"/>
              </a:ext>
            </a:extLst>
          </p:cNvPr>
          <p:cNvSpPr/>
          <p:nvPr/>
        </p:nvSpPr>
        <p:spPr>
          <a:xfrm>
            <a:off x="536222" y="1561888"/>
            <a:ext cx="11119555" cy="1170285"/>
          </a:xfrm>
          <a:prstGeom prst="roundRect">
            <a:avLst/>
          </a:prstGeom>
          <a:solidFill>
            <a:srgbClr val="C5E0B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Câu 8: </a:t>
            </a:r>
            <a:r>
              <a:rPr lang="vi-VN" sz="24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Hãy nêu những hoạt động chủ yếu liên quan đến nghề trồng cây ăn quả. Những công việc đó thuộc những ngành nghề nào?</a:t>
            </a:r>
          </a:p>
        </p:txBody>
      </p:sp>
      <p:graphicFrame>
        <p:nvGraphicFramePr>
          <p:cNvPr id="6" name="Bảng 1">
            <a:extLst>
              <a:ext uri="{FF2B5EF4-FFF2-40B4-BE49-F238E27FC236}">
                <a16:creationId xmlns:a16="http://schemas.microsoft.com/office/drawing/2014/main" id="{7CAF35F1-24C8-4DBF-1B06-296FE2684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816478"/>
              </p:ext>
            </p:extLst>
          </p:nvPr>
        </p:nvGraphicFramePr>
        <p:xfrm>
          <a:off x="476956" y="2946582"/>
          <a:ext cx="11238086" cy="3757663"/>
        </p:xfrm>
        <a:graphic>
          <a:graphicData uri="http://schemas.openxmlformats.org/drawingml/2006/table">
            <a:tbl>
              <a:tblPr firstRow="1" firstCol="1" bandRow="1"/>
              <a:tblGrid>
                <a:gridCol w="2888405">
                  <a:extLst>
                    <a:ext uri="{9D8B030D-6E8A-4147-A177-3AD203B41FA5}">
                      <a16:colId xmlns:a16="http://schemas.microsoft.com/office/drawing/2014/main" val="3285696092"/>
                    </a:ext>
                  </a:extLst>
                </a:gridCol>
                <a:gridCol w="8349681">
                  <a:extLst>
                    <a:ext uri="{9D8B030D-6E8A-4147-A177-3AD203B41FA5}">
                      <a16:colId xmlns:a16="http://schemas.microsoft.com/office/drawing/2014/main" val="332070258"/>
                    </a:ext>
                  </a:extLst>
                </a:gridCol>
              </a:tblGrid>
              <a:tr h="98566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Hoạt</a:t>
                      </a:r>
                      <a:r>
                        <a:rPr lang="en-US" sz="2400" b="1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động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Công</a:t>
                      </a:r>
                      <a:r>
                        <a:rPr lang="en-US" sz="2400" b="1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việc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594426"/>
                  </a:ext>
                </a:extLst>
              </a:tr>
              <a:tr h="2772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Chuẩn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bị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đất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chăm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sóc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đất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Bao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gồm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việc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làm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mềm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đất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phân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phối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phân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bón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b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hữu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cơ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khoáng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kiểm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soát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độ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ẩm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đất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cải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tạo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đất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nếu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cần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thiết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.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23715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155997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aphicFrame>
        <p:nvGraphicFramePr>
          <p:cNvPr id="6" name="Bảng 1">
            <a:extLst>
              <a:ext uri="{FF2B5EF4-FFF2-40B4-BE49-F238E27FC236}">
                <a16:creationId xmlns:a16="http://schemas.microsoft.com/office/drawing/2014/main" id="{3291601A-D310-771B-B1A9-38E6A1B6A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472616"/>
              </p:ext>
            </p:extLst>
          </p:nvPr>
        </p:nvGraphicFramePr>
        <p:xfrm>
          <a:off x="567266" y="1550120"/>
          <a:ext cx="11057467" cy="2556000"/>
        </p:xfrm>
        <a:graphic>
          <a:graphicData uri="http://schemas.openxmlformats.org/drawingml/2006/table">
            <a:tbl>
              <a:tblPr firstRow="1" firstCol="1" bandRow="1"/>
              <a:tblGrid>
                <a:gridCol w="2841983">
                  <a:extLst>
                    <a:ext uri="{9D8B030D-6E8A-4147-A177-3AD203B41FA5}">
                      <a16:colId xmlns:a16="http://schemas.microsoft.com/office/drawing/2014/main" val="3285696092"/>
                    </a:ext>
                  </a:extLst>
                </a:gridCol>
                <a:gridCol w="8215484">
                  <a:extLst>
                    <a:ext uri="{9D8B030D-6E8A-4147-A177-3AD203B41FA5}">
                      <a16:colId xmlns:a16="http://schemas.microsoft.com/office/drawing/2014/main" val="332070258"/>
                    </a:ext>
                  </a:extLst>
                </a:gridCol>
              </a:tblGrid>
              <a:tr h="756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Hoạt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động</a:t>
                      </a:r>
                      <a:endParaRPr lang="vi-VN" sz="24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Công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việc</a:t>
                      </a:r>
                      <a:endParaRPr lang="vi-VN" sz="24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594426"/>
                  </a:ext>
                </a:extLst>
              </a:tr>
              <a:tr h="180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Chọn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giống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gieo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trồng</a:t>
                      </a:r>
                      <a:endParaRPr lang="vi-VN" sz="24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Bao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gồm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việc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lựa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chọn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giống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phù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hợp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với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b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điều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kiện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địa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phương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chuẩn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bị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giống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b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gieo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trồng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vào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đất</a:t>
                      </a:r>
                      <a: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.</a:t>
                      </a:r>
                      <a:endParaRPr lang="vi-VN" sz="24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08467"/>
                  </a:ext>
                </a:extLst>
              </a:tr>
            </a:tbl>
          </a:graphicData>
        </a:graphic>
      </p:graphicFrame>
      <p:pic>
        <p:nvPicPr>
          <p:cNvPr id="7" name="Hình ảnh 2">
            <a:extLst>
              <a:ext uri="{FF2B5EF4-FFF2-40B4-BE49-F238E27FC236}">
                <a16:creationId xmlns:a16="http://schemas.microsoft.com/office/drawing/2014/main" id="{5E81CDF1-2981-CB90-2D8A-6A95D7801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0085" y="4268348"/>
            <a:ext cx="3820397" cy="2502361"/>
          </a:xfrm>
          <a:prstGeom prst="rect">
            <a:avLst/>
          </a:prstGeom>
        </p:spPr>
      </p:pic>
      <p:pic>
        <p:nvPicPr>
          <p:cNvPr id="8" name="Hình ảnh 3">
            <a:extLst>
              <a:ext uri="{FF2B5EF4-FFF2-40B4-BE49-F238E27FC236}">
                <a16:creationId xmlns:a16="http://schemas.microsoft.com/office/drawing/2014/main" id="{1532647A-77E1-5B45-C3B2-63507206C4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1520" y="4287722"/>
            <a:ext cx="3065416" cy="24829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3546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aphicFrame>
        <p:nvGraphicFramePr>
          <p:cNvPr id="6" name="Bảng 4">
            <a:extLst>
              <a:ext uri="{FF2B5EF4-FFF2-40B4-BE49-F238E27FC236}">
                <a16:creationId xmlns:a16="http://schemas.microsoft.com/office/drawing/2014/main" id="{0DE040FB-0F20-2CF6-48E1-C3D4CCD4BD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955832"/>
              </p:ext>
            </p:extLst>
          </p:nvPr>
        </p:nvGraphicFramePr>
        <p:xfrm>
          <a:off x="649111" y="1543666"/>
          <a:ext cx="10893778" cy="2736264"/>
        </p:xfrm>
        <a:graphic>
          <a:graphicData uri="http://schemas.openxmlformats.org/drawingml/2006/table">
            <a:tbl>
              <a:tblPr firstRow="1" firstCol="1" bandRow="1"/>
              <a:tblGrid>
                <a:gridCol w="2799911">
                  <a:extLst>
                    <a:ext uri="{9D8B030D-6E8A-4147-A177-3AD203B41FA5}">
                      <a16:colId xmlns:a16="http://schemas.microsoft.com/office/drawing/2014/main" val="2563825864"/>
                    </a:ext>
                  </a:extLst>
                </a:gridCol>
                <a:gridCol w="8093867">
                  <a:extLst>
                    <a:ext uri="{9D8B030D-6E8A-4147-A177-3AD203B41FA5}">
                      <a16:colId xmlns:a16="http://schemas.microsoft.com/office/drawing/2014/main" val="804009278"/>
                    </a:ext>
                  </a:extLst>
                </a:gridCol>
              </a:tblGrid>
              <a:tr h="93626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Hoạt</a:t>
                      </a:r>
                      <a:r>
                        <a:rPr lang="en-US" sz="2400" b="1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động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Công việc</a:t>
                      </a:r>
                      <a:endParaRPr lang="vi-VN" sz="2400" i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818900"/>
                  </a:ext>
                </a:extLst>
              </a:tr>
              <a:tr h="180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Tưới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nước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b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bón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phân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Bao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gồm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việc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quản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lý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hệ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thống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tưới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nước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kiểm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soát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lượng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nước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cung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cấp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cho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bón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phân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định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kỳ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để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cung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cấp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dưỡng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chất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cho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cây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.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431959"/>
                  </a:ext>
                </a:extLst>
              </a:tr>
            </a:tbl>
          </a:graphicData>
        </a:graphic>
      </p:graphicFrame>
      <p:pic>
        <p:nvPicPr>
          <p:cNvPr id="7" name="Hình ảnh 5">
            <a:extLst>
              <a:ext uri="{FF2B5EF4-FFF2-40B4-BE49-F238E27FC236}">
                <a16:creationId xmlns:a16="http://schemas.microsoft.com/office/drawing/2014/main" id="{4485F6CE-54E7-9D47-EFAA-56F69781C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096" y="4408644"/>
            <a:ext cx="3471382" cy="2314254"/>
          </a:xfrm>
          <a:prstGeom prst="rect">
            <a:avLst/>
          </a:prstGeom>
        </p:spPr>
      </p:pic>
      <p:pic>
        <p:nvPicPr>
          <p:cNvPr id="8" name="Hình ảnh 6">
            <a:extLst>
              <a:ext uri="{FF2B5EF4-FFF2-40B4-BE49-F238E27FC236}">
                <a16:creationId xmlns:a16="http://schemas.microsoft.com/office/drawing/2014/main" id="{1F7CFFF6-F3D3-BE18-DB51-0A252032FA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0257" y="4407487"/>
            <a:ext cx="3471382" cy="23154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44705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aphicFrame>
        <p:nvGraphicFramePr>
          <p:cNvPr id="2" name="Bảng 1">
            <a:extLst>
              <a:ext uri="{FF2B5EF4-FFF2-40B4-BE49-F238E27FC236}">
                <a16:creationId xmlns:a16="http://schemas.microsoft.com/office/drawing/2014/main" id="{B6D26375-6E17-5EC8-D11E-A97103C5B7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424746"/>
              </p:ext>
            </p:extLst>
          </p:nvPr>
        </p:nvGraphicFramePr>
        <p:xfrm>
          <a:off x="567266" y="1550120"/>
          <a:ext cx="11057467" cy="2556000"/>
        </p:xfrm>
        <a:graphic>
          <a:graphicData uri="http://schemas.openxmlformats.org/drawingml/2006/table">
            <a:tbl>
              <a:tblPr firstRow="1" firstCol="1" bandRow="1"/>
              <a:tblGrid>
                <a:gridCol w="2841983">
                  <a:extLst>
                    <a:ext uri="{9D8B030D-6E8A-4147-A177-3AD203B41FA5}">
                      <a16:colId xmlns:a16="http://schemas.microsoft.com/office/drawing/2014/main" val="3285696092"/>
                    </a:ext>
                  </a:extLst>
                </a:gridCol>
                <a:gridCol w="8215484">
                  <a:extLst>
                    <a:ext uri="{9D8B030D-6E8A-4147-A177-3AD203B41FA5}">
                      <a16:colId xmlns:a16="http://schemas.microsoft.com/office/drawing/2014/main" val="332070258"/>
                    </a:ext>
                  </a:extLst>
                </a:gridCol>
              </a:tblGrid>
              <a:tr h="756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Hoạt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động</a:t>
                      </a:r>
                      <a:endParaRPr lang="vi-VN" sz="24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Công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việc</a:t>
                      </a:r>
                      <a:endParaRPr lang="vi-VN" sz="24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594426"/>
                  </a:ext>
                </a:extLst>
              </a:tr>
              <a:tr h="180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i="0" u="none" strike="noStrike" cap="none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Kiểm soát</a:t>
                      </a:r>
                      <a:br>
                        <a:rPr lang="en-US" sz="2400" b="0" i="0" u="none" strike="noStrike" cap="none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</a:br>
                      <a:r>
                        <a:rPr lang="en-US" sz="2400" b="0" i="0" u="none" strike="noStrike" cap="none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sâu bệnh</a:t>
                      </a:r>
                      <a:endParaRPr lang="vi-VN" sz="2400" b="0" i="0" u="none" strike="noStrike" cap="none" dirty="0">
                        <a:solidFill>
                          <a:schemeClr val="tx1"/>
                        </a:solidFill>
                        <a:effectLst/>
                        <a:latin typeface="UTM Avo"/>
                        <a:ea typeface="UTM Avo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Bao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gồm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việc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theo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dõi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kiểm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soát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sâu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bệnh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gây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hại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cho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cây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,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sử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dụng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các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biện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pháp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phòng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trừ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điều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trị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bệnh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phù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hợp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.</a:t>
                      </a:r>
                      <a:endParaRPr lang="vi-VN" sz="2400" b="0" i="0" u="none" strike="noStrike" cap="none" dirty="0">
                        <a:solidFill>
                          <a:schemeClr val="tx1"/>
                        </a:solidFill>
                        <a:effectLst/>
                        <a:latin typeface="UTM Avo"/>
                        <a:ea typeface="UTM Avo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08467"/>
                  </a:ext>
                </a:extLst>
              </a:tr>
            </a:tbl>
          </a:graphicData>
        </a:graphic>
      </p:graphicFrame>
      <p:pic>
        <p:nvPicPr>
          <p:cNvPr id="6" name="Hình ảnh 2">
            <a:extLst>
              <a:ext uri="{FF2B5EF4-FFF2-40B4-BE49-F238E27FC236}">
                <a16:creationId xmlns:a16="http://schemas.microsoft.com/office/drawing/2014/main" id="{49D7C2E0-2EE6-9CA8-A992-59A16A0AF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7121" y="4247810"/>
            <a:ext cx="4071499" cy="2466850"/>
          </a:xfrm>
          <a:prstGeom prst="rect">
            <a:avLst/>
          </a:prstGeom>
        </p:spPr>
      </p:pic>
      <p:pic>
        <p:nvPicPr>
          <p:cNvPr id="7" name="Hình ảnh 3">
            <a:extLst>
              <a:ext uri="{FF2B5EF4-FFF2-40B4-BE49-F238E27FC236}">
                <a16:creationId xmlns:a16="http://schemas.microsoft.com/office/drawing/2014/main" id="{8A6DD23A-661C-61C5-05DD-6FFC222177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9676" y="4247810"/>
            <a:ext cx="3941396" cy="2466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83322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A8C0B0-666B-71B5-41F5-56D2A1D94913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aphicFrame>
        <p:nvGraphicFramePr>
          <p:cNvPr id="4" name="Bảng 4">
            <a:extLst>
              <a:ext uri="{FF2B5EF4-FFF2-40B4-BE49-F238E27FC236}">
                <a16:creationId xmlns:a16="http://schemas.microsoft.com/office/drawing/2014/main" id="{278FCD81-BEAD-C3A1-2D4C-874695471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713824"/>
              </p:ext>
            </p:extLst>
          </p:nvPr>
        </p:nvGraphicFramePr>
        <p:xfrm>
          <a:off x="649111" y="1543666"/>
          <a:ext cx="10893778" cy="2736264"/>
        </p:xfrm>
        <a:graphic>
          <a:graphicData uri="http://schemas.openxmlformats.org/drawingml/2006/table">
            <a:tbl>
              <a:tblPr firstRow="1" firstCol="1" bandRow="1"/>
              <a:tblGrid>
                <a:gridCol w="2799911">
                  <a:extLst>
                    <a:ext uri="{9D8B030D-6E8A-4147-A177-3AD203B41FA5}">
                      <a16:colId xmlns:a16="http://schemas.microsoft.com/office/drawing/2014/main" val="2563825864"/>
                    </a:ext>
                  </a:extLst>
                </a:gridCol>
                <a:gridCol w="8093867">
                  <a:extLst>
                    <a:ext uri="{9D8B030D-6E8A-4147-A177-3AD203B41FA5}">
                      <a16:colId xmlns:a16="http://schemas.microsoft.com/office/drawing/2014/main" val="804009278"/>
                    </a:ext>
                  </a:extLst>
                </a:gridCol>
              </a:tblGrid>
              <a:tr h="93626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Hoạt</a:t>
                      </a:r>
                      <a:r>
                        <a:rPr lang="en-US" sz="2400" b="1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động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Công việc</a:t>
                      </a:r>
                      <a:endParaRPr lang="vi-VN" sz="2400" i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818900"/>
                  </a:ext>
                </a:extLst>
              </a:tr>
              <a:tr h="1800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Tỉa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cành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b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</a:b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bảo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dưỡng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cây</a:t>
                      </a:r>
                      <a:endParaRPr lang="vi-VN" sz="2400" b="0" i="0" u="none" strike="noStrike" cap="none" dirty="0">
                        <a:solidFill>
                          <a:schemeClr val="tx1"/>
                        </a:solidFill>
                        <a:effectLst/>
                        <a:latin typeface="UTM Avo"/>
                        <a:ea typeface="UTM Avo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Bao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gồm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việc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tỉa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cành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để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tạo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dáng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cây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đẹp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thuận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lợi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cho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quá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trình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sinh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trưởng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,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cũng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như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loại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bỏ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cành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bị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hỏng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hoặc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bị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nhiễm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bệnh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UTM Avo"/>
                          <a:ea typeface="UTM Avo"/>
                          <a:cs typeface="+mn-ea"/>
                          <a:sym typeface="+mn-lt"/>
                        </a:rPr>
                        <a:t>.</a:t>
                      </a:r>
                      <a:endParaRPr lang="vi-VN" sz="2400" b="0" i="0" u="none" strike="noStrike" cap="none" dirty="0">
                        <a:solidFill>
                          <a:schemeClr val="tx1"/>
                        </a:solidFill>
                        <a:effectLst/>
                        <a:latin typeface="UTM Avo"/>
                        <a:ea typeface="UTM Avo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431959"/>
                  </a:ext>
                </a:extLst>
              </a:tr>
            </a:tbl>
          </a:graphicData>
        </a:graphic>
      </p:graphicFrame>
      <p:pic>
        <p:nvPicPr>
          <p:cNvPr id="7" name="Hình ảnh 2">
            <a:extLst>
              <a:ext uri="{FF2B5EF4-FFF2-40B4-BE49-F238E27FC236}">
                <a16:creationId xmlns:a16="http://schemas.microsoft.com/office/drawing/2014/main" id="{BFB8136E-80CC-95B0-7CC1-C6EE4A6324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7876" y="4346593"/>
            <a:ext cx="3274994" cy="2467163"/>
          </a:xfrm>
          <a:prstGeom prst="rect">
            <a:avLst/>
          </a:prstGeom>
        </p:spPr>
      </p:pic>
      <p:pic>
        <p:nvPicPr>
          <p:cNvPr id="8" name="Hình ảnh 3">
            <a:extLst>
              <a:ext uri="{FF2B5EF4-FFF2-40B4-BE49-F238E27FC236}">
                <a16:creationId xmlns:a16="http://schemas.microsoft.com/office/drawing/2014/main" id="{7EB1626E-289A-0479-FC4B-A664D1082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7737" y="4343602"/>
            <a:ext cx="4036415" cy="24521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34791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3AB7E6-A054-D34A-8454-4BC5B706404C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aphicFrame>
        <p:nvGraphicFramePr>
          <p:cNvPr id="4" name="Bảng 1">
            <a:extLst>
              <a:ext uri="{FF2B5EF4-FFF2-40B4-BE49-F238E27FC236}">
                <a16:creationId xmlns:a16="http://schemas.microsoft.com/office/drawing/2014/main" id="{0AC1DF2D-7A51-8CE0-D18F-028CE4643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57466"/>
              </p:ext>
            </p:extLst>
          </p:nvPr>
        </p:nvGraphicFramePr>
        <p:xfrm>
          <a:off x="567266" y="1550120"/>
          <a:ext cx="11057467" cy="2556000"/>
        </p:xfrm>
        <a:graphic>
          <a:graphicData uri="http://schemas.openxmlformats.org/drawingml/2006/table">
            <a:tbl>
              <a:tblPr firstRow="1" firstCol="1" bandRow="1"/>
              <a:tblGrid>
                <a:gridCol w="2841983">
                  <a:extLst>
                    <a:ext uri="{9D8B030D-6E8A-4147-A177-3AD203B41FA5}">
                      <a16:colId xmlns:a16="http://schemas.microsoft.com/office/drawing/2014/main" val="3285696092"/>
                    </a:ext>
                  </a:extLst>
                </a:gridCol>
                <a:gridCol w="8215484">
                  <a:extLst>
                    <a:ext uri="{9D8B030D-6E8A-4147-A177-3AD203B41FA5}">
                      <a16:colId xmlns:a16="http://schemas.microsoft.com/office/drawing/2014/main" val="332070258"/>
                    </a:ext>
                  </a:extLst>
                </a:gridCol>
              </a:tblGrid>
              <a:tr h="75600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Hoạt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động</a:t>
                      </a:r>
                      <a:endParaRPr lang="vi-VN" sz="24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UTM Avo"/>
                          <a:ea typeface="UTM Avo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Công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việc</a:t>
                      </a:r>
                      <a:endParaRPr lang="vi-VN" sz="24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594426"/>
                  </a:ext>
                </a:extLst>
              </a:tr>
              <a:tr h="1800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Thu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hoạch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b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</a:b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xử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lý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sản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phẩm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Bao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gồm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việc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thu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hoạch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quả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và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xử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lý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sản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phẩm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để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chuẩn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bị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cho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thị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trường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tiêu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sz="2400" i="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thụ</a:t>
                      </a:r>
                      <a:r>
                        <a:rPr lang="en-US" sz="2400" i="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.</a:t>
                      </a:r>
                      <a:endParaRPr lang="vi-VN" sz="2400" i="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9981" marR="499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08467"/>
                  </a:ext>
                </a:extLst>
              </a:tr>
            </a:tbl>
          </a:graphicData>
        </a:graphic>
      </p:graphicFrame>
      <p:pic>
        <p:nvPicPr>
          <p:cNvPr id="7" name="Hình ảnh 2">
            <a:extLst>
              <a:ext uri="{FF2B5EF4-FFF2-40B4-BE49-F238E27FC236}">
                <a16:creationId xmlns:a16="http://schemas.microsoft.com/office/drawing/2014/main" id="{941147C5-A98D-AAA8-87C8-FEF75C845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781" y="4180559"/>
            <a:ext cx="3912527" cy="2608861"/>
          </a:xfrm>
          <a:prstGeom prst="rect">
            <a:avLst/>
          </a:prstGeom>
        </p:spPr>
      </p:pic>
      <p:pic>
        <p:nvPicPr>
          <p:cNvPr id="8" name="Hình ảnh 3">
            <a:extLst>
              <a:ext uri="{FF2B5EF4-FFF2-40B4-BE49-F238E27FC236}">
                <a16:creationId xmlns:a16="http://schemas.microsoft.com/office/drawing/2014/main" id="{58811017-3F15-09DF-7CFF-82D63422CB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18" y="4180559"/>
            <a:ext cx="4512001" cy="26088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34619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sp>
        <p:nvSpPr>
          <p:cNvPr id="16" name="Hình chữ nhật: Góc Tròn 21">
            <a:extLst>
              <a:ext uri="{FF2B5EF4-FFF2-40B4-BE49-F238E27FC236}">
                <a16:creationId xmlns:a16="http://schemas.microsoft.com/office/drawing/2014/main" id="{0C088316-B504-92BF-2628-4EDAC7B080B1}"/>
              </a:ext>
            </a:extLst>
          </p:cNvPr>
          <p:cNvSpPr/>
          <p:nvPr/>
        </p:nvSpPr>
        <p:spPr>
          <a:xfrm>
            <a:off x="536222" y="1523437"/>
            <a:ext cx="11119555" cy="1035767"/>
          </a:xfrm>
          <a:prstGeom prst="roundRect">
            <a:avLst/>
          </a:prstGeom>
          <a:solidFill>
            <a:srgbClr val="C5E0B3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b"/>
          <a:lstStyle/>
          <a:p>
            <a:pPr algn="ctr">
              <a:lnSpc>
                <a:spcPct val="150000"/>
              </a:lnSpc>
              <a:buClrTx/>
              <a:defRPr/>
            </a:pPr>
            <a:r>
              <a:rPr lang="vi-VN" sz="22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Câu 9: Hãy nêu những tiêu chí nhằm đảm bảo an toàn lao động và bảo vệ môi trường trong trồng và nhân giống cây ăn quả. </a:t>
            </a:r>
            <a:endParaRPr lang="vi-VN" sz="2200" dirty="0">
              <a:solidFill>
                <a:schemeClr val="tx1"/>
              </a:solidFill>
              <a:latin typeface="UTM Avo"/>
              <a:ea typeface="+mn-ea"/>
              <a:cs typeface="+mn-ea"/>
              <a:sym typeface="+mn-lt"/>
            </a:endParaRPr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4636B0A8-4A83-1C1A-D09B-5F0E2C8D2D75}"/>
              </a:ext>
            </a:extLst>
          </p:cNvPr>
          <p:cNvGrpSpPr/>
          <p:nvPr/>
        </p:nvGrpSpPr>
        <p:grpSpPr>
          <a:xfrm>
            <a:off x="463277" y="2745135"/>
            <a:ext cx="3559255" cy="4372540"/>
            <a:chOff x="423080" y="2408009"/>
            <a:chExt cx="2669441" cy="2223387"/>
          </a:xfrm>
        </p:grpSpPr>
        <p:sp>
          <p:nvSpPr>
            <p:cNvPr id="18" name="Rounded Rectangle 5">
              <a:extLst>
                <a:ext uri="{FF2B5EF4-FFF2-40B4-BE49-F238E27FC236}">
                  <a16:creationId xmlns:a16="http://schemas.microsoft.com/office/drawing/2014/main" id="{76767B73-875A-3380-B58B-7E3AB5E9D380}"/>
                </a:ext>
              </a:extLst>
            </p:cNvPr>
            <p:cNvSpPr/>
            <p:nvPr/>
          </p:nvSpPr>
          <p:spPr>
            <a:xfrm>
              <a:off x="423080" y="2408009"/>
              <a:ext cx="2669441" cy="2038852"/>
            </a:xfrm>
            <a:prstGeom prst="roundRect">
              <a:avLst>
                <a:gd name="adj" fmla="val 11617"/>
              </a:avLst>
            </a:prstGeom>
            <a:solidFill>
              <a:srgbClr val="FFFFFF"/>
            </a:solidFill>
            <a:ln w="19050" cap="flat" cmpd="sng" algn="ctr">
              <a:solidFill>
                <a:srgbClr val="A8DFFA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endParaRPr lang="en-US" sz="220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ound Same Side Corner Rectangle 6">
              <a:extLst>
                <a:ext uri="{FF2B5EF4-FFF2-40B4-BE49-F238E27FC236}">
                  <a16:creationId xmlns:a16="http://schemas.microsoft.com/office/drawing/2014/main" id="{F889C88E-97C2-C67C-36E5-44D075E6C378}"/>
                </a:ext>
              </a:extLst>
            </p:cNvPr>
            <p:cNvSpPr/>
            <p:nvPr/>
          </p:nvSpPr>
          <p:spPr>
            <a:xfrm>
              <a:off x="423080" y="2408011"/>
              <a:ext cx="2659167" cy="44039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8DFFA"/>
            </a:solidFill>
            <a:ln w="25400" cap="flat" cmpd="sng" algn="ctr">
              <a:solidFill>
                <a:srgbClr val="A8DFFA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r>
                <a:rPr lang="vi-VN" sz="2200" b="1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1</a:t>
              </a:r>
              <a:endParaRPr lang="en-US" sz="22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Rectangle 7">
              <a:extLst>
                <a:ext uri="{FF2B5EF4-FFF2-40B4-BE49-F238E27FC236}">
                  <a16:creationId xmlns:a16="http://schemas.microsoft.com/office/drawing/2014/main" id="{4F497568-DBCF-61E0-19CF-C32623501FED}"/>
                </a:ext>
              </a:extLst>
            </p:cNvPr>
            <p:cNvSpPr/>
            <p:nvPr/>
          </p:nvSpPr>
          <p:spPr>
            <a:xfrm>
              <a:off x="423080" y="2848409"/>
              <a:ext cx="2659167" cy="17829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2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Đảm bảo sử dụng </a:t>
              </a:r>
              <a:br>
                <a:rPr lang="vi-VN" sz="22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2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các loại hóa chất </a:t>
              </a:r>
              <a:br>
                <a:rPr lang="vi-VN" sz="22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2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an toàn và tuân thủ đúng liều lượng và hướng dẫn sử dụng của nhà sản xuất.</a:t>
              </a:r>
              <a:endParaRPr lang="en-US" sz="22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" name="Group 9">
            <a:extLst>
              <a:ext uri="{FF2B5EF4-FFF2-40B4-BE49-F238E27FC236}">
                <a16:creationId xmlns:a16="http://schemas.microsoft.com/office/drawing/2014/main" id="{16D15650-3698-8ACE-A32F-29DF3BBAEF1C}"/>
              </a:ext>
            </a:extLst>
          </p:cNvPr>
          <p:cNvGrpSpPr/>
          <p:nvPr/>
        </p:nvGrpSpPr>
        <p:grpSpPr>
          <a:xfrm>
            <a:off x="4351474" y="2745135"/>
            <a:ext cx="3559255" cy="4009632"/>
            <a:chOff x="423080" y="2408010"/>
            <a:chExt cx="2669441" cy="2411878"/>
          </a:xfrm>
        </p:grpSpPr>
        <p:sp>
          <p:nvSpPr>
            <p:cNvPr id="22" name="Rounded Rectangle 10">
              <a:extLst>
                <a:ext uri="{FF2B5EF4-FFF2-40B4-BE49-F238E27FC236}">
                  <a16:creationId xmlns:a16="http://schemas.microsoft.com/office/drawing/2014/main" id="{C6570943-1A2C-5E28-0A3F-6D3C6F0BFEB9}"/>
                </a:ext>
              </a:extLst>
            </p:cNvPr>
            <p:cNvSpPr/>
            <p:nvPr/>
          </p:nvSpPr>
          <p:spPr>
            <a:xfrm>
              <a:off x="423080" y="2408010"/>
              <a:ext cx="2669441" cy="2411878"/>
            </a:xfrm>
            <a:prstGeom prst="roundRect">
              <a:avLst>
                <a:gd name="adj" fmla="val 11617"/>
              </a:avLst>
            </a:prstGeom>
            <a:solidFill>
              <a:srgbClr val="FFFFFF"/>
            </a:solidFill>
            <a:ln w="19050" cap="flat" cmpd="sng" algn="ctr">
              <a:solidFill>
                <a:srgbClr val="DF570A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endParaRPr lang="en-US" sz="220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Round Same Side Corner Rectangle 11">
              <a:extLst>
                <a:ext uri="{FF2B5EF4-FFF2-40B4-BE49-F238E27FC236}">
                  <a16:creationId xmlns:a16="http://schemas.microsoft.com/office/drawing/2014/main" id="{0A777843-C64B-2D93-440E-995D667EBB84}"/>
                </a:ext>
              </a:extLst>
            </p:cNvPr>
            <p:cNvSpPr/>
            <p:nvPr/>
          </p:nvSpPr>
          <p:spPr>
            <a:xfrm>
              <a:off x="423080" y="2408011"/>
              <a:ext cx="2659167" cy="52398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F570A">
                <a:lumMod val="40000"/>
                <a:lumOff val="60000"/>
              </a:srgbClr>
            </a:solidFill>
            <a:ln w="25400" cap="flat" cmpd="sng" algn="ctr">
              <a:solidFill>
                <a:srgbClr val="DF570A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r>
                <a:rPr lang="vi-VN" sz="2200" b="1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2</a:t>
              </a:r>
              <a:endParaRPr lang="en-US" sz="22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Rectangle 12">
              <a:extLst>
                <a:ext uri="{FF2B5EF4-FFF2-40B4-BE49-F238E27FC236}">
                  <a16:creationId xmlns:a16="http://schemas.microsoft.com/office/drawing/2014/main" id="{F9BF59C9-19C6-4E52-91FA-20F841135246}"/>
                </a:ext>
              </a:extLst>
            </p:cNvPr>
            <p:cNvSpPr/>
            <p:nvPr/>
          </p:nvSpPr>
          <p:spPr>
            <a:xfrm>
              <a:off x="423080" y="2950245"/>
              <a:ext cx="2669441" cy="1234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2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Ưu tiên sử dụng các phương pháp kiểm soát sâu bệnh bằng </a:t>
              </a:r>
              <a:br>
                <a:rPr lang="vi-VN" sz="22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2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phương pháp </a:t>
              </a:r>
              <a:r>
                <a:rPr lang="vi-VN" sz="220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hữu cơ</a:t>
              </a:r>
              <a:r>
                <a:rPr lang="en-US" sz="220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.</a:t>
              </a:r>
              <a:endParaRPr lang="en-US" sz="22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Group 13">
            <a:extLst>
              <a:ext uri="{FF2B5EF4-FFF2-40B4-BE49-F238E27FC236}">
                <a16:creationId xmlns:a16="http://schemas.microsoft.com/office/drawing/2014/main" id="{B5F454CB-9D79-90F0-FBC8-E3ACCF61B112}"/>
              </a:ext>
            </a:extLst>
          </p:cNvPr>
          <p:cNvGrpSpPr/>
          <p:nvPr/>
        </p:nvGrpSpPr>
        <p:grpSpPr>
          <a:xfrm>
            <a:off x="8130081" y="2745136"/>
            <a:ext cx="3559255" cy="4009630"/>
            <a:chOff x="423080" y="2408010"/>
            <a:chExt cx="2669441" cy="3007222"/>
          </a:xfrm>
        </p:grpSpPr>
        <p:sp>
          <p:nvSpPr>
            <p:cNvPr id="26" name="Rounded Rectangle 14">
              <a:extLst>
                <a:ext uri="{FF2B5EF4-FFF2-40B4-BE49-F238E27FC236}">
                  <a16:creationId xmlns:a16="http://schemas.microsoft.com/office/drawing/2014/main" id="{2EC00B07-2C6D-E162-803E-240A4FFD863C}"/>
                </a:ext>
              </a:extLst>
            </p:cNvPr>
            <p:cNvSpPr/>
            <p:nvPr/>
          </p:nvSpPr>
          <p:spPr>
            <a:xfrm>
              <a:off x="423080" y="2408011"/>
              <a:ext cx="2669441" cy="3007221"/>
            </a:xfrm>
            <a:prstGeom prst="roundRect">
              <a:avLst>
                <a:gd name="adj" fmla="val 11617"/>
              </a:avLst>
            </a:prstGeom>
            <a:solidFill>
              <a:srgbClr val="FFFFFF"/>
            </a:solidFill>
            <a:ln w="19050" cap="flat" cmpd="sng" algn="ctr">
              <a:solidFill>
                <a:srgbClr val="97CD69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endParaRPr lang="en-US" sz="220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Round Same Side Corner Rectangle 15">
              <a:extLst>
                <a:ext uri="{FF2B5EF4-FFF2-40B4-BE49-F238E27FC236}">
                  <a16:creationId xmlns:a16="http://schemas.microsoft.com/office/drawing/2014/main" id="{D69B64C3-CA8D-F6C1-5FE7-015D096120F5}"/>
                </a:ext>
              </a:extLst>
            </p:cNvPr>
            <p:cNvSpPr/>
            <p:nvPr/>
          </p:nvSpPr>
          <p:spPr>
            <a:xfrm>
              <a:off x="423080" y="2408010"/>
              <a:ext cx="2659167" cy="6533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7CD69"/>
            </a:solidFill>
            <a:ln w="25400" cap="flat" cmpd="sng" algn="ctr">
              <a:solidFill>
                <a:srgbClr val="97CD69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buClrTx/>
                <a:defRPr/>
              </a:pPr>
              <a:r>
                <a:rPr lang="vi-VN" sz="2200" b="1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3</a:t>
              </a:r>
              <a:endParaRPr lang="en-US" sz="2200" b="1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866DEE96-76C1-7D10-D9DA-0CF41873D21D}"/>
                </a:ext>
              </a:extLst>
            </p:cNvPr>
            <p:cNvSpPr/>
            <p:nvPr/>
          </p:nvSpPr>
          <p:spPr>
            <a:xfrm>
              <a:off x="448050" y="3057582"/>
              <a:ext cx="2619499" cy="1157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200" dirty="0">
                  <a:solidFill>
                    <a:schemeClr val="tx1"/>
                  </a:solidFill>
                  <a:latin typeface="UTM Avo"/>
                  <a:ea typeface="+mn-ea"/>
                  <a:cs typeface="+mn-ea"/>
                  <a:sym typeface="+mn-lt"/>
                </a:rPr>
                <a:t>Cung cấp trang thiết bị bảo hộ cá nhân cho người lao động. </a:t>
              </a:r>
              <a:endParaRPr lang="en-US" sz="22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93606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3BADE4-5026-E8A8-768D-536E5AE58C89}"/>
              </a:ext>
            </a:extLst>
          </p:cNvPr>
          <p:cNvSpPr/>
          <p:nvPr/>
        </p:nvSpPr>
        <p:spPr>
          <a:xfrm>
            <a:off x="362857" y="-897557"/>
            <a:ext cx="11466286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</a:p>
        </p:txBody>
      </p:sp>
      <p:grpSp>
        <p:nvGrpSpPr>
          <p:cNvPr id="15" name="Group 8">
            <a:extLst>
              <a:ext uri="{FF2B5EF4-FFF2-40B4-BE49-F238E27FC236}">
                <a16:creationId xmlns:a16="http://schemas.microsoft.com/office/drawing/2014/main" id="{0C61855F-4AD7-1299-3204-1F3E6DC81AE0}"/>
              </a:ext>
            </a:extLst>
          </p:cNvPr>
          <p:cNvGrpSpPr/>
          <p:nvPr/>
        </p:nvGrpSpPr>
        <p:grpSpPr>
          <a:xfrm>
            <a:off x="259621" y="1689073"/>
            <a:ext cx="3749439" cy="5006694"/>
            <a:chOff x="423080" y="2408010"/>
            <a:chExt cx="2669441" cy="2910262"/>
          </a:xfrm>
        </p:grpSpPr>
        <p:sp>
          <p:nvSpPr>
            <p:cNvPr id="16" name="Rounded Rectangle 5">
              <a:extLst>
                <a:ext uri="{FF2B5EF4-FFF2-40B4-BE49-F238E27FC236}">
                  <a16:creationId xmlns:a16="http://schemas.microsoft.com/office/drawing/2014/main" id="{1B25AF2B-4839-FDC7-DA7A-2A52EA51E824}"/>
                </a:ext>
              </a:extLst>
            </p:cNvPr>
            <p:cNvSpPr/>
            <p:nvPr/>
          </p:nvSpPr>
          <p:spPr>
            <a:xfrm>
              <a:off x="423080" y="2408010"/>
              <a:ext cx="2669441" cy="2910262"/>
            </a:xfrm>
            <a:prstGeom prst="roundRect">
              <a:avLst>
                <a:gd name="adj" fmla="val 11617"/>
              </a:avLst>
            </a:prstGeom>
            <a:solidFill>
              <a:srgbClr val="FFFFFF"/>
            </a:solidFill>
            <a:ln w="19050" cap="flat" cmpd="sng" algn="ctr">
              <a:solidFill>
                <a:srgbClr val="A8DFFA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 defTabSz="1219170">
                <a:lnSpc>
                  <a:spcPct val="150000"/>
                </a:lnSpc>
                <a:buClrTx/>
                <a:defRPr/>
              </a:pPr>
              <a:endParaRPr lang="en-US" sz="2200">
                <a:solidFill>
                  <a:srgbClr val="FAF9F3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Round Same Side Corner Rectangle 6">
              <a:extLst>
                <a:ext uri="{FF2B5EF4-FFF2-40B4-BE49-F238E27FC236}">
                  <a16:creationId xmlns:a16="http://schemas.microsoft.com/office/drawing/2014/main" id="{BB3455AE-055C-511A-9D7A-4E5598830625}"/>
                </a:ext>
              </a:extLst>
            </p:cNvPr>
            <p:cNvSpPr/>
            <p:nvPr/>
          </p:nvSpPr>
          <p:spPr>
            <a:xfrm>
              <a:off x="423080" y="2408011"/>
              <a:ext cx="2659167" cy="52398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8DFFA"/>
            </a:solidFill>
            <a:ln w="25400" cap="flat" cmpd="sng" algn="ctr">
              <a:solidFill>
                <a:srgbClr val="A8DFFA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200" b="1" dirty="0">
                  <a:latin typeface="UTM Avo"/>
                  <a:ea typeface="+mn-ea"/>
                  <a:cs typeface="+mn-ea"/>
                  <a:sym typeface="+mn-lt"/>
                </a:rPr>
                <a:t>4</a:t>
              </a:r>
              <a:endParaRPr lang="en-US" sz="2200" b="1" dirty="0"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Rectangle 7">
              <a:extLst>
                <a:ext uri="{FF2B5EF4-FFF2-40B4-BE49-F238E27FC236}">
                  <a16:creationId xmlns:a16="http://schemas.microsoft.com/office/drawing/2014/main" id="{C106150C-C88F-2798-AD89-46E5F7F5EC44}"/>
                </a:ext>
              </a:extLst>
            </p:cNvPr>
            <p:cNvSpPr/>
            <p:nvPr/>
          </p:nvSpPr>
          <p:spPr>
            <a:xfrm>
              <a:off x="423080" y="2947120"/>
              <a:ext cx="2659167" cy="2078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189" indent="-457189" algn="just" defTabSz="1219170">
                <a:lnSpc>
                  <a:spcPct val="150000"/>
                </a:lnSpc>
                <a:buClrTx/>
                <a:buFont typeface="Arial" panose="020B0604020202020204" pitchFamily="34" charset="0"/>
                <a:buChar char="•"/>
                <a:defRPr/>
              </a:pPr>
              <a: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  <a:t>Hạn chế sử dụng nước và nguồn tài nguyên tự nhiên một cách hiệu quả. </a:t>
              </a:r>
            </a:p>
            <a:p>
              <a:pPr marL="457189" indent="-457189" algn="just" defTabSz="1219170">
                <a:lnSpc>
                  <a:spcPct val="150000"/>
                </a:lnSpc>
                <a:buClrTx/>
                <a:buFont typeface="Arial" panose="020B0604020202020204" pitchFamily="34" charset="0"/>
                <a:buChar char="•"/>
                <a:defRPr/>
              </a:pPr>
              <a: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  <a:t>Xử lý chất thải sinh ra từ quá trình trồng và chăm sóc cây.</a:t>
              </a:r>
              <a:endParaRPr lang="en-US" sz="2200" dirty="0">
                <a:solidFill>
                  <a:sysClr val="windowText" lastClr="000000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Group 9">
            <a:extLst>
              <a:ext uri="{FF2B5EF4-FFF2-40B4-BE49-F238E27FC236}">
                <a16:creationId xmlns:a16="http://schemas.microsoft.com/office/drawing/2014/main" id="{989323C1-C1CA-6920-8013-44FF866DF3EA}"/>
              </a:ext>
            </a:extLst>
          </p:cNvPr>
          <p:cNvGrpSpPr/>
          <p:nvPr/>
        </p:nvGrpSpPr>
        <p:grpSpPr>
          <a:xfrm>
            <a:off x="4222979" y="1689073"/>
            <a:ext cx="3759969" cy="5006693"/>
            <a:chOff x="423080" y="2408011"/>
            <a:chExt cx="2678001" cy="3011631"/>
          </a:xfrm>
        </p:grpSpPr>
        <p:sp>
          <p:nvSpPr>
            <p:cNvPr id="20" name="Rounded Rectangle 10">
              <a:extLst>
                <a:ext uri="{FF2B5EF4-FFF2-40B4-BE49-F238E27FC236}">
                  <a16:creationId xmlns:a16="http://schemas.microsoft.com/office/drawing/2014/main" id="{C9439577-2524-2CCD-3CFE-14B556E58BD2}"/>
                </a:ext>
              </a:extLst>
            </p:cNvPr>
            <p:cNvSpPr/>
            <p:nvPr/>
          </p:nvSpPr>
          <p:spPr>
            <a:xfrm>
              <a:off x="423080" y="2408011"/>
              <a:ext cx="2669441" cy="3011631"/>
            </a:xfrm>
            <a:prstGeom prst="roundRect">
              <a:avLst>
                <a:gd name="adj" fmla="val 11617"/>
              </a:avLst>
            </a:prstGeom>
            <a:solidFill>
              <a:srgbClr val="FFFFFF"/>
            </a:solidFill>
            <a:ln w="19050" cap="flat" cmpd="sng" algn="ctr">
              <a:solidFill>
                <a:srgbClr val="DF570A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endParaRPr lang="en-US" sz="2200">
                <a:solidFill>
                  <a:srgbClr val="FAF9F3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Round Same Side Corner Rectangle 11">
              <a:extLst>
                <a:ext uri="{FF2B5EF4-FFF2-40B4-BE49-F238E27FC236}">
                  <a16:creationId xmlns:a16="http://schemas.microsoft.com/office/drawing/2014/main" id="{DFBFA8CB-C77F-4B7E-FB5F-51E4D5038B71}"/>
                </a:ext>
              </a:extLst>
            </p:cNvPr>
            <p:cNvSpPr/>
            <p:nvPr/>
          </p:nvSpPr>
          <p:spPr>
            <a:xfrm>
              <a:off x="423080" y="2408011"/>
              <a:ext cx="2659167" cy="52398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F570A">
                <a:lumMod val="40000"/>
                <a:lumOff val="60000"/>
              </a:srgbClr>
            </a:solidFill>
            <a:ln w="25400" cap="flat" cmpd="sng" algn="ctr">
              <a:solidFill>
                <a:srgbClr val="DF570A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200" b="1" dirty="0">
                  <a:latin typeface="UTM Avo"/>
                  <a:ea typeface="+mn-ea"/>
                  <a:cs typeface="+mn-ea"/>
                  <a:sym typeface="+mn-lt"/>
                </a:rPr>
                <a:t>5</a:t>
              </a:r>
              <a:endParaRPr lang="en-US" sz="2200" b="1" dirty="0"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38E92DC6-B233-8AB2-F692-703D020AB76D}"/>
                </a:ext>
              </a:extLst>
            </p:cNvPr>
            <p:cNvSpPr/>
            <p:nvPr/>
          </p:nvSpPr>
          <p:spPr>
            <a:xfrm>
              <a:off x="431640" y="2931993"/>
              <a:ext cx="2669441" cy="1845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  <a:t>Cung cấp đào tạo và huấn luyện về an toàn lao động và bảo vệ </a:t>
              </a:r>
              <a:b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  <a:t>môi trường cho </a:t>
              </a:r>
              <a:b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  <a:t>nhân viên, nông dân và cộng đồng nông thôn.</a:t>
              </a:r>
              <a:endParaRPr lang="en-US" sz="2200" dirty="0">
                <a:solidFill>
                  <a:sysClr val="windowText" lastClr="000000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Group 13">
            <a:extLst>
              <a:ext uri="{FF2B5EF4-FFF2-40B4-BE49-F238E27FC236}">
                <a16:creationId xmlns:a16="http://schemas.microsoft.com/office/drawing/2014/main" id="{128753AC-2CA5-BAD7-8DE1-F894BFAE006D}"/>
              </a:ext>
            </a:extLst>
          </p:cNvPr>
          <p:cNvGrpSpPr/>
          <p:nvPr/>
        </p:nvGrpSpPr>
        <p:grpSpPr>
          <a:xfrm>
            <a:off x="8241948" y="1689072"/>
            <a:ext cx="3559255" cy="5006694"/>
            <a:chOff x="423080" y="2408010"/>
            <a:chExt cx="2669441" cy="3755020"/>
          </a:xfrm>
        </p:grpSpPr>
        <p:sp>
          <p:nvSpPr>
            <p:cNvPr id="24" name="Rounded Rectangle 14">
              <a:extLst>
                <a:ext uri="{FF2B5EF4-FFF2-40B4-BE49-F238E27FC236}">
                  <a16:creationId xmlns:a16="http://schemas.microsoft.com/office/drawing/2014/main" id="{94695966-DF5F-8697-75D5-483844C26141}"/>
                </a:ext>
              </a:extLst>
            </p:cNvPr>
            <p:cNvSpPr/>
            <p:nvPr/>
          </p:nvSpPr>
          <p:spPr>
            <a:xfrm>
              <a:off x="423080" y="2408011"/>
              <a:ext cx="2669441" cy="3755019"/>
            </a:xfrm>
            <a:prstGeom prst="roundRect">
              <a:avLst>
                <a:gd name="adj" fmla="val 11617"/>
              </a:avLst>
            </a:prstGeom>
            <a:solidFill>
              <a:srgbClr val="FFFFFF"/>
            </a:solidFill>
            <a:ln w="19050" cap="flat" cmpd="sng" algn="ctr">
              <a:solidFill>
                <a:srgbClr val="97CD69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endParaRPr lang="en-US" sz="2200">
                <a:solidFill>
                  <a:srgbClr val="FAF9F3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Round Same Side Corner Rectangle 15">
              <a:extLst>
                <a:ext uri="{FF2B5EF4-FFF2-40B4-BE49-F238E27FC236}">
                  <a16:creationId xmlns:a16="http://schemas.microsoft.com/office/drawing/2014/main" id="{A3077905-19C6-3DBE-963B-9ADFBFEA6165}"/>
                </a:ext>
              </a:extLst>
            </p:cNvPr>
            <p:cNvSpPr/>
            <p:nvPr/>
          </p:nvSpPr>
          <p:spPr>
            <a:xfrm>
              <a:off x="423080" y="2408010"/>
              <a:ext cx="2659167" cy="67607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97CD69"/>
            </a:solidFill>
            <a:ln w="25400" cap="flat" cmpd="sng" algn="ctr">
              <a:solidFill>
                <a:srgbClr val="97CD69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200" b="1" dirty="0">
                  <a:latin typeface="UTM Avo"/>
                  <a:ea typeface="+mn-ea"/>
                  <a:cs typeface="+mn-ea"/>
                  <a:sym typeface="+mn-lt"/>
                </a:rPr>
                <a:t>6</a:t>
              </a:r>
              <a:endParaRPr lang="en-US" sz="2200" b="1" dirty="0">
                <a:latin typeface="UTM Avo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Rectangle 16">
              <a:extLst>
                <a:ext uri="{FF2B5EF4-FFF2-40B4-BE49-F238E27FC236}">
                  <a16:creationId xmlns:a16="http://schemas.microsoft.com/office/drawing/2014/main" id="{EB7FB726-8699-FD5E-BA7C-8CE30145582F}"/>
                </a:ext>
              </a:extLst>
            </p:cNvPr>
            <p:cNvSpPr/>
            <p:nvPr/>
          </p:nvSpPr>
          <p:spPr>
            <a:xfrm>
              <a:off x="442913" y="3062783"/>
              <a:ext cx="2619499" cy="1538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9170">
                <a:lnSpc>
                  <a:spcPct val="150000"/>
                </a:lnSpc>
                <a:buClrTx/>
                <a:defRPr/>
              </a:pPr>
              <a: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  <a:t>Tuân thủ các quy định và tiêu chuẩn an toàn lao động và bảo vệ </a:t>
              </a:r>
              <a:b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</a:br>
              <a:r>
                <a:rPr lang="vi-VN" sz="2200" dirty="0">
                  <a:solidFill>
                    <a:sysClr val="windowText" lastClr="000000"/>
                  </a:solidFill>
                  <a:latin typeface="UTM Avo"/>
                  <a:ea typeface="+mn-ea"/>
                  <a:cs typeface="+mn-ea"/>
                  <a:sym typeface="+mn-lt"/>
                </a:rPr>
                <a:t>môi trường.</a:t>
              </a:r>
              <a:endParaRPr lang="en-US" sz="2200" dirty="0">
                <a:solidFill>
                  <a:sysClr val="windowText" lastClr="000000"/>
                </a:solidFill>
                <a:latin typeface="UTM Avo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400764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1">
            <a:extLst>
              <a:ext uri="{FF2B5EF4-FFF2-40B4-BE49-F238E27FC236}">
                <a16:creationId xmlns:a16="http://schemas.microsoft.com/office/drawing/2014/main" id="{02E2E9AE-4962-F52D-93C7-6A19300383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779" b="16670"/>
          <a:stretch/>
        </p:blipFill>
        <p:spPr>
          <a:xfrm>
            <a:off x="468086" y="766916"/>
            <a:ext cx="11255828" cy="4175627"/>
          </a:xfrm>
          <a:prstGeom prst="rect">
            <a:avLst/>
          </a:prstGeom>
        </p:spPr>
      </p:pic>
      <p:sp>
        <p:nvSpPr>
          <p:cNvPr id="8" name="Hình chữ nhật: Góc Tròn 5">
            <a:extLst>
              <a:ext uri="{FF2B5EF4-FFF2-40B4-BE49-F238E27FC236}">
                <a16:creationId xmlns:a16="http://schemas.microsoft.com/office/drawing/2014/main" id="{30572301-9192-4336-A470-A206FC7D7A84}"/>
              </a:ext>
            </a:extLst>
          </p:cNvPr>
          <p:cNvSpPr/>
          <p:nvPr/>
        </p:nvSpPr>
        <p:spPr>
          <a:xfrm>
            <a:off x="2657856" y="4463169"/>
            <a:ext cx="6876287" cy="958748"/>
          </a:xfrm>
          <a:prstGeom prst="roundRect">
            <a:avLst/>
          </a:prstGeom>
          <a:solidFill>
            <a:srgbClr val="B1D4C7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219170">
              <a:lnSpc>
                <a:spcPct val="150000"/>
              </a:lnSpc>
              <a:buClrTx/>
              <a:defRPr/>
            </a:pPr>
            <a:r>
              <a:rPr lang="vi-VN" sz="4000" b="1" kern="12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HƯỚNG DẪN VỀ NHÀ</a:t>
            </a:r>
          </a:p>
        </p:txBody>
      </p:sp>
      <p:sp>
        <p:nvSpPr>
          <p:cNvPr id="9" name="Hộp Văn bản 6">
            <a:extLst>
              <a:ext uri="{FF2B5EF4-FFF2-40B4-BE49-F238E27FC236}">
                <a16:creationId xmlns:a16="http://schemas.microsoft.com/office/drawing/2014/main" id="{54CF44A6-0B0A-0E59-C3A0-FC4D3C45E8A3}"/>
              </a:ext>
            </a:extLst>
          </p:cNvPr>
          <p:cNvSpPr txBox="1"/>
          <p:nvPr/>
        </p:nvSpPr>
        <p:spPr>
          <a:xfrm>
            <a:off x="2069934" y="5544909"/>
            <a:ext cx="805212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400" kern="12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Ôn lại kiến thức đã học.</a:t>
            </a:r>
          </a:p>
          <a:p>
            <a:pPr marL="457189" indent="-457189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400" kern="1200" dirty="0">
                <a:solidFill>
                  <a:schemeClr val="tx1"/>
                </a:solidFill>
                <a:latin typeface="UTM Avo"/>
                <a:ea typeface="+mn-ea"/>
                <a:cs typeface="+mn-ea"/>
                <a:sym typeface="+mn-lt"/>
              </a:rPr>
              <a:t>Hoàn thành bài tập phần Vận dụng và luyện tập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SLIDE_COUNT" val="2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ông nghệ 6.potx" id="{9FEEEFF5-8124-493B-B0C3-F6F2642525B0}" vid="{205F2644-E347-4C32-B2D6-8EA4ABB308E5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879</TotalTime>
  <Words>1801</Words>
  <Application>Microsoft Office PowerPoint</Application>
  <PresentationFormat>Widescreen</PresentationFormat>
  <Paragraphs>243</Paragraphs>
  <Slides>37</Slides>
  <Notes>26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Wingdings</vt:lpstr>
      <vt:lpstr>Calibri Light</vt:lpstr>
      <vt:lpstr>Arial</vt:lpstr>
      <vt:lpstr>UTM Avo</vt:lpstr>
      <vt:lpstr>Calibri</vt:lpstr>
      <vt:lpstr>Aptos</vt:lpstr>
      <vt:lpstr>Office Theme</vt:lpstr>
      <vt:lpstr>Theme1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67</cp:revision>
  <dcterms:modified xsi:type="dcterms:W3CDTF">2024-12-23T07:51:54Z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