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0"/>
  </p:notesMasterIdLst>
  <p:sldIdLst>
    <p:sldId id="257" r:id="rId2"/>
    <p:sldId id="256" r:id="rId3"/>
    <p:sldId id="267" r:id="rId4"/>
    <p:sldId id="268" r:id="rId5"/>
    <p:sldId id="260" r:id="rId6"/>
    <p:sldId id="262"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59" r:id="rId21"/>
    <p:sldId id="263" r:id="rId22"/>
    <p:sldId id="282" r:id="rId23"/>
    <p:sldId id="283" r:id="rId24"/>
    <p:sldId id="261" r:id="rId25"/>
    <p:sldId id="258" r:id="rId26"/>
    <p:sldId id="284" r:id="rId27"/>
    <p:sldId id="333" r:id="rId28"/>
    <p:sldId id="266" r:id="rId29"/>
  </p:sldIdLst>
  <p:sldSz cx="12192000" cy="6858000"/>
  <p:notesSz cx="6858000" cy="9144000"/>
  <p:embeddedFontLst>
    <p:embeddedFont>
      <p:font typeface="UTM Avo" panose="02040603050506020204" pitchFamily="18" charset="0"/>
      <p:regular r:id="rId31"/>
      <p:bold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A3C7"/>
    <a:srgbClr val="F4B183"/>
    <a:srgbClr val="FFF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73" autoAdjust="0"/>
    <p:restoredTop sz="94660"/>
  </p:normalViewPr>
  <p:slideViewPr>
    <p:cSldViewPr snapToGrid="0">
      <p:cViewPr varScale="1">
        <p:scale>
          <a:sx n="85" d="100"/>
          <a:sy n="85" d="100"/>
        </p:scale>
        <p:origin x="44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CB7B8E-1F10-5D47-A86F-676E6A093301}" type="datetimeFigureOut">
              <a:rPr lang="en-VN" smtClean="0"/>
              <a:t>12/25/2024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4A8F7E-164D-0648-8C21-15B2616BD0C8}" type="slidenum">
              <a:rPr lang="en-VN" smtClean="0"/>
              <a:t>‹#›</a:t>
            </a:fld>
            <a:endParaRPr lang="en-VN"/>
          </a:p>
        </p:txBody>
      </p:sp>
    </p:spTree>
    <p:extLst>
      <p:ext uri="{BB962C8B-B14F-4D97-AF65-F5344CB8AC3E}">
        <p14:creationId xmlns:p14="http://schemas.microsoft.com/office/powerpoint/2010/main" val="2932279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27</a:t>
            </a:fld>
            <a:endParaRPr lang="en-US"/>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12/25/2024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12/25/2024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12/25/2024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12/25/2024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12/25/2024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12/25/2024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4/1/409/62/"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hyperlink" Target="https://www.youtube.com/watch?v=ZqjhmdRgXMw" TargetMode="Externa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4/1/409/62/" TargetMode="External"/><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youtu.be/qRbl63MoYOk" TargetMode="External"/><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3.jpeg"/><Relationship Id="rId4" Type="http://schemas.openxmlformats.org/officeDocument/2006/relationships/image" Target="../media/image19.svg"/><Relationship Id="rId9"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9.svg"/><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19.svg"/><Relationship Id="rId9" Type="http://schemas.openxmlformats.org/officeDocument/2006/relationships/image" Target="../media/image27.jpeg"/></Relationships>
</file>

<file path=ppt/slides/_rels/slide11.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6.png"/><Relationship Id="rId3" Type="http://schemas.openxmlformats.org/officeDocument/2006/relationships/image" Target="../media/image28.png"/><Relationship Id="rId7" Type="http://schemas.openxmlformats.org/officeDocument/2006/relationships/image" Target="../media/image32.png"/><Relationship Id="rId12" Type="http://schemas.openxmlformats.org/officeDocument/2006/relationships/image" Target="../media/image14.sv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13.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image" Target="../media/image37.svg"/></Relationships>
</file>

<file path=ppt/slides/_rels/slide12.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jpeg"/></Relationships>
</file>

<file path=ppt/slides/_rels/slide14.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44.jpeg"/></Relationships>
</file>

<file path=ppt/slides/_rels/slide15.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44.jpeg"/></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7" Type="http://schemas.openxmlformats.org/officeDocument/2006/relationships/image" Target="../media/image48.pn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6.png"/><Relationship Id="rId7" Type="http://schemas.openxmlformats.org/officeDocument/2006/relationships/image" Target="../media/image14.sv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49.png"/><Relationship Id="rId4" Type="http://schemas.openxmlformats.org/officeDocument/2006/relationships/image" Target="../media/image37.svg"/><Relationship Id="rId9" Type="http://schemas.openxmlformats.org/officeDocument/2006/relationships/image" Target="../media/image51.svg"/></Relationships>
</file>

<file path=ppt/slides/_rels/slide1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png"/><Relationship Id="rId7" Type="http://schemas.openxmlformats.org/officeDocument/2006/relationships/image" Target="../media/image19.svg"/><Relationship Id="rId2" Type="http://schemas.openxmlformats.org/officeDocument/2006/relationships/image" Target="../media/image11.jp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54.svg"/><Relationship Id="rId4" Type="http://schemas.openxmlformats.org/officeDocument/2006/relationships/image" Target="../media/image53.png"/></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hoat-dong-trai-nghiem-4/1/409/63/" TargetMode="External"/><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7.jp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2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57.jp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hoat-dong-trai-nghiem-4/1/409/63/" TargetMode="External"/><Relationship Id="rId2" Type="http://schemas.openxmlformats.org/officeDocument/2006/relationships/image" Target="../media/image63.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36.png"/><Relationship Id="rId7" Type="http://schemas.openxmlformats.org/officeDocument/2006/relationships/image" Target="../media/image67.png"/><Relationship Id="rId2" Type="http://schemas.openxmlformats.org/officeDocument/2006/relationships/image" Target="../media/image64.jpg"/><Relationship Id="rId1" Type="http://schemas.openxmlformats.org/officeDocument/2006/relationships/slideLayout" Target="../slideLayouts/slideLayout2.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37.svg"/></Relationships>
</file>

<file path=ppt/slides/_rels/slide26.xml.rels><?xml version="1.0" encoding="UTF-8" standalone="yes"?>
<Relationships xmlns="http://schemas.openxmlformats.org/package/2006/relationships"><Relationship Id="rId8" Type="http://schemas.openxmlformats.org/officeDocument/2006/relationships/image" Target="../media/image74.svg"/><Relationship Id="rId3" Type="http://schemas.openxmlformats.org/officeDocument/2006/relationships/image" Target="../media/image69.png"/><Relationship Id="rId7" Type="http://schemas.openxmlformats.org/officeDocument/2006/relationships/image" Target="../media/image73.png"/><Relationship Id="rId12" Type="http://schemas.openxmlformats.org/officeDocument/2006/relationships/image" Target="../media/image78.sv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72.sv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svg"/><Relationship Id="rId4" Type="http://schemas.openxmlformats.org/officeDocument/2006/relationships/image" Target="../media/image70.svg"/><Relationship Id="rId9" Type="http://schemas.openxmlformats.org/officeDocument/2006/relationships/image" Target="../media/image75.pn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9.jpeg"/></Relationships>
</file>

<file path=ppt/slides/_rels/slide28.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6533D-45C8-852C-1B64-04F2A00BA7B6}"/>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4</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3" name="Title 1">
            <a:extLst>
              <a:ext uri="{FF2B5EF4-FFF2-40B4-BE49-F238E27FC236}">
                <a16:creationId xmlns:a16="http://schemas.microsoft.com/office/drawing/2014/main" id="{B34DAC69-553C-23D7-A77C-011682FD204E}"/>
              </a:ext>
            </a:extLst>
          </p:cNvPr>
          <p:cNvSpPr txBox="1">
            <a:spLocks/>
          </p:cNvSpPr>
          <p:nvPr/>
        </p:nvSpPr>
        <p:spPr>
          <a:xfrm>
            <a:off x="9063429" y="214971"/>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4</a:t>
            </a:r>
          </a:p>
        </p:txBody>
      </p:sp>
      <p:sp>
        <p:nvSpPr>
          <p:cNvPr id="7" name="Title 1">
            <a:extLst>
              <a:ext uri="{FF2B5EF4-FFF2-40B4-BE49-F238E27FC236}">
                <a16:creationId xmlns:a16="http://schemas.microsoft.com/office/drawing/2014/main" id="{84FC594A-BCDB-447D-0F12-66B51ADEEB33}"/>
              </a:ext>
            </a:extLst>
          </p:cNvPr>
          <p:cNvSpPr txBox="1">
            <a:spLocks/>
          </p:cNvSpPr>
          <p:nvPr/>
        </p:nvSpPr>
        <p:spPr>
          <a:xfrm>
            <a:off x="0" y="2375113"/>
            <a:ext cx="12037255" cy="16557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6: </a:t>
            </a:r>
          </a:p>
          <a:p>
            <a:pPr>
              <a:lnSpc>
                <a:spcPct val="100000"/>
              </a:lnSpc>
              <a:spcBef>
                <a:spcPts val="600"/>
              </a:spcBef>
            </a:pPr>
            <a:r>
              <a:rPr lang="en-US" sz="5200" b="1" dirty="0" err="1">
                <a:solidFill>
                  <a:srgbClr val="002060"/>
                </a:solidFill>
                <a:latin typeface="UTM Avo" panose="02040603050506020204" pitchFamily="18" charset="0"/>
              </a:rPr>
              <a:t>Quê</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hương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tươi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đẹp</a:t>
            </a:r>
            <a:endParaRPr lang="en-US" sz="5200" b="1" dirty="0">
              <a:solidFill>
                <a:srgbClr val="002060"/>
              </a:solidFill>
              <a:latin typeface="UTM Avo" panose="02040603050506020204" pitchFamily="18" charset="0"/>
            </a:endParaRPr>
          </a:p>
        </p:txBody>
      </p:sp>
      <p:sp>
        <p:nvSpPr>
          <p:cNvPr id="8" name="Subtitle 2">
            <a:extLst>
              <a:ext uri="{FF2B5EF4-FFF2-40B4-BE49-F238E27FC236}">
                <a16:creationId xmlns:a16="http://schemas.microsoft.com/office/drawing/2014/main" id="{6CD655EE-28D2-A41A-DD48-9358E7233D1E}"/>
              </a:ext>
            </a:extLst>
          </p:cNvPr>
          <p:cNvSpPr txBox="1">
            <a:spLocks/>
          </p:cNvSpPr>
          <p:nvPr/>
        </p:nvSpPr>
        <p:spPr>
          <a:xfrm>
            <a:off x="1523999" y="405799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21</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A69E3727-B347-C5F7-16A8-95BC4673F9AD}"/>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2753597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teaching a class&#10;&#10;Description automatically generated">
            <a:extLst>
              <a:ext uri="{FF2B5EF4-FFF2-40B4-BE49-F238E27FC236}">
                <a16:creationId xmlns:a16="http://schemas.microsoft.com/office/drawing/2014/main" id="{EE202C34-2F93-5269-A34F-FFDEF7FFF92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287" t="36327" r="8687" b="3666"/>
          <a:stretch/>
        </p:blipFill>
        <p:spPr>
          <a:xfrm>
            <a:off x="2500237" y="3652690"/>
            <a:ext cx="7094295" cy="3089072"/>
          </a:xfrm>
          <a:prstGeom prst="rect">
            <a:avLst/>
          </a:prstGeom>
        </p:spPr>
      </p:pic>
      <p:sp>
        <p:nvSpPr>
          <p:cNvPr id="6" name="TextBox 5">
            <a:extLst>
              <a:ext uri="{FF2B5EF4-FFF2-40B4-BE49-F238E27FC236}">
                <a16:creationId xmlns:a16="http://schemas.microsoft.com/office/drawing/2014/main" id="{4287616F-2C09-D371-7A77-453999F33F98}"/>
              </a:ext>
            </a:extLst>
          </p:cNvPr>
          <p:cNvSpPr txBox="1"/>
          <p:nvPr/>
        </p:nvSpPr>
        <p:spPr>
          <a:xfrm>
            <a:off x="826596" y="1843930"/>
            <a:ext cx="10538807" cy="1675843"/>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VN" sz="2400" dirty="0">
                <a:latin typeface="UTM Avo" panose="02040603050506020204" pitchFamily="18"/>
              </a:rPr>
              <a:t>Nghe giới thiệu về cảnh quan thiên nhiên quê hương.</a:t>
            </a:r>
          </a:p>
          <a:p>
            <a:pPr marL="342900" indent="-342900">
              <a:lnSpc>
                <a:spcPct val="150000"/>
              </a:lnSpc>
              <a:buFont typeface="Arial" panose="020B0604020202020204" pitchFamily="34" charset="0"/>
              <a:buChar char="•"/>
            </a:pPr>
            <a:r>
              <a:rPr lang="en-VN" sz="2400" dirty="0">
                <a:latin typeface="UTM Avo" panose="02040603050506020204" pitchFamily="18"/>
              </a:rPr>
              <a:t>Hưởng ứng hoạt động sưu tầm tranh ảnh về cảnh quan thiên nhiên quê hương.</a:t>
            </a:r>
          </a:p>
        </p:txBody>
      </p:sp>
      <p:sp>
        <p:nvSpPr>
          <p:cNvPr id="4" name="TextBox 3">
            <a:extLst>
              <a:ext uri="{FF2B5EF4-FFF2-40B4-BE49-F238E27FC236}">
                <a16:creationId xmlns:a16="http://schemas.microsoft.com/office/drawing/2014/main" id="{3F5C5611-23A5-B546-AC93-ADC7F5D9F9AA}"/>
              </a:ext>
            </a:extLst>
          </p:cNvPr>
          <p:cNvSpPr txBox="1"/>
          <p:nvPr/>
        </p:nvSpPr>
        <p:spPr>
          <a:xfrm>
            <a:off x="826596" y="1508318"/>
            <a:ext cx="6792689" cy="461665"/>
          </a:xfrm>
          <a:prstGeom prst="rect">
            <a:avLst/>
          </a:prstGeom>
          <a:noFill/>
        </p:spPr>
        <p:txBody>
          <a:bodyPr wrap="square">
            <a:spAutoFit/>
          </a:bodyPr>
          <a:lstStyle/>
          <a:p>
            <a:pPr algn="ctr"/>
            <a:r>
              <a:rPr lang="en-VN" sz="2400" b="1" dirty="0">
                <a:solidFill>
                  <a:schemeClr val="tx1"/>
                </a:solidFill>
                <a:latin typeface="UTM Avo" panose="02040603050506020204" pitchFamily="18"/>
              </a:rPr>
              <a:t>Vẻ đẹp cảnh quan thiên nhiên quê hương</a:t>
            </a:r>
            <a:endParaRPr lang="en-VN" sz="2400" b="1" i="1" dirty="0">
              <a:solidFill>
                <a:schemeClr val="tx1"/>
              </a:solidFill>
              <a:latin typeface="UTM Avo" panose="02040603050506020204" pitchFamily="18"/>
            </a:endParaRPr>
          </a:p>
        </p:txBody>
      </p:sp>
    </p:spTree>
    <p:extLst>
      <p:ext uri="{BB962C8B-B14F-4D97-AF65-F5344CB8AC3E}">
        <p14:creationId xmlns:p14="http://schemas.microsoft.com/office/powerpoint/2010/main" val="13081641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500"/>
                                        <p:tgtEl>
                                          <p:spTgt spid="6"/>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D3577B9-5603-85FC-25B6-EE1F140B5015}"/>
              </a:ext>
            </a:extLst>
          </p:cNvPr>
          <p:cNvSpPr/>
          <p:nvPr/>
        </p:nvSpPr>
        <p:spPr>
          <a:xfrm>
            <a:off x="911648" y="5441618"/>
            <a:ext cx="10315946" cy="1128386"/>
          </a:xfrm>
          <a:prstGeom prst="rect">
            <a:avLst/>
          </a:prstGeom>
          <a:solidFill>
            <a:srgbClr val="FFF9F7"/>
          </a:solidFill>
        </p:spPr>
        <p:txBody>
          <a:bodyPr wrap="square">
            <a:spAutoFit/>
          </a:bodyPr>
          <a:lstStyle/>
          <a:p>
            <a:pPr algn="ctr">
              <a:lnSpc>
                <a:spcPct val="150000"/>
              </a:lnSpc>
              <a:spcBef>
                <a:spcPts val="200"/>
              </a:spcBef>
              <a:spcAft>
                <a:spcPts val="200"/>
              </a:spcAft>
            </a:pPr>
            <a:r>
              <a:rPr lang="en-US" sz="2400" dirty="0" err="1">
                <a:latin typeface="UTM Avo" panose="02040603050506020204" pitchFamily="18"/>
                <a:ea typeface="Calibri" panose="020F0502020204030204" pitchFamily="34" charset="0"/>
                <a:cs typeface="Arial" panose="020B0604020202020204" pitchFamily="34" charset="0"/>
              </a:rPr>
              <a:t>Các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em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xem</a:t>
            </a:r>
            <a:r>
              <a:rPr lang="vi-VN" sz="2400" dirty="0">
                <a:latin typeface="UTM Avo" panose="02040603050506020204" pitchFamily="18"/>
                <a:ea typeface="Calibri" panose="020F0502020204030204" pitchFamily="34" charset="0"/>
                <a:cs typeface="Arial" panose="020B0604020202020204" pitchFamily="34" charset="0"/>
              </a:rPr>
              <a:t> vide</a:t>
            </a:r>
            <a:r>
              <a:rPr lang="en-US" sz="2400" dirty="0">
                <a:latin typeface="UTM Avo" panose="02040603050506020204" pitchFamily="18"/>
                <a:ea typeface="Calibri" panose="020F0502020204030204" pitchFamily="34" charset="0"/>
                <a:cs typeface="Arial" panose="020B0604020202020204" pitchFamily="34" charset="0"/>
              </a:rPr>
              <a:t>o</a:t>
            </a:r>
            <a:r>
              <a:rPr lang="vi-VN" sz="2400" dirty="0">
                <a:latin typeface="UTM Avo" panose="02040603050506020204" pitchFamily="18"/>
                <a:ea typeface="Calibri" panose="020F0502020204030204" pitchFamily="34" charset="0"/>
                <a:cs typeface="Arial" panose="020B0604020202020204" pitchFamily="34" charset="0"/>
              </a:rPr>
              <a:t> về chủ đề cảnh đẹp thiên nhiên quê hương</a:t>
            </a:r>
            <a:r>
              <a:rPr lang="en-US" sz="2400" dirty="0">
                <a:latin typeface="UTM Avo" panose="02040603050506020204" pitchFamily="18"/>
                <a:ea typeface="Calibri" panose="020F0502020204030204" pitchFamily="34" charset="0"/>
                <a:cs typeface="Arial" panose="020B0604020202020204" pitchFamily="34" charset="0"/>
              </a:rPr>
              <a:t> ở </a:t>
            </a:r>
            <a:r>
              <a:rPr lang="en-US" sz="2400" dirty="0" err="1">
                <a:latin typeface="UTM Avo" panose="02040603050506020204" pitchFamily="18"/>
                <a:ea typeface="Calibri" panose="020F0502020204030204" pitchFamily="34" charset="0"/>
                <a:cs typeface="Arial" panose="020B0604020202020204" pitchFamily="34" charset="0"/>
              </a:rPr>
              <a:t>trên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và</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nêu</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cảm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nghĩ</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của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mình</a:t>
            </a:r>
            <a:r>
              <a:rPr lang="en-US" sz="2400" dirty="0">
                <a:latin typeface="UTM Avo" panose="02040603050506020204" pitchFamily="18"/>
                <a:ea typeface="Calibri" panose="020F0502020204030204" pitchFamily="34" charset="0"/>
                <a:cs typeface="Arial" panose="020B0604020202020204" pitchFamily="34" charset="0"/>
              </a:rPr>
              <a:t>.</a:t>
            </a:r>
            <a:endParaRPr lang="en-US" sz="2400" i="1" dirty="0">
              <a:solidFill>
                <a:srgbClr val="FF0000"/>
              </a:solidFill>
              <a:latin typeface="UTM Avo" panose="02040603050506020204" pitchFamily="18"/>
              <a:ea typeface="Calibri" panose="020F050202020403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E4E422CD-E46C-FABC-6041-E33962FBC20E}"/>
              </a:ext>
            </a:extLst>
          </p:cNvPr>
          <p:cNvGrpSpPr/>
          <p:nvPr/>
        </p:nvGrpSpPr>
        <p:grpSpPr>
          <a:xfrm>
            <a:off x="-1057398" y="686953"/>
            <a:ext cx="5951416" cy="994372"/>
            <a:chOff x="3467284" y="286730"/>
            <a:chExt cx="11582400" cy="1491558"/>
          </a:xfrm>
        </p:grpSpPr>
        <p:grpSp>
          <p:nvGrpSpPr>
            <p:cNvPr id="8" name="Group 18">
              <a:extLst>
                <a:ext uri="{FF2B5EF4-FFF2-40B4-BE49-F238E27FC236}">
                  <a16:creationId xmlns:a16="http://schemas.microsoft.com/office/drawing/2014/main" id="{3B1617A3-EDC1-C3C8-0D17-353A0F54971F}"/>
                </a:ext>
              </a:extLst>
            </p:cNvPr>
            <p:cNvGrpSpPr/>
            <p:nvPr/>
          </p:nvGrpSpPr>
          <p:grpSpPr>
            <a:xfrm>
              <a:off x="3467284" y="286730"/>
              <a:ext cx="11582400" cy="1491558"/>
              <a:chOff x="0" y="-38100"/>
              <a:chExt cx="3160916" cy="444500"/>
            </a:xfrm>
          </p:grpSpPr>
          <p:sp>
            <p:nvSpPr>
              <p:cNvPr id="10" name="Freeform 19">
                <a:extLst>
                  <a:ext uri="{FF2B5EF4-FFF2-40B4-BE49-F238E27FC236}">
                    <a16:creationId xmlns:a16="http://schemas.microsoft.com/office/drawing/2014/main" id="{8B4FE92A-5AA0-BFC0-474D-41AB03CDC521}"/>
                  </a:ext>
                </a:extLst>
              </p:cNvPr>
              <p:cNvSpPr/>
              <p:nvPr/>
            </p:nvSpPr>
            <p:spPr>
              <a:xfrm>
                <a:off x="203200" y="-326"/>
                <a:ext cx="2957716" cy="349197"/>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2">
                  <a:lumMod val="75000"/>
                </a:schemeClr>
              </a:solidFill>
            </p:spPr>
            <p:txBody>
              <a:bodyPr/>
              <a:lstStyle/>
              <a:p>
                <a:endParaRPr lang="en-US" sz="700">
                  <a:latin typeface="UTM Avo" panose="02040603050506020204" pitchFamily="18"/>
                </a:endParaRPr>
              </a:p>
            </p:txBody>
          </p:sp>
          <p:sp>
            <p:nvSpPr>
              <p:cNvPr id="11" name="TextBox 20">
                <a:extLst>
                  <a:ext uri="{FF2B5EF4-FFF2-40B4-BE49-F238E27FC236}">
                    <a16:creationId xmlns:a16="http://schemas.microsoft.com/office/drawing/2014/main" id="{BF515B4C-5DCC-E292-708D-E99338D741DF}"/>
                  </a:ext>
                </a:extLst>
              </p:cNvPr>
              <p:cNvSpPr txBox="1"/>
              <p:nvPr/>
            </p:nvSpPr>
            <p:spPr>
              <a:xfrm>
                <a:off x="0" y="-38100"/>
                <a:ext cx="812800" cy="444500"/>
              </a:xfrm>
              <a:prstGeom prst="rect">
                <a:avLst/>
              </a:prstGeom>
            </p:spPr>
            <p:txBody>
              <a:bodyPr lIns="33867" tIns="33867" rIns="33867" bIns="33867" rtlCol="0" anchor="ctr"/>
              <a:lstStyle/>
              <a:p>
                <a:pPr algn="ctr">
                  <a:lnSpc>
                    <a:spcPts val="1773"/>
                  </a:lnSpc>
                  <a:spcBef>
                    <a:spcPct val="0"/>
                  </a:spcBef>
                </a:pPr>
                <a:endParaRPr sz="700">
                  <a:latin typeface="UTM Avo" panose="02040603050506020204" pitchFamily="18"/>
                </a:endParaRPr>
              </a:p>
            </p:txBody>
          </p:sp>
        </p:grpSp>
        <p:sp>
          <p:nvSpPr>
            <p:cNvPr id="9" name="TextBox 8">
              <a:extLst>
                <a:ext uri="{FF2B5EF4-FFF2-40B4-BE49-F238E27FC236}">
                  <a16:creationId xmlns:a16="http://schemas.microsoft.com/office/drawing/2014/main" id="{309427D8-E815-27EF-B004-5D6AC3EC893A}"/>
                </a:ext>
              </a:extLst>
            </p:cNvPr>
            <p:cNvSpPr txBox="1"/>
            <p:nvPr/>
          </p:nvSpPr>
          <p:spPr>
            <a:xfrm>
              <a:off x="5546603" y="640094"/>
              <a:ext cx="8168337" cy="784830"/>
            </a:xfrm>
            <a:prstGeom prst="rect">
              <a:avLst/>
            </a:prstGeom>
            <a:noFill/>
          </p:spPr>
          <p:txBody>
            <a:bodyPr wrap="square" rtlCol="0">
              <a:spAutoFit/>
            </a:bodyPr>
            <a:lstStyle/>
            <a:p>
              <a:pPr algn="ctr"/>
              <a:r>
                <a:rPr lang="en-US" sz="2800" b="1" dirty="0">
                  <a:solidFill>
                    <a:schemeClr val="bg1"/>
                  </a:solidFill>
                  <a:latin typeface="UTM Avo" panose="02040603050506020204" pitchFamily="18"/>
                  <a:cs typeface="Arial" panose="020B0604020202020204" pitchFamily="34" charset="0"/>
                </a:rPr>
                <a:t>KHỞI ĐỘNG</a:t>
              </a:r>
            </a:p>
          </p:txBody>
        </p:sp>
      </p:grpSp>
      <p:sp>
        <p:nvSpPr>
          <p:cNvPr id="12" name="Freeform 14">
            <a:extLst>
              <a:ext uri="{FF2B5EF4-FFF2-40B4-BE49-F238E27FC236}">
                <a16:creationId xmlns:a16="http://schemas.microsoft.com/office/drawing/2014/main" id="{7D51C1DF-5093-A6C6-CB4B-BA5EB1BA1485}"/>
              </a:ext>
            </a:extLst>
          </p:cNvPr>
          <p:cNvSpPr/>
          <p:nvPr/>
        </p:nvSpPr>
        <p:spPr>
          <a:xfrm>
            <a:off x="-53552" y="6217730"/>
            <a:ext cx="965200" cy="509094"/>
          </a:xfrm>
          <a:custGeom>
            <a:avLst/>
            <a:gdLst/>
            <a:ahLst/>
            <a:cxnLst/>
            <a:rect l="l" t="t" r="r" b="b"/>
            <a:pathLst>
              <a:path w="1764720" h="1090918">
                <a:moveTo>
                  <a:pt x="0" y="0"/>
                </a:moveTo>
                <a:lnTo>
                  <a:pt x="1764720" y="0"/>
                </a:lnTo>
                <a:lnTo>
                  <a:pt x="1764720" y="1090918"/>
                </a:lnTo>
                <a:lnTo>
                  <a:pt x="0" y="109091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700">
              <a:latin typeface="UTM Avo" panose="02040603050506020204" pitchFamily="18"/>
            </a:endParaRPr>
          </a:p>
        </p:txBody>
      </p:sp>
      <p:pic>
        <p:nvPicPr>
          <p:cNvPr id="14" name="Picture 13">
            <a:hlinkClick r:id="rId5"/>
            <a:extLst>
              <a:ext uri="{FF2B5EF4-FFF2-40B4-BE49-F238E27FC236}">
                <a16:creationId xmlns:a16="http://schemas.microsoft.com/office/drawing/2014/main" id="{023DA82C-2897-3D62-061F-D70492ABD2BD}"/>
              </a:ext>
            </a:extLst>
          </p:cNvPr>
          <p:cNvPicPr>
            <a:picLocks noChangeAspect="1"/>
          </p:cNvPicPr>
          <p:nvPr/>
        </p:nvPicPr>
        <p:blipFill>
          <a:blip r:embed="rId6"/>
          <a:stretch>
            <a:fillRect/>
          </a:stretch>
        </p:blipFill>
        <p:spPr>
          <a:xfrm>
            <a:off x="3208947" y="1874800"/>
            <a:ext cx="5774105" cy="3244647"/>
          </a:xfrm>
          <a:prstGeom prst="rect">
            <a:avLst/>
          </a:prstGeom>
        </p:spPr>
      </p:pic>
    </p:spTree>
    <p:extLst>
      <p:ext uri="{BB962C8B-B14F-4D97-AF65-F5344CB8AC3E}">
        <p14:creationId xmlns:p14="http://schemas.microsoft.com/office/powerpoint/2010/main" val="5847864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randombar(horizontal)">
                                      <p:cBhvr>
                                        <p:cTn id="11" dur="500"/>
                                        <p:tgtEl>
                                          <p:spTgt spid="14"/>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7DD4CC3-94F8-96C6-BEC0-88080DE8AFF1}"/>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610134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63FB1894-33CB-EFEE-EA0E-9B2530376F07}"/>
              </a:ext>
            </a:extLst>
          </p:cNvPr>
          <p:cNvSpPr txBox="1"/>
          <p:nvPr/>
        </p:nvSpPr>
        <p:spPr>
          <a:xfrm>
            <a:off x="493647" y="1538422"/>
            <a:ext cx="11379963" cy="482055"/>
          </a:xfrm>
          <a:prstGeom prst="rect">
            <a:avLst/>
          </a:prstGeom>
        </p:spPr>
        <p:txBody>
          <a:bodyPr wrap="square" lIns="0" tIns="0" rIns="0" bIns="0" rtlCol="0" anchor="t">
            <a:spAutoFit/>
          </a:bodyPr>
          <a:lstStyle/>
          <a:p>
            <a:pPr lvl="0" algn="ctr">
              <a:lnSpc>
                <a:spcPct val="150000"/>
              </a:lnSpc>
              <a:spcBef>
                <a:spcPct val="0"/>
              </a:spcBef>
            </a:pPr>
            <a:r>
              <a:rPr lang="vi-VN" sz="2400" b="1" dirty="0">
                <a:latin typeface="UTM Avo" panose="02040603050506020204" pitchFamily="18"/>
                <a:cs typeface="Arial" panose="020B0604020202020204" pitchFamily="34" charset="0"/>
              </a:rPr>
              <a:t>Hoạt động </a:t>
            </a:r>
            <a:r>
              <a:rPr lang="en-US" sz="2400" b="1" dirty="0">
                <a:latin typeface="UTM Avo" panose="02040603050506020204" pitchFamily="18"/>
                <a:cs typeface="Arial" panose="020B0604020202020204" pitchFamily="34" charset="0"/>
              </a:rPr>
              <a:t>1</a:t>
            </a:r>
            <a:r>
              <a:rPr lang="vi-VN" sz="2400" b="1" dirty="0">
                <a:latin typeface="UTM Avo" panose="02040603050506020204" pitchFamily="18"/>
                <a:cs typeface="Arial" panose="020B0604020202020204" pitchFamily="34" charset="0"/>
              </a:rPr>
              <a:t>: Khám phá cảnh quan thiên nhiên quê hương</a:t>
            </a:r>
            <a:endParaRPr lang="vi-VN" sz="2400" b="1" i="1" dirty="0">
              <a:latin typeface="UTM Avo" panose="02040603050506020204" pitchFamily="18"/>
              <a:cs typeface="Arial" panose="020B0604020202020204" pitchFamily="34" charset="0"/>
            </a:endParaRPr>
          </a:p>
        </p:txBody>
      </p:sp>
      <p:sp>
        <p:nvSpPr>
          <p:cNvPr id="3" name="Rectangle 2">
            <a:extLst>
              <a:ext uri="{FF2B5EF4-FFF2-40B4-BE49-F238E27FC236}">
                <a16:creationId xmlns:a16="http://schemas.microsoft.com/office/drawing/2014/main" id="{4C6A8C95-283B-FE96-DF21-F13E0B0A0C13}"/>
              </a:ext>
            </a:extLst>
          </p:cNvPr>
          <p:cNvSpPr/>
          <p:nvPr/>
        </p:nvSpPr>
        <p:spPr>
          <a:xfrm>
            <a:off x="2049785" y="2020477"/>
            <a:ext cx="8092429" cy="1128386"/>
          </a:xfrm>
          <a:prstGeom prst="rect">
            <a:avLst/>
          </a:prstGeom>
        </p:spPr>
        <p:txBody>
          <a:bodyPr wrap="square">
            <a:spAutoFit/>
          </a:bodyPr>
          <a:lstStyle/>
          <a:p>
            <a:pPr algn="ctr">
              <a:lnSpc>
                <a:spcPct val="150000"/>
              </a:lnSpc>
              <a:spcBef>
                <a:spcPts val="200"/>
              </a:spcBef>
              <a:spcAft>
                <a:spcPts val="200"/>
              </a:spcAft>
            </a:pPr>
            <a:r>
              <a:rPr lang="en-US" sz="2400" dirty="0">
                <a:latin typeface="UTM Avo" panose="02040603050506020204" pitchFamily="18"/>
                <a:ea typeface="Calibri" panose="020F0502020204030204" pitchFamily="34" charset="0"/>
                <a:cs typeface="Arial" panose="020B0604020202020204" pitchFamily="34" charset="0"/>
              </a:rPr>
              <a:t>Các </a:t>
            </a:r>
            <a:r>
              <a:rPr lang="en-US" sz="2400" dirty="0" err="1">
                <a:latin typeface="UTM Avo" panose="02040603050506020204" pitchFamily="18"/>
                <a:ea typeface="Calibri" panose="020F0502020204030204" pitchFamily="34" charset="0"/>
                <a:cs typeface="Arial" panose="020B0604020202020204" pitchFamily="34" charset="0"/>
              </a:rPr>
              <a:t>em</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xem </a:t>
            </a:r>
            <a:r>
              <a:rPr lang="en-US" sz="2400" dirty="0" err="1">
                <a:latin typeface="UTM Avo" panose="02040603050506020204" pitchFamily="18"/>
                <a:ea typeface="Calibri" panose="020F0502020204030204" pitchFamily="34" charset="0"/>
                <a:cs typeface="Arial" panose="020B0604020202020204" pitchFamily="34" charset="0"/>
              </a:rPr>
              <a:t>đoạn</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phim tư liệu</a:t>
            </a:r>
            <a:r>
              <a:rPr lang="en-US" sz="2400" dirty="0">
                <a:latin typeface="UTM Avo" panose="02040603050506020204" pitchFamily="18"/>
                <a:ea typeface="Calibri" panose="020F0502020204030204" pitchFamily="34" charset="0"/>
                <a:cs typeface="Arial" panose="020B0604020202020204" pitchFamily="34" charset="0"/>
              </a:rPr>
              <a:t> </a:t>
            </a:r>
            <a:r>
              <a:rPr lang="vi-VN" sz="2400" dirty="0">
                <a:latin typeface="UTM Avo" panose="02040603050506020204" pitchFamily="18"/>
                <a:ea typeface="Calibri" panose="020F0502020204030204" pitchFamily="34" charset="0"/>
                <a:cs typeface="Arial" panose="020B0604020202020204" pitchFamily="34" charset="0"/>
              </a:rPr>
              <a:t>về cảnh quan </a:t>
            </a:r>
            <a:br>
              <a:rPr lang="vi-VN" sz="2400" dirty="0">
                <a:latin typeface="UTM Avo" panose="02040603050506020204" pitchFamily="18"/>
                <a:ea typeface="Calibri" panose="020F0502020204030204" pitchFamily="34" charset="0"/>
                <a:cs typeface="Arial" panose="020B0604020202020204" pitchFamily="34" charset="0"/>
              </a:rPr>
            </a:br>
            <a:r>
              <a:rPr lang="vi-VN" sz="2400" dirty="0">
                <a:latin typeface="UTM Avo" panose="02040603050506020204" pitchFamily="18"/>
                <a:ea typeface="Calibri" panose="020F0502020204030204" pitchFamily="34" charset="0"/>
                <a:cs typeface="Arial" panose="020B0604020202020204" pitchFamily="34" charset="0"/>
              </a:rPr>
              <a:t>thiên nhiên quê hương, đất nước</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9" name="Picture 8">
            <a:hlinkClick r:id="rId3"/>
            <a:extLst>
              <a:ext uri="{FF2B5EF4-FFF2-40B4-BE49-F238E27FC236}">
                <a16:creationId xmlns:a16="http://schemas.microsoft.com/office/drawing/2014/main" id="{0D5BAECC-8E25-3CE5-AA47-DAD87A7A0090}"/>
              </a:ext>
            </a:extLst>
          </p:cNvPr>
          <p:cNvPicPr>
            <a:picLocks noChangeAspect="1"/>
          </p:cNvPicPr>
          <p:nvPr/>
        </p:nvPicPr>
        <p:blipFill>
          <a:blip r:embed="rId4"/>
          <a:stretch>
            <a:fillRect/>
          </a:stretch>
        </p:blipFill>
        <p:spPr>
          <a:xfrm>
            <a:off x="3099746" y="3296505"/>
            <a:ext cx="5992507" cy="3368700"/>
          </a:xfrm>
          <a:prstGeom prst="rect">
            <a:avLst/>
          </a:prstGeom>
        </p:spPr>
      </p:pic>
    </p:spTree>
    <p:extLst>
      <p:ext uri="{BB962C8B-B14F-4D97-AF65-F5344CB8AC3E}">
        <p14:creationId xmlns:p14="http://schemas.microsoft.com/office/powerpoint/2010/main" val="866177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500"/>
                                        <p:tgtEl>
                                          <p:spTgt spid="3"/>
                                        </p:tgtEl>
                                      </p:cBhvr>
                                    </p:animEffect>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Freeform 48">
            <a:extLst>
              <a:ext uri="{FF2B5EF4-FFF2-40B4-BE49-F238E27FC236}">
                <a16:creationId xmlns:a16="http://schemas.microsoft.com/office/drawing/2014/main" id="{B51224FB-44F5-D125-B675-827940DCA7AD}"/>
              </a:ext>
            </a:extLst>
          </p:cNvPr>
          <p:cNvSpPr/>
          <p:nvPr/>
        </p:nvSpPr>
        <p:spPr>
          <a:xfrm rot="-202677">
            <a:off x="19340" y="6182264"/>
            <a:ext cx="685375" cy="676652"/>
          </a:xfrm>
          <a:custGeom>
            <a:avLst/>
            <a:gdLst/>
            <a:ahLst/>
            <a:cxnLst/>
            <a:rect l="l" t="t" r="r" b="b"/>
            <a:pathLst>
              <a:path w="1028063" h="1014978">
                <a:moveTo>
                  <a:pt x="0" y="0"/>
                </a:moveTo>
                <a:lnTo>
                  <a:pt x="1028063" y="0"/>
                </a:lnTo>
                <a:lnTo>
                  <a:pt x="1028063" y="1014978"/>
                </a:lnTo>
                <a:lnTo>
                  <a:pt x="0" y="1014978"/>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700">
              <a:latin typeface="UTM Avo" panose="02040603050506020204" pitchFamily="18"/>
              <a:cs typeface="Arial" panose="020B0604020202020204" pitchFamily="34" charset="0"/>
            </a:endParaRPr>
          </a:p>
        </p:txBody>
      </p:sp>
      <p:sp>
        <p:nvSpPr>
          <p:cNvPr id="8" name="Rounded Rectangle 17">
            <a:extLst>
              <a:ext uri="{FF2B5EF4-FFF2-40B4-BE49-F238E27FC236}">
                <a16:creationId xmlns:a16="http://schemas.microsoft.com/office/drawing/2014/main" id="{AFBB252B-B0C9-4720-24D1-7933CF70BE34}"/>
              </a:ext>
            </a:extLst>
          </p:cNvPr>
          <p:cNvSpPr/>
          <p:nvPr/>
        </p:nvSpPr>
        <p:spPr>
          <a:xfrm>
            <a:off x="5372760" y="2378980"/>
            <a:ext cx="6576435" cy="2020697"/>
          </a:xfrm>
          <a:prstGeom prst="roundRect">
            <a:avLst/>
          </a:prstGeom>
          <a:solidFill>
            <a:schemeClr val="accent2">
              <a:lumMod val="75000"/>
            </a:schemeClr>
          </a:solidFill>
          <a:ln w="57150">
            <a:no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lnSpc>
                <a:spcPct val="150000"/>
              </a:lnSpc>
            </a:pPr>
            <a:r>
              <a:rPr lang="en-US" sz="2200" b="1" dirty="0">
                <a:solidFill>
                  <a:schemeClr val="bg1"/>
                </a:solidFill>
                <a:latin typeface="UTM Avo" panose="02040603050506020204" pitchFamily="18"/>
                <a:cs typeface="Arial" panose="020B0604020202020204" pitchFamily="34" charset="0"/>
              </a:rPr>
              <a:t>Sau </a:t>
            </a:r>
            <a:r>
              <a:rPr lang="en-US" sz="2200" b="1" dirty="0" err="1">
                <a:solidFill>
                  <a:schemeClr val="bg1"/>
                </a:solidFill>
                <a:latin typeface="UTM Avo" panose="02040603050506020204" pitchFamily="18"/>
                <a:cs typeface="Arial" panose="020B0604020202020204" pitchFamily="34" charset="0"/>
              </a:rPr>
              <a:t>khi</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xem</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xong</a:t>
            </a:r>
            <a:r>
              <a:rPr lang="en-US" sz="2200" b="1" dirty="0">
                <a:solidFill>
                  <a:schemeClr val="bg1"/>
                </a:solidFill>
                <a:latin typeface="UTM Avo" panose="02040603050506020204" pitchFamily="18"/>
                <a:cs typeface="Arial" panose="020B0604020202020204" pitchFamily="34" charset="0"/>
              </a:rPr>
              <a:t> video, </a:t>
            </a:r>
            <a:r>
              <a:rPr lang="en-US" sz="2200" b="1" dirty="0" err="1">
                <a:solidFill>
                  <a:schemeClr val="bg1"/>
                </a:solidFill>
                <a:latin typeface="UTM Avo" panose="02040603050506020204" pitchFamily="18"/>
                <a:cs typeface="Arial" panose="020B0604020202020204" pitchFamily="34" charset="0"/>
              </a:rPr>
              <a:t>các</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em</a:t>
            </a:r>
            <a:r>
              <a:rPr lang="en-US" sz="2200" b="1" dirty="0">
                <a:solidFill>
                  <a:schemeClr val="bg1"/>
                </a:solidFill>
                <a:latin typeface="UTM Avo" panose="02040603050506020204" pitchFamily="18"/>
                <a:cs typeface="Arial" panose="020B0604020202020204" pitchFamily="34" charset="0"/>
              </a:rPr>
              <a:t> </a:t>
            </a:r>
            <a:r>
              <a:rPr lang="vi-VN" sz="2200" b="1" dirty="0">
                <a:solidFill>
                  <a:schemeClr val="bg1"/>
                </a:solidFill>
                <a:latin typeface="UTM Avo" panose="02040603050506020204" pitchFamily="18"/>
                <a:cs typeface="Arial" panose="020B0604020202020204" pitchFamily="34" charset="0"/>
              </a:rPr>
              <a:t>thảo luận </a:t>
            </a:r>
            <a:r>
              <a:rPr lang="en-US" sz="2200" b="1" dirty="0" err="1">
                <a:solidFill>
                  <a:schemeClr val="bg1"/>
                </a:solidFill>
                <a:latin typeface="UTM Avo" panose="02040603050506020204" pitchFamily="18"/>
                <a:cs typeface="Arial" panose="020B0604020202020204" pitchFamily="34" charset="0"/>
              </a:rPr>
              <a:t>với</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nhau</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về</a:t>
            </a:r>
            <a:r>
              <a:rPr lang="en-US" sz="2200" b="1" dirty="0">
                <a:solidFill>
                  <a:schemeClr val="bg1"/>
                </a:solidFill>
                <a:latin typeface="UTM Avo" panose="02040603050506020204" pitchFamily="18"/>
                <a:cs typeface="Arial" panose="020B0604020202020204" pitchFamily="34" charset="0"/>
              </a:rPr>
              <a:t> </a:t>
            </a:r>
            <a:r>
              <a:rPr lang="vi-VN" sz="2200" b="1" dirty="0">
                <a:solidFill>
                  <a:schemeClr val="bg1"/>
                </a:solidFill>
                <a:latin typeface="UTM Avo" panose="02040603050506020204" pitchFamily="18"/>
                <a:cs typeface="Arial" panose="020B0604020202020204" pitchFamily="34" charset="0"/>
              </a:rPr>
              <a:t>các cảnh quan thiên nhiên nhìn thấy trong video</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dựa</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vào</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gợi</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ý</a:t>
            </a:r>
            <a:r>
              <a:rPr lang="en-US" sz="2200" b="1" dirty="0">
                <a:solidFill>
                  <a:schemeClr val="bg1"/>
                </a:solidFill>
                <a:latin typeface="UTM Avo" panose="02040603050506020204" pitchFamily="18"/>
                <a:cs typeface="Arial" panose="020B0604020202020204" pitchFamily="34" charset="0"/>
              </a:rPr>
              <a:t> </a:t>
            </a:r>
            <a:r>
              <a:rPr lang="en-US" sz="2200" b="1" dirty="0" err="1">
                <a:solidFill>
                  <a:schemeClr val="bg1"/>
                </a:solidFill>
                <a:latin typeface="UTM Avo" panose="02040603050506020204" pitchFamily="18"/>
                <a:cs typeface="Arial" panose="020B0604020202020204" pitchFamily="34" charset="0"/>
              </a:rPr>
              <a:t>sau</a:t>
            </a:r>
            <a:r>
              <a:rPr lang="en-US" sz="2200" b="1" dirty="0">
                <a:solidFill>
                  <a:schemeClr val="bg1"/>
                </a:solidFill>
                <a:latin typeface="UTM Avo" panose="02040603050506020204" pitchFamily="18"/>
                <a:cs typeface="Arial" panose="020B0604020202020204" pitchFamily="34" charset="0"/>
              </a:rPr>
              <a:t>:</a:t>
            </a:r>
          </a:p>
        </p:txBody>
      </p:sp>
      <p:sp>
        <p:nvSpPr>
          <p:cNvPr id="9" name="Rounded Rectangle 18">
            <a:extLst>
              <a:ext uri="{FF2B5EF4-FFF2-40B4-BE49-F238E27FC236}">
                <a16:creationId xmlns:a16="http://schemas.microsoft.com/office/drawing/2014/main" id="{D842123D-E7D4-9F9E-B113-10FAD56BB4D4}"/>
              </a:ext>
            </a:extLst>
          </p:cNvPr>
          <p:cNvSpPr/>
          <p:nvPr/>
        </p:nvSpPr>
        <p:spPr>
          <a:xfrm>
            <a:off x="5677561" y="5831816"/>
            <a:ext cx="5720440" cy="727198"/>
          </a:xfrm>
          <a:prstGeom prst="roundRect">
            <a:avLst/>
          </a:prstGeom>
          <a:solidFill>
            <a:schemeClr val="bg1"/>
          </a:solidFill>
          <a:ln w="57150">
            <a:solidFill>
              <a:schemeClr val="accent2">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2200">
                <a:latin typeface="UTM Avo" panose="02040603050506020204" pitchFamily="18"/>
                <a:cs typeface="Arial" panose="020B0604020202020204" pitchFamily="34" charset="0"/>
              </a:rPr>
              <a:t>Hiểu biết của em về cảnh quan</a:t>
            </a:r>
            <a:endParaRPr lang="en-US" sz="2200" dirty="0">
              <a:solidFill>
                <a:schemeClr val="tx1"/>
              </a:solidFill>
              <a:latin typeface="UTM Avo" panose="02040603050506020204" pitchFamily="18"/>
              <a:cs typeface="Arial" panose="020B0604020202020204" pitchFamily="34" charset="0"/>
            </a:endParaRPr>
          </a:p>
        </p:txBody>
      </p:sp>
      <p:sp>
        <p:nvSpPr>
          <p:cNvPr id="10" name="Rounded Rectangle 19">
            <a:extLst>
              <a:ext uri="{FF2B5EF4-FFF2-40B4-BE49-F238E27FC236}">
                <a16:creationId xmlns:a16="http://schemas.microsoft.com/office/drawing/2014/main" id="{CAEB4A63-BAE6-456C-41AB-857ACD3ADC3B}"/>
              </a:ext>
            </a:extLst>
          </p:cNvPr>
          <p:cNvSpPr/>
          <p:nvPr/>
        </p:nvSpPr>
        <p:spPr>
          <a:xfrm>
            <a:off x="5677561" y="4752148"/>
            <a:ext cx="5720441" cy="727197"/>
          </a:xfrm>
          <a:prstGeom prst="roundRect">
            <a:avLst/>
          </a:prstGeom>
          <a:solidFill>
            <a:schemeClr val="bg1"/>
          </a:solidFill>
          <a:ln w="57150">
            <a:solidFill>
              <a:schemeClr val="accent2">
                <a:lumMod val="50000"/>
              </a:schemeClr>
            </a:solidFill>
            <a:prstDash val="sysDash"/>
          </a:ln>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vi-VN" sz="2200" dirty="0">
                <a:latin typeface="UTM Avo" panose="02040603050506020204" pitchFamily="18"/>
                <a:cs typeface="Arial" panose="020B0604020202020204" pitchFamily="34" charset="0"/>
              </a:rPr>
              <a:t>Tên các cảnh quan đó</a:t>
            </a:r>
            <a:endParaRPr lang="en-US" sz="2200" dirty="0">
              <a:solidFill>
                <a:schemeClr val="tx1"/>
              </a:solidFill>
              <a:latin typeface="UTM Avo" panose="02040603050506020204" pitchFamily="18"/>
              <a:cs typeface="Arial" panose="020B0604020202020204" pitchFamily="34" charset="0"/>
            </a:endParaRPr>
          </a:p>
        </p:txBody>
      </p:sp>
      <p:cxnSp>
        <p:nvCxnSpPr>
          <p:cNvPr id="11" name="Elbow Connector 3">
            <a:extLst>
              <a:ext uri="{FF2B5EF4-FFF2-40B4-BE49-F238E27FC236}">
                <a16:creationId xmlns:a16="http://schemas.microsoft.com/office/drawing/2014/main" id="{0A29C535-C7BF-6A40-8D32-12B7704D320D}"/>
              </a:ext>
            </a:extLst>
          </p:cNvPr>
          <p:cNvCxnSpPr>
            <a:cxnSpLocks/>
          </p:cNvCxnSpPr>
          <p:nvPr/>
        </p:nvCxnSpPr>
        <p:spPr>
          <a:xfrm rot="10800000" flipH="1" flipV="1">
            <a:off x="5372761" y="3246850"/>
            <a:ext cx="304800" cy="1919096"/>
          </a:xfrm>
          <a:prstGeom prst="bentConnector3">
            <a:avLst>
              <a:gd name="adj1" fmla="val -50000"/>
            </a:avLst>
          </a:prstGeom>
          <a:ln w="381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10C105EC-9254-A9F0-BC31-0CB9F59D6A77}"/>
              </a:ext>
            </a:extLst>
          </p:cNvPr>
          <p:cNvGrpSpPr/>
          <p:nvPr/>
        </p:nvGrpSpPr>
        <p:grpSpPr>
          <a:xfrm>
            <a:off x="3568041" y="1547550"/>
            <a:ext cx="5055917" cy="664301"/>
            <a:chOff x="4834930" y="84191"/>
            <a:chExt cx="7359542" cy="1232175"/>
          </a:xfrm>
        </p:grpSpPr>
        <p:sp>
          <p:nvSpPr>
            <p:cNvPr id="14" name="Round Same Side Corner Rectangle 11">
              <a:extLst>
                <a:ext uri="{FF2B5EF4-FFF2-40B4-BE49-F238E27FC236}">
                  <a16:creationId xmlns:a16="http://schemas.microsoft.com/office/drawing/2014/main" id="{D28D1624-0A0F-EC29-52F6-DC47A2F8F500}"/>
                </a:ext>
              </a:extLst>
            </p:cNvPr>
            <p:cNvSpPr/>
            <p:nvPr/>
          </p:nvSpPr>
          <p:spPr>
            <a:xfrm flipV="1">
              <a:off x="4834930" y="84191"/>
              <a:ext cx="7359542" cy="1232175"/>
            </a:xfrm>
            <a:prstGeom prst="round2SameRect">
              <a:avLst>
                <a:gd name="adj1" fmla="val 37720"/>
                <a:gd name="adj2" fmla="val 0"/>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dirty="0">
                <a:latin typeface="UTM Avo" panose="02040603050506020204" pitchFamily="18"/>
                <a:cs typeface="Arial" panose="020B0604020202020204" pitchFamily="34" charset="0"/>
              </a:endParaRPr>
            </a:p>
          </p:txBody>
        </p:sp>
        <p:sp>
          <p:nvSpPr>
            <p:cNvPr id="15" name="TextBox 14">
              <a:extLst>
                <a:ext uri="{FF2B5EF4-FFF2-40B4-BE49-F238E27FC236}">
                  <a16:creationId xmlns:a16="http://schemas.microsoft.com/office/drawing/2014/main" id="{F51ACA0A-6852-2E94-9301-58271B76B741}"/>
                </a:ext>
              </a:extLst>
            </p:cNvPr>
            <p:cNvSpPr txBox="1"/>
            <p:nvPr/>
          </p:nvSpPr>
          <p:spPr>
            <a:xfrm>
              <a:off x="5313042" y="228322"/>
              <a:ext cx="6403317" cy="696691"/>
            </a:xfrm>
            <a:prstGeom prst="rect">
              <a:avLst/>
            </a:prstGeom>
            <a:noFill/>
          </p:spPr>
          <p:txBody>
            <a:bodyPr wrap="square" rtlCol="0">
              <a:spAutoFit/>
            </a:bodyPr>
            <a:lstStyle/>
            <a:p>
              <a:pPr algn="ctr"/>
              <a:r>
                <a:rPr lang="en-US" sz="2800" b="1" dirty="0">
                  <a:solidFill>
                    <a:schemeClr val="bg1"/>
                  </a:solidFill>
                  <a:latin typeface="UTM Avo" panose="02040603050506020204" pitchFamily="18"/>
                  <a:cs typeface="Arial" panose="020B0604020202020204" pitchFamily="34" charset="0"/>
                </a:rPr>
                <a:t>LÀM VIỆC NHÓM</a:t>
              </a:r>
            </a:p>
          </p:txBody>
        </p:sp>
      </p:grpSp>
      <p:grpSp>
        <p:nvGrpSpPr>
          <p:cNvPr id="16" name="Group 15">
            <a:extLst>
              <a:ext uri="{FF2B5EF4-FFF2-40B4-BE49-F238E27FC236}">
                <a16:creationId xmlns:a16="http://schemas.microsoft.com/office/drawing/2014/main" id="{F4FCE5D0-CC90-E4DD-B7AF-A8B0E6C6EB98}"/>
              </a:ext>
            </a:extLst>
          </p:cNvPr>
          <p:cNvGrpSpPr/>
          <p:nvPr/>
        </p:nvGrpSpPr>
        <p:grpSpPr>
          <a:xfrm>
            <a:off x="589972" y="2474573"/>
            <a:ext cx="4013200" cy="3894371"/>
            <a:chOff x="884960" y="2832908"/>
            <a:chExt cx="6019800" cy="5841557"/>
          </a:xfrm>
        </p:grpSpPr>
        <p:pic>
          <p:nvPicPr>
            <p:cNvPr id="17" name="Picture 16" descr="A group of children in a classroom&#10;&#10;Description automatically generated">
              <a:extLst>
                <a:ext uri="{FF2B5EF4-FFF2-40B4-BE49-F238E27FC236}">
                  <a16:creationId xmlns:a16="http://schemas.microsoft.com/office/drawing/2014/main" id="{3892153D-17F9-FC6D-7664-FBA450C89CE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8240" t="28640" r="8190" b="798"/>
            <a:stretch/>
          </p:blipFill>
          <p:spPr>
            <a:xfrm>
              <a:off x="884960" y="3267835"/>
              <a:ext cx="6019800" cy="540663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8" name="Picture 9">
              <a:extLst>
                <a:ext uri="{FF2B5EF4-FFF2-40B4-BE49-F238E27FC236}">
                  <a16:creationId xmlns:a16="http://schemas.microsoft.com/office/drawing/2014/main" id="{2D6C5325-1057-93DF-746C-D08689C3786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733800" y="2832908"/>
              <a:ext cx="646855" cy="869853"/>
            </a:xfrm>
            <a:prstGeom prst="rect">
              <a:avLst/>
            </a:prstGeom>
          </p:spPr>
        </p:pic>
      </p:grpSp>
      <p:cxnSp>
        <p:nvCxnSpPr>
          <p:cNvPr id="32" name="Elbow Connector 3">
            <a:extLst>
              <a:ext uri="{FF2B5EF4-FFF2-40B4-BE49-F238E27FC236}">
                <a16:creationId xmlns:a16="http://schemas.microsoft.com/office/drawing/2014/main" id="{7FE113BE-78A6-1FE3-0FA8-7DAAF5626F30}"/>
              </a:ext>
            </a:extLst>
          </p:cNvPr>
          <p:cNvCxnSpPr>
            <a:cxnSpLocks/>
          </p:cNvCxnSpPr>
          <p:nvPr/>
        </p:nvCxnSpPr>
        <p:spPr>
          <a:xfrm rot="10800000" flipH="1" flipV="1">
            <a:off x="5372760" y="4273197"/>
            <a:ext cx="304800" cy="1919096"/>
          </a:xfrm>
          <a:prstGeom prst="bentConnector3">
            <a:avLst>
              <a:gd name="adj1" fmla="val -50000"/>
            </a:avLst>
          </a:prstGeom>
          <a:ln w="38100">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8F49ACBD-5A67-E607-F6B0-BB03054F9154}"/>
              </a:ext>
            </a:extLst>
          </p:cNvPr>
          <p:cNvSpPr/>
          <p:nvPr/>
        </p:nvSpPr>
        <p:spPr>
          <a:xfrm>
            <a:off x="5244777" y="4206398"/>
            <a:ext cx="127981" cy="193279"/>
          </a:xfrm>
          <a:prstGeom prst="rect">
            <a:avLst/>
          </a:prstGeom>
          <a:solidFill>
            <a:srgbClr val="FFF9F7"/>
          </a:solidFill>
          <a:ln>
            <a:solidFill>
              <a:srgbClr val="FFF9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VN"/>
          </a:p>
        </p:txBody>
      </p:sp>
    </p:spTree>
    <p:extLst>
      <p:ext uri="{BB962C8B-B14F-4D97-AF65-F5344CB8AC3E}">
        <p14:creationId xmlns:p14="http://schemas.microsoft.com/office/powerpoint/2010/main" val="2037943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0">
            <a:extLst>
              <a:ext uri="{FF2B5EF4-FFF2-40B4-BE49-F238E27FC236}">
                <a16:creationId xmlns:a16="http://schemas.microsoft.com/office/drawing/2014/main" id="{68305442-9486-A5F8-B835-9EF4D847CDDC}"/>
              </a:ext>
            </a:extLst>
          </p:cNvPr>
          <p:cNvSpPr/>
          <p:nvPr/>
        </p:nvSpPr>
        <p:spPr>
          <a:xfrm rot="1938397">
            <a:off x="11303470" y="1662125"/>
            <a:ext cx="837789" cy="792527"/>
          </a:xfrm>
          <a:custGeom>
            <a:avLst/>
            <a:gdLst/>
            <a:ahLst/>
            <a:cxnLst/>
            <a:rect l="l" t="t" r="r" b="b"/>
            <a:pathLst>
              <a:path w="1897816" h="1625221">
                <a:moveTo>
                  <a:pt x="0" y="0"/>
                </a:moveTo>
                <a:lnTo>
                  <a:pt x="1897816" y="0"/>
                </a:lnTo>
                <a:lnTo>
                  <a:pt x="1897816" y="1625221"/>
                </a:lnTo>
                <a:lnTo>
                  <a:pt x="0" y="162522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700">
              <a:latin typeface="UTM Avo" panose="02040603050506020204" pitchFamily="18"/>
            </a:endParaRPr>
          </a:p>
        </p:txBody>
      </p:sp>
      <p:sp>
        <p:nvSpPr>
          <p:cNvPr id="3" name="Freeform 51">
            <a:extLst>
              <a:ext uri="{FF2B5EF4-FFF2-40B4-BE49-F238E27FC236}">
                <a16:creationId xmlns:a16="http://schemas.microsoft.com/office/drawing/2014/main" id="{D7BE1901-1E97-4569-3BE0-0B61C253CF0E}"/>
              </a:ext>
            </a:extLst>
          </p:cNvPr>
          <p:cNvSpPr/>
          <p:nvPr/>
        </p:nvSpPr>
        <p:spPr>
          <a:xfrm rot="-1848275">
            <a:off x="-47491" y="6085383"/>
            <a:ext cx="912239" cy="731088"/>
          </a:xfrm>
          <a:custGeom>
            <a:avLst/>
            <a:gdLst/>
            <a:ahLst/>
            <a:cxnLst/>
            <a:rect l="l" t="t" r="r" b="b"/>
            <a:pathLst>
              <a:path w="2313558" h="1430199">
                <a:moveTo>
                  <a:pt x="0" y="0"/>
                </a:moveTo>
                <a:lnTo>
                  <a:pt x="2313558" y="0"/>
                </a:lnTo>
                <a:lnTo>
                  <a:pt x="2313558" y="1430199"/>
                </a:lnTo>
                <a:lnTo>
                  <a:pt x="0" y="14301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700">
              <a:latin typeface="UTM Avo" panose="02040603050506020204" pitchFamily="18"/>
            </a:endParaRPr>
          </a:p>
        </p:txBody>
      </p:sp>
      <p:sp>
        <p:nvSpPr>
          <p:cNvPr id="4" name="Rectangle: Rounded Corners 57">
            <a:extLst>
              <a:ext uri="{FF2B5EF4-FFF2-40B4-BE49-F238E27FC236}">
                <a16:creationId xmlns:a16="http://schemas.microsoft.com/office/drawing/2014/main" id="{E8C8F1E3-065C-5B42-9637-B15244856A06}"/>
              </a:ext>
            </a:extLst>
          </p:cNvPr>
          <p:cNvSpPr/>
          <p:nvPr/>
        </p:nvSpPr>
        <p:spPr>
          <a:xfrm>
            <a:off x="611906" y="2617189"/>
            <a:ext cx="3430793" cy="1117601"/>
          </a:xfrm>
          <a:prstGeom prst="round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a:cs typeface="Arial" panose="020B0604020202020204" pitchFamily="34" charset="0"/>
              </a:rPr>
              <a:t>Đỉnh Fansipan</a:t>
            </a:r>
            <a:endParaRPr lang="vi-VN" sz="2400">
              <a:solidFill>
                <a:schemeClr val="tx1"/>
              </a:solidFill>
              <a:latin typeface="UTM Avo" panose="02040603050506020204" pitchFamily="18"/>
              <a:cs typeface="Arial" panose="020B0604020202020204" pitchFamily="34" charset="0"/>
            </a:endParaRPr>
          </a:p>
        </p:txBody>
      </p:sp>
      <p:sp>
        <p:nvSpPr>
          <p:cNvPr id="5" name="Rectangle: Rounded Corners 58">
            <a:extLst>
              <a:ext uri="{FF2B5EF4-FFF2-40B4-BE49-F238E27FC236}">
                <a16:creationId xmlns:a16="http://schemas.microsoft.com/office/drawing/2014/main" id="{2EAFE3D8-692D-3EE9-4DDD-D3E80BA3DF4B}"/>
              </a:ext>
            </a:extLst>
          </p:cNvPr>
          <p:cNvSpPr/>
          <p:nvPr/>
        </p:nvSpPr>
        <p:spPr>
          <a:xfrm>
            <a:off x="4364741" y="2617189"/>
            <a:ext cx="3430793" cy="1117601"/>
          </a:xfrm>
          <a:prstGeom prst="round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a:cs typeface="Arial" panose="020B0604020202020204" pitchFamily="34" charset="0"/>
              </a:rPr>
              <a:t>Vịnh Hạ Long</a:t>
            </a:r>
            <a:endParaRPr lang="vi-VN" sz="2400">
              <a:solidFill>
                <a:schemeClr val="tx1"/>
              </a:solidFill>
              <a:latin typeface="UTM Avo" panose="02040603050506020204" pitchFamily="18"/>
              <a:cs typeface="Arial" panose="020B0604020202020204" pitchFamily="34" charset="0"/>
            </a:endParaRPr>
          </a:p>
        </p:txBody>
      </p:sp>
      <p:sp>
        <p:nvSpPr>
          <p:cNvPr id="12" name="Rectangle: Rounded Corners 59">
            <a:extLst>
              <a:ext uri="{FF2B5EF4-FFF2-40B4-BE49-F238E27FC236}">
                <a16:creationId xmlns:a16="http://schemas.microsoft.com/office/drawing/2014/main" id="{171D0DD6-5D09-37FE-5B1D-EE140B6CF3CC}"/>
              </a:ext>
            </a:extLst>
          </p:cNvPr>
          <p:cNvSpPr/>
          <p:nvPr/>
        </p:nvSpPr>
        <p:spPr>
          <a:xfrm>
            <a:off x="8117575" y="2617189"/>
            <a:ext cx="3505199" cy="1117601"/>
          </a:xfrm>
          <a:prstGeom prst="round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a:cs typeface="Arial" panose="020B0604020202020204" pitchFamily="34" charset="0"/>
              </a:rPr>
              <a:t>Thác Bản Giốc</a:t>
            </a:r>
            <a:endParaRPr lang="vi-VN" sz="2400">
              <a:solidFill>
                <a:schemeClr val="tx1"/>
              </a:solidFill>
              <a:latin typeface="UTM Avo" panose="02040603050506020204" pitchFamily="18"/>
              <a:cs typeface="Arial" panose="020B0604020202020204" pitchFamily="34" charset="0"/>
            </a:endParaRPr>
          </a:p>
        </p:txBody>
      </p:sp>
      <p:grpSp>
        <p:nvGrpSpPr>
          <p:cNvPr id="19" name="Group 18">
            <a:extLst>
              <a:ext uri="{FF2B5EF4-FFF2-40B4-BE49-F238E27FC236}">
                <a16:creationId xmlns:a16="http://schemas.microsoft.com/office/drawing/2014/main" id="{80BD5324-BDB8-A3BB-BB31-C0D2DA1F59EF}"/>
              </a:ext>
            </a:extLst>
          </p:cNvPr>
          <p:cNvGrpSpPr/>
          <p:nvPr/>
        </p:nvGrpSpPr>
        <p:grpSpPr>
          <a:xfrm>
            <a:off x="254000" y="1371903"/>
            <a:ext cx="9696450" cy="981035"/>
            <a:chOff x="236221" y="-445920"/>
            <a:chExt cx="14544675" cy="1471552"/>
          </a:xfrm>
        </p:grpSpPr>
        <p:sp>
          <p:nvSpPr>
            <p:cNvPr id="20" name="Line Callout 1 (Border and Accent Bar) 3">
              <a:extLst>
                <a:ext uri="{FF2B5EF4-FFF2-40B4-BE49-F238E27FC236}">
                  <a16:creationId xmlns:a16="http://schemas.microsoft.com/office/drawing/2014/main" id="{951F3F97-7CE0-3D3F-C676-B58858AFEE58}"/>
                </a:ext>
              </a:extLst>
            </p:cNvPr>
            <p:cNvSpPr/>
            <p:nvPr/>
          </p:nvSpPr>
          <p:spPr>
            <a:xfrm>
              <a:off x="236221" y="77779"/>
              <a:ext cx="13944600" cy="947853"/>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Gợi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ý</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trả</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lời</a:t>
              </a:r>
              <a:r>
                <a:rPr lang="en-US" sz="2400" b="1"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Các cảnh quan thiên nhiê</a:t>
              </a:r>
              <a:r>
                <a:rPr lang="en-US" sz="2400" dirty="0">
                  <a:solidFill>
                    <a:schemeClr val="tx1"/>
                  </a:solidFill>
                  <a:latin typeface="UTM Avo" panose="02040603050506020204" pitchFamily="18"/>
                  <a:cs typeface="Arial" panose="020B0604020202020204" pitchFamily="34" charset="0"/>
                </a:rPr>
                <a:t>n</a:t>
              </a:r>
              <a:r>
                <a:rPr lang="vi-VN" sz="2400" dirty="0">
                  <a:solidFill>
                    <a:schemeClr val="tx1"/>
                  </a:solidFill>
                  <a:latin typeface="UTM Avo" panose="02040603050506020204" pitchFamily="18"/>
                  <a:cs typeface="Arial" panose="020B0604020202020204" pitchFamily="34" charset="0"/>
                </a:rPr>
                <a:t> trong video là: </a:t>
              </a:r>
              <a:endParaRPr lang="en-US" sz="2400" dirty="0">
                <a:solidFill>
                  <a:schemeClr val="tx1"/>
                </a:solidFill>
                <a:latin typeface="UTM Avo" panose="02040603050506020204" pitchFamily="18"/>
                <a:cs typeface="Arial" panose="020B0604020202020204" pitchFamily="34" charset="0"/>
              </a:endParaRPr>
            </a:p>
          </p:txBody>
        </p:sp>
        <p:pic>
          <p:nvPicPr>
            <p:cNvPr id="21" name="Picture 20" descr="Icon&#10;&#10;Description automatically generated">
              <a:extLst>
                <a:ext uri="{FF2B5EF4-FFF2-40B4-BE49-F238E27FC236}">
                  <a16:creationId xmlns:a16="http://schemas.microsoft.com/office/drawing/2014/main" id="{4D287740-C13C-2E18-0818-F7373704B71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80746" y="-445920"/>
              <a:ext cx="1200150" cy="1200150"/>
            </a:xfrm>
            <a:prstGeom prst="rect">
              <a:avLst/>
            </a:prstGeom>
          </p:spPr>
        </p:pic>
      </p:grpSp>
      <p:pic>
        <p:nvPicPr>
          <p:cNvPr id="22" name="Picture 2" descr="Đỉnh núi Fansipan cao thêm 4,3 mét">
            <a:extLst>
              <a:ext uri="{FF2B5EF4-FFF2-40B4-BE49-F238E27FC236}">
                <a16:creationId xmlns:a16="http://schemas.microsoft.com/office/drawing/2014/main" id="{7E9C60B5-BC69-542C-FBC6-3B62513442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0565" y="4186444"/>
            <a:ext cx="3430793" cy="236038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4" descr="Du lịch Vịnh Hạ Long 2023: Cẩm nang từ A-Z, Review, Kinh nghiệm di chuyển,  ăn chơi, thăm quan, đặc sản... mới nhất">
            <a:extLst>
              <a:ext uri="{FF2B5EF4-FFF2-40B4-BE49-F238E27FC236}">
                <a16:creationId xmlns:a16="http://schemas.microsoft.com/office/drawing/2014/main" id="{41489294-2F0A-AF9B-57EE-CC0C0A82F93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296602" y="4186444"/>
            <a:ext cx="3583401" cy="235028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Picture 8" descr="Thác Bản Giốc Cao Bằng- kiệt tác của thiên nhiên | Báo Dân tộc và Phát triển">
            <a:extLst>
              <a:ext uri="{FF2B5EF4-FFF2-40B4-BE49-F238E27FC236}">
                <a16:creationId xmlns:a16="http://schemas.microsoft.com/office/drawing/2014/main" id="{2BC75601-5554-DBFD-13ED-236361E5E27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8534" y="4179976"/>
            <a:ext cx="3543831" cy="23668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83704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6" presetClass="entr" presetSubtype="21"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inVertic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37"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outVertical)">
                                      <p:cBhvr>
                                        <p:cTn id="20" dur="500"/>
                                        <p:tgtEl>
                                          <p:spTgt spid="5"/>
                                        </p:tgtEl>
                                      </p:cBhvr>
                                    </p:animEffect>
                                  </p:childTnLst>
                                </p:cTn>
                              </p:par>
                              <p:par>
                                <p:cTn id="21" presetID="16" presetClass="entr" presetSubtype="37"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par>
                                <p:cTn id="29" presetID="16" presetClass="entr" presetSubtype="21"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barn(inVertical)">
                                      <p:cBhvr>
                                        <p:cTn id="3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0">
            <a:extLst>
              <a:ext uri="{FF2B5EF4-FFF2-40B4-BE49-F238E27FC236}">
                <a16:creationId xmlns:a16="http://schemas.microsoft.com/office/drawing/2014/main" id="{68305442-9486-A5F8-B835-9EF4D847CDDC}"/>
              </a:ext>
            </a:extLst>
          </p:cNvPr>
          <p:cNvSpPr/>
          <p:nvPr/>
        </p:nvSpPr>
        <p:spPr>
          <a:xfrm rot="1938397">
            <a:off x="11303470" y="1662125"/>
            <a:ext cx="837789" cy="792527"/>
          </a:xfrm>
          <a:custGeom>
            <a:avLst/>
            <a:gdLst/>
            <a:ahLst/>
            <a:cxnLst/>
            <a:rect l="l" t="t" r="r" b="b"/>
            <a:pathLst>
              <a:path w="1897816" h="1625221">
                <a:moveTo>
                  <a:pt x="0" y="0"/>
                </a:moveTo>
                <a:lnTo>
                  <a:pt x="1897816" y="0"/>
                </a:lnTo>
                <a:lnTo>
                  <a:pt x="1897816" y="1625221"/>
                </a:lnTo>
                <a:lnTo>
                  <a:pt x="0" y="162522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700">
              <a:latin typeface="UTM Avo" panose="02040603050506020204" pitchFamily="18"/>
            </a:endParaRPr>
          </a:p>
        </p:txBody>
      </p:sp>
      <p:sp>
        <p:nvSpPr>
          <p:cNvPr id="3" name="Freeform 51">
            <a:extLst>
              <a:ext uri="{FF2B5EF4-FFF2-40B4-BE49-F238E27FC236}">
                <a16:creationId xmlns:a16="http://schemas.microsoft.com/office/drawing/2014/main" id="{D7BE1901-1E97-4569-3BE0-0B61C253CF0E}"/>
              </a:ext>
            </a:extLst>
          </p:cNvPr>
          <p:cNvSpPr/>
          <p:nvPr/>
        </p:nvSpPr>
        <p:spPr>
          <a:xfrm rot="-1848275">
            <a:off x="-47491" y="6085383"/>
            <a:ext cx="912239" cy="731088"/>
          </a:xfrm>
          <a:custGeom>
            <a:avLst/>
            <a:gdLst/>
            <a:ahLst/>
            <a:cxnLst/>
            <a:rect l="l" t="t" r="r" b="b"/>
            <a:pathLst>
              <a:path w="2313558" h="1430199">
                <a:moveTo>
                  <a:pt x="0" y="0"/>
                </a:moveTo>
                <a:lnTo>
                  <a:pt x="2313558" y="0"/>
                </a:lnTo>
                <a:lnTo>
                  <a:pt x="2313558" y="1430199"/>
                </a:lnTo>
                <a:lnTo>
                  <a:pt x="0" y="14301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700">
              <a:latin typeface="UTM Avo" panose="02040603050506020204" pitchFamily="18"/>
            </a:endParaRPr>
          </a:p>
        </p:txBody>
      </p:sp>
      <p:grpSp>
        <p:nvGrpSpPr>
          <p:cNvPr id="19" name="Group 18">
            <a:extLst>
              <a:ext uri="{FF2B5EF4-FFF2-40B4-BE49-F238E27FC236}">
                <a16:creationId xmlns:a16="http://schemas.microsoft.com/office/drawing/2014/main" id="{80BD5324-BDB8-A3BB-BB31-C0D2DA1F59EF}"/>
              </a:ext>
            </a:extLst>
          </p:cNvPr>
          <p:cNvGrpSpPr/>
          <p:nvPr/>
        </p:nvGrpSpPr>
        <p:grpSpPr>
          <a:xfrm>
            <a:off x="254000" y="1371903"/>
            <a:ext cx="9696450" cy="981035"/>
            <a:chOff x="236221" y="-445920"/>
            <a:chExt cx="14544675" cy="1471552"/>
          </a:xfrm>
        </p:grpSpPr>
        <p:sp>
          <p:nvSpPr>
            <p:cNvPr id="20" name="Line Callout 1 (Border and Accent Bar) 3">
              <a:extLst>
                <a:ext uri="{FF2B5EF4-FFF2-40B4-BE49-F238E27FC236}">
                  <a16:creationId xmlns:a16="http://schemas.microsoft.com/office/drawing/2014/main" id="{951F3F97-7CE0-3D3F-C676-B58858AFEE58}"/>
                </a:ext>
              </a:extLst>
            </p:cNvPr>
            <p:cNvSpPr/>
            <p:nvPr/>
          </p:nvSpPr>
          <p:spPr>
            <a:xfrm>
              <a:off x="236221" y="77779"/>
              <a:ext cx="13944600" cy="947853"/>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Gợi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ý</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trả</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lời</a:t>
              </a:r>
              <a:r>
                <a:rPr lang="en-US" sz="2400" b="1"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Các cảnh quan thiên nhiê</a:t>
              </a:r>
              <a:r>
                <a:rPr lang="en-US" sz="2400" dirty="0">
                  <a:solidFill>
                    <a:schemeClr val="tx1"/>
                  </a:solidFill>
                  <a:latin typeface="UTM Avo" panose="02040603050506020204" pitchFamily="18"/>
                  <a:cs typeface="Arial" panose="020B0604020202020204" pitchFamily="34" charset="0"/>
                </a:rPr>
                <a:t>n</a:t>
              </a:r>
              <a:r>
                <a:rPr lang="vi-VN" sz="2400" dirty="0">
                  <a:solidFill>
                    <a:schemeClr val="tx1"/>
                  </a:solidFill>
                  <a:latin typeface="UTM Avo" panose="02040603050506020204" pitchFamily="18"/>
                  <a:cs typeface="Arial" panose="020B0604020202020204" pitchFamily="34" charset="0"/>
                </a:rPr>
                <a:t> trong video là: </a:t>
              </a:r>
              <a:endParaRPr lang="en-US" sz="2400" dirty="0">
                <a:solidFill>
                  <a:schemeClr val="tx1"/>
                </a:solidFill>
                <a:latin typeface="UTM Avo" panose="02040603050506020204" pitchFamily="18"/>
                <a:cs typeface="Arial" panose="020B0604020202020204" pitchFamily="34" charset="0"/>
              </a:endParaRPr>
            </a:p>
          </p:txBody>
        </p:sp>
        <p:pic>
          <p:nvPicPr>
            <p:cNvPr id="21" name="Picture 20" descr="Icon&#10;&#10;Description automatically generated">
              <a:extLst>
                <a:ext uri="{FF2B5EF4-FFF2-40B4-BE49-F238E27FC236}">
                  <a16:creationId xmlns:a16="http://schemas.microsoft.com/office/drawing/2014/main" id="{4D287740-C13C-2E18-0818-F7373704B71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80746" y="-445920"/>
              <a:ext cx="1200150" cy="1200150"/>
            </a:xfrm>
            <a:prstGeom prst="rect">
              <a:avLst/>
            </a:prstGeom>
          </p:spPr>
        </p:pic>
      </p:grpSp>
      <p:sp>
        <p:nvSpPr>
          <p:cNvPr id="6" name="Rectangle: Rounded Corners 57">
            <a:extLst>
              <a:ext uri="{FF2B5EF4-FFF2-40B4-BE49-F238E27FC236}">
                <a16:creationId xmlns:a16="http://schemas.microsoft.com/office/drawing/2014/main" id="{E4DD2D2F-0062-3960-69F1-ED7343A1D329}"/>
              </a:ext>
            </a:extLst>
          </p:cNvPr>
          <p:cNvSpPr/>
          <p:nvPr/>
        </p:nvSpPr>
        <p:spPr>
          <a:xfrm>
            <a:off x="1206790" y="2702071"/>
            <a:ext cx="4286235" cy="1150401"/>
          </a:xfrm>
          <a:prstGeom prst="round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a:solidFill>
                  <a:schemeClr val="tx1"/>
                </a:solidFill>
                <a:latin typeface="UTM Avo" panose="02040603050506020204" pitchFamily="18"/>
                <a:cs typeface="Arial" panose="020B0604020202020204" pitchFamily="34" charset="0"/>
              </a:rPr>
              <a:t>Đồi cát </a:t>
            </a:r>
            <a:r>
              <a:rPr lang="en-US" sz="2400">
                <a:solidFill>
                  <a:schemeClr val="tx1"/>
                </a:solidFill>
                <a:latin typeface="UTM Avo" panose="02040603050506020204" pitchFamily="18"/>
                <a:cs typeface="Arial" panose="020B0604020202020204" pitchFamily="34" charset="0"/>
              </a:rPr>
              <a:t>N</a:t>
            </a:r>
            <a:r>
              <a:rPr lang="vi-VN" sz="2400">
                <a:solidFill>
                  <a:schemeClr val="tx1"/>
                </a:solidFill>
                <a:latin typeface="UTM Avo" panose="02040603050506020204" pitchFamily="18"/>
                <a:cs typeface="Arial" panose="020B0604020202020204" pitchFamily="34" charset="0"/>
              </a:rPr>
              <a:t>am </a:t>
            </a:r>
            <a:r>
              <a:rPr lang="en-US" sz="2400">
                <a:solidFill>
                  <a:schemeClr val="tx1"/>
                </a:solidFill>
                <a:latin typeface="UTM Avo" panose="02040603050506020204" pitchFamily="18"/>
                <a:cs typeface="Arial" panose="020B0604020202020204" pitchFamily="34" charset="0"/>
              </a:rPr>
              <a:t>C</a:t>
            </a:r>
            <a:r>
              <a:rPr lang="vi-VN" sz="2400">
                <a:solidFill>
                  <a:schemeClr val="tx1"/>
                </a:solidFill>
                <a:latin typeface="UTM Avo" panose="02040603050506020204" pitchFamily="18"/>
                <a:cs typeface="Arial" panose="020B0604020202020204" pitchFamily="34" charset="0"/>
              </a:rPr>
              <a:t>ương</a:t>
            </a:r>
          </a:p>
        </p:txBody>
      </p:sp>
      <p:sp>
        <p:nvSpPr>
          <p:cNvPr id="7" name="Rectangle: Rounded Corners 59">
            <a:extLst>
              <a:ext uri="{FF2B5EF4-FFF2-40B4-BE49-F238E27FC236}">
                <a16:creationId xmlns:a16="http://schemas.microsoft.com/office/drawing/2014/main" id="{1199AD8D-CB02-CE8D-3D05-C6B01B02F5AE}"/>
              </a:ext>
            </a:extLst>
          </p:cNvPr>
          <p:cNvSpPr/>
          <p:nvPr/>
        </p:nvSpPr>
        <p:spPr>
          <a:xfrm>
            <a:off x="6610624" y="2702071"/>
            <a:ext cx="4286234" cy="1150401"/>
          </a:xfrm>
          <a:prstGeom prst="round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a:cs typeface="Arial" panose="020B0604020202020204" pitchFamily="34" charset="0"/>
              </a:rPr>
              <a:t>Sông Cửu Long</a:t>
            </a:r>
            <a:endParaRPr lang="vi-VN" sz="2400">
              <a:solidFill>
                <a:schemeClr val="tx1"/>
              </a:solidFill>
              <a:latin typeface="UTM Avo" panose="02040603050506020204" pitchFamily="18"/>
              <a:cs typeface="Arial" panose="020B0604020202020204" pitchFamily="34" charset="0"/>
            </a:endParaRPr>
          </a:p>
        </p:txBody>
      </p:sp>
      <p:pic>
        <p:nvPicPr>
          <p:cNvPr id="8" name="Picture 2" descr="Đồi cát Nam Cương, thiên đường sống ảo của giới trẻ Ninh Thuận">
            <a:extLst>
              <a:ext uri="{FF2B5EF4-FFF2-40B4-BE49-F238E27FC236}">
                <a16:creationId xmlns:a16="http://schemas.microsoft.com/office/drawing/2014/main" id="{3FDFFB65-D29F-FE20-4D46-70A9A7D8E06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24307" y="4202788"/>
            <a:ext cx="3302000" cy="2491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Phát triển đô thị vùng Đồng bằng Sông Cửu Long: Cần kiến tạo đặc biệt để  thích ứng nước biển dâng - Nhịp sống kinh tế Việt Nam &amp; Thế giới">
            <a:extLst>
              <a:ext uri="{FF2B5EF4-FFF2-40B4-BE49-F238E27FC236}">
                <a16:creationId xmlns:a16="http://schemas.microsoft.com/office/drawing/2014/main" id="{8A1C024F-9441-20B5-CC47-7138E3938EE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31258" y="4201605"/>
            <a:ext cx="4165600" cy="24941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97611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outVertical)">
                                      <p:cBhvr>
                                        <p:cTn id="15" dur="500"/>
                                        <p:tgtEl>
                                          <p:spTgt spid="7"/>
                                        </p:tgtEl>
                                      </p:cBhvr>
                                    </p:animEffect>
                                  </p:childTnLst>
                                </p:cTn>
                              </p:par>
                              <p:par>
                                <p:cTn id="16" presetID="16" presetClass="entr" presetSubtype="37"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out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0">
            <a:extLst>
              <a:ext uri="{FF2B5EF4-FFF2-40B4-BE49-F238E27FC236}">
                <a16:creationId xmlns:a16="http://schemas.microsoft.com/office/drawing/2014/main" id="{68305442-9486-A5F8-B835-9EF4D847CDDC}"/>
              </a:ext>
            </a:extLst>
          </p:cNvPr>
          <p:cNvSpPr/>
          <p:nvPr/>
        </p:nvSpPr>
        <p:spPr>
          <a:xfrm rot="1938397">
            <a:off x="11303470" y="1662125"/>
            <a:ext cx="837789" cy="792527"/>
          </a:xfrm>
          <a:custGeom>
            <a:avLst/>
            <a:gdLst/>
            <a:ahLst/>
            <a:cxnLst/>
            <a:rect l="l" t="t" r="r" b="b"/>
            <a:pathLst>
              <a:path w="1897816" h="1625221">
                <a:moveTo>
                  <a:pt x="0" y="0"/>
                </a:moveTo>
                <a:lnTo>
                  <a:pt x="1897816" y="0"/>
                </a:lnTo>
                <a:lnTo>
                  <a:pt x="1897816" y="1625221"/>
                </a:lnTo>
                <a:lnTo>
                  <a:pt x="0" y="162522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700">
              <a:latin typeface="UTM Avo" panose="02040603050506020204" pitchFamily="18"/>
            </a:endParaRPr>
          </a:p>
        </p:txBody>
      </p:sp>
      <p:sp>
        <p:nvSpPr>
          <p:cNvPr id="3" name="Freeform 51">
            <a:extLst>
              <a:ext uri="{FF2B5EF4-FFF2-40B4-BE49-F238E27FC236}">
                <a16:creationId xmlns:a16="http://schemas.microsoft.com/office/drawing/2014/main" id="{D7BE1901-1E97-4569-3BE0-0B61C253CF0E}"/>
              </a:ext>
            </a:extLst>
          </p:cNvPr>
          <p:cNvSpPr/>
          <p:nvPr/>
        </p:nvSpPr>
        <p:spPr>
          <a:xfrm rot="-1848275">
            <a:off x="-47491" y="6085383"/>
            <a:ext cx="912239" cy="731088"/>
          </a:xfrm>
          <a:custGeom>
            <a:avLst/>
            <a:gdLst/>
            <a:ahLst/>
            <a:cxnLst/>
            <a:rect l="l" t="t" r="r" b="b"/>
            <a:pathLst>
              <a:path w="2313558" h="1430199">
                <a:moveTo>
                  <a:pt x="0" y="0"/>
                </a:moveTo>
                <a:lnTo>
                  <a:pt x="2313558" y="0"/>
                </a:lnTo>
                <a:lnTo>
                  <a:pt x="2313558" y="1430199"/>
                </a:lnTo>
                <a:lnTo>
                  <a:pt x="0" y="14301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700">
              <a:latin typeface="UTM Avo" panose="02040603050506020204" pitchFamily="18"/>
            </a:endParaRPr>
          </a:p>
        </p:txBody>
      </p:sp>
      <p:grpSp>
        <p:nvGrpSpPr>
          <p:cNvPr id="19" name="Group 18">
            <a:extLst>
              <a:ext uri="{FF2B5EF4-FFF2-40B4-BE49-F238E27FC236}">
                <a16:creationId xmlns:a16="http://schemas.microsoft.com/office/drawing/2014/main" id="{80BD5324-BDB8-A3BB-BB31-C0D2DA1F59EF}"/>
              </a:ext>
            </a:extLst>
          </p:cNvPr>
          <p:cNvGrpSpPr/>
          <p:nvPr/>
        </p:nvGrpSpPr>
        <p:grpSpPr>
          <a:xfrm>
            <a:off x="254000" y="1371903"/>
            <a:ext cx="9696450" cy="981035"/>
            <a:chOff x="236221" y="-445920"/>
            <a:chExt cx="14544675" cy="1471552"/>
          </a:xfrm>
        </p:grpSpPr>
        <p:sp>
          <p:nvSpPr>
            <p:cNvPr id="20" name="Line Callout 1 (Border and Accent Bar) 3">
              <a:extLst>
                <a:ext uri="{FF2B5EF4-FFF2-40B4-BE49-F238E27FC236}">
                  <a16:creationId xmlns:a16="http://schemas.microsoft.com/office/drawing/2014/main" id="{951F3F97-7CE0-3D3F-C676-B58858AFEE58}"/>
                </a:ext>
              </a:extLst>
            </p:cNvPr>
            <p:cNvSpPr/>
            <p:nvPr/>
          </p:nvSpPr>
          <p:spPr>
            <a:xfrm>
              <a:off x="236221" y="77779"/>
              <a:ext cx="13944600" cy="947853"/>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Gợi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ý</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trả</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lời</a:t>
              </a:r>
              <a:r>
                <a:rPr lang="en-US" sz="2400" b="1"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Các cảnh quan thiên nhiê</a:t>
              </a:r>
              <a:r>
                <a:rPr lang="en-US" sz="2400" dirty="0">
                  <a:solidFill>
                    <a:schemeClr val="tx1"/>
                  </a:solidFill>
                  <a:latin typeface="UTM Avo" panose="02040603050506020204" pitchFamily="18"/>
                  <a:cs typeface="Arial" panose="020B0604020202020204" pitchFamily="34" charset="0"/>
                </a:rPr>
                <a:t>n</a:t>
              </a:r>
              <a:r>
                <a:rPr lang="vi-VN" sz="2400" dirty="0">
                  <a:solidFill>
                    <a:schemeClr val="tx1"/>
                  </a:solidFill>
                  <a:latin typeface="UTM Avo" panose="02040603050506020204" pitchFamily="18"/>
                  <a:cs typeface="Arial" panose="020B0604020202020204" pitchFamily="34" charset="0"/>
                </a:rPr>
                <a:t> trong video là: </a:t>
              </a:r>
              <a:endParaRPr lang="en-US" sz="2400" dirty="0">
                <a:solidFill>
                  <a:schemeClr val="tx1"/>
                </a:solidFill>
                <a:latin typeface="UTM Avo" panose="02040603050506020204" pitchFamily="18"/>
                <a:cs typeface="Arial" panose="020B0604020202020204" pitchFamily="34" charset="0"/>
              </a:endParaRPr>
            </a:p>
          </p:txBody>
        </p:sp>
        <p:pic>
          <p:nvPicPr>
            <p:cNvPr id="21" name="Picture 20" descr="Icon&#10;&#10;Description automatically generated">
              <a:extLst>
                <a:ext uri="{FF2B5EF4-FFF2-40B4-BE49-F238E27FC236}">
                  <a16:creationId xmlns:a16="http://schemas.microsoft.com/office/drawing/2014/main" id="{4D287740-C13C-2E18-0818-F7373704B71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80746" y="-445920"/>
              <a:ext cx="1200150" cy="1200150"/>
            </a:xfrm>
            <a:prstGeom prst="rect">
              <a:avLst/>
            </a:prstGeom>
          </p:spPr>
        </p:pic>
      </p:grpSp>
      <p:sp>
        <p:nvSpPr>
          <p:cNvPr id="4" name="Freeform 50">
            <a:extLst>
              <a:ext uri="{FF2B5EF4-FFF2-40B4-BE49-F238E27FC236}">
                <a16:creationId xmlns:a16="http://schemas.microsoft.com/office/drawing/2014/main" id="{3D3E028F-B984-31E1-3BD6-6E59FCB51E24}"/>
              </a:ext>
            </a:extLst>
          </p:cNvPr>
          <p:cNvSpPr/>
          <p:nvPr/>
        </p:nvSpPr>
        <p:spPr>
          <a:xfrm rot="1938397">
            <a:off x="11303470" y="1662125"/>
            <a:ext cx="837789" cy="792527"/>
          </a:xfrm>
          <a:custGeom>
            <a:avLst/>
            <a:gdLst/>
            <a:ahLst/>
            <a:cxnLst/>
            <a:rect l="l" t="t" r="r" b="b"/>
            <a:pathLst>
              <a:path w="1897816" h="1625221">
                <a:moveTo>
                  <a:pt x="0" y="0"/>
                </a:moveTo>
                <a:lnTo>
                  <a:pt x="1897816" y="0"/>
                </a:lnTo>
                <a:lnTo>
                  <a:pt x="1897816" y="1625221"/>
                </a:lnTo>
                <a:lnTo>
                  <a:pt x="0" y="162522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700">
              <a:latin typeface="UTM Avo" panose="02040603050506020204" pitchFamily="18"/>
            </a:endParaRPr>
          </a:p>
        </p:txBody>
      </p:sp>
      <p:sp>
        <p:nvSpPr>
          <p:cNvPr id="5" name="Freeform 51">
            <a:extLst>
              <a:ext uri="{FF2B5EF4-FFF2-40B4-BE49-F238E27FC236}">
                <a16:creationId xmlns:a16="http://schemas.microsoft.com/office/drawing/2014/main" id="{F0AEE110-9DCD-0086-636F-3866406BAA38}"/>
              </a:ext>
            </a:extLst>
          </p:cNvPr>
          <p:cNvSpPr/>
          <p:nvPr/>
        </p:nvSpPr>
        <p:spPr>
          <a:xfrm rot="-1848275">
            <a:off x="-47491" y="6085383"/>
            <a:ext cx="912239" cy="731088"/>
          </a:xfrm>
          <a:custGeom>
            <a:avLst/>
            <a:gdLst/>
            <a:ahLst/>
            <a:cxnLst/>
            <a:rect l="l" t="t" r="r" b="b"/>
            <a:pathLst>
              <a:path w="2313558" h="1430199">
                <a:moveTo>
                  <a:pt x="0" y="0"/>
                </a:moveTo>
                <a:lnTo>
                  <a:pt x="2313558" y="0"/>
                </a:lnTo>
                <a:lnTo>
                  <a:pt x="2313558" y="1430199"/>
                </a:lnTo>
                <a:lnTo>
                  <a:pt x="0" y="143019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700">
              <a:latin typeface="UTM Avo" panose="02040603050506020204" pitchFamily="18"/>
            </a:endParaRPr>
          </a:p>
        </p:txBody>
      </p:sp>
      <p:grpSp>
        <p:nvGrpSpPr>
          <p:cNvPr id="10" name="Group 9">
            <a:extLst>
              <a:ext uri="{FF2B5EF4-FFF2-40B4-BE49-F238E27FC236}">
                <a16:creationId xmlns:a16="http://schemas.microsoft.com/office/drawing/2014/main" id="{2022C9C6-6AE7-62F3-FDB1-BB99675AAE06}"/>
              </a:ext>
            </a:extLst>
          </p:cNvPr>
          <p:cNvGrpSpPr/>
          <p:nvPr/>
        </p:nvGrpSpPr>
        <p:grpSpPr>
          <a:xfrm>
            <a:off x="254000" y="1371903"/>
            <a:ext cx="9696450" cy="981035"/>
            <a:chOff x="236221" y="-445920"/>
            <a:chExt cx="14544675" cy="1471552"/>
          </a:xfrm>
        </p:grpSpPr>
        <p:sp>
          <p:nvSpPr>
            <p:cNvPr id="11" name="Line Callout 1 (Border and Accent Bar) 3">
              <a:extLst>
                <a:ext uri="{FF2B5EF4-FFF2-40B4-BE49-F238E27FC236}">
                  <a16:creationId xmlns:a16="http://schemas.microsoft.com/office/drawing/2014/main" id="{2FFCF40A-E674-FE35-15AE-EEF5EF748482}"/>
                </a:ext>
              </a:extLst>
            </p:cNvPr>
            <p:cNvSpPr/>
            <p:nvPr/>
          </p:nvSpPr>
          <p:spPr>
            <a:xfrm>
              <a:off x="236221" y="77779"/>
              <a:ext cx="13944600" cy="947853"/>
            </a:xfrm>
            <a:prstGeom prst="accentBorderCallout1">
              <a:avLst>
                <a:gd name="adj1" fmla="val 18750"/>
                <a:gd name="adj2" fmla="val -3127"/>
                <a:gd name="adj3" fmla="val 17954"/>
                <a:gd name="adj4" fmla="val -17509"/>
              </a:avLst>
            </a:prstGeom>
            <a:solidFill>
              <a:schemeClr val="bg1"/>
            </a:solidFill>
            <a:ln>
              <a:solidFill>
                <a:schemeClr val="accent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a:cs typeface="Arial" panose="020B0604020202020204" pitchFamily="34" charset="0"/>
                </a:rPr>
                <a:t>Gợi</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ý</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trả</a:t>
              </a:r>
              <a:r>
                <a:rPr lang="en-US" sz="2400" b="1" dirty="0">
                  <a:solidFill>
                    <a:schemeClr val="tx1"/>
                  </a:solidFill>
                  <a:latin typeface="UTM Avo" panose="02040603050506020204" pitchFamily="18"/>
                  <a:cs typeface="Arial" panose="020B0604020202020204" pitchFamily="34" charset="0"/>
                </a:rPr>
                <a:t> </a:t>
              </a:r>
              <a:r>
                <a:rPr lang="en-US" sz="2400" b="1" dirty="0" err="1">
                  <a:solidFill>
                    <a:schemeClr val="tx1"/>
                  </a:solidFill>
                  <a:latin typeface="UTM Avo" panose="02040603050506020204" pitchFamily="18"/>
                  <a:cs typeface="Arial" panose="020B0604020202020204" pitchFamily="34" charset="0"/>
                </a:rPr>
                <a:t>lời</a:t>
              </a:r>
              <a:r>
                <a:rPr lang="en-US" sz="2400" b="1"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Các cảnh quan thiên nhiê</a:t>
              </a:r>
              <a:r>
                <a:rPr lang="en-US" sz="2400" dirty="0">
                  <a:solidFill>
                    <a:schemeClr val="tx1"/>
                  </a:solidFill>
                  <a:latin typeface="UTM Avo" panose="02040603050506020204" pitchFamily="18"/>
                  <a:cs typeface="Arial" panose="020B0604020202020204" pitchFamily="34" charset="0"/>
                </a:rPr>
                <a:t>n</a:t>
              </a:r>
              <a:r>
                <a:rPr lang="vi-VN" sz="2400" dirty="0">
                  <a:solidFill>
                    <a:schemeClr val="tx1"/>
                  </a:solidFill>
                  <a:latin typeface="UTM Avo" panose="02040603050506020204" pitchFamily="18"/>
                  <a:cs typeface="Arial" panose="020B0604020202020204" pitchFamily="34" charset="0"/>
                </a:rPr>
                <a:t> trong video là: </a:t>
              </a:r>
              <a:endParaRPr lang="en-US" sz="2400" dirty="0">
                <a:solidFill>
                  <a:schemeClr val="tx1"/>
                </a:solidFill>
                <a:latin typeface="UTM Avo" panose="02040603050506020204" pitchFamily="18"/>
                <a:cs typeface="Arial" panose="020B0604020202020204" pitchFamily="34" charset="0"/>
              </a:endParaRPr>
            </a:p>
          </p:txBody>
        </p:sp>
        <p:pic>
          <p:nvPicPr>
            <p:cNvPr id="12" name="Picture 11" descr="Icon&#10;&#10;Description automatically generated">
              <a:extLst>
                <a:ext uri="{FF2B5EF4-FFF2-40B4-BE49-F238E27FC236}">
                  <a16:creationId xmlns:a16="http://schemas.microsoft.com/office/drawing/2014/main" id="{8CEA1CA7-4D01-5D9F-17FE-94384FB10E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580746" y="-445920"/>
              <a:ext cx="1200150" cy="1200150"/>
            </a:xfrm>
            <a:prstGeom prst="rect">
              <a:avLst/>
            </a:prstGeom>
          </p:spPr>
        </p:pic>
      </p:grpSp>
      <p:sp>
        <p:nvSpPr>
          <p:cNvPr id="13" name="Rectangle: Rounded Corners 57">
            <a:extLst>
              <a:ext uri="{FF2B5EF4-FFF2-40B4-BE49-F238E27FC236}">
                <a16:creationId xmlns:a16="http://schemas.microsoft.com/office/drawing/2014/main" id="{8C4A6634-01F7-30CB-7492-332EFF57BC5B}"/>
              </a:ext>
            </a:extLst>
          </p:cNvPr>
          <p:cNvSpPr/>
          <p:nvPr/>
        </p:nvSpPr>
        <p:spPr>
          <a:xfrm>
            <a:off x="1191800" y="2521136"/>
            <a:ext cx="4286235" cy="1256385"/>
          </a:xfrm>
          <a:prstGeom prst="round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a:cs typeface="Arial" panose="020B0604020202020204" pitchFamily="34" charset="0"/>
              </a:rPr>
              <a:t>Ghềnh Đá Đĩa</a:t>
            </a:r>
            <a:endParaRPr lang="vi-VN" sz="2400">
              <a:solidFill>
                <a:schemeClr val="tx1"/>
              </a:solidFill>
              <a:latin typeface="UTM Avo" panose="02040603050506020204" pitchFamily="18"/>
              <a:cs typeface="Arial" panose="020B0604020202020204" pitchFamily="34" charset="0"/>
            </a:endParaRPr>
          </a:p>
        </p:txBody>
      </p:sp>
      <p:sp>
        <p:nvSpPr>
          <p:cNvPr id="14" name="Rectangle: Rounded Corners 59">
            <a:extLst>
              <a:ext uri="{FF2B5EF4-FFF2-40B4-BE49-F238E27FC236}">
                <a16:creationId xmlns:a16="http://schemas.microsoft.com/office/drawing/2014/main" id="{F14FF3C5-9328-2A80-A5A3-13A37A57643D}"/>
              </a:ext>
            </a:extLst>
          </p:cNvPr>
          <p:cNvSpPr/>
          <p:nvPr/>
        </p:nvSpPr>
        <p:spPr>
          <a:xfrm>
            <a:off x="6595634" y="2521136"/>
            <a:ext cx="4286234" cy="1256385"/>
          </a:xfrm>
          <a:prstGeom prst="round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a:cs typeface="Arial" panose="020B0604020202020204" pitchFamily="34" charset="0"/>
              </a:rPr>
              <a:t>Hang Sơn Đoòng</a:t>
            </a:r>
            <a:endParaRPr lang="vi-VN" sz="2400">
              <a:solidFill>
                <a:schemeClr val="tx1"/>
              </a:solidFill>
              <a:latin typeface="UTM Avo" panose="02040603050506020204" pitchFamily="18"/>
              <a:cs typeface="Arial" panose="020B0604020202020204" pitchFamily="34" charset="0"/>
            </a:endParaRPr>
          </a:p>
        </p:txBody>
      </p:sp>
      <p:pic>
        <p:nvPicPr>
          <p:cNvPr id="15" name="Picture 2" descr="Ghềnh đá đĩa Phú Yên là di tích quốc gia đặc biệt - VnExpress">
            <a:extLst>
              <a:ext uri="{FF2B5EF4-FFF2-40B4-BE49-F238E27FC236}">
                <a16:creationId xmlns:a16="http://schemas.microsoft.com/office/drawing/2014/main" id="{AAF54793-66A2-83CB-0332-178AEDB733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738662" y="4126654"/>
            <a:ext cx="3342413" cy="24956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4" descr="Sơn Đoòng dẫn đầu top hang động tự nhiên kỳ vĩ nhất thế giới">
            <a:extLst>
              <a:ext uri="{FF2B5EF4-FFF2-40B4-BE49-F238E27FC236}">
                <a16:creationId xmlns:a16="http://schemas.microsoft.com/office/drawing/2014/main" id="{15AA0136-5CD5-0E06-2284-F708B74424FD}"/>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40988" y="4126654"/>
            <a:ext cx="3745427" cy="24956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11344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outVertical)">
                                      <p:cBhvr>
                                        <p:cTn id="15" dur="500"/>
                                        <p:tgtEl>
                                          <p:spTgt spid="14"/>
                                        </p:tgtEl>
                                      </p:cBhvr>
                                    </p:animEffect>
                                  </p:childTnLst>
                                </p:cTn>
                              </p:par>
                              <p:par>
                                <p:cTn id="16" presetID="16" presetClass="entr" presetSubtype="37"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outVertical)">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5" name="Picture 2">
            <a:extLst>
              <a:ext uri="{FF2B5EF4-FFF2-40B4-BE49-F238E27FC236}">
                <a16:creationId xmlns:a16="http://schemas.microsoft.com/office/drawing/2014/main" id="{58412598-05A0-73F9-BE45-BC14FEB28A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37560" y="2305050"/>
            <a:ext cx="9431577" cy="2671707"/>
          </a:xfrm>
          <a:prstGeom prst="rect">
            <a:avLst/>
          </a:prstGeom>
        </p:spPr>
      </p:pic>
      <p:grpSp>
        <p:nvGrpSpPr>
          <p:cNvPr id="26" name="Group 25">
            <a:extLst>
              <a:ext uri="{FF2B5EF4-FFF2-40B4-BE49-F238E27FC236}">
                <a16:creationId xmlns:a16="http://schemas.microsoft.com/office/drawing/2014/main" id="{DBB08CD6-32A1-6B3F-0339-9B8E5DBB3C48}"/>
              </a:ext>
            </a:extLst>
          </p:cNvPr>
          <p:cNvGrpSpPr/>
          <p:nvPr/>
        </p:nvGrpSpPr>
        <p:grpSpPr>
          <a:xfrm>
            <a:off x="3627838" y="1926881"/>
            <a:ext cx="4851019" cy="721593"/>
            <a:chOff x="5264217" y="1516582"/>
            <a:chExt cx="7276528" cy="1076590"/>
          </a:xfrm>
        </p:grpSpPr>
        <p:pic>
          <p:nvPicPr>
            <p:cNvPr id="27" name="Picture 9">
              <a:extLst>
                <a:ext uri="{FF2B5EF4-FFF2-40B4-BE49-F238E27FC236}">
                  <a16:creationId xmlns:a16="http://schemas.microsoft.com/office/drawing/2014/main" id="{B6B29453-C352-CA08-5153-4507E6C0FFF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426778" y="1516582"/>
              <a:ext cx="6951411" cy="1076590"/>
            </a:xfrm>
            <a:prstGeom prst="rect">
              <a:avLst/>
            </a:prstGeom>
          </p:spPr>
        </p:pic>
        <p:sp>
          <p:nvSpPr>
            <p:cNvPr id="28" name="TextBox 27">
              <a:extLst>
                <a:ext uri="{FF2B5EF4-FFF2-40B4-BE49-F238E27FC236}">
                  <a16:creationId xmlns:a16="http://schemas.microsoft.com/office/drawing/2014/main" id="{08904A3F-A09D-17EF-61F4-5149371DD4BE}"/>
                </a:ext>
              </a:extLst>
            </p:cNvPr>
            <p:cNvSpPr txBox="1"/>
            <p:nvPr/>
          </p:nvSpPr>
          <p:spPr>
            <a:xfrm>
              <a:off x="5264217" y="1688380"/>
              <a:ext cx="7276528" cy="784831"/>
            </a:xfrm>
            <a:prstGeom prst="rect">
              <a:avLst/>
            </a:prstGeom>
            <a:noFill/>
          </p:spPr>
          <p:txBody>
            <a:bodyPr wrap="square" rtlCol="0">
              <a:spAutoFit/>
            </a:bodyPr>
            <a:lstStyle/>
            <a:p>
              <a:pPr algn="ctr" defTabSz="609630"/>
              <a:r>
                <a:rPr lang="en-US" sz="2800" b="1" dirty="0">
                  <a:solidFill>
                    <a:prstClr val="white"/>
                  </a:solidFill>
                  <a:latin typeface="UTM Avo" panose="02040603050506020204" pitchFamily="18"/>
                  <a:cs typeface="Arial" panose="020B0604020202020204" pitchFamily="34" charset="0"/>
                </a:rPr>
                <a:t>CHIA SẺ</a:t>
              </a:r>
            </a:p>
          </p:txBody>
        </p:sp>
      </p:grpSp>
      <p:sp>
        <p:nvSpPr>
          <p:cNvPr id="29" name="TextBox 28">
            <a:extLst>
              <a:ext uri="{FF2B5EF4-FFF2-40B4-BE49-F238E27FC236}">
                <a16:creationId xmlns:a16="http://schemas.microsoft.com/office/drawing/2014/main" id="{9C99362F-3BFC-8A8F-734F-E67091FDCDDD}"/>
              </a:ext>
            </a:extLst>
          </p:cNvPr>
          <p:cNvSpPr txBox="1"/>
          <p:nvPr/>
        </p:nvSpPr>
        <p:spPr>
          <a:xfrm>
            <a:off x="2659755" y="2890418"/>
            <a:ext cx="6872489" cy="1675843"/>
          </a:xfrm>
          <a:prstGeom prst="rect">
            <a:avLst/>
          </a:prstGeom>
          <a:noFill/>
        </p:spPr>
        <p:txBody>
          <a:bodyPr wrap="square">
            <a:spAutoFit/>
          </a:bodyPr>
          <a:lstStyle/>
          <a:p>
            <a:pPr algn="ctr" defTabSz="609630">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Các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hãy</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chia sẻ cảm nhận, ấn tượng của bản thân trước vẻ đẹp của cảnh quan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thiên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nhiên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mà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đã</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được</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đến</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endParaRPr lang="en-US" sz="2400" i="1" dirty="0">
              <a:solidFill>
                <a:srgbClr val="FF0000"/>
              </a:solidFill>
              <a:latin typeface="UTM Avo" panose="02040603050506020204" pitchFamily="18"/>
              <a:cs typeface="Arial" panose="020B0604020202020204" pitchFamily="34" charset="0"/>
            </a:endParaRPr>
          </a:p>
        </p:txBody>
      </p:sp>
      <p:sp>
        <p:nvSpPr>
          <p:cNvPr id="30" name="Freeform 3">
            <a:extLst>
              <a:ext uri="{FF2B5EF4-FFF2-40B4-BE49-F238E27FC236}">
                <a16:creationId xmlns:a16="http://schemas.microsoft.com/office/drawing/2014/main" id="{94FD3A05-4397-6DE0-D04E-EC98F63C00B9}"/>
              </a:ext>
            </a:extLst>
          </p:cNvPr>
          <p:cNvSpPr/>
          <p:nvPr/>
        </p:nvSpPr>
        <p:spPr>
          <a:xfrm>
            <a:off x="9980908" y="1729257"/>
            <a:ext cx="1110253" cy="1222692"/>
          </a:xfrm>
          <a:custGeom>
            <a:avLst/>
            <a:gdLst/>
            <a:ahLst/>
            <a:cxnLst/>
            <a:rect l="l" t="t" r="r" b="b"/>
            <a:pathLst>
              <a:path w="3713137" h="4248440">
                <a:moveTo>
                  <a:pt x="0" y="0"/>
                </a:moveTo>
                <a:lnTo>
                  <a:pt x="3713137" y="0"/>
                </a:lnTo>
                <a:lnTo>
                  <a:pt x="3713137" y="4248440"/>
                </a:lnTo>
                <a:lnTo>
                  <a:pt x="0" y="424844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800">
              <a:solidFill>
                <a:prstClr val="black"/>
              </a:solidFill>
              <a:latin typeface="UTM Avo" panose="02040603050506020204" pitchFamily="18"/>
              <a:cs typeface="Arial" panose="020B0604020202020204" pitchFamily="34" charset="0"/>
            </a:endParaRPr>
          </a:p>
        </p:txBody>
      </p:sp>
      <p:pic>
        <p:nvPicPr>
          <p:cNvPr id="31" name="Picture 11">
            <a:extLst>
              <a:ext uri="{FF2B5EF4-FFF2-40B4-BE49-F238E27FC236}">
                <a16:creationId xmlns:a16="http://schemas.microsoft.com/office/drawing/2014/main" id="{5790FE97-2997-6D77-255F-1D94F8CE05D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0" y="3908093"/>
            <a:ext cx="3319164" cy="2949907"/>
          </a:xfrm>
          <a:prstGeom prst="rect">
            <a:avLst/>
          </a:prstGeom>
        </p:spPr>
      </p:pic>
      <p:sp>
        <p:nvSpPr>
          <p:cNvPr id="32" name="Freeform 21">
            <a:extLst>
              <a:ext uri="{FF2B5EF4-FFF2-40B4-BE49-F238E27FC236}">
                <a16:creationId xmlns:a16="http://schemas.microsoft.com/office/drawing/2014/main" id="{9FFBF115-81D6-8C53-C73B-B5AC1236235C}"/>
              </a:ext>
            </a:extLst>
          </p:cNvPr>
          <p:cNvSpPr/>
          <p:nvPr/>
        </p:nvSpPr>
        <p:spPr>
          <a:xfrm>
            <a:off x="1106737" y="1771649"/>
            <a:ext cx="938339" cy="1066800"/>
          </a:xfrm>
          <a:custGeom>
            <a:avLst/>
            <a:gdLst/>
            <a:ahLst/>
            <a:cxnLst/>
            <a:rect l="l" t="t" r="r" b="b"/>
            <a:pathLst>
              <a:path w="986218" h="973667">
                <a:moveTo>
                  <a:pt x="0" y="0"/>
                </a:moveTo>
                <a:lnTo>
                  <a:pt x="986218" y="0"/>
                </a:lnTo>
                <a:lnTo>
                  <a:pt x="986218" y="973666"/>
                </a:lnTo>
                <a:lnTo>
                  <a:pt x="0" y="973666"/>
                </a:lnTo>
                <a:lnTo>
                  <a:pt x="0" y="0"/>
                </a:lnTo>
                <a:close/>
              </a:path>
            </a:pathLst>
          </a:custGeom>
          <a:blipFill>
            <a:blip r:embed="rId11">
              <a:duotone>
                <a:prstClr val="black"/>
                <a:srgbClr val="8064A2">
                  <a:tint val="45000"/>
                  <a:satMod val="400000"/>
                </a:srgbClr>
              </a:duotone>
              <a:extLst>
                <a:ext uri="{96DAC541-7B7A-43D3-8B79-37D633B846F1}">
                  <asvg:svgBlip xmlns:asvg="http://schemas.microsoft.com/office/drawing/2016/SVG/main" r:embed="rId12"/>
                </a:ext>
              </a:extLst>
            </a:blip>
            <a:stretch>
              <a:fillRect/>
            </a:stretch>
          </a:blipFill>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a:endParaRPr>
          </a:p>
        </p:txBody>
      </p:sp>
      <p:sp>
        <p:nvSpPr>
          <p:cNvPr id="33" name="Freeform 47">
            <a:extLst>
              <a:ext uri="{FF2B5EF4-FFF2-40B4-BE49-F238E27FC236}">
                <a16:creationId xmlns:a16="http://schemas.microsoft.com/office/drawing/2014/main" id="{0A9D8612-5BE8-33C4-3E4B-47AA87C46B5E}"/>
              </a:ext>
            </a:extLst>
          </p:cNvPr>
          <p:cNvSpPr/>
          <p:nvPr/>
        </p:nvSpPr>
        <p:spPr>
          <a:xfrm>
            <a:off x="9499133" y="4163957"/>
            <a:ext cx="1270000" cy="812800"/>
          </a:xfrm>
          <a:custGeom>
            <a:avLst/>
            <a:gdLst/>
            <a:ahLst/>
            <a:cxnLst/>
            <a:rect l="l" t="t" r="r" b="b"/>
            <a:pathLst>
              <a:path w="3389670" h="2233327">
                <a:moveTo>
                  <a:pt x="0" y="0"/>
                </a:moveTo>
                <a:lnTo>
                  <a:pt x="3389669" y="0"/>
                </a:lnTo>
                <a:lnTo>
                  <a:pt x="3389669" y="2233327"/>
                </a:lnTo>
                <a:lnTo>
                  <a:pt x="0" y="2233327"/>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pPr marL="0" marR="0" lvl="0" indent="0" defTabSz="60963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prstClr val="black"/>
              </a:solidFill>
              <a:effectLst/>
              <a:uLnTx/>
              <a:uFillTx/>
              <a:latin typeface="UTM Avo" panose="02040603050506020204" pitchFamily="18"/>
            </a:endParaRPr>
          </a:p>
        </p:txBody>
      </p:sp>
    </p:spTree>
    <p:extLst>
      <p:ext uri="{BB962C8B-B14F-4D97-AF65-F5344CB8AC3E}">
        <p14:creationId xmlns:p14="http://schemas.microsoft.com/office/powerpoint/2010/main" val="4093004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500" fill="hold"/>
                                        <p:tgtEl>
                                          <p:spTgt spid="33"/>
                                        </p:tgtEl>
                                        <p:attrNameLst>
                                          <p:attrName>ppt_w</p:attrName>
                                        </p:attrNameLst>
                                      </p:cBhvr>
                                      <p:tavLst>
                                        <p:tav tm="0">
                                          <p:val>
                                            <p:fltVal val="0"/>
                                          </p:val>
                                        </p:tav>
                                        <p:tav tm="100000">
                                          <p:val>
                                            <p:strVal val="#ppt_w"/>
                                          </p:val>
                                        </p:tav>
                                      </p:tavLst>
                                    </p:anim>
                                    <p:anim calcmode="lin" valueType="num">
                                      <p:cBhvr>
                                        <p:cTn id="38" dur="500" fill="hold"/>
                                        <p:tgtEl>
                                          <p:spTgt spid="33"/>
                                        </p:tgtEl>
                                        <p:attrNameLst>
                                          <p:attrName>ppt_h</p:attrName>
                                        </p:attrNameLst>
                                      </p:cBhvr>
                                      <p:tavLst>
                                        <p:tav tm="0">
                                          <p:val>
                                            <p:fltVal val="0"/>
                                          </p:val>
                                        </p:tav>
                                        <p:tav tm="100000">
                                          <p:val>
                                            <p:strVal val="#ppt_h"/>
                                          </p:val>
                                        </p:tav>
                                      </p:tavLst>
                                    </p:anim>
                                    <p:animEffect transition="in" filter="fade">
                                      <p:cBhvr>
                                        <p:cTn id="3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animBg="1"/>
      <p:bldP spid="32" grpId="0" animBg="1"/>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8571491-7806-0D29-4019-9958CFBC847B}"/>
              </a:ext>
            </a:extLst>
          </p:cNvPr>
          <p:cNvGrpSpPr/>
          <p:nvPr/>
        </p:nvGrpSpPr>
        <p:grpSpPr>
          <a:xfrm>
            <a:off x="116055" y="1244126"/>
            <a:ext cx="11010897" cy="1089916"/>
            <a:chOff x="459377" y="-32530"/>
            <a:chExt cx="16516345" cy="1634874"/>
          </a:xfrm>
        </p:grpSpPr>
        <p:sp>
          <p:nvSpPr>
            <p:cNvPr id="3" name="Line Callout 1 (Border and Accent Bar) 3">
              <a:extLst>
                <a:ext uri="{FF2B5EF4-FFF2-40B4-BE49-F238E27FC236}">
                  <a16:creationId xmlns:a16="http://schemas.microsoft.com/office/drawing/2014/main" id="{F614B38D-DBDD-1E7C-5718-50C82D729922}"/>
                </a:ext>
              </a:extLst>
            </p:cNvPr>
            <p:cNvSpPr/>
            <p:nvPr/>
          </p:nvSpPr>
          <p:spPr>
            <a:xfrm>
              <a:off x="459377" y="571502"/>
              <a:ext cx="15897952" cy="1030842"/>
            </a:xfrm>
            <a:prstGeom prst="accentBorderCallout1">
              <a:avLst>
                <a:gd name="adj1" fmla="val 18750"/>
                <a:gd name="adj2" fmla="val -3127"/>
                <a:gd name="adj3" fmla="val 17954"/>
                <a:gd name="adj4" fmla="val -17509"/>
              </a:avLst>
            </a:prstGeom>
            <a:solidFill>
              <a:srgbClr val="EDF6F9"/>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2">
                      <a:lumMod val="50000"/>
                    </a:schemeClr>
                  </a:solidFill>
                  <a:latin typeface="UTM Avo" panose="02040603050506020204" pitchFamily="18"/>
                  <a:cs typeface="Arial" panose="020B0604020202020204" pitchFamily="34" charset="0"/>
                </a:rPr>
                <a:t>Các</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em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tham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khảo</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thêm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một</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số</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cảnh</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quan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thiên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nhiên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khác</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như</a:t>
              </a:r>
              <a:r>
                <a:rPr lang="en-US" sz="2400" dirty="0">
                  <a:solidFill>
                    <a:schemeClr val="tx2">
                      <a:lumMod val="50000"/>
                    </a:schemeClr>
                  </a:solidFill>
                  <a:latin typeface="UTM Avo" panose="02040603050506020204" pitchFamily="18"/>
                  <a:cs typeface="Arial" panose="020B0604020202020204" pitchFamily="34" charset="0"/>
                </a:rPr>
                <a:t>:</a:t>
              </a:r>
            </a:p>
          </p:txBody>
        </p:sp>
        <p:pic>
          <p:nvPicPr>
            <p:cNvPr id="4" name="Picture 3" descr="Icon&#10;&#10;Description automatically generated">
              <a:extLst>
                <a:ext uri="{FF2B5EF4-FFF2-40B4-BE49-F238E27FC236}">
                  <a16:creationId xmlns:a16="http://schemas.microsoft.com/office/drawing/2014/main" id="{153445F5-90E2-1A91-061B-B7034BD9E1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8935" y="-32530"/>
              <a:ext cx="1236787" cy="1236787"/>
            </a:xfrm>
            <a:prstGeom prst="rect">
              <a:avLst/>
            </a:prstGeom>
          </p:spPr>
        </p:pic>
      </p:grpSp>
      <p:sp>
        <p:nvSpPr>
          <p:cNvPr id="5" name="Freeform 4">
            <a:extLst>
              <a:ext uri="{FF2B5EF4-FFF2-40B4-BE49-F238E27FC236}">
                <a16:creationId xmlns:a16="http://schemas.microsoft.com/office/drawing/2014/main" id="{C58F4546-841A-FE53-F3E8-8F5F70363839}"/>
              </a:ext>
            </a:extLst>
          </p:cNvPr>
          <p:cNvSpPr/>
          <p:nvPr/>
        </p:nvSpPr>
        <p:spPr>
          <a:xfrm>
            <a:off x="5006385" y="2465391"/>
            <a:ext cx="6570013" cy="4141817"/>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4B183"/>
          </a:solidFill>
        </p:spPr>
        <p:txBody>
          <a:bodyPr/>
          <a:lstStyle/>
          <a:p>
            <a:endParaRPr lang="en-US" sz="700">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72111BB8-1D44-4117-8687-4CEF8EFC4821}"/>
              </a:ext>
            </a:extLst>
          </p:cNvPr>
          <p:cNvSpPr txBox="1"/>
          <p:nvPr/>
        </p:nvSpPr>
        <p:spPr>
          <a:xfrm>
            <a:off x="5303085" y="2867380"/>
            <a:ext cx="5976612" cy="3337837"/>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en-US" sz="2400" dirty="0" err="1">
                <a:solidFill>
                  <a:srgbClr val="000000"/>
                </a:solidFill>
                <a:latin typeface="UTM Avo" panose="02040603050506020204" pitchFamily="18"/>
                <a:ea typeface="Calibri" panose="020F0502020204030204" pitchFamily="34" charset="0"/>
                <a:cs typeface="Arial" panose="020B0604020202020204" pitchFamily="34" charset="0"/>
              </a:rPr>
              <a:t>Là</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một phần của biển đảo Vịnh Bắc Bộ. Nhưng đều thuộc địa bàn hành chính của </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t</a:t>
            </a: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ỉnh Quảng Ninh.</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a:p>
            <a:pPr marL="381019" indent="-381019" algn="just">
              <a:lnSpc>
                <a:spcPct val="150000"/>
              </a:lnSpc>
              <a:buFont typeface="Courier New" panose="02070309020205020404" pitchFamily="49" charset="0"/>
              <a:buChar char="o"/>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Có tổng diện tích gần 2.530 km vuông và sở hữu trong đó có tất cả 1969 hòn đảo lớn nhỏ. </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941FBAA7-15F3-B1D1-519B-64020616EAD5}"/>
              </a:ext>
            </a:extLst>
          </p:cNvPr>
          <p:cNvGrpSpPr/>
          <p:nvPr/>
        </p:nvGrpSpPr>
        <p:grpSpPr>
          <a:xfrm>
            <a:off x="467252" y="2369862"/>
            <a:ext cx="4273271" cy="4237346"/>
            <a:chOff x="812140" y="2931926"/>
            <a:chExt cx="6409906" cy="6356019"/>
          </a:xfrm>
        </p:grpSpPr>
        <p:grpSp>
          <p:nvGrpSpPr>
            <p:cNvPr id="8" name="Group 7">
              <a:extLst>
                <a:ext uri="{FF2B5EF4-FFF2-40B4-BE49-F238E27FC236}">
                  <a16:creationId xmlns:a16="http://schemas.microsoft.com/office/drawing/2014/main" id="{F48D847A-697F-C49B-E809-EA12313806B2}"/>
                </a:ext>
              </a:extLst>
            </p:cNvPr>
            <p:cNvGrpSpPr/>
            <p:nvPr/>
          </p:nvGrpSpPr>
          <p:grpSpPr>
            <a:xfrm>
              <a:off x="812140" y="2931926"/>
              <a:ext cx="6409906" cy="6356019"/>
              <a:chOff x="914400" y="2826612"/>
              <a:chExt cx="6409906" cy="6356019"/>
            </a:xfrm>
          </p:grpSpPr>
          <p:grpSp>
            <p:nvGrpSpPr>
              <p:cNvPr id="10" name="Group 6">
                <a:extLst>
                  <a:ext uri="{FF2B5EF4-FFF2-40B4-BE49-F238E27FC236}">
                    <a16:creationId xmlns:a16="http://schemas.microsoft.com/office/drawing/2014/main" id="{B89A3576-194D-D9DB-2A2D-AD6EF7439FB3}"/>
                  </a:ext>
                </a:extLst>
              </p:cNvPr>
              <p:cNvGrpSpPr/>
              <p:nvPr/>
            </p:nvGrpSpPr>
            <p:grpSpPr>
              <a:xfrm>
                <a:off x="914400" y="2826612"/>
                <a:ext cx="6409906" cy="6356019"/>
                <a:chOff x="0" y="-47625"/>
                <a:chExt cx="1457118" cy="1830953"/>
              </a:xfrm>
            </p:grpSpPr>
            <p:sp>
              <p:nvSpPr>
                <p:cNvPr id="14" name="Freeform 7">
                  <a:extLst>
                    <a:ext uri="{FF2B5EF4-FFF2-40B4-BE49-F238E27FC236}">
                      <a16:creationId xmlns:a16="http://schemas.microsoft.com/office/drawing/2014/main" id="{882A7EC2-A99F-F5D4-5B16-D202344A265C}"/>
                    </a:ext>
                  </a:extLst>
                </p:cNvPr>
                <p:cNvSpPr/>
                <p:nvPr/>
              </p:nvSpPr>
              <p:spPr>
                <a:xfrm>
                  <a:off x="0" y="-6347"/>
                  <a:ext cx="1457118" cy="1789675"/>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2">
                    <a:lumMod val="60000"/>
                    <a:lumOff val="40000"/>
                  </a:schemeClr>
                </a:solidFill>
              </p:spPr>
              <p:txBody>
                <a:bodyPr/>
                <a:lstStyle/>
                <a:p>
                  <a:endParaRPr lang="en-US" sz="700">
                    <a:latin typeface="UTM Avo" panose="02040603050506020204" pitchFamily="18"/>
                    <a:cs typeface="Arial" panose="020B0604020202020204" pitchFamily="34" charset="0"/>
                  </a:endParaRPr>
                </a:p>
              </p:txBody>
            </p:sp>
            <p:sp>
              <p:nvSpPr>
                <p:cNvPr id="15" name="TextBox 8">
                  <a:extLst>
                    <a:ext uri="{FF2B5EF4-FFF2-40B4-BE49-F238E27FC236}">
                      <a16:creationId xmlns:a16="http://schemas.microsoft.com/office/drawing/2014/main" id="{4F59BC58-59B6-15E2-B47A-88FFE9C4DE6B}"/>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700">
                    <a:latin typeface="UTM Avo" panose="02040603050506020204" pitchFamily="18"/>
                    <a:cs typeface="Arial" panose="020B0604020202020204" pitchFamily="34" charset="0"/>
                  </a:endParaRPr>
                </a:p>
              </p:txBody>
            </p:sp>
          </p:grpSp>
          <p:grpSp>
            <p:nvGrpSpPr>
              <p:cNvPr id="11" name="Group 10">
                <a:extLst>
                  <a:ext uri="{FF2B5EF4-FFF2-40B4-BE49-F238E27FC236}">
                    <a16:creationId xmlns:a16="http://schemas.microsoft.com/office/drawing/2014/main" id="{564BCA40-5033-9024-3F58-459F821A93AD}"/>
                  </a:ext>
                </a:extLst>
              </p:cNvPr>
              <p:cNvGrpSpPr/>
              <p:nvPr/>
            </p:nvGrpSpPr>
            <p:grpSpPr>
              <a:xfrm>
                <a:off x="1067784" y="3265895"/>
                <a:ext cx="6103136" cy="1509912"/>
                <a:chOff x="1065909" y="3303117"/>
                <a:chExt cx="6103136" cy="1509912"/>
              </a:xfrm>
            </p:grpSpPr>
            <p:sp>
              <p:nvSpPr>
                <p:cNvPr id="12" name="Freeform 10">
                  <a:extLst>
                    <a:ext uri="{FF2B5EF4-FFF2-40B4-BE49-F238E27FC236}">
                      <a16:creationId xmlns:a16="http://schemas.microsoft.com/office/drawing/2014/main" id="{32A2B86E-5DEE-73EE-05B2-7E0F4B3EBA7C}"/>
                    </a:ext>
                  </a:extLst>
                </p:cNvPr>
                <p:cNvSpPr/>
                <p:nvPr/>
              </p:nvSpPr>
              <p:spPr>
                <a:xfrm>
                  <a:off x="1233450" y="3303117"/>
                  <a:ext cx="5826740" cy="1509912"/>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EFDED4BC-E23E-4A87-F33A-F3C725141CF2}"/>
                    </a:ext>
                  </a:extLst>
                </p:cNvPr>
                <p:cNvSpPr txBox="1"/>
                <p:nvPr/>
              </p:nvSpPr>
              <p:spPr>
                <a:xfrm>
                  <a:off x="1065909" y="3691676"/>
                  <a:ext cx="6103136" cy="784830"/>
                </a:xfrm>
                <a:prstGeom prst="rect">
                  <a:avLst/>
                </a:prstGeom>
                <a:noFill/>
              </p:spPr>
              <p:txBody>
                <a:bodyPr wrap="square" rtlCol="0">
                  <a:spAutoFit/>
                </a:bodyPr>
                <a:lstStyle/>
                <a:p>
                  <a:pPr algn="ctr"/>
                  <a:r>
                    <a:rPr lang="en-US" sz="2800" b="1" dirty="0">
                      <a:solidFill>
                        <a:srgbClr val="C00000"/>
                      </a:solidFill>
                      <a:latin typeface="UTM Avo" panose="02040603050506020204" pitchFamily="18"/>
                      <a:cs typeface="Arial" panose="020B0604020202020204" pitchFamily="34" charset="0"/>
                    </a:rPr>
                    <a:t>VỊNH HẠ LONG</a:t>
                  </a:r>
                </a:p>
              </p:txBody>
            </p:sp>
          </p:grpSp>
        </p:grpSp>
        <p:pic>
          <p:nvPicPr>
            <p:cNvPr id="9" name="Picture 2" descr="Kinh nghiệm du lịch vịnh Hạ Long cực “chất” cho 2023">
              <a:extLst>
                <a:ext uri="{FF2B5EF4-FFF2-40B4-BE49-F238E27FC236}">
                  <a16:creationId xmlns:a16="http://schemas.microsoft.com/office/drawing/2014/main" id="{5826530F-6614-33C2-81B9-821E59F20D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5303" y="5269679"/>
              <a:ext cx="5343577" cy="33684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6" name="Freeform 25">
            <a:extLst>
              <a:ext uri="{FF2B5EF4-FFF2-40B4-BE49-F238E27FC236}">
                <a16:creationId xmlns:a16="http://schemas.microsoft.com/office/drawing/2014/main" id="{33DF1AB3-8485-2FB6-722B-05BF371A0D85}"/>
              </a:ext>
            </a:extLst>
          </p:cNvPr>
          <p:cNvSpPr/>
          <p:nvPr/>
        </p:nvSpPr>
        <p:spPr>
          <a:xfrm rot="1538692">
            <a:off x="309470" y="6187339"/>
            <a:ext cx="775643" cy="624384"/>
          </a:xfrm>
          <a:custGeom>
            <a:avLst/>
            <a:gdLst/>
            <a:ahLst/>
            <a:cxnLst/>
            <a:rect l="l" t="t" r="r" b="b"/>
            <a:pathLst>
              <a:path w="4042791" h="4114800">
                <a:moveTo>
                  <a:pt x="0" y="0"/>
                </a:moveTo>
                <a:lnTo>
                  <a:pt x="4042791" y="0"/>
                </a:lnTo>
                <a:lnTo>
                  <a:pt x="404279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700">
              <a:latin typeface="UTM Avo" panose="02040603050506020204" pitchFamily="18"/>
              <a:cs typeface="Arial" panose="020B0604020202020204" pitchFamily="34" charset="0"/>
            </a:endParaRPr>
          </a:p>
        </p:txBody>
      </p:sp>
      <p:sp>
        <p:nvSpPr>
          <p:cNvPr id="17" name="Freeform 34">
            <a:extLst>
              <a:ext uri="{FF2B5EF4-FFF2-40B4-BE49-F238E27FC236}">
                <a16:creationId xmlns:a16="http://schemas.microsoft.com/office/drawing/2014/main" id="{EB85F23B-A172-1C11-0590-507E6967222F}"/>
              </a:ext>
            </a:extLst>
          </p:cNvPr>
          <p:cNvSpPr/>
          <p:nvPr/>
        </p:nvSpPr>
        <p:spPr>
          <a:xfrm>
            <a:off x="11126952" y="7000261"/>
            <a:ext cx="943975" cy="931961"/>
          </a:xfrm>
          <a:custGeom>
            <a:avLst/>
            <a:gdLst/>
            <a:ahLst/>
            <a:cxnLst/>
            <a:rect l="l" t="t" r="r" b="b"/>
            <a:pathLst>
              <a:path w="1415963" h="1397942">
                <a:moveTo>
                  <a:pt x="0" y="0"/>
                </a:moveTo>
                <a:lnTo>
                  <a:pt x="1415964" y="0"/>
                </a:lnTo>
                <a:lnTo>
                  <a:pt x="1415964" y="1397942"/>
                </a:lnTo>
                <a:lnTo>
                  <a:pt x="0" y="1397942"/>
                </a:lnTo>
                <a:lnTo>
                  <a:pt x="0" y="0"/>
                </a:lnTo>
                <a:close/>
              </a:path>
            </a:pathLst>
          </a:custGeom>
          <a:blipFill>
            <a:blip r:embed="rId7">
              <a:duotone>
                <a:prstClr val="black"/>
                <a:schemeClr val="accent1">
                  <a:tint val="45000"/>
                  <a:satMod val="400000"/>
                </a:schemeClr>
              </a:duotone>
              <a:extLst>
                <a:ext uri="{96DAC541-7B7A-43D3-8B79-37D633B846F1}">
                  <asvg:svgBlip xmlns:asvg="http://schemas.microsoft.com/office/drawing/2016/SVG/main" r:embed="rId8"/>
                </a:ext>
              </a:extLst>
            </a:blip>
            <a:stretch>
              <a:fillRect/>
            </a:stretch>
          </a:blipFill>
        </p:spPr>
        <p:txBody>
          <a:bodyPr/>
          <a:lstStyle/>
          <a:p>
            <a:endParaRPr lang="en-US" sz="70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3316267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wipe(left)">
                                      <p:cBhvr>
                                        <p:cTn id="20" dur="500"/>
                                        <p:tgtEl>
                                          <p:spTgt spid="6">
                                            <p:txEl>
                                              <p:pRg st="0" end="0"/>
                                            </p:txEl>
                                          </p:spTgt>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6">
                                            <p:txEl>
                                              <p:pRg st="1" end="1"/>
                                            </p:txEl>
                                          </p:spTgt>
                                        </p:tgtEl>
                                        <p:attrNameLst>
                                          <p:attrName>style.visibility</p:attrName>
                                        </p:attrNameLst>
                                      </p:cBhvr>
                                      <p:to>
                                        <p:strVal val="visible"/>
                                      </p:to>
                                    </p:set>
                                    <p:animEffect transition="in" filter="wipe(left)">
                                      <p:cBhvr>
                                        <p:cTn id="24"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8571491-7806-0D29-4019-9958CFBC847B}"/>
              </a:ext>
            </a:extLst>
          </p:cNvPr>
          <p:cNvGrpSpPr/>
          <p:nvPr/>
        </p:nvGrpSpPr>
        <p:grpSpPr>
          <a:xfrm>
            <a:off x="116055" y="1244126"/>
            <a:ext cx="11010897" cy="1089916"/>
            <a:chOff x="459377" y="-32530"/>
            <a:chExt cx="16516345" cy="1634874"/>
          </a:xfrm>
        </p:grpSpPr>
        <p:sp>
          <p:nvSpPr>
            <p:cNvPr id="3" name="Line Callout 1 (Border and Accent Bar) 3">
              <a:extLst>
                <a:ext uri="{FF2B5EF4-FFF2-40B4-BE49-F238E27FC236}">
                  <a16:creationId xmlns:a16="http://schemas.microsoft.com/office/drawing/2014/main" id="{F614B38D-DBDD-1E7C-5718-50C82D729922}"/>
                </a:ext>
              </a:extLst>
            </p:cNvPr>
            <p:cNvSpPr/>
            <p:nvPr/>
          </p:nvSpPr>
          <p:spPr>
            <a:xfrm>
              <a:off x="459377" y="571502"/>
              <a:ext cx="15897952" cy="1030842"/>
            </a:xfrm>
            <a:prstGeom prst="accentBorderCallout1">
              <a:avLst>
                <a:gd name="adj1" fmla="val 18750"/>
                <a:gd name="adj2" fmla="val -3127"/>
                <a:gd name="adj3" fmla="val 17954"/>
                <a:gd name="adj4" fmla="val -17509"/>
              </a:avLst>
            </a:prstGeom>
            <a:solidFill>
              <a:srgbClr val="EDF6F9"/>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2">
                      <a:lumMod val="50000"/>
                    </a:schemeClr>
                  </a:solidFill>
                  <a:latin typeface="UTM Avo" panose="02040603050506020204" pitchFamily="18"/>
                  <a:cs typeface="Arial" panose="020B0604020202020204" pitchFamily="34" charset="0"/>
                </a:rPr>
                <a:t>Các</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em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tham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khảo</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thêm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một</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số</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cảnh</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quan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thiên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nhiên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khác</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như</a:t>
              </a:r>
              <a:r>
                <a:rPr lang="en-US" sz="2400" dirty="0">
                  <a:solidFill>
                    <a:schemeClr val="tx2">
                      <a:lumMod val="50000"/>
                    </a:schemeClr>
                  </a:solidFill>
                  <a:latin typeface="UTM Avo" panose="02040603050506020204" pitchFamily="18"/>
                  <a:cs typeface="Arial" panose="020B0604020202020204" pitchFamily="34" charset="0"/>
                </a:rPr>
                <a:t>:</a:t>
              </a:r>
            </a:p>
          </p:txBody>
        </p:sp>
        <p:pic>
          <p:nvPicPr>
            <p:cNvPr id="4" name="Picture 3" descr="Icon&#10;&#10;Description automatically generated">
              <a:extLst>
                <a:ext uri="{FF2B5EF4-FFF2-40B4-BE49-F238E27FC236}">
                  <a16:creationId xmlns:a16="http://schemas.microsoft.com/office/drawing/2014/main" id="{153445F5-90E2-1A91-061B-B7034BD9E1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8935" y="-32530"/>
              <a:ext cx="1236787" cy="1236787"/>
            </a:xfrm>
            <a:prstGeom prst="rect">
              <a:avLst/>
            </a:prstGeom>
          </p:spPr>
        </p:pic>
      </p:grpSp>
      <p:sp>
        <p:nvSpPr>
          <p:cNvPr id="5" name="Freeform 4">
            <a:extLst>
              <a:ext uri="{FF2B5EF4-FFF2-40B4-BE49-F238E27FC236}">
                <a16:creationId xmlns:a16="http://schemas.microsoft.com/office/drawing/2014/main" id="{C58F4546-841A-FE53-F3E8-8F5F70363839}"/>
              </a:ext>
            </a:extLst>
          </p:cNvPr>
          <p:cNvSpPr/>
          <p:nvPr/>
        </p:nvSpPr>
        <p:spPr>
          <a:xfrm>
            <a:off x="5006385" y="2465391"/>
            <a:ext cx="6570013" cy="4141817"/>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F4B183"/>
          </a:solidFill>
        </p:spPr>
        <p:txBody>
          <a:bodyPr/>
          <a:lstStyle/>
          <a:p>
            <a:endParaRPr lang="en-US" sz="700">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72111BB8-1D44-4117-8687-4CEF8EFC4821}"/>
              </a:ext>
            </a:extLst>
          </p:cNvPr>
          <p:cNvSpPr txBox="1"/>
          <p:nvPr/>
        </p:nvSpPr>
        <p:spPr>
          <a:xfrm>
            <a:off x="5303085" y="3002610"/>
            <a:ext cx="5976612" cy="3067378"/>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Phần nhiều những hòn đảo ở đây đều được cấu tạo từ những núi đá vôi.</a:t>
            </a:r>
          </a:p>
          <a:p>
            <a:pPr marL="381019" indent="-381019" algn="just">
              <a:lnSpc>
                <a:spcPct val="150000"/>
              </a:lnSpc>
              <a:buFont typeface="Courier New" panose="02070309020205020404" pitchFamily="49" charset="0"/>
              <a:buChar char="o"/>
            </a:pP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Là một trong 7 kỳ quan thiên nhiên thế giới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đã 2 lần được UNESCO công nhận là di sản thiên nhiên thế giới</a:t>
            </a:r>
            <a:r>
              <a:rPr lang="en-US" sz="2200" dirty="0">
                <a:solidFill>
                  <a:srgbClr val="000000"/>
                </a:solidFill>
                <a:latin typeface="UTM Avo" panose="02040603050506020204" pitchFamily="18"/>
                <a:ea typeface="Calibri" panose="020F0502020204030204" pitchFamily="34" charset="0"/>
                <a:cs typeface="Arial" panose="020B0604020202020204" pitchFamily="34" charset="0"/>
              </a:rPr>
              <a:t>,</a:t>
            </a:r>
            <a:r>
              <a:rPr lang="vi-VN" sz="2200" dirty="0">
                <a:solidFill>
                  <a:srgbClr val="000000"/>
                </a:solidFill>
                <a:latin typeface="UTM Avo" panose="02040603050506020204" pitchFamily="18"/>
                <a:ea typeface="Calibri" panose="020F0502020204030204" pitchFamily="34" charset="0"/>
                <a:cs typeface="Arial" panose="020B0604020202020204" pitchFamily="34" charset="0"/>
              </a:rPr>
              <a:t> lần đầu vào năm 1994 và lần 2 vào năm 2000.</a:t>
            </a:r>
          </a:p>
        </p:txBody>
      </p:sp>
      <p:grpSp>
        <p:nvGrpSpPr>
          <p:cNvPr id="7" name="Group 6">
            <a:extLst>
              <a:ext uri="{FF2B5EF4-FFF2-40B4-BE49-F238E27FC236}">
                <a16:creationId xmlns:a16="http://schemas.microsoft.com/office/drawing/2014/main" id="{941FBAA7-15F3-B1D1-519B-64020616EAD5}"/>
              </a:ext>
            </a:extLst>
          </p:cNvPr>
          <p:cNvGrpSpPr/>
          <p:nvPr/>
        </p:nvGrpSpPr>
        <p:grpSpPr>
          <a:xfrm>
            <a:off x="467252" y="2369862"/>
            <a:ext cx="4273271" cy="4237346"/>
            <a:chOff x="812140" y="2931926"/>
            <a:chExt cx="6409906" cy="6356019"/>
          </a:xfrm>
        </p:grpSpPr>
        <p:grpSp>
          <p:nvGrpSpPr>
            <p:cNvPr id="8" name="Group 7">
              <a:extLst>
                <a:ext uri="{FF2B5EF4-FFF2-40B4-BE49-F238E27FC236}">
                  <a16:creationId xmlns:a16="http://schemas.microsoft.com/office/drawing/2014/main" id="{F48D847A-697F-C49B-E809-EA12313806B2}"/>
                </a:ext>
              </a:extLst>
            </p:cNvPr>
            <p:cNvGrpSpPr/>
            <p:nvPr/>
          </p:nvGrpSpPr>
          <p:grpSpPr>
            <a:xfrm>
              <a:off x="812140" y="2931926"/>
              <a:ext cx="6409906" cy="6356019"/>
              <a:chOff x="914400" y="2826612"/>
              <a:chExt cx="6409906" cy="6356019"/>
            </a:xfrm>
          </p:grpSpPr>
          <p:grpSp>
            <p:nvGrpSpPr>
              <p:cNvPr id="10" name="Group 6">
                <a:extLst>
                  <a:ext uri="{FF2B5EF4-FFF2-40B4-BE49-F238E27FC236}">
                    <a16:creationId xmlns:a16="http://schemas.microsoft.com/office/drawing/2014/main" id="{B89A3576-194D-D9DB-2A2D-AD6EF7439FB3}"/>
                  </a:ext>
                </a:extLst>
              </p:cNvPr>
              <p:cNvGrpSpPr/>
              <p:nvPr/>
            </p:nvGrpSpPr>
            <p:grpSpPr>
              <a:xfrm>
                <a:off x="914400" y="2826612"/>
                <a:ext cx="6409906" cy="6356019"/>
                <a:chOff x="0" y="-47625"/>
                <a:chExt cx="1457118" cy="1830953"/>
              </a:xfrm>
            </p:grpSpPr>
            <p:sp>
              <p:nvSpPr>
                <p:cNvPr id="14" name="Freeform 7">
                  <a:extLst>
                    <a:ext uri="{FF2B5EF4-FFF2-40B4-BE49-F238E27FC236}">
                      <a16:creationId xmlns:a16="http://schemas.microsoft.com/office/drawing/2014/main" id="{882A7EC2-A99F-F5D4-5B16-D202344A265C}"/>
                    </a:ext>
                  </a:extLst>
                </p:cNvPr>
                <p:cNvSpPr/>
                <p:nvPr/>
              </p:nvSpPr>
              <p:spPr>
                <a:xfrm>
                  <a:off x="0" y="-6347"/>
                  <a:ext cx="1457118" cy="1789675"/>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2">
                    <a:lumMod val="60000"/>
                    <a:lumOff val="40000"/>
                  </a:schemeClr>
                </a:solidFill>
              </p:spPr>
              <p:txBody>
                <a:bodyPr/>
                <a:lstStyle/>
                <a:p>
                  <a:endParaRPr lang="en-US" sz="700">
                    <a:latin typeface="UTM Avo" panose="02040603050506020204" pitchFamily="18"/>
                    <a:cs typeface="Arial" panose="020B0604020202020204" pitchFamily="34" charset="0"/>
                  </a:endParaRPr>
                </a:p>
              </p:txBody>
            </p:sp>
            <p:sp>
              <p:nvSpPr>
                <p:cNvPr id="15" name="TextBox 8">
                  <a:extLst>
                    <a:ext uri="{FF2B5EF4-FFF2-40B4-BE49-F238E27FC236}">
                      <a16:creationId xmlns:a16="http://schemas.microsoft.com/office/drawing/2014/main" id="{4F59BC58-59B6-15E2-B47A-88FFE9C4DE6B}"/>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700">
                    <a:latin typeface="UTM Avo" panose="02040603050506020204" pitchFamily="18"/>
                    <a:cs typeface="Arial" panose="020B0604020202020204" pitchFamily="34" charset="0"/>
                  </a:endParaRPr>
                </a:p>
              </p:txBody>
            </p:sp>
          </p:grpSp>
          <p:grpSp>
            <p:nvGrpSpPr>
              <p:cNvPr id="11" name="Group 10">
                <a:extLst>
                  <a:ext uri="{FF2B5EF4-FFF2-40B4-BE49-F238E27FC236}">
                    <a16:creationId xmlns:a16="http://schemas.microsoft.com/office/drawing/2014/main" id="{564BCA40-5033-9024-3F58-459F821A93AD}"/>
                  </a:ext>
                </a:extLst>
              </p:cNvPr>
              <p:cNvGrpSpPr/>
              <p:nvPr/>
            </p:nvGrpSpPr>
            <p:grpSpPr>
              <a:xfrm>
                <a:off x="1067784" y="3265895"/>
                <a:ext cx="6103136" cy="1509912"/>
                <a:chOff x="1065909" y="3303117"/>
                <a:chExt cx="6103136" cy="1509912"/>
              </a:xfrm>
            </p:grpSpPr>
            <p:sp>
              <p:nvSpPr>
                <p:cNvPr id="12" name="Freeform 10">
                  <a:extLst>
                    <a:ext uri="{FF2B5EF4-FFF2-40B4-BE49-F238E27FC236}">
                      <a16:creationId xmlns:a16="http://schemas.microsoft.com/office/drawing/2014/main" id="{32A2B86E-5DEE-73EE-05B2-7E0F4B3EBA7C}"/>
                    </a:ext>
                  </a:extLst>
                </p:cNvPr>
                <p:cNvSpPr/>
                <p:nvPr/>
              </p:nvSpPr>
              <p:spPr>
                <a:xfrm>
                  <a:off x="1233450" y="3303117"/>
                  <a:ext cx="5826740" cy="1509912"/>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EFDED4BC-E23E-4A87-F33A-F3C725141CF2}"/>
                    </a:ext>
                  </a:extLst>
                </p:cNvPr>
                <p:cNvSpPr txBox="1"/>
                <p:nvPr/>
              </p:nvSpPr>
              <p:spPr>
                <a:xfrm>
                  <a:off x="1065909" y="3691676"/>
                  <a:ext cx="6103136" cy="784830"/>
                </a:xfrm>
                <a:prstGeom prst="rect">
                  <a:avLst/>
                </a:prstGeom>
                <a:noFill/>
              </p:spPr>
              <p:txBody>
                <a:bodyPr wrap="square" rtlCol="0">
                  <a:spAutoFit/>
                </a:bodyPr>
                <a:lstStyle/>
                <a:p>
                  <a:pPr algn="ctr"/>
                  <a:r>
                    <a:rPr lang="en-US" sz="2800" b="1" dirty="0">
                      <a:solidFill>
                        <a:srgbClr val="C00000"/>
                      </a:solidFill>
                      <a:latin typeface="UTM Avo" panose="02040603050506020204" pitchFamily="18"/>
                      <a:cs typeface="Arial" panose="020B0604020202020204" pitchFamily="34" charset="0"/>
                    </a:rPr>
                    <a:t>VỊNH HẠ LONG</a:t>
                  </a:r>
                </a:p>
              </p:txBody>
            </p:sp>
          </p:grpSp>
        </p:grpSp>
        <p:pic>
          <p:nvPicPr>
            <p:cNvPr id="9" name="Picture 2" descr="Kinh nghiệm du lịch vịnh Hạ Long cực “chất” cho 2023">
              <a:extLst>
                <a:ext uri="{FF2B5EF4-FFF2-40B4-BE49-F238E27FC236}">
                  <a16:creationId xmlns:a16="http://schemas.microsoft.com/office/drawing/2014/main" id="{5826530F-6614-33C2-81B9-821E59F20D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45303" y="5269679"/>
              <a:ext cx="5343577" cy="33684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6" name="Freeform 25">
            <a:extLst>
              <a:ext uri="{FF2B5EF4-FFF2-40B4-BE49-F238E27FC236}">
                <a16:creationId xmlns:a16="http://schemas.microsoft.com/office/drawing/2014/main" id="{33DF1AB3-8485-2FB6-722B-05BF371A0D85}"/>
              </a:ext>
            </a:extLst>
          </p:cNvPr>
          <p:cNvSpPr/>
          <p:nvPr/>
        </p:nvSpPr>
        <p:spPr>
          <a:xfrm rot="1538692">
            <a:off x="309470" y="6187339"/>
            <a:ext cx="775643" cy="624384"/>
          </a:xfrm>
          <a:custGeom>
            <a:avLst/>
            <a:gdLst/>
            <a:ahLst/>
            <a:cxnLst/>
            <a:rect l="l" t="t" r="r" b="b"/>
            <a:pathLst>
              <a:path w="4042791" h="4114800">
                <a:moveTo>
                  <a:pt x="0" y="0"/>
                </a:moveTo>
                <a:lnTo>
                  <a:pt x="4042791" y="0"/>
                </a:lnTo>
                <a:lnTo>
                  <a:pt x="404279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700">
              <a:latin typeface="UTM Avo" panose="02040603050506020204" pitchFamily="18"/>
              <a:cs typeface="Arial" panose="020B0604020202020204" pitchFamily="34" charset="0"/>
            </a:endParaRPr>
          </a:p>
        </p:txBody>
      </p:sp>
      <p:sp>
        <p:nvSpPr>
          <p:cNvPr id="17" name="Freeform 34">
            <a:extLst>
              <a:ext uri="{FF2B5EF4-FFF2-40B4-BE49-F238E27FC236}">
                <a16:creationId xmlns:a16="http://schemas.microsoft.com/office/drawing/2014/main" id="{EB85F23B-A172-1C11-0590-507E6967222F}"/>
              </a:ext>
            </a:extLst>
          </p:cNvPr>
          <p:cNvSpPr/>
          <p:nvPr/>
        </p:nvSpPr>
        <p:spPr>
          <a:xfrm>
            <a:off x="11126952" y="7000261"/>
            <a:ext cx="943975" cy="931961"/>
          </a:xfrm>
          <a:custGeom>
            <a:avLst/>
            <a:gdLst/>
            <a:ahLst/>
            <a:cxnLst/>
            <a:rect l="l" t="t" r="r" b="b"/>
            <a:pathLst>
              <a:path w="1415963" h="1397942">
                <a:moveTo>
                  <a:pt x="0" y="0"/>
                </a:moveTo>
                <a:lnTo>
                  <a:pt x="1415964" y="0"/>
                </a:lnTo>
                <a:lnTo>
                  <a:pt x="1415964" y="1397942"/>
                </a:lnTo>
                <a:lnTo>
                  <a:pt x="0" y="1397942"/>
                </a:lnTo>
                <a:lnTo>
                  <a:pt x="0" y="0"/>
                </a:lnTo>
                <a:close/>
              </a:path>
            </a:pathLst>
          </a:custGeom>
          <a:blipFill>
            <a:blip r:embed="rId7">
              <a:duotone>
                <a:prstClr val="black"/>
                <a:schemeClr val="accent1">
                  <a:tint val="45000"/>
                  <a:satMod val="400000"/>
                </a:schemeClr>
              </a:duotone>
              <a:extLst>
                <a:ext uri="{96DAC541-7B7A-43D3-8B79-37D633B846F1}">
                  <asvg:svgBlip xmlns:asvg="http://schemas.microsoft.com/office/drawing/2016/SVG/main" r:embed="rId8"/>
                </a:ext>
              </a:extLst>
            </a:blip>
            <a:stretch>
              <a:fillRect/>
            </a:stretch>
          </a:blipFill>
        </p:spPr>
        <p:txBody>
          <a:bodyPr/>
          <a:lstStyle/>
          <a:p>
            <a:endParaRPr lang="en-US" sz="70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5176118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8571491-7806-0D29-4019-9958CFBC847B}"/>
              </a:ext>
            </a:extLst>
          </p:cNvPr>
          <p:cNvGrpSpPr/>
          <p:nvPr/>
        </p:nvGrpSpPr>
        <p:grpSpPr>
          <a:xfrm>
            <a:off x="116055" y="1244126"/>
            <a:ext cx="11010897" cy="1089916"/>
            <a:chOff x="459377" y="-32530"/>
            <a:chExt cx="16516345" cy="1634874"/>
          </a:xfrm>
        </p:grpSpPr>
        <p:sp>
          <p:nvSpPr>
            <p:cNvPr id="3" name="Line Callout 1 (Border and Accent Bar) 3">
              <a:extLst>
                <a:ext uri="{FF2B5EF4-FFF2-40B4-BE49-F238E27FC236}">
                  <a16:creationId xmlns:a16="http://schemas.microsoft.com/office/drawing/2014/main" id="{F614B38D-DBDD-1E7C-5718-50C82D729922}"/>
                </a:ext>
              </a:extLst>
            </p:cNvPr>
            <p:cNvSpPr/>
            <p:nvPr/>
          </p:nvSpPr>
          <p:spPr>
            <a:xfrm>
              <a:off x="459377" y="571502"/>
              <a:ext cx="15897952" cy="1030842"/>
            </a:xfrm>
            <a:prstGeom prst="accentBorderCallout1">
              <a:avLst>
                <a:gd name="adj1" fmla="val 18750"/>
                <a:gd name="adj2" fmla="val -3127"/>
                <a:gd name="adj3" fmla="val 17954"/>
                <a:gd name="adj4" fmla="val -17509"/>
              </a:avLst>
            </a:prstGeom>
            <a:solidFill>
              <a:srgbClr val="EDF6F9"/>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2">
                      <a:lumMod val="50000"/>
                    </a:schemeClr>
                  </a:solidFill>
                  <a:latin typeface="UTM Avo" panose="02040603050506020204" pitchFamily="18"/>
                  <a:cs typeface="Arial" panose="020B0604020202020204" pitchFamily="34" charset="0"/>
                </a:rPr>
                <a:t>Các</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em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tham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khảo</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thêm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một</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số</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cảnh</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quan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thiên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nhiên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khác</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như</a:t>
              </a:r>
              <a:r>
                <a:rPr lang="en-US" sz="2400" dirty="0">
                  <a:solidFill>
                    <a:schemeClr val="tx2">
                      <a:lumMod val="50000"/>
                    </a:schemeClr>
                  </a:solidFill>
                  <a:latin typeface="UTM Avo" panose="02040603050506020204" pitchFamily="18"/>
                  <a:cs typeface="Arial" panose="020B0604020202020204" pitchFamily="34" charset="0"/>
                </a:rPr>
                <a:t>:</a:t>
              </a:r>
            </a:p>
          </p:txBody>
        </p:sp>
        <p:pic>
          <p:nvPicPr>
            <p:cNvPr id="4" name="Picture 3" descr="Icon&#10;&#10;Description automatically generated">
              <a:extLst>
                <a:ext uri="{FF2B5EF4-FFF2-40B4-BE49-F238E27FC236}">
                  <a16:creationId xmlns:a16="http://schemas.microsoft.com/office/drawing/2014/main" id="{153445F5-90E2-1A91-061B-B7034BD9E1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8935" y="-32530"/>
              <a:ext cx="1236787" cy="1236787"/>
            </a:xfrm>
            <a:prstGeom prst="rect">
              <a:avLst/>
            </a:prstGeom>
          </p:spPr>
        </p:pic>
      </p:grpSp>
      <p:sp>
        <p:nvSpPr>
          <p:cNvPr id="5" name="Freeform 4">
            <a:extLst>
              <a:ext uri="{FF2B5EF4-FFF2-40B4-BE49-F238E27FC236}">
                <a16:creationId xmlns:a16="http://schemas.microsoft.com/office/drawing/2014/main" id="{C58F4546-841A-FE53-F3E8-8F5F70363839}"/>
              </a:ext>
            </a:extLst>
          </p:cNvPr>
          <p:cNvSpPr/>
          <p:nvPr/>
        </p:nvSpPr>
        <p:spPr>
          <a:xfrm>
            <a:off x="5006385" y="2465391"/>
            <a:ext cx="6570013" cy="4141817"/>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B3A3C7"/>
          </a:solidFill>
        </p:spPr>
        <p:txBody>
          <a:bodyPr/>
          <a:lstStyle/>
          <a:p>
            <a:endParaRPr lang="en-US" sz="700">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72111BB8-1D44-4117-8687-4CEF8EFC4821}"/>
              </a:ext>
            </a:extLst>
          </p:cNvPr>
          <p:cNvSpPr txBox="1"/>
          <p:nvPr/>
        </p:nvSpPr>
        <p:spPr>
          <a:xfrm>
            <a:off x="5303085" y="3002610"/>
            <a:ext cx="5976612" cy="2793842"/>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Có tổng chiều dài gần 9km, vòm hang rộng lớn, với thể tích lên đến 38.5 triệu mét khối đã khiến cho hang động này trở thành hang động tự nhiên lớn nhất hành tinh.</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941FBAA7-15F3-B1D1-519B-64020616EAD5}"/>
              </a:ext>
            </a:extLst>
          </p:cNvPr>
          <p:cNvGrpSpPr/>
          <p:nvPr/>
        </p:nvGrpSpPr>
        <p:grpSpPr>
          <a:xfrm>
            <a:off x="467252" y="2369862"/>
            <a:ext cx="4273271" cy="4237346"/>
            <a:chOff x="812140" y="2931926"/>
            <a:chExt cx="6409906" cy="6356019"/>
          </a:xfrm>
        </p:grpSpPr>
        <p:grpSp>
          <p:nvGrpSpPr>
            <p:cNvPr id="8" name="Group 7">
              <a:extLst>
                <a:ext uri="{FF2B5EF4-FFF2-40B4-BE49-F238E27FC236}">
                  <a16:creationId xmlns:a16="http://schemas.microsoft.com/office/drawing/2014/main" id="{F48D847A-697F-C49B-E809-EA12313806B2}"/>
                </a:ext>
              </a:extLst>
            </p:cNvPr>
            <p:cNvGrpSpPr/>
            <p:nvPr/>
          </p:nvGrpSpPr>
          <p:grpSpPr>
            <a:xfrm>
              <a:off x="812140" y="2931926"/>
              <a:ext cx="6409906" cy="6356019"/>
              <a:chOff x="914400" y="2826612"/>
              <a:chExt cx="6409906" cy="6356019"/>
            </a:xfrm>
          </p:grpSpPr>
          <p:grpSp>
            <p:nvGrpSpPr>
              <p:cNvPr id="10" name="Group 6">
                <a:extLst>
                  <a:ext uri="{FF2B5EF4-FFF2-40B4-BE49-F238E27FC236}">
                    <a16:creationId xmlns:a16="http://schemas.microsoft.com/office/drawing/2014/main" id="{B89A3576-194D-D9DB-2A2D-AD6EF7439FB3}"/>
                  </a:ext>
                </a:extLst>
              </p:cNvPr>
              <p:cNvGrpSpPr/>
              <p:nvPr/>
            </p:nvGrpSpPr>
            <p:grpSpPr>
              <a:xfrm>
                <a:off x="914400" y="2826612"/>
                <a:ext cx="6409906" cy="6356019"/>
                <a:chOff x="0" y="-47625"/>
                <a:chExt cx="1457118" cy="1830953"/>
              </a:xfrm>
            </p:grpSpPr>
            <p:sp>
              <p:nvSpPr>
                <p:cNvPr id="14" name="Freeform 7">
                  <a:extLst>
                    <a:ext uri="{FF2B5EF4-FFF2-40B4-BE49-F238E27FC236}">
                      <a16:creationId xmlns:a16="http://schemas.microsoft.com/office/drawing/2014/main" id="{882A7EC2-A99F-F5D4-5B16-D202344A265C}"/>
                    </a:ext>
                  </a:extLst>
                </p:cNvPr>
                <p:cNvSpPr/>
                <p:nvPr/>
              </p:nvSpPr>
              <p:spPr>
                <a:xfrm>
                  <a:off x="0" y="-6347"/>
                  <a:ext cx="1457118" cy="1789675"/>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B3A3C7"/>
                </a:solidFill>
              </p:spPr>
              <p:txBody>
                <a:bodyPr/>
                <a:lstStyle/>
                <a:p>
                  <a:endParaRPr lang="en-US" sz="700">
                    <a:latin typeface="UTM Avo" panose="02040603050506020204" pitchFamily="18"/>
                    <a:cs typeface="Arial" panose="020B0604020202020204" pitchFamily="34" charset="0"/>
                  </a:endParaRPr>
                </a:p>
              </p:txBody>
            </p:sp>
            <p:sp>
              <p:nvSpPr>
                <p:cNvPr id="15" name="TextBox 8">
                  <a:extLst>
                    <a:ext uri="{FF2B5EF4-FFF2-40B4-BE49-F238E27FC236}">
                      <a16:creationId xmlns:a16="http://schemas.microsoft.com/office/drawing/2014/main" id="{4F59BC58-59B6-15E2-B47A-88FFE9C4DE6B}"/>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700">
                    <a:latin typeface="UTM Avo" panose="02040603050506020204" pitchFamily="18"/>
                    <a:cs typeface="Arial" panose="020B0604020202020204" pitchFamily="34" charset="0"/>
                  </a:endParaRPr>
                </a:p>
              </p:txBody>
            </p:sp>
          </p:grpSp>
          <p:grpSp>
            <p:nvGrpSpPr>
              <p:cNvPr id="11" name="Group 10">
                <a:extLst>
                  <a:ext uri="{FF2B5EF4-FFF2-40B4-BE49-F238E27FC236}">
                    <a16:creationId xmlns:a16="http://schemas.microsoft.com/office/drawing/2014/main" id="{564BCA40-5033-9024-3F58-459F821A93AD}"/>
                  </a:ext>
                </a:extLst>
              </p:cNvPr>
              <p:cNvGrpSpPr/>
              <p:nvPr/>
            </p:nvGrpSpPr>
            <p:grpSpPr>
              <a:xfrm>
                <a:off x="1067784" y="3265895"/>
                <a:ext cx="6103136" cy="1509912"/>
                <a:chOff x="1065909" y="3303117"/>
                <a:chExt cx="6103136" cy="1509912"/>
              </a:xfrm>
            </p:grpSpPr>
            <p:sp>
              <p:nvSpPr>
                <p:cNvPr id="12" name="Freeform 10">
                  <a:extLst>
                    <a:ext uri="{FF2B5EF4-FFF2-40B4-BE49-F238E27FC236}">
                      <a16:creationId xmlns:a16="http://schemas.microsoft.com/office/drawing/2014/main" id="{32A2B86E-5DEE-73EE-05B2-7E0F4B3EBA7C}"/>
                    </a:ext>
                  </a:extLst>
                </p:cNvPr>
                <p:cNvSpPr/>
                <p:nvPr/>
              </p:nvSpPr>
              <p:spPr>
                <a:xfrm>
                  <a:off x="1233450" y="3303117"/>
                  <a:ext cx="5826740" cy="1509912"/>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EFDED4BC-E23E-4A87-F33A-F3C725141CF2}"/>
                    </a:ext>
                  </a:extLst>
                </p:cNvPr>
                <p:cNvSpPr txBox="1"/>
                <p:nvPr/>
              </p:nvSpPr>
              <p:spPr>
                <a:xfrm>
                  <a:off x="1065909" y="3691676"/>
                  <a:ext cx="6103136" cy="784830"/>
                </a:xfrm>
                <a:prstGeom prst="rect">
                  <a:avLst/>
                </a:prstGeom>
                <a:noFill/>
              </p:spPr>
              <p:txBody>
                <a:bodyPr wrap="square" rtlCol="0">
                  <a:spAutoFit/>
                </a:bodyPr>
                <a:lstStyle/>
                <a:p>
                  <a:pPr algn="ctr"/>
                  <a:r>
                    <a:rPr lang="en-US" sz="2800" b="1" dirty="0">
                      <a:latin typeface="UTM Avo" panose="02040603050506020204" pitchFamily="18"/>
                      <a:cs typeface="Arial" panose="020B0604020202020204" pitchFamily="34" charset="0"/>
                    </a:rPr>
                    <a:t>HANG SƠN ĐOÒNG</a:t>
                  </a:r>
                </a:p>
              </p:txBody>
            </p:sp>
          </p:grpSp>
        </p:grpSp>
        <p:pic>
          <p:nvPicPr>
            <p:cNvPr id="9" name="Picture 2">
              <a:extLst>
                <a:ext uri="{FF2B5EF4-FFF2-40B4-BE49-F238E27FC236}">
                  <a16:creationId xmlns:a16="http://schemas.microsoft.com/office/drawing/2014/main" id="{5826530F-6614-33C2-81B9-821E59F20D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479716" y="5269679"/>
              <a:ext cx="5159232" cy="3545922"/>
            </a:xfrm>
            <a:prstGeom prst="rect">
              <a:avLst/>
            </a:prstGeom>
            <a:solidFill>
              <a:srgbClr val="FFFFFF">
                <a:shade val="85000"/>
              </a:srgbClr>
            </a:solidFill>
            <a:ln w="88900" cap="sq">
              <a:solidFill>
                <a:srgbClr val="FFF9F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6" name="Freeform 25">
            <a:extLst>
              <a:ext uri="{FF2B5EF4-FFF2-40B4-BE49-F238E27FC236}">
                <a16:creationId xmlns:a16="http://schemas.microsoft.com/office/drawing/2014/main" id="{33DF1AB3-8485-2FB6-722B-05BF371A0D85}"/>
              </a:ext>
            </a:extLst>
          </p:cNvPr>
          <p:cNvSpPr/>
          <p:nvPr/>
        </p:nvSpPr>
        <p:spPr>
          <a:xfrm rot="1538692">
            <a:off x="309470" y="6187339"/>
            <a:ext cx="775643" cy="624384"/>
          </a:xfrm>
          <a:custGeom>
            <a:avLst/>
            <a:gdLst/>
            <a:ahLst/>
            <a:cxnLst/>
            <a:rect l="l" t="t" r="r" b="b"/>
            <a:pathLst>
              <a:path w="4042791" h="4114800">
                <a:moveTo>
                  <a:pt x="0" y="0"/>
                </a:moveTo>
                <a:lnTo>
                  <a:pt x="4042791" y="0"/>
                </a:lnTo>
                <a:lnTo>
                  <a:pt x="404279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700">
              <a:latin typeface="UTM Avo" panose="02040603050506020204" pitchFamily="18"/>
              <a:cs typeface="Arial" panose="020B0604020202020204" pitchFamily="34" charset="0"/>
            </a:endParaRPr>
          </a:p>
        </p:txBody>
      </p:sp>
      <p:sp>
        <p:nvSpPr>
          <p:cNvPr id="17" name="Freeform 34">
            <a:extLst>
              <a:ext uri="{FF2B5EF4-FFF2-40B4-BE49-F238E27FC236}">
                <a16:creationId xmlns:a16="http://schemas.microsoft.com/office/drawing/2014/main" id="{EB85F23B-A172-1C11-0590-507E6967222F}"/>
              </a:ext>
            </a:extLst>
          </p:cNvPr>
          <p:cNvSpPr/>
          <p:nvPr/>
        </p:nvSpPr>
        <p:spPr>
          <a:xfrm>
            <a:off x="11126952" y="7000261"/>
            <a:ext cx="943975" cy="931961"/>
          </a:xfrm>
          <a:custGeom>
            <a:avLst/>
            <a:gdLst/>
            <a:ahLst/>
            <a:cxnLst/>
            <a:rect l="l" t="t" r="r" b="b"/>
            <a:pathLst>
              <a:path w="1415963" h="1397942">
                <a:moveTo>
                  <a:pt x="0" y="0"/>
                </a:moveTo>
                <a:lnTo>
                  <a:pt x="1415964" y="0"/>
                </a:lnTo>
                <a:lnTo>
                  <a:pt x="1415964" y="1397942"/>
                </a:lnTo>
                <a:lnTo>
                  <a:pt x="0" y="1397942"/>
                </a:lnTo>
                <a:lnTo>
                  <a:pt x="0" y="0"/>
                </a:lnTo>
                <a:close/>
              </a:path>
            </a:pathLst>
          </a:custGeom>
          <a:blipFill>
            <a:blip r:embed="rId7">
              <a:duotone>
                <a:prstClr val="black"/>
                <a:schemeClr val="accent1">
                  <a:tint val="45000"/>
                  <a:satMod val="400000"/>
                </a:schemeClr>
              </a:duotone>
              <a:extLst>
                <a:ext uri="{96DAC541-7B7A-43D3-8B79-37D633B846F1}">
                  <asvg:svgBlip xmlns:asvg="http://schemas.microsoft.com/office/drawing/2016/SVG/main" r:embed="rId8"/>
                </a:ext>
              </a:extLst>
            </a:blip>
            <a:stretch>
              <a:fillRect/>
            </a:stretch>
          </a:blipFill>
        </p:spPr>
        <p:txBody>
          <a:bodyPr/>
          <a:lstStyle/>
          <a:p>
            <a:endParaRPr lang="en-US" sz="70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8331084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left)">
                                      <p:cBhvr>
                                        <p:cTn id="15"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8571491-7806-0D29-4019-9958CFBC847B}"/>
              </a:ext>
            </a:extLst>
          </p:cNvPr>
          <p:cNvGrpSpPr/>
          <p:nvPr/>
        </p:nvGrpSpPr>
        <p:grpSpPr>
          <a:xfrm>
            <a:off x="116055" y="1244126"/>
            <a:ext cx="11010897" cy="1089916"/>
            <a:chOff x="459377" y="-32530"/>
            <a:chExt cx="16516345" cy="1634874"/>
          </a:xfrm>
        </p:grpSpPr>
        <p:sp>
          <p:nvSpPr>
            <p:cNvPr id="3" name="Line Callout 1 (Border and Accent Bar) 3">
              <a:extLst>
                <a:ext uri="{FF2B5EF4-FFF2-40B4-BE49-F238E27FC236}">
                  <a16:creationId xmlns:a16="http://schemas.microsoft.com/office/drawing/2014/main" id="{F614B38D-DBDD-1E7C-5718-50C82D729922}"/>
                </a:ext>
              </a:extLst>
            </p:cNvPr>
            <p:cNvSpPr/>
            <p:nvPr/>
          </p:nvSpPr>
          <p:spPr>
            <a:xfrm>
              <a:off x="459377" y="571502"/>
              <a:ext cx="15897952" cy="1030842"/>
            </a:xfrm>
            <a:prstGeom prst="accentBorderCallout1">
              <a:avLst>
                <a:gd name="adj1" fmla="val 18750"/>
                <a:gd name="adj2" fmla="val -3127"/>
                <a:gd name="adj3" fmla="val 17954"/>
                <a:gd name="adj4" fmla="val -17509"/>
              </a:avLst>
            </a:prstGeom>
            <a:solidFill>
              <a:srgbClr val="EDF6F9"/>
            </a:solidFill>
            <a:ln>
              <a:solidFill>
                <a:schemeClr val="tx2">
                  <a:lumMod val="50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2">
                      <a:lumMod val="50000"/>
                    </a:schemeClr>
                  </a:solidFill>
                  <a:latin typeface="UTM Avo" panose="02040603050506020204" pitchFamily="18"/>
                  <a:cs typeface="Arial" panose="020B0604020202020204" pitchFamily="34" charset="0"/>
                </a:rPr>
                <a:t>Các</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em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tham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khảo</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thêm</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một</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số</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cảnh</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quan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thiên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nhiên</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khác</a:t>
              </a:r>
              <a:r>
                <a:rPr lang="en-US" sz="2400" dirty="0">
                  <a:solidFill>
                    <a:schemeClr val="tx2">
                      <a:lumMod val="50000"/>
                    </a:schemeClr>
                  </a:solidFill>
                  <a:latin typeface="UTM Avo" panose="02040603050506020204" pitchFamily="18"/>
                  <a:cs typeface="Arial" panose="020B0604020202020204" pitchFamily="34" charset="0"/>
                </a:rPr>
                <a:t> </a:t>
              </a:r>
              <a:r>
                <a:rPr lang="en-US" sz="2400" dirty="0" err="1">
                  <a:solidFill>
                    <a:schemeClr val="tx2">
                      <a:lumMod val="50000"/>
                    </a:schemeClr>
                  </a:solidFill>
                  <a:latin typeface="UTM Avo" panose="02040603050506020204" pitchFamily="18"/>
                  <a:cs typeface="Arial" panose="020B0604020202020204" pitchFamily="34" charset="0"/>
                </a:rPr>
                <a:t>như</a:t>
              </a:r>
              <a:r>
                <a:rPr lang="en-US" sz="2400" dirty="0">
                  <a:solidFill>
                    <a:schemeClr val="tx2">
                      <a:lumMod val="50000"/>
                    </a:schemeClr>
                  </a:solidFill>
                  <a:latin typeface="UTM Avo" panose="02040603050506020204" pitchFamily="18"/>
                  <a:cs typeface="Arial" panose="020B0604020202020204" pitchFamily="34" charset="0"/>
                </a:rPr>
                <a:t>:</a:t>
              </a:r>
            </a:p>
          </p:txBody>
        </p:sp>
        <p:pic>
          <p:nvPicPr>
            <p:cNvPr id="4" name="Picture 3" descr="Icon&#10;&#10;Description automatically generated">
              <a:extLst>
                <a:ext uri="{FF2B5EF4-FFF2-40B4-BE49-F238E27FC236}">
                  <a16:creationId xmlns:a16="http://schemas.microsoft.com/office/drawing/2014/main" id="{153445F5-90E2-1A91-061B-B7034BD9E1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38935" y="-32530"/>
              <a:ext cx="1236787" cy="1236787"/>
            </a:xfrm>
            <a:prstGeom prst="rect">
              <a:avLst/>
            </a:prstGeom>
          </p:spPr>
        </p:pic>
      </p:grpSp>
      <p:sp>
        <p:nvSpPr>
          <p:cNvPr id="5" name="Freeform 4">
            <a:extLst>
              <a:ext uri="{FF2B5EF4-FFF2-40B4-BE49-F238E27FC236}">
                <a16:creationId xmlns:a16="http://schemas.microsoft.com/office/drawing/2014/main" id="{C58F4546-841A-FE53-F3E8-8F5F70363839}"/>
              </a:ext>
            </a:extLst>
          </p:cNvPr>
          <p:cNvSpPr/>
          <p:nvPr/>
        </p:nvSpPr>
        <p:spPr>
          <a:xfrm>
            <a:off x="5006385" y="2465391"/>
            <a:ext cx="6570013" cy="4141817"/>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rgbClr val="B3A3C7"/>
          </a:solidFill>
        </p:spPr>
        <p:txBody>
          <a:bodyPr/>
          <a:lstStyle/>
          <a:p>
            <a:endParaRPr lang="en-US" sz="700">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72111BB8-1D44-4117-8687-4CEF8EFC4821}"/>
              </a:ext>
            </a:extLst>
          </p:cNvPr>
          <p:cNvSpPr txBox="1"/>
          <p:nvPr/>
        </p:nvSpPr>
        <p:spPr>
          <a:xfrm>
            <a:off x="5303085" y="2590381"/>
            <a:ext cx="5976612" cy="3891835"/>
          </a:xfrm>
          <a:prstGeom prst="rect">
            <a:avLst/>
          </a:prstGeom>
          <a:noFill/>
        </p:spPr>
        <p:txBody>
          <a:bodyPr wrap="square">
            <a:spAutoFit/>
          </a:bodyPr>
          <a:lstStyle/>
          <a:p>
            <a:pPr marL="381019" indent="-381019" algn="just">
              <a:lnSpc>
                <a:spcPct val="150000"/>
              </a:lnSpc>
              <a:buFont typeface="Courier New" panose="02070309020205020404" pitchFamily="49" charset="0"/>
              <a:buChar char="o"/>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Điều khiến cho Sơn Đoòng trở nên đặc biệt và được thế giới chú ý là từ thế giới độc đáo bên trong bên trong hang</a:t>
            </a:r>
            <a:r>
              <a:rPr lang="en-US" sz="2400" dirty="0">
                <a:solidFill>
                  <a:srgbClr val="000000"/>
                </a:solidFill>
                <a:latin typeface="UTM Avo" panose="02040603050506020204" pitchFamily="18"/>
                <a:ea typeface="Calibri" panose="020F0502020204030204" pitchFamily="34" charset="0"/>
                <a:cs typeface="Arial" panose="020B0604020202020204" pitchFamily="34" charset="0"/>
              </a:rPr>
              <a:t>.</a:t>
            </a:r>
          </a:p>
          <a:p>
            <a:pPr marL="381019" indent="-381019" algn="just">
              <a:lnSpc>
                <a:spcPct val="150000"/>
              </a:lnSpc>
              <a:buFont typeface="Courier New" panose="02070309020205020404" pitchFamily="49" charset="0"/>
              <a:buChar char="o"/>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Năm 2013, được tổ chức kỷ lục thế giới Guinness ghi nhận là hang động tự nhiên lớn nhất thế giới.</a:t>
            </a:r>
            <a:endParaRPr lang="en-US" sz="24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941FBAA7-15F3-B1D1-519B-64020616EAD5}"/>
              </a:ext>
            </a:extLst>
          </p:cNvPr>
          <p:cNvGrpSpPr/>
          <p:nvPr/>
        </p:nvGrpSpPr>
        <p:grpSpPr>
          <a:xfrm>
            <a:off x="467252" y="2369862"/>
            <a:ext cx="4273271" cy="4237346"/>
            <a:chOff x="812140" y="2931926"/>
            <a:chExt cx="6409906" cy="6356019"/>
          </a:xfrm>
        </p:grpSpPr>
        <p:grpSp>
          <p:nvGrpSpPr>
            <p:cNvPr id="8" name="Group 7">
              <a:extLst>
                <a:ext uri="{FF2B5EF4-FFF2-40B4-BE49-F238E27FC236}">
                  <a16:creationId xmlns:a16="http://schemas.microsoft.com/office/drawing/2014/main" id="{F48D847A-697F-C49B-E809-EA12313806B2}"/>
                </a:ext>
              </a:extLst>
            </p:cNvPr>
            <p:cNvGrpSpPr/>
            <p:nvPr/>
          </p:nvGrpSpPr>
          <p:grpSpPr>
            <a:xfrm>
              <a:off x="812140" y="2931926"/>
              <a:ext cx="6409906" cy="6356019"/>
              <a:chOff x="914400" y="2826612"/>
              <a:chExt cx="6409906" cy="6356019"/>
            </a:xfrm>
          </p:grpSpPr>
          <p:grpSp>
            <p:nvGrpSpPr>
              <p:cNvPr id="10" name="Group 6">
                <a:extLst>
                  <a:ext uri="{FF2B5EF4-FFF2-40B4-BE49-F238E27FC236}">
                    <a16:creationId xmlns:a16="http://schemas.microsoft.com/office/drawing/2014/main" id="{B89A3576-194D-D9DB-2A2D-AD6EF7439FB3}"/>
                  </a:ext>
                </a:extLst>
              </p:cNvPr>
              <p:cNvGrpSpPr/>
              <p:nvPr/>
            </p:nvGrpSpPr>
            <p:grpSpPr>
              <a:xfrm>
                <a:off x="914400" y="2826612"/>
                <a:ext cx="6409906" cy="6356019"/>
                <a:chOff x="0" y="-47625"/>
                <a:chExt cx="1457118" cy="1830953"/>
              </a:xfrm>
            </p:grpSpPr>
            <p:sp>
              <p:nvSpPr>
                <p:cNvPr id="14" name="Freeform 7">
                  <a:extLst>
                    <a:ext uri="{FF2B5EF4-FFF2-40B4-BE49-F238E27FC236}">
                      <a16:creationId xmlns:a16="http://schemas.microsoft.com/office/drawing/2014/main" id="{882A7EC2-A99F-F5D4-5B16-D202344A265C}"/>
                    </a:ext>
                  </a:extLst>
                </p:cNvPr>
                <p:cNvSpPr/>
                <p:nvPr/>
              </p:nvSpPr>
              <p:spPr>
                <a:xfrm>
                  <a:off x="0" y="-6347"/>
                  <a:ext cx="1457118" cy="1789675"/>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rgbClr val="B3A3C7"/>
                </a:solidFill>
              </p:spPr>
              <p:txBody>
                <a:bodyPr/>
                <a:lstStyle/>
                <a:p>
                  <a:endParaRPr lang="en-US" sz="700">
                    <a:latin typeface="UTM Avo" panose="02040603050506020204" pitchFamily="18"/>
                    <a:cs typeface="Arial" panose="020B0604020202020204" pitchFamily="34" charset="0"/>
                  </a:endParaRPr>
                </a:p>
              </p:txBody>
            </p:sp>
            <p:sp>
              <p:nvSpPr>
                <p:cNvPr id="15" name="TextBox 8">
                  <a:extLst>
                    <a:ext uri="{FF2B5EF4-FFF2-40B4-BE49-F238E27FC236}">
                      <a16:creationId xmlns:a16="http://schemas.microsoft.com/office/drawing/2014/main" id="{4F59BC58-59B6-15E2-B47A-88FFE9C4DE6B}"/>
                    </a:ext>
                  </a:extLst>
                </p:cNvPr>
                <p:cNvSpPr txBox="1"/>
                <p:nvPr/>
              </p:nvSpPr>
              <p:spPr>
                <a:xfrm>
                  <a:off x="0" y="-47625"/>
                  <a:ext cx="812800" cy="860425"/>
                </a:xfrm>
                <a:prstGeom prst="rect">
                  <a:avLst/>
                </a:prstGeom>
              </p:spPr>
              <p:txBody>
                <a:bodyPr lIns="33867" tIns="33867" rIns="33867" bIns="33867" rtlCol="0" anchor="ctr"/>
                <a:lstStyle/>
                <a:p>
                  <a:pPr algn="ctr">
                    <a:lnSpc>
                      <a:spcPts val="1773"/>
                    </a:lnSpc>
                  </a:pPr>
                  <a:endParaRPr sz="700">
                    <a:latin typeface="UTM Avo" panose="02040603050506020204" pitchFamily="18"/>
                    <a:cs typeface="Arial" panose="020B0604020202020204" pitchFamily="34" charset="0"/>
                  </a:endParaRPr>
                </a:p>
              </p:txBody>
            </p:sp>
          </p:grpSp>
          <p:grpSp>
            <p:nvGrpSpPr>
              <p:cNvPr id="11" name="Group 10">
                <a:extLst>
                  <a:ext uri="{FF2B5EF4-FFF2-40B4-BE49-F238E27FC236}">
                    <a16:creationId xmlns:a16="http://schemas.microsoft.com/office/drawing/2014/main" id="{564BCA40-5033-9024-3F58-459F821A93AD}"/>
                  </a:ext>
                </a:extLst>
              </p:cNvPr>
              <p:cNvGrpSpPr/>
              <p:nvPr/>
            </p:nvGrpSpPr>
            <p:grpSpPr>
              <a:xfrm>
                <a:off x="1067784" y="3265895"/>
                <a:ext cx="6103136" cy="1509912"/>
                <a:chOff x="1065909" y="3303117"/>
                <a:chExt cx="6103136" cy="1509912"/>
              </a:xfrm>
            </p:grpSpPr>
            <p:sp>
              <p:nvSpPr>
                <p:cNvPr id="12" name="Freeform 10">
                  <a:extLst>
                    <a:ext uri="{FF2B5EF4-FFF2-40B4-BE49-F238E27FC236}">
                      <a16:creationId xmlns:a16="http://schemas.microsoft.com/office/drawing/2014/main" id="{32A2B86E-5DEE-73EE-05B2-7E0F4B3EBA7C}"/>
                    </a:ext>
                  </a:extLst>
                </p:cNvPr>
                <p:cNvSpPr/>
                <p:nvPr/>
              </p:nvSpPr>
              <p:spPr>
                <a:xfrm>
                  <a:off x="1233450" y="3303117"/>
                  <a:ext cx="5826740" cy="1509912"/>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700">
                    <a:latin typeface="UTM Avo" panose="02040603050506020204" pitchFamily="18"/>
                    <a:cs typeface="Arial" panose="020B0604020202020204" pitchFamily="34" charset="0"/>
                  </a:endParaRPr>
                </a:p>
              </p:txBody>
            </p:sp>
            <p:sp>
              <p:nvSpPr>
                <p:cNvPr id="13" name="TextBox 12">
                  <a:extLst>
                    <a:ext uri="{FF2B5EF4-FFF2-40B4-BE49-F238E27FC236}">
                      <a16:creationId xmlns:a16="http://schemas.microsoft.com/office/drawing/2014/main" id="{EFDED4BC-E23E-4A87-F33A-F3C725141CF2}"/>
                    </a:ext>
                  </a:extLst>
                </p:cNvPr>
                <p:cNvSpPr txBox="1"/>
                <p:nvPr/>
              </p:nvSpPr>
              <p:spPr>
                <a:xfrm>
                  <a:off x="1065909" y="3691676"/>
                  <a:ext cx="6103136" cy="784830"/>
                </a:xfrm>
                <a:prstGeom prst="rect">
                  <a:avLst/>
                </a:prstGeom>
                <a:noFill/>
              </p:spPr>
              <p:txBody>
                <a:bodyPr wrap="square" rtlCol="0">
                  <a:spAutoFit/>
                </a:bodyPr>
                <a:lstStyle/>
                <a:p>
                  <a:pPr algn="ctr"/>
                  <a:r>
                    <a:rPr lang="en-US" sz="2800" b="1" dirty="0">
                      <a:latin typeface="UTM Avo" panose="02040603050506020204" pitchFamily="18"/>
                      <a:cs typeface="Arial" panose="020B0604020202020204" pitchFamily="34" charset="0"/>
                    </a:rPr>
                    <a:t>HANG SƠN ĐOÒNG</a:t>
                  </a:r>
                </a:p>
              </p:txBody>
            </p:sp>
          </p:grpSp>
        </p:grpSp>
        <p:pic>
          <p:nvPicPr>
            <p:cNvPr id="9" name="Picture 2">
              <a:extLst>
                <a:ext uri="{FF2B5EF4-FFF2-40B4-BE49-F238E27FC236}">
                  <a16:creationId xmlns:a16="http://schemas.microsoft.com/office/drawing/2014/main" id="{5826530F-6614-33C2-81B9-821E59F20DC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p:blipFill>
          <p:spPr bwMode="auto">
            <a:xfrm>
              <a:off x="1479716" y="5269679"/>
              <a:ext cx="5159232" cy="3545922"/>
            </a:xfrm>
            <a:prstGeom prst="rect">
              <a:avLst/>
            </a:prstGeom>
            <a:solidFill>
              <a:srgbClr val="FFFFFF">
                <a:shade val="85000"/>
              </a:srgbClr>
            </a:solidFill>
            <a:ln w="88900" cap="sq">
              <a:solidFill>
                <a:srgbClr val="FFF9F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6" name="Freeform 25">
            <a:extLst>
              <a:ext uri="{FF2B5EF4-FFF2-40B4-BE49-F238E27FC236}">
                <a16:creationId xmlns:a16="http://schemas.microsoft.com/office/drawing/2014/main" id="{33DF1AB3-8485-2FB6-722B-05BF371A0D85}"/>
              </a:ext>
            </a:extLst>
          </p:cNvPr>
          <p:cNvSpPr/>
          <p:nvPr/>
        </p:nvSpPr>
        <p:spPr>
          <a:xfrm rot="1538692">
            <a:off x="309470" y="6187339"/>
            <a:ext cx="775643" cy="624384"/>
          </a:xfrm>
          <a:custGeom>
            <a:avLst/>
            <a:gdLst/>
            <a:ahLst/>
            <a:cxnLst/>
            <a:rect l="l" t="t" r="r" b="b"/>
            <a:pathLst>
              <a:path w="4042791" h="4114800">
                <a:moveTo>
                  <a:pt x="0" y="0"/>
                </a:moveTo>
                <a:lnTo>
                  <a:pt x="4042791" y="0"/>
                </a:lnTo>
                <a:lnTo>
                  <a:pt x="4042791"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700">
              <a:latin typeface="UTM Avo" panose="02040603050506020204" pitchFamily="18"/>
              <a:cs typeface="Arial" panose="020B0604020202020204" pitchFamily="34" charset="0"/>
            </a:endParaRPr>
          </a:p>
        </p:txBody>
      </p:sp>
      <p:sp>
        <p:nvSpPr>
          <p:cNvPr id="17" name="Freeform 34">
            <a:extLst>
              <a:ext uri="{FF2B5EF4-FFF2-40B4-BE49-F238E27FC236}">
                <a16:creationId xmlns:a16="http://schemas.microsoft.com/office/drawing/2014/main" id="{EB85F23B-A172-1C11-0590-507E6967222F}"/>
              </a:ext>
            </a:extLst>
          </p:cNvPr>
          <p:cNvSpPr/>
          <p:nvPr/>
        </p:nvSpPr>
        <p:spPr>
          <a:xfrm>
            <a:off x="11126952" y="7000261"/>
            <a:ext cx="943975" cy="931961"/>
          </a:xfrm>
          <a:custGeom>
            <a:avLst/>
            <a:gdLst/>
            <a:ahLst/>
            <a:cxnLst/>
            <a:rect l="l" t="t" r="r" b="b"/>
            <a:pathLst>
              <a:path w="1415963" h="1397942">
                <a:moveTo>
                  <a:pt x="0" y="0"/>
                </a:moveTo>
                <a:lnTo>
                  <a:pt x="1415964" y="0"/>
                </a:lnTo>
                <a:lnTo>
                  <a:pt x="1415964" y="1397942"/>
                </a:lnTo>
                <a:lnTo>
                  <a:pt x="0" y="1397942"/>
                </a:lnTo>
                <a:lnTo>
                  <a:pt x="0" y="0"/>
                </a:lnTo>
                <a:close/>
              </a:path>
            </a:pathLst>
          </a:custGeom>
          <a:blipFill>
            <a:blip r:embed="rId7">
              <a:duotone>
                <a:prstClr val="black"/>
                <a:schemeClr val="accent1">
                  <a:tint val="45000"/>
                  <a:satMod val="400000"/>
                </a:schemeClr>
              </a:duotone>
              <a:extLst>
                <a:ext uri="{96DAC541-7B7A-43D3-8B79-37D633B846F1}">
                  <asvg:svgBlip xmlns:asvg="http://schemas.microsoft.com/office/drawing/2016/SVG/main" r:embed="rId8"/>
                </a:ext>
              </a:extLst>
            </a:blip>
            <a:stretch>
              <a:fillRect/>
            </a:stretch>
          </a:blipFill>
        </p:spPr>
        <p:txBody>
          <a:bodyPr/>
          <a:lstStyle/>
          <a:p>
            <a:endParaRPr lang="en-US" sz="70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6390293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Picture 2" descr="Những câu ca dao về tình yêu quê hương đất nước con người hay nhất - META.vn">
            <a:extLst>
              <a:ext uri="{FF2B5EF4-FFF2-40B4-BE49-F238E27FC236}">
                <a16:creationId xmlns:a16="http://schemas.microsoft.com/office/drawing/2014/main" id="{E38D13F9-344B-AA15-0824-577D1E29531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64" r="4787"/>
          <a:stretch/>
        </p:blipFill>
        <p:spPr bwMode="auto">
          <a:xfrm>
            <a:off x="2849063" y="1603575"/>
            <a:ext cx="9342937" cy="5254425"/>
          </a:xfrm>
          <a:prstGeom prst="rect">
            <a:avLst/>
          </a:prstGeom>
          <a:extLst>
            <a:ext uri="{909E8E84-426E-40DD-AFC4-6F175D3DCCD1}">
              <a14:hiddenFill xmlns:a14="http://schemas.microsoft.com/office/drawing/2010/main">
                <a:solidFill>
                  <a:srgbClr val="FFFFFF"/>
                </a:solidFill>
              </a14:hiddenFill>
            </a:ext>
          </a:extLst>
        </p:spPr>
      </p:pic>
      <p:grpSp>
        <p:nvGrpSpPr>
          <p:cNvPr id="19" name="Group 18">
            <a:extLst>
              <a:ext uri="{FF2B5EF4-FFF2-40B4-BE49-F238E27FC236}">
                <a16:creationId xmlns:a16="http://schemas.microsoft.com/office/drawing/2014/main" id="{9DF46B13-1C1F-5568-389A-4CB5B5929DC3}"/>
              </a:ext>
            </a:extLst>
          </p:cNvPr>
          <p:cNvGrpSpPr/>
          <p:nvPr/>
        </p:nvGrpSpPr>
        <p:grpSpPr>
          <a:xfrm>
            <a:off x="265209" y="1836053"/>
            <a:ext cx="6972499" cy="3650847"/>
            <a:chOff x="-327904" y="-1560732"/>
            <a:chExt cx="10458749" cy="5476271"/>
          </a:xfrm>
        </p:grpSpPr>
        <p:sp>
          <p:nvSpPr>
            <p:cNvPr id="20" name="Round Same Side Corner Rectangle 3">
              <a:extLst>
                <a:ext uri="{FF2B5EF4-FFF2-40B4-BE49-F238E27FC236}">
                  <a16:creationId xmlns:a16="http://schemas.microsoft.com/office/drawing/2014/main" id="{DB194C20-3457-45F3-1DB4-92C5CF5F7A2B}"/>
                </a:ext>
              </a:extLst>
            </p:cNvPr>
            <p:cNvSpPr/>
            <p:nvPr/>
          </p:nvSpPr>
          <p:spPr>
            <a:xfrm rot="5400000">
              <a:off x="2163335" y="-4051971"/>
              <a:ext cx="5476271" cy="10458749"/>
            </a:xfrm>
            <a:prstGeom prst="rect">
              <a:avLst/>
            </a:prstGeom>
            <a:solidFill>
              <a:schemeClr val="accent6">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00">
                <a:latin typeface="UTM Avo" panose="02040603050506020204" pitchFamily="18"/>
              </a:endParaRPr>
            </a:p>
          </p:txBody>
        </p:sp>
        <p:sp>
          <p:nvSpPr>
            <p:cNvPr id="21" name="TextBox 20">
              <a:extLst>
                <a:ext uri="{FF2B5EF4-FFF2-40B4-BE49-F238E27FC236}">
                  <a16:creationId xmlns:a16="http://schemas.microsoft.com/office/drawing/2014/main" id="{DBD779E7-464B-7A98-9EA5-3AEAB16F7665}"/>
                </a:ext>
              </a:extLst>
            </p:cNvPr>
            <p:cNvSpPr txBox="1"/>
            <p:nvPr/>
          </p:nvSpPr>
          <p:spPr>
            <a:xfrm>
              <a:off x="-108482" y="-1397691"/>
              <a:ext cx="10019904" cy="4452758"/>
            </a:xfrm>
            <a:prstGeom prst="rect">
              <a:avLst/>
            </a:prstGeom>
            <a:noFill/>
          </p:spPr>
          <p:txBody>
            <a:bodyPr wrap="square" rtlCol="0">
              <a:spAutoFit/>
            </a:bodyPr>
            <a:lstStyle/>
            <a:p>
              <a:pPr algn="ctr">
                <a:lnSpc>
                  <a:spcPct val="150000"/>
                </a:lnSpc>
              </a:pPr>
              <a:r>
                <a:rPr lang="en-US" sz="3200" b="1" dirty="0">
                  <a:solidFill>
                    <a:srgbClr val="C00000"/>
                  </a:solidFill>
                  <a:latin typeface="UTM Avo" panose="02040603050506020204" pitchFamily="18"/>
                  <a:cs typeface="Arial" panose="020B0604020202020204" pitchFamily="34" charset="0"/>
                </a:rPr>
                <a:t>KẾT LUẬN</a:t>
              </a:r>
            </a:p>
            <a:p>
              <a:pPr algn="ctr">
                <a:lnSpc>
                  <a:spcPct val="150000"/>
                </a:lnSpc>
              </a:pPr>
              <a:r>
                <a:rPr lang="vi-VN" sz="2400" dirty="0">
                  <a:latin typeface="UTM Avo" panose="02040603050506020204" pitchFamily="18"/>
                  <a:cs typeface="Arial" panose="020B0604020202020204" pitchFamily="34" charset="0"/>
                </a:rPr>
                <a:t>Những chia sẻ của các em về cảnh quan thiên nhiên đã  thể hiện tình yêu quê hương đất nước của các em, biết rung cảm trước vẻ đẹp cảnh quan quê hương mình. </a:t>
              </a:r>
              <a:endParaRPr lang="en-US" sz="2400" dirty="0">
                <a:latin typeface="UTM Avo" panose="02040603050506020204" pitchFamily="18"/>
                <a:cs typeface="Arial" panose="020B0604020202020204" pitchFamily="34" charset="0"/>
              </a:endParaRPr>
            </a:p>
          </p:txBody>
        </p:sp>
      </p:grpSp>
    </p:spTree>
    <p:extLst>
      <p:ext uri="{BB962C8B-B14F-4D97-AF65-F5344CB8AC3E}">
        <p14:creationId xmlns:p14="http://schemas.microsoft.com/office/powerpoint/2010/main" val="13292114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63FB1894-33CB-EFEE-EA0E-9B2530376F07}"/>
              </a:ext>
            </a:extLst>
          </p:cNvPr>
          <p:cNvSpPr txBox="1"/>
          <p:nvPr/>
        </p:nvSpPr>
        <p:spPr>
          <a:xfrm>
            <a:off x="493647" y="1538422"/>
            <a:ext cx="11379963" cy="482055"/>
          </a:xfrm>
          <a:prstGeom prst="rect">
            <a:avLst/>
          </a:prstGeom>
        </p:spPr>
        <p:txBody>
          <a:bodyPr wrap="square" lIns="0" tIns="0" rIns="0" bIns="0" rtlCol="0" anchor="t">
            <a:spAutoFit/>
          </a:bodyPr>
          <a:lstStyle/>
          <a:p>
            <a:pPr lvl="0" algn="ctr">
              <a:lnSpc>
                <a:spcPct val="150000"/>
              </a:lnSpc>
              <a:spcBef>
                <a:spcPct val="0"/>
              </a:spcBef>
            </a:pPr>
            <a:r>
              <a:rPr lang="vi-VN" sz="2400" b="1" dirty="0">
                <a:latin typeface="UTM Avo" panose="02040603050506020204" pitchFamily="18"/>
                <a:cs typeface="Arial" panose="020B0604020202020204" pitchFamily="34" charset="0"/>
              </a:rPr>
              <a:t>Hoạt động </a:t>
            </a:r>
            <a:r>
              <a:rPr lang="en-US" sz="2400" b="1" dirty="0">
                <a:latin typeface="UTM Avo" panose="02040603050506020204" pitchFamily="18"/>
                <a:cs typeface="Arial" panose="020B0604020202020204" pitchFamily="34" charset="0"/>
              </a:rPr>
              <a:t>2</a:t>
            </a:r>
            <a:r>
              <a:rPr lang="vi-VN" sz="2400" b="1" dirty="0">
                <a:latin typeface="UTM Avo" panose="02040603050506020204" pitchFamily="18"/>
                <a:cs typeface="Arial" panose="020B0604020202020204" pitchFamily="34" charset="0"/>
              </a:rPr>
              <a:t>: Viết về cảnh quan thiên nhiên quê hương</a:t>
            </a:r>
            <a:endParaRPr lang="vi-VN" sz="2400" b="1" i="1" dirty="0">
              <a:latin typeface="UTM Avo" panose="02040603050506020204" pitchFamily="18"/>
              <a:cs typeface="Arial" panose="020B0604020202020204" pitchFamily="34" charset="0"/>
            </a:endParaRPr>
          </a:p>
        </p:txBody>
      </p:sp>
      <p:sp>
        <p:nvSpPr>
          <p:cNvPr id="5" name="Freeform 53">
            <a:extLst>
              <a:ext uri="{FF2B5EF4-FFF2-40B4-BE49-F238E27FC236}">
                <a16:creationId xmlns:a16="http://schemas.microsoft.com/office/drawing/2014/main" id="{646176F9-ADAD-62ED-1619-C4129BBD6DD8}"/>
              </a:ext>
            </a:extLst>
          </p:cNvPr>
          <p:cNvSpPr/>
          <p:nvPr/>
        </p:nvSpPr>
        <p:spPr>
          <a:xfrm>
            <a:off x="11203656" y="7913497"/>
            <a:ext cx="954314" cy="571553"/>
          </a:xfrm>
          <a:custGeom>
            <a:avLst/>
            <a:gdLst/>
            <a:ahLst/>
            <a:cxnLst/>
            <a:rect l="l" t="t" r="r" b="b"/>
            <a:pathLst>
              <a:path w="3136966" h="2066830">
                <a:moveTo>
                  <a:pt x="0" y="0"/>
                </a:moveTo>
                <a:lnTo>
                  <a:pt x="3136966" y="0"/>
                </a:lnTo>
                <a:lnTo>
                  <a:pt x="3136966" y="2066830"/>
                </a:lnTo>
                <a:lnTo>
                  <a:pt x="0" y="206683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700">
              <a:latin typeface="UTM Avo" panose="02040603050506020204" pitchFamily="18"/>
              <a:cs typeface="Arial" panose="020B0604020202020204" pitchFamily="34" charset="0"/>
            </a:endParaRPr>
          </a:p>
        </p:txBody>
      </p:sp>
      <p:sp>
        <p:nvSpPr>
          <p:cNvPr id="6" name="Rounded Rectangle 14">
            <a:extLst>
              <a:ext uri="{FF2B5EF4-FFF2-40B4-BE49-F238E27FC236}">
                <a16:creationId xmlns:a16="http://schemas.microsoft.com/office/drawing/2014/main" id="{225FAFDE-C6D7-6D07-0826-2E1B9D89A945}"/>
              </a:ext>
            </a:extLst>
          </p:cNvPr>
          <p:cNvSpPr/>
          <p:nvPr/>
        </p:nvSpPr>
        <p:spPr>
          <a:xfrm>
            <a:off x="5477305" y="4014799"/>
            <a:ext cx="6077114" cy="2609558"/>
          </a:xfrm>
          <a:prstGeom prst="roundRect">
            <a:avLst/>
          </a:prstGeom>
          <a:solidFill>
            <a:schemeClr val="bg1"/>
          </a:solidFill>
          <a:ln w="38100">
            <a:solidFill>
              <a:schemeClr val="accent6">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1019" indent="-381019" algn="just">
              <a:lnSpc>
                <a:spcPct val="150000"/>
              </a:lnSpc>
              <a:buFont typeface="Wingdings" panose="05000000000000000000" pitchFamily="2" charset="2"/>
              <a:buChar char="§"/>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Lựa chọn một số cảnh quan thiên nhiên yêu thích. </a:t>
            </a:r>
          </a:p>
          <a:p>
            <a:pPr marL="381019" indent="-381019" algn="just">
              <a:lnSpc>
                <a:spcPct val="150000"/>
              </a:lnSpc>
              <a:buFont typeface="Wingdings" panose="05000000000000000000" pitchFamily="2" charset="2"/>
              <a:buChar char="§"/>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Viết bài văn giới thiệu về cảnh quan thiên nhiên đã chọn. </a:t>
            </a:r>
          </a:p>
        </p:txBody>
      </p:sp>
      <p:sp>
        <p:nvSpPr>
          <p:cNvPr id="7" name="Rectangle 6">
            <a:extLst>
              <a:ext uri="{FF2B5EF4-FFF2-40B4-BE49-F238E27FC236}">
                <a16:creationId xmlns:a16="http://schemas.microsoft.com/office/drawing/2014/main" id="{F54C691E-EAFD-E80D-65DE-C0B912604C12}"/>
              </a:ext>
            </a:extLst>
          </p:cNvPr>
          <p:cNvSpPr/>
          <p:nvPr/>
        </p:nvSpPr>
        <p:spPr>
          <a:xfrm>
            <a:off x="1233220" y="3539438"/>
            <a:ext cx="2978314" cy="568770"/>
          </a:xfrm>
          <a:prstGeom prst="rect">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a:cs typeface="Arial" panose="020B0604020202020204" pitchFamily="34" charset="0"/>
              </a:rPr>
              <a:t>GỢI Ý</a:t>
            </a:r>
          </a:p>
        </p:txBody>
      </p:sp>
      <p:grpSp>
        <p:nvGrpSpPr>
          <p:cNvPr id="8" name="Group 7">
            <a:extLst>
              <a:ext uri="{FF2B5EF4-FFF2-40B4-BE49-F238E27FC236}">
                <a16:creationId xmlns:a16="http://schemas.microsoft.com/office/drawing/2014/main" id="{E09F968F-BC29-912D-60B9-D1F04CE7FFE9}"/>
              </a:ext>
            </a:extLst>
          </p:cNvPr>
          <p:cNvGrpSpPr/>
          <p:nvPr/>
        </p:nvGrpSpPr>
        <p:grpSpPr>
          <a:xfrm>
            <a:off x="318390" y="2184525"/>
            <a:ext cx="11487806" cy="1241191"/>
            <a:chOff x="561288" y="852543"/>
            <a:chExt cx="17231709" cy="1861787"/>
          </a:xfrm>
        </p:grpSpPr>
        <p:sp>
          <p:nvSpPr>
            <p:cNvPr id="9" name="TextBox 8">
              <a:extLst>
                <a:ext uri="{FF2B5EF4-FFF2-40B4-BE49-F238E27FC236}">
                  <a16:creationId xmlns:a16="http://schemas.microsoft.com/office/drawing/2014/main" id="{3B6B833B-5985-7E72-91BC-29536B422A6B}"/>
                </a:ext>
              </a:extLst>
            </p:cNvPr>
            <p:cNvSpPr txBox="1"/>
            <p:nvPr/>
          </p:nvSpPr>
          <p:spPr>
            <a:xfrm>
              <a:off x="2667000" y="852543"/>
              <a:ext cx="15125997" cy="1861787"/>
            </a:xfrm>
            <a:prstGeom prst="roundRect">
              <a:avLst/>
            </a:prstGeom>
            <a:solidFill>
              <a:srgbClr val="FFF6D9"/>
            </a:solidFill>
            <a:ln w="38100">
              <a:noFill/>
              <a:prstDash val="dash"/>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en-US" sz="2400" b="1" dirty="0">
                  <a:solidFill>
                    <a:schemeClr val="tx1"/>
                  </a:solidFill>
                  <a:latin typeface="UTM Avo" panose="02040603050506020204" pitchFamily="18"/>
                  <a:cs typeface="Arial" panose="020B0604020202020204" pitchFamily="34" charset="0"/>
                </a:rPr>
                <a:t>YÊU CẦU: </a:t>
              </a:r>
              <a:r>
                <a:rPr lang="vi-VN" sz="2400" dirty="0">
                  <a:solidFill>
                    <a:schemeClr val="tx1"/>
                  </a:solidFill>
                  <a:latin typeface="UTM Avo" panose="02040603050506020204" pitchFamily="18"/>
                  <a:cs typeface="Arial" panose="020B0604020202020204" pitchFamily="34" charset="0"/>
                </a:rPr>
                <a:t>Các em </a:t>
              </a:r>
              <a:r>
                <a:rPr lang="en-US" sz="2400" dirty="0" err="1">
                  <a:solidFill>
                    <a:schemeClr val="tx1"/>
                  </a:solidFill>
                  <a:latin typeface="UTM Avo" panose="02040603050506020204" pitchFamily="18"/>
                  <a:cs typeface="Arial" panose="020B0604020202020204" pitchFamily="34" charset="0"/>
                </a:rPr>
                <a:t>hãy</a:t>
              </a:r>
              <a:r>
                <a:rPr lang="en-US" sz="2400" dirty="0">
                  <a:solidFill>
                    <a:schemeClr val="tx1"/>
                  </a:solidFill>
                  <a:latin typeface="UTM Avo" panose="02040603050506020204" pitchFamily="18"/>
                  <a:cs typeface="Arial" panose="020B0604020202020204" pitchFamily="34" charset="0"/>
                </a:rPr>
                <a:t> </a:t>
              </a:r>
              <a:r>
                <a:rPr lang="vi-VN" sz="2400" dirty="0">
                  <a:solidFill>
                    <a:schemeClr val="tx1"/>
                  </a:solidFill>
                  <a:latin typeface="UTM Avo" panose="02040603050506020204" pitchFamily="18"/>
                  <a:cs typeface="Arial" panose="020B0604020202020204" pitchFamily="34" charset="0"/>
                </a:rPr>
                <a:t>thực hành viết về cảnh quan thiên nhiên quê hương mình yêu thích theo gợi ý sau:</a:t>
              </a:r>
            </a:p>
          </p:txBody>
        </p:sp>
        <p:pic>
          <p:nvPicPr>
            <p:cNvPr id="10" name="Picture 9" descr="A group of people using laptops&#10;&#10;Description automatically generated with medium confidence">
              <a:extLst>
                <a:ext uri="{FF2B5EF4-FFF2-40B4-BE49-F238E27FC236}">
                  <a16:creationId xmlns:a16="http://schemas.microsoft.com/office/drawing/2014/main" id="{CE68F706-6AB6-EF0B-FE2C-AF46DFE6CA7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421" b="14627"/>
            <a:stretch/>
          </p:blipFill>
          <p:spPr>
            <a:xfrm>
              <a:off x="561288" y="1098640"/>
              <a:ext cx="2130437" cy="1532876"/>
            </a:xfrm>
            <a:prstGeom prst="rect">
              <a:avLst/>
            </a:prstGeom>
          </p:spPr>
        </p:pic>
      </p:grpSp>
      <p:grpSp>
        <p:nvGrpSpPr>
          <p:cNvPr id="11" name="Group 10">
            <a:extLst>
              <a:ext uri="{FF2B5EF4-FFF2-40B4-BE49-F238E27FC236}">
                <a16:creationId xmlns:a16="http://schemas.microsoft.com/office/drawing/2014/main" id="{B849A4C8-A6C3-8DB7-839D-8727AE69D497}"/>
              </a:ext>
            </a:extLst>
          </p:cNvPr>
          <p:cNvGrpSpPr/>
          <p:nvPr/>
        </p:nvGrpSpPr>
        <p:grpSpPr>
          <a:xfrm>
            <a:off x="1297731" y="4170058"/>
            <a:ext cx="2978315" cy="2561566"/>
            <a:chOff x="1493625" y="4790491"/>
            <a:chExt cx="5791721" cy="4981297"/>
          </a:xfrm>
        </p:grpSpPr>
        <p:pic>
          <p:nvPicPr>
            <p:cNvPr id="12" name="Picture 11" descr="A group of children sitting at desks in a classroom&#10;&#10;Description automatically generated">
              <a:extLst>
                <a:ext uri="{FF2B5EF4-FFF2-40B4-BE49-F238E27FC236}">
                  <a16:creationId xmlns:a16="http://schemas.microsoft.com/office/drawing/2014/main" id="{C9A41208-3C25-97A7-4254-C4F922A8893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7205" t="25693" r="26504" b="1852"/>
            <a:stretch/>
          </p:blipFill>
          <p:spPr>
            <a:xfrm>
              <a:off x="1493625" y="5058999"/>
              <a:ext cx="5540821" cy="471278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3" name="Picture 2" descr="Push pin ">
              <a:extLst>
                <a:ext uri="{FF2B5EF4-FFF2-40B4-BE49-F238E27FC236}">
                  <a16:creationId xmlns:a16="http://schemas.microsoft.com/office/drawing/2014/main" id="{646EA2CB-D397-687B-BB73-B234506A4B2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20815945">
              <a:off x="6579331" y="4790491"/>
              <a:ext cx="706015" cy="70601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753895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par>
                                <p:cTn id="18" presetID="16" presetClass="entr" presetSubtype="21"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xEl>
                                              <p:pRg st="0" end="0"/>
                                            </p:txEl>
                                          </p:spTgt>
                                        </p:tgtEl>
                                        <p:attrNameLst>
                                          <p:attrName>style.visibility</p:attrName>
                                        </p:attrNameLst>
                                      </p:cBhvr>
                                      <p:to>
                                        <p:strVal val="visible"/>
                                      </p:to>
                                    </p:set>
                                    <p:animEffect transition="in" filter="fade">
                                      <p:cBhvr>
                                        <p:cTn id="28" dur="500"/>
                                        <p:tgtEl>
                                          <p:spTgt spid="6">
                                            <p:txEl>
                                              <p:pRg st="0" end="0"/>
                                            </p:txEl>
                                          </p:spTgt>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fade">
                                      <p:cBhvr>
                                        <p:cTn id="3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reeform 53">
            <a:extLst>
              <a:ext uri="{FF2B5EF4-FFF2-40B4-BE49-F238E27FC236}">
                <a16:creationId xmlns:a16="http://schemas.microsoft.com/office/drawing/2014/main" id="{646176F9-ADAD-62ED-1619-C4129BBD6DD8}"/>
              </a:ext>
            </a:extLst>
          </p:cNvPr>
          <p:cNvSpPr/>
          <p:nvPr/>
        </p:nvSpPr>
        <p:spPr>
          <a:xfrm>
            <a:off x="11203656" y="7913497"/>
            <a:ext cx="954314" cy="571553"/>
          </a:xfrm>
          <a:custGeom>
            <a:avLst/>
            <a:gdLst/>
            <a:ahLst/>
            <a:cxnLst/>
            <a:rect l="l" t="t" r="r" b="b"/>
            <a:pathLst>
              <a:path w="3136966" h="2066830">
                <a:moveTo>
                  <a:pt x="0" y="0"/>
                </a:moveTo>
                <a:lnTo>
                  <a:pt x="3136966" y="0"/>
                </a:lnTo>
                <a:lnTo>
                  <a:pt x="3136966" y="2066830"/>
                </a:lnTo>
                <a:lnTo>
                  <a:pt x="0" y="206683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700">
              <a:latin typeface="UTM Avo" panose="02040603050506020204" pitchFamily="18"/>
              <a:cs typeface="Arial" panose="020B0604020202020204" pitchFamily="34" charset="0"/>
            </a:endParaRPr>
          </a:p>
        </p:txBody>
      </p:sp>
      <p:sp>
        <p:nvSpPr>
          <p:cNvPr id="3" name="Freeform 28">
            <a:extLst>
              <a:ext uri="{FF2B5EF4-FFF2-40B4-BE49-F238E27FC236}">
                <a16:creationId xmlns:a16="http://schemas.microsoft.com/office/drawing/2014/main" id="{6E21FEF3-BE05-8578-6755-A97112313BE6}"/>
              </a:ext>
            </a:extLst>
          </p:cNvPr>
          <p:cNvSpPr/>
          <p:nvPr/>
        </p:nvSpPr>
        <p:spPr>
          <a:xfrm>
            <a:off x="11539936" y="7653366"/>
            <a:ext cx="652064" cy="508000"/>
          </a:xfrm>
          <a:custGeom>
            <a:avLst/>
            <a:gdLst/>
            <a:ahLst/>
            <a:cxnLst/>
            <a:rect l="l" t="t" r="r" b="b"/>
            <a:pathLst>
              <a:path w="3136966" h="2066830">
                <a:moveTo>
                  <a:pt x="0" y="0"/>
                </a:moveTo>
                <a:lnTo>
                  <a:pt x="3136966" y="0"/>
                </a:lnTo>
                <a:lnTo>
                  <a:pt x="3136966" y="2066830"/>
                </a:lnTo>
                <a:lnTo>
                  <a:pt x="0" y="206683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800">
              <a:latin typeface="UTM Avo" panose="02040603050506020204" pitchFamily="18"/>
            </a:endParaRPr>
          </a:p>
        </p:txBody>
      </p:sp>
      <p:grpSp>
        <p:nvGrpSpPr>
          <p:cNvPr id="4" name="Group 3">
            <a:extLst>
              <a:ext uri="{FF2B5EF4-FFF2-40B4-BE49-F238E27FC236}">
                <a16:creationId xmlns:a16="http://schemas.microsoft.com/office/drawing/2014/main" id="{1420D850-9801-229C-3ACB-358DAB82AD0F}"/>
              </a:ext>
            </a:extLst>
          </p:cNvPr>
          <p:cNvGrpSpPr/>
          <p:nvPr/>
        </p:nvGrpSpPr>
        <p:grpSpPr>
          <a:xfrm rot="-348097">
            <a:off x="1944012" y="2356196"/>
            <a:ext cx="8092103" cy="2976394"/>
            <a:chOff x="0" y="0"/>
            <a:chExt cx="3190453" cy="1463594"/>
          </a:xfrm>
        </p:grpSpPr>
        <p:sp>
          <p:nvSpPr>
            <p:cNvPr id="14" name="Freeform 4">
              <a:extLst>
                <a:ext uri="{FF2B5EF4-FFF2-40B4-BE49-F238E27FC236}">
                  <a16:creationId xmlns:a16="http://schemas.microsoft.com/office/drawing/2014/main" id="{A1A1AF91-3FE5-6847-7FA5-44972D1D3E0F}"/>
                </a:ext>
              </a:extLst>
            </p:cNvPr>
            <p:cNvSpPr/>
            <p:nvPr/>
          </p:nvSpPr>
          <p:spPr>
            <a:xfrm>
              <a:off x="0" y="0"/>
              <a:ext cx="3190453" cy="1463594"/>
            </a:xfrm>
            <a:custGeom>
              <a:avLst/>
              <a:gdLst/>
              <a:ahLst/>
              <a:cxnLst/>
              <a:rect l="l" t="t" r="r" b="b"/>
              <a:pathLst>
                <a:path w="3190453" h="1463594">
                  <a:moveTo>
                    <a:pt x="66427" y="0"/>
                  </a:moveTo>
                  <a:lnTo>
                    <a:pt x="3124026" y="0"/>
                  </a:lnTo>
                  <a:cubicBezTo>
                    <a:pt x="3141643" y="0"/>
                    <a:pt x="3158539" y="6999"/>
                    <a:pt x="3170997" y="19456"/>
                  </a:cubicBezTo>
                  <a:cubicBezTo>
                    <a:pt x="3183454" y="31913"/>
                    <a:pt x="3190453" y="48809"/>
                    <a:pt x="3190453" y="66427"/>
                  </a:cubicBezTo>
                  <a:lnTo>
                    <a:pt x="3190453" y="1397167"/>
                  </a:lnTo>
                  <a:cubicBezTo>
                    <a:pt x="3190453" y="1433854"/>
                    <a:pt x="3160712" y="1463594"/>
                    <a:pt x="3124026" y="1463594"/>
                  </a:cubicBezTo>
                  <a:lnTo>
                    <a:pt x="66427" y="1463594"/>
                  </a:lnTo>
                  <a:cubicBezTo>
                    <a:pt x="48809" y="1463594"/>
                    <a:pt x="31913" y="1456596"/>
                    <a:pt x="19456" y="1444138"/>
                  </a:cubicBezTo>
                  <a:cubicBezTo>
                    <a:pt x="6999" y="1431681"/>
                    <a:pt x="0" y="1414785"/>
                    <a:pt x="0" y="1397167"/>
                  </a:cubicBezTo>
                  <a:lnTo>
                    <a:pt x="0" y="66427"/>
                  </a:lnTo>
                  <a:cubicBezTo>
                    <a:pt x="0" y="48809"/>
                    <a:pt x="6999" y="31913"/>
                    <a:pt x="19456" y="19456"/>
                  </a:cubicBezTo>
                  <a:cubicBezTo>
                    <a:pt x="31913" y="6999"/>
                    <a:pt x="48809" y="0"/>
                    <a:pt x="66427" y="0"/>
                  </a:cubicBezTo>
                  <a:close/>
                </a:path>
              </a:pathLst>
            </a:custGeom>
            <a:solidFill>
              <a:schemeClr val="bg1"/>
            </a:solidFill>
            <a:ln w="66675">
              <a:solidFill>
                <a:srgbClr val="000000"/>
              </a:solidFill>
            </a:ln>
          </p:spPr>
          <p:txBody>
            <a:bodyPr/>
            <a:lstStyle/>
            <a:p>
              <a:pPr>
                <a:defRPr/>
              </a:pPr>
              <a:endParaRPr lang="en-US">
                <a:solidFill>
                  <a:prstClr val="black"/>
                </a:solidFill>
                <a:latin typeface="UTM Avo" panose="02040603050506020204" pitchFamily="18"/>
                <a:cs typeface="Arial" panose="020B0604020202020204" pitchFamily="34" charset="0"/>
              </a:endParaRPr>
            </a:p>
          </p:txBody>
        </p:sp>
        <p:sp>
          <p:nvSpPr>
            <p:cNvPr id="15" name="TextBox 5">
              <a:extLst>
                <a:ext uri="{FF2B5EF4-FFF2-40B4-BE49-F238E27FC236}">
                  <a16:creationId xmlns:a16="http://schemas.microsoft.com/office/drawing/2014/main" id="{B519E444-E252-7EDC-AE6C-5BB7AE1F6A13}"/>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spcBef>
                  <a:spcPct val="0"/>
                </a:spcBef>
                <a:defRPr/>
              </a:pPr>
              <a:endParaRPr>
                <a:solidFill>
                  <a:prstClr val="black"/>
                </a:solidFill>
                <a:latin typeface="UTM Avo" panose="02040603050506020204" pitchFamily="18"/>
                <a:cs typeface="Arial" panose="020B0604020202020204" pitchFamily="34" charset="0"/>
              </a:endParaRPr>
            </a:p>
          </p:txBody>
        </p:sp>
      </p:grpSp>
      <p:sp>
        <p:nvSpPr>
          <p:cNvPr id="16" name="TextBox 15">
            <a:extLst>
              <a:ext uri="{FF2B5EF4-FFF2-40B4-BE49-F238E27FC236}">
                <a16:creationId xmlns:a16="http://schemas.microsoft.com/office/drawing/2014/main" id="{DD4F840C-93BB-9EA0-ABA8-B7E7FD763F50}"/>
              </a:ext>
            </a:extLst>
          </p:cNvPr>
          <p:cNvSpPr txBox="1"/>
          <p:nvPr/>
        </p:nvSpPr>
        <p:spPr>
          <a:xfrm>
            <a:off x="2814533" y="2729472"/>
            <a:ext cx="6562933" cy="2229841"/>
          </a:xfrm>
          <a:prstGeom prst="rect">
            <a:avLst/>
          </a:prstGeom>
          <a:noFill/>
        </p:spPr>
        <p:txBody>
          <a:bodyPr wrap="square">
            <a:spAutoFit/>
          </a:bodyPr>
          <a:lstStyle/>
          <a:p>
            <a:pPr lvl="0" algn="just">
              <a:lnSpc>
                <a:spcPct val="150000"/>
              </a:lnSpc>
            </a:pP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Sau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khi</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hoàn</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thành</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bài</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viết</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em</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hãy</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chia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sẻ</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bài</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làm</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của</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mình</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trước</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lớp</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và</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các</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bạn</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khác</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nhận</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xét</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bổ</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sung ý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kiến</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cho</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phần</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trình</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bày</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của</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 </a:t>
            </a:r>
            <a:r>
              <a:rPr lang="en-US" sz="2400" dirty="0" err="1">
                <a:solidFill>
                  <a:prstClr val="black"/>
                </a:solidFill>
                <a:latin typeface="UTM Avo" panose="02040603050506020204" pitchFamily="18"/>
                <a:ea typeface="Calibri" panose="020F0502020204030204" pitchFamily="34" charset="0"/>
                <a:cs typeface="Arial" panose="020B0604020202020204" pitchFamily="34" charset="0"/>
              </a:rPr>
              <a:t>bạn</a:t>
            </a:r>
            <a:r>
              <a:rPr lang="en-US" sz="2400" dirty="0">
                <a:solidFill>
                  <a:prstClr val="black"/>
                </a:solidFill>
                <a:latin typeface="UTM Avo" panose="02040603050506020204" pitchFamily="18"/>
                <a:ea typeface="Calibri" panose="020F0502020204030204" pitchFamily="34" charset="0"/>
                <a:cs typeface="Arial" panose="020B0604020202020204" pitchFamily="34" charset="0"/>
              </a:rPr>
              <a:t>.</a:t>
            </a:r>
            <a:endParaRPr lang="en-US" sz="2400" dirty="0">
              <a:solidFill>
                <a:prstClr val="black"/>
              </a:solidFill>
              <a:latin typeface="UTM Avo" panose="02040603050506020204" pitchFamily="18"/>
              <a:cs typeface="Arial" panose="020B0604020202020204" pitchFamily="34" charset="0"/>
            </a:endParaRPr>
          </a:p>
        </p:txBody>
      </p:sp>
      <p:grpSp>
        <p:nvGrpSpPr>
          <p:cNvPr id="17" name="Group 16">
            <a:extLst>
              <a:ext uri="{FF2B5EF4-FFF2-40B4-BE49-F238E27FC236}">
                <a16:creationId xmlns:a16="http://schemas.microsoft.com/office/drawing/2014/main" id="{48256847-967A-C054-72CF-257D66D612B8}"/>
              </a:ext>
            </a:extLst>
          </p:cNvPr>
          <p:cNvGrpSpPr/>
          <p:nvPr/>
        </p:nvGrpSpPr>
        <p:grpSpPr>
          <a:xfrm>
            <a:off x="8642983" y="4417272"/>
            <a:ext cx="2560673" cy="1900971"/>
            <a:chOff x="11217486" y="6236755"/>
            <a:chExt cx="3841010" cy="2851456"/>
          </a:xfrm>
        </p:grpSpPr>
        <p:grpSp>
          <p:nvGrpSpPr>
            <p:cNvPr id="18" name="Group 17">
              <a:extLst>
                <a:ext uri="{FF2B5EF4-FFF2-40B4-BE49-F238E27FC236}">
                  <a16:creationId xmlns:a16="http://schemas.microsoft.com/office/drawing/2014/main" id="{4E449599-A5BC-D887-22E9-CF028D1BE63F}"/>
                </a:ext>
              </a:extLst>
            </p:cNvPr>
            <p:cNvGrpSpPr/>
            <p:nvPr/>
          </p:nvGrpSpPr>
          <p:grpSpPr>
            <a:xfrm rot="317549">
              <a:off x="11217486" y="6236755"/>
              <a:ext cx="3841010" cy="2851456"/>
              <a:chOff x="43011" y="24107"/>
              <a:chExt cx="767962" cy="648993"/>
            </a:xfrm>
          </p:grpSpPr>
          <p:sp>
            <p:nvSpPr>
              <p:cNvPr id="20" name="Freeform 8">
                <a:extLst>
                  <a:ext uri="{FF2B5EF4-FFF2-40B4-BE49-F238E27FC236}">
                    <a16:creationId xmlns:a16="http://schemas.microsoft.com/office/drawing/2014/main" id="{97237ED6-E5D5-B103-190A-C254F5362F28}"/>
                  </a:ext>
                </a:extLst>
              </p:cNvPr>
              <p:cNvSpPr/>
              <p:nvPr/>
            </p:nvSpPr>
            <p:spPr>
              <a:xfrm>
                <a:off x="43011" y="24107"/>
                <a:ext cx="767962" cy="586966"/>
              </a:xfrm>
              <a:custGeom>
                <a:avLst/>
                <a:gdLst/>
                <a:ahLst/>
                <a:cxnLst/>
                <a:rect l="l" t="t" r="r" b="b"/>
                <a:pathLst>
                  <a:path w="756200" h="571328">
                    <a:moveTo>
                      <a:pt x="408098" y="13191"/>
                    </a:moveTo>
                    <a:lnTo>
                      <a:pt x="408098" y="13191"/>
                    </a:lnTo>
                    <a:cubicBezTo>
                      <a:pt x="425821" y="32513"/>
                      <a:pt x="454263" y="37625"/>
                      <a:pt x="477605" y="25684"/>
                    </a:cubicBezTo>
                    <a:lnTo>
                      <a:pt x="489470" y="19614"/>
                    </a:lnTo>
                    <a:cubicBezTo>
                      <a:pt x="498447" y="15022"/>
                      <a:pt x="508990" y="14615"/>
                      <a:pt x="518295" y="18502"/>
                    </a:cubicBezTo>
                    <a:cubicBezTo>
                      <a:pt x="527599" y="22388"/>
                      <a:pt x="534720" y="30175"/>
                      <a:pt x="537762" y="39788"/>
                    </a:cubicBezTo>
                    <a:lnTo>
                      <a:pt x="537762" y="39788"/>
                    </a:lnTo>
                    <a:cubicBezTo>
                      <a:pt x="544762" y="61906"/>
                      <a:pt x="567044" y="75433"/>
                      <a:pt x="589896" y="71439"/>
                    </a:cubicBezTo>
                    <a:lnTo>
                      <a:pt x="613675" y="67283"/>
                    </a:lnTo>
                    <a:cubicBezTo>
                      <a:pt x="622650" y="65715"/>
                      <a:pt x="631824" y="68635"/>
                      <a:pt x="638240" y="75103"/>
                    </a:cubicBezTo>
                    <a:cubicBezTo>
                      <a:pt x="644657" y="81571"/>
                      <a:pt x="647503" y="90769"/>
                      <a:pt x="645863" y="99730"/>
                    </a:cubicBezTo>
                    <a:lnTo>
                      <a:pt x="645863" y="99730"/>
                    </a:lnTo>
                    <a:cubicBezTo>
                      <a:pt x="644005" y="109882"/>
                      <a:pt x="646460" y="120348"/>
                      <a:pt x="652639" y="128613"/>
                    </a:cubicBezTo>
                    <a:cubicBezTo>
                      <a:pt x="658818" y="136879"/>
                      <a:pt x="668162" y="142196"/>
                      <a:pt x="678424" y="143287"/>
                    </a:cubicBezTo>
                    <a:lnTo>
                      <a:pt x="700523" y="145635"/>
                    </a:lnTo>
                    <a:cubicBezTo>
                      <a:pt x="709339" y="146572"/>
                      <a:pt x="716978" y="152156"/>
                      <a:pt x="720547" y="160271"/>
                    </a:cubicBezTo>
                    <a:cubicBezTo>
                      <a:pt x="724116" y="168386"/>
                      <a:pt x="723068" y="177790"/>
                      <a:pt x="717800" y="184920"/>
                    </a:cubicBezTo>
                    <a:lnTo>
                      <a:pt x="717800" y="184920"/>
                    </a:lnTo>
                    <a:cubicBezTo>
                      <a:pt x="711615" y="193293"/>
                      <a:pt x="709616" y="204042"/>
                      <a:pt x="712377" y="214078"/>
                    </a:cubicBezTo>
                    <a:cubicBezTo>
                      <a:pt x="715138" y="224115"/>
                      <a:pt x="722354" y="232328"/>
                      <a:pt x="731952" y="236359"/>
                    </a:cubicBezTo>
                    <a:lnTo>
                      <a:pt x="740300" y="239865"/>
                    </a:lnTo>
                    <a:cubicBezTo>
                      <a:pt x="748860" y="243459"/>
                      <a:pt x="754702" y="251524"/>
                      <a:pt x="755451" y="260777"/>
                    </a:cubicBezTo>
                    <a:cubicBezTo>
                      <a:pt x="756200" y="270030"/>
                      <a:pt x="751730" y="278929"/>
                      <a:pt x="743860" y="283853"/>
                    </a:cubicBezTo>
                    <a:lnTo>
                      <a:pt x="741820" y="285130"/>
                    </a:lnTo>
                    <a:cubicBezTo>
                      <a:pt x="732669" y="290855"/>
                      <a:pt x="726728" y="300538"/>
                      <a:pt x="725770" y="311290"/>
                    </a:cubicBezTo>
                    <a:cubicBezTo>
                      <a:pt x="724811" y="322042"/>
                      <a:pt x="728946" y="332623"/>
                      <a:pt x="736940" y="339876"/>
                    </a:cubicBezTo>
                    <a:lnTo>
                      <a:pt x="736940" y="339876"/>
                    </a:lnTo>
                    <a:cubicBezTo>
                      <a:pt x="743606" y="345924"/>
                      <a:pt x="746406" y="355147"/>
                      <a:pt x="744228" y="363880"/>
                    </a:cubicBezTo>
                    <a:cubicBezTo>
                      <a:pt x="742050" y="372612"/>
                      <a:pt x="735246" y="379440"/>
                      <a:pt x="726522" y="381649"/>
                    </a:cubicBezTo>
                    <a:lnTo>
                      <a:pt x="710330" y="385749"/>
                    </a:lnTo>
                    <a:cubicBezTo>
                      <a:pt x="700400" y="388264"/>
                      <a:pt x="692086" y="395030"/>
                      <a:pt x="687607" y="404241"/>
                    </a:cubicBezTo>
                    <a:cubicBezTo>
                      <a:pt x="683127" y="413452"/>
                      <a:pt x="682939" y="424170"/>
                      <a:pt x="687093" y="433533"/>
                    </a:cubicBezTo>
                    <a:lnTo>
                      <a:pt x="687093" y="433533"/>
                    </a:lnTo>
                    <a:cubicBezTo>
                      <a:pt x="690700" y="441665"/>
                      <a:pt x="689872" y="451080"/>
                      <a:pt x="684899" y="458457"/>
                    </a:cubicBezTo>
                    <a:cubicBezTo>
                      <a:pt x="679926" y="465833"/>
                      <a:pt x="671509" y="470133"/>
                      <a:pt x="662618" y="469838"/>
                    </a:cubicBezTo>
                    <a:lnTo>
                      <a:pt x="637784" y="469016"/>
                    </a:lnTo>
                    <a:cubicBezTo>
                      <a:pt x="615653" y="468284"/>
                      <a:pt x="596939" y="485257"/>
                      <a:pt x="595514" y="507355"/>
                    </a:cubicBezTo>
                    <a:lnTo>
                      <a:pt x="595514" y="507355"/>
                    </a:lnTo>
                    <a:cubicBezTo>
                      <a:pt x="594902" y="516850"/>
                      <a:pt x="589929" y="525527"/>
                      <a:pt x="582044" y="530853"/>
                    </a:cubicBezTo>
                    <a:cubicBezTo>
                      <a:pt x="574160" y="536179"/>
                      <a:pt x="564254" y="537555"/>
                      <a:pt x="555217" y="534579"/>
                    </a:cubicBezTo>
                    <a:lnTo>
                      <a:pt x="536097" y="528281"/>
                    </a:lnTo>
                    <a:cubicBezTo>
                      <a:pt x="512711" y="520579"/>
                      <a:pt x="487115" y="530186"/>
                      <a:pt x="474573" y="551375"/>
                    </a:cubicBezTo>
                    <a:lnTo>
                      <a:pt x="474573" y="551375"/>
                    </a:lnTo>
                    <a:cubicBezTo>
                      <a:pt x="469098" y="560625"/>
                      <a:pt x="459949" y="567112"/>
                      <a:pt x="449409" y="569220"/>
                    </a:cubicBezTo>
                    <a:cubicBezTo>
                      <a:pt x="438869" y="571328"/>
                      <a:pt x="427929" y="568857"/>
                      <a:pt x="419318" y="562424"/>
                    </a:cubicBezTo>
                    <a:lnTo>
                      <a:pt x="415598" y="559646"/>
                    </a:lnTo>
                    <a:cubicBezTo>
                      <a:pt x="393359" y="543033"/>
                      <a:pt x="362841" y="543033"/>
                      <a:pt x="340602" y="559646"/>
                    </a:cubicBezTo>
                    <a:lnTo>
                      <a:pt x="336883" y="562424"/>
                    </a:lnTo>
                    <a:cubicBezTo>
                      <a:pt x="328271" y="568857"/>
                      <a:pt x="317331" y="571328"/>
                      <a:pt x="306791" y="569220"/>
                    </a:cubicBezTo>
                    <a:cubicBezTo>
                      <a:pt x="296251" y="567112"/>
                      <a:pt x="287102" y="560625"/>
                      <a:pt x="281627" y="551375"/>
                    </a:cubicBezTo>
                    <a:lnTo>
                      <a:pt x="281627" y="551375"/>
                    </a:lnTo>
                    <a:cubicBezTo>
                      <a:pt x="269085" y="530186"/>
                      <a:pt x="243489" y="520579"/>
                      <a:pt x="220103" y="528281"/>
                    </a:cubicBezTo>
                    <a:lnTo>
                      <a:pt x="200983" y="534579"/>
                    </a:lnTo>
                    <a:cubicBezTo>
                      <a:pt x="191946" y="537555"/>
                      <a:pt x="182040" y="536179"/>
                      <a:pt x="174156" y="530853"/>
                    </a:cubicBezTo>
                    <a:cubicBezTo>
                      <a:pt x="166271" y="525527"/>
                      <a:pt x="161298" y="516850"/>
                      <a:pt x="160686" y="507355"/>
                    </a:cubicBezTo>
                    <a:lnTo>
                      <a:pt x="160686" y="507355"/>
                    </a:lnTo>
                    <a:cubicBezTo>
                      <a:pt x="159261" y="485257"/>
                      <a:pt x="140547" y="468284"/>
                      <a:pt x="118416" y="469016"/>
                    </a:cubicBezTo>
                    <a:lnTo>
                      <a:pt x="93583" y="469838"/>
                    </a:lnTo>
                    <a:cubicBezTo>
                      <a:pt x="84691" y="470133"/>
                      <a:pt x="76274" y="465833"/>
                      <a:pt x="71301" y="458457"/>
                    </a:cubicBezTo>
                    <a:cubicBezTo>
                      <a:pt x="66329" y="451080"/>
                      <a:pt x="65500" y="441665"/>
                      <a:pt x="69107" y="433533"/>
                    </a:cubicBezTo>
                    <a:lnTo>
                      <a:pt x="69107" y="433533"/>
                    </a:lnTo>
                    <a:cubicBezTo>
                      <a:pt x="73261" y="424170"/>
                      <a:pt x="73072" y="413452"/>
                      <a:pt x="68593" y="404241"/>
                    </a:cubicBezTo>
                    <a:cubicBezTo>
                      <a:pt x="64114" y="395030"/>
                      <a:pt x="55799" y="388264"/>
                      <a:pt x="45870" y="385749"/>
                    </a:cubicBezTo>
                    <a:lnTo>
                      <a:pt x="29679" y="381649"/>
                    </a:lnTo>
                    <a:cubicBezTo>
                      <a:pt x="20954" y="379440"/>
                      <a:pt x="14150" y="372612"/>
                      <a:pt x="11972" y="363880"/>
                    </a:cubicBezTo>
                    <a:cubicBezTo>
                      <a:pt x="9794" y="355147"/>
                      <a:pt x="12594" y="345924"/>
                      <a:pt x="19260" y="339876"/>
                    </a:cubicBezTo>
                    <a:lnTo>
                      <a:pt x="19260" y="339876"/>
                    </a:lnTo>
                    <a:cubicBezTo>
                      <a:pt x="27254" y="332623"/>
                      <a:pt x="31389" y="322042"/>
                      <a:pt x="30430" y="311290"/>
                    </a:cubicBezTo>
                    <a:cubicBezTo>
                      <a:pt x="29472" y="300538"/>
                      <a:pt x="23531" y="290855"/>
                      <a:pt x="14380" y="285130"/>
                    </a:cubicBezTo>
                    <a:lnTo>
                      <a:pt x="12340" y="283853"/>
                    </a:lnTo>
                    <a:cubicBezTo>
                      <a:pt x="4470" y="278929"/>
                      <a:pt x="0" y="270030"/>
                      <a:pt x="749" y="260777"/>
                    </a:cubicBezTo>
                    <a:cubicBezTo>
                      <a:pt x="1497" y="251524"/>
                      <a:pt x="7340" y="243459"/>
                      <a:pt x="15900" y="239865"/>
                    </a:cubicBezTo>
                    <a:lnTo>
                      <a:pt x="24248" y="236359"/>
                    </a:lnTo>
                    <a:cubicBezTo>
                      <a:pt x="33846" y="232329"/>
                      <a:pt x="41062" y="224115"/>
                      <a:pt x="43823" y="214078"/>
                    </a:cubicBezTo>
                    <a:cubicBezTo>
                      <a:pt x="46584" y="204042"/>
                      <a:pt x="44585" y="193293"/>
                      <a:pt x="38399" y="184920"/>
                    </a:cubicBezTo>
                    <a:lnTo>
                      <a:pt x="38399" y="184920"/>
                    </a:lnTo>
                    <a:cubicBezTo>
                      <a:pt x="33132" y="177790"/>
                      <a:pt x="32084" y="168386"/>
                      <a:pt x="35653" y="160271"/>
                    </a:cubicBezTo>
                    <a:cubicBezTo>
                      <a:pt x="39221" y="152156"/>
                      <a:pt x="46861" y="146572"/>
                      <a:pt x="55676" y="145635"/>
                    </a:cubicBezTo>
                    <a:lnTo>
                      <a:pt x="77776" y="143287"/>
                    </a:lnTo>
                    <a:cubicBezTo>
                      <a:pt x="88038" y="142196"/>
                      <a:pt x="97382" y="136879"/>
                      <a:pt x="103561" y="128613"/>
                    </a:cubicBezTo>
                    <a:cubicBezTo>
                      <a:pt x="109740" y="120348"/>
                      <a:pt x="112195" y="109882"/>
                      <a:pt x="110337" y="99730"/>
                    </a:cubicBezTo>
                    <a:lnTo>
                      <a:pt x="110337" y="99730"/>
                    </a:lnTo>
                    <a:cubicBezTo>
                      <a:pt x="108697" y="90769"/>
                      <a:pt x="111543" y="81571"/>
                      <a:pt x="117960" y="75103"/>
                    </a:cubicBezTo>
                    <a:cubicBezTo>
                      <a:pt x="124376" y="68635"/>
                      <a:pt x="133550" y="65715"/>
                      <a:pt x="142525" y="67283"/>
                    </a:cubicBezTo>
                    <a:lnTo>
                      <a:pt x="166304" y="71439"/>
                    </a:lnTo>
                    <a:cubicBezTo>
                      <a:pt x="189156" y="75433"/>
                      <a:pt x="211438" y="61906"/>
                      <a:pt x="218438" y="39788"/>
                    </a:cubicBezTo>
                    <a:lnTo>
                      <a:pt x="218438" y="39788"/>
                    </a:lnTo>
                    <a:cubicBezTo>
                      <a:pt x="221480" y="30175"/>
                      <a:pt x="228601" y="22388"/>
                      <a:pt x="237905" y="18502"/>
                    </a:cubicBezTo>
                    <a:cubicBezTo>
                      <a:pt x="247210" y="14615"/>
                      <a:pt x="257753" y="15022"/>
                      <a:pt x="266730" y="19614"/>
                    </a:cubicBezTo>
                    <a:lnTo>
                      <a:pt x="278595" y="25684"/>
                    </a:lnTo>
                    <a:cubicBezTo>
                      <a:pt x="301937" y="37625"/>
                      <a:pt x="330379" y="32513"/>
                      <a:pt x="348102" y="13191"/>
                    </a:cubicBezTo>
                    <a:lnTo>
                      <a:pt x="348102" y="13191"/>
                    </a:lnTo>
                    <a:cubicBezTo>
                      <a:pt x="355812" y="4785"/>
                      <a:pt x="366694" y="0"/>
                      <a:pt x="378100" y="0"/>
                    </a:cubicBezTo>
                    <a:cubicBezTo>
                      <a:pt x="389506" y="0"/>
                      <a:pt x="400388" y="4785"/>
                      <a:pt x="408098" y="13191"/>
                    </a:cubicBezTo>
                    <a:close/>
                  </a:path>
                </a:pathLst>
              </a:custGeom>
              <a:solidFill>
                <a:schemeClr val="accent2">
                  <a:lumMod val="75000"/>
                </a:schemeClr>
              </a:solidFill>
              <a:ln w="57150">
                <a:solidFill>
                  <a:srgbClr val="000000"/>
                </a:solidFill>
              </a:ln>
            </p:spPr>
            <p:txBody>
              <a:bodyPr/>
              <a:lstStyle/>
              <a:p>
                <a:pPr>
                  <a:defRPr/>
                </a:pPr>
                <a:endParaRPr lang="en-US" sz="2800">
                  <a:solidFill>
                    <a:prstClr val="black"/>
                  </a:solidFill>
                  <a:latin typeface="UTM Avo" panose="02040603050506020204" pitchFamily="18"/>
                  <a:cs typeface="Arial" panose="020B0604020202020204" pitchFamily="34" charset="0"/>
                </a:endParaRPr>
              </a:p>
            </p:txBody>
          </p:sp>
          <p:sp>
            <p:nvSpPr>
              <p:cNvPr id="21" name="TextBox 9">
                <a:extLst>
                  <a:ext uri="{FF2B5EF4-FFF2-40B4-BE49-F238E27FC236}">
                    <a16:creationId xmlns:a16="http://schemas.microsoft.com/office/drawing/2014/main" id="{E77A7CD1-44C5-90C1-3F9B-920A2E5A4AC3}"/>
                  </a:ext>
                </a:extLst>
              </p:cNvPr>
              <p:cNvSpPr txBox="1"/>
              <p:nvPr/>
            </p:nvSpPr>
            <p:spPr>
              <a:xfrm>
                <a:off x="139700" y="101600"/>
                <a:ext cx="533400" cy="571500"/>
              </a:xfrm>
              <a:prstGeom prst="rect">
                <a:avLst/>
              </a:prstGeom>
            </p:spPr>
            <p:txBody>
              <a:bodyPr lIns="33867" tIns="33867" rIns="33867" bIns="33867" rtlCol="0" anchor="ctr"/>
              <a:lstStyle/>
              <a:p>
                <a:pPr algn="ctr">
                  <a:lnSpc>
                    <a:spcPts val="1773"/>
                  </a:lnSpc>
                  <a:defRPr/>
                </a:pPr>
                <a:endParaRPr sz="2800">
                  <a:solidFill>
                    <a:prstClr val="black"/>
                  </a:solidFill>
                  <a:latin typeface="UTM Avo" panose="02040603050506020204" pitchFamily="18"/>
                  <a:cs typeface="Arial" panose="020B0604020202020204" pitchFamily="34" charset="0"/>
                </a:endParaRPr>
              </a:p>
            </p:txBody>
          </p:sp>
        </p:grpSp>
        <p:sp>
          <p:nvSpPr>
            <p:cNvPr id="19" name="TextBox 18">
              <a:extLst>
                <a:ext uri="{FF2B5EF4-FFF2-40B4-BE49-F238E27FC236}">
                  <a16:creationId xmlns:a16="http://schemas.microsoft.com/office/drawing/2014/main" id="{BADE22C7-50C3-A2E0-836C-74068BC6BF70}"/>
                </a:ext>
              </a:extLst>
            </p:cNvPr>
            <p:cNvSpPr txBox="1"/>
            <p:nvPr/>
          </p:nvSpPr>
          <p:spPr>
            <a:xfrm>
              <a:off x="11575698" y="7095913"/>
              <a:ext cx="3149730" cy="784830"/>
            </a:xfrm>
            <a:prstGeom prst="rect">
              <a:avLst/>
            </a:prstGeom>
            <a:noFill/>
          </p:spPr>
          <p:txBody>
            <a:bodyPr wrap="square">
              <a:spAutoFit/>
            </a:bodyPr>
            <a:lstStyle/>
            <a:p>
              <a:pPr algn="ctr">
                <a:defRPr/>
              </a:pPr>
              <a:r>
                <a:rPr lang="en-US" sz="2800" b="1" dirty="0">
                  <a:solidFill>
                    <a:prstClr val="white"/>
                  </a:solidFill>
                  <a:latin typeface="UTM Avo" panose="02040603050506020204" pitchFamily="18"/>
                  <a:ea typeface="Calibri" panose="020F0502020204030204" pitchFamily="34" charset="0"/>
                  <a:cs typeface="Arial" panose="020B0604020202020204" pitchFamily="34" charset="0"/>
                </a:rPr>
                <a:t>Chia </a:t>
              </a:r>
              <a:r>
                <a:rPr lang="en-US" sz="2800" b="1" dirty="0" err="1">
                  <a:solidFill>
                    <a:prstClr val="white"/>
                  </a:solidFill>
                  <a:latin typeface="UTM Avo" panose="02040603050506020204" pitchFamily="18"/>
                  <a:ea typeface="Calibri" panose="020F0502020204030204" pitchFamily="34" charset="0"/>
                  <a:cs typeface="Arial" panose="020B0604020202020204" pitchFamily="34" charset="0"/>
                </a:rPr>
                <a:t>sẻ</a:t>
              </a:r>
              <a:endParaRPr lang="en-US" sz="2800" dirty="0">
                <a:solidFill>
                  <a:prstClr val="white"/>
                </a:solidFill>
                <a:latin typeface="UTM Avo" panose="02040603050506020204" pitchFamily="18"/>
                <a:cs typeface="Arial" panose="020B0604020202020204" pitchFamily="34" charset="0"/>
              </a:endParaRPr>
            </a:p>
          </p:txBody>
        </p:sp>
      </p:grpSp>
      <p:pic>
        <p:nvPicPr>
          <p:cNvPr id="22" name="Picture 21" descr="A cartoon of a child reading a book&#10;&#10;Description automatically generated">
            <a:extLst>
              <a:ext uri="{FF2B5EF4-FFF2-40B4-BE49-F238E27FC236}">
                <a16:creationId xmlns:a16="http://schemas.microsoft.com/office/drawing/2014/main" id="{34E102D4-0333-3210-806B-D2A32CD6B20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976420"/>
            <a:ext cx="3031691" cy="3136658"/>
          </a:xfrm>
          <a:prstGeom prst="rect">
            <a:avLst/>
          </a:prstGeom>
        </p:spPr>
      </p:pic>
      <p:sp>
        <p:nvSpPr>
          <p:cNvPr id="23" name="Freeform 26">
            <a:extLst>
              <a:ext uri="{FF2B5EF4-FFF2-40B4-BE49-F238E27FC236}">
                <a16:creationId xmlns:a16="http://schemas.microsoft.com/office/drawing/2014/main" id="{3597F9A5-82CB-D6A4-9102-9C58BDEF8299}"/>
              </a:ext>
            </a:extLst>
          </p:cNvPr>
          <p:cNvSpPr/>
          <p:nvPr/>
        </p:nvSpPr>
        <p:spPr>
          <a:xfrm rot="285056">
            <a:off x="1256112" y="2206994"/>
            <a:ext cx="1178390" cy="1002726"/>
          </a:xfrm>
          <a:custGeom>
            <a:avLst/>
            <a:gdLst/>
            <a:ahLst/>
            <a:cxnLst/>
            <a:rect l="l" t="t" r="r" b="b"/>
            <a:pathLst>
              <a:path w="809927" h="799618">
                <a:moveTo>
                  <a:pt x="0" y="0"/>
                </a:moveTo>
                <a:lnTo>
                  <a:pt x="809927" y="0"/>
                </a:lnTo>
                <a:lnTo>
                  <a:pt x="809927" y="799619"/>
                </a:lnTo>
                <a:lnTo>
                  <a:pt x="0" y="799619"/>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sz="800">
              <a:latin typeface="UTM Avo" panose="02040603050506020204" pitchFamily="18"/>
            </a:endParaRPr>
          </a:p>
        </p:txBody>
      </p:sp>
      <p:sp>
        <p:nvSpPr>
          <p:cNvPr id="24" name="Freeform 29">
            <a:extLst>
              <a:ext uri="{FF2B5EF4-FFF2-40B4-BE49-F238E27FC236}">
                <a16:creationId xmlns:a16="http://schemas.microsoft.com/office/drawing/2014/main" id="{0F9C7363-2019-8AE0-9534-0E7B8E948BA0}"/>
              </a:ext>
            </a:extLst>
          </p:cNvPr>
          <p:cNvSpPr/>
          <p:nvPr/>
        </p:nvSpPr>
        <p:spPr>
          <a:xfrm rot="-5894438">
            <a:off x="9328305" y="1618993"/>
            <a:ext cx="750277" cy="1078384"/>
          </a:xfrm>
          <a:custGeom>
            <a:avLst/>
            <a:gdLst/>
            <a:ahLst/>
            <a:cxnLst/>
            <a:rect l="l" t="t" r="r" b="b"/>
            <a:pathLst>
              <a:path w="1922114" h="3302968">
                <a:moveTo>
                  <a:pt x="0" y="0"/>
                </a:moveTo>
                <a:lnTo>
                  <a:pt x="1922114" y="0"/>
                </a:lnTo>
                <a:lnTo>
                  <a:pt x="1922114" y="3302969"/>
                </a:lnTo>
                <a:lnTo>
                  <a:pt x="0" y="33029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800">
              <a:latin typeface="UTM Avo" panose="02040603050506020204" pitchFamily="18"/>
            </a:endParaRPr>
          </a:p>
        </p:txBody>
      </p:sp>
    </p:spTree>
    <p:extLst>
      <p:ext uri="{BB962C8B-B14F-4D97-AF65-F5344CB8AC3E}">
        <p14:creationId xmlns:p14="http://schemas.microsoft.com/office/powerpoint/2010/main" val="11865277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P spid="16" grpId="0"/>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D070E42E-0255-7DE0-C1A9-A386E1190C79}"/>
              </a:ext>
            </a:extLst>
          </p:cNvPr>
          <p:cNvSpPr/>
          <p:nvPr/>
        </p:nvSpPr>
        <p:spPr>
          <a:xfrm>
            <a:off x="482600" y="2497933"/>
            <a:ext cx="11226799" cy="4026852"/>
          </a:xfrm>
          <a:custGeom>
            <a:avLst/>
            <a:gdLst/>
            <a:ahLst/>
            <a:cxnLst/>
            <a:rect l="l" t="t" r="r" b="b"/>
            <a:pathLst>
              <a:path w="14949872" h="6335005">
                <a:moveTo>
                  <a:pt x="0" y="0"/>
                </a:moveTo>
                <a:lnTo>
                  <a:pt x="14949872" y="0"/>
                </a:lnTo>
                <a:lnTo>
                  <a:pt x="14949872" y="6335005"/>
                </a:lnTo>
                <a:lnTo>
                  <a:pt x="0" y="6335005"/>
                </a:lnTo>
                <a:lnTo>
                  <a:pt x="0" y="0"/>
                </a:lnTo>
                <a:close/>
              </a:path>
            </a:pathLst>
          </a:custGeom>
          <a:solidFill>
            <a:schemeClr val="accent5">
              <a:lumMod val="20000"/>
              <a:lumOff val="80000"/>
            </a:schemeClr>
          </a:solidFill>
        </p:spPr>
        <p:txBody>
          <a:bodyPr/>
          <a:lstStyle/>
          <a:p>
            <a:r>
              <a:rPr lang="en-US" sz="800">
                <a:latin typeface="UTM Avo" panose="02040603050506020204" pitchFamily="18"/>
                <a:cs typeface="Arial" panose="020B0604020202020204" pitchFamily="34" charset="0"/>
              </a:rPr>
              <a:t> </a:t>
            </a:r>
          </a:p>
        </p:txBody>
      </p:sp>
      <p:sp>
        <p:nvSpPr>
          <p:cNvPr id="6" name="TextBox 5">
            <a:extLst>
              <a:ext uri="{FF2B5EF4-FFF2-40B4-BE49-F238E27FC236}">
                <a16:creationId xmlns:a16="http://schemas.microsoft.com/office/drawing/2014/main" id="{441D8AEE-A938-2D57-6412-51A3D579D886}"/>
              </a:ext>
            </a:extLst>
          </p:cNvPr>
          <p:cNvSpPr txBox="1"/>
          <p:nvPr/>
        </p:nvSpPr>
        <p:spPr>
          <a:xfrm>
            <a:off x="4424762" y="3107194"/>
            <a:ext cx="6883415" cy="2783839"/>
          </a:xfrm>
          <a:prstGeom prst="rect">
            <a:avLst/>
          </a:prstGeom>
          <a:noFill/>
        </p:spPr>
        <p:txBody>
          <a:bodyPr wrap="square">
            <a:spAutoFit/>
          </a:bodyPr>
          <a:lstStyle/>
          <a:p>
            <a:pPr algn="just">
              <a:lnSpc>
                <a:spcPct val="150000"/>
              </a:lnSpc>
            </a:pPr>
            <a:r>
              <a:rPr lang="vi-VN" sz="2400" dirty="0">
                <a:solidFill>
                  <a:srgbClr val="000000"/>
                </a:solidFill>
                <a:latin typeface="UTM Avo" panose="02040603050506020204" pitchFamily="18"/>
                <a:ea typeface="Calibri" panose="020F0502020204030204" pitchFamily="34" charset="0"/>
                <a:cs typeface="Arial" panose="020B0604020202020204" pitchFamily="34" charset="0"/>
              </a:rPr>
              <a:t>Mỗi cảnh quan thiên nhiên trên đất nước Việt Nam đều có một vẻ đẹp riêng, các em hãy tiếp tục khám phá vẻ đẹp cảnh quan thiên nhiên quê hương mình trong những hoạt động trải nghiệm tiếp theo nhé! </a:t>
            </a:r>
          </a:p>
        </p:txBody>
      </p:sp>
      <p:grpSp>
        <p:nvGrpSpPr>
          <p:cNvPr id="7" name="Group 6">
            <a:extLst>
              <a:ext uri="{FF2B5EF4-FFF2-40B4-BE49-F238E27FC236}">
                <a16:creationId xmlns:a16="http://schemas.microsoft.com/office/drawing/2014/main" id="{4B31CF9B-A32B-08F2-8DA5-C6866D9181EA}"/>
              </a:ext>
            </a:extLst>
          </p:cNvPr>
          <p:cNvGrpSpPr/>
          <p:nvPr/>
        </p:nvGrpSpPr>
        <p:grpSpPr>
          <a:xfrm>
            <a:off x="-2372554" y="1630463"/>
            <a:ext cx="7721600" cy="645313"/>
            <a:chOff x="3467284" y="414578"/>
            <a:chExt cx="11582400" cy="1363710"/>
          </a:xfrm>
        </p:grpSpPr>
        <p:grpSp>
          <p:nvGrpSpPr>
            <p:cNvPr id="8" name="Group 18">
              <a:extLst>
                <a:ext uri="{FF2B5EF4-FFF2-40B4-BE49-F238E27FC236}">
                  <a16:creationId xmlns:a16="http://schemas.microsoft.com/office/drawing/2014/main" id="{374ADA7A-2DC3-F154-CE5F-7536AC0BE8E8}"/>
                </a:ext>
              </a:extLst>
            </p:cNvPr>
            <p:cNvGrpSpPr/>
            <p:nvPr/>
          </p:nvGrpSpPr>
          <p:grpSpPr>
            <a:xfrm>
              <a:off x="3467284" y="414578"/>
              <a:ext cx="11582400" cy="1363710"/>
              <a:chOff x="0" y="0"/>
              <a:chExt cx="3160916" cy="406400"/>
            </a:xfrm>
          </p:grpSpPr>
          <p:sp>
            <p:nvSpPr>
              <p:cNvPr id="10" name="Freeform 19">
                <a:extLst>
                  <a:ext uri="{FF2B5EF4-FFF2-40B4-BE49-F238E27FC236}">
                    <a16:creationId xmlns:a16="http://schemas.microsoft.com/office/drawing/2014/main" id="{676A84CB-249D-EF4B-90A6-BFAF21954D29}"/>
                  </a:ext>
                </a:extLst>
              </p:cNvPr>
              <p:cNvSpPr/>
              <p:nvPr/>
            </p:nvSpPr>
            <p:spPr>
              <a:xfrm>
                <a:off x="203200" y="-326"/>
                <a:ext cx="2754516" cy="407051"/>
              </a:xfrm>
              <a:custGeom>
                <a:avLst/>
                <a:gdLst/>
                <a:ahLst/>
                <a:cxnLst/>
                <a:rect l="l" t="t" r="r" b="b"/>
                <a:pathLst>
                  <a:path w="2754516" h="407051">
                    <a:moveTo>
                      <a:pt x="2754516" y="326"/>
                    </a:moveTo>
                    <a:cubicBezTo>
                      <a:pt x="2681703" y="0"/>
                      <a:pt x="2614282" y="38659"/>
                      <a:pt x="2577781" y="101663"/>
                    </a:cubicBezTo>
                    <a:cubicBezTo>
                      <a:pt x="2541280" y="164667"/>
                      <a:pt x="2541280" y="242385"/>
                      <a:pt x="2577781" y="305389"/>
                    </a:cubicBezTo>
                    <a:cubicBezTo>
                      <a:pt x="2614282" y="368393"/>
                      <a:pt x="2681703" y="407052"/>
                      <a:pt x="2754516" y="406726"/>
                    </a:cubicBezTo>
                    <a:lnTo>
                      <a:pt x="0" y="406726"/>
                    </a:lnTo>
                    <a:cubicBezTo>
                      <a:pt x="72813" y="407052"/>
                      <a:pt x="140234" y="368393"/>
                      <a:pt x="176735" y="305389"/>
                    </a:cubicBezTo>
                    <a:cubicBezTo>
                      <a:pt x="213236" y="242385"/>
                      <a:pt x="213236" y="164667"/>
                      <a:pt x="176735" y="101663"/>
                    </a:cubicBezTo>
                    <a:cubicBezTo>
                      <a:pt x="140234" y="38659"/>
                      <a:pt x="72813" y="0"/>
                      <a:pt x="0" y="326"/>
                    </a:cubicBezTo>
                    <a:close/>
                  </a:path>
                </a:pathLst>
              </a:custGeom>
              <a:solidFill>
                <a:schemeClr val="accent5">
                  <a:lumMod val="75000"/>
                </a:schemeClr>
              </a:solidFill>
            </p:spPr>
            <p:txBody>
              <a:bodyPr/>
              <a:lstStyle/>
              <a:p>
                <a:endParaRPr lang="en-US" sz="2800">
                  <a:latin typeface="UTM Avo" panose="02040603050506020204" pitchFamily="18"/>
                  <a:cs typeface="Arial" panose="020B0604020202020204" pitchFamily="34" charset="0"/>
                </a:endParaRPr>
              </a:p>
            </p:txBody>
          </p:sp>
          <p:sp>
            <p:nvSpPr>
              <p:cNvPr id="11" name="TextBox 10">
                <a:extLst>
                  <a:ext uri="{FF2B5EF4-FFF2-40B4-BE49-F238E27FC236}">
                    <a16:creationId xmlns:a16="http://schemas.microsoft.com/office/drawing/2014/main" id="{88727B84-29E2-633A-8D85-D49FF8CA6559}"/>
                  </a:ext>
                </a:extLst>
              </p:cNvPr>
              <p:cNvSpPr txBox="1"/>
              <p:nvPr/>
            </p:nvSpPr>
            <p:spPr>
              <a:xfrm>
                <a:off x="0" y="-38100"/>
                <a:ext cx="812800" cy="444500"/>
              </a:xfrm>
              <a:prstGeom prst="rect">
                <a:avLst/>
              </a:prstGeom>
            </p:spPr>
            <p:txBody>
              <a:bodyPr lIns="33867" tIns="33867" rIns="33867" bIns="33867" rtlCol="0" anchor="ctr"/>
              <a:lstStyle/>
              <a:p>
                <a:pPr algn="ctr">
                  <a:lnSpc>
                    <a:spcPts val="1773"/>
                  </a:lnSpc>
                  <a:spcBef>
                    <a:spcPct val="0"/>
                  </a:spcBef>
                </a:pPr>
                <a:endParaRPr sz="2800">
                  <a:latin typeface="UTM Avo" panose="02040603050506020204" pitchFamily="18"/>
                  <a:cs typeface="Arial" panose="020B0604020202020204" pitchFamily="34" charset="0"/>
                </a:endParaRPr>
              </a:p>
            </p:txBody>
          </p:sp>
        </p:grpSp>
        <p:sp>
          <p:nvSpPr>
            <p:cNvPr id="9" name="TextBox 8">
              <a:extLst>
                <a:ext uri="{FF2B5EF4-FFF2-40B4-BE49-F238E27FC236}">
                  <a16:creationId xmlns:a16="http://schemas.microsoft.com/office/drawing/2014/main" id="{6975579B-C011-B827-5A81-0B39D6646173}"/>
                </a:ext>
              </a:extLst>
            </p:cNvPr>
            <p:cNvSpPr txBox="1"/>
            <p:nvPr/>
          </p:nvSpPr>
          <p:spPr>
            <a:xfrm>
              <a:off x="5684451" y="612830"/>
              <a:ext cx="7148064" cy="784830"/>
            </a:xfrm>
            <a:prstGeom prst="rect">
              <a:avLst/>
            </a:prstGeom>
            <a:noFill/>
          </p:spPr>
          <p:txBody>
            <a:bodyPr wrap="square" rtlCol="0">
              <a:spAutoFit/>
            </a:bodyPr>
            <a:lstStyle/>
            <a:p>
              <a:pPr algn="ctr"/>
              <a:r>
                <a:rPr lang="en-US" sz="2800" b="1">
                  <a:solidFill>
                    <a:schemeClr val="bg1"/>
                  </a:solidFill>
                  <a:latin typeface="UTM Avo" panose="02040603050506020204" pitchFamily="18"/>
                  <a:cs typeface="Arial" panose="020B0604020202020204" pitchFamily="34" charset="0"/>
                </a:rPr>
                <a:t>KẾT LUẬN</a:t>
              </a:r>
              <a:endParaRPr lang="en-US" sz="2800" b="1" dirty="0">
                <a:solidFill>
                  <a:schemeClr val="bg1"/>
                </a:solidFill>
                <a:latin typeface="UTM Avo" panose="02040603050506020204" pitchFamily="18"/>
                <a:cs typeface="Arial" panose="020B0604020202020204" pitchFamily="34" charset="0"/>
              </a:endParaRPr>
            </a:p>
          </p:txBody>
        </p:sp>
      </p:grpSp>
      <p:pic>
        <p:nvPicPr>
          <p:cNvPr id="12" name="Picture 11" descr="Icon&#10;&#10;Description automatically generated">
            <a:extLst>
              <a:ext uri="{FF2B5EF4-FFF2-40B4-BE49-F238E27FC236}">
                <a16:creationId xmlns:a16="http://schemas.microsoft.com/office/drawing/2014/main" id="{B7ADE53C-126E-0650-5DCA-0619B7D832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66758" y="5745490"/>
            <a:ext cx="1031669" cy="1031669"/>
          </a:xfrm>
          <a:prstGeom prst="rect">
            <a:avLst/>
          </a:prstGeom>
        </p:spPr>
      </p:pic>
      <p:sp>
        <p:nvSpPr>
          <p:cNvPr id="13" name="Freeform 10">
            <a:extLst>
              <a:ext uri="{FF2B5EF4-FFF2-40B4-BE49-F238E27FC236}">
                <a16:creationId xmlns:a16="http://schemas.microsoft.com/office/drawing/2014/main" id="{A9727D97-E976-EB36-6FD6-00274900BB49}"/>
              </a:ext>
            </a:extLst>
          </p:cNvPr>
          <p:cNvSpPr/>
          <p:nvPr/>
        </p:nvSpPr>
        <p:spPr>
          <a:xfrm rot="-5115122">
            <a:off x="348359" y="6109045"/>
            <a:ext cx="678719" cy="758600"/>
          </a:xfrm>
          <a:custGeom>
            <a:avLst/>
            <a:gdLst/>
            <a:ahLst/>
            <a:cxnLst/>
            <a:rect l="l" t="t" r="r" b="b"/>
            <a:pathLst>
              <a:path w="937242" h="885304">
                <a:moveTo>
                  <a:pt x="0" y="0"/>
                </a:moveTo>
                <a:lnTo>
                  <a:pt x="937242" y="0"/>
                </a:lnTo>
                <a:lnTo>
                  <a:pt x="937242" y="885303"/>
                </a:lnTo>
                <a:lnTo>
                  <a:pt x="0" y="8853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800">
              <a:latin typeface="UTM Avo" panose="02040603050506020204" pitchFamily="18"/>
              <a:cs typeface="Arial" panose="020B0604020202020204" pitchFamily="34" charset="0"/>
            </a:endParaRPr>
          </a:p>
        </p:txBody>
      </p:sp>
      <p:sp>
        <p:nvSpPr>
          <p:cNvPr id="25" name="Freeform 50">
            <a:extLst>
              <a:ext uri="{FF2B5EF4-FFF2-40B4-BE49-F238E27FC236}">
                <a16:creationId xmlns:a16="http://schemas.microsoft.com/office/drawing/2014/main" id="{DE524FE7-9AAC-6401-B32E-0922C44EE34D}"/>
              </a:ext>
            </a:extLst>
          </p:cNvPr>
          <p:cNvSpPr/>
          <p:nvPr/>
        </p:nvSpPr>
        <p:spPr>
          <a:xfrm rot="1938397">
            <a:off x="11027217" y="2327319"/>
            <a:ext cx="837789" cy="792527"/>
          </a:xfrm>
          <a:custGeom>
            <a:avLst/>
            <a:gdLst/>
            <a:ahLst/>
            <a:cxnLst/>
            <a:rect l="l" t="t" r="r" b="b"/>
            <a:pathLst>
              <a:path w="1897816" h="1625221">
                <a:moveTo>
                  <a:pt x="0" y="0"/>
                </a:moveTo>
                <a:lnTo>
                  <a:pt x="1897816" y="0"/>
                </a:lnTo>
                <a:lnTo>
                  <a:pt x="1897816" y="1625221"/>
                </a:lnTo>
                <a:lnTo>
                  <a:pt x="0" y="162522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sz="800">
              <a:latin typeface="UTM Avo" panose="02040603050506020204" pitchFamily="18"/>
              <a:cs typeface="Arial" panose="020B0604020202020204" pitchFamily="34" charset="0"/>
            </a:endParaRPr>
          </a:p>
        </p:txBody>
      </p:sp>
      <p:grpSp>
        <p:nvGrpSpPr>
          <p:cNvPr id="26" name="Group 25">
            <a:extLst>
              <a:ext uri="{FF2B5EF4-FFF2-40B4-BE49-F238E27FC236}">
                <a16:creationId xmlns:a16="http://schemas.microsoft.com/office/drawing/2014/main" id="{E4291A2A-C258-8D84-D321-6AD4A3AAE721}"/>
              </a:ext>
            </a:extLst>
          </p:cNvPr>
          <p:cNvGrpSpPr/>
          <p:nvPr/>
        </p:nvGrpSpPr>
        <p:grpSpPr>
          <a:xfrm>
            <a:off x="1060658" y="2959443"/>
            <a:ext cx="2786047" cy="2786047"/>
            <a:chOff x="1606234" y="3661154"/>
            <a:chExt cx="4179071" cy="4179071"/>
          </a:xfrm>
        </p:grpSpPr>
        <p:grpSp>
          <p:nvGrpSpPr>
            <p:cNvPr id="27" name="Group 8">
              <a:extLst>
                <a:ext uri="{FF2B5EF4-FFF2-40B4-BE49-F238E27FC236}">
                  <a16:creationId xmlns:a16="http://schemas.microsoft.com/office/drawing/2014/main" id="{67BB5BF3-746F-1712-DAEB-90CA686351B1}"/>
                </a:ext>
              </a:extLst>
            </p:cNvPr>
            <p:cNvGrpSpPr/>
            <p:nvPr/>
          </p:nvGrpSpPr>
          <p:grpSpPr>
            <a:xfrm>
              <a:off x="1606234" y="4169091"/>
              <a:ext cx="4179071" cy="3671134"/>
              <a:chOff x="0" y="0"/>
              <a:chExt cx="1100661" cy="893945"/>
            </a:xfrm>
          </p:grpSpPr>
          <p:sp>
            <p:nvSpPr>
              <p:cNvPr id="29" name="Freeform 9">
                <a:extLst>
                  <a:ext uri="{FF2B5EF4-FFF2-40B4-BE49-F238E27FC236}">
                    <a16:creationId xmlns:a16="http://schemas.microsoft.com/office/drawing/2014/main" id="{F8006317-8932-1653-C54F-A9F85832BAD8}"/>
                  </a:ext>
                </a:extLst>
              </p:cNvPr>
              <p:cNvSpPr/>
              <p:nvPr/>
            </p:nvSpPr>
            <p:spPr>
              <a:xfrm>
                <a:off x="0" y="0"/>
                <a:ext cx="1100661" cy="893945"/>
              </a:xfrm>
              <a:custGeom>
                <a:avLst/>
                <a:gdLst/>
                <a:ahLst/>
                <a:cxnLst/>
                <a:rect l="l" t="t" r="r" b="b"/>
                <a:pathLst>
                  <a:path w="1100661" h="893945">
                    <a:moveTo>
                      <a:pt x="94480" y="0"/>
                    </a:moveTo>
                    <a:lnTo>
                      <a:pt x="1006181" y="0"/>
                    </a:lnTo>
                    <a:cubicBezTo>
                      <a:pt x="1031239" y="0"/>
                      <a:pt x="1055270" y="9954"/>
                      <a:pt x="1072988" y="27673"/>
                    </a:cubicBezTo>
                    <a:cubicBezTo>
                      <a:pt x="1090707" y="45391"/>
                      <a:pt x="1100661" y="69422"/>
                      <a:pt x="1100661" y="94480"/>
                    </a:cubicBezTo>
                    <a:lnTo>
                      <a:pt x="1100661" y="799465"/>
                    </a:lnTo>
                    <a:cubicBezTo>
                      <a:pt x="1100661" y="824523"/>
                      <a:pt x="1090707" y="848554"/>
                      <a:pt x="1072988" y="866273"/>
                    </a:cubicBezTo>
                    <a:cubicBezTo>
                      <a:pt x="1055270" y="883991"/>
                      <a:pt x="1031239" y="893945"/>
                      <a:pt x="1006181" y="893945"/>
                    </a:cubicBezTo>
                    <a:lnTo>
                      <a:pt x="94480" y="893945"/>
                    </a:lnTo>
                    <a:cubicBezTo>
                      <a:pt x="42300" y="893945"/>
                      <a:pt x="0" y="851645"/>
                      <a:pt x="0" y="799465"/>
                    </a:cubicBezTo>
                    <a:lnTo>
                      <a:pt x="0" y="94480"/>
                    </a:lnTo>
                    <a:cubicBezTo>
                      <a:pt x="0" y="69422"/>
                      <a:pt x="9954" y="45391"/>
                      <a:pt x="27673" y="27673"/>
                    </a:cubicBezTo>
                    <a:cubicBezTo>
                      <a:pt x="45391" y="9954"/>
                      <a:pt x="69422" y="0"/>
                      <a:pt x="94480" y="0"/>
                    </a:cubicBezTo>
                    <a:close/>
                  </a:path>
                </a:pathLst>
              </a:custGeom>
              <a:solidFill>
                <a:srgbClr val="FFFFFF"/>
              </a:solidFill>
            </p:spPr>
            <p:txBody>
              <a:bodyPr/>
              <a:lstStyle/>
              <a:p>
                <a:endParaRPr lang="en-US" sz="800">
                  <a:latin typeface="UTM Avo" panose="02040603050506020204" pitchFamily="18"/>
                  <a:cs typeface="Arial" panose="020B0604020202020204" pitchFamily="34" charset="0"/>
                </a:endParaRPr>
              </a:p>
            </p:txBody>
          </p:sp>
          <p:sp>
            <p:nvSpPr>
              <p:cNvPr id="30" name="TextBox 10">
                <a:extLst>
                  <a:ext uri="{FF2B5EF4-FFF2-40B4-BE49-F238E27FC236}">
                    <a16:creationId xmlns:a16="http://schemas.microsoft.com/office/drawing/2014/main" id="{964791A1-A9D5-6151-95E4-47F6CAE78A42}"/>
                  </a:ext>
                </a:extLst>
              </p:cNvPr>
              <p:cNvSpPr txBox="1"/>
              <p:nvPr/>
            </p:nvSpPr>
            <p:spPr>
              <a:xfrm>
                <a:off x="0" y="0"/>
                <a:ext cx="812800" cy="812800"/>
              </a:xfrm>
              <a:prstGeom prst="rect">
                <a:avLst/>
              </a:prstGeom>
            </p:spPr>
            <p:txBody>
              <a:bodyPr lIns="33867" tIns="33867" rIns="33867" bIns="33867" rtlCol="0" anchor="ctr"/>
              <a:lstStyle/>
              <a:p>
                <a:pPr algn="ctr">
                  <a:lnSpc>
                    <a:spcPts val="2059"/>
                  </a:lnSpc>
                </a:pPr>
                <a:endParaRPr sz="800">
                  <a:latin typeface="UTM Avo" panose="02040603050506020204" pitchFamily="18"/>
                  <a:cs typeface="Arial" panose="020B0604020202020204" pitchFamily="34" charset="0"/>
                </a:endParaRPr>
              </a:p>
            </p:txBody>
          </p:sp>
        </p:grpSp>
        <p:pic>
          <p:nvPicPr>
            <p:cNvPr id="28" name="Picture 27" descr="A cartoon of trees and flowers&#10;&#10;Description automatically generated">
              <a:extLst>
                <a:ext uri="{FF2B5EF4-FFF2-40B4-BE49-F238E27FC236}">
                  <a16:creationId xmlns:a16="http://schemas.microsoft.com/office/drawing/2014/main" id="{C11560BD-F2BD-8B90-977E-B18053FD49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06234" y="3661154"/>
              <a:ext cx="4179071" cy="4179071"/>
            </a:xfrm>
            <a:prstGeom prst="rect">
              <a:avLst/>
            </a:prstGeom>
          </p:spPr>
        </p:pic>
      </p:grpSp>
    </p:spTree>
    <p:extLst>
      <p:ext uri="{BB962C8B-B14F-4D97-AF65-F5344CB8AC3E}">
        <p14:creationId xmlns:p14="http://schemas.microsoft.com/office/powerpoint/2010/main" val="32235172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randombar(horizontal)">
                                      <p:cBhvr>
                                        <p:cTn id="12" dur="500"/>
                                        <p:tgtEl>
                                          <p:spTgt spid="26"/>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arn(inVertic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0FF9AB9B-2420-AA96-147B-0CC6E7EBC006}"/>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41212754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88B000-39C9-1C31-7CE6-85D66BC8E301}"/>
              </a:ext>
            </a:extLst>
          </p:cNvPr>
          <p:cNvPicPr>
            <a:picLocks noChangeAspect="1"/>
          </p:cNvPicPr>
          <p:nvPr/>
        </p:nvPicPr>
        <p:blipFill>
          <a:blip r:embed="rId3"/>
          <a:stretch>
            <a:fillRect/>
          </a:stretch>
        </p:blipFill>
        <p:spPr>
          <a:xfrm>
            <a:off x="7209927" y="2569522"/>
            <a:ext cx="4520635" cy="2838095"/>
          </a:xfrm>
          <a:prstGeom prst="rect">
            <a:avLst/>
          </a:prstGeom>
        </p:spPr>
      </p:pic>
      <p:sp>
        <p:nvSpPr>
          <p:cNvPr id="3" name="TextBox 2">
            <a:extLst>
              <a:ext uri="{FF2B5EF4-FFF2-40B4-BE49-F238E27FC236}">
                <a16:creationId xmlns:a16="http://schemas.microsoft.com/office/drawing/2014/main" id="{44330B7E-0594-B1B0-8B6F-C982BB95BEDA}"/>
              </a:ext>
            </a:extLst>
          </p:cNvPr>
          <p:cNvSpPr txBox="1"/>
          <p:nvPr/>
        </p:nvSpPr>
        <p:spPr>
          <a:xfrm>
            <a:off x="609484" y="2072067"/>
            <a:ext cx="6157076" cy="4590937"/>
          </a:xfrm>
          <a:prstGeom prst="rect">
            <a:avLst/>
          </a:prstGeom>
          <a:noFill/>
        </p:spPr>
        <p:txBody>
          <a:bodyPr wrap="square">
            <a:spAutoFit/>
          </a:bodyPr>
          <a:lstStyle/>
          <a:p>
            <a:pPr marL="190510" indent="-190510" algn="just">
              <a:lnSpc>
                <a:spcPct val="150000"/>
              </a:lnSpc>
              <a:buFont typeface="Arial" panose="020B0604020202020204" pitchFamily="34" charset="0"/>
              <a:buChar char="•"/>
            </a:pPr>
            <a:r>
              <a:rPr lang="vi-VN" sz="2200" dirty="0">
                <a:latin typeface="UTM Avo" panose="02040603050506020204" pitchFamily="18"/>
              </a:rPr>
              <a:t> Xây dựng kế hoạch giới thiệu cảnh quan thiên nhiên quê hương theo gợi ý:</a:t>
            </a:r>
            <a:endParaRPr lang="en-US" sz="2200" dirty="0">
              <a:latin typeface="UTM Avo" panose="02040603050506020204" pitchFamily="18"/>
            </a:endParaRPr>
          </a:p>
          <a:p>
            <a:pPr algn="just">
              <a:lnSpc>
                <a:spcPct val="150000"/>
              </a:lnSpc>
            </a:pPr>
            <a:r>
              <a:rPr lang="vi-VN" sz="2200" dirty="0">
                <a:latin typeface="UTM Avo" panose="02040603050506020204" pitchFamily="18"/>
              </a:rPr>
              <a:t>- Lựa chọn cảnh quan thiên nhiên em muốn giới thiệu;</a:t>
            </a:r>
            <a:endParaRPr lang="en-US" sz="2200" dirty="0">
              <a:latin typeface="UTM Avo" panose="02040603050506020204" pitchFamily="18"/>
            </a:endParaRPr>
          </a:p>
          <a:p>
            <a:pPr algn="just">
              <a:lnSpc>
                <a:spcPct val="150000"/>
              </a:lnSpc>
            </a:pPr>
            <a:r>
              <a:rPr lang="vi-VN" sz="2200" dirty="0">
                <a:latin typeface="UTM Avo" panose="02040603050506020204" pitchFamily="18"/>
              </a:rPr>
              <a:t>- Chuẩn bị nội dung giới thiệu là tranh ảnh, bài viết về cảnh quan thiên nhiên;</a:t>
            </a:r>
            <a:endParaRPr lang="en-US" sz="2200" dirty="0">
              <a:latin typeface="UTM Avo" panose="02040603050506020204" pitchFamily="18"/>
            </a:endParaRPr>
          </a:p>
          <a:p>
            <a:pPr algn="just">
              <a:lnSpc>
                <a:spcPct val="150000"/>
              </a:lnSpc>
            </a:pPr>
            <a:r>
              <a:rPr lang="vi-VN" sz="2200" dirty="0">
                <a:latin typeface="UTM Avo" panose="02040603050506020204" pitchFamily="18"/>
              </a:rPr>
              <a:t>- Lựa chọn hình thức giới thiệu. </a:t>
            </a:r>
            <a:endParaRPr lang="en-US" sz="2200" dirty="0">
              <a:latin typeface="UTM Avo" panose="02040603050506020204" pitchFamily="18"/>
            </a:endParaRPr>
          </a:p>
          <a:p>
            <a:pPr marL="190510" indent="-190510" algn="just">
              <a:lnSpc>
                <a:spcPct val="150000"/>
              </a:lnSpc>
              <a:buFont typeface="Arial" panose="020B0604020202020204" pitchFamily="34" charset="0"/>
              <a:buChar char="•"/>
            </a:pPr>
            <a:r>
              <a:rPr lang="vi-VN" sz="2200" dirty="0">
                <a:latin typeface="UTM Avo" panose="02040603050506020204" pitchFamily="18"/>
              </a:rPr>
              <a:t> Luyện tập để chuẩn bị giới thiệu trước toàn trường.</a:t>
            </a:r>
            <a:endParaRPr lang="en-US" sz="2200" dirty="0">
              <a:latin typeface="UTM Avo" panose="02040603050506020204" pitchFamily="18"/>
            </a:endParaRPr>
          </a:p>
        </p:txBody>
      </p:sp>
      <p:sp>
        <p:nvSpPr>
          <p:cNvPr id="4" name="TextBox 12">
            <a:extLst>
              <a:ext uri="{FF2B5EF4-FFF2-40B4-BE49-F238E27FC236}">
                <a16:creationId xmlns:a16="http://schemas.microsoft.com/office/drawing/2014/main" id="{7DDD981A-6843-4D47-3DED-15767F7C4B1B}"/>
              </a:ext>
            </a:extLst>
          </p:cNvPr>
          <p:cNvSpPr txBox="1"/>
          <p:nvPr/>
        </p:nvSpPr>
        <p:spPr>
          <a:xfrm>
            <a:off x="1742251" y="1590012"/>
            <a:ext cx="8707497" cy="482055"/>
          </a:xfrm>
          <a:prstGeom prst="rect">
            <a:avLst/>
          </a:prstGeom>
        </p:spPr>
        <p:txBody>
          <a:bodyPr wrap="square" lIns="0" tIns="0" rIns="0" bIns="0" rtlCol="0" anchor="t">
            <a:spAutoFit/>
          </a:bodyPr>
          <a:lstStyle/>
          <a:p>
            <a:pPr algn="ctr">
              <a:lnSpc>
                <a:spcPct val="150000"/>
              </a:lnSpc>
              <a:spcBef>
                <a:spcPct val="0"/>
              </a:spcBef>
              <a:defRPr/>
            </a:pPr>
            <a:r>
              <a:rPr lang="en-US" sz="2400" b="1" dirty="0" err="1">
                <a:latin typeface="UTM Avo" panose="02040603050506020204" pitchFamily="18"/>
                <a:cs typeface="Arial" panose="020B0604020202020204" pitchFamily="34" charset="0"/>
              </a:rPr>
              <a:t>Kế</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hoạch</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giới</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thiệu</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cảnh</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quan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thiên</a:t>
            </a:r>
            <a:r>
              <a:rPr lang="en-US" sz="2400" b="1" dirty="0">
                <a:latin typeface="UTM Avo" panose="02040603050506020204" pitchFamily="18"/>
                <a:cs typeface="Arial" panose="020B0604020202020204" pitchFamily="34" charset="0"/>
              </a:rPr>
              <a:t> </a:t>
            </a:r>
            <a:r>
              <a:rPr lang="en-US" sz="2400" b="1" dirty="0" err="1">
                <a:latin typeface="UTM Avo" panose="02040603050506020204" pitchFamily="18"/>
                <a:cs typeface="Arial" panose="020B0604020202020204" pitchFamily="34" charset="0"/>
              </a:rPr>
              <a:t>nhiên</a:t>
            </a:r>
            <a:endParaRPr lang="vi-VN" sz="2400" b="1"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5225777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barn(outVertical)">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wipe(down)">
                                      <p:cBhvr>
                                        <p:cTn id="21" dur="500"/>
                                        <p:tgtEl>
                                          <p:spTgt spid="3">
                                            <p:txEl>
                                              <p:pRg st="1" end="1"/>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down)">
                                      <p:cBhvr>
                                        <p:cTn id="24" dur="500"/>
                                        <p:tgtEl>
                                          <p:spTgt spid="3">
                                            <p:txEl>
                                              <p:pRg st="2" end="2"/>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37"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arn(outVertical)">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2" descr="Các Kỳ Quan Thiên Nhiên Của Việt Nam">
            <a:extLst>
              <a:ext uri="{FF2B5EF4-FFF2-40B4-BE49-F238E27FC236}">
                <a16:creationId xmlns:a16="http://schemas.microsoft.com/office/drawing/2014/main" id="{4D6ACEEF-C0FD-BCCE-36ED-B89CD4289A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4101" y="2296027"/>
            <a:ext cx="4419600" cy="2947873"/>
          </a:xfrm>
          <a:prstGeom prst="rect">
            <a:avLst/>
          </a:prstGeom>
          <a:solidFill>
            <a:srgbClr val="FFF9F7"/>
          </a:solidFill>
        </p:spPr>
      </p:pic>
      <p:pic>
        <p:nvPicPr>
          <p:cNvPr id="6" name="Picture 4" descr="Chi tiết">
            <a:extLst>
              <a:ext uri="{FF2B5EF4-FFF2-40B4-BE49-F238E27FC236}">
                <a16:creationId xmlns:a16="http://schemas.microsoft.com/office/drawing/2014/main" id="{975E6FA2-7F12-7AA4-4D88-B36E922A547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9769"/>
          <a:stretch/>
        </p:blipFill>
        <p:spPr bwMode="auto">
          <a:xfrm>
            <a:off x="6476502" y="2296027"/>
            <a:ext cx="4419600" cy="2947873"/>
          </a:xfrm>
          <a:prstGeom prst="rect">
            <a:avLst/>
          </a:prstGeom>
          <a:solidFill>
            <a:srgbClr val="FFF9F7"/>
          </a:solidFill>
        </p:spPr>
      </p:pic>
      <p:sp>
        <p:nvSpPr>
          <p:cNvPr id="7" name="TextBox 12">
            <a:extLst>
              <a:ext uri="{FF2B5EF4-FFF2-40B4-BE49-F238E27FC236}">
                <a16:creationId xmlns:a16="http://schemas.microsoft.com/office/drawing/2014/main" id="{051961F9-A7BF-5068-AE39-CFCD68C1A1E4}"/>
              </a:ext>
            </a:extLst>
          </p:cNvPr>
          <p:cNvSpPr txBox="1"/>
          <p:nvPr/>
        </p:nvSpPr>
        <p:spPr>
          <a:xfrm>
            <a:off x="1193302" y="5344763"/>
            <a:ext cx="4419601" cy="485518"/>
          </a:xfrm>
          <a:prstGeom prst="rect">
            <a:avLst/>
          </a:prstGeom>
          <a:solidFill>
            <a:srgbClr val="FFF9F7"/>
          </a:solidFill>
        </p:spPr>
        <p:txBody>
          <a:bodyPr wrap="square" lIns="0" tIns="0" rIns="0" bIns="0" rtlCol="0" anchor="t">
            <a:spAutoFit/>
          </a:bodyPr>
          <a:lstStyle/>
          <a:p>
            <a:pPr algn="ctr">
              <a:lnSpc>
                <a:spcPct val="150000"/>
              </a:lnSpc>
              <a:spcBef>
                <a:spcPct val="0"/>
              </a:spcBef>
              <a:defRPr/>
            </a:pPr>
            <a:r>
              <a:rPr lang="en-US" sz="2400" dirty="0" err="1">
                <a:latin typeface="UTM Avo" panose="02040603050506020204" pitchFamily="18"/>
                <a:cs typeface="Arial" panose="020B0604020202020204" pitchFamily="34" charset="0"/>
              </a:rPr>
              <a:t>Thác</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Bản</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Dốc</a:t>
            </a:r>
            <a:r>
              <a:rPr lang="en-US" sz="2400" dirty="0">
                <a:latin typeface="UTM Avo" panose="02040603050506020204" pitchFamily="18"/>
                <a:cs typeface="Arial" panose="020B0604020202020204" pitchFamily="34" charset="0"/>
              </a:rPr>
              <a:t> – Cao </a:t>
            </a:r>
            <a:r>
              <a:rPr lang="en-US" sz="2400" dirty="0" err="1">
                <a:latin typeface="UTM Avo" panose="02040603050506020204" pitchFamily="18"/>
                <a:cs typeface="Arial" panose="020B0604020202020204" pitchFamily="34" charset="0"/>
              </a:rPr>
              <a:t>Bằng</a:t>
            </a:r>
            <a:endParaRPr lang="vi-VN" sz="2400" dirty="0">
              <a:latin typeface="UTM Avo" panose="02040603050506020204" pitchFamily="18"/>
              <a:cs typeface="Arial" panose="020B0604020202020204" pitchFamily="34" charset="0"/>
            </a:endParaRPr>
          </a:p>
        </p:txBody>
      </p:sp>
      <p:sp>
        <p:nvSpPr>
          <p:cNvPr id="8" name="TextBox 12">
            <a:extLst>
              <a:ext uri="{FF2B5EF4-FFF2-40B4-BE49-F238E27FC236}">
                <a16:creationId xmlns:a16="http://schemas.microsoft.com/office/drawing/2014/main" id="{20FF949C-B3C2-CB4D-387A-1FC836FAEA33}"/>
              </a:ext>
            </a:extLst>
          </p:cNvPr>
          <p:cNvSpPr txBox="1"/>
          <p:nvPr/>
        </p:nvSpPr>
        <p:spPr>
          <a:xfrm>
            <a:off x="6403476" y="5344763"/>
            <a:ext cx="4419601" cy="485518"/>
          </a:xfrm>
          <a:prstGeom prst="rect">
            <a:avLst/>
          </a:prstGeom>
          <a:solidFill>
            <a:srgbClr val="FFF9F7"/>
          </a:solidFill>
        </p:spPr>
        <p:txBody>
          <a:bodyPr wrap="square" lIns="0" tIns="0" rIns="0" bIns="0" rtlCol="0" anchor="t">
            <a:spAutoFit/>
          </a:bodyPr>
          <a:lstStyle/>
          <a:p>
            <a:pPr algn="ctr">
              <a:lnSpc>
                <a:spcPct val="150000"/>
              </a:lnSpc>
              <a:spcBef>
                <a:spcPct val="0"/>
              </a:spcBef>
              <a:defRPr/>
            </a:pPr>
            <a:r>
              <a:rPr lang="en-US" sz="2400" dirty="0">
                <a:latin typeface="UTM Avo" panose="02040603050506020204" pitchFamily="18"/>
                <a:cs typeface="Arial" panose="020B0604020202020204" pitchFamily="34" charset="0"/>
              </a:rPr>
              <a:t>Tam </a:t>
            </a:r>
            <a:r>
              <a:rPr lang="en-US" sz="2400" dirty="0" err="1">
                <a:latin typeface="UTM Avo" panose="02040603050506020204" pitchFamily="18"/>
                <a:cs typeface="Arial" panose="020B0604020202020204" pitchFamily="34" charset="0"/>
              </a:rPr>
              <a:t>Cốc</a:t>
            </a:r>
            <a:r>
              <a:rPr lang="en-US" sz="2400" dirty="0">
                <a:latin typeface="UTM Avo" panose="02040603050506020204" pitchFamily="18"/>
                <a:cs typeface="Arial" panose="020B0604020202020204" pitchFamily="34" charset="0"/>
              </a:rPr>
              <a:t> – </a:t>
            </a:r>
            <a:r>
              <a:rPr lang="en-US" sz="2400" dirty="0" err="1">
                <a:latin typeface="UTM Avo" panose="02040603050506020204" pitchFamily="18"/>
                <a:cs typeface="Arial" panose="020B0604020202020204" pitchFamily="34" charset="0"/>
              </a:rPr>
              <a:t>Bích</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Động</a:t>
            </a:r>
            <a:endParaRPr lang="vi-VN" sz="24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4803656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2">
            <a:extLst>
              <a:ext uri="{FF2B5EF4-FFF2-40B4-BE49-F238E27FC236}">
                <a16:creationId xmlns:a16="http://schemas.microsoft.com/office/drawing/2014/main" id="{82A64BD5-4FF3-5AB2-1F20-D41F1DB2834C}"/>
              </a:ext>
            </a:extLst>
          </p:cNvPr>
          <p:cNvSpPr txBox="1"/>
          <p:nvPr/>
        </p:nvSpPr>
        <p:spPr>
          <a:xfrm>
            <a:off x="1352429" y="5491135"/>
            <a:ext cx="4419601" cy="485518"/>
          </a:xfrm>
          <a:prstGeom prst="rect">
            <a:avLst/>
          </a:prstGeom>
          <a:solidFill>
            <a:srgbClr val="FFF9F7"/>
          </a:solidFill>
        </p:spPr>
        <p:txBody>
          <a:bodyPr wrap="square" lIns="0" tIns="0" rIns="0" bIns="0" rtlCol="0" anchor="t">
            <a:spAutoFit/>
          </a:bodyPr>
          <a:lstStyle/>
          <a:p>
            <a:pPr algn="ctr">
              <a:lnSpc>
                <a:spcPct val="150000"/>
              </a:lnSpc>
              <a:spcBef>
                <a:spcPct val="0"/>
              </a:spcBef>
              <a:defRPr/>
            </a:pPr>
            <a:r>
              <a:rPr lang="en-US" sz="2400" dirty="0" err="1">
                <a:latin typeface="UTM Avo" panose="02040603050506020204" pitchFamily="18"/>
                <a:cs typeface="Arial" panose="020B0604020202020204" pitchFamily="34" charset="0"/>
              </a:rPr>
              <a:t>Bà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Nà</a:t>
            </a:r>
            <a:r>
              <a:rPr lang="en-US" sz="2400" dirty="0">
                <a:latin typeface="UTM Avo" panose="02040603050506020204" pitchFamily="18"/>
                <a:cs typeface="Arial" panose="020B0604020202020204" pitchFamily="34" charset="0"/>
              </a:rPr>
              <a:t> Hills – </a:t>
            </a:r>
            <a:r>
              <a:rPr lang="en-US" sz="2400" dirty="0" err="1">
                <a:latin typeface="UTM Avo" panose="02040603050506020204" pitchFamily="18"/>
                <a:cs typeface="Arial" panose="020B0604020202020204" pitchFamily="34" charset="0"/>
              </a:rPr>
              <a:t>Đà</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Nẵn</a:t>
            </a:r>
            <a:r>
              <a:rPr lang="en-US" sz="2400" dirty="0">
                <a:latin typeface="UTM Avo" panose="02040603050506020204" pitchFamily="18"/>
                <a:cs typeface="Arial" panose="020B0604020202020204" pitchFamily="34" charset="0"/>
              </a:rPr>
              <a:t>g</a:t>
            </a:r>
            <a:endParaRPr lang="vi-VN" sz="2400" dirty="0">
              <a:latin typeface="UTM Avo" panose="02040603050506020204" pitchFamily="18"/>
              <a:cs typeface="Arial" panose="020B0604020202020204" pitchFamily="34" charset="0"/>
            </a:endParaRPr>
          </a:p>
        </p:txBody>
      </p:sp>
      <p:pic>
        <p:nvPicPr>
          <p:cNvPr id="3" name="Picture 4" descr="Cẩm nang du lịch Hà Giang từ A đến Z mới nhất">
            <a:extLst>
              <a:ext uri="{FF2B5EF4-FFF2-40B4-BE49-F238E27FC236}">
                <a16:creationId xmlns:a16="http://schemas.microsoft.com/office/drawing/2014/main" id="{9E5F2FDD-2D4D-B231-E431-93634B8833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13404" y="2151251"/>
            <a:ext cx="4369816" cy="3213100"/>
          </a:xfrm>
          <a:prstGeom prst="rect">
            <a:avLst/>
          </a:prstGeom>
          <a:solidFill>
            <a:srgbClr val="FFF9F7"/>
          </a:solidFill>
        </p:spPr>
      </p:pic>
      <p:sp>
        <p:nvSpPr>
          <p:cNvPr id="4" name="TextBox 12">
            <a:extLst>
              <a:ext uri="{FF2B5EF4-FFF2-40B4-BE49-F238E27FC236}">
                <a16:creationId xmlns:a16="http://schemas.microsoft.com/office/drawing/2014/main" id="{12E708E8-D0FB-2354-11F2-F8F49C4517C8}"/>
              </a:ext>
            </a:extLst>
          </p:cNvPr>
          <p:cNvSpPr txBox="1"/>
          <p:nvPr/>
        </p:nvSpPr>
        <p:spPr>
          <a:xfrm>
            <a:off x="6613404" y="5504050"/>
            <a:ext cx="4419601" cy="485518"/>
          </a:xfrm>
          <a:prstGeom prst="rect">
            <a:avLst/>
          </a:prstGeom>
          <a:solidFill>
            <a:srgbClr val="FFF9F7"/>
          </a:solidFill>
        </p:spPr>
        <p:txBody>
          <a:bodyPr wrap="square" lIns="0" tIns="0" rIns="0" bIns="0" rtlCol="0" anchor="t">
            <a:spAutoFit/>
          </a:bodyPr>
          <a:lstStyle/>
          <a:p>
            <a:pPr algn="ctr">
              <a:lnSpc>
                <a:spcPct val="150000"/>
              </a:lnSpc>
              <a:spcBef>
                <a:spcPct val="0"/>
              </a:spcBef>
              <a:defRPr/>
            </a:pPr>
            <a:r>
              <a:rPr lang="en-US" sz="2400" dirty="0" err="1">
                <a:latin typeface="UTM Avo" panose="02040603050506020204" pitchFamily="18"/>
                <a:cs typeface="Arial" panose="020B0604020202020204" pitchFamily="34" charset="0"/>
              </a:rPr>
              <a:t>Ruộng</a:t>
            </a:r>
            <a:r>
              <a:rPr lang="en-US" sz="2400" dirty="0">
                <a:latin typeface="UTM Avo" panose="02040603050506020204" pitchFamily="18"/>
                <a:cs typeface="Arial" panose="020B0604020202020204" pitchFamily="34" charset="0"/>
              </a:rPr>
              <a:t> </a:t>
            </a:r>
            <a:r>
              <a:rPr lang="en-US" sz="2400" dirty="0" err="1">
                <a:latin typeface="UTM Avo" panose="02040603050506020204" pitchFamily="18"/>
                <a:cs typeface="Arial" panose="020B0604020202020204" pitchFamily="34" charset="0"/>
              </a:rPr>
              <a:t>bậc</a:t>
            </a:r>
            <a:r>
              <a:rPr lang="en-US" sz="2400" dirty="0">
                <a:latin typeface="UTM Avo" panose="02040603050506020204" pitchFamily="18"/>
                <a:cs typeface="Arial" panose="020B0604020202020204" pitchFamily="34" charset="0"/>
              </a:rPr>
              <a:t> thang – Hà Giang</a:t>
            </a:r>
            <a:endParaRPr lang="vi-VN" sz="2400" dirty="0">
              <a:latin typeface="UTM Avo" panose="02040603050506020204" pitchFamily="18"/>
              <a:cs typeface="Arial" panose="020B0604020202020204" pitchFamily="34" charset="0"/>
            </a:endParaRPr>
          </a:p>
        </p:txBody>
      </p:sp>
      <p:pic>
        <p:nvPicPr>
          <p:cNvPr id="9" name="Picture 6" descr="Những hình ảnh đẹp nhất về thiên nhiên Việt Nam - Vntrip.vn">
            <a:extLst>
              <a:ext uri="{FF2B5EF4-FFF2-40B4-BE49-F238E27FC236}">
                <a16:creationId xmlns:a16="http://schemas.microsoft.com/office/drawing/2014/main" id="{EAB4021D-A376-3BD1-1131-CB0C44CA5A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0204" y="2151251"/>
            <a:ext cx="4419600" cy="3213100"/>
          </a:xfrm>
          <a:prstGeom prst="rect">
            <a:avLst/>
          </a:prstGeom>
          <a:solidFill>
            <a:srgbClr val="FFF9F7"/>
          </a:solidFill>
        </p:spPr>
      </p:pic>
    </p:spTree>
    <p:extLst>
      <p:ext uri="{BB962C8B-B14F-4D97-AF65-F5344CB8AC3E}">
        <p14:creationId xmlns:p14="http://schemas.microsoft.com/office/powerpoint/2010/main" val="3422117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500"/>
                                        <p:tgtEl>
                                          <p:spTgt spid="2"/>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4)">
                                      <p:cBhvr>
                                        <p:cTn id="10" dur="500"/>
                                        <p:tgtEl>
                                          <p:spTgt spid="4"/>
                                        </p:tgtEl>
                                      </p:cBhvr>
                                    </p:animEffect>
                                  </p:childTnLst>
                                </p:cTn>
                              </p:par>
                              <p:par>
                                <p:cTn id="11" presetID="21"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4)">
                                      <p:cBhvr>
                                        <p:cTn id="13" dur="500"/>
                                        <p:tgtEl>
                                          <p:spTgt spid="3"/>
                                        </p:tgtEl>
                                      </p:cBhvr>
                                    </p:animEffect>
                                  </p:childTnLst>
                                </p:cTn>
                              </p:par>
                              <p:par>
                                <p:cTn id="14" presetID="21" presetClass="entr" presetSubtype="4"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heel(4)">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6D9FE06-CA6B-86CB-65CD-EC1676F8712F}"/>
              </a:ext>
            </a:extLst>
          </p:cNvPr>
          <p:cNvPicPr>
            <a:picLocks noChangeAspect="1"/>
          </p:cNvPicPr>
          <p:nvPr/>
        </p:nvPicPr>
        <p:blipFill>
          <a:blip r:embed="rId4"/>
          <a:stretch>
            <a:fillRect/>
          </a:stretch>
        </p:blipFill>
        <p:spPr>
          <a:xfrm>
            <a:off x="4501083" y="3015453"/>
            <a:ext cx="3189835" cy="1764777"/>
          </a:xfrm>
          <a:prstGeom prst="rect">
            <a:avLst/>
          </a:prstGeom>
        </p:spPr>
      </p:pic>
    </p:spTree>
    <p:extLst>
      <p:ext uri="{BB962C8B-B14F-4D97-AF65-F5344CB8AC3E}">
        <p14:creationId xmlns:p14="http://schemas.microsoft.com/office/powerpoint/2010/main" val="2922538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3">
            <a:extLst>
              <a:ext uri="{FF2B5EF4-FFF2-40B4-BE49-F238E27FC236}">
                <a16:creationId xmlns:a16="http://schemas.microsoft.com/office/drawing/2014/main" id="{01F0DC08-37B1-8673-7A6F-53FDCD9706D6}"/>
              </a:ext>
            </a:extLst>
          </p:cNvPr>
          <p:cNvGrpSpPr/>
          <p:nvPr/>
        </p:nvGrpSpPr>
        <p:grpSpPr>
          <a:xfrm>
            <a:off x="1981777" y="2588964"/>
            <a:ext cx="8228446" cy="2666599"/>
            <a:chOff x="0" y="0"/>
            <a:chExt cx="4218789" cy="2167467"/>
          </a:xfrm>
        </p:grpSpPr>
        <p:sp>
          <p:nvSpPr>
            <p:cNvPr id="3" name="Freeform 4">
              <a:extLst>
                <a:ext uri="{FF2B5EF4-FFF2-40B4-BE49-F238E27FC236}">
                  <a16:creationId xmlns:a16="http://schemas.microsoft.com/office/drawing/2014/main" id="{D68F7793-0914-7BC4-4CE4-0B4CD4902ED6}"/>
                </a:ext>
              </a:extLst>
            </p:cNvPr>
            <p:cNvSpPr/>
            <p:nvPr/>
          </p:nvSpPr>
          <p:spPr>
            <a:xfrm>
              <a:off x="0" y="0"/>
              <a:ext cx="4218789" cy="2167467"/>
            </a:xfrm>
            <a:custGeom>
              <a:avLst/>
              <a:gdLst/>
              <a:ahLst/>
              <a:cxnLst/>
              <a:rect l="l" t="t" r="r" b="b"/>
              <a:pathLst>
                <a:path w="4218789" h="2167467">
                  <a:moveTo>
                    <a:pt x="24649" y="0"/>
                  </a:moveTo>
                  <a:lnTo>
                    <a:pt x="4194140" y="0"/>
                  </a:lnTo>
                  <a:cubicBezTo>
                    <a:pt x="4200677" y="0"/>
                    <a:pt x="4206947" y="2597"/>
                    <a:pt x="4211569" y="7220"/>
                  </a:cubicBezTo>
                  <a:cubicBezTo>
                    <a:pt x="4216192" y="11842"/>
                    <a:pt x="4218789" y="18112"/>
                    <a:pt x="4218789" y="24649"/>
                  </a:cubicBezTo>
                  <a:lnTo>
                    <a:pt x="4218789" y="2142817"/>
                  </a:lnTo>
                  <a:cubicBezTo>
                    <a:pt x="4218789" y="2149355"/>
                    <a:pt x="4216192" y="2155624"/>
                    <a:pt x="4211569" y="2160247"/>
                  </a:cubicBezTo>
                  <a:cubicBezTo>
                    <a:pt x="4206947" y="2164870"/>
                    <a:pt x="4200677" y="2167467"/>
                    <a:pt x="4194140" y="2167467"/>
                  </a:cubicBezTo>
                  <a:lnTo>
                    <a:pt x="24649" y="2167467"/>
                  </a:lnTo>
                  <a:cubicBezTo>
                    <a:pt x="18112" y="2167467"/>
                    <a:pt x="11842" y="2164870"/>
                    <a:pt x="7220" y="2160247"/>
                  </a:cubicBezTo>
                  <a:cubicBezTo>
                    <a:pt x="2597" y="2155624"/>
                    <a:pt x="0" y="2149355"/>
                    <a:pt x="0" y="2142817"/>
                  </a:cubicBezTo>
                  <a:lnTo>
                    <a:pt x="0" y="24649"/>
                  </a:lnTo>
                  <a:cubicBezTo>
                    <a:pt x="0" y="18112"/>
                    <a:pt x="2597" y="11842"/>
                    <a:pt x="7220" y="7220"/>
                  </a:cubicBezTo>
                  <a:cubicBezTo>
                    <a:pt x="11842" y="2597"/>
                    <a:pt x="18112" y="0"/>
                    <a:pt x="24649" y="0"/>
                  </a:cubicBezTo>
                  <a:close/>
                </a:path>
              </a:pathLst>
            </a:custGeom>
            <a:solidFill>
              <a:srgbClr val="FCF9DA"/>
            </a:solidFill>
            <a:ln w="76200" cap="rnd">
              <a:solidFill>
                <a:srgbClr val="462718"/>
              </a:solidFill>
              <a:prstDash val="solid"/>
              <a:round/>
            </a:ln>
          </p:spPr>
          <p:txBody>
            <a:bodyPr/>
            <a:lstStyle/>
            <a:p>
              <a:endParaRPr lang="en-US" sz="2400">
                <a:latin typeface="UTM Avo" panose="02040603050506020204" pitchFamily="18"/>
              </a:endParaRPr>
            </a:p>
          </p:txBody>
        </p:sp>
        <p:sp>
          <p:nvSpPr>
            <p:cNvPr id="4" name="TextBox 5">
              <a:extLst>
                <a:ext uri="{FF2B5EF4-FFF2-40B4-BE49-F238E27FC236}">
                  <a16:creationId xmlns:a16="http://schemas.microsoft.com/office/drawing/2014/main" id="{11C5DEEA-E6C0-0803-864E-76E495248CA9}"/>
                </a:ext>
              </a:extLst>
            </p:cNvPr>
            <p:cNvSpPr txBox="1"/>
            <p:nvPr/>
          </p:nvSpPr>
          <p:spPr>
            <a:xfrm>
              <a:off x="0" y="0"/>
              <a:ext cx="4218789" cy="2167467"/>
            </a:xfrm>
            <a:prstGeom prst="rect">
              <a:avLst/>
            </a:prstGeom>
          </p:spPr>
          <p:txBody>
            <a:bodyPr lIns="33867" tIns="33867" rIns="33867" bIns="33867" rtlCol="0" anchor="ctr"/>
            <a:lstStyle/>
            <a:p>
              <a:pPr algn="ctr">
                <a:lnSpc>
                  <a:spcPts val="1901"/>
                </a:lnSpc>
              </a:pPr>
              <a:endParaRPr sz="2400">
                <a:latin typeface="UTM Avo" panose="02040603050506020204" pitchFamily="18"/>
              </a:endParaRPr>
            </a:p>
          </p:txBody>
        </p:sp>
      </p:grpSp>
      <p:sp>
        <p:nvSpPr>
          <p:cNvPr id="5" name="Freeform 28">
            <a:extLst>
              <a:ext uri="{FF2B5EF4-FFF2-40B4-BE49-F238E27FC236}">
                <a16:creationId xmlns:a16="http://schemas.microsoft.com/office/drawing/2014/main" id="{8F4A1C66-15D5-6599-F583-E1D739195A6B}"/>
              </a:ext>
            </a:extLst>
          </p:cNvPr>
          <p:cNvSpPr/>
          <p:nvPr/>
        </p:nvSpPr>
        <p:spPr>
          <a:xfrm>
            <a:off x="11453627" y="6350000"/>
            <a:ext cx="652064" cy="508000"/>
          </a:xfrm>
          <a:custGeom>
            <a:avLst/>
            <a:gdLst/>
            <a:ahLst/>
            <a:cxnLst/>
            <a:rect l="l" t="t" r="r" b="b"/>
            <a:pathLst>
              <a:path w="3136966" h="2066830">
                <a:moveTo>
                  <a:pt x="0" y="0"/>
                </a:moveTo>
                <a:lnTo>
                  <a:pt x="3136966" y="0"/>
                </a:lnTo>
                <a:lnTo>
                  <a:pt x="3136966" y="2066830"/>
                </a:lnTo>
                <a:lnTo>
                  <a:pt x="0" y="206683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sz="2400">
              <a:latin typeface="UTM Avo" panose="02040603050506020204" pitchFamily="18"/>
            </a:endParaRPr>
          </a:p>
        </p:txBody>
      </p:sp>
      <p:sp>
        <p:nvSpPr>
          <p:cNvPr id="6" name="TextBox 5">
            <a:extLst>
              <a:ext uri="{FF2B5EF4-FFF2-40B4-BE49-F238E27FC236}">
                <a16:creationId xmlns:a16="http://schemas.microsoft.com/office/drawing/2014/main" id="{2766C276-F997-AAEE-960A-E23353355BD1}"/>
              </a:ext>
            </a:extLst>
          </p:cNvPr>
          <p:cNvSpPr txBox="1"/>
          <p:nvPr/>
        </p:nvSpPr>
        <p:spPr>
          <a:xfrm>
            <a:off x="2274660" y="3056973"/>
            <a:ext cx="7642680" cy="1675843"/>
          </a:xfrm>
          <a:prstGeom prst="rect">
            <a:avLst/>
          </a:prstGeom>
          <a:noFill/>
        </p:spPr>
        <p:txBody>
          <a:bodyPr wrap="square">
            <a:spAutoFit/>
          </a:bodyPr>
          <a:lstStyle/>
          <a:p>
            <a:pPr marL="14288" indent="171450" algn="just">
              <a:lnSpc>
                <a:spcPct val="150000"/>
              </a:lnSpc>
              <a:buFont typeface="Arial" panose="020B0604020202020204" pitchFamily="34" charset="0"/>
              <a:buChar char="•"/>
            </a:pPr>
            <a:r>
              <a:rPr lang="vi-VN" sz="2400" dirty="0">
                <a:latin typeface="UTM Avo" panose="02040603050506020204" pitchFamily="18"/>
              </a:rPr>
              <a:t>Vẽ tranh về cảnh quan thiên nhiên quê hương. </a:t>
            </a:r>
            <a:endParaRPr lang="en-US" sz="2400" dirty="0">
              <a:latin typeface="UTM Avo" panose="02040603050506020204" pitchFamily="18"/>
            </a:endParaRPr>
          </a:p>
          <a:p>
            <a:pPr lvl="0" algn="just">
              <a:lnSpc>
                <a:spcPct val="150000"/>
              </a:lnSpc>
            </a:pPr>
            <a:r>
              <a:rPr lang="vi-VN" sz="2400" dirty="0">
                <a:latin typeface="UTM Avo" panose="02040603050506020204" pitchFamily="18"/>
              </a:rPr>
              <a:t>• Chuẩn bị đồ dùng để làm an-bum</a:t>
            </a:r>
            <a:r>
              <a:rPr lang="en-US" sz="2400" dirty="0">
                <a:latin typeface="UTM Avo" panose="02040603050506020204" pitchFamily="18"/>
              </a:rPr>
              <a:t> </a:t>
            </a:r>
            <a:r>
              <a:rPr lang="vi-VN" sz="2400" i="1" dirty="0">
                <a:latin typeface="UTM Avo" panose="02040603050506020204" pitchFamily="18"/>
              </a:rPr>
              <a:t>Cảnh quan thiên nhiên quê hương</a:t>
            </a:r>
            <a:r>
              <a:rPr lang="en-US" sz="2400" i="1" dirty="0">
                <a:latin typeface="UTM Avo" panose="02040603050506020204" pitchFamily="18"/>
              </a:rPr>
              <a:t> </a:t>
            </a:r>
            <a:r>
              <a:rPr lang="vi-VN" sz="2400" dirty="0">
                <a:latin typeface="UTM Avo" panose="02040603050506020204" pitchFamily="18"/>
              </a:rPr>
              <a:t>trong giờ học sau.</a:t>
            </a:r>
            <a:endParaRPr lang="en-US" sz="2400" dirty="0">
              <a:solidFill>
                <a:prstClr val="black"/>
              </a:solidFill>
              <a:latin typeface="UTM Avo" panose="02040603050506020204" pitchFamily="18"/>
              <a:cs typeface="Arial" panose="020B0604020202020204" pitchFamily="34" charset="0"/>
            </a:endParaRPr>
          </a:p>
        </p:txBody>
      </p:sp>
      <p:sp>
        <p:nvSpPr>
          <p:cNvPr id="7" name="Freeform 6">
            <a:extLst>
              <a:ext uri="{FF2B5EF4-FFF2-40B4-BE49-F238E27FC236}">
                <a16:creationId xmlns:a16="http://schemas.microsoft.com/office/drawing/2014/main" id="{AD0E2DC7-1B9F-9F0D-83AA-4429887096DC}"/>
              </a:ext>
            </a:extLst>
          </p:cNvPr>
          <p:cNvSpPr/>
          <p:nvPr/>
        </p:nvSpPr>
        <p:spPr>
          <a:xfrm>
            <a:off x="10217516" y="4155516"/>
            <a:ext cx="2147847" cy="2666599"/>
          </a:xfrm>
          <a:custGeom>
            <a:avLst/>
            <a:gdLst/>
            <a:ahLst/>
            <a:cxnLst/>
            <a:rect l="l" t="t" r="r" b="b"/>
            <a:pathLst>
              <a:path w="8512555" h="9985402">
                <a:moveTo>
                  <a:pt x="0" y="0"/>
                </a:moveTo>
                <a:lnTo>
                  <a:pt x="8512555" y="0"/>
                </a:lnTo>
                <a:lnTo>
                  <a:pt x="8512555" y="9985402"/>
                </a:lnTo>
                <a:lnTo>
                  <a:pt x="0" y="99854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latin typeface="UTM Avo" panose="02040603050506020204" pitchFamily="18"/>
            </a:endParaRPr>
          </a:p>
        </p:txBody>
      </p:sp>
      <p:sp>
        <p:nvSpPr>
          <p:cNvPr id="8" name="Freeform 7">
            <a:extLst>
              <a:ext uri="{FF2B5EF4-FFF2-40B4-BE49-F238E27FC236}">
                <a16:creationId xmlns:a16="http://schemas.microsoft.com/office/drawing/2014/main" id="{64B8FB1C-DCE7-7FA1-3B94-A929155EEAE1}"/>
              </a:ext>
            </a:extLst>
          </p:cNvPr>
          <p:cNvSpPr/>
          <p:nvPr/>
        </p:nvSpPr>
        <p:spPr>
          <a:xfrm>
            <a:off x="794" y="4492172"/>
            <a:ext cx="1625600" cy="2376714"/>
          </a:xfrm>
          <a:custGeom>
            <a:avLst/>
            <a:gdLst/>
            <a:ahLst/>
            <a:cxnLst/>
            <a:rect l="l" t="t" r="r" b="b"/>
            <a:pathLst>
              <a:path w="6670655" h="9478729">
                <a:moveTo>
                  <a:pt x="0" y="0"/>
                </a:moveTo>
                <a:lnTo>
                  <a:pt x="6670655" y="0"/>
                </a:lnTo>
                <a:lnTo>
                  <a:pt x="6670655" y="9478729"/>
                </a:lnTo>
                <a:lnTo>
                  <a:pt x="0" y="947872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2400">
              <a:latin typeface="UTM Avo" panose="02040603050506020204" pitchFamily="18"/>
            </a:endParaRPr>
          </a:p>
        </p:txBody>
      </p:sp>
    </p:spTree>
    <p:extLst>
      <p:ext uri="{BB962C8B-B14F-4D97-AF65-F5344CB8AC3E}">
        <p14:creationId xmlns:p14="http://schemas.microsoft.com/office/powerpoint/2010/main" val="15672569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Freeform 6">
            <a:extLst>
              <a:ext uri="{FF2B5EF4-FFF2-40B4-BE49-F238E27FC236}">
                <a16:creationId xmlns:a16="http://schemas.microsoft.com/office/drawing/2014/main" id="{019685C2-1779-E709-C185-E5C15D16BBC7}"/>
              </a:ext>
            </a:extLst>
          </p:cNvPr>
          <p:cNvSpPr/>
          <p:nvPr/>
        </p:nvSpPr>
        <p:spPr>
          <a:xfrm>
            <a:off x="11325223" y="846919"/>
            <a:ext cx="711200" cy="850683"/>
          </a:xfrm>
          <a:custGeom>
            <a:avLst/>
            <a:gdLst/>
            <a:ahLst/>
            <a:cxnLst/>
            <a:rect l="l" t="t" r="r" b="b"/>
            <a:pathLst>
              <a:path w="2971454" h="3938071">
                <a:moveTo>
                  <a:pt x="0" y="0"/>
                </a:moveTo>
                <a:lnTo>
                  <a:pt x="2971454" y="0"/>
                </a:lnTo>
                <a:lnTo>
                  <a:pt x="2971454" y="3938071"/>
                </a:lnTo>
                <a:lnTo>
                  <a:pt x="0" y="39380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UTM Avo" panose="02040603050506020204" pitchFamily="18"/>
              <a:ea typeface="+mn-ea"/>
              <a:cs typeface="+mn-cs"/>
            </a:endParaRPr>
          </a:p>
        </p:txBody>
      </p:sp>
      <p:sp>
        <p:nvSpPr>
          <p:cNvPr id="19" name="Freeform 8">
            <a:extLst>
              <a:ext uri="{FF2B5EF4-FFF2-40B4-BE49-F238E27FC236}">
                <a16:creationId xmlns:a16="http://schemas.microsoft.com/office/drawing/2014/main" id="{3D8863D3-588B-B1F2-F7B5-D6538ECFBE87}"/>
              </a:ext>
            </a:extLst>
          </p:cNvPr>
          <p:cNvSpPr/>
          <p:nvPr/>
        </p:nvSpPr>
        <p:spPr>
          <a:xfrm>
            <a:off x="87861" y="958578"/>
            <a:ext cx="711200" cy="609600"/>
          </a:xfrm>
          <a:custGeom>
            <a:avLst/>
            <a:gdLst/>
            <a:ahLst/>
            <a:cxnLst/>
            <a:rect l="l" t="t" r="r" b="b"/>
            <a:pathLst>
              <a:path w="442428" h="561975">
                <a:moveTo>
                  <a:pt x="0" y="0"/>
                </a:moveTo>
                <a:lnTo>
                  <a:pt x="442428" y="0"/>
                </a:lnTo>
                <a:lnTo>
                  <a:pt x="442428" y="561975"/>
                </a:lnTo>
                <a:lnTo>
                  <a:pt x="0" y="56197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UTM Avo" panose="02040603050506020204" pitchFamily="18"/>
              <a:ea typeface="+mn-ea"/>
              <a:cs typeface="+mn-cs"/>
            </a:endParaRPr>
          </a:p>
        </p:txBody>
      </p:sp>
      <p:sp>
        <p:nvSpPr>
          <p:cNvPr id="20" name="Freeform 9">
            <a:extLst>
              <a:ext uri="{FF2B5EF4-FFF2-40B4-BE49-F238E27FC236}">
                <a16:creationId xmlns:a16="http://schemas.microsoft.com/office/drawing/2014/main" id="{30D84086-9EA1-722E-9254-EDF50FC90D20}"/>
              </a:ext>
            </a:extLst>
          </p:cNvPr>
          <p:cNvSpPr/>
          <p:nvPr/>
        </p:nvSpPr>
        <p:spPr>
          <a:xfrm>
            <a:off x="11484964" y="6011081"/>
            <a:ext cx="551459" cy="746125"/>
          </a:xfrm>
          <a:custGeom>
            <a:avLst/>
            <a:gdLst/>
            <a:ahLst/>
            <a:cxnLst/>
            <a:rect l="l" t="t" r="r" b="b"/>
            <a:pathLst>
              <a:path w="442428" h="561975">
                <a:moveTo>
                  <a:pt x="0" y="0"/>
                </a:moveTo>
                <a:lnTo>
                  <a:pt x="442428" y="0"/>
                </a:lnTo>
                <a:lnTo>
                  <a:pt x="442428" y="561974"/>
                </a:lnTo>
                <a:lnTo>
                  <a:pt x="0" y="5619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UTM Avo" panose="02040603050506020204" pitchFamily="18"/>
              <a:ea typeface="+mn-ea"/>
              <a:cs typeface="+mn-cs"/>
            </a:endParaRPr>
          </a:p>
        </p:txBody>
      </p:sp>
      <p:grpSp>
        <p:nvGrpSpPr>
          <p:cNvPr id="21" name="Group 20">
            <a:extLst>
              <a:ext uri="{FF2B5EF4-FFF2-40B4-BE49-F238E27FC236}">
                <a16:creationId xmlns:a16="http://schemas.microsoft.com/office/drawing/2014/main" id="{7A2A0AA0-B932-87BA-F746-F5B4C3BC9438}"/>
              </a:ext>
            </a:extLst>
          </p:cNvPr>
          <p:cNvGrpSpPr/>
          <p:nvPr/>
        </p:nvGrpSpPr>
        <p:grpSpPr>
          <a:xfrm>
            <a:off x="5617068" y="958578"/>
            <a:ext cx="5433764" cy="2357948"/>
            <a:chOff x="7441747" y="648775"/>
            <a:chExt cx="8150646" cy="3536922"/>
          </a:xfrm>
        </p:grpSpPr>
        <p:sp>
          <p:nvSpPr>
            <p:cNvPr id="22" name="Rectangle 21">
              <a:extLst>
                <a:ext uri="{FF2B5EF4-FFF2-40B4-BE49-F238E27FC236}">
                  <a16:creationId xmlns:a16="http://schemas.microsoft.com/office/drawing/2014/main" id="{F14515DB-D80D-4B4A-74E2-166FCF7505BA}"/>
                </a:ext>
              </a:extLst>
            </p:cNvPr>
            <p:cNvSpPr/>
            <p:nvPr/>
          </p:nvSpPr>
          <p:spPr>
            <a:xfrm>
              <a:off x="7441747" y="1026329"/>
              <a:ext cx="8150646" cy="3159368"/>
            </a:xfrm>
            <a:prstGeom prst="rect">
              <a:avLst/>
            </a:prstGeom>
            <a:solidFill>
              <a:sysClr val="window" lastClr="FFFFFF"/>
            </a:solidFill>
            <a:ln w="38100" cap="flat" cmpd="sng" algn="ctr">
              <a:solidFill>
                <a:srgbClr val="8064A2">
                  <a:lumMod val="75000"/>
                </a:srgbClr>
              </a:solidFill>
              <a:prstDash val="solid"/>
            </a:ln>
            <a:effectLst/>
          </p:spPr>
          <p:txBody>
            <a:bodyPr rtlCol="0" anchor="ctr"/>
            <a:lstStyle/>
            <a:p>
              <a:pPr algn="ctr">
                <a:lnSpc>
                  <a:spcPct val="150000"/>
                </a:lnSpc>
              </a:pPr>
              <a:r>
                <a:rPr lang="en-US" sz="2800" dirty="0" err="1">
                  <a:latin typeface="UTM Avo" panose="02040603050506020204" pitchFamily="18"/>
                  <a:ea typeface="Calibri" panose="020F0502020204030204" pitchFamily="34" charset="0"/>
                  <a:cs typeface="Arial" panose="020B0604020202020204" pitchFamily="34" charset="0"/>
                </a:rPr>
                <a:t>Ôn</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lại</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các</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kiến</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thức</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đã</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học</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hôm</a:t>
              </a:r>
              <a:r>
                <a:rPr lang="en-US" sz="2800" dirty="0">
                  <a:latin typeface="UTM Avo" panose="02040603050506020204" pitchFamily="18"/>
                  <a:ea typeface="Calibri" panose="020F0502020204030204" pitchFamily="34" charset="0"/>
                  <a:cs typeface="Arial" panose="020B0604020202020204" pitchFamily="34" charset="0"/>
                </a:rPr>
                <a:t> nay.</a:t>
              </a:r>
              <a:endParaRPr lang="fr-FR" sz="2800" b="1" i="1" dirty="0">
                <a:latin typeface="UTM Avo" panose="02040603050506020204" pitchFamily="18"/>
                <a:ea typeface="Calibri" panose="020F0502020204030204" pitchFamily="34" charset="0"/>
                <a:cs typeface="Arial" panose="020B0604020202020204" pitchFamily="34" charset="0"/>
              </a:endParaRPr>
            </a:p>
          </p:txBody>
        </p:sp>
        <p:pic>
          <p:nvPicPr>
            <p:cNvPr id="23" name="Picture 10">
              <a:extLst>
                <a:ext uri="{FF2B5EF4-FFF2-40B4-BE49-F238E27FC236}">
                  <a16:creationId xmlns:a16="http://schemas.microsoft.com/office/drawing/2014/main" id="{D03BB880-318C-25CF-388E-7B0259A2AE0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723309" y="648775"/>
              <a:ext cx="3587522" cy="755108"/>
            </a:xfrm>
            <a:prstGeom prst="rect">
              <a:avLst/>
            </a:prstGeom>
          </p:spPr>
        </p:pic>
      </p:grpSp>
      <p:grpSp>
        <p:nvGrpSpPr>
          <p:cNvPr id="24" name="Group 23">
            <a:extLst>
              <a:ext uri="{FF2B5EF4-FFF2-40B4-BE49-F238E27FC236}">
                <a16:creationId xmlns:a16="http://schemas.microsoft.com/office/drawing/2014/main" id="{84225E71-A78D-DB28-3C74-BB3EFFAFBBA9}"/>
              </a:ext>
            </a:extLst>
          </p:cNvPr>
          <p:cNvGrpSpPr/>
          <p:nvPr/>
        </p:nvGrpSpPr>
        <p:grpSpPr>
          <a:xfrm>
            <a:off x="875023" y="1100626"/>
            <a:ext cx="4152689" cy="4315441"/>
            <a:chOff x="594846" y="1891431"/>
            <a:chExt cx="6229033" cy="6473161"/>
          </a:xfrm>
        </p:grpSpPr>
        <p:grpSp>
          <p:nvGrpSpPr>
            <p:cNvPr id="25" name="Group 6">
              <a:extLst>
                <a:ext uri="{FF2B5EF4-FFF2-40B4-BE49-F238E27FC236}">
                  <a16:creationId xmlns:a16="http://schemas.microsoft.com/office/drawing/2014/main" id="{483DCBAD-688F-EA1E-EC3A-493944313687}"/>
                </a:ext>
              </a:extLst>
            </p:cNvPr>
            <p:cNvGrpSpPr/>
            <p:nvPr/>
          </p:nvGrpSpPr>
          <p:grpSpPr>
            <a:xfrm>
              <a:off x="594846" y="2135559"/>
              <a:ext cx="6229033" cy="6229033"/>
              <a:chOff x="0" y="0"/>
              <a:chExt cx="812800" cy="812800"/>
            </a:xfrm>
          </p:grpSpPr>
          <p:sp>
            <p:nvSpPr>
              <p:cNvPr id="28" name="Freeform 7">
                <a:extLst>
                  <a:ext uri="{FF2B5EF4-FFF2-40B4-BE49-F238E27FC236}">
                    <a16:creationId xmlns:a16="http://schemas.microsoft.com/office/drawing/2014/main" id="{3FEC5ED9-198E-4C16-5427-EFC00634CE20}"/>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4BACC6">
                  <a:lumMod val="20000"/>
                  <a:lumOff val="80000"/>
                </a:srgbClr>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prstClr val="black"/>
                  </a:solidFill>
                  <a:effectLst/>
                  <a:uLnTx/>
                  <a:uFillTx/>
                  <a:latin typeface="UTM Avo" panose="02040603050506020204" pitchFamily="18"/>
                  <a:ea typeface="+mn-ea"/>
                  <a:cs typeface="+mn-cs"/>
                </a:endParaRPr>
              </a:p>
            </p:txBody>
          </p:sp>
          <p:sp>
            <p:nvSpPr>
              <p:cNvPr id="29" name="TextBox 8">
                <a:extLst>
                  <a:ext uri="{FF2B5EF4-FFF2-40B4-BE49-F238E27FC236}">
                    <a16:creationId xmlns:a16="http://schemas.microsoft.com/office/drawing/2014/main" id="{F5E59B2B-00D9-E774-62C0-C51FB24A78F2}"/>
                  </a:ext>
                </a:extLst>
              </p:cNvPr>
              <p:cNvSpPr txBox="1"/>
              <p:nvPr/>
            </p:nvSpPr>
            <p:spPr>
              <a:xfrm>
                <a:off x="76200" y="28575"/>
                <a:ext cx="660400" cy="708025"/>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ts val="0"/>
                  </a:spcBef>
                  <a:spcAft>
                    <a:spcPts val="0"/>
                  </a:spcAft>
                  <a:buClrTx/>
                  <a:buSzTx/>
                  <a:buFontTx/>
                  <a:buNone/>
                  <a:tabLst/>
                  <a:defRPr/>
                </a:pPr>
                <a:endParaRPr kumimoji="0" sz="700" b="0" i="0" u="none" strike="noStrike" kern="0" cap="none" spc="0" normalizeH="0" baseline="0" noProof="0">
                  <a:ln>
                    <a:noFill/>
                  </a:ln>
                  <a:solidFill>
                    <a:prstClr val="black"/>
                  </a:solidFill>
                  <a:effectLst/>
                  <a:uLnTx/>
                  <a:uFillTx/>
                  <a:latin typeface="UTM Avo" panose="02040603050506020204" pitchFamily="18"/>
                  <a:ea typeface="+mn-ea"/>
                  <a:cs typeface="+mn-cs"/>
                </a:endParaRPr>
              </a:p>
            </p:txBody>
          </p:sp>
        </p:grpSp>
        <p:pic>
          <p:nvPicPr>
            <p:cNvPr id="26" name="Picture 11">
              <a:extLst>
                <a:ext uri="{FF2B5EF4-FFF2-40B4-BE49-F238E27FC236}">
                  <a16:creationId xmlns:a16="http://schemas.microsoft.com/office/drawing/2014/main" id="{717A1172-42A3-A425-48C6-DB299369E9F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756866">
              <a:off x="1753508" y="1891431"/>
              <a:ext cx="3587522" cy="926233"/>
            </a:xfrm>
            <a:prstGeom prst="rect">
              <a:avLst/>
            </a:prstGeom>
          </p:spPr>
        </p:pic>
        <p:sp>
          <p:nvSpPr>
            <p:cNvPr id="27" name="TextBox 26">
              <a:extLst>
                <a:ext uri="{FF2B5EF4-FFF2-40B4-BE49-F238E27FC236}">
                  <a16:creationId xmlns:a16="http://schemas.microsoft.com/office/drawing/2014/main" id="{4171E0EF-D782-D7B7-3C03-D981AF3C77B0}"/>
                </a:ext>
              </a:extLst>
            </p:cNvPr>
            <p:cNvSpPr txBox="1"/>
            <p:nvPr/>
          </p:nvSpPr>
          <p:spPr>
            <a:xfrm>
              <a:off x="984586" y="4035730"/>
              <a:ext cx="5363475" cy="2469619"/>
            </a:xfrm>
            <a:prstGeom prst="rect">
              <a:avLst/>
            </a:prstGeom>
            <a:noFill/>
          </p:spPr>
          <p:txBody>
            <a:bodyPr wrap="square" rtlCol="0">
              <a:spAutoFit/>
            </a:bodyPr>
            <a:lstStyle/>
            <a:p>
              <a:pPr marL="0" marR="0" lvl="0" indent="0" algn="ctr" defTabSz="609630" rtl="0" eaLnBrk="1" fontAlgn="auto" latinLnBrk="0" hangingPunct="1">
                <a:lnSpc>
                  <a:spcPct val="150000"/>
                </a:lnSpc>
                <a:spcBef>
                  <a:spcPts val="0"/>
                </a:spcBef>
                <a:spcAft>
                  <a:spcPts val="0"/>
                </a:spcAft>
                <a:buClrTx/>
                <a:buSzTx/>
                <a:buFontTx/>
                <a:buNone/>
                <a:tabLst/>
                <a:defRPr/>
              </a:pPr>
              <a:r>
                <a:rPr kumimoji="0" lang="en-US" sz="3600" b="1" i="0" u="none" strike="noStrike" kern="0" cap="none" spc="0" normalizeH="0" baseline="0" noProof="0" dirty="0">
                  <a:ln>
                    <a:noFill/>
                  </a:ln>
                  <a:solidFill>
                    <a:prstClr val="black"/>
                  </a:solidFill>
                  <a:effectLst/>
                  <a:uLnTx/>
                  <a:uFillTx/>
                  <a:latin typeface="UTM Avo" panose="02040603050506020204" pitchFamily="18"/>
                  <a:ea typeface="Calibri" panose="020F0502020204030204" pitchFamily="34" charset="0"/>
                  <a:cs typeface="Arial" panose="020B0604020202020204" pitchFamily="34" charset="0"/>
                </a:rPr>
                <a:t>HƯỚNG DẪN VỀ NHÀ</a:t>
              </a:r>
            </a:p>
          </p:txBody>
        </p:sp>
      </p:grpSp>
      <p:grpSp>
        <p:nvGrpSpPr>
          <p:cNvPr id="30" name="Group 29">
            <a:extLst>
              <a:ext uri="{FF2B5EF4-FFF2-40B4-BE49-F238E27FC236}">
                <a16:creationId xmlns:a16="http://schemas.microsoft.com/office/drawing/2014/main" id="{9E8A4847-F794-6B4B-6F4A-0E7A59BB7D99}"/>
              </a:ext>
            </a:extLst>
          </p:cNvPr>
          <p:cNvGrpSpPr/>
          <p:nvPr/>
        </p:nvGrpSpPr>
        <p:grpSpPr>
          <a:xfrm>
            <a:off x="5617068" y="3786281"/>
            <a:ext cx="5433764" cy="2694092"/>
            <a:chOff x="7426508" y="733908"/>
            <a:chExt cx="8150646" cy="4041138"/>
          </a:xfrm>
        </p:grpSpPr>
        <p:sp>
          <p:nvSpPr>
            <p:cNvPr id="31" name="Rectangle 30">
              <a:extLst>
                <a:ext uri="{FF2B5EF4-FFF2-40B4-BE49-F238E27FC236}">
                  <a16:creationId xmlns:a16="http://schemas.microsoft.com/office/drawing/2014/main" id="{0B53AF47-550F-9BFD-D238-A717EA39A34A}"/>
                </a:ext>
              </a:extLst>
            </p:cNvPr>
            <p:cNvSpPr/>
            <p:nvPr/>
          </p:nvSpPr>
          <p:spPr>
            <a:xfrm>
              <a:off x="7426508" y="1111462"/>
              <a:ext cx="8150646" cy="3663584"/>
            </a:xfrm>
            <a:prstGeom prst="rect">
              <a:avLst/>
            </a:prstGeom>
            <a:solidFill>
              <a:sysClr val="window" lastClr="FFFFFF"/>
            </a:solidFill>
            <a:ln w="38100" cap="flat" cmpd="sng" algn="ctr">
              <a:solidFill>
                <a:srgbClr val="8064A2">
                  <a:lumMod val="75000"/>
                </a:srgbClr>
              </a:solidFill>
              <a:prstDash val="solid"/>
            </a:ln>
            <a:effectLst/>
          </p:spPr>
          <p:txBody>
            <a:bodyPr rtlCol="0" anchor="ctr"/>
            <a:lstStyle/>
            <a:p>
              <a:pPr algn="ctr">
                <a:lnSpc>
                  <a:spcPct val="150000"/>
                </a:lnSpc>
              </a:pPr>
              <a:r>
                <a:rPr lang="vi-VN" sz="2800" dirty="0">
                  <a:latin typeface="UTM Avo" panose="02040603050506020204" pitchFamily="18"/>
                  <a:ea typeface="Calibri" panose="020F0502020204030204" pitchFamily="34" charset="0"/>
                  <a:cs typeface="Arial" panose="020B0604020202020204" pitchFamily="34" charset="0"/>
                </a:rPr>
                <a:t>Chuẩn bị nội dung </a:t>
              </a:r>
              <a:r>
                <a:rPr lang="en-US" sz="2800" dirty="0" err="1">
                  <a:latin typeface="UTM Avo" panose="02040603050506020204" pitchFamily="18"/>
                  <a:ea typeface="Calibri" panose="020F0502020204030204" pitchFamily="34" charset="0"/>
                  <a:cs typeface="Arial" panose="020B0604020202020204" pitchFamily="34" charset="0"/>
                </a:rPr>
                <a:t>cho</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bài</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học</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tiếp</a:t>
              </a:r>
              <a:r>
                <a:rPr lang="en-US" sz="2800" dirty="0">
                  <a:latin typeface="UTM Avo" panose="02040603050506020204" pitchFamily="18"/>
                  <a:ea typeface="Calibri" panose="020F0502020204030204" pitchFamily="34" charset="0"/>
                  <a:cs typeface="Arial" panose="020B0604020202020204" pitchFamily="34" charset="0"/>
                </a:rPr>
                <a:t> </a:t>
              </a:r>
              <a:r>
                <a:rPr lang="en-US" sz="2800" dirty="0" err="1">
                  <a:latin typeface="UTM Avo" panose="02040603050506020204" pitchFamily="18"/>
                  <a:ea typeface="Calibri" panose="020F0502020204030204" pitchFamily="34" charset="0"/>
                  <a:cs typeface="Arial" panose="020B0604020202020204" pitchFamily="34" charset="0"/>
                </a:rPr>
                <a:t>theo.</a:t>
              </a:r>
              <a:endParaRPr lang="fr-FR" sz="2800" b="1" i="1" dirty="0">
                <a:latin typeface="UTM Avo" panose="02040603050506020204" pitchFamily="18"/>
                <a:ea typeface="Calibri" panose="020F0502020204030204" pitchFamily="34" charset="0"/>
                <a:cs typeface="Arial" panose="020B0604020202020204" pitchFamily="34" charset="0"/>
              </a:endParaRPr>
            </a:p>
          </p:txBody>
        </p:sp>
        <p:pic>
          <p:nvPicPr>
            <p:cNvPr id="32" name="Picture 10">
              <a:extLst>
                <a:ext uri="{FF2B5EF4-FFF2-40B4-BE49-F238E27FC236}">
                  <a16:creationId xmlns:a16="http://schemas.microsoft.com/office/drawing/2014/main" id="{658BF5D9-D125-C03B-D5FB-4365AFE5469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708069" y="733908"/>
              <a:ext cx="3587522" cy="755108"/>
            </a:xfrm>
            <a:prstGeom prst="rect">
              <a:avLst/>
            </a:prstGeom>
          </p:spPr>
        </p:pic>
      </p:grpSp>
      <p:pic>
        <p:nvPicPr>
          <p:cNvPr id="2" name="Picture 11">
            <a:extLst>
              <a:ext uri="{FF2B5EF4-FFF2-40B4-BE49-F238E27FC236}">
                <a16:creationId xmlns:a16="http://schemas.microsoft.com/office/drawing/2014/main" id="{81853DB8-2842-9EC2-3306-A95B780B39F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2320958" y="4227787"/>
            <a:ext cx="1259149" cy="2555468"/>
          </a:xfrm>
          <a:prstGeom prst="rect">
            <a:avLst/>
          </a:prstGeom>
        </p:spPr>
      </p:pic>
    </p:spTree>
    <p:extLst>
      <p:ext uri="{BB962C8B-B14F-4D97-AF65-F5344CB8AC3E}">
        <p14:creationId xmlns:p14="http://schemas.microsoft.com/office/powerpoint/2010/main" val="24091089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6" presetClass="entr" presetSubtype="21"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barn(inVertical)">
                                      <p:cBhvr>
                                        <p:cTn id="20" dur="500"/>
                                        <p:tgtEl>
                                          <p:spTgt spid="21"/>
                                        </p:tgtEl>
                                      </p:cBhvr>
                                    </p:animEffect>
                                  </p:childTnLst>
                                </p:cTn>
                              </p:par>
                              <p:par>
                                <p:cTn id="21" presetID="16" presetClass="entr" presetSubtype="21"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barn(inVertical)">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102</TotalTime>
  <Words>861</Words>
  <Application>Microsoft Office PowerPoint</Application>
  <PresentationFormat>Widescreen</PresentationFormat>
  <Paragraphs>73</Paragraphs>
  <Slides>28</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Wingdings</vt:lpstr>
      <vt:lpstr>Calibri Light</vt:lpstr>
      <vt:lpstr>Arial</vt:lpstr>
      <vt:lpstr>UTM Avo</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Tuanhh Nguyễn</dc:creator>
  <cp:lastModifiedBy>nt Hoa</cp:lastModifiedBy>
  <cp:revision>8</cp:revision>
  <dcterms:created xsi:type="dcterms:W3CDTF">2023-12-08T10:06:28Z</dcterms:created>
  <dcterms:modified xsi:type="dcterms:W3CDTF">2024-12-25T04:18:36Z</dcterms:modified>
</cp:coreProperties>
</file>