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  <p:sldMasterId id="2147483672" r:id="rId3"/>
  </p:sldMasterIdLst>
  <p:notesMasterIdLst>
    <p:notesMasterId r:id="rId26"/>
  </p:notesMasterIdLst>
  <p:sldIdLst>
    <p:sldId id="256" r:id="rId4"/>
    <p:sldId id="257" r:id="rId5"/>
    <p:sldId id="258" r:id="rId6"/>
    <p:sldId id="259" r:id="rId7"/>
    <p:sldId id="260" r:id="rId8"/>
    <p:sldId id="293" r:id="rId9"/>
    <p:sldId id="292" r:id="rId10"/>
    <p:sldId id="291" r:id="rId11"/>
    <p:sldId id="290" r:id="rId12"/>
    <p:sldId id="289" r:id="rId13"/>
    <p:sldId id="272" r:id="rId14"/>
    <p:sldId id="297" r:id="rId15"/>
    <p:sldId id="296" r:id="rId16"/>
    <p:sldId id="295" r:id="rId17"/>
    <p:sldId id="273" r:id="rId18"/>
    <p:sldId id="261" r:id="rId19"/>
    <p:sldId id="262" r:id="rId20"/>
    <p:sldId id="300" r:id="rId21"/>
    <p:sldId id="299" r:id="rId22"/>
    <p:sldId id="271" r:id="rId23"/>
    <p:sldId id="301" r:id="rId24"/>
    <p:sldId id="269" r:id="rId25"/>
  </p:sldIdLst>
  <p:sldSz cx="12192000" cy="6858000"/>
  <p:notesSz cx="6858000" cy="9144000"/>
  <p:embeddedFontLs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CD5B5"/>
    <a:srgbClr val="FBDE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083977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3325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4458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1590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8838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0279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5251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2472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126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54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21920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839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6608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849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1730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1163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34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82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52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48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05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57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47204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943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16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877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099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432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7963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149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3631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1772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8937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6604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2976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1469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656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65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81DDC571-D508-4281-A1B8-CEE936908DDB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05410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84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51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51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QGgKZX7cnoM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s://www.youtube.com/watch?v=QGgKZX7cnoM&amp;ab_channel=H%E1%BB%8Dc1bi%E1%BA%BFt1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Fo5D0JfhczY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s://www.youtube.com/watch?v=Fo5D0JfhczY&amp;ab_channel=H%E1%BB%8Dc1bi%E1%BA%BFt1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2/1/18/54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4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572925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5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hình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khối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lặp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lại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521891" y="342900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11: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tiện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97588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3">
            <a:extLst>
              <a:ext uri="{FF2B5EF4-FFF2-40B4-BE49-F238E27FC236}">
                <a16:creationId xmlns:a16="http://schemas.microsoft.com/office/drawing/2014/main" id="{27C120BE-B401-BBDB-840F-573DF2D285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769912" y="5506945"/>
            <a:ext cx="736288" cy="7590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7960D5-68A3-9C4E-9127-22137610205A}"/>
              </a:ext>
            </a:extLst>
          </p:cNvPr>
          <p:cNvSpPr txBox="1"/>
          <p:nvPr/>
        </p:nvSpPr>
        <p:spPr>
          <a:xfrm>
            <a:off x="1360445" y="1878344"/>
            <a:ext cx="9471110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các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mô hình phương tiện giao thông được làm từ vật liệu dạng khối nào, khối nào được lặp lại ở trên mô hình? </a:t>
            </a:r>
            <a:endParaRPr lang="en-US" sz="24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toy&#10;&#10;Description automatically generated">
            <a:extLst>
              <a:ext uri="{FF2B5EF4-FFF2-40B4-BE49-F238E27FC236}">
                <a16:creationId xmlns:a16="http://schemas.microsoft.com/office/drawing/2014/main" id="{A8E356C8-B0F0-F51E-5A1C-C48C79755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355" y="3554187"/>
            <a:ext cx="4686142" cy="35166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6510E4-A4EA-2912-036B-97E55B7F05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29" y="3554187"/>
            <a:ext cx="5317553" cy="278978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89222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04B7A425-C606-EB3B-32DB-D93DF0D103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-67319" y="6259970"/>
            <a:ext cx="576561" cy="583860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AD045AC5-A6AD-A5F0-1362-527AEE83B2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566072" y="6249193"/>
            <a:ext cx="576561" cy="583860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193F69CA-3409-1733-EA9C-9FFC24DC0D4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723368" y="6104807"/>
            <a:ext cx="628578" cy="648019"/>
          </a:xfrm>
          <a:prstGeom prst="rect">
            <a:avLst/>
          </a:prstGeom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01F841F4-FDC1-2C5A-B496-9FDCDDAC066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813044" y="1271239"/>
            <a:ext cx="696305" cy="702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D6B293-B67D-F27E-4993-C1B7B2B397D8}"/>
              </a:ext>
            </a:extLst>
          </p:cNvPr>
          <p:cNvSpPr txBox="1"/>
          <p:nvPr/>
        </p:nvSpPr>
        <p:spPr>
          <a:xfrm>
            <a:off x="509242" y="1973690"/>
            <a:ext cx="6754268" cy="3156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các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Nêu tên của mỗi phương tiện.</a:t>
            </a:r>
          </a:p>
          <a:p>
            <a:pPr marL="342900" indent="-342900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Chiếc ô tô gồm có những bộ phận nào?</a:t>
            </a:r>
          </a:p>
          <a:p>
            <a:pPr marL="342900" indent="-342900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Chiếc tàu hoả gồm có những bộ phận nào?</a:t>
            </a:r>
          </a:p>
          <a:p>
            <a:pPr marL="342900" indent="-342900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Bộ phận đó giống với khối cơ bản nào?</a:t>
            </a:r>
            <a:endParaRPr lang="en-US" sz="20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3E1B2E4-BC3E-15D2-1D01-BEB0021271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5126" y="2864386"/>
            <a:ext cx="5017632" cy="262347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7C841FC7-D5EE-01DB-754C-8A5C4DFBCD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-67319" y="6259970"/>
            <a:ext cx="576561" cy="583860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4C55A4E5-F81F-BCE6-DC7F-8588D1CB31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566072" y="6249193"/>
            <a:ext cx="576561" cy="583860"/>
          </a:xfrm>
          <a:prstGeom prst="rect">
            <a:avLst/>
          </a:prstGeom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8A941D1A-F133-F241-158F-489B6D67074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158048" y="1187825"/>
            <a:ext cx="696305" cy="702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961926-4A09-1569-93D9-E5E70BD4FD00}"/>
              </a:ext>
            </a:extLst>
          </p:cNvPr>
          <p:cNvSpPr txBox="1"/>
          <p:nvPr/>
        </p:nvSpPr>
        <p:spPr>
          <a:xfrm>
            <a:off x="509242" y="1890276"/>
            <a:ext cx="5673063" cy="4458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tiện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giao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tải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tàu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hỏa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Hai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tiện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gồm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tải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có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bánh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lăng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trụ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Đoàn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tàu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khoang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tàu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có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tàu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chữ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bánh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tàu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trụ</a:t>
            </a:r>
            <a:endParaRPr lang="vi-VN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953850-6D15-AA92-7162-F33AB9C91E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9559" y="2487603"/>
            <a:ext cx="5391480" cy="28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412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9">
            <a:extLst>
              <a:ext uri="{FF2B5EF4-FFF2-40B4-BE49-F238E27FC236}">
                <a16:creationId xmlns:a16="http://schemas.microsoft.com/office/drawing/2014/main" id="{C6C728A3-158F-1405-0D24-3A7C68AF0C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563422" y="6209981"/>
            <a:ext cx="628578" cy="6480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979DF4-89A6-1AB9-875A-2A896BC55DFB}"/>
              </a:ext>
            </a:extLst>
          </p:cNvPr>
          <p:cNvSpPr txBox="1"/>
          <p:nvPr/>
        </p:nvSpPr>
        <p:spPr>
          <a:xfrm>
            <a:off x="6890097" y="1978698"/>
            <a:ext cx="4987614" cy="3989618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quan sát hình dưới đây và cho biết: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Nêu tên mỗi sản phẩm phương tiện giao thông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 khối dạng cơ bản nào được sắp xếp lặp lại ở mỗi sản phẩm.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sản phẩm được làm từ những vật liệu nào?</a:t>
            </a: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EE568275-E0FD-D0D3-F9E5-90E1087A1C4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6"/>
          <a:stretch/>
        </p:blipFill>
        <p:spPr>
          <a:xfrm>
            <a:off x="0" y="2413037"/>
            <a:ext cx="6607177" cy="312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715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>
            <a:extLst>
              <a:ext uri="{FF2B5EF4-FFF2-40B4-BE49-F238E27FC236}">
                <a16:creationId xmlns:a16="http://schemas.microsoft.com/office/drawing/2014/main" id="{CFE69F6E-186C-C50E-D720-7A2074E0FB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5997486"/>
            <a:ext cx="852985" cy="860514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05E25045-5E4B-B744-EF13-1011DC9DC9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563422" y="44609"/>
            <a:ext cx="628578" cy="6480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3F050A-C88D-461B-C06D-730AA7DF011C}"/>
              </a:ext>
            </a:extLst>
          </p:cNvPr>
          <p:cNvSpPr txBox="1"/>
          <p:nvPr/>
        </p:nvSpPr>
        <p:spPr>
          <a:xfrm>
            <a:off x="707045" y="1671687"/>
            <a:ext cx="10999786" cy="1040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có 4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tiện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giao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là: ô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tô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tải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đua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thuyền</a:t>
            </a:r>
            <a:r>
              <a:rPr lang="en-US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 khối dạng cơ bản nào được sắp xếp lặp lại ở mỗi sản phẩm là:</a:t>
            </a:r>
          </a:p>
        </p:txBody>
      </p:sp>
      <p:graphicFrame>
        <p:nvGraphicFramePr>
          <p:cNvPr id="7" name="Table 16">
            <a:extLst>
              <a:ext uri="{FF2B5EF4-FFF2-40B4-BE49-F238E27FC236}">
                <a16:creationId xmlns:a16="http://schemas.microsoft.com/office/drawing/2014/main" id="{2ABBE582-C91C-52B5-5808-EC9DB90494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445960"/>
              </p:ext>
            </p:extLst>
          </p:nvPr>
        </p:nvGraphicFramePr>
        <p:xfrm>
          <a:off x="1462660" y="2898938"/>
          <a:ext cx="9266679" cy="3804739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545679">
                  <a:extLst>
                    <a:ext uri="{9D8B030D-6E8A-4147-A177-3AD203B41FA5}">
                      <a16:colId xmlns:a16="http://schemas.microsoft.com/office/drawing/2014/main" val="3249831374"/>
                    </a:ext>
                  </a:extLst>
                </a:gridCol>
                <a:gridCol w="3642471">
                  <a:extLst>
                    <a:ext uri="{9D8B030D-6E8A-4147-A177-3AD203B41FA5}">
                      <a16:colId xmlns:a16="http://schemas.microsoft.com/office/drawing/2014/main" val="1657635784"/>
                    </a:ext>
                  </a:extLst>
                </a:gridCol>
                <a:gridCol w="3078529">
                  <a:extLst>
                    <a:ext uri="{9D8B030D-6E8A-4147-A177-3AD203B41FA5}">
                      <a16:colId xmlns:a16="http://schemas.microsoft.com/office/drawing/2014/main" val="3229961806"/>
                    </a:ext>
                  </a:extLst>
                </a:gridCol>
              </a:tblGrid>
              <a:tr h="88470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Tên</a:t>
                      </a:r>
                      <a:r>
                        <a:rPr lang="en-US" sz="2100" dirty="0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100" dirty="0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tiện</a:t>
                      </a:r>
                      <a:endParaRPr lang="vi-VN" sz="2100" dirty="0"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Bộ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phận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tiện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khối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cơ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bản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720764945"/>
                  </a:ext>
                </a:extLst>
              </a:tr>
              <a:tr h="417148">
                <a:tc rowSpan="5"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Ô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tô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cửa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hộp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051833402"/>
                  </a:ext>
                </a:extLst>
              </a:tr>
              <a:tr h="417148">
                <a:tc vMerge="1"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đèn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tròn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541482833"/>
                  </a:ext>
                </a:extLst>
              </a:tr>
              <a:tr h="417148">
                <a:tc vMerge="1"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thân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hộp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459754752"/>
                  </a:ext>
                </a:extLst>
              </a:tr>
              <a:tr h="417148">
                <a:tc vMerge="1"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bánh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khối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trụ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74934567"/>
                  </a:ext>
                </a:extLst>
              </a:tr>
              <a:tr h="417148">
                <a:tc vMerge="1"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nằm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trên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bánh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tròn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31958440"/>
                  </a:ext>
                </a:extLst>
              </a:tr>
              <a:tr h="417148">
                <a:tc rowSpan="2"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Xe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đua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đuôi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97566643"/>
                  </a:ext>
                </a:extLst>
              </a:tr>
              <a:tr h="417148">
                <a:tc vMerge="1"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thân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bánh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khối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trụ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736812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17233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DC3829-3E14-3304-43F1-B1B82422B7DF}"/>
              </a:ext>
            </a:extLst>
          </p:cNvPr>
          <p:cNvSpPr txBox="1"/>
          <p:nvPr/>
        </p:nvSpPr>
        <p:spPr>
          <a:xfrm>
            <a:off x="1611275" y="5701017"/>
            <a:ext cx="6086622" cy="957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ctr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sản phẩm được làm từ những vật liệu: đất nặn, giấy cắt dán.</a:t>
            </a:r>
            <a:endParaRPr lang="vi-VN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16">
            <a:extLst>
              <a:ext uri="{FF2B5EF4-FFF2-40B4-BE49-F238E27FC236}">
                <a16:creationId xmlns:a16="http://schemas.microsoft.com/office/drawing/2014/main" id="{D7F30043-AE8C-7449-4BB2-595972D41F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865845"/>
              </p:ext>
            </p:extLst>
          </p:nvPr>
        </p:nvGraphicFramePr>
        <p:xfrm>
          <a:off x="1611275" y="1772309"/>
          <a:ext cx="8969449" cy="381484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96093">
                  <a:extLst>
                    <a:ext uri="{9D8B030D-6E8A-4147-A177-3AD203B41FA5}">
                      <a16:colId xmlns:a16="http://schemas.microsoft.com/office/drawing/2014/main" val="3249831374"/>
                    </a:ext>
                  </a:extLst>
                </a:gridCol>
                <a:gridCol w="3621935">
                  <a:extLst>
                    <a:ext uri="{9D8B030D-6E8A-4147-A177-3AD203B41FA5}">
                      <a16:colId xmlns:a16="http://schemas.microsoft.com/office/drawing/2014/main" val="1657635784"/>
                    </a:ext>
                  </a:extLst>
                </a:gridCol>
                <a:gridCol w="2951421">
                  <a:extLst>
                    <a:ext uri="{9D8B030D-6E8A-4147-A177-3AD203B41FA5}">
                      <a16:colId xmlns:a16="http://schemas.microsoft.com/office/drawing/2014/main" val="3229961806"/>
                    </a:ext>
                  </a:extLst>
                </a:gridCol>
              </a:tblGrid>
              <a:tr h="6176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Tên</a:t>
                      </a:r>
                      <a:r>
                        <a:rPr lang="en-US" sz="2100" dirty="0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100" dirty="0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tiện</a:t>
                      </a:r>
                      <a:endParaRPr lang="vi-VN" sz="2100" dirty="0"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Bộ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phận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phương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tiện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khối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cơ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bản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720764945"/>
                  </a:ext>
                </a:extLst>
              </a:tr>
              <a:tr h="448802">
                <a:tc rowSpan="3"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Xe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tải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cửa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kính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4051833402"/>
                  </a:ext>
                </a:extLst>
              </a:tr>
              <a:tr h="448802">
                <a:tc vMerge="1">
                  <a:txBody>
                    <a:bodyPr/>
                    <a:lstStyle/>
                    <a:p>
                      <a:pPr algn="ctr"/>
                      <a:endParaRPr 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bánh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đèn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tròn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541482833"/>
                  </a:ext>
                </a:extLst>
              </a:tr>
              <a:tr h="448802">
                <a:tc vMerge="1"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đầu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thân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xe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hộp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459754752"/>
                  </a:ext>
                </a:extLst>
              </a:tr>
              <a:tr h="448802">
                <a:tc rowSpan="3">
                  <a:txBody>
                    <a:bodyPr/>
                    <a:lstStyle/>
                    <a:p>
                      <a:pPr algn="ctr"/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Chiếc</a:t>
                      </a:r>
                      <a:r>
                        <a:rPr lang="en-US" sz="21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thuyền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thân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thuyền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trụ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1074934567"/>
                  </a:ext>
                </a:extLst>
              </a:tr>
              <a:tr h="448802">
                <a:tc vMerge="1"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cánh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buồm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nhật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331958440"/>
                  </a:ext>
                </a:extLst>
              </a:tr>
              <a:tr h="847432">
                <a:tc vMerge="1">
                  <a:txBody>
                    <a:bodyPr/>
                    <a:lstStyle/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gậy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gắn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giữa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cánh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buồm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thân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thuyền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hình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khối</a:t>
                      </a:r>
                      <a:r>
                        <a:rPr lang="en-US" sz="2100" b="0" i="0" kern="1200" dirty="0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100" b="0" i="0" kern="1200" dirty="0" err="1">
                          <a:solidFill>
                            <a:schemeClr val="dk1"/>
                          </a:solidFill>
                          <a:effectLst/>
                          <a:latin typeface="UTM Avo" panose="02040603050506020204" pitchFamily="18" charset="0"/>
                          <a:ea typeface="+mn-ea"/>
                          <a:cs typeface="Arial" panose="020B0604020202020204" pitchFamily="34" charset="0"/>
                        </a:rPr>
                        <a:t>trụ</a:t>
                      </a:r>
                      <a:endParaRPr lang="en-US" sz="21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97566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5595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motorcycle&#10;&#10;Description automatically generated">
            <a:extLst>
              <a:ext uri="{FF2B5EF4-FFF2-40B4-BE49-F238E27FC236}">
                <a16:creationId xmlns:a16="http://schemas.microsoft.com/office/drawing/2014/main" id="{3E634B40-B222-B912-2DD2-C0E0746B8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07" y="4534754"/>
            <a:ext cx="3235841" cy="2287968"/>
          </a:xfrm>
          <a:prstGeom prst="rect">
            <a:avLst/>
          </a:prstGeom>
        </p:spPr>
      </p:pic>
      <p:pic>
        <p:nvPicPr>
          <p:cNvPr id="6" name="Picture 5" descr="A model of a house&#10;&#10;Description automatically generated with low confidence">
            <a:extLst>
              <a:ext uri="{FF2B5EF4-FFF2-40B4-BE49-F238E27FC236}">
                <a16:creationId xmlns:a16="http://schemas.microsoft.com/office/drawing/2014/main" id="{3AF4A720-3EBC-A921-DC88-CC57FBE759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268" y="4269196"/>
            <a:ext cx="4605956" cy="2553526"/>
          </a:xfrm>
          <a:prstGeom prst="rect">
            <a:avLst/>
          </a:prstGeom>
        </p:spPr>
      </p:pic>
      <p:pic>
        <p:nvPicPr>
          <p:cNvPr id="7" name="Picture 6" descr="A picture containing transport&#10;&#10;Description automatically generated">
            <a:extLst>
              <a:ext uri="{FF2B5EF4-FFF2-40B4-BE49-F238E27FC236}">
                <a16:creationId xmlns:a16="http://schemas.microsoft.com/office/drawing/2014/main" id="{1B14BBEA-3AE8-1CE2-AB0D-A9FD7E68AE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921" y="4384427"/>
            <a:ext cx="4125764" cy="23230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4385CF-463D-7FA4-05EC-1394284D7059}"/>
              </a:ext>
            </a:extLst>
          </p:cNvPr>
          <p:cNvSpPr txBox="1"/>
          <p:nvPr/>
        </p:nvSpPr>
        <p:spPr>
          <a:xfrm>
            <a:off x="1344217" y="1833296"/>
            <a:ext cx="9503566" cy="2990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quan sát hình dưới đây và cho biết: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Nêu tên mỗi sản phẩm phương tiện giao thông</a:t>
            </a:r>
            <a:r>
              <a:rPr lang="en-US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22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Hình khối dạng cơ bản nào được sắp xếp lặp lại ở mỗi sản phẩm.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sản phẩm được làm từ những vật liệu nào?</a:t>
            </a:r>
          </a:p>
          <a:p>
            <a:pPr marL="381019" indent="-381019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endParaRPr lang="vi-VN" sz="2200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6578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3">
            <a:extLst>
              <a:ext uri="{FF2B5EF4-FFF2-40B4-BE49-F238E27FC236}">
                <a16:creationId xmlns:a16="http://schemas.microsoft.com/office/drawing/2014/main" id="{854C31CE-FEB6-0C70-6242-3E9E560F22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320" y="6130628"/>
            <a:ext cx="721008" cy="7273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C5B5B4-A7BA-5BB4-8E87-6A8A2DF1711B}"/>
              </a:ext>
            </a:extLst>
          </p:cNvPr>
          <p:cNvSpPr/>
          <p:nvPr/>
        </p:nvSpPr>
        <p:spPr>
          <a:xfrm>
            <a:off x="1825779" y="1648243"/>
            <a:ext cx="8540437" cy="577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a.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đoàn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tàu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hỏa</a:t>
            </a:r>
            <a:endParaRPr lang="vi-VN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903AE40-2BD4-2B11-AB56-928F98F4A685}"/>
              </a:ext>
            </a:extLst>
          </p:cNvPr>
          <p:cNvGrpSpPr/>
          <p:nvPr/>
        </p:nvGrpSpPr>
        <p:grpSpPr>
          <a:xfrm>
            <a:off x="1825780" y="2247486"/>
            <a:ext cx="8540437" cy="2047039"/>
            <a:chOff x="1083544" y="2049553"/>
            <a:chExt cx="16120910" cy="413070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CAAD00-D236-FA35-E219-CE8BE50E286A}"/>
                </a:ext>
              </a:extLst>
            </p:cNvPr>
            <p:cNvSpPr txBox="1"/>
            <p:nvPr/>
          </p:nvSpPr>
          <p:spPr>
            <a:xfrm>
              <a:off x="2016323" y="2049553"/>
              <a:ext cx="14255350" cy="866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67"/>
                </a:spcAft>
              </a:pPr>
              <a:r>
                <a:rPr lang="en-US" sz="24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Bước 1: </a:t>
              </a:r>
              <a:r>
                <a:rPr lang="en-US" sz="24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Chuẩn</a:t>
              </a:r>
              <a:r>
                <a:rPr lang="en-US" sz="2400" dirty="0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bị</a:t>
              </a:r>
              <a:endParaRPr lang="vi-VN" sz="2400" dirty="0"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10" descr="A picture containing application&#10;&#10;Description automatically generated">
              <a:extLst>
                <a:ext uri="{FF2B5EF4-FFF2-40B4-BE49-F238E27FC236}">
                  <a16:creationId xmlns:a16="http://schemas.microsoft.com/office/drawing/2014/main" id="{BC8F5335-61BC-D432-55D5-3D7DA669F2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00" t="21122" r="13800" b="21122"/>
            <a:stretch/>
          </p:blipFill>
          <p:spPr>
            <a:xfrm>
              <a:off x="1083544" y="2760675"/>
              <a:ext cx="16120910" cy="3419587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C43AC48-911D-ED29-E2DA-A68AB9C8CC45}"/>
              </a:ext>
            </a:extLst>
          </p:cNvPr>
          <p:cNvSpPr/>
          <p:nvPr/>
        </p:nvSpPr>
        <p:spPr>
          <a:xfrm>
            <a:off x="969583" y="4294525"/>
            <a:ext cx="10252832" cy="2366032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Gợi ý: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 liệu đã qua sử dụng dạng khối trụ hoặc khối lập phương, khối chữ nhật như lõi giấy vệ sinh hoặc vỏ hộp giấy,...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 dụng giấy màu theo ý thích để tạo màu sơn cho các toa tàu. 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Dùng nắp chai nhựa hoặc cắt giấy bìa carton làm bánh xe.</a:t>
            </a:r>
          </a:p>
        </p:txBody>
      </p: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>
            <a:extLst>
              <a:ext uri="{FF2B5EF4-FFF2-40B4-BE49-F238E27FC236}">
                <a16:creationId xmlns:a16="http://schemas.microsoft.com/office/drawing/2014/main" id="{1C9D1900-00CB-37FB-5B69-D02B8E4D7C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373945" y="857947"/>
            <a:ext cx="536778" cy="5415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5CD770-B527-2906-008C-D86B1E39BEF6}"/>
              </a:ext>
            </a:extLst>
          </p:cNvPr>
          <p:cNvSpPr txBox="1"/>
          <p:nvPr/>
        </p:nvSpPr>
        <p:spPr>
          <a:xfrm>
            <a:off x="293586" y="1994609"/>
            <a:ext cx="6812293" cy="4727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2: Tạo toa tàu và bánh xe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3: Tạo đầu tàu và nối các toa thành đoàn tàu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Tạo ống khói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Tạo buồng lái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Ghép, nối đầu tàu với các toa tàu </a:t>
            </a:r>
            <a:r>
              <a:rPr lang="en-US" sz="18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Tx/>
              <a:buChar char="-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Đính các bánh xe đã tạo được đầu tàu và các toa tàu (mỗi toa 4 bánh). Đoàn tàu đã hoàn thành.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04815" indent="-304815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18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4: Sử dụng giấy màu (hoặc giấy trắng, giấy báo,...) và vẽ, cắt tạo các chi tiết như hình vuông, chữ nhật, làm cửa sổ cho đầu tàu và các toa.</a:t>
            </a:r>
            <a:endParaRPr lang="en-US" sz="18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hlinkClick r:id="rId4"/>
            <a:extLst>
              <a:ext uri="{FF2B5EF4-FFF2-40B4-BE49-F238E27FC236}">
                <a16:creationId xmlns:a16="http://schemas.microsoft.com/office/drawing/2014/main" id="{F1EC81E8-90E7-F980-5060-18D6F72AB0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460"/>
          <a:stretch/>
        </p:blipFill>
        <p:spPr>
          <a:xfrm>
            <a:off x="7211730" y="2635395"/>
            <a:ext cx="4698993" cy="3445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5544010" y="700091"/>
            <a:ext cx="2052286" cy="2065733"/>
            <a:chOff x="6734456" y="1026165"/>
            <a:chExt cx="2052286" cy="1905000"/>
          </a:xfrm>
        </p:grpSpPr>
        <p:pic>
          <p:nvPicPr>
            <p:cNvPr id="9" name="Picture 8" descr="Youtube PNG Free Images with Transparent Background - (410 Free Downloads)">
              <a:hlinkClick r:id="rId6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12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latin typeface="UTM Avo" panose="02040603050506020204" pitchFamily="18" charset="0"/>
                </a:rPr>
                <a:t>xem</a:t>
              </a:r>
              <a:r>
                <a:rPr lang="en-US" sz="1600" b="1" dirty="0">
                  <a:latin typeface="UTM Avo" panose="02040603050506020204" pitchFamily="18" charset="0"/>
                </a:rPr>
                <a:t>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45359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60079A7-7504-A8DF-EA82-3583CD741B45}"/>
              </a:ext>
            </a:extLst>
          </p:cNvPr>
          <p:cNvSpPr/>
          <p:nvPr/>
        </p:nvSpPr>
        <p:spPr>
          <a:xfrm>
            <a:off x="-992648" y="1801990"/>
            <a:ext cx="8540437" cy="577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ô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tô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:</a:t>
            </a:r>
            <a:endParaRPr lang="vi-VN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7B21F31-8C36-78D3-FECE-F02095FC5C35}"/>
              </a:ext>
            </a:extLst>
          </p:cNvPr>
          <p:cNvGrpSpPr/>
          <p:nvPr/>
        </p:nvGrpSpPr>
        <p:grpSpPr>
          <a:xfrm>
            <a:off x="410800" y="2590948"/>
            <a:ext cx="6072399" cy="2251613"/>
            <a:chOff x="914399" y="3145257"/>
            <a:chExt cx="9108598" cy="337742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94D301C-E3AB-6D59-FD8F-A509A75FCE89}"/>
                </a:ext>
              </a:extLst>
            </p:cNvPr>
            <p:cNvSpPr txBox="1"/>
            <p:nvPr/>
          </p:nvSpPr>
          <p:spPr>
            <a:xfrm>
              <a:off x="914399" y="3145257"/>
              <a:ext cx="8629260" cy="14356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81019" indent="-381019">
                <a:lnSpc>
                  <a:spcPct val="150000"/>
                </a:lnSpc>
                <a:spcAft>
                  <a:spcPts val="667"/>
                </a:spcAft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Bước 1: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Chuẩn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bị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: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liệu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b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bộ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phận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chính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2000" dirty="0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UTM Avo" panose="02040603050506020204" pitchFamily="18" charset="0"/>
                  <a:ea typeface="Arial" panose="020B0604020202020204" pitchFamily="34" charset="0"/>
                  <a:cs typeface="Arial" panose="020B0604020202020204" pitchFamily="34" charset="0"/>
                </a:rPr>
                <a:t>xe</a:t>
              </a:r>
              <a:endParaRPr lang="vi-VN" sz="2000" dirty="0">
                <a:solidFill>
                  <a:schemeClr val="tx1"/>
                </a:solidFill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 descr="A picture containing application&#10;&#10;Description automatically generated">
              <a:extLst>
                <a:ext uri="{FF2B5EF4-FFF2-40B4-BE49-F238E27FC236}">
                  <a16:creationId xmlns:a16="http://schemas.microsoft.com/office/drawing/2014/main" id="{83B62E8C-82EA-4E4F-14B7-432D39E81A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00" t="21122" r="13800" b="21122"/>
            <a:stretch/>
          </p:blipFill>
          <p:spPr>
            <a:xfrm>
              <a:off x="1393738" y="4692228"/>
              <a:ext cx="8629259" cy="1830449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D164686-013D-3D16-B078-69F344C8ADE3}"/>
              </a:ext>
            </a:extLst>
          </p:cNvPr>
          <p:cNvSpPr txBox="1"/>
          <p:nvPr/>
        </p:nvSpPr>
        <p:spPr>
          <a:xfrm>
            <a:off x="406400" y="4916754"/>
            <a:ext cx="7093293" cy="2151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2: Tạo thùng xe, đầu xe, buồng lái và bánh xe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3: Lắp ghép các bộ phận để tạo sản phẩm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Bước 4: Tạo thêm chi tiết cho sản phẩm 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endParaRPr lang="vi-VN" sz="2000" dirty="0">
              <a:solidFill>
                <a:schemeClr val="tx1"/>
              </a:solidFill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hlinkClick r:id="rId4"/>
            <a:extLst>
              <a:ext uri="{FF2B5EF4-FFF2-40B4-BE49-F238E27FC236}">
                <a16:creationId xmlns:a16="http://schemas.microsoft.com/office/drawing/2014/main" id="{85567D4C-DDA0-BBF0-28B8-69AC2B1FEA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977" y="1842398"/>
            <a:ext cx="4730813" cy="4838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5231691" y="1222263"/>
            <a:ext cx="2052286" cy="2065733"/>
            <a:chOff x="6734456" y="1026165"/>
            <a:chExt cx="2052286" cy="1905000"/>
          </a:xfrm>
        </p:grpSpPr>
        <p:pic>
          <p:nvPicPr>
            <p:cNvPr id="12" name="Picture 11" descr="Youtube PNG Free Images with Transparent Background - (410 Free Downloads)">
              <a:hlinkClick r:id="rId6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12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chemeClr val="tx1"/>
                  </a:solidFill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60379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8">
            <a:extLst>
              <a:ext uri="{FF2B5EF4-FFF2-40B4-BE49-F238E27FC236}">
                <a16:creationId xmlns:a16="http://schemas.microsoft.com/office/drawing/2014/main" id="{9D334D5F-419C-F8FF-9CAB-D08BFF310A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831573" y="1468353"/>
            <a:ext cx="783252" cy="790166"/>
          </a:xfrm>
          <a:prstGeom prst="rect">
            <a:avLst/>
          </a:prstGeom>
        </p:spPr>
      </p:pic>
      <p:sp>
        <p:nvSpPr>
          <p:cNvPr id="12" name="TextBox 5">
            <a:extLst>
              <a:ext uri="{FF2B5EF4-FFF2-40B4-BE49-F238E27FC236}">
                <a16:creationId xmlns:a16="http://schemas.microsoft.com/office/drawing/2014/main" id="{A87EE418-8BB7-28CA-2059-54CCCB93B28E}"/>
              </a:ext>
            </a:extLst>
          </p:cNvPr>
          <p:cNvSpPr txBox="1"/>
          <p:nvPr/>
        </p:nvSpPr>
        <p:spPr>
          <a:xfrm>
            <a:off x="3263900" y="1858409"/>
            <a:ext cx="5664200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6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5DB1C5-71A9-95E0-D2CC-F72E27FEA645}"/>
              </a:ext>
            </a:extLst>
          </p:cNvPr>
          <p:cNvSpPr txBox="1"/>
          <p:nvPr/>
        </p:nvSpPr>
        <p:spPr>
          <a:xfrm>
            <a:off x="789098" y="2538466"/>
            <a:ext cx="10613804" cy="4024115"/>
          </a:xfrm>
          <a:prstGeom prst="rect">
            <a:avLst/>
          </a:prstGeom>
          <a:solidFill>
            <a:srgbClr val="FFFAF7"/>
          </a:solidFill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Mỗi nhóm gồm 3 – 4 em.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Mỗi nhóm có thể tùy chọn phương tiện giao thông tùy thích.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thành viên trong nhóm cắt dán và ghép các bộ phận của </a:t>
            </a:r>
            <a:br>
              <a:rPr lang="nl-NL" sz="22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nl-NL" sz="22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phương tiện vào với nhau như các bước ở nhiệm vụ cá nhân.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Phân công các thành viên thực hiện các bước như cắt, dán,...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thành viên cùng thống nhất hoàn thiện và đặt tên cho sản phẩm.</a:t>
            </a:r>
          </a:p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nl-NL" sz="22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Một bạn đại diện nhóm sẽ trình bày về thiết kế của nhóm mình.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9530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>
            <a:extLst>
              <a:ext uri="{FF2B5EF4-FFF2-40B4-BE49-F238E27FC236}">
                <a16:creationId xmlns:a16="http://schemas.microsoft.com/office/drawing/2014/main" id="{68F228C4-C5A5-F2BF-E1F6-DFD9C110BC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3" b="29607"/>
          <a:stretch>
            <a:fillRect/>
          </a:stretch>
        </p:blipFill>
        <p:spPr>
          <a:xfrm>
            <a:off x="3962770" y="6426967"/>
            <a:ext cx="4266460" cy="4310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51833B1-D6D7-0ABF-EC74-5FBD0227491F}"/>
              </a:ext>
            </a:extLst>
          </p:cNvPr>
          <p:cNvSpPr txBox="1"/>
          <p:nvPr/>
        </p:nvSpPr>
        <p:spPr>
          <a:xfrm>
            <a:off x="2639553" y="1584661"/>
            <a:ext cx="6912891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trưng bày sản phẩm theo nhóm và giới thiệu về sản phẩm của nhóm mình.</a:t>
            </a:r>
            <a:endParaRPr lang="en-US" sz="22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F7C90A-B69F-8896-8107-5FBA09F64045}"/>
              </a:ext>
            </a:extLst>
          </p:cNvPr>
          <p:cNvSpPr/>
          <p:nvPr/>
        </p:nvSpPr>
        <p:spPr>
          <a:xfrm>
            <a:off x="736799" y="2620778"/>
            <a:ext cx="10718400" cy="2059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Gợi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ý: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tiện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bởi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liệu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khối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cơ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khối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lặp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các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9DE5CC-E1D8-B0A8-3BE9-F0A6E45749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457" y="4424411"/>
            <a:ext cx="43815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89101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>
            <a:extLst>
              <a:ext uri="{FF2B5EF4-FFF2-40B4-BE49-F238E27FC236}">
                <a16:creationId xmlns:a16="http://schemas.microsoft.com/office/drawing/2014/main" id="{13C7DFB8-BAC6-211C-74B2-1741B79A3C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521999" y="5400594"/>
            <a:ext cx="576561" cy="583860"/>
          </a:xfrm>
          <a:prstGeom prst="rect">
            <a:avLst/>
          </a:prstGeom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EED4B5C5-8873-9782-042B-89611F89F1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98560" y="5895553"/>
            <a:ext cx="576561" cy="5838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5475C8-A89A-D5AF-7B7E-CC378C00AA46}"/>
              </a:ext>
            </a:extLst>
          </p:cNvPr>
          <p:cNvSpPr txBox="1"/>
          <p:nvPr/>
        </p:nvSpPr>
        <p:spPr>
          <a:xfrm>
            <a:off x="2819399" y="1697392"/>
            <a:ext cx="65532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Tạo hình chiếc thuyền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328319-7D74-D137-3D43-5A191CA115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654" y="3276672"/>
            <a:ext cx="4991788" cy="26188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E2D713-56D5-4D64-5C65-284DDA2F43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802" y="3736665"/>
            <a:ext cx="4991788" cy="3327858"/>
          </a:xfrm>
          <a:prstGeom prst="rect">
            <a:avLst/>
          </a:prstGeom>
        </p:spPr>
      </p:pic>
      <p:pic>
        <p:nvPicPr>
          <p:cNvPr id="12" name="Picture 11" descr="A picture containing text, decorated&#10;&#10;Description automatically generated">
            <a:extLst>
              <a:ext uri="{FF2B5EF4-FFF2-40B4-BE49-F238E27FC236}">
                <a16:creationId xmlns:a16="http://schemas.microsoft.com/office/drawing/2014/main" id="{917629CF-87EB-2680-C88C-98F7F8544D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13" y="3378684"/>
            <a:ext cx="3474360" cy="26057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DBE232D-6C79-246D-85C7-FED1B6136FE6}"/>
              </a:ext>
            </a:extLst>
          </p:cNvPr>
          <p:cNvSpPr txBox="1"/>
          <p:nvPr/>
        </p:nvSpPr>
        <p:spPr>
          <a:xfrm>
            <a:off x="1557364" y="2342567"/>
            <a:ext cx="9077271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200" dirty="0">
                <a:solidFill>
                  <a:schemeClr val="tx1"/>
                </a:solidFill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tạo hình chiếc thuyền có sử dụng hình, khối cơ bản để sáng tạo sản phẩm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A1FD340-D4A4-493E-388A-99A3279CE655}"/>
              </a:ext>
            </a:extLst>
          </p:cNvPr>
          <p:cNvSpPr txBox="1"/>
          <p:nvPr/>
        </p:nvSpPr>
        <p:spPr>
          <a:xfrm>
            <a:off x="2514600" y="1711837"/>
            <a:ext cx="7162800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200" dirty="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Các em hãy tạo hình các phương tiện giao thông bằng cách vẽ, nặn, tạo hình.</a:t>
            </a:r>
            <a:endParaRPr lang="en-US" sz="2200" dirty="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A29338-F97D-B82F-958A-EC676C47B963}"/>
              </a:ext>
            </a:extLst>
          </p:cNvPr>
          <p:cNvGrpSpPr/>
          <p:nvPr/>
        </p:nvGrpSpPr>
        <p:grpSpPr>
          <a:xfrm>
            <a:off x="478522" y="2957131"/>
            <a:ext cx="4423087" cy="3710763"/>
            <a:chOff x="489197" y="2015997"/>
            <a:chExt cx="5967198" cy="504952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1580353-EB7E-12A7-5389-745AFB6E09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/>
            <a:stretch/>
          </p:blipFill>
          <p:spPr>
            <a:xfrm rot="346211">
              <a:off x="696151" y="2356638"/>
              <a:ext cx="5510327" cy="4264788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5564BA4-ED6B-102D-E816-41A05A29B29C}"/>
                </a:ext>
              </a:extLst>
            </p:cNvPr>
            <p:cNvSpPr/>
            <p:nvPr/>
          </p:nvSpPr>
          <p:spPr>
            <a:xfrm>
              <a:off x="811881" y="2015997"/>
              <a:ext cx="5458047" cy="6480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C92595D-4669-3D76-5D14-AA7BDC07F317}"/>
                </a:ext>
              </a:extLst>
            </p:cNvPr>
            <p:cNvSpPr/>
            <p:nvPr/>
          </p:nvSpPr>
          <p:spPr>
            <a:xfrm>
              <a:off x="655021" y="6417507"/>
              <a:ext cx="5458047" cy="6480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A73AEA7-21D9-6DD3-C558-36A8249700F9}"/>
                </a:ext>
              </a:extLst>
            </p:cNvPr>
            <p:cNvSpPr/>
            <p:nvPr/>
          </p:nvSpPr>
          <p:spPr>
            <a:xfrm>
              <a:off x="5947449" y="2445388"/>
              <a:ext cx="508946" cy="3948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9F7712D-46F6-384A-B6C8-4B790A4BD6BF}"/>
                </a:ext>
              </a:extLst>
            </p:cNvPr>
            <p:cNvSpPr/>
            <p:nvPr/>
          </p:nvSpPr>
          <p:spPr>
            <a:xfrm>
              <a:off x="489197" y="2550769"/>
              <a:ext cx="508946" cy="3948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23513AE-AF15-D3AE-2105-C14456AD76BD}"/>
              </a:ext>
            </a:extLst>
          </p:cNvPr>
          <p:cNvGrpSpPr/>
          <p:nvPr/>
        </p:nvGrpSpPr>
        <p:grpSpPr>
          <a:xfrm>
            <a:off x="6049407" y="3366854"/>
            <a:ext cx="2292278" cy="2804268"/>
            <a:chOff x="4949861" y="3402419"/>
            <a:chExt cx="2292278" cy="280426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840AB42-A7AF-AF61-90D5-ADD9974A9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49861" y="3407506"/>
              <a:ext cx="2292278" cy="2799181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D1E1063-42E4-EC74-416A-2CF31C78DE08}"/>
                </a:ext>
              </a:extLst>
            </p:cNvPr>
            <p:cNvSpPr/>
            <p:nvPr/>
          </p:nvSpPr>
          <p:spPr>
            <a:xfrm>
              <a:off x="4949861" y="3402419"/>
              <a:ext cx="1010093" cy="175437"/>
            </a:xfrm>
            <a:prstGeom prst="rect">
              <a:avLst/>
            </a:prstGeom>
            <a:solidFill>
              <a:srgbClr val="FBDEEB"/>
            </a:solidFill>
            <a:ln>
              <a:solidFill>
                <a:srgbClr val="FBDEE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5E0F2B3A-FE81-6328-7DB0-B71CE424F8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8971" y="2773385"/>
            <a:ext cx="1725255" cy="389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0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8">
            <a:extLst>
              <a:ext uri="{FF2B5EF4-FFF2-40B4-BE49-F238E27FC236}">
                <a16:creationId xmlns:a16="http://schemas.microsoft.com/office/drawing/2014/main" id="{7D3230EA-4E41-4A8B-76DA-1758797219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029876" y="1068243"/>
            <a:ext cx="783252" cy="7901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ECA085-373F-6AB0-F951-011565BC45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8211" y="5845806"/>
            <a:ext cx="783252" cy="79016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485982-8797-EFAD-4CAB-18DEE5420A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8211" y="4828625"/>
            <a:ext cx="783252" cy="7901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31D0886-F71F-F27A-AF46-20B134903D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08174" y="5845806"/>
            <a:ext cx="783252" cy="7901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FFCD5F-247B-C18E-3E97-A18E0C2FE0AF}"/>
              </a:ext>
            </a:extLst>
          </p:cNvPr>
          <p:cNvSpPr txBox="1"/>
          <p:nvPr/>
        </p:nvSpPr>
        <p:spPr>
          <a:xfrm>
            <a:off x="3048886" y="3275112"/>
            <a:ext cx="60977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78A188-45C6-4128-B1C1-B5ABF8D52A02}"/>
              </a:ext>
            </a:extLst>
          </p:cNvPr>
          <p:cNvGrpSpPr/>
          <p:nvPr/>
        </p:nvGrpSpPr>
        <p:grpSpPr>
          <a:xfrm>
            <a:off x="2549487" y="2190868"/>
            <a:ext cx="6462885" cy="2784042"/>
            <a:chOff x="2362200" y="2306118"/>
            <a:chExt cx="6462885" cy="278404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F643736-A563-5F4E-E8A1-B0C1582DD207}"/>
                </a:ext>
              </a:extLst>
            </p:cNvPr>
            <p:cNvGrpSpPr/>
            <p:nvPr/>
          </p:nvGrpSpPr>
          <p:grpSpPr>
            <a:xfrm>
              <a:off x="2487935" y="2306118"/>
              <a:ext cx="6337150" cy="2553212"/>
              <a:chOff x="2552809" y="2413591"/>
              <a:chExt cx="5888571" cy="2372481"/>
            </a:xfrm>
          </p:grpSpPr>
          <p:sp>
            <p:nvSpPr>
              <p:cNvPr id="7" name="Freeform 2">
                <a:extLst>
                  <a:ext uri="{FF2B5EF4-FFF2-40B4-BE49-F238E27FC236}">
                    <a16:creationId xmlns:a16="http://schemas.microsoft.com/office/drawing/2014/main" id="{16F8BA69-010A-EC81-26B7-BC0064B03AB9}"/>
                  </a:ext>
                </a:extLst>
              </p:cNvPr>
              <p:cNvSpPr/>
              <p:nvPr/>
            </p:nvSpPr>
            <p:spPr>
              <a:xfrm>
                <a:off x="2552809" y="2413899"/>
                <a:ext cx="5888571" cy="2372173"/>
              </a:xfrm>
              <a:custGeom>
                <a:avLst/>
                <a:gdLst/>
                <a:ahLst/>
                <a:cxnLst/>
                <a:rect l="l" t="t" r="r" b="b"/>
                <a:pathLst>
                  <a:path w="12501928" h="5036322">
                    <a:moveTo>
                      <a:pt x="0" y="0"/>
                    </a:moveTo>
                    <a:lnTo>
                      <a:pt x="12501928" y="0"/>
                    </a:lnTo>
                    <a:lnTo>
                      <a:pt x="12501928" y="5036322"/>
                    </a:lnTo>
                    <a:lnTo>
                      <a:pt x="0" y="503632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EFBF957-4ED0-CBD9-D779-240159703B37}"/>
                  </a:ext>
                </a:extLst>
              </p:cNvPr>
              <p:cNvSpPr/>
              <p:nvPr/>
            </p:nvSpPr>
            <p:spPr>
              <a:xfrm>
                <a:off x="4072270" y="2413591"/>
                <a:ext cx="2179674" cy="574158"/>
              </a:xfrm>
              <a:prstGeom prst="rect">
                <a:avLst/>
              </a:prstGeom>
              <a:solidFill>
                <a:srgbClr val="FFFAF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56DC15B-D889-4286-9FA9-2250670E0A72}"/>
                </a:ext>
              </a:extLst>
            </p:cNvPr>
            <p:cNvSpPr/>
            <p:nvPr/>
          </p:nvSpPr>
          <p:spPr>
            <a:xfrm>
              <a:off x="2362200" y="4610100"/>
              <a:ext cx="617220" cy="480060"/>
            </a:xfrm>
            <a:prstGeom prst="rect">
              <a:avLst/>
            </a:prstGeom>
            <a:solidFill>
              <a:srgbClr val="FFF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8093317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85953EDF-FE87-6D6B-B7FB-7EDB774C7A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8000"/>
          </a:blip>
          <a:srcRect l="13" t="14091" r="71792" b="3577"/>
          <a:stretch>
            <a:fillRect/>
          </a:stretch>
        </p:blipFill>
        <p:spPr>
          <a:xfrm rot="-10800000">
            <a:off x="1" y="2865133"/>
            <a:ext cx="1231963" cy="3534539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7230A0F5-3FC9-92D0-DB6E-22B7039E31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110" b="48817"/>
          <a:stretch>
            <a:fillRect/>
          </a:stretch>
        </p:blipFill>
        <p:spPr>
          <a:xfrm>
            <a:off x="0" y="5703689"/>
            <a:ext cx="2463927" cy="1154311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15792364-F7B9-416A-46DC-DDBC9D97AB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3" b="29607"/>
          <a:stretch>
            <a:fillRect/>
          </a:stretch>
        </p:blipFill>
        <p:spPr>
          <a:xfrm>
            <a:off x="3962770" y="6426967"/>
            <a:ext cx="4266460" cy="431033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E618810B-4227-F343-E572-32627B898F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85800" y="3776392"/>
            <a:ext cx="628578" cy="648019"/>
          </a:xfrm>
          <a:prstGeom prst="rect">
            <a:avLst/>
          </a:prstGeom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D815F0AD-C266-42BD-908E-CF664311CB18}"/>
              </a:ext>
            </a:extLst>
          </p:cNvPr>
          <p:cNvSpPr txBox="1"/>
          <p:nvPr/>
        </p:nvSpPr>
        <p:spPr>
          <a:xfrm>
            <a:off x="3091647" y="1156089"/>
            <a:ext cx="5969000" cy="400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BF1FB4-0655-106E-D50A-56CA3EBC818A}"/>
              </a:ext>
            </a:extLst>
          </p:cNvPr>
          <p:cNvSpPr/>
          <p:nvPr/>
        </p:nvSpPr>
        <p:spPr>
          <a:xfrm>
            <a:off x="2342347" y="1799578"/>
            <a:ext cx="8017894" cy="1216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Clr>
                <a:srgbClr val="21355A"/>
              </a:buClr>
              <a:buSzPts val="5200"/>
            </a:pPr>
            <a:r>
              <a:rPr lang="nl-NL" sz="26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Xem trước </a:t>
            </a:r>
            <a:r>
              <a:rPr lang="nl-NL" sz="26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12 </a:t>
            </a:r>
            <a:r>
              <a:rPr lang="nl-NL" sz="26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và chuẩn bị đồ dùng, </a:t>
            </a:r>
            <a:br>
              <a:rPr lang="nl-NL" sz="26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</a:br>
            <a:r>
              <a:rPr lang="nl-NL" sz="26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công cụ theo hướng dẫn ở mục Chuẩn bị. </a:t>
            </a:r>
            <a:endParaRPr lang="vi-VN" sz="26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Mali SemiBold"/>
            </a:endParaRPr>
          </a:p>
        </p:txBody>
      </p:sp>
      <p:pic>
        <p:nvPicPr>
          <p:cNvPr id="11" name="Picture 19">
            <a:extLst>
              <a:ext uri="{FF2B5EF4-FFF2-40B4-BE49-F238E27FC236}">
                <a16:creationId xmlns:a16="http://schemas.microsoft.com/office/drawing/2014/main" id="{43991D54-3E69-8AD9-935F-B65ABF5132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342347" y="3459563"/>
            <a:ext cx="6463025" cy="334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123</TotalTime>
  <Words>965</Words>
  <Application>Microsoft Office PowerPoint</Application>
  <PresentationFormat>Widescreen</PresentationFormat>
  <Paragraphs>103</Paragraphs>
  <Slides>22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UTM Avo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Monkey</dc:creator>
  <dc:description>9Slide.vn</dc:description>
  <cp:lastModifiedBy>nt Hoa</cp:lastModifiedBy>
  <cp:revision>22</cp:revision>
  <dcterms:modified xsi:type="dcterms:W3CDTF">2024-12-25T08:33:17Z</dcterms:modified>
  <cp:category>9Slide.vn</cp:category>
</cp:coreProperties>
</file>