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7"/>
  </p:notesMasterIdLst>
  <p:sldIdLst>
    <p:sldId id="256" r:id="rId2"/>
    <p:sldId id="281" r:id="rId3"/>
    <p:sldId id="353" r:id="rId4"/>
    <p:sldId id="278" r:id="rId5"/>
    <p:sldId id="351" r:id="rId6"/>
    <p:sldId id="356" r:id="rId7"/>
    <p:sldId id="357" r:id="rId8"/>
    <p:sldId id="358" r:id="rId9"/>
    <p:sldId id="359" r:id="rId10"/>
    <p:sldId id="361" r:id="rId11"/>
    <p:sldId id="362" r:id="rId12"/>
    <p:sldId id="364" r:id="rId13"/>
    <p:sldId id="365" r:id="rId14"/>
    <p:sldId id="366" r:id="rId15"/>
    <p:sldId id="367" r:id="rId16"/>
    <p:sldId id="368" r:id="rId17"/>
    <p:sldId id="369" r:id="rId18"/>
    <p:sldId id="370" r:id="rId19"/>
    <p:sldId id="371" r:id="rId20"/>
    <p:sldId id="372" r:id="rId21"/>
    <p:sldId id="373" r:id="rId22"/>
    <p:sldId id="363" r:id="rId23"/>
    <p:sldId id="374" r:id="rId24"/>
    <p:sldId id="344" r:id="rId25"/>
    <p:sldId id="354" r:id="rId26"/>
    <p:sldId id="380" r:id="rId27"/>
    <p:sldId id="383" r:id="rId28"/>
    <p:sldId id="381" r:id="rId29"/>
    <p:sldId id="384" r:id="rId30"/>
    <p:sldId id="386" r:id="rId31"/>
    <p:sldId id="382" r:id="rId32"/>
    <p:sldId id="348" r:id="rId33"/>
    <p:sldId id="352" r:id="rId34"/>
    <p:sldId id="276" r:id="rId35"/>
    <p:sldId id="275" r:id="rId36"/>
  </p:sldIdLst>
  <p:sldSz cx="12192000" cy="6858000"/>
  <p:notesSz cx="6858000" cy="9144000"/>
  <p:embeddedFontLst>
    <p:embeddedFont>
      <p:font typeface="UTM Avo" panose="02040603050506020204" pitchFamily="18"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46"/>
    <p:restoredTop sz="94595"/>
  </p:normalViewPr>
  <p:slideViewPr>
    <p:cSldViewPr snapToGrid="0">
      <p:cViewPr varScale="1">
        <p:scale>
          <a:sx n="105" d="100"/>
          <a:sy n="105" d="100"/>
        </p:scale>
        <p:origin x="94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1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2/1/679/1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24.xml.rels><?xml version="1.0" encoding="UTF-8" standalone="yes"?>
<Relationships xmlns="http://schemas.openxmlformats.org/package/2006/relationships"><Relationship Id="rId3" Type="http://schemas.openxmlformats.org/officeDocument/2006/relationships/hyperlink" Target="https://www.hoc10.vn/doc-sach/tieng-viet-5-tap-2/1/679/16/" TargetMode="Externa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xml"/><Relationship Id="rId7" Type="http://schemas.openxmlformats.org/officeDocument/2006/relationships/image" Target="../media/image3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7.gif"/><Relationship Id="rId5" Type="http://schemas.openxmlformats.org/officeDocument/2006/relationships/image" Target="../media/image36.gif"/><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6.gif"/></Relationships>
</file>

<file path=ppt/slides/_rels/slide27.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37.gif"/><Relationship Id="rId7"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tieng-viet-5-tap-2/1/679/16/" TargetMode="External"/><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8.jpg"/><Relationship Id="rId4" Type="http://schemas.openxmlformats.org/officeDocument/2006/relationships/hyperlink" Target="https://www.youtube.com/@hoc1biet1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298448" y="2301770"/>
            <a:ext cx="9595104"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20</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4: </a:t>
            </a:r>
            <a:r>
              <a:rPr lang="en-US" sz="4800" b="1" dirty="0" err="1">
                <a:solidFill>
                  <a:srgbClr val="FF0000"/>
                </a:solidFill>
                <a:latin typeface="UTM Avo" panose="02040603050506020204" pitchFamily="18"/>
                <a:ea typeface="Arial"/>
                <a:cs typeface="Arial"/>
                <a:sym typeface="Arial"/>
              </a:rPr>
              <a:t>Hội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xuân</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vùng</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cao</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17CEC30C-73A9-7DD4-302B-B9A838E473A6}"/>
              </a:ext>
            </a:extLst>
          </p:cNvPr>
          <p:cNvSpPr txBox="1"/>
          <p:nvPr/>
        </p:nvSpPr>
        <p:spPr>
          <a:xfrm>
            <a:off x="2010173" y="1294574"/>
            <a:ext cx="8171654" cy="578748"/>
          </a:xfrm>
          <a:prstGeom prst="rect">
            <a:avLst/>
          </a:prstGeom>
        </p:spPr>
        <p:txBody>
          <a:bodyPr wrap="square" lIns="0" tIns="0" rIns="0" bIns="0" rtlCol="0" anchor="t">
            <a:spAutoFit/>
          </a:bodyPr>
          <a:lstStyle/>
          <a:p>
            <a:pPr algn="ctr">
              <a:lnSpc>
                <a:spcPts val="5051"/>
              </a:lnSpc>
              <a:spcBef>
                <a:spcPct val="0"/>
              </a:spcBef>
            </a:pPr>
            <a:r>
              <a:rPr lang="en-US" sz="2800" dirty="0" err="1">
                <a:solidFill>
                  <a:srgbClr val="242424"/>
                </a:solidFill>
                <a:latin typeface="+mn-lt"/>
                <a:ea typeface="Brasika"/>
                <a:cs typeface="Arial" panose="020B0604020202020204" pitchFamily="34" charset="0"/>
                <a:sym typeface="Brasika"/>
              </a:rPr>
              <a:t>Các</a:t>
            </a:r>
            <a:r>
              <a:rPr lang="en-US" sz="2800" dirty="0">
                <a:solidFill>
                  <a:srgbClr val="242424"/>
                </a:solidFill>
                <a:latin typeface="+mn-lt"/>
                <a:ea typeface="Brasika"/>
                <a:cs typeface="Arial" panose="020B0604020202020204" pitchFamily="34" charset="0"/>
                <a:sym typeface="Brasika"/>
              </a:rPr>
              <a:t> </a:t>
            </a:r>
            <a:r>
              <a:rPr lang="en-US" sz="2800" dirty="0" err="1">
                <a:solidFill>
                  <a:srgbClr val="242424"/>
                </a:solidFill>
                <a:latin typeface="+mn-lt"/>
                <a:ea typeface="Brasika"/>
                <a:cs typeface="Arial" panose="020B0604020202020204" pitchFamily="34" charset="0"/>
                <a:sym typeface="Brasika"/>
              </a:rPr>
              <a:t>em</a:t>
            </a:r>
            <a:r>
              <a:rPr lang="en-US" sz="2800" dirty="0">
                <a:solidFill>
                  <a:srgbClr val="242424"/>
                </a:solidFill>
                <a:latin typeface="+mn-lt"/>
                <a:ea typeface="Brasika"/>
                <a:cs typeface="Arial" panose="020B0604020202020204" pitchFamily="34" charset="0"/>
                <a:sym typeface="Brasika"/>
              </a:rPr>
              <a:t> </a:t>
            </a:r>
            <a:r>
              <a:rPr lang="en-US" sz="2800" dirty="0" err="1">
                <a:solidFill>
                  <a:srgbClr val="242424"/>
                </a:solidFill>
                <a:latin typeface="+mn-lt"/>
                <a:ea typeface="Brasika"/>
                <a:cs typeface="Arial" panose="020B0604020202020204" pitchFamily="34" charset="0"/>
                <a:sym typeface="Brasika"/>
              </a:rPr>
              <a:t>xem</a:t>
            </a:r>
            <a:r>
              <a:rPr lang="en-US" sz="2800" dirty="0">
                <a:solidFill>
                  <a:srgbClr val="242424"/>
                </a:solidFill>
                <a:latin typeface="+mn-lt"/>
                <a:ea typeface="Brasika"/>
                <a:cs typeface="Arial" panose="020B0604020202020204" pitchFamily="34" charset="0"/>
                <a:sym typeface="Brasika"/>
              </a:rPr>
              <a:t> video </a:t>
            </a:r>
            <a:r>
              <a:rPr lang="en-US" sz="2800" dirty="0" err="1">
                <a:solidFill>
                  <a:srgbClr val="242424"/>
                </a:solidFill>
                <a:latin typeface="+mn-lt"/>
                <a:ea typeface="Brasika"/>
                <a:cs typeface="Arial" panose="020B0604020202020204" pitchFamily="34" charset="0"/>
                <a:sym typeface="Brasika"/>
              </a:rPr>
              <a:t>dưới</a:t>
            </a:r>
            <a:r>
              <a:rPr lang="en-US" sz="2800" dirty="0">
                <a:solidFill>
                  <a:srgbClr val="242424"/>
                </a:solidFill>
                <a:latin typeface="+mn-lt"/>
                <a:ea typeface="Brasika"/>
                <a:cs typeface="Arial" panose="020B0604020202020204" pitchFamily="34" charset="0"/>
                <a:sym typeface="Brasika"/>
              </a:rPr>
              <a:t> </a:t>
            </a:r>
            <a:r>
              <a:rPr lang="en-US" sz="2800" dirty="0" err="1">
                <a:solidFill>
                  <a:srgbClr val="242424"/>
                </a:solidFill>
                <a:latin typeface="+mn-lt"/>
                <a:ea typeface="Brasika"/>
                <a:cs typeface="Arial" panose="020B0604020202020204" pitchFamily="34" charset="0"/>
                <a:sym typeface="Brasika"/>
              </a:rPr>
              <a:t>đây</a:t>
            </a:r>
            <a:r>
              <a:rPr lang="en-US" sz="2800" dirty="0">
                <a:solidFill>
                  <a:srgbClr val="242424"/>
                </a:solidFill>
                <a:latin typeface="+mn-lt"/>
                <a:ea typeface="Brasika"/>
                <a:cs typeface="Arial" panose="020B0604020202020204" pitchFamily="34" charset="0"/>
                <a:sym typeface="Brasika"/>
              </a:rPr>
              <a:t>:</a:t>
            </a:r>
          </a:p>
        </p:txBody>
      </p:sp>
      <p:pic>
        <p:nvPicPr>
          <p:cNvPr id="3" name="y2mate.com - Độc đáo lễ hội Gầu tào của đồng bào dân tộc Mông Hoàng Su Phì  Ngày 392022_v720P.mp4" descr="y2mate.com - Độc đáo lễ hội Gầu tào của đồng bào dân tộc Mông Hoàng Su Phì  Ngày 392022_v720P.mp4">
            <a:hlinkClick r:id="" action="ppaction://media"/>
            <a:extLst>
              <a:ext uri="{FF2B5EF4-FFF2-40B4-BE49-F238E27FC236}">
                <a16:creationId xmlns:a16="http://schemas.microsoft.com/office/drawing/2014/main" id="{B4A09281-3878-99DB-3A1B-FD5F494C949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49065" y="2016030"/>
            <a:ext cx="8293870" cy="4665303"/>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2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6DB49DF9-5C9F-F5BF-A40E-DBEB2BA8D07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BC3C39FA-3C91-A48A-C437-76F0D804FCF0}"/>
              </a:ext>
            </a:extLst>
          </p:cNvPr>
          <p:cNvSpPr txBox="1"/>
          <p:nvPr/>
        </p:nvSpPr>
        <p:spPr>
          <a:xfrm>
            <a:off x="1269776" y="2710611"/>
            <a:ext cx="5112138" cy="1909818"/>
          </a:xfrm>
          <a:prstGeom prst="rect">
            <a:avLst/>
          </a:prstGeom>
        </p:spPr>
        <p:txBody>
          <a:bodyPr lIns="0" tIns="0" rIns="0" bIns="0" rtlCol="0" anchor="t">
            <a:spAutoFit/>
          </a:bodyPr>
          <a:lstStyle/>
          <a:p>
            <a:pPr algn="ctr">
              <a:lnSpc>
                <a:spcPct val="150000"/>
              </a:lnSpc>
              <a:spcBef>
                <a:spcPct val="0"/>
              </a:spcBef>
            </a:pPr>
            <a:r>
              <a:rPr lang="en-US" sz="4409" b="1" dirty="0" err="1">
                <a:solidFill>
                  <a:schemeClr val="tx1"/>
                </a:solidFill>
                <a:latin typeface="UTM Avo" panose="02040603050506020204" pitchFamily="18"/>
                <a:ea typeface="Brasika"/>
                <a:cs typeface="Arial" panose="020B0604020202020204" pitchFamily="34" charset="0"/>
                <a:sym typeface="Brasika"/>
              </a:rPr>
              <a:t>Hoạt</a:t>
            </a:r>
            <a:r>
              <a:rPr lang="en-US" sz="4409" b="1" dirty="0">
                <a:solidFill>
                  <a:schemeClr val="tx1"/>
                </a:solidFill>
                <a:latin typeface="UTM Avo" panose="02040603050506020204" pitchFamily="18"/>
                <a:ea typeface="Brasika"/>
                <a:cs typeface="Arial" panose="020B0604020202020204" pitchFamily="34" charset="0"/>
                <a:sym typeface="Brasika"/>
              </a:rPr>
              <a:t> </a:t>
            </a:r>
            <a:r>
              <a:rPr lang="en-US" sz="4409" b="1" dirty="0" err="1">
                <a:solidFill>
                  <a:schemeClr val="tx1"/>
                </a:solidFill>
                <a:latin typeface="UTM Avo" panose="02040603050506020204" pitchFamily="18"/>
                <a:ea typeface="Brasika"/>
                <a:cs typeface="Arial" panose="020B0604020202020204" pitchFamily="34" charset="0"/>
                <a:sym typeface="Brasika"/>
              </a:rPr>
              <a:t>động</a:t>
            </a:r>
            <a:r>
              <a:rPr lang="en-US" sz="4409" b="1" dirty="0">
                <a:solidFill>
                  <a:schemeClr val="tx1"/>
                </a:solidFill>
                <a:latin typeface="UTM Avo" panose="02040603050506020204" pitchFamily="18"/>
                <a:ea typeface="Brasika"/>
                <a:cs typeface="Arial" panose="020B0604020202020204" pitchFamily="34" charset="0"/>
                <a:sym typeface="Brasika"/>
              </a:rPr>
              <a:t> 1</a:t>
            </a:r>
          </a:p>
          <a:p>
            <a:pPr algn="ctr">
              <a:lnSpc>
                <a:spcPct val="150000"/>
              </a:lnSpc>
              <a:spcBef>
                <a:spcPct val="0"/>
              </a:spcBef>
            </a:pPr>
            <a:r>
              <a:rPr lang="en-US" sz="4409" b="1" dirty="0" err="1">
                <a:solidFill>
                  <a:schemeClr val="tx1"/>
                </a:solidFill>
                <a:latin typeface="UTM Avo" panose="02040603050506020204" pitchFamily="18"/>
                <a:ea typeface="Brasika"/>
                <a:cs typeface="Arial" panose="020B0604020202020204" pitchFamily="34" charset="0"/>
                <a:sym typeface="Brasika"/>
              </a:rPr>
              <a:t>Đọc</a:t>
            </a:r>
            <a:r>
              <a:rPr lang="en-US" sz="4409" b="1" dirty="0">
                <a:solidFill>
                  <a:schemeClr val="tx1"/>
                </a:solidFill>
                <a:latin typeface="UTM Avo" panose="02040603050506020204" pitchFamily="18"/>
                <a:ea typeface="Brasika"/>
                <a:cs typeface="Arial" panose="020B0604020202020204" pitchFamily="34" charset="0"/>
                <a:sym typeface="Brasika"/>
              </a:rPr>
              <a:t> </a:t>
            </a:r>
            <a:r>
              <a:rPr lang="en-US" sz="4409" b="1" dirty="0" err="1">
                <a:solidFill>
                  <a:schemeClr val="tx1"/>
                </a:solidFill>
                <a:latin typeface="UTM Avo" panose="02040603050506020204" pitchFamily="18"/>
                <a:ea typeface="Brasika"/>
                <a:cs typeface="Arial" panose="020B0604020202020204" pitchFamily="34" charset="0"/>
                <a:sym typeface="Brasika"/>
              </a:rPr>
              <a:t>thành</a:t>
            </a:r>
            <a:r>
              <a:rPr lang="en-US" sz="4409" b="1" dirty="0">
                <a:solidFill>
                  <a:schemeClr val="tx1"/>
                </a:solidFill>
                <a:latin typeface="UTM Avo" panose="02040603050506020204" pitchFamily="18"/>
                <a:ea typeface="Brasika"/>
                <a:cs typeface="Arial" panose="020B0604020202020204" pitchFamily="34" charset="0"/>
                <a:sym typeface="Brasika"/>
              </a:rPr>
              <a:t> </a:t>
            </a:r>
            <a:r>
              <a:rPr lang="en-US" sz="4409" b="1" dirty="0" err="1">
                <a:solidFill>
                  <a:schemeClr val="tx1"/>
                </a:solidFill>
                <a:latin typeface="UTM Avo" panose="02040603050506020204" pitchFamily="18"/>
                <a:ea typeface="Brasika"/>
                <a:cs typeface="Arial" panose="020B0604020202020204" pitchFamily="34" charset="0"/>
                <a:sym typeface="Brasika"/>
              </a:rPr>
              <a:t>tiếng</a:t>
            </a:r>
            <a:endParaRPr lang="en-US" sz="4409" b="1" dirty="0">
              <a:solidFill>
                <a:schemeClr val="tx1"/>
              </a:solidFill>
              <a:latin typeface="UTM Avo" panose="02040603050506020204" pitchFamily="18"/>
              <a:ea typeface="Brasika"/>
              <a:cs typeface="Arial" panose="020B0604020202020204" pitchFamily="34" charset="0"/>
              <a:sym typeface="Brasika"/>
            </a:endParaRPr>
          </a:p>
        </p:txBody>
      </p:sp>
      <p:pic>
        <p:nvPicPr>
          <p:cNvPr id="3" name="Picture 9">
            <a:extLst>
              <a:ext uri="{FF2B5EF4-FFF2-40B4-BE49-F238E27FC236}">
                <a16:creationId xmlns:a16="http://schemas.microsoft.com/office/drawing/2014/main" id="{43A4F994-BA6C-ABF9-40E7-E38029457B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086712" y="1692919"/>
            <a:ext cx="3835512" cy="4309564"/>
          </a:xfrm>
          <a:prstGeom prst="rect">
            <a:avLst/>
          </a:prstGeom>
        </p:spPr>
      </p:pic>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5593E0-D334-80B3-966A-FF4D7A0A212F}"/>
            </a:ext>
          </a:extLst>
        </p:cNvPr>
        <p:cNvGrpSpPr/>
        <p:nvPr/>
      </p:nvGrpSpPr>
      <p:grpSpPr>
        <a:xfrm>
          <a:off x="0" y="0"/>
          <a:ext cx="0" cy="0"/>
          <a:chOff x="0" y="0"/>
          <a:chExt cx="0" cy="0"/>
        </a:xfrm>
      </p:grpSpPr>
      <p:sp>
        <p:nvSpPr>
          <p:cNvPr id="6" name="TextBox 12">
            <a:extLst>
              <a:ext uri="{FF2B5EF4-FFF2-40B4-BE49-F238E27FC236}">
                <a16:creationId xmlns:a16="http://schemas.microsoft.com/office/drawing/2014/main" id="{CCCA5483-999D-873F-63A9-727A3D18C674}"/>
              </a:ext>
            </a:extLst>
          </p:cNvPr>
          <p:cNvSpPr txBox="1"/>
          <p:nvPr/>
        </p:nvSpPr>
        <p:spPr>
          <a:xfrm>
            <a:off x="2447606" y="1687109"/>
            <a:ext cx="7296785" cy="568169"/>
          </a:xfrm>
          <a:prstGeom prst="rect">
            <a:avLst/>
          </a:prstGeom>
        </p:spPr>
        <p:txBody>
          <a:bodyPr wrap="square" lIns="0" tIns="0" rIns="0" bIns="0" rtlCol="0" anchor="t">
            <a:spAutoFit/>
          </a:bodyPr>
          <a:lstStyle/>
          <a:p>
            <a:pPr algn="ctr">
              <a:lnSpc>
                <a:spcPts val="5051"/>
              </a:lnSpc>
              <a:spcBef>
                <a:spcPct val="0"/>
              </a:spcBef>
            </a:pPr>
            <a:r>
              <a:rPr lang="en-US" sz="2800" b="1" dirty="0" err="1">
                <a:solidFill>
                  <a:schemeClr val="tx1"/>
                </a:solidFill>
                <a:latin typeface="UTM Avo" panose="02040603050506020204" pitchFamily="18"/>
                <a:ea typeface="Brasika"/>
                <a:cs typeface="Arial" panose="020B0604020202020204" pitchFamily="34" charset="0"/>
                <a:sym typeface="Brasika"/>
              </a:rPr>
              <a:t>Luyện</a:t>
            </a:r>
            <a:r>
              <a:rPr lang="en-US" sz="2800" b="1" dirty="0">
                <a:solidFill>
                  <a:schemeClr val="tx1"/>
                </a:solidFill>
                <a:latin typeface="UTM Avo" panose="02040603050506020204" pitchFamily="18"/>
                <a:ea typeface="Brasika"/>
                <a:cs typeface="Arial" panose="020B0604020202020204" pitchFamily="34" charset="0"/>
                <a:sym typeface="Brasika"/>
              </a:rPr>
              <a:t> </a:t>
            </a:r>
            <a:r>
              <a:rPr lang="en-US" sz="2800" b="1" dirty="0" err="1">
                <a:solidFill>
                  <a:schemeClr val="tx1"/>
                </a:solidFill>
                <a:latin typeface="UTM Avo" panose="02040603050506020204" pitchFamily="18"/>
                <a:ea typeface="Brasika"/>
                <a:cs typeface="Arial" panose="020B0604020202020204" pitchFamily="34" charset="0"/>
                <a:sym typeface="Brasika"/>
              </a:rPr>
              <a:t>đọc</a:t>
            </a:r>
            <a:r>
              <a:rPr lang="en-US" sz="2800" b="1" dirty="0">
                <a:solidFill>
                  <a:schemeClr val="tx1"/>
                </a:solidFill>
                <a:latin typeface="UTM Avo" panose="02040603050506020204" pitchFamily="18"/>
                <a:ea typeface="Brasika"/>
                <a:cs typeface="Arial" panose="020B0604020202020204" pitchFamily="34" charset="0"/>
                <a:sym typeface="Brasika"/>
              </a:rPr>
              <a:t> </a:t>
            </a:r>
            <a:r>
              <a:rPr lang="en-US" sz="2800" b="1" dirty="0" err="1">
                <a:solidFill>
                  <a:schemeClr val="tx1"/>
                </a:solidFill>
                <a:latin typeface="UTM Avo" panose="02040603050506020204" pitchFamily="18"/>
                <a:ea typeface="Brasika"/>
                <a:cs typeface="Arial" panose="020B0604020202020204" pitchFamily="34" charset="0"/>
                <a:sym typeface="Brasika"/>
              </a:rPr>
              <a:t>một</a:t>
            </a:r>
            <a:r>
              <a:rPr lang="en-US" sz="2800" b="1" dirty="0">
                <a:solidFill>
                  <a:schemeClr val="tx1"/>
                </a:solidFill>
                <a:latin typeface="UTM Avo" panose="02040603050506020204" pitchFamily="18"/>
                <a:ea typeface="Brasika"/>
                <a:cs typeface="Arial" panose="020B0604020202020204" pitchFamily="34" charset="0"/>
                <a:sym typeface="Brasika"/>
              </a:rPr>
              <a:t> </a:t>
            </a:r>
            <a:r>
              <a:rPr lang="en-US" sz="2800" b="1" dirty="0" err="1">
                <a:solidFill>
                  <a:schemeClr val="tx1"/>
                </a:solidFill>
                <a:latin typeface="UTM Avo" panose="02040603050506020204" pitchFamily="18"/>
                <a:ea typeface="Brasika"/>
                <a:cs typeface="Arial" panose="020B0604020202020204" pitchFamily="34" charset="0"/>
                <a:sym typeface="Brasika"/>
              </a:rPr>
              <a:t>số</a:t>
            </a:r>
            <a:r>
              <a:rPr lang="en-US" sz="2800" b="1" dirty="0">
                <a:solidFill>
                  <a:schemeClr val="tx1"/>
                </a:solidFill>
                <a:latin typeface="UTM Avo" panose="02040603050506020204" pitchFamily="18"/>
                <a:ea typeface="Brasika"/>
                <a:cs typeface="Arial" panose="020B0604020202020204" pitchFamily="34" charset="0"/>
                <a:sym typeface="Brasika"/>
              </a:rPr>
              <a:t> </a:t>
            </a:r>
            <a:r>
              <a:rPr lang="en-US" sz="2800" b="1" dirty="0" err="1">
                <a:solidFill>
                  <a:schemeClr val="tx1"/>
                </a:solidFill>
                <a:latin typeface="UTM Avo" panose="02040603050506020204" pitchFamily="18"/>
                <a:ea typeface="Brasika"/>
                <a:cs typeface="Arial" panose="020B0604020202020204" pitchFamily="34" charset="0"/>
                <a:sym typeface="Brasika"/>
              </a:rPr>
              <a:t>từ</a:t>
            </a:r>
            <a:r>
              <a:rPr lang="en-US" sz="2800" b="1" dirty="0">
                <a:solidFill>
                  <a:schemeClr val="tx1"/>
                </a:solidFill>
                <a:latin typeface="UTM Avo" panose="02040603050506020204" pitchFamily="18"/>
                <a:ea typeface="Brasika"/>
                <a:cs typeface="Arial" panose="020B0604020202020204" pitchFamily="34" charset="0"/>
                <a:sym typeface="Brasika"/>
              </a:rPr>
              <a:t> </a:t>
            </a:r>
            <a:r>
              <a:rPr lang="en-US" sz="2800" b="1" dirty="0" err="1">
                <a:solidFill>
                  <a:schemeClr val="tx1"/>
                </a:solidFill>
                <a:latin typeface="UTM Avo" panose="02040603050506020204" pitchFamily="18"/>
                <a:ea typeface="Brasika"/>
                <a:cs typeface="Arial" panose="020B0604020202020204" pitchFamily="34" charset="0"/>
                <a:sym typeface="Brasika"/>
              </a:rPr>
              <a:t>khó</a:t>
            </a:r>
            <a:r>
              <a:rPr lang="en-US" sz="2800" b="1" dirty="0">
                <a:solidFill>
                  <a:schemeClr val="tx1"/>
                </a:solidFill>
                <a:latin typeface="UTM Avo" panose="02040603050506020204" pitchFamily="18"/>
                <a:ea typeface="Brasika"/>
                <a:cs typeface="Arial" panose="020B0604020202020204" pitchFamily="34" charset="0"/>
                <a:sym typeface="Brasika"/>
              </a:rPr>
              <a:t> </a:t>
            </a:r>
          </a:p>
        </p:txBody>
      </p:sp>
      <p:grpSp>
        <p:nvGrpSpPr>
          <p:cNvPr id="15" name="Group 14">
            <a:extLst>
              <a:ext uri="{FF2B5EF4-FFF2-40B4-BE49-F238E27FC236}">
                <a16:creationId xmlns:a16="http://schemas.microsoft.com/office/drawing/2014/main" id="{602261B3-32C6-F54C-92BF-6E2E83AA2F6D}"/>
              </a:ext>
            </a:extLst>
          </p:cNvPr>
          <p:cNvGrpSpPr/>
          <p:nvPr/>
        </p:nvGrpSpPr>
        <p:grpSpPr>
          <a:xfrm>
            <a:off x="4838056" y="3588685"/>
            <a:ext cx="2515887" cy="2548186"/>
            <a:chOff x="3792802" y="2035938"/>
            <a:chExt cx="2515887" cy="2548186"/>
          </a:xfrm>
        </p:grpSpPr>
        <p:sp>
          <p:nvSpPr>
            <p:cNvPr id="4" name="Freeform 6">
              <a:extLst>
                <a:ext uri="{FF2B5EF4-FFF2-40B4-BE49-F238E27FC236}">
                  <a16:creationId xmlns:a16="http://schemas.microsoft.com/office/drawing/2014/main" id="{7A72D3B0-D325-6B6E-EA84-1D1BD2632CD4}"/>
                </a:ext>
              </a:extLst>
            </p:cNvPr>
            <p:cNvSpPr/>
            <p:nvPr/>
          </p:nvSpPr>
          <p:spPr>
            <a:xfrm>
              <a:off x="3792802" y="2035938"/>
              <a:ext cx="2515887" cy="2548186"/>
            </a:xfrm>
            <a:custGeom>
              <a:avLst/>
              <a:gdLst/>
              <a:ahLst/>
              <a:cxnLst/>
              <a:rect l="l" t="t" r="r" b="b"/>
              <a:pathLst>
                <a:path w="3565881" h="3823069">
                  <a:moveTo>
                    <a:pt x="0" y="0"/>
                  </a:moveTo>
                  <a:lnTo>
                    <a:pt x="3565881" y="0"/>
                  </a:lnTo>
                  <a:lnTo>
                    <a:pt x="3565881" y="3823069"/>
                  </a:lnTo>
                  <a:lnTo>
                    <a:pt x="0" y="3823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TextBox 13">
              <a:extLst>
                <a:ext uri="{FF2B5EF4-FFF2-40B4-BE49-F238E27FC236}">
                  <a16:creationId xmlns:a16="http://schemas.microsoft.com/office/drawing/2014/main" id="{CE35F60B-3B35-F4B2-7F10-1AD164619EE6}"/>
                </a:ext>
              </a:extLst>
            </p:cNvPr>
            <p:cNvSpPr txBox="1"/>
            <p:nvPr/>
          </p:nvSpPr>
          <p:spPr>
            <a:xfrm>
              <a:off x="4214137" y="2874168"/>
              <a:ext cx="1673216" cy="554832"/>
            </a:xfrm>
            <a:prstGeom prst="rect">
              <a:avLst/>
            </a:prstGeom>
          </p:spPr>
          <p:txBody>
            <a:bodyPr wrap="square" lIns="0" tIns="0" rIns="0" bIns="0" rtlCol="0" anchor="t">
              <a:spAutoFit/>
            </a:bodyPr>
            <a:lstStyle/>
            <a:p>
              <a:pPr algn="ctr">
                <a:lnSpc>
                  <a:spcPct val="150000"/>
                </a:lnSpc>
              </a:pPr>
              <a:r>
                <a:rPr lang="en-US" sz="2800" i="1" spc="72" dirty="0" err="1">
                  <a:solidFill>
                    <a:schemeClr val="tx1"/>
                  </a:solidFill>
                  <a:latin typeface="UTM Avo" panose="02040603050506020204" pitchFamily="18"/>
                  <a:ea typeface="Lora Bold Italics"/>
                  <a:cs typeface="Arial" panose="020B0604020202020204" pitchFamily="34" charset="0"/>
                  <a:sym typeface="Lora Bold Italics"/>
                </a:rPr>
                <a:t>náo</a:t>
              </a:r>
              <a:r>
                <a:rPr lang="en-US" sz="2800" i="1" spc="72" dirty="0">
                  <a:solidFill>
                    <a:schemeClr val="tx1"/>
                  </a:solidFill>
                  <a:latin typeface="UTM Avo" panose="02040603050506020204" pitchFamily="18"/>
                  <a:ea typeface="Lora Bold Italics"/>
                  <a:cs typeface="Arial" panose="020B0604020202020204" pitchFamily="34" charset="0"/>
                  <a:sym typeface="Lora Bold Italics"/>
                </a:rPr>
                <a:t> </a:t>
              </a:r>
              <a:r>
                <a:rPr lang="en-US" sz="2800" i="1" spc="72" dirty="0" err="1">
                  <a:solidFill>
                    <a:schemeClr val="tx1"/>
                  </a:solidFill>
                  <a:latin typeface="UTM Avo" panose="02040603050506020204" pitchFamily="18"/>
                  <a:ea typeface="Lora Bold Italics"/>
                  <a:cs typeface="Arial" panose="020B0604020202020204" pitchFamily="34" charset="0"/>
                  <a:sym typeface="Lora Bold Italics"/>
                </a:rPr>
                <a:t>nức</a:t>
              </a:r>
              <a:endParaRPr lang="en-US" sz="2800" i="1" spc="72" dirty="0">
                <a:solidFill>
                  <a:schemeClr val="tx1"/>
                </a:solidFill>
                <a:latin typeface="UTM Avo" panose="02040603050506020204" pitchFamily="18"/>
                <a:ea typeface="Lora Bold Italics"/>
                <a:cs typeface="Arial" panose="020B0604020202020204" pitchFamily="34" charset="0"/>
                <a:sym typeface="Lora Bold Italics"/>
              </a:endParaRPr>
            </a:p>
          </p:txBody>
        </p:sp>
      </p:grpSp>
      <p:grpSp>
        <p:nvGrpSpPr>
          <p:cNvPr id="14" name="Group 13">
            <a:extLst>
              <a:ext uri="{FF2B5EF4-FFF2-40B4-BE49-F238E27FC236}">
                <a16:creationId xmlns:a16="http://schemas.microsoft.com/office/drawing/2014/main" id="{D91E9B5B-9861-0CE3-5B30-37ACFC1D5000}"/>
              </a:ext>
            </a:extLst>
          </p:cNvPr>
          <p:cNvGrpSpPr/>
          <p:nvPr/>
        </p:nvGrpSpPr>
        <p:grpSpPr>
          <a:xfrm>
            <a:off x="8220432" y="2341095"/>
            <a:ext cx="2515887" cy="2548185"/>
            <a:chOff x="6856135" y="2035938"/>
            <a:chExt cx="2515887" cy="2548185"/>
          </a:xfrm>
        </p:grpSpPr>
        <p:sp>
          <p:nvSpPr>
            <p:cNvPr id="5" name="Freeform 9">
              <a:extLst>
                <a:ext uri="{FF2B5EF4-FFF2-40B4-BE49-F238E27FC236}">
                  <a16:creationId xmlns:a16="http://schemas.microsoft.com/office/drawing/2014/main" id="{2BA9BFE4-7C24-4306-8F5A-A44F2E0A04BF}"/>
                </a:ext>
              </a:extLst>
            </p:cNvPr>
            <p:cNvSpPr/>
            <p:nvPr/>
          </p:nvSpPr>
          <p:spPr>
            <a:xfrm>
              <a:off x="6856135" y="2035938"/>
              <a:ext cx="2515887" cy="2548185"/>
            </a:xfrm>
            <a:custGeom>
              <a:avLst/>
              <a:gdLst/>
              <a:ahLst/>
              <a:cxnLst/>
              <a:rect l="l" t="t" r="r" b="b"/>
              <a:pathLst>
                <a:path w="3565881" h="3823069">
                  <a:moveTo>
                    <a:pt x="0" y="0"/>
                  </a:moveTo>
                  <a:lnTo>
                    <a:pt x="3565881" y="0"/>
                  </a:lnTo>
                  <a:lnTo>
                    <a:pt x="3565881" y="3823069"/>
                  </a:lnTo>
                  <a:lnTo>
                    <a:pt x="0" y="3823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15">
              <a:extLst>
                <a:ext uri="{FF2B5EF4-FFF2-40B4-BE49-F238E27FC236}">
                  <a16:creationId xmlns:a16="http://schemas.microsoft.com/office/drawing/2014/main" id="{072113C0-F06D-9F62-C8B1-670AD56E118C}"/>
                </a:ext>
              </a:extLst>
            </p:cNvPr>
            <p:cNvSpPr txBox="1"/>
            <p:nvPr/>
          </p:nvSpPr>
          <p:spPr>
            <a:xfrm>
              <a:off x="7024517" y="2900672"/>
              <a:ext cx="2179122" cy="554832"/>
            </a:xfrm>
            <a:prstGeom prst="rect">
              <a:avLst/>
            </a:prstGeom>
          </p:spPr>
          <p:txBody>
            <a:bodyPr wrap="square" lIns="0" tIns="0" rIns="0" bIns="0" rtlCol="0" anchor="t">
              <a:spAutoFit/>
            </a:bodyPr>
            <a:lstStyle/>
            <a:p>
              <a:pPr algn="ctr">
                <a:lnSpc>
                  <a:spcPct val="150000"/>
                </a:lnSpc>
              </a:pPr>
              <a:r>
                <a:rPr lang="en-US" sz="2800" i="1" spc="72" dirty="0" err="1">
                  <a:solidFill>
                    <a:schemeClr val="tx1"/>
                  </a:solidFill>
                  <a:latin typeface="UTM Avo" panose="02040603050506020204" pitchFamily="18"/>
                  <a:ea typeface="Lora Bold Italics"/>
                  <a:cs typeface="Arial" panose="020B0604020202020204" pitchFamily="34" charset="0"/>
                  <a:sym typeface="Lora Bold Italics"/>
                </a:rPr>
                <a:t>thoăn</a:t>
              </a:r>
              <a:r>
                <a:rPr lang="en-US" sz="2800" i="1" spc="72" dirty="0">
                  <a:solidFill>
                    <a:schemeClr val="tx1"/>
                  </a:solidFill>
                  <a:latin typeface="UTM Avo" panose="02040603050506020204" pitchFamily="18"/>
                  <a:ea typeface="Lora Bold Italics"/>
                  <a:cs typeface="Arial" panose="020B0604020202020204" pitchFamily="34" charset="0"/>
                  <a:sym typeface="Lora Bold Italics"/>
                </a:rPr>
                <a:t> </a:t>
              </a:r>
              <a:r>
                <a:rPr lang="en-US" sz="2800" i="1" spc="72" dirty="0" err="1">
                  <a:solidFill>
                    <a:schemeClr val="tx1"/>
                  </a:solidFill>
                  <a:latin typeface="UTM Avo" panose="02040603050506020204" pitchFamily="18"/>
                  <a:ea typeface="Lora Bold Italics"/>
                  <a:cs typeface="Arial" panose="020B0604020202020204" pitchFamily="34" charset="0"/>
                  <a:sym typeface="Lora Bold Italics"/>
                </a:rPr>
                <a:t>thoắt</a:t>
              </a:r>
              <a:endParaRPr lang="en-US" sz="2800" i="1" spc="72" dirty="0">
                <a:solidFill>
                  <a:schemeClr val="tx1"/>
                </a:solidFill>
                <a:latin typeface="UTM Avo" panose="02040603050506020204" pitchFamily="18"/>
                <a:ea typeface="Lora Bold Italics"/>
                <a:cs typeface="Arial" panose="020B0604020202020204" pitchFamily="34" charset="0"/>
                <a:sym typeface="Lora Bold Italics"/>
              </a:endParaRPr>
            </a:p>
          </p:txBody>
        </p:sp>
      </p:grpSp>
      <p:grpSp>
        <p:nvGrpSpPr>
          <p:cNvPr id="16" name="Group 15">
            <a:extLst>
              <a:ext uri="{FF2B5EF4-FFF2-40B4-BE49-F238E27FC236}">
                <a16:creationId xmlns:a16="http://schemas.microsoft.com/office/drawing/2014/main" id="{A4C9CD47-A987-0FAE-CAEA-00ACEB2E8567}"/>
              </a:ext>
            </a:extLst>
          </p:cNvPr>
          <p:cNvGrpSpPr/>
          <p:nvPr/>
        </p:nvGrpSpPr>
        <p:grpSpPr>
          <a:xfrm>
            <a:off x="1455681" y="2341096"/>
            <a:ext cx="2515887" cy="2548185"/>
            <a:chOff x="729469" y="2035938"/>
            <a:chExt cx="2515887" cy="2548185"/>
          </a:xfrm>
        </p:grpSpPr>
        <p:sp>
          <p:nvSpPr>
            <p:cNvPr id="3" name="Freeform 3">
              <a:extLst>
                <a:ext uri="{FF2B5EF4-FFF2-40B4-BE49-F238E27FC236}">
                  <a16:creationId xmlns:a16="http://schemas.microsoft.com/office/drawing/2014/main" id="{7BB063A3-4402-D5FA-D9CC-09D1AE51944D}"/>
                </a:ext>
              </a:extLst>
            </p:cNvPr>
            <p:cNvSpPr/>
            <p:nvPr/>
          </p:nvSpPr>
          <p:spPr>
            <a:xfrm>
              <a:off x="729469" y="2035938"/>
              <a:ext cx="2515887" cy="2548185"/>
            </a:xfrm>
            <a:custGeom>
              <a:avLst/>
              <a:gdLst/>
              <a:ahLst/>
              <a:cxnLst/>
              <a:rect l="l" t="t" r="r" b="b"/>
              <a:pathLst>
                <a:path w="3565881" h="3823069">
                  <a:moveTo>
                    <a:pt x="0" y="0"/>
                  </a:moveTo>
                  <a:lnTo>
                    <a:pt x="3565881" y="0"/>
                  </a:lnTo>
                  <a:lnTo>
                    <a:pt x="3565881" y="3823069"/>
                  </a:lnTo>
                  <a:lnTo>
                    <a:pt x="0" y="3823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TextBox 17">
              <a:extLst>
                <a:ext uri="{FF2B5EF4-FFF2-40B4-BE49-F238E27FC236}">
                  <a16:creationId xmlns:a16="http://schemas.microsoft.com/office/drawing/2014/main" id="{7B5115ED-B8C2-73DE-2815-64240D4F3654}"/>
                </a:ext>
              </a:extLst>
            </p:cNvPr>
            <p:cNvSpPr txBox="1"/>
            <p:nvPr/>
          </p:nvSpPr>
          <p:spPr>
            <a:xfrm>
              <a:off x="1081110" y="2874168"/>
              <a:ext cx="1812604" cy="554832"/>
            </a:xfrm>
            <a:prstGeom prst="rect">
              <a:avLst/>
            </a:prstGeom>
          </p:spPr>
          <p:txBody>
            <a:bodyPr wrap="square" lIns="0" tIns="0" rIns="0" bIns="0" rtlCol="0" anchor="t">
              <a:spAutoFit/>
            </a:bodyPr>
            <a:lstStyle/>
            <a:p>
              <a:pPr algn="ctr">
                <a:lnSpc>
                  <a:spcPct val="150000"/>
                </a:lnSpc>
              </a:pPr>
              <a:r>
                <a:rPr lang="en-US" sz="2800" i="1" spc="72" dirty="0" err="1">
                  <a:solidFill>
                    <a:schemeClr val="tx1"/>
                  </a:solidFill>
                  <a:latin typeface="UTM Avo" panose="02040603050506020204" pitchFamily="18"/>
                  <a:ea typeface="Lora Bold Italics"/>
                  <a:cs typeface="Arial" panose="020B0604020202020204" pitchFamily="34" charset="0"/>
                  <a:sym typeface="Lora Bold Italics"/>
                </a:rPr>
                <a:t>xúng</a:t>
              </a:r>
              <a:r>
                <a:rPr lang="en-US" sz="2800" i="1" spc="72" dirty="0">
                  <a:solidFill>
                    <a:schemeClr val="tx1"/>
                  </a:solidFill>
                  <a:latin typeface="UTM Avo" panose="02040603050506020204" pitchFamily="18"/>
                  <a:ea typeface="Lora Bold Italics"/>
                  <a:cs typeface="Arial" panose="020B0604020202020204" pitchFamily="34" charset="0"/>
                  <a:sym typeface="Lora Bold Italics"/>
                </a:rPr>
                <a:t> </a:t>
              </a:r>
              <a:r>
                <a:rPr lang="en-US" sz="2800" i="1" spc="72" dirty="0" err="1">
                  <a:solidFill>
                    <a:schemeClr val="tx1"/>
                  </a:solidFill>
                  <a:latin typeface="UTM Avo" panose="02040603050506020204" pitchFamily="18"/>
                  <a:ea typeface="Lora Bold Italics"/>
                  <a:cs typeface="Arial" panose="020B0604020202020204" pitchFamily="34" charset="0"/>
                  <a:sym typeface="Lora Bold Italics"/>
                </a:rPr>
                <a:t>xính</a:t>
              </a:r>
              <a:endParaRPr lang="en-US" sz="2800" i="1" spc="72" dirty="0">
                <a:solidFill>
                  <a:schemeClr val="tx1"/>
                </a:solidFill>
                <a:latin typeface="UTM Avo" panose="02040603050506020204" pitchFamily="18"/>
                <a:ea typeface="Lora Bold Italics"/>
                <a:cs typeface="Arial" panose="020B0604020202020204" pitchFamily="34" charset="0"/>
                <a:sym typeface="Lora Bold Italics"/>
              </a:endParaRPr>
            </a:p>
          </p:txBody>
        </p:sp>
      </p:grpSp>
      <p:sp>
        <p:nvSpPr>
          <p:cNvPr id="10" name="Freeform 19">
            <a:extLst>
              <a:ext uri="{FF2B5EF4-FFF2-40B4-BE49-F238E27FC236}">
                <a16:creationId xmlns:a16="http://schemas.microsoft.com/office/drawing/2014/main" id="{5A83EA26-A14A-8225-F7A3-7F692BD01F73}"/>
              </a:ext>
            </a:extLst>
          </p:cNvPr>
          <p:cNvSpPr/>
          <p:nvPr/>
        </p:nvSpPr>
        <p:spPr>
          <a:xfrm flipH="1">
            <a:off x="10206234" y="3914341"/>
            <a:ext cx="2793139" cy="3768146"/>
          </a:xfrm>
          <a:custGeom>
            <a:avLst/>
            <a:gdLst/>
            <a:ahLst/>
            <a:cxnLst/>
            <a:rect l="l" t="t" r="r" b="b"/>
            <a:pathLst>
              <a:path w="5966416" h="8049127">
                <a:moveTo>
                  <a:pt x="5966416" y="0"/>
                </a:moveTo>
                <a:lnTo>
                  <a:pt x="0" y="0"/>
                </a:lnTo>
                <a:lnTo>
                  <a:pt x="0" y="8049128"/>
                </a:lnTo>
                <a:lnTo>
                  <a:pt x="5966416" y="8049128"/>
                </a:lnTo>
                <a:lnTo>
                  <a:pt x="5966416" y="0"/>
                </a:lnTo>
                <a:close/>
              </a:path>
            </a:pathLst>
          </a:custGeom>
          <a:blipFill>
            <a:blip r:embed="rId5"/>
            <a:stretch>
              <a:fillRect/>
            </a:stretch>
          </a:blipFill>
        </p:spPr>
      </p:sp>
    </p:spTree>
    <p:extLst>
      <p:ext uri="{BB962C8B-B14F-4D97-AF65-F5344CB8AC3E}">
        <p14:creationId xmlns:p14="http://schemas.microsoft.com/office/powerpoint/2010/main" val="177713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510613-9D2E-1B74-56E1-94281EA821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0ACB9B3-7680-96CD-FE95-4876CF522DBC}"/>
              </a:ext>
            </a:extLst>
          </p:cNvPr>
          <p:cNvSpPr txBox="1"/>
          <p:nvPr/>
        </p:nvSpPr>
        <p:spPr>
          <a:xfrm>
            <a:off x="2824552" y="1784115"/>
            <a:ext cx="6258814" cy="550920"/>
          </a:xfrm>
          <a:prstGeom prst="rect">
            <a:avLst/>
          </a:prstGeom>
        </p:spPr>
        <p:txBody>
          <a:bodyPr wrap="square" lIns="0" tIns="0" rIns="0" bIns="0" rtlCol="0" anchor="t">
            <a:spAutoFit/>
          </a:bodyPr>
          <a:lstStyle/>
          <a:p>
            <a:pPr algn="ctr">
              <a:lnSpc>
                <a:spcPts val="4988"/>
              </a:lnSpc>
              <a:spcBef>
                <a:spcPct val="0"/>
              </a:spcBef>
            </a:pPr>
            <a:r>
              <a:rPr lang="en-US" sz="2400" b="1" dirty="0" err="1">
                <a:solidFill>
                  <a:schemeClr val="tx1"/>
                </a:solidFill>
                <a:latin typeface="UTM Avo" panose="02040603050506020204" pitchFamily="18"/>
                <a:ea typeface="Brasika"/>
                <a:cs typeface="Arial" panose="020B0604020202020204" pitchFamily="34" charset="0"/>
                <a:sym typeface="Brasika"/>
              </a:rPr>
              <a:t>Luyện</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đọc</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một</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số</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câu</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thơ</a:t>
            </a:r>
            <a:endParaRPr lang="en-US" sz="2400" b="1" dirty="0">
              <a:solidFill>
                <a:schemeClr val="tx1"/>
              </a:solidFill>
              <a:latin typeface="UTM Avo" panose="02040603050506020204" pitchFamily="18"/>
              <a:ea typeface="Brasika"/>
              <a:cs typeface="Arial" panose="020B0604020202020204" pitchFamily="34" charset="0"/>
              <a:sym typeface="Brasika"/>
            </a:endParaRPr>
          </a:p>
        </p:txBody>
      </p:sp>
      <p:sp>
        <p:nvSpPr>
          <p:cNvPr id="9" name="TextBox 9">
            <a:extLst>
              <a:ext uri="{FF2B5EF4-FFF2-40B4-BE49-F238E27FC236}">
                <a16:creationId xmlns:a16="http://schemas.microsoft.com/office/drawing/2014/main" id="{CDA951E0-AE6D-A4CA-4C30-DF50074D9944}"/>
              </a:ext>
            </a:extLst>
          </p:cNvPr>
          <p:cNvSpPr txBox="1"/>
          <p:nvPr/>
        </p:nvSpPr>
        <p:spPr>
          <a:xfrm>
            <a:off x="5953959" y="2719545"/>
            <a:ext cx="5813971" cy="2147511"/>
          </a:xfrm>
          <a:prstGeom prst="rect">
            <a:avLst/>
          </a:prstGeom>
          <a:solidFill>
            <a:schemeClr val="accent2">
              <a:lumMod val="20000"/>
              <a:lumOff val="80000"/>
            </a:schemeClr>
          </a:solidFill>
          <a:ln w="38100">
            <a:solidFill>
              <a:srgbClr val="D9EBEA"/>
            </a:solidFill>
          </a:ln>
        </p:spPr>
        <p:txBody>
          <a:bodyPr wrap="square" lIns="0" tIns="0" rIns="0" bIns="0" rtlCol="0" anchor="t">
            <a:spAutoFit/>
          </a:bodyPr>
          <a:lstStyle/>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Nùng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Dao,</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Sán</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Chỉ</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Cùng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hân</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hoan</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hội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xuống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đồng</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Kéo</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co,</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chơi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đu</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hát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lượn</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Hò</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reo</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ấm</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cả</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nắng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hồng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p:txBody>
      </p:sp>
      <p:sp>
        <p:nvSpPr>
          <p:cNvPr id="12" name="TextBox 13">
            <a:extLst>
              <a:ext uri="{FF2B5EF4-FFF2-40B4-BE49-F238E27FC236}">
                <a16:creationId xmlns:a16="http://schemas.microsoft.com/office/drawing/2014/main" id="{A492801A-9D57-7FC6-2EC8-D14EEAF96860}"/>
              </a:ext>
            </a:extLst>
          </p:cNvPr>
          <p:cNvSpPr txBox="1"/>
          <p:nvPr/>
        </p:nvSpPr>
        <p:spPr>
          <a:xfrm>
            <a:off x="424070" y="2718025"/>
            <a:ext cx="5256589" cy="2147511"/>
          </a:xfrm>
          <a:prstGeom prst="rect">
            <a:avLst/>
          </a:prstGeom>
          <a:solidFill>
            <a:schemeClr val="accent2">
              <a:lumMod val="20000"/>
              <a:lumOff val="80000"/>
            </a:schemeClr>
          </a:solidFill>
          <a:ln w="38100">
            <a:solidFill>
              <a:srgbClr val="D9EBEA"/>
            </a:solidFill>
          </a:ln>
        </p:spPr>
        <p:txBody>
          <a:bodyPr wrap="square" lIns="0" tIns="0" rIns="0" bIns="0" rtlCol="0" anchor="t">
            <a:spAutoFit/>
          </a:bodyPr>
          <a:lstStyle/>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Thoăn</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thoắt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anh</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cày</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chị</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cấy</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Điệu</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Then,</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đàn</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tính</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ngất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ngây</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Chúng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em</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tung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còn</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đẩy</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gậy</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Ríu</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rít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như</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chim</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gọi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bầy</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9651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BDF5632-430D-AD3A-010F-7DCC2DAA1AF7}"/>
            </a:ext>
          </a:extLst>
        </p:cNvPr>
        <p:cNvGrpSpPr/>
        <p:nvPr/>
      </p:nvGrpSpPr>
      <p:grpSpPr>
        <a:xfrm>
          <a:off x="0" y="0"/>
          <a:ext cx="0" cy="0"/>
          <a:chOff x="0" y="0"/>
          <a:chExt cx="0" cy="0"/>
        </a:xfrm>
      </p:grpSpPr>
      <p:sp>
        <p:nvSpPr>
          <p:cNvPr id="15" name="Freeform 3">
            <a:extLst>
              <a:ext uri="{FF2B5EF4-FFF2-40B4-BE49-F238E27FC236}">
                <a16:creationId xmlns:a16="http://schemas.microsoft.com/office/drawing/2014/main" id="{6D68C318-2BB0-F627-05E2-B9BC001A66AB}"/>
              </a:ext>
            </a:extLst>
          </p:cNvPr>
          <p:cNvSpPr/>
          <p:nvPr/>
        </p:nvSpPr>
        <p:spPr>
          <a:xfrm>
            <a:off x="5803043" y="1482904"/>
            <a:ext cx="5288484" cy="4820040"/>
          </a:xfrm>
          <a:custGeom>
            <a:avLst/>
            <a:gdLst/>
            <a:ahLst/>
            <a:cxnLst/>
            <a:rect l="l" t="t" r="r" b="b"/>
            <a:pathLst>
              <a:path w="8395241" h="7651607">
                <a:moveTo>
                  <a:pt x="0" y="0"/>
                </a:moveTo>
                <a:lnTo>
                  <a:pt x="8395241" y="0"/>
                </a:lnTo>
                <a:lnTo>
                  <a:pt x="8395241" y="7651607"/>
                </a:lnTo>
                <a:lnTo>
                  <a:pt x="0" y="7651607"/>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grpSp>
        <p:nvGrpSpPr>
          <p:cNvPr id="16" name="Group 4">
            <a:extLst>
              <a:ext uri="{FF2B5EF4-FFF2-40B4-BE49-F238E27FC236}">
                <a16:creationId xmlns:a16="http://schemas.microsoft.com/office/drawing/2014/main" id="{FFC630D4-564E-400A-5E28-B1EA743A94C1}"/>
              </a:ext>
            </a:extLst>
          </p:cNvPr>
          <p:cNvGrpSpPr/>
          <p:nvPr/>
        </p:nvGrpSpPr>
        <p:grpSpPr>
          <a:xfrm>
            <a:off x="6429567" y="1630729"/>
            <a:ext cx="4524408" cy="4524389"/>
            <a:chOff x="0" y="0"/>
            <a:chExt cx="6350000" cy="6349975"/>
          </a:xfrm>
        </p:grpSpPr>
        <p:sp>
          <p:nvSpPr>
            <p:cNvPr id="17" name="Freeform 5">
              <a:extLst>
                <a:ext uri="{FF2B5EF4-FFF2-40B4-BE49-F238E27FC236}">
                  <a16:creationId xmlns:a16="http://schemas.microsoft.com/office/drawing/2014/main" id="{C08B011F-09D0-C6EF-FFBA-CB08E3F313B5}"/>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25187" r="-25187"/>
              </a:stretch>
            </a:blipFill>
          </p:spPr>
        </p:sp>
      </p:grpSp>
      <p:grpSp>
        <p:nvGrpSpPr>
          <p:cNvPr id="22" name="Group 21">
            <a:extLst>
              <a:ext uri="{FF2B5EF4-FFF2-40B4-BE49-F238E27FC236}">
                <a16:creationId xmlns:a16="http://schemas.microsoft.com/office/drawing/2014/main" id="{89C4F9EF-5DF3-BBA6-A243-D7993717D859}"/>
              </a:ext>
            </a:extLst>
          </p:cNvPr>
          <p:cNvGrpSpPr/>
          <p:nvPr/>
        </p:nvGrpSpPr>
        <p:grpSpPr>
          <a:xfrm>
            <a:off x="1079775" y="2076888"/>
            <a:ext cx="4110189" cy="1583510"/>
            <a:chOff x="1079775" y="2076888"/>
            <a:chExt cx="4110189" cy="1583510"/>
          </a:xfrm>
        </p:grpSpPr>
        <p:sp>
          <p:nvSpPr>
            <p:cNvPr id="18" name="TextBox 11">
              <a:extLst>
                <a:ext uri="{FF2B5EF4-FFF2-40B4-BE49-F238E27FC236}">
                  <a16:creationId xmlns:a16="http://schemas.microsoft.com/office/drawing/2014/main" id="{FC0AD025-63CA-931E-8110-FEDD1B2F4995}"/>
                </a:ext>
              </a:extLst>
            </p:cNvPr>
            <p:cNvSpPr txBox="1"/>
            <p:nvPr/>
          </p:nvSpPr>
          <p:spPr>
            <a:xfrm>
              <a:off x="1293701" y="2076888"/>
              <a:ext cx="3896263" cy="1583510"/>
            </a:xfrm>
            <a:prstGeom prst="rect">
              <a:avLst/>
            </a:prstGeom>
          </p:spPr>
          <p:txBody>
            <a:bodyPr wrap="square" lIns="0" tIns="0" rIns="0" bIns="0" rtlCol="0" anchor="t">
              <a:spAutoFit/>
            </a:bodyPr>
            <a:lstStyle/>
            <a:p>
              <a:pPr algn="just">
                <a:lnSpc>
                  <a:spcPct val="150000"/>
                </a:lnSpc>
                <a:spcBef>
                  <a:spcPct val="0"/>
                </a:spcBef>
              </a:pPr>
              <a:r>
                <a:rPr lang="en-US" sz="2400" dirty="0" err="1">
                  <a:solidFill>
                    <a:srgbClr val="242424"/>
                  </a:solidFill>
                  <a:latin typeface="UTM Avo" panose="02040603050506020204" pitchFamily="18"/>
                  <a:ea typeface="Brasika"/>
                  <a:cs typeface="Arial" panose="020B0604020202020204" pitchFamily="34" charset="0"/>
                  <a:sym typeface="Brasika"/>
                </a:rPr>
                <a:t>Bài</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thơ</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có</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thể</a:t>
              </a:r>
              <a:r>
                <a:rPr lang="en-US" sz="2400" dirty="0">
                  <a:solidFill>
                    <a:srgbClr val="242424"/>
                  </a:solidFill>
                  <a:latin typeface="UTM Avo" panose="02040603050506020204" pitchFamily="18"/>
                  <a:ea typeface="Brasika"/>
                  <a:cs typeface="Arial" panose="020B0604020202020204" pitchFamily="34" charset="0"/>
                  <a:sym typeface="Brasika"/>
                </a:rPr>
                <a:t> chia </a:t>
              </a:r>
              <a:r>
                <a:rPr lang="en-US" sz="2400" dirty="0" err="1">
                  <a:solidFill>
                    <a:srgbClr val="242424"/>
                  </a:solidFill>
                  <a:latin typeface="UTM Avo" panose="02040603050506020204" pitchFamily="18"/>
                  <a:ea typeface="Brasika"/>
                  <a:cs typeface="Arial" panose="020B0604020202020204" pitchFamily="34" charset="0"/>
                  <a:sym typeface="Brasika"/>
                </a:rPr>
                <a:t>làm</a:t>
              </a:r>
              <a:r>
                <a:rPr lang="en-US" sz="2400" dirty="0">
                  <a:solidFill>
                    <a:srgbClr val="242424"/>
                  </a:solidFill>
                  <a:latin typeface="UTM Avo" panose="02040603050506020204" pitchFamily="18"/>
                  <a:ea typeface="Brasika"/>
                  <a:cs typeface="Arial" panose="020B0604020202020204" pitchFamily="34" charset="0"/>
                  <a:sym typeface="Brasika"/>
                </a:rPr>
                <a:t> 5 </a:t>
              </a:r>
              <a:r>
                <a:rPr lang="en-US" sz="2400" dirty="0" err="1">
                  <a:solidFill>
                    <a:srgbClr val="242424"/>
                  </a:solidFill>
                  <a:latin typeface="UTM Avo" panose="02040603050506020204" pitchFamily="18"/>
                  <a:ea typeface="Brasika"/>
                  <a:cs typeface="Arial" panose="020B0604020202020204" pitchFamily="34" charset="0"/>
                  <a:sym typeface="Brasika"/>
                </a:rPr>
                <a:t>khổ</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tương</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ứng</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với</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mỗi</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dấu</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chấm</a:t>
              </a:r>
              <a:r>
                <a:rPr lang="en-US" sz="2400" dirty="0">
                  <a:solidFill>
                    <a:srgbClr val="242424"/>
                  </a:solidFill>
                  <a:latin typeface="UTM Avo" panose="02040603050506020204" pitchFamily="18"/>
                  <a:ea typeface="Brasika"/>
                  <a:cs typeface="Arial" panose="020B0604020202020204" pitchFamily="34" charset="0"/>
                  <a:sym typeface="Brasika"/>
                </a:rPr>
                <a:t> </a:t>
              </a:r>
              <a:r>
                <a:rPr lang="en-US" sz="2400" dirty="0" err="1">
                  <a:solidFill>
                    <a:srgbClr val="242424"/>
                  </a:solidFill>
                  <a:latin typeface="UTM Avo" panose="02040603050506020204" pitchFamily="18"/>
                  <a:ea typeface="Brasika"/>
                  <a:cs typeface="Arial" panose="020B0604020202020204" pitchFamily="34" charset="0"/>
                  <a:sym typeface="Brasika"/>
                </a:rPr>
                <a:t>câu</a:t>
              </a:r>
              <a:r>
                <a:rPr lang="en-US" sz="2400" dirty="0">
                  <a:solidFill>
                    <a:srgbClr val="242424"/>
                  </a:solidFill>
                  <a:latin typeface="UTM Avo" panose="02040603050506020204" pitchFamily="18"/>
                  <a:ea typeface="Brasika"/>
                  <a:cs typeface="Arial" panose="020B0604020202020204" pitchFamily="34" charset="0"/>
                  <a:sym typeface="Brasika"/>
                </a:rPr>
                <a:t>.</a:t>
              </a:r>
            </a:p>
          </p:txBody>
        </p:sp>
        <p:sp>
          <p:nvSpPr>
            <p:cNvPr id="20" name="AutoShape 14">
              <a:extLst>
                <a:ext uri="{FF2B5EF4-FFF2-40B4-BE49-F238E27FC236}">
                  <a16:creationId xmlns:a16="http://schemas.microsoft.com/office/drawing/2014/main" id="{46A1D614-D4E0-310F-A9C1-A0017C89DEC4}"/>
                </a:ext>
              </a:extLst>
            </p:cNvPr>
            <p:cNvSpPr/>
            <p:nvPr/>
          </p:nvSpPr>
          <p:spPr>
            <a:xfrm flipH="1">
              <a:off x="1079775" y="2346927"/>
              <a:ext cx="0" cy="1305446"/>
            </a:xfrm>
            <a:prstGeom prst="line">
              <a:avLst/>
            </a:prstGeom>
            <a:ln w="38100" cap="flat">
              <a:solidFill>
                <a:srgbClr val="000000"/>
              </a:solidFill>
              <a:prstDash val="solid"/>
              <a:headEnd type="none" w="sm" len="sm"/>
              <a:tailEnd type="none" w="sm" len="sm"/>
            </a:ln>
          </p:spPr>
        </p:sp>
      </p:grpSp>
      <p:grpSp>
        <p:nvGrpSpPr>
          <p:cNvPr id="23" name="Group 22">
            <a:extLst>
              <a:ext uri="{FF2B5EF4-FFF2-40B4-BE49-F238E27FC236}">
                <a16:creationId xmlns:a16="http://schemas.microsoft.com/office/drawing/2014/main" id="{9688C9C5-6250-F15E-3291-720BD69FB0AE}"/>
              </a:ext>
            </a:extLst>
          </p:cNvPr>
          <p:cNvGrpSpPr/>
          <p:nvPr/>
        </p:nvGrpSpPr>
        <p:grpSpPr>
          <a:xfrm>
            <a:off x="1088503" y="4025424"/>
            <a:ext cx="4101461" cy="1583510"/>
            <a:chOff x="1088503" y="4025424"/>
            <a:chExt cx="4101461" cy="1583510"/>
          </a:xfrm>
        </p:grpSpPr>
        <p:sp>
          <p:nvSpPr>
            <p:cNvPr id="19" name="TextBox 12">
              <a:extLst>
                <a:ext uri="{FF2B5EF4-FFF2-40B4-BE49-F238E27FC236}">
                  <a16:creationId xmlns:a16="http://schemas.microsoft.com/office/drawing/2014/main" id="{5EC029B0-ACFF-7DE9-AC43-CB215737E7FC}"/>
                </a:ext>
              </a:extLst>
            </p:cNvPr>
            <p:cNvSpPr txBox="1"/>
            <p:nvPr/>
          </p:nvSpPr>
          <p:spPr>
            <a:xfrm>
              <a:off x="1293702" y="4025424"/>
              <a:ext cx="3896262" cy="1583510"/>
            </a:xfrm>
            <a:prstGeom prst="rect">
              <a:avLst/>
            </a:prstGeom>
          </p:spPr>
          <p:txBody>
            <a:bodyPr wrap="square" lIns="0" tIns="0" rIns="0" bIns="0" rtlCol="0" anchor="t">
              <a:spAutoFit/>
            </a:bodyPr>
            <a:lstStyle/>
            <a:p>
              <a:pPr algn="just">
                <a:lnSpc>
                  <a:spcPct val="150000"/>
                </a:lnSpc>
              </a:pPr>
              <a:r>
                <a:rPr lang="en-US" sz="2400" spc="14" dirty="0" err="1">
                  <a:solidFill>
                    <a:srgbClr val="242424"/>
                  </a:solidFill>
                  <a:latin typeface="UTM Avo" panose="02040603050506020204" pitchFamily="18"/>
                  <a:ea typeface="Lora Italics"/>
                  <a:cs typeface="Arial" panose="020B0604020202020204" pitchFamily="34" charset="0"/>
                  <a:sym typeface="Lora Italics"/>
                </a:rPr>
                <a:t>Các</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em</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luyện</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đọc</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bài</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thơ</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trong</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nhóm</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nhỏ</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và</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đọc</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trước</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r>
                <a:rPr lang="en-US" sz="2400" spc="14" dirty="0" err="1">
                  <a:solidFill>
                    <a:srgbClr val="242424"/>
                  </a:solidFill>
                  <a:latin typeface="UTM Avo" panose="02040603050506020204" pitchFamily="18"/>
                  <a:ea typeface="Lora Italics"/>
                  <a:cs typeface="Arial" panose="020B0604020202020204" pitchFamily="34" charset="0"/>
                  <a:sym typeface="Lora Italics"/>
                </a:rPr>
                <a:t>lớp</a:t>
              </a:r>
              <a:r>
                <a:rPr lang="en-US" sz="2400" spc="14" dirty="0">
                  <a:solidFill>
                    <a:srgbClr val="242424"/>
                  </a:solidFill>
                  <a:latin typeface="UTM Avo" panose="02040603050506020204" pitchFamily="18"/>
                  <a:ea typeface="Lora Italics"/>
                  <a:cs typeface="Arial" panose="020B0604020202020204" pitchFamily="34" charset="0"/>
                  <a:sym typeface="Lora Italics"/>
                </a:rPr>
                <a:t>. </a:t>
              </a:r>
            </a:p>
          </p:txBody>
        </p:sp>
        <p:sp>
          <p:nvSpPr>
            <p:cNvPr id="21" name="AutoShape 16">
              <a:extLst>
                <a:ext uri="{FF2B5EF4-FFF2-40B4-BE49-F238E27FC236}">
                  <a16:creationId xmlns:a16="http://schemas.microsoft.com/office/drawing/2014/main" id="{3DD989C3-BC98-27FC-8D4B-54F7567F2B12}"/>
                </a:ext>
              </a:extLst>
            </p:cNvPr>
            <p:cNvSpPr/>
            <p:nvPr/>
          </p:nvSpPr>
          <p:spPr>
            <a:xfrm flipH="1">
              <a:off x="1088503" y="4259051"/>
              <a:ext cx="0" cy="1305446"/>
            </a:xfrm>
            <a:prstGeom prst="line">
              <a:avLst/>
            </a:prstGeom>
            <a:ln w="38100" cap="flat">
              <a:solidFill>
                <a:srgbClr val="000000"/>
              </a:solidFill>
              <a:prstDash val="solid"/>
              <a:headEnd type="none" w="sm" len="sm"/>
              <a:tailEnd type="none" w="sm" len="sm"/>
            </a:ln>
          </p:spPr>
        </p:sp>
      </p:grpSp>
    </p:spTree>
    <p:extLst>
      <p:ext uri="{BB962C8B-B14F-4D97-AF65-F5344CB8AC3E}">
        <p14:creationId xmlns:p14="http://schemas.microsoft.com/office/powerpoint/2010/main" val="66309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C66777-76C3-08A6-0192-3B5B3F47A832}"/>
            </a:ext>
          </a:extLst>
        </p:cNvPr>
        <p:cNvGrpSpPr/>
        <p:nvPr/>
      </p:nvGrpSpPr>
      <p:grpSpPr>
        <a:xfrm>
          <a:off x="0" y="0"/>
          <a:ext cx="0" cy="0"/>
          <a:chOff x="0" y="0"/>
          <a:chExt cx="0" cy="0"/>
        </a:xfrm>
      </p:grpSpPr>
      <p:sp>
        <p:nvSpPr>
          <p:cNvPr id="9" name="TextBox 5">
            <a:extLst>
              <a:ext uri="{FF2B5EF4-FFF2-40B4-BE49-F238E27FC236}">
                <a16:creationId xmlns:a16="http://schemas.microsoft.com/office/drawing/2014/main" id="{68033843-E2DF-757C-639F-1CF670FD51DE}"/>
              </a:ext>
            </a:extLst>
          </p:cNvPr>
          <p:cNvSpPr txBox="1"/>
          <p:nvPr/>
        </p:nvSpPr>
        <p:spPr>
          <a:xfrm>
            <a:off x="1200090" y="2566312"/>
            <a:ext cx="5112138" cy="2072170"/>
          </a:xfrm>
          <a:prstGeom prst="rect">
            <a:avLst/>
          </a:prstGeom>
        </p:spPr>
        <p:txBody>
          <a:bodyPr lIns="0" tIns="0" rIns="0" bIns="0" rtlCol="0" anchor="t">
            <a:spAutoFit/>
          </a:bodyPr>
          <a:lstStyle/>
          <a:p>
            <a:pPr algn="ctr">
              <a:lnSpc>
                <a:spcPct val="150000"/>
              </a:lnSpc>
              <a:spcBef>
                <a:spcPct val="0"/>
              </a:spcBef>
            </a:pPr>
            <a:r>
              <a:rPr lang="en-US" sz="4800" b="1" dirty="0" err="1">
                <a:solidFill>
                  <a:schemeClr val="tx1"/>
                </a:solidFill>
                <a:latin typeface="UTM Avo" panose="02040603050506020204" pitchFamily="18"/>
                <a:ea typeface="Brasika"/>
                <a:cs typeface="Arial" panose="020B0604020202020204" pitchFamily="34" charset="0"/>
                <a:sym typeface="Brasika"/>
              </a:rPr>
              <a:t>Hoạt</a:t>
            </a:r>
            <a:r>
              <a:rPr lang="en-US" sz="4800" b="1" dirty="0">
                <a:solidFill>
                  <a:schemeClr val="tx1"/>
                </a:solidFill>
                <a:latin typeface="UTM Avo" panose="02040603050506020204" pitchFamily="18"/>
                <a:ea typeface="Brasika"/>
                <a:cs typeface="Arial" panose="020B0604020202020204" pitchFamily="34" charset="0"/>
                <a:sym typeface="Brasika"/>
              </a:rPr>
              <a:t> </a:t>
            </a:r>
            <a:r>
              <a:rPr lang="en-US" sz="4800" b="1" dirty="0" err="1">
                <a:solidFill>
                  <a:schemeClr val="tx1"/>
                </a:solidFill>
                <a:latin typeface="UTM Avo" panose="02040603050506020204" pitchFamily="18"/>
                <a:ea typeface="Brasika"/>
                <a:cs typeface="Arial" panose="020B0604020202020204" pitchFamily="34" charset="0"/>
                <a:sym typeface="Brasika"/>
              </a:rPr>
              <a:t>động</a:t>
            </a:r>
            <a:r>
              <a:rPr lang="en-US" sz="4800" b="1" dirty="0">
                <a:solidFill>
                  <a:schemeClr val="tx1"/>
                </a:solidFill>
                <a:latin typeface="UTM Avo" panose="02040603050506020204" pitchFamily="18"/>
                <a:ea typeface="Brasika"/>
                <a:cs typeface="Arial" panose="020B0604020202020204" pitchFamily="34" charset="0"/>
                <a:sym typeface="Brasika"/>
              </a:rPr>
              <a:t> 2</a:t>
            </a:r>
          </a:p>
          <a:p>
            <a:pPr algn="ctr">
              <a:lnSpc>
                <a:spcPct val="150000"/>
              </a:lnSpc>
              <a:spcBef>
                <a:spcPct val="0"/>
              </a:spcBef>
            </a:pPr>
            <a:r>
              <a:rPr lang="en-US" sz="4800" b="1" dirty="0" err="1">
                <a:solidFill>
                  <a:schemeClr val="tx1"/>
                </a:solidFill>
                <a:latin typeface="UTM Avo" panose="02040603050506020204" pitchFamily="18"/>
                <a:ea typeface="Brasika"/>
                <a:cs typeface="Arial" panose="020B0604020202020204" pitchFamily="34" charset="0"/>
                <a:sym typeface="Brasika"/>
              </a:rPr>
              <a:t>Đọc</a:t>
            </a:r>
            <a:r>
              <a:rPr lang="en-US" sz="4800" b="1" dirty="0">
                <a:solidFill>
                  <a:schemeClr val="tx1"/>
                </a:solidFill>
                <a:latin typeface="UTM Avo" panose="02040603050506020204" pitchFamily="18"/>
                <a:ea typeface="Brasika"/>
                <a:cs typeface="Arial" panose="020B0604020202020204" pitchFamily="34" charset="0"/>
                <a:sym typeface="Brasika"/>
              </a:rPr>
              <a:t> </a:t>
            </a:r>
            <a:r>
              <a:rPr lang="en-US" sz="4800" b="1" dirty="0" err="1">
                <a:solidFill>
                  <a:schemeClr val="tx1"/>
                </a:solidFill>
                <a:latin typeface="UTM Avo" panose="02040603050506020204" pitchFamily="18"/>
                <a:ea typeface="Brasika"/>
                <a:cs typeface="Arial" panose="020B0604020202020204" pitchFamily="34" charset="0"/>
                <a:sym typeface="Brasika"/>
              </a:rPr>
              <a:t>hiểu</a:t>
            </a:r>
            <a:r>
              <a:rPr lang="en-US" sz="4800" b="1" dirty="0">
                <a:solidFill>
                  <a:schemeClr val="tx1"/>
                </a:solidFill>
                <a:latin typeface="UTM Avo" panose="02040603050506020204" pitchFamily="18"/>
                <a:ea typeface="Brasika"/>
                <a:cs typeface="Arial" panose="020B0604020202020204" pitchFamily="34" charset="0"/>
                <a:sym typeface="Brasika"/>
              </a:rPr>
              <a:t> </a:t>
            </a:r>
          </a:p>
        </p:txBody>
      </p:sp>
      <p:pic>
        <p:nvPicPr>
          <p:cNvPr id="11" name="Picture 9">
            <a:extLst>
              <a:ext uri="{FF2B5EF4-FFF2-40B4-BE49-F238E27FC236}">
                <a16:creationId xmlns:a16="http://schemas.microsoft.com/office/drawing/2014/main" id="{9C748701-4C52-D2DC-4064-C18EEA2257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15651" y="1759180"/>
            <a:ext cx="3835512" cy="4309564"/>
          </a:xfrm>
          <a:prstGeom prst="rect">
            <a:avLst/>
          </a:prstGeom>
        </p:spPr>
      </p:pic>
    </p:spTree>
    <p:extLst>
      <p:ext uri="{BB962C8B-B14F-4D97-AF65-F5344CB8AC3E}">
        <p14:creationId xmlns:p14="http://schemas.microsoft.com/office/powerpoint/2010/main" val="88685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F04743-3F79-E534-2A1F-C30CC8F8FA3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375FB49A-77CB-1D33-2594-0C18B7A82C7E}"/>
              </a:ext>
            </a:extLst>
          </p:cNvPr>
          <p:cNvSpPr/>
          <p:nvPr/>
        </p:nvSpPr>
        <p:spPr>
          <a:xfrm>
            <a:off x="645294" y="2285652"/>
            <a:ext cx="2736073" cy="2129600"/>
          </a:xfrm>
          <a:custGeom>
            <a:avLst/>
            <a:gdLst/>
            <a:ahLst/>
            <a:cxnLst/>
            <a:rect l="l" t="t" r="r" b="b"/>
            <a:pathLst>
              <a:path w="3564908" h="3117674">
                <a:moveTo>
                  <a:pt x="0" y="0"/>
                </a:moveTo>
                <a:lnTo>
                  <a:pt x="3564908" y="0"/>
                </a:lnTo>
                <a:lnTo>
                  <a:pt x="3564908" y="3117674"/>
                </a:lnTo>
                <a:lnTo>
                  <a:pt x="0" y="3117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8">
            <a:extLst>
              <a:ext uri="{FF2B5EF4-FFF2-40B4-BE49-F238E27FC236}">
                <a16:creationId xmlns:a16="http://schemas.microsoft.com/office/drawing/2014/main" id="{2B450B3C-79B1-1CF9-3D1D-64AC73447898}"/>
              </a:ext>
            </a:extLst>
          </p:cNvPr>
          <p:cNvSpPr txBox="1"/>
          <p:nvPr/>
        </p:nvSpPr>
        <p:spPr>
          <a:xfrm>
            <a:off x="2700842" y="1670185"/>
            <a:ext cx="6790315" cy="516232"/>
          </a:xfrm>
          <a:prstGeom prst="rect">
            <a:avLst/>
          </a:prstGeom>
        </p:spPr>
        <p:txBody>
          <a:bodyPr wrap="square" lIns="0" tIns="0" rIns="0" bIns="0" rtlCol="0" anchor="t">
            <a:spAutoFit/>
          </a:bodyPr>
          <a:lstStyle/>
          <a:p>
            <a:pPr algn="ctr">
              <a:lnSpc>
                <a:spcPts val="4656"/>
              </a:lnSpc>
              <a:spcBef>
                <a:spcPct val="0"/>
              </a:spcBef>
            </a:pPr>
            <a:r>
              <a:rPr lang="en-US" sz="2400" b="1" dirty="0" err="1">
                <a:solidFill>
                  <a:schemeClr val="tx1"/>
                </a:solidFill>
                <a:latin typeface="UTM Avo" panose="02040603050506020204" pitchFamily="18"/>
                <a:ea typeface="Brasika"/>
                <a:cs typeface="Arial" panose="020B0604020202020204" pitchFamily="34" charset="0"/>
                <a:sym typeface="Brasika"/>
              </a:rPr>
              <a:t>Giải</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nghĩa</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một</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số</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từ</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khó</a:t>
            </a:r>
            <a:endParaRPr lang="en-US" sz="2400" b="1" dirty="0">
              <a:solidFill>
                <a:schemeClr val="tx1"/>
              </a:solidFill>
              <a:latin typeface="UTM Avo" panose="02040603050506020204" pitchFamily="18"/>
              <a:ea typeface="Brasika"/>
              <a:cs typeface="Arial" panose="020B0604020202020204" pitchFamily="34" charset="0"/>
              <a:sym typeface="Brasika"/>
            </a:endParaRPr>
          </a:p>
        </p:txBody>
      </p:sp>
      <p:sp>
        <p:nvSpPr>
          <p:cNvPr id="6" name="TextBox 9">
            <a:extLst>
              <a:ext uri="{FF2B5EF4-FFF2-40B4-BE49-F238E27FC236}">
                <a16:creationId xmlns:a16="http://schemas.microsoft.com/office/drawing/2014/main" id="{00039A0A-2A97-B5D0-CB28-141DD71CFEF4}"/>
              </a:ext>
            </a:extLst>
          </p:cNvPr>
          <p:cNvSpPr txBox="1"/>
          <p:nvPr/>
        </p:nvSpPr>
        <p:spPr>
          <a:xfrm>
            <a:off x="6469915" y="2639854"/>
            <a:ext cx="4968703" cy="1460721"/>
          </a:xfrm>
          <a:prstGeom prst="rect">
            <a:avLst/>
          </a:prstGeom>
        </p:spPr>
        <p:txBody>
          <a:bodyPr wrap="square" lIns="0" tIns="0" rIns="0" bIns="0" rtlCol="0" anchor="t">
            <a:spAutoFit/>
          </a:bodyPr>
          <a:lstStyle/>
          <a:p>
            <a:pPr algn="just">
              <a:lnSpc>
                <a:spcPct val="150000"/>
              </a:lnSpc>
            </a:pP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Lễ</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hội</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xuống</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đồng</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để</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cầu</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cho</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mưa</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thuận</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gió</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hòa</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cây</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cối</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tốt</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tươi</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mùa</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màng</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bội</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thu</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đời</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sống</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kern="100" dirty="0" err="1">
                <a:solidFill>
                  <a:schemeClr val="tx1"/>
                </a:solidFill>
                <a:latin typeface="UTM Avo" panose="02040603050506020204" pitchFamily="18"/>
                <a:ea typeface="Calibri" panose="020F0502020204030204" pitchFamily="34" charset="0"/>
                <a:cs typeface="Arial" panose="020B0604020202020204" pitchFamily="34" charset="0"/>
              </a:rPr>
              <a:t>ấm</a:t>
            </a:r>
            <a:r>
              <a:rPr lang="en-US" sz="2200" kern="100" dirty="0">
                <a:solidFill>
                  <a:schemeClr val="tx1"/>
                </a:solidFill>
                <a:latin typeface="UTM Avo" panose="02040603050506020204" pitchFamily="18"/>
                <a:ea typeface="Calibri" panose="020F0502020204030204" pitchFamily="34" charset="0"/>
                <a:cs typeface="Arial" panose="020B0604020202020204" pitchFamily="34" charset="0"/>
              </a:rPr>
              <a:t> no.  </a:t>
            </a:r>
            <a:endParaRPr lang="en-VN" sz="22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sp>
        <p:nvSpPr>
          <p:cNvPr id="7" name="Freeform 10">
            <a:extLst>
              <a:ext uri="{FF2B5EF4-FFF2-40B4-BE49-F238E27FC236}">
                <a16:creationId xmlns:a16="http://schemas.microsoft.com/office/drawing/2014/main" id="{244129F6-6CF7-B470-8ACB-7F0D1C2513B2}"/>
              </a:ext>
            </a:extLst>
          </p:cNvPr>
          <p:cNvSpPr/>
          <p:nvPr/>
        </p:nvSpPr>
        <p:spPr>
          <a:xfrm>
            <a:off x="599006" y="4593976"/>
            <a:ext cx="2966486" cy="1939346"/>
          </a:xfrm>
          <a:custGeom>
            <a:avLst/>
            <a:gdLst/>
            <a:ahLst/>
            <a:cxnLst/>
            <a:rect l="l" t="t" r="r" b="b"/>
            <a:pathLst>
              <a:path w="3564908" h="3117674">
                <a:moveTo>
                  <a:pt x="0" y="0"/>
                </a:moveTo>
                <a:lnTo>
                  <a:pt x="3564908" y="0"/>
                </a:lnTo>
                <a:lnTo>
                  <a:pt x="3564908" y="3117674"/>
                </a:lnTo>
                <a:lnTo>
                  <a:pt x="0" y="3117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19">
            <a:extLst>
              <a:ext uri="{FF2B5EF4-FFF2-40B4-BE49-F238E27FC236}">
                <a16:creationId xmlns:a16="http://schemas.microsoft.com/office/drawing/2014/main" id="{1E9F23E6-97EA-96FD-5277-54853E6CC57E}"/>
              </a:ext>
            </a:extLst>
          </p:cNvPr>
          <p:cNvSpPr txBox="1"/>
          <p:nvPr/>
        </p:nvSpPr>
        <p:spPr>
          <a:xfrm>
            <a:off x="3338413" y="2783348"/>
            <a:ext cx="3315706" cy="952890"/>
          </a:xfrm>
          <a:prstGeom prst="rect">
            <a:avLst/>
          </a:prstGeom>
        </p:spPr>
        <p:txBody>
          <a:bodyPr wrap="square" lIns="0" tIns="0" rIns="0" bIns="0" rtlCol="0" anchor="t">
            <a:spAutoFit/>
          </a:bodyPr>
          <a:lstStyle/>
          <a:p>
            <a:pPr algn="ctr">
              <a:lnSpc>
                <a:spcPct val="150000"/>
              </a:lnSpc>
            </a:pP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Hội</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Lồng</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Tồng</a:t>
            </a:r>
            <a:endParaRPr lang="en-US" sz="2200" i="1" spc="13" dirty="0">
              <a:solidFill>
                <a:schemeClr val="tx1"/>
              </a:solidFill>
              <a:latin typeface="UTM Avo" panose="02040603050506020204" pitchFamily="18"/>
              <a:ea typeface="Lora Bold Italics"/>
              <a:cs typeface="Arial" panose="020B0604020202020204" pitchFamily="34" charset="0"/>
              <a:sym typeface="Lora Bold Italics"/>
            </a:endParaRPr>
          </a:p>
          <a:p>
            <a:pPr algn="ctr">
              <a:lnSpc>
                <a:spcPct val="150000"/>
              </a:lnSpc>
            </a:pP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tiếng</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Tày</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 </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Nùng</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a:t>
            </a:r>
          </a:p>
        </p:txBody>
      </p:sp>
      <p:sp>
        <p:nvSpPr>
          <p:cNvPr id="9" name="TextBox 21">
            <a:extLst>
              <a:ext uri="{FF2B5EF4-FFF2-40B4-BE49-F238E27FC236}">
                <a16:creationId xmlns:a16="http://schemas.microsoft.com/office/drawing/2014/main" id="{58BFAE76-A35D-0D5C-E73A-A3D9CD9B7FDC}"/>
              </a:ext>
            </a:extLst>
          </p:cNvPr>
          <p:cNvSpPr txBox="1"/>
          <p:nvPr/>
        </p:nvSpPr>
        <p:spPr>
          <a:xfrm>
            <a:off x="3338413" y="5141599"/>
            <a:ext cx="3315706" cy="445058"/>
          </a:xfrm>
          <a:prstGeom prst="rect">
            <a:avLst/>
          </a:prstGeom>
        </p:spPr>
        <p:txBody>
          <a:bodyPr wrap="square" lIns="0" tIns="0" rIns="0" bIns="0" rtlCol="0" anchor="t">
            <a:spAutoFit/>
          </a:bodyPr>
          <a:lstStyle/>
          <a:p>
            <a:pPr algn="ctr">
              <a:lnSpc>
                <a:spcPct val="150000"/>
              </a:lnSpc>
            </a:pP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Điệu</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then</a:t>
            </a:r>
          </a:p>
        </p:txBody>
      </p:sp>
      <p:sp>
        <p:nvSpPr>
          <p:cNvPr id="13" name="TextBox 9">
            <a:extLst>
              <a:ext uri="{FF2B5EF4-FFF2-40B4-BE49-F238E27FC236}">
                <a16:creationId xmlns:a16="http://schemas.microsoft.com/office/drawing/2014/main" id="{4D2FB508-4530-0F96-C442-5A5F218D6BD1}"/>
              </a:ext>
            </a:extLst>
          </p:cNvPr>
          <p:cNvSpPr txBox="1"/>
          <p:nvPr/>
        </p:nvSpPr>
        <p:spPr>
          <a:xfrm>
            <a:off x="6469915" y="4863161"/>
            <a:ext cx="4968703" cy="952890"/>
          </a:xfrm>
          <a:prstGeom prst="rect">
            <a:avLst/>
          </a:prstGeom>
        </p:spPr>
        <p:txBody>
          <a:bodyPr wrap="square" lIns="0" tIns="0" rIns="0" bIns="0" rtlCol="0" anchor="t">
            <a:spAutoFit/>
          </a:bodyPr>
          <a:lstStyle/>
          <a:p>
            <a:pPr algn="just">
              <a:lnSpc>
                <a:spcPct val="150000"/>
              </a:lnSpc>
            </a:pP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điệu</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hát</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gian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đồng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bài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các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tộc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Tày</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Nùng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endParaRPr lang="en-VN" sz="22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1D697BB9-A10A-22AF-8A17-199663C4A1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494" y="2325636"/>
            <a:ext cx="2245671" cy="2023127"/>
          </a:xfrm>
          <a:prstGeom prst="ellipse">
            <a:avLst/>
          </a:prstGeom>
          <a:ln>
            <a:noFill/>
          </a:ln>
          <a:effectLst>
            <a:softEdge rad="112500"/>
          </a:effectLst>
        </p:spPr>
      </p:pic>
      <p:pic>
        <p:nvPicPr>
          <p:cNvPr id="15" name="Picture 14">
            <a:extLst>
              <a:ext uri="{FF2B5EF4-FFF2-40B4-BE49-F238E27FC236}">
                <a16:creationId xmlns:a16="http://schemas.microsoft.com/office/drawing/2014/main" id="{80035202-22F6-7B9D-D04D-E930CDFB6B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6285" y="4639992"/>
            <a:ext cx="2512128" cy="1893330"/>
          </a:xfrm>
          <a:prstGeom prst="ellipse">
            <a:avLst/>
          </a:prstGeom>
          <a:ln>
            <a:noFill/>
          </a:ln>
          <a:effectLst>
            <a:softEdge rad="112500"/>
          </a:effectLst>
        </p:spPr>
      </p:pic>
    </p:spTree>
    <p:extLst>
      <p:ext uri="{BB962C8B-B14F-4D97-AF65-F5344CB8AC3E}">
        <p14:creationId xmlns:p14="http://schemas.microsoft.com/office/powerpoint/2010/main" val="131856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par>
                                <p:cTn id="8" presetID="5"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500"/>
                                        <p:tgtEl>
                                          <p:spTgt spid="14"/>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linds(horizontal)">
                                      <p:cBhvr>
                                        <p:cTn id="14" dur="500"/>
                                        <p:tgtEl>
                                          <p:spTgt spid="8"/>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heckerboard(across)">
                                      <p:cBhvr>
                                        <p:cTn id="23" dur="500"/>
                                        <p:tgtEl>
                                          <p:spTgt spid="7"/>
                                        </p:tgtEl>
                                      </p:cBhvr>
                                    </p:animEffect>
                                  </p:childTnLst>
                                </p:cTn>
                              </p:par>
                              <p:par>
                                <p:cTn id="24" presetID="5" presetClass="entr" presetSubtype="1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checkerboard(across)">
                                      <p:cBhvr>
                                        <p:cTn id="26" dur="500"/>
                                        <p:tgtEl>
                                          <p:spTgt spid="15"/>
                                        </p:tgtEl>
                                      </p:cBhvr>
                                    </p:animEffect>
                                  </p:childTnLst>
                                </p:cTn>
                              </p:par>
                            </p:childTnLst>
                          </p:cTn>
                        </p:par>
                        <p:par>
                          <p:cTn id="27" fill="hold">
                            <p:stCondLst>
                              <p:cond delay="500"/>
                            </p:stCondLst>
                            <p:childTnLst>
                              <p:par>
                                <p:cTn id="28" presetID="3" presetClass="entr" presetSubtype="1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childTnLst>
                          </p:cTn>
                        </p:par>
                        <p:par>
                          <p:cTn id="31" fill="hold">
                            <p:stCondLst>
                              <p:cond delay="1000"/>
                            </p:stCondLst>
                            <p:childTnLst>
                              <p:par>
                                <p:cTn id="32" presetID="3" presetClass="entr" presetSubtype="1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F120C0-292A-8B53-0186-8257A6C8AAC3}"/>
            </a:ext>
          </a:extLst>
        </p:cNvPr>
        <p:cNvGrpSpPr/>
        <p:nvPr/>
      </p:nvGrpSpPr>
      <p:grpSpPr>
        <a:xfrm>
          <a:off x="0" y="0"/>
          <a:ext cx="0" cy="0"/>
          <a:chOff x="0" y="0"/>
          <a:chExt cx="0" cy="0"/>
        </a:xfrm>
      </p:grpSpPr>
      <p:sp>
        <p:nvSpPr>
          <p:cNvPr id="3" name="Freeform 10">
            <a:extLst>
              <a:ext uri="{FF2B5EF4-FFF2-40B4-BE49-F238E27FC236}">
                <a16:creationId xmlns:a16="http://schemas.microsoft.com/office/drawing/2014/main" id="{93DE4819-C936-F50A-4CF1-8D7321D2F6CB}"/>
              </a:ext>
            </a:extLst>
          </p:cNvPr>
          <p:cNvSpPr/>
          <p:nvPr/>
        </p:nvSpPr>
        <p:spPr>
          <a:xfrm>
            <a:off x="1206256" y="3380972"/>
            <a:ext cx="2115307" cy="1650581"/>
          </a:xfrm>
          <a:custGeom>
            <a:avLst/>
            <a:gdLst/>
            <a:ahLst/>
            <a:cxnLst/>
            <a:rect l="l" t="t" r="r" b="b"/>
            <a:pathLst>
              <a:path w="3564908" h="3117674">
                <a:moveTo>
                  <a:pt x="0" y="0"/>
                </a:moveTo>
                <a:lnTo>
                  <a:pt x="3564908" y="0"/>
                </a:lnTo>
                <a:lnTo>
                  <a:pt x="3564908" y="3117674"/>
                </a:lnTo>
                <a:lnTo>
                  <a:pt x="0" y="3117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19">
            <a:extLst>
              <a:ext uri="{FF2B5EF4-FFF2-40B4-BE49-F238E27FC236}">
                <a16:creationId xmlns:a16="http://schemas.microsoft.com/office/drawing/2014/main" id="{2B4D87B5-B7DF-CFF7-153E-1F6F3CC613EE}"/>
              </a:ext>
            </a:extLst>
          </p:cNvPr>
          <p:cNvSpPr txBox="1"/>
          <p:nvPr/>
        </p:nvSpPr>
        <p:spPr>
          <a:xfrm>
            <a:off x="2720630" y="2187936"/>
            <a:ext cx="3315706" cy="441916"/>
          </a:xfrm>
          <a:prstGeom prst="rect">
            <a:avLst/>
          </a:prstGeom>
        </p:spPr>
        <p:txBody>
          <a:bodyPr wrap="square" lIns="0" tIns="0" rIns="0" bIns="0" rtlCol="0" anchor="t">
            <a:spAutoFit/>
          </a:bodyPr>
          <a:lstStyle/>
          <a:p>
            <a:pPr algn="ctr">
              <a:lnSpc>
                <a:spcPct val="150000"/>
              </a:lnSpc>
            </a:pP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Đàn</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tính</a:t>
            </a:r>
            <a:endParaRPr lang="en-US" sz="2200" i="1" spc="13" dirty="0">
              <a:solidFill>
                <a:schemeClr val="tx1"/>
              </a:solidFill>
              <a:latin typeface="UTM Avo" panose="02040603050506020204" pitchFamily="18"/>
              <a:ea typeface="Lora Bold Italics"/>
              <a:cs typeface="Arial" panose="020B0604020202020204" pitchFamily="34" charset="0"/>
              <a:sym typeface="Lora Bold Italics"/>
            </a:endParaRPr>
          </a:p>
        </p:txBody>
      </p:sp>
      <p:sp>
        <p:nvSpPr>
          <p:cNvPr id="5" name="TextBox 21">
            <a:extLst>
              <a:ext uri="{FF2B5EF4-FFF2-40B4-BE49-F238E27FC236}">
                <a16:creationId xmlns:a16="http://schemas.microsoft.com/office/drawing/2014/main" id="{0585FA93-8A18-9F0D-F466-FA154B7B7699}"/>
              </a:ext>
            </a:extLst>
          </p:cNvPr>
          <p:cNvSpPr txBox="1"/>
          <p:nvPr/>
        </p:nvSpPr>
        <p:spPr>
          <a:xfrm>
            <a:off x="2646383" y="3900319"/>
            <a:ext cx="3315706" cy="441916"/>
          </a:xfrm>
          <a:prstGeom prst="rect">
            <a:avLst/>
          </a:prstGeom>
        </p:spPr>
        <p:txBody>
          <a:bodyPr wrap="square" lIns="0" tIns="0" rIns="0" bIns="0" rtlCol="0" anchor="t">
            <a:spAutoFit/>
          </a:bodyPr>
          <a:lstStyle/>
          <a:p>
            <a:pPr algn="ctr">
              <a:lnSpc>
                <a:spcPct val="150000"/>
              </a:lnSpc>
            </a:pP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Còn</a:t>
            </a:r>
            <a:endParaRPr lang="en-US" sz="2200" i="1" spc="13" dirty="0">
              <a:solidFill>
                <a:schemeClr val="tx1"/>
              </a:solidFill>
              <a:latin typeface="UTM Avo" panose="02040603050506020204" pitchFamily="18"/>
              <a:ea typeface="Lora Bold Italics"/>
              <a:cs typeface="Arial" panose="020B0604020202020204" pitchFamily="34" charset="0"/>
              <a:sym typeface="Lora Bold Italics"/>
            </a:endParaRPr>
          </a:p>
        </p:txBody>
      </p:sp>
      <p:sp>
        <p:nvSpPr>
          <p:cNvPr id="7" name="TextBox 9">
            <a:extLst>
              <a:ext uri="{FF2B5EF4-FFF2-40B4-BE49-F238E27FC236}">
                <a16:creationId xmlns:a16="http://schemas.microsoft.com/office/drawing/2014/main" id="{1DC746AE-8187-20CB-9D23-47249DC11625}"/>
              </a:ext>
            </a:extLst>
          </p:cNvPr>
          <p:cNvSpPr txBox="1"/>
          <p:nvPr/>
        </p:nvSpPr>
        <p:spPr>
          <a:xfrm>
            <a:off x="5729026" y="3468162"/>
            <a:ext cx="5256718" cy="1451551"/>
          </a:xfrm>
          <a:prstGeom prst="rect">
            <a:avLst/>
          </a:prstGeom>
        </p:spPr>
        <p:txBody>
          <a:bodyPr wrap="square" lIns="0" tIns="0" rIns="0" bIns="0" rtlCol="0" anchor="t">
            <a:spAutoFit/>
          </a:bodyPr>
          <a:lstStyle/>
          <a:p>
            <a:pPr algn="just">
              <a:lnSpc>
                <a:spcPct val="150000"/>
              </a:lnSpc>
            </a:pP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Quả</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cầu</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bằng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vải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có</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nhiều</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dải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màu</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dùng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để</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tung,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ném</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làm</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trò</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chơi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trong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ngày</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hội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số</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tộc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miền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núi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endParaRPr lang="en-VN" sz="22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sp>
        <p:nvSpPr>
          <p:cNvPr id="8" name="Freeform 10">
            <a:extLst>
              <a:ext uri="{FF2B5EF4-FFF2-40B4-BE49-F238E27FC236}">
                <a16:creationId xmlns:a16="http://schemas.microsoft.com/office/drawing/2014/main" id="{BDD1EB25-9BF0-D7CF-21D9-770B8F300FFC}"/>
              </a:ext>
            </a:extLst>
          </p:cNvPr>
          <p:cNvSpPr/>
          <p:nvPr/>
        </p:nvSpPr>
        <p:spPr>
          <a:xfrm>
            <a:off x="1221260" y="5103371"/>
            <a:ext cx="2115307" cy="1681651"/>
          </a:xfrm>
          <a:custGeom>
            <a:avLst/>
            <a:gdLst/>
            <a:ahLst/>
            <a:cxnLst/>
            <a:rect l="l" t="t" r="r" b="b"/>
            <a:pathLst>
              <a:path w="3564908" h="3117674">
                <a:moveTo>
                  <a:pt x="0" y="0"/>
                </a:moveTo>
                <a:lnTo>
                  <a:pt x="3564908" y="0"/>
                </a:lnTo>
                <a:lnTo>
                  <a:pt x="3564908" y="3117674"/>
                </a:lnTo>
                <a:lnTo>
                  <a:pt x="0" y="3117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TextBox 21">
            <a:extLst>
              <a:ext uri="{FF2B5EF4-FFF2-40B4-BE49-F238E27FC236}">
                <a16:creationId xmlns:a16="http://schemas.microsoft.com/office/drawing/2014/main" id="{AE8AD70E-664A-EF39-B16A-764AEFF55C8C}"/>
              </a:ext>
            </a:extLst>
          </p:cNvPr>
          <p:cNvSpPr txBox="1"/>
          <p:nvPr/>
        </p:nvSpPr>
        <p:spPr>
          <a:xfrm>
            <a:off x="2646383" y="5594629"/>
            <a:ext cx="3315706" cy="441916"/>
          </a:xfrm>
          <a:prstGeom prst="rect">
            <a:avLst/>
          </a:prstGeom>
        </p:spPr>
        <p:txBody>
          <a:bodyPr wrap="square" lIns="0" tIns="0" rIns="0" bIns="0" rtlCol="0" anchor="t">
            <a:spAutoFit/>
          </a:bodyPr>
          <a:lstStyle/>
          <a:p>
            <a:pPr algn="ctr">
              <a:lnSpc>
                <a:spcPct val="150000"/>
              </a:lnSpc>
            </a:pP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Sán</a:t>
            </a:r>
            <a:r>
              <a:rPr lang="en-US" sz="2200" i="1" spc="13" dirty="0">
                <a:solidFill>
                  <a:schemeClr val="tx1"/>
                </a:solidFill>
                <a:latin typeface="UTM Avo" panose="02040603050506020204" pitchFamily="18"/>
                <a:ea typeface="Lora Bold Italics"/>
                <a:cs typeface="Arial" panose="020B0604020202020204" pitchFamily="34" charset="0"/>
                <a:sym typeface="Lora Bold Italics"/>
              </a:rPr>
              <a:t> </a:t>
            </a:r>
            <a:r>
              <a:rPr lang="en-US" sz="2200" i="1" spc="13" dirty="0" err="1">
                <a:solidFill>
                  <a:schemeClr val="tx1"/>
                </a:solidFill>
                <a:latin typeface="UTM Avo" panose="02040603050506020204" pitchFamily="18"/>
                <a:ea typeface="Lora Bold Italics"/>
                <a:cs typeface="Arial" panose="020B0604020202020204" pitchFamily="34" charset="0"/>
                <a:sym typeface="Lora Bold Italics"/>
              </a:rPr>
              <a:t>Chỉ</a:t>
            </a:r>
            <a:endParaRPr lang="en-US" sz="2200" i="1" spc="13" dirty="0">
              <a:solidFill>
                <a:schemeClr val="tx1"/>
              </a:solidFill>
              <a:latin typeface="UTM Avo" panose="02040603050506020204" pitchFamily="18"/>
              <a:ea typeface="Lora Bold Italics"/>
              <a:cs typeface="Arial" panose="020B0604020202020204" pitchFamily="34" charset="0"/>
              <a:sym typeface="Lora Bold Italics"/>
            </a:endParaRPr>
          </a:p>
        </p:txBody>
      </p:sp>
      <p:sp>
        <p:nvSpPr>
          <p:cNvPr id="10" name="TextBox 9">
            <a:extLst>
              <a:ext uri="{FF2B5EF4-FFF2-40B4-BE49-F238E27FC236}">
                <a16:creationId xmlns:a16="http://schemas.microsoft.com/office/drawing/2014/main" id="{977AE60E-02D7-1C8B-9F1D-EDD5EE621A10}"/>
              </a:ext>
            </a:extLst>
          </p:cNvPr>
          <p:cNvSpPr txBox="1"/>
          <p:nvPr/>
        </p:nvSpPr>
        <p:spPr>
          <a:xfrm>
            <a:off x="5729026" y="5218420"/>
            <a:ext cx="5256718" cy="1451551"/>
          </a:xfrm>
          <a:prstGeom prst="rect">
            <a:avLst/>
          </a:prstGeom>
        </p:spPr>
        <p:txBody>
          <a:bodyPr wrap="square" lIns="0" tIns="0" rIns="0" bIns="0" rtlCol="0" anchor="t">
            <a:spAutoFit/>
          </a:bodyPr>
          <a:lstStyle/>
          <a:p>
            <a:pPr algn="just">
              <a:lnSpc>
                <a:spcPct val="150000"/>
              </a:lnSpc>
            </a:pP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nhánh</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tộc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Sán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Chay</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sống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chủ</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yếu</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ở</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vùng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núi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trung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du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phía</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Bắc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nước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ta. </a:t>
            </a:r>
            <a:endParaRPr lang="en-VN" sz="22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sp>
        <p:nvSpPr>
          <p:cNvPr id="11" name="TextBox 9">
            <a:extLst>
              <a:ext uri="{FF2B5EF4-FFF2-40B4-BE49-F238E27FC236}">
                <a16:creationId xmlns:a16="http://schemas.microsoft.com/office/drawing/2014/main" id="{978F779C-40A2-2BEA-8737-A42A288BBF3B}"/>
              </a:ext>
            </a:extLst>
          </p:cNvPr>
          <p:cNvSpPr txBox="1"/>
          <p:nvPr/>
        </p:nvSpPr>
        <p:spPr>
          <a:xfrm>
            <a:off x="5729026" y="1946964"/>
            <a:ext cx="5256719" cy="943720"/>
          </a:xfrm>
          <a:prstGeom prst="rect">
            <a:avLst/>
          </a:prstGeom>
        </p:spPr>
        <p:txBody>
          <a:bodyPr wrap="square" lIns="0" tIns="0" rIns="0" bIns="0" rtlCol="0" anchor="t">
            <a:spAutoFit/>
          </a:bodyPr>
          <a:lstStyle/>
          <a:p>
            <a:pPr algn="just">
              <a:lnSpc>
                <a:spcPct val="150000"/>
              </a:lnSpc>
            </a:pP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loại</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đàn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dây</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đồng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bào</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các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tộc</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Tày</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a:ea typeface="Calibri" panose="020F0502020204030204" pitchFamily="34" charset="0"/>
                <a:cs typeface="Arial" panose="020B0604020202020204" pitchFamily="34" charset="0"/>
              </a:rPr>
              <a:t>Nùng</a:t>
            </a:r>
            <a:r>
              <a:rPr lang="en-US" sz="2200" dirty="0">
                <a:solidFill>
                  <a:schemeClr val="tx1"/>
                </a:solidFill>
                <a:latin typeface="UTM Avo" panose="02040603050506020204" pitchFamily="18"/>
                <a:ea typeface="Calibri" panose="020F0502020204030204" pitchFamily="34" charset="0"/>
                <a:cs typeface="Arial" panose="020B0604020202020204" pitchFamily="34" charset="0"/>
              </a:rPr>
              <a:t>.</a:t>
            </a:r>
            <a:r>
              <a:rPr lang="en-VN" sz="2200" dirty="0">
                <a:solidFill>
                  <a:schemeClr val="tx1"/>
                </a:solidFill>
                <a:latin typeface="UTM Avo" panose="02040603050506020204" pitchFamily="18"/>
                <a:cs typeface="Arial" panose="020B0604020202020204" pitchFamily="34" charset="0"/>
              </a:rPr>
              <a:t> </a:t>
            </a:r>
            <a:endParaRPr lang="en-VN" sz="22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F4C7C6C6-BD76-021F-985E-6AAFB8DA00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9467" y="3379332"/>
            <a:ext cx="1804512" cy="1635710"/>
          </a:xfrm>
          <a:prstGeom prst="ellipse">
            <a:avLst/>
          </a:prstGeom>
          <a:ln>
            <a:noFill/>
          </a:ln>
          <a:effectLst>
            <a:softEdge rad="112500"/>
          </a:effectLst>
        </p:spPr>
      </p:pic>
      <p:pic>
        <p:nvPicPr>
          <p:cNvPr id="13" name="Picture 12">
            <a:extLst>
              <a:ext uri="{FF2B5EF4-FFF2-40B4-BE49-F238E27FC236}">
                <a16:creationId xmlns:a16="http://schemas.microsoft.com/office/drawing/2014/main" id="{7E40F55B-111E-3A61-25F2-CA6E407F18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4445" y="5133021"/>
            <a:ext cx="1799534" cy="1633199"/>
          </a:xfrm>
          <a:prstGeom prst="ellipse">
            <a:avLst/>
          </a:prstGeom>
          <a:ln>
            <a:noFill/>
          </a:ln>
          <a:effectLst>
            <a:softEdge rad="112500"/>
          </a:effectLst>
        </p:spPr>
      </p:pic>
      <p:pic>
        <p:nvPicPr>
          <p:cNvPr id="14" name="Picture 13">
            <a:extLst>
              <a:ext uri="{FF2B5EF4-FFF2-40B4-BE49-F238E27FC236}">
                <a16:creationId xmlns:a16="http://schemas.microsoft.com/office/drawing/2014/main" id="{18CD9B01-7E4D-05DB-CBC0-BA3570D56C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4926" y="1619431"/>
            <a:ext cx="1834725" cy="1771354"/>
          </a:xfrm>
          <a:prstGeom prst="ellipse">
            <a:avLst/>
          </a:prstGeom>
          <a:ln>
            <a:noFill/>
          </a:ln>
          <a:effectLst>
            <a:softEdge rad="112500"/>
          </a:effectLst>
        </p:spPr>
      </p:pic>
      <p:sp>
        <p:nvSpPr>
          <p:cNvPr id="15" name="Freeform 3">
            <a:extLst>
              <a:ext uri="{FF2B5EF4-FFF2-40B4-BE49-F238E27FC236}">
                <a16:creationId xmlns:a16="http://schemas.microsoft.com/office/drawing/2014/main" id="{B14DC153-D018-447C-BB42-80BBF271CCCE}"/>
              </a:ext>
            </a:extLst>
          </p:cNvPr>
          <p:cNvSpPr/>
          <p:nvPr/>
        </p:nvSpPr>
        <p:spPr>
          <a:xfrm>
            <a:off x="1213513" y="1670150"/>
            <a:ext cx="2198431" cy="1650582"/>
          </a:xfrm>
          <a:custGeom>
            <a:avLst/>
            <a:gdLst/>
            <a:ahLst/>
            <a:cxnLst/>
            <a:rect l="l" t="t" r="r" b="b"/>
            <a:pathLst>
              <a:path w="3564908" h="3117674">
                <a:moveTo>
                  <a:pt x="0" y="0"/>
                </a:moveTo>
                <a:lnTo>
                  <a:pt x="3564908" y="0"/>
                </a:lnTo>
                <a:lnTo>
                  <a:pt x="3564908" y="3117674"/>
                </a:lnTo>
                <a:lnTo>
                  <a:pt x="0" y="3117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VN" sz="2200" dirty="0">
              <a:solidFill>
                <a:schemeClr val="tx1"/>
              </a:solidFill>
              <a:latin typeface="UTM Avo" panose="02040603050506020204" pitchFamily="18"/>
            </a:endParaRPr>
          </a:p>
        </p:txBody>
      </p:sp>
    </p:spTree>
    <p:extLst>
      <p:ext uri="{BB962C8B-B14F-4D97-AF65-F5344CB8AC3E}">
        <p14:creationId xmlns:p14="http://schemas.microsoft.com/office/powerpoint/2010/main" val="409399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par>
                                <p:cTn id="8" presetID="5"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500"/>
                                        <p:tgtEl>
                                          <p:spTgt spid="14"/>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heckerboard(across)">
                                      <p:cBhvr>
                                        <p:cTn id="23" dur="500"/>
                                        <p:tgtEl>
                                          <p:spTgt spid="3"/>
                                        </p:tgtEl>
                                      </p:cBhvr>
                                    </p:animEffect>
                                  </p:childTnLst>
                                </p:cTn>
                              </p:par>
                              <p:par>
                                <p:cTn id="24" presetID="5" presetClass="entr" presetSubtype="1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checkerboard(across)">
                                      <p:cBhvr>
                                        <p:cTn id="26" dur="500"/>
                                        <p:tgtEl>
                                          <p:spTgt spid="12"/>
                                        </p:tgtEl>
                                      </p:cBhvr>
                                    </p:animEffect>
                                  </p:childTnLst>
                                </p:cTn>
                              </p:par>
                            </p:childTnLst>
                          </p:cTn>
                        </p:par>
                        <p:par>
                          <p:cTn id="27" fill="hold">
                            <p:stCondLst>
                              <p:cond delay="500"/>
                            </p:stCondLst>
                            <p:childTnLst>
                              <p:par>
                                <p:cTn id="28" presetID="3" presetClass="entr" presetSubtype="1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childTnLst>
                          </p:cTn>
                        </p:par>
                        <p:par>
                          <p:cTn id="31" fill="hold">
                            <p:stCondLst>
                              <p:cond delay="1000"/>
                            </p:stCondLst>
                            <p:childTnLst>
                              <p:par>
                                <p:cTn id="32" presetID="3" presetClass="entr" presetSubtype="1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linds(horizont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checkerboard(across)">
                                      <p:cBhvr>
                                        <p:cTn id="39" dur="500"/>
                                        <p:tgtEl>
                                          <p:spTgt spid="8"/>
                                        </p:tgtEl>
                                      </p:cBhvr>
                                    </p:animEffect>
                                  </p:childTnLst>
                                </p:cTn>
                              </p:par>
                              <p:par>
                                <p:cTn id="40" presetID="5" presetClass="entr" presetSubtype="1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checkerboard(across)">
                                      <p:cBhvr>
                                        <p:cTn id="42" dur="500"/>
                                        <p:tgtEl>
                                          <p:spTgt spid="13"/>
                                        </p:tgtEl>
                                      </p:cBhvr>
                                    </p:animEffect>
                                  </p:childTnLst>
                                </p:cTn>
                              </p:par>
                            </p:childTnLst>
                          </p:cTn>
                        </p:par>
                        <p:par>
                          <p:cTn id="43" fill="hold">
                            <p:stCondLst>
                              <p:cond delay="500"/>
                            </p:stCondLst>
                            <p:childTnLst>
                              <p:par>
                                <p:cTn id="44" presetID="3" presetClass="entr" presetSubtype="1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linds(horizontal)">
                                      <p:cBhvr>
                                        <p:cTn id="46" dur="500"/>
                                        <p:tgtEl>
                                          <p:spTgt spid="9"/>
                                        </p:tgtEl>
                                      </p:cBhvr>
                                    </p:animEffect>
                                  </p:childTnLst>
                                </p:cTn>
                              </p:par>
                            </p:childTnLst>
                          </p:cTn>
                        </p:par>
                        <p:par>
                          <p:cTn id="47" fill="hold">
                            <p:stCondLst>
                              <p:cond delay="1000"/>
                            </p:stCondLst>
                            <p:childTnLst>
                              <p:par>
                                <p:cTn id="48" presetID="3" presetClass="entr" presetSubtype="1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blinds(horizontal)">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0" grpId="0"/>
      <p:bldP spid="11" grpId="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EBC60E-E9B1-AD1B-5696-9A89BB60BB84}"/>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2E8EDDA1-7820-1156-9619-0E6334D97DDE}"/>
              </a:ext>
            </a:extLst>
          </p:cNvPr>
          <p:cNvSpPr txBox="1"/>
          <p:nvPr/>
        </p:nvSpPr>
        <p:spPr>
          <a:xfrm>
            <a:off x="3884603" y="2370625"/>
            <a:ext cx="7714962" cy="3804888"/>
          </a:xfrm>
          <a:prstGeom prst="rect">
            <a:avLst/>
          </a:prstGeom>
        </p:spPr>
        <p:txBody>
          <a:bodyPr wrap="square" lIns="0" tIns="0" rIns="0" bIns="0" rtlCol="0" anchor="t">
            <a:spAutoFit/>
          </a:bodyPr>
          <a:lstStyle/>
          <a:p>
            <a:pPr algn="just">
              <a:lnSpc>
                <a:spcPct val="150000"/>
              </a:lnSpc>
            </a:pP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Câu 1.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thơ</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xuống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dân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tộc</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kern="100" dirty="0">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Câu 2.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Tìm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ảnh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đẹp</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âm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thanh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rộn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ràng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kern="100" dirty="0">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Câu 3. </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Qua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ảnh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âm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thanh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trên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có</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cảm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nghĩ</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gì</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khí</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xuân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vùng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cao</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kern="100" dirty="0">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Câu 4.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hiểu</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khổ</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thơ</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cuối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thế</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kern="100" dirty="0">
              <a:latin typeface="UTM Avo" panose="02040603050506020204" pitchFamily="18"/>
              <a:ea typeface="Calibri" panose="020F0502020204030204" pitchFamily="34" charset="0"/>
              <a:cs typeface="Arial" panose="020B0604020202020204" pitchFamily="34" charset="0"/>
            </a:endParaRPr>
          </a:p>
        </p:txBody>
      </p:sp>
      <p:sp>
        <p:nvSpPr>
          <p:cNvPr id="6" name="TextBox 3">
            <a:extLst>
              <a:ext uri="{FF2B5EF4-FFF2-40B4-BE49-F238E27FC236}">
                <a16:creationId xmlns:a16="http://schemas.microsoft.com/office/drawing/2014/main" id="{A877358F-B85E-07F5-BC7E-9BD89EE5816F}"/>
              </a:ext>
            </a:extLst>
          </p:cNvPr>
          <p:cNvSpPr txBox="1"/>
          <p:nvPr/>
        </p:nvSpPr>
        <p:spPr>
          <a:xfrm>
            <a:off x="5080284" y="1675985"/>
            <a:ext cx="5323600" cy="560538"/>
          </a:xfrm>
          <a:prstGeom prst="rect">
            <a:avLst/>
          </a:prstGeom>
        </p:spPr>
        <p:txBody>
          <a:bodyPr lIns="0" tIns="0" rIns="0" bIns="0" rtlCol="0" anchor="t">
            <a:spAutoFit/>
          </a:bodyPr>
          <a:lstStyle/>
          <a:p>
            <a:pPr algn="ctr">
              <a:lnSpc>
                <a:spcPts val="5051"/>
              </a:lnSpc>
              <a:spcBef>
                <a:spcPct val="0"/>
              </a:spcBef>
            </a:pPr>
            <a:r>
              <a:rPr lang="en-US" sz="2400" b="1" dirty="0" err="1">
                <a:solidFill>
                  <a:srgbClr val="242424"/>
                </a:solidFill>
                <a:latin typeface="UTM Avo" panose="02040603050506020204" pitchFamily="18"/>
                <a:ea typeface="Brasika"/>
                <a:cs typeface="Arial" panose="020B0604020202020204" pitchFamily="34" charset="0"/>
                <a:sym typeface="Brasika"/>
              </a:rPr>
              <a:t>Thảo</a:t>
            </a:r>
            <a:r>
              <a:rPr lang="en-US" sz="2400" b="1" dirty="0">
                <a:solidFill>
                  <a:srgbClr val="242424"/>
                </a:solidFill>
                <a:latin typeface="UTM Avo" panose="02040603050506020204" pitchFamily="18"/>
                <a:ea typeface="Brasika"/>
                <a:cs typeface="Arial" panose="020B0604020202020204" pitchFamily="34" charset="0"/>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luận</a:t>
            </a:r>
            <a:r>
              <a:rPr lang="en-US" sz="2400" b="1" dirty="0">
                <a:solidFill>
                  <a:srgbClr val="242424"/>
                </a:solidFill>
                <a:latin typeface="UTM Avo" panose="02040603050506020204" pitchFamily="18"/>
                <a:ea typeface="Brasika"/>
                <a:cs typeface="Arial" panose="020B0604020202020204" pitchFamily="34" charset="0"/>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nhóm</a:t>
            </a:r>
            <a:r>
              <a:rPr lang="en-US" sz="2400" b="1" dirty="0">
                <a:solidFill>
                  <a:srgbClr val="242424"/>
                </a:solidFill>
                <a:latin typeface="UTM Avo" panose="02040603050506020204" pitchFamily="18"/>
                <a:ea typeface="Brasika"/>
                <a:cs typeface="Arial" panose="020B0604020202020204" pitchFamily="34" charset="0"/>
                <a:sym typeface="Brasika"/>
              </a:rPr>
              <a:t> </a:t>
            </a:r>
          </a:p>
        </p:txBody>
      </p:sp>
      <p:pic>
        <p:nvPicPr>
          <p:cNvPr id="7" name="Picture 13">
            <a:extLst>
              <a:ext uri="{FF2B5EF4-FFF2-40B4-BE49-F238E27FC236}">
                <a16:creationId xmlns:a16="http://schemas.microsoft.com/office/drawing/2014/main" id="{EC152622-D5D1-B655-326C-BC0DC46564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2435" y="2370625"/>
            <a:ext cx="2858423" cy="3804888"/>
          </a:xfrm>
          <a:prstGeom prst="rect">
            <a:avLst/>
          </a:prstGeom>
        </p:spPr>
      </p:pic>
    </p:spTree>
    <p:extLst>
      <p:ext uri="{BB962C8B-B14F-4D97-AF65-F5344CB8AC3E}">
        <p14:creationId xmlns:p14="http://schemas.microsoft.com/office/powerpoint/2010/main" val="32961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FDE240-4AC4-E229-6EA1-9B738817F1E6}"/>
            </a:ext>
          </a:extLst>
        </p:cNvPr>
        <p:cNvGrpSpPr/>
        <p:nvPr/>
      </p:nvGrpSpPr>
      <p:grpSpPr>
        <a:xfrm>
          <a:off x="0" y="0"/>
          <a:ext cx="0" cy="0"/>
          <a:chOff x="0" y="0"/>
          <a:chExt cx="0" cy="0"/>
        </a:xfrm>
      </p:grpSpPr>
      <p:sp>
        <p:nvSpPr>
          <p:cNvPr id="15" name="TextBox 23">
            <a:extLst>
              <a:ext uri="{FF2B5EF4-FFF2-40B4-BE49-F238E27FC236}">
                <a16:creationId xmlns:a16="http://schemas.microsoft.com/office/drawing/2014/main" id="{7EE5CF85-AC53-7AFB-8B01-848A36AC740F}"/>
              </a:ext>
            </a:extLst>
          </p:cNvPr>
          <p:cNvSpPr txBox="1"/>
          <p:nvPr/>
        </p:nvSpPr>
        <p:spPr>
          <a:xfrm>
            <a:off x="684285" y="2195994"/>
            <a:ext cx="6740659" cy="3245504"/>
          </a:xfrm>
          <a:prstGeom prst="rect">
            <a:avLst/>
          </a:prstGeom>
        </p:spPr>
        <p:txBody>
          <a:bodyPr wrap="square" lIns="0" tIns="0" rIns="0" bIns="0" rtlCol="0" anchor="t">
            <a:spAutoFit/>
          </a:bodyPr>
          <a:lstStyle/>
          <a:p>
            <a:pPr algn="just">
              <a:lnSpc>
                <a:spcPct val="150000"/>
              </a:lnSpc>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1: Bài thơ nói về ngày hội xuống đồng của những dân tộc nào? </a:t>
            </a:r>
          </a:p>
          <a:p>
            <a:pPr indent="347663" algn="just">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thơ</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xuống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dân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tộc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Nùng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Dao,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Chỉ</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sắc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văn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hóa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đặc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một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số</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dân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tộc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400" spc="14" dirty="0">
              <a:solidFill>
                <a:srgbClr val="242424"/>
              </a:solidFill>
              <a:latin typeface="UTM Avo" panose="02040603050506020204" pitchFamily="18"/>
              <a:ea typeface="Lora Italics"/>
              <a:cs typeface="Arial" panose="020B0604020202020204" pitchFamily="34" charset="0"/>
              <a:sym typeface="Lora Italics"/>
            </a:endParaRPr>
          </a:p>
        </p:txBody>
      </p:sp>
      <p:grpSp>
        <p:nvGrpSpPr>
          <p:cNvPr id="2" name="Group 1">
            <a:extLst>
              <a:ext uri="{FF2B5EF4-FFF2-40B4-BE49-F238E27FC236}">
                <a16:creationId xmlns:a16="http://schemas.microsoft.com/office/drawing/2014/main" id="{1793E589-1454-A0A8-9EE7-50FB11D5819C}"/>
              </a:ext>
            </a:extLst>
          </p:cNvPr>
          <p:cNvGrpSpPr/>
          <p:nvPr/>
        </p:nvGrpSpPr>
        <p:grpSpPr>
          <a:xfrm>
            <a:off x="7641351" y="2358457"/>
            <a:ext cx="4258663" cy="3317993"/>
            <a:chOff x="7147575" y="2541337"/>
            <a:chExt cx="4258663" cy="3317993"/>
          </a:xfrm>
        </p:grpSpPr>
        <p:sp>
          <p:nvSpPr>
            <p:cNvPr id="14" name="Freeform 3">
              <a:extLst>
                <a:ext uri="{FF2B5EF4-FFF2-40B4-BE49-F238E27FC236}">
                  <a16:creationId xmlns:a16="http://schemas.microsoft.com/office/drawing/2014/main" id="{20CF1BF5-BA17-54BE-2F84-CCA017EFA985}"/>
                </a:ext>
              </a:extLst>
            </p:cNvPr>
            <p:cNvSpPr/>
            <p:nvPr/>
          </p:nvSpPr>
          <p:spPr>
            <a:xfrm>
              <a:off x="7147575" y="2541337"/>
              <a:ext cx="4204696" cy="3317993"/>
            </a:xfrm>
            <a:custGeom>
              <a:avLst/>
              <a:gdLst/>
              <a:ahLst/>
              <a:cxnLst/>
              <a:rect l="l" t="t" r="r" b="b"/>
              <a:pathLst>
                <a:path w="8395241" h="7651607">
                  <a:moveTo>
                    <a:pt x="0" y="0"/>
                  </a:moveTo>
                  <a:lnTo>
                    <a:pt x="8395241" y="0"/>
                  </a:lnTo>
                  <a:lnTo>
                    <a:pt x="8395241" y="7651607"/>
                  </a:lnTo>
                  <a:lnTo>
                    <a:pt x="0" y="7651607"/>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pic>
          <p:nvPicPr>
            <p:cNvPr id="17" name="Picture 16">
              <a:extLst>
                <a:ext uri="{FF2B5EF4-FFF2-40B4-BE49-F238E27FC236}">
                  <a16:creationId xmlns:a16="http://schemas.microsoft.com/office/drawing/2014/main" id="{5A0CD370-A4BD-648E-F5AD-C0D64D901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0388" y="2690325"/>
              <a:ext cx="3825850" cy="3129973"/>
            </a:xfrm>
            <a:prstGeom prst="ellipse">
              <a:avLst/>
            </a:prstGeom>
            <a:ln>
              <a:noFill/>
            </a:ln>
            <a:effectLst>
              <a:softEdge rad="112500"/>
            </a:effectLst>
          </p:spPr>
        </p:pic>
      </p:grpSp>
    </p:spTree>
    <p:extLst>
      <p:ext uri="{BB962C8B-B14F-4D97-AF65-F5344CB8AC3E}">
        <p14:creationId xmlns:p14="http://schemas.microsoft.com/office/powerpoint/2010/main" val="283197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500"/>
                                        <p:tgtEl>
                                          <p:spTgt spid="15">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7BA4AE-8FA7-65E0-CA3A-FFF2E226908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AC5F940-E9F7-89D2-EBDE-68E4FED53CC5}"/>
              </a:ext>
            </a:extLst>
          </p:cNvPr>
          <p:cNvSpPr txBox="1"/>
          <p:nvPr/>
        </p:nvSpPr>
        <p:spPr>
          <a:xfrm>
            <a:off x="1691519" y="1813599"/>
            <a:ext cx="8808962" cy="4907497"/>
          </a:xfrm>
          <a:prstGeom prst="rect">
            <a:avLst/>
          </a:prstGeom>
        </p:spPr>
        <p:txBody>
          <a:bodyPr wrap="square" lIns="0" tIns="0" rIns="0" bIns="0" rtlCol="0" anchor="t">
            <a:spAutoFit/>
          </a:bodyPr>
          <a:lstStyle/>
          <a:p>
            <a:pPr algn="just">
              <a:lnSpc>
                <a:spcPct val="150000"/>
              </a:lnSpc>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2: Tìm những hình ảnh đẹp và âm thanh rộn ràng trong ngày hội? </a:t>
            </a:r>
          </a:p>
          <a:p>
            <a:pPr marL="647978" lvl="1" indent="-359988" algn="just">
              <a:lnSpc>
                <a:spcPct val="150000"/>
              </a:lnSpc>
              <a:buFont typeface="Arial" panose="020B0604020202020204" pitchFamily="34" charset="0"/>
              <a:buChar char="•"/>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Mọi người mặc những bộ trang phục đẹp nhất, náo nức, vui mừng đi trẩy hội. </a:t>
            </a:r>
          </a:p>
          <a:p>
            <a:pPr marL="647978" lvl="1" indent="-359988" algn="just">
              <a:lnSpc>
                <a:spcPct val="150000"/>
              </a:lnSpc>
              <a:buFont typeface="Arial" panose="020B0604020202020204" pitchFamily="34" charset="0"/>
              <a:buChar char="•"/>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Trên cánh đồng, nghi thức cúng tế trời đất được thực hiện với mâm cỗ đủ đầy cùng tiếng trống chiêng vang khắp, thể hiện khát vọng của người dân cầu cho mưa thuận gió hòa, mùa màng bội thu. </a:t>
            </a:r>
          </a:p>
          <a:p>
            <a:pPr lvl="0" algn="just">
              <a:lnSpc>
                <a:spcPct val="150000"/>
              </a:lnSpc>
            </a:pPr>
            <a:endParaRPr lang="en-US" sz="2400" spc="14" dirty="0">
              <a:solidFill>
                <a:srgbClr val="242424"/>
              </a:solidFill>
              <a:latin typeface="UTM Avo" panose="02040603050506020204" pitchFamily="18"/>
              <a:ea typeface="Lora Italics"/>
              <a:cs typeface="Arial" panose="020B0604020202020204" pitchFamily="34" charset="0"/>
              <a:sym typeface="Lora Italics"/>
            </a:endParaRPr>
          </a:p>
        </p:txBody>
      </p:sp>
    </p:spTree>
    <p:extLst>
      <p:ext uri="{BB962C8B-B14F-4D97-AF65-F5344CB8AC3E}">
        <p14:creationId xmlns:p14="http://schemas.microsoft.com/office/powerpoint/2010/main" val="24925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randombar(horizontal)">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25F5061-F40F-F5E3-AD21-D26F9896B0CE}"/>
            </a:ext>
          </a:extLst>
        </p:cNvPr>
        <p:cNvGrpSpPr/>
        <p:nvPr/>
      </p:nvGrpSpPr>
      <p:grpSpPr>
        <a:xfrm>
          <a:off x="0" y="0"/>
          <a:ext cx="0" cy="0"/>
          <a:chOff x="0" y="0"/>
          <a:chExt cx="0" cy="0"/>
        </a:xfrm>
      </p:grpSpPr>
      <p:sp>
        <p:nvSpPr>
          <p:cNvPr id="9" name="TextBox 6">
            <a:extLst>
              <a:ext uri="{FF2B5EF4-FFF2-40B4-BE49-F238E27FC236}">
                <a16:creationId xmlns:a16="http://schemas.microsoft.com/office/drawing/2014/main" id="{0568CC62-D3DD-9BD0-4306-D75FF1240DDF}"/>
              </a:ext>
            </a:extLst>
          </p:cNvPr>
          <p:cNvSpPr txBox="1"/>
          <p:nvPr/>
        </p:nvSpPr>
        <p:spPr>
          <a:xfrm>
            <a:off x="555596" y="2392844"/>
            <a:ext cx="11080808" cy="2768450"/>
          </a:xfrm>
          <a:prstGeom prst="rect">
            <a:avLst/>
          </a:prstGeom>
        </p:spPr>
        <p:txBody>
          <a:bodyPr wrap="square" lIns="0" tIns="0" rIns="0" bIns="0" rtlCol="0" anchor="t">
            <a:spAutoFit/>
          </a:bodyPr>
          <a:lstStyle/>
          <a:p>
            <a:pPr marL="359988" indent="-359988" algn="just">
              <a:lnSpc>
                <a:spcPct val="150000"/>
              </a:lnSpc>
              <a:spcAft>
                <a:spcPts val="630"/>
              </a:spcAft>
              <a:buFont typeface="Arial" panose="020B0604020202020204" pitchFamily="34" charset="0"/>
              <a:buChar char="•"/>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Sau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lễ</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tế</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đất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mọi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bắt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tay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lao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đầu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tiên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còn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thì</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trổ</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cấy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buFont typeface="Arial" panose="020B0604020202020204" pitchFamily="34" charset="0"/>
              <a:buChar char="•"/>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Hòa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lao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còn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đàn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vui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Âm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đàn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tính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cùng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điệu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then,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lượn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mừng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xuân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trò</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tung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còn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đẩy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gậy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kéo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co,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400" spc="15" dirty="0">
              <a:solidFill>
                <a:srgbClr val="242424"/>
              </a:solidFill>
              <a:latin typeface="UTM Avo" panose="02040603050506020204" pitchFamily="18"/>
              <a:ea typeface="Lora Italics"/>
              <a:cs typeface="Arial" panose="020B0604020202020204" pitchFamily="34" charset="0"/>
              <a:sym typeface="Lora Italics"/>
            </a:endParaRPr>
          </a:p>
        </p:txBody>
      </p:sp>
      <p:sp>
        <p:nvSpPr>
          <p:cNvPr id="10" name="TextBox 3">
            <a:extLst>
              <a:ext uri="{FF2B5EF4-FFF2-40B4-BE49-F238E27FC236}">
                <a16:creationId xmlns:a16="http://schemas.microsoft.com/office/drawing/2014/main" id="{11291CAD-9906-322C-BE03-2ABDCCDA9818}"/>
              </a:ext>
            </a:extLst>
          </p:cNvPr>
          <p:cNvSpPr txBox="1"/>
          <p:nvPr/>
        </p:nvSpPr>
        <p:spPr>
          <a:xfrm>
            <a:off x="555596" y="1583837"/>
            <a:ext cx="11080808" cy="557076"/>
          </a:xfrm>
          <a:prstGeom prst="rect">
            <a:avLst/>
          </a:prstGeom>
        </p:spPr>
        <p:txBody>
          <a:bodyPr wrap="square" lIns="0" tIns="0" rIns="0" bIns="0" rtlCol="0" anchor="t">
            <a:spAutoFit/>
          </a:bodyPr>
          <a:lstStyle/>
          <a:p>
            <a:pPr algn="ctr">
              <a:lnSpc>
                <a:spcPts val="5051"/>
              </a:lnSpc>
              <a:spcBef>
                <a:spcPct val="0"/>
              </a:spcBef>
            </a:pPr>
            <a:r>
              <a:rPr lang="en-US" sz="2400" b="1" dirty="0" err="1">
                <a:solidFill>
                  <a:srgbClr val="242424"/>
                </a:solidFill>
                <a:latin typeface="UTM Avo" panose="02040603050506020204" pitchFamily="18"/>
                <a:ea typeface="Brasika"/>
                <a:cs typeface="Arial" panose="020B0604020202020204" pitchFamily="34" charset="0"/>
                <a:sym typeface="Brasika"/>
              </a:rPr>
              <a:t>Câu</a:t>
            </a:r>
            <a:r>
              <a:rPr lang="en-US" sz="2400" b="1" dirty="0">
                <a:solidFill>
                  <a:srgbClr val="242424"/>
                </a:solidFill>
                <a:latin typeface="UTM Avo" panose="02040603050506020204" pitchFamily="18"/>
                <a:ea typeface="Brasika"/>
                <a:cs typeface="Arial" panose="020B0604020202020204" pitchFamily="34" charset="0"/>
                <a:sym typeface="Brasika"/>
              </a:rPr>
              <a:t> 2: </a:t>
            </a: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Tìm những hình ảnh đẹp và âm thanh rộn ràng trong ngày hội? </a:t>
            </a:r>
            <a:endParaRPr lang="en-US" sz="2400" b="1" dirty="0">
              <a:solidFill>
                <a:srgbClr val="242424"/>
              </a:solidFill>
              <a:latin typeface="UTM Avo" panose="02040603050506020204" pitchFamily="18"/>
              <a:ea typeface="Brasika"/>
              <a:cs typeface="Arial" panose="020B0604020202020204" pitchFamily="34" charset="0"/>
              <a:sym typeface="Brasika"/>
            </a:endParaRPr>
          </a:p>
        </p:txBody>
      </p:sp>
      <p:pic>
        <p:nvPicPr>
          <p:cNvPr id="1026" name="Picture 2" descr="Quả bông len - điểm nhấn trên trang phục nữ của người Dao đỏ | Báo Dân tộc  và Phát triển">
            <a:extLst>
              <a:ext uri="{FF2B5EF4-FFF2-40B4-BE49-F238E27FC236}">
                <a16:creationId xmlns:a16="http://schemas.microsoft.com/office/drawing/2014/main" id="{23E9DBC0-72EE-825A-DBBF-969DB18CE8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2900" y="4717088"/>
            <a:ext cx="3563504" cy="1961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9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6F8129-6684-D47A-CFD8-6BF236786041}"/>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0B5AC42A-2282-D150-D3A0-16CC4BE5D07A}"/>
              </a:ext>
            </a:extLst>
          </p:cNvPr>
          <p:cNvSpPr txBox="1"/>
          <p:nvPr/>
        </p:nvSpPr>
        <p:spPr>
          <a:xfrm>
            <a:off x="787007" y="1736035"/>
            <a:ext cx="10617985" cy="863441"/>
          </a:xfrm>
          <a:prstGeom prst="rect">
            <a:avLst/>
          </a:prstGeom>
        </p:spPr>
        <p:txBody>
          <a:bodyPr wrap="square" lIns="0" tIns="0" rIns="0" bIns="0" rtlCol="0" anchor="t">
            <a:spAutoFit/>
          </a:bodyPr>
          <a:lstStyle/>
          <a:p>
            <a:pPr algn="just">
              <a:lnSpc>
                <a:spcPct val="150000"/>
              </a:lnSpc>
              <a:spcBef>
                <a:spcPct val="0"/>
              </a:spcBef>
            </a:pPr>
            <a:r>
              <a:rPr lang="en-US" sz="2000" b="1" dirty="0" err="1">
                <a:solidFill>
                  <a:schemeClr val="tx1"/>
                </a:solidFill>
                <a:latin typeface="UTM Avo" panose="02040603050506020204" pitchFamily="18"/>
                <a:ea typeface="Brasika"/>
                <a:cs typeface="Arial" panose="020B0604020202020204" pitchFamily="34" charset="0"/>
                <a:sym typeface="Brasika"/>
              </a:rPr>
              <a:t>Câu</a:t>
            </a:r>
            <a:r>
              <a:rPr lang="en-US" sz="2000" b="1" dirty="0">
                <a:solidFill>
                  <a:schemeClr val="tx1"/>
                </a:solidFill>
                <a:latin typeface="UTM Avo" panose="02040603050506020204" pitchFamily="18"/>
                <a:ea typeface="Brasika"/>
                <a:cs typeface="Arial" panose="020B0604020202020204" pitchFamily="34" charset="0"/>
                <a:sym typeface="Brasika"/>
              </a:rPr>
              <a:t> 3. Qua </a:t>
            </a:r>
            <a:r>
              <a:rPr lang="en-US" sz="2000" b="1" dirty="0" err="1">
                <a:solidFill>
                  <a:schemeClr val="tx1"/>
                </a:solidFill>
                <a:latin typeface="UTM Avo" panose="02040603050506020204" pitchFamily="18"/>
                <a:ea typeface="Brasika"/>
                <a:cs typeface="Arial" panose="020B0604020202020204" pitchFamily="34" charset="0"/>
                <a:sym typeface="Brasika"/>
              </a:rPr>
              <a:t>các</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hình</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ảnh</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và</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âm</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thanh</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nói</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trên</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em</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có</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cảm</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nghĩ</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gì</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về</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không</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khí</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hội</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xuân</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vùng</a:t>
            </a:r>
            <a:r>
              <a:rPr lang="en-US" sz="2000" b="1" dirty="0">
                <a:solidFill>
                  <a:schemeClr val="tx1"/>
                </a:solidFill>
                <a:latin typeface="UTM Avo" panose="02040603050506020204" pitchFamily="18"/>
                <a:ea typeface="Brasika"/>
                <a:cs typeface="Arial" panose="020B0604020202020204" pitchFamily="34" charset="0"/>
                <a:sym typeface="Brasika"/>
              </a:rPr>
              <a:t> </a:t>
            </a:r>
            <a:r>
              <a:rPr lang="en-US" sz="2000" b="1" dirty="0" err="1">
                <a:solidFill>
                  <a:schemeClr val="tx1"/>
                </a:solidFill>
                <a:latin typeface="UTM Avo" panose="02040603050506020204" pitchFamily="18"/>
                <a:ea typeface="Brasika"/>
                <a:cs typeface="Arial" panose="020B0604020202020204" pitchFamily="34" charset="0"/>
                <a:sym typeface="Brasika"/>
              </a:rPr>
              <a:t>cao</a:t>
            </a:r>
            <a:r>
              <a:rPr lang="en-US" sz="2000" b="1" dirty="0">
                <a:solidFill>
                  <a:schemeClr val="tx1"/>
                </a:solidFill>
                <a:latin typeface="UTM Avo" panose="02040603050506020204" pitchFamily="18"/>
                <a:ea typeface="Brasika"/>
                <a:cs typeface="Arial" panose="020B0604020202020204" pitchFamily="34" charset="0"/>
                <a:sym typeface="Brasika"/>
              </a:rPr>
              <a:t>?</a:t>
            </a:r>
          </a:p>
        </p:txBody>
      </p:sp>
      <p:sp>
        <p:nvSpPr>
          <p:cNvPr id="8" name="TextBox 10">
            <a:extLst>
              <a:ext uri="{FF2B5EF4-FFF2-40B4-BE49-F238E27FC236}">
                <a16:creationId xmlns:a16="http://schemas.microsoft.com/office/drawing/2014/main" id="{F3C49516-7037-74F9-D580-7A7BB0E20A00}"/>
              </a:ext>
            </a:extLst>
          </p:cNvPr>
          <p:cNvSpPr txBox="1"/>
          <p:nvPr/>
        </p:nvSpPr>
        <p:spPr>
          <a:xfrm>
            <a:off x="823820" y="2715798"/>
            <a:ext cx="10544357" cy="3627916"/>
          </a:xfrm>
          <a:prstGeom prst="rect">
            <a:avLst/>
          </a:prstGeom>
        </p:spPr>
        <p:txBody>
          <a:bodyPr wrap="square" lIns="0" tIns="0" rIns="0" bIns="0" rtlCol="0" anchor="t">
            <a:spAutoFit/>
          </a:bodyPr>
          <a:lstStyle/>
          <a:p>
            <a:pPr algn="just">
              <a:lnSpc>
                <a:spcPct val="150000"/>
              </a:lnSpc>
            </a:pP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Tháng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Giêng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âm</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lịch</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về</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mang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theo</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ấm</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mùa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xuân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thổi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bừng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sức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sống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trên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khắp</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vùng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cao</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mang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đến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vẻ</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đẹp</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sống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động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núi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rừng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niềm</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vui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phơi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phới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trong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lòng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mỗi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Hòa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chung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với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cảnh</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sắc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con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cũng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chuẩn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bị</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cho</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mình</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những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bộ</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trang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phục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đẹp</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nhất</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để</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du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xuân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Với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vùng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cao</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lễ</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hội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đầu</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xuân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không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chỉ</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là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thời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gian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bà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con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được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nghỉ</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ngơi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vui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còn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là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thời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khắc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quan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trọng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để</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bà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con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cầu</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mong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cho</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năm</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mưa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thuận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gió</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hòa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mùa</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màng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tươi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tốt</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Hội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xuân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càng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thêm</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vui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tươi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rộn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rã</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với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những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điệu</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hát</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then,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hát</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lượn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những</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trò</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dân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gian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đặc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sắc</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như</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tung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còn</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đẩy</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gậy</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kéo</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co,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chơi</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000" kern="100" dirty="0" err="1">
                <a:solidFill>
                  <a:schemeClr val="tx1"/>
                </a:solidFill>
                <a:latin typeface="UTM Avo" panose="02040603050506020204" pitchFamily="18"/>
                <a:ea typeface="Calibri" panose="020F0502020204030204" pitchFamily="34" charset="0"/>
                <a:cs typeface="Arial" panose="020B0604020202020204" pitchFamily="34" charset="0"/>
              </a:rPr>
              <a:t>đu</a:t>
            </a:r>
            <a:r>
              <a:rPr lang="en-US" sz="2000" kern="100" dirty="0">
                <a:solidFill>
                  <a:schemeClr val="tx1"/>
                </a:solidFill>
                <a:latin typeface="UTM Avo" panose="02040603050506020204" pitchFamily="18"/>
                <a:ea typeface="Calibri" panose="020F0502020204030204" pitchFamily="34" charset="0"/>
                <a:cs typeface="Arial" panose="020B0604020202020204" pitchFamily="34" charset="0"/>
              </a:rPr>
              <a:t>,… </a:t>
            </a:r>
            <a:endParaRPr lang="en-VN" sz="20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2779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89FD15E-2FC1-1C32-0FBD-E3A1CC6C8577}"/>
            </a:ext>
          </a:extLst>
        </p:cNvPr>
        <p:cNvGrpSpPr/>
        <p:nvPr/>
      </p:nvGrpSpPr>
      <p:grpSpPr>
        <a:xfrm>
          <a:off x="0" y="0"/>
          <a:ext cx="0" cy="0"/>
          <a:chOff x="0" y="0"/>
          <a:chExt cx="0" cy="0"/>
        </a:xfrm>
      </p:grpSpPr>
      <p:sp>
        <p:nvSpPr>
          <p:cNvPr id="8" name="TextBox 3">
            <a:extLst>
              <a:ext uri="{FF2B5EF4-FFF2-40B4-BE49-F238E27FC236}">
                <a16:creationId xmlns:a16="http://schemas.microsoft.com/office/drawing/2014/main" id="{889F4BB3-5386-F676-C457-21DE6CF7682A}"/>
              </a:ext>
            </a:extLst>
          </p:cNvPr>
          <p:cNvSpPr txBox="1"/>
          <p:nvPr/>
        </p:nvSpPr>
        <p:spPr>
          <a:xfrm>
            <a:off x="2121859" y="1689940"/>
            <a:ext cx="7948281" cy="546303"/>
          </a:xfrm>
          <a:prstGeom prst="rect">
            <a:avLst/>
          </a:prstGeom>
        </p:spPr>
        <p:txBody>
          <a:bodyPr wrap="square" lIns="0" tIns="0" rIns="0" bIns="0" rtlCol="0" anchor="t">
            <a:spAutoFit/>
          </a:bodyPr>
          <a:lstStyle/>
          <a:p>
            <a:pPr algn="ctr">
              <a:lnSpc>
                <a:spcPts val="4988"/>
              </a:lnSpc>
              <a:spcBef>
                <a:spcPct val="0"/>
              </a:spcBef>
            </a:pPr>
            <a:r>
              <a:rPr lang="en-US" sz="2400" dirty="0">
                <a:solidFill>
                  <a:srgbClr val="242424"/>
                </a:solidFill>
                <a:latin typeface="UTM Avo" panose="02040603050506020204" pitchFamily="18"/>
                <a:ea typeface="Brasika"/>
                <a:cs typeface="Brasika"/>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Câu</a:t>
            </a:r>
            <a:r>
              <a:rPr lang="en-US" sz="2400" b="1" dirty="0">
                <a:solidFill>
                  <a:srgbClr val="242424"/>
                </a:solidFill>
                <a:latin typeface="UTM Avo" panose="02040603050506020204" pitchFamily="18"/>
                <a:ea typeface="Brasika"/>
                <a:cs typeface="Arial" panose="020B0604020202020204" pitchFamily="34" charset="0"/>
                <a:sym typeface="Brasika"/>
              </a:rPr>
              <a:t> 4. </a:t>
            </a:r>
            <a:r>
              <a:rPr lang="vi-VN" sz="2400" b="1" dirty="0">
                <a:solidFill>
                  <a:srgbClr val="242424"/>
                </a:solidFill>
                <a:latin typeface="UTM Avo" panose="02040603050506020204" pitchFamily="18"/>
                <a:ea typeface="Brasika"/>
                <a:cs typeface="Arial" panose="020B0604020202020204" pitchFamily="34" charset="0"/>
                <a:sym typeface="Brasika"/>
              </a:rPr>
              <a:t>Em hiểu khổ thơ cuối bài như thế nào?</a:t>
            </a:r>
            <a:endParaRPr lang="en-US" sz="2400" b="1" dirty="0">
              <a:solidFill>
                <a:srgbClr val="242424"/>
              </a:solidFill>
              <a:latin typeface="UTM Avo" panose="02040603050506020204" pitchFamily="18"/>
              <a:ea typeface="Brasika"/>
              <a:cs typeface="Arial" panose="020B0604020202020204" pitchFamily="34" charset="0"/>
              <a:sym typeface="Brasika"/>
            </a:endParaRPr>
          </a:p>
        </p:txBody>
      </p:sp>
      <p:sp>
        <p:nvSpPr>
          <p:cNvPr id="9" name="TextBox 9">
            <a:extLst>
              <a:ext uri="{FF2B5EF4-FFF2-40B4-BE49-F238E27FC236}">
                <a16:creationId xmlns:a16="http://schemas.microsoft.com/office/drawing/2014/main" id="{857B0FC4-1E81-7A75-A9DD-FC90BB130481}"/>
              </a:ext>
            </a:extLst>
          </p:cNvPr>
          <p:cNvSpPr txBox="1"/>
          <p:nvPr/>
        </p:nvSpPr>
        <p:spPr>
          <a:xfrm>
            <a:off x="544768" y="2564801"/>
            <a:ext cx="6340663" cy="3245504"/>
          </a:xfrm>
          <a:prstGeom prst="rect">
            <a:avLst/>
          </a:prstGeom>
        </p:spPr>
        <p:txBody>
          <a:bodyPr wrap="square" lIns="0" tIns="0" rIns="0" bIns="0" rtlCol="0" anchor="t">
            <a:spAutoFit/>
          </a:bodyPr>
          <a:lstStyle/>
          <a:p>
            <a:pPr marL="359988" indent="-359988" algn="just">
              <a:lnSpc>
                <a:spcPct val="150000"/>
              </a:lnSpc>
              <a:buFont typeface="Arial" panose="020B0604020202020204" pitchFamily="34" charset="0"/>
              <a:buChar char="•"/>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suy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nghĩ</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cảm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nhận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riêng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mình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p>
          <a:p>
            <a:pPr marL="359988" indent="-359988" algn="just">
              <a:lnSpc>
                <a:spcPct val="150000"/>
              </a:lnSpc>
              <a:buFont typeface="Arial" panose="020B0604020202020204" pitchFamily="34" charset="0"/>
              <a:buChar char="•"/>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dụ</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Khổ</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thơ</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cuối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thấy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dân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Nùng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Dao,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Chỉ</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Sự</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mừng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vui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rộn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ràng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dân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vùng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cao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mỗi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400" spc="15" dirty="0">
              <a:solidFill>
                <a:srgbClr val="242424"/>
              </a:solidFill>
              <a:latin typeface="UTM Avo" panose="02040603050506020204" pitchFamily="18"/>
              <a:ea typeface="Lora Italics"/>
              <a:cs typeface="Arial" panose="020B0604020202020204" pitchFamily="34" charset="0"/>
              <a:sym typeface="Lora Italics"/>
            </a:endParaRPr>
          </a:p>
        </p:txBody>
      </p:sp>
      <p:pic>
        <p:nvPicPr>
          <p:cNvPr id="2050" name="Picture 2" descr="Lễ hội Lồng Tồng - nét đặc sắc trong văn hóa vùng cao">
            <a:extLst>
              <a:ext uri="{FF2B5EF4-FFF2-40B4-BE49-F238E27FC236}">
                <a16:creationId xmlns:a16="http://schemas.microsoft.com/office/drawing/2014/main" id="{5EA92B6A-493A-BC9B-CB84-03624D150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3009" y="2672537"/>
            <a:ext cx="4545047" cy="3030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05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3502B0-94AB-200C-1F06-FB8E81ECAA36}"/>
            </a:ext>
          </a:extLst>
        </p:cNvPr>
        <p:cNvGrpSpPr/>
        <p:nvPr/>
      </p:nvGrpSpPr>
      <p:grpSpPr>
        <a:xfrm>
          <a:off x="0" y="0"/>
          <a:ext cx="0" cy="0"/>
          <a:chOff x="0" y="0"/>
          <a:chExt cx="0" cy="0"/>
        </a:xfrm>
      </p:grpSpPr>
      <p:sp>
        <p:nvSpPr>
          <p:cNvPr id="4" name="TextBox 8">
            <a:extLst>
              <a:ext uri="{FF2B5EF4-FFF2-40B4-BE49-F238E27FC236}">
                <a16:creationId xmlns:a16="http://schemas.microsoft.com/office/drawing/2014/main" id="{91E2D272-7395-87EB-002D-2ADF2332FEF1}"/>
              </a:ext>
            </a:extLst>
          </p:cNvPr>
          <p:cNvSpPr txBox="1"/>
          <p:nvPr/>
        </p:nvSpPr>
        <p:spPr>
          <a:xfrm>
            <a:off x="212091" y="1730005"/>
            <a:ext cx="6790315" cy="518604"/>
          </a:xfrm>
          <a:prstGeom prst="rect">
            <a:avLst/>
          </a:prstGeom>
        </p:spPr>
        <p:txBody>
          <a:bodyPr wrap="square" lIns="0" tIns="0" rIns="0" bIns="0" rtlCol="0" anchor="t">
            <a:spAutoFit/>
          </a:bodyPr>
          <a:lstStyle/>
          <a:p>
            <a:pPr algn="ctr">
              <a:lnSpc>
                <a:spcPts val="4656"/>
              </a:lnSpc>
              <a:spcBef>
                <a:spcPct val="0"/>
              </a:spcBef>
            </a:pPr>
            <a:r>
              <a:rPr lang="en-US" sz="2400" b="1" dirty="0" err="1">
                <a:solidFill>
                  <a:schemeClr val="tx1"/>
                </a:solidFill>
                <a:latin typeface="UTM Avo" panose="02040603050506020204" pitchFamily="18"/>
                <a:ea typeface="Brasika"/>
                <a:cs typeface="Arial" panose="020B0604020202020204" pitchFamily="34" charset="0"/>
                <a:sym typeface="Brasika"/>
              </a:rPr>
              <a:t>Rút</a:t>
            </a:r>
            <a:r>
              <a:rPr lang="en-US" sz="2400" b="1" dirty="0">
                <a:solidFill>
                  <a:schemeClr val="tx1"/>
                </a:solidFill>
                <a:latin typeface="UTM Avo" panose="02040603050506020204" pitchFamily="18"/>
                <a:ea typeface="Brasika"/>
                <a:cs typeface="Arial" panose="020B0604020202020204" pitchFamily="34" charset="0"/>
                <a:sym typeface="Brasika"/>
              </a:rPr>
              <a:t> ra </a:t>
            </a:r>
            <a:r>
              <a:rPr lang="en-US" sz="2400" b="1" dirty="0" err="1">
                <a:solidFill>
                  <a:schemeClr val="tx1"/>
                </a:solidFill>
                <a:latin typeface="UTM Avo" panose="02040603050506020204" pitchFamily="18"/>
                <a:ea typeface="Brasika"/>
                <a:cs typeface="Arial" panose="020B0604020202020204" pitchFamily="34" charset="0"/>
                <a:sym typeface="Brasika"/>
              </a:rPr>
              <a:t>bài</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học</a:t>
            </a:r>
            <a:endParaRPr lang="en-US" sz="2400" b="1" dirty="0">
              <a:solidFill>
                <a:schemeClr val="tx1"/>
              </a:solidFill>
              <a:latin typeface="UTM Avo" panose="02040603050506020204" pitchFamily="18"/>
              <a:ea typeface="Brasika"/>
              <a:cs typeface="Arial" panose="020B0604020202020204" pitchFamily="34" charset="0"/>
              <a:sym typeface="Brasika"/>
            </a:endParaRPr>
          </a:p>
        </p:txBody>
      </p:sp>
      <p:sp>
        <p:nvSpPr>
          <p:cNvPr id="5" name="TextBox 9">
            <a:extLst>
              <a:ext uri="{FF2B5EF4-FFF2-40B4-BE49-F238E27FC236}">
                <a16:creationId xmlns:a16="http://schemas.microsoft.com/office/drawing/2014/main" id="{65CAFB41-8A5F-1B24-88A1-FB81C78C1AE9}"/>
              </a:ext>
            </a:extLst>
          </p:cNvPr>
          <p:cNvSpPr txBox="1"/>
          <p:nvPr/>
        </p:nvSpPr>
        <p:spPr>
          <a:xfrm>
            <a:off x="687880" y="2364073"/>
            <a:ext cx="5838736" cy="3799502"/>
          </a:xfrm>
          <a:prstGeom prst="rect">
            <a:avLst/>
          </a:prstGeom>
        </p:spPr>
        <p:txBody>
          <a:bodyPr wrap="square" lIns="0" tIns="0" rIns="0" bIns="0" rtlCol="0" anchor="t">
            <a:spAutoFit/>
          </a:bodyPr>
          <a:lstStyle/>
          <a:p>
            <a:pPr algn="just">
              <a:lnSpc>
                <a:spcPct val="150000"/>
              </a:lnSpc>
            </a:pPr>
            <a:r>
              <a:rPr lang="vi-VN" sz="2400" kern="100" dirty="0">
                <a:solidFill>
                  <a:schemeClr val="tx1"/>
                </a:solidFill>
                <a:latin typeface="UTM Avo" panose="02040603050506020204" pitchFamily="18"/>
                <a:ea typeface="Calibri" panose="020F0502020204030204" pitchFamily="34" charset="0"/>
                <a:cs typeface="Arial" panose="020B0604020202020204" pitchFamily="34" charset="0"/>
              </a:rPr>
              <a:t>	Bài thơ nói về lễ hội xuống đồng – lễ hội truyền thống của đồng bào một số dân tộc miền núi phía Bắc nước ta. Qua đó, thể hiện tình cảm yêu mến, trân trọng bản sắc và truyền thống văn hóa của các dân tộc trên đất nước Việt Nam. </a:t>
            </a:r>
            <a:endParaRPr lang="en-VN" sz="2400" kern="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6388C588-963C-7FE7-378C-1385DB3876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7834" y="2549603"/>
            <a:ext cx="4156286" cy="3113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4534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538CE4-EB8E-2AED-241E-33269A777C64}"/>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BF401DCC-7C26-FADF-7915-0097636EB37E}"/>
              </a:ext>
            </a:extLst>
          </p:cNvPr>
          <p:cNvSpPr txBox="1"/>
          <p:nvPr/>
        </p:nvSpPr>
        <p:spPr>
          <a:xfrm>
            <a:off x="2706534" y="1528736"/>
            <a:ext cx="6778931" cy="560538"/>
          </a:xfrm>
          <a:prstGeom prst="rect">
            <a:avLst/>
          </a:prstGeom>
        </p:spPr>
        <p:txBody>
          <a:bodyPr lIns="0" tIns="0" rIns="0" bIns="0" rtlCol="0" anchor="t">
            <a:spAutoFit/>
          </a:bodyPr>
          <a:lstStyle/>
          <a:p>
            <a:pPr algn="ctr">
              <a:lnSpc>
                <a:spcPts val="5051"/>
              </a:lnSpc>
              <a:spcBef>
                <a:spcPct val="0"/>
              </a:spcBef>
            </a:pPr>
            <a:r>
              <a:rPr lang="en-US" sz="2400" b="1" dirty="0" err="1">
                <a:solidFill>
                  <a:srgbClr val="242424"/>
                </a:solidFill>
                <a:latin typeface="UTM Avo" panose="02040603050506020204" pitchFamily="18"/>
                <a:ea typeface="Brasika"/>
                <a:cs typeface="Arial" panose="020B0604020202020204" pitchFamily="34" charset="0"/>
                <a:sym typeface="Brasika"/>
              </a:rPr>
              <a:t>Rút</a:t>
            </a:r>
            <a:r>
              <a:rPr lang="en-US" sz="2400" b="1" dirty="0">
                <a:solidFill>
                  <a:srgbClr val="242424"/>
                </a:solidFill>
                <a:latin typeface="UTM Avo" panose="02040603050506020204" pitchFamily="18"/>
                <a:ea typeface="Brasika"/>
                <a:cs typeface="Arial" panose="020B0604020202020204" pitchFamily="34" charset="0"/>
                <a:sym typeface="Brasika"/>
              </a:rPr>
              <a:t> ra </a:t>
            </a:r>
            <a:r>
              <a:rPr lang="en-US" sz="2400" b="1" dirty="0" err="1">
                <a:solidFill>
                  <a:srgbClr val="242424"/>
                </a:solidFill>
                <a:latin typeface="UTM Avo" panose="02040603050506020204" pitchFamily="18"/>
                <a:ea typeface="Brasika"/>
                <a:cs typeface="Arial" panose="020B0604020202020204" pitchFamily="34" charset="0"/>
                <a:sym typeface="Brasika"/>
              </a:rPr>
              <a:t>ý</a:t>
            </a:r>
            <a:r>
              <a:rPr lang="en-US" sz="2400" b="1" dirty="0">
                <a:solidFill>
                  <a:srgbClr val="242424"/>
                </a:solidFill>
                <a:latin typeface="UTM Avo" panose="02040603050506020204" pitchFamily="18"/>
                <a:ea typeface="Brasika"/>
                <a:cs typeface="Arial" panose="020B0604020202020204" pitchFamily="34" charset="0"/>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của</a:t>
            </a:r>
            <a:r>
              <a:rPr lang="en-US" sz="2400" b="1" dirty="0">
                <a:solidFill>
                  <a:srgbClr val="242424"/>
                </a:solidFill>
                <a:latin typeface="UTM Avo" panose="02040603050506020204" pitchFamily="18"/>
                <a:ea typeface="Brasika"/>
                <a:cs typeface="Arial" panose="020B0604020202020204" pitchFamily="34" charset="0"/>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từng</a:t>
            </a:r>
            <a:r>
              <a:rPr lang="en-US" sz="2400" b="1" dirty="0">
                <a:solidFill>
                  <a:srgbClr val="242424"/>
                </a:solidFill>
                <a:latin typeface="UTM Avo" panose="02040603050506020204" pitchFamily="18"/>
                <a:ea typeface="Brasika"/>
                <a:cs typeface="Arial" panose="020B0604020202020204" pitchFamily="34" charset="0"/>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khổ</a:t>
            </a:r>
            <a:r>
              <a:rPr lang="en-US" sz="2400" b="1" dirty="0">
                <a:solidFill>
                  <a:srgbClr val="242424"/>
                </a:solidFill>
                <a:latin typeface="UTM Avo" panose="02040603050506020204" pitchFamily="18"/>
                <a:ea typeface="Brasika"/>
                <a:cs typeface="Arial" panose="020B0604020202020204" pitchFamily="34" charset="0"/>
                <a:sym typeface="Brasika"/>
              </a:rPr>
              <a:t> </a:t>
            </a:r>
            <a:r>
              <a:rPr lang="en-US" sz="2400" b="1" dirty="0" err="1">
                <a:solidFill>
                  <a:srgbClr val="242424"/>
                </a:solidFill>
                <a:latin typeface="UTM Avo" panose="02040603050506020204" pitchFamily="18"/>
                <a:ea typeface="Brasika"/>
                <a:cs typeface="Arial" panose="020B0604020202020204" pitchFamily="34" charset="0"/>
                <a:sym typeface="Brasika"/>
              </a:rPr>
              <a:t>thơ</a:t>
            </a:r>
            <a:endParaRPr lang="en-US" sz="2400" b="1" dirty="0">
              <a:solidFill>
                <a:srgbClr val="242424"/>
              </a:solidFill>
              <a:latin typeface="UTM Avo" panose="02040603050506020204" pitchFamily="18"/>
              <a:ea typeface="Brasika"/>
              <a:cs typeface="Arial" panose="020B0604020202020204" pitchFamily="34" charset="0"/>
              <a:sym typeface="Brasika"/>
            </a:endParaRPr>
          </a:p>
        </p:txBody>
      </p:sp>
      <p:sp>
        <p:nvSpPr>
          <p:cNvPr id="8" name="Rounded Rectangle 7">
            <a:extLst>
              <a:ext uri="{FF2B5EF4-FFF2-40B4-BE49-F238E27FC236}">
                <a16:creationId xmlns:a16="http://schemas.microsoft.com/office/drawing/2014/main" id="{633A7286-7758-4BFA-17BD-0F86F1A7EED3}"/>
              </a:ext>
            </a:extLst>
          </p:cNvPr>
          <p:cNvSpPr/>
          <p:nvPr/>
        </p:nvSpPr>
        <p:spPr>
          <a:xfrm>
            <a:off x="1569562" y="2508106"/>
            <a:ext cx="2455567" cy="8627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VN" sz="2400" dirty="0">
                <a:latin typeface="UTM Avo" panose="02040603050506020204" pitchFamily="18"/>
                <a:cs typeface="Arial" panose="020B0604020202020204" pitchFamily="34" charset="0"/>
              </a:rPr>
              <a:t>Khổ 1</a:t>
            </a:r>
          </a:p>
        </p:txBody>
      </p:sp>
      <p:sp>
        <p:nvSpPr>
          <p:cNvPr id="9" name="Rounded Rectangle 8">
            <a:extLst>
              <a:ext uri="{FF2B5EF4-FFF2-40B4-BE49-F238E27FC236}">
                <a16:creationId xmlns:a16="http://schemas.microsoft.com/office/drawing/2014/main" id="{C38CDA60-1632-FC54-3FDA-28908A6E1904}"/>
              </a:ext>
            </a:extLst>
          </p:cNvPr>
          <p:cNvSpPr/>
          <p:nvPr/>
        </p:nvSpPr>
        <p:spPr>
          <a:xfrm>
            <a:off x="1569562" y="3989928"/>
            <a:ext cx="2455567" cy="8627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VN" sz="2400" dirty="0">
                <a:latin typeface="UTM Avo" panose="02040603050506020204" pitchFamily="18"/>
                <a:cs typeface="Arial" panose="020B0604020202020204" pitchFamily="34" charset="0"/>
              </a:rPr>
              <a:t>Khổ 2, 3, 4</a:t>
            </a:r>
          </a:p>
        </p:txBody>
      </p:sp>
      <p:sp>
        <p:nvSpPr>
          <p:cNvPr id="10" name="Rounded Rectangle 9">
            <a:extLst>
              <a:ext uri="{FF2B5EF4-FFF2-40B4-BE49-F238E27FC236}">
                <a16:creationId xmlns:a16="http://schemas.microsoft.com/office/drawing/2014/main" id="{852B49E1-124C-09CE-C5AA-970B5D1195EE}"/>
              </a:ext>
            </a:extLst>
          </p:cNvPr>
          <p:cNvSpPr/>
          <p:nvPr/>
        </p:nvSpPr>
        <p:spPr>
          <a:xfrm>
            <a:off x="1569562" y="5452226"/>
            <a:ext cx="2455567" cy="8627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VN" sz="2400" dirty="0">
                <a:latin typeface="UTM Avo" panose="02040603050506020204" pitchFamily="18"/>
                <a:cs typeface="Arial" panose="020B0604020202020204" pitchFamily="34" charset="0"/>
              </a:rPr>
              <a:t>Khổ 5</a:t>
            </a:r>
          </a:p>
        </p:txBody>
      </p:sp>
      <p:sp>
        <p:nvSpPr>
          <p:cNvPr id="11" name="Rounded Rectangle 10">
            <a:extLst>
              <a:ext uri="{FF2B5EF4-FFF2-40B4-BE49-F238E27FC236}">
                <a16:creationId xmlns:a16="http://schemas.microsoft.com/office/drawing/2014/main" id="{BA204127-0E28-CA50-F1CD-85250806F208}"/>
              </a:ext>
            </a:extLst>
          </p:cNvPr>
          <p:cNvSpPr/>
          <p:nvPr/>
        </p:nvSpPr>
        <p:spPr>
          <a:xfrm>
            <a:off x="3774485" y="2329546"/>
            <a:ext cx="6954170" cy="1239347"/>
          </a:xfrm>
          <a:prstGeom prst="roundRect">
            <a:avLst/>
          </a:prstGeom>
          <a:solidFill>
            <a:srgbClr val="FFEDF4"/>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VN" sz="2400" dirty="0">
                <a:latin typeface="UTM Avo" panose="02040603050506020204" pitchFamily="18"/>
                <a:cs typeface="Arial" panose="020B0604020202020204" pitchFamily="34" charset="0"/>
              </a:rPr>
              <a:t>Khung cảnh thiên nhiên đón lễ hội.</a:t>
            </a:r>
          </a:p>
        </p:txBody>
      </p:sp>
      <p:sp>
        <p:nvSpPr>
          <p:cNvPr id="12" name="Rounded Rectangle 11">
            <a:extLst>
              <a:ext uri="{FF2B5EF4-FFF2-40B4-BE49-F238E27FC236}">
                <a16:creationId xmlns:a16="http://schemas.microsoft.com/office/drawing/2014/main" id="{B2DA17BF-DBFD-6715-20ED-534E8C1EB63B}"/>
              </a:ext>
            </a:extLst>
          </p:cNvPr>
          <p:cNvSpPr/>
          <p:nvPr/>
        </p:nvSpPr>
        <p:spPr>
          <a:xfrm>
            <a:off x="3753094" y="3809165"/>
            <a:ext cx="6954170" cy="1239347"/>
          </a:xfrm>
          <a:prstGeom prst="roundRect">
            <a:avLst/>
          </a:prstGeom>
          <a:solidFill>
            <a:srgbClr val="FFEDF4"/>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VN" sz="2400" dirty="0">
                <a:latin typeface="UTM Avo" panose="02040603050506020204" pitchFamily="18"/>
                <a:cs typeface="Arial" panose="020B0604020202020204" pitchFamily="34" charset="0"/>
              </a:rPr>
              <a:t>Khung cảnh mọi người cùng nhau đón lễ.</a:t>
            </a:r>
          </a:p>
        </p:txBody>
      </p:sp>
      <p:sp>
        <p:nvSpPr>
          <p:cNvPr id="13" name="Rounded Rectangle 12">
            <a:extLst>
              <a:ext uri="{FF2B5EF4-FFF2-40B4-BE49-F238E27FC236}">
                <a16:creationId xmlns:a16="http://schemas.microsoft.com/office/drawing/2014/main" id="{D74A3766-50DB-B30E-2C6F-F876186F81A2}"/>
              </a:ext>
            </a:extLst>
          </p:cNvPr>
          <p:cNvSpPr/>
          <p:nvPr/>
        </p:nvSpPr>
        <p:spPr>
          <a:xfrm>
            <a:off x="3753094" y="5288784"/>
            <a:ext cx="6954170" cy="1239347"/>
          </a:xfrm>
          <a:prstGeom prst="roundRect">
            <a:avLst/>
          </a:prstGeom>
          <a:solidFill>
            <a:srgbClr val="FFEDF4"/>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VN" sz="2400" dirty="0">
                <a:latin typeface="UTM Avo" panose="02040603050506020204" pitchFamily="18"/>
                <a:cs typeface="Arial" panose="020B0604020202020204" pitchFamily="34" charset="0"/>
              </a:rPr>
              <a:t>Nguyện vọng của mọi người khi lễ hội đến.</a:t>
            </a:r>
          </a:p>
        </p:txBody>
      </p:sp>
    </p:spTree>
    <p:extLst>
      <p:ext uri="{BB962C8B-B14F-4D97-AF65-F5344CB8AC3E}">
        <p14:creationId xmlns:p14="http://schemas.microsoft.com/office/powerpoint/2010/main" val="190739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3F9AC4-67DC-1F1D-7411-E44D8A75861B}"/>
            </a:ext>
          </a:extLst>
        </p:cNvPr>
        <p:cNvGrpSpPr/>
        <p:nvPr/>
      </p:nvGrpSpPr>
      <p:grpSpPr>
        <a:xfrm>
          <a:off x="0" y="0"/>
          <a:ext cx="0" cy="0"/>
          <a:chOff x="0" y="0"/>
          <a:chExt cx="0" cy="0"/>
        </a:xfrm>
      </p:grpSpPr>
      <p:sp>
        <p:nvSpPr>
          <p:cNvPr id="9" name="TextBox 5">
            <a:extLst>
              <a:ext uri="{FF2B5EF4-FFF2-40B4-BE49-F238E27FC236}">
                <a16:creationId xmlns:a16="http://schemas.microsoft.com/office/drawing/2014/main" id="{1C8C3B45-6168-B760-DAF1-FF0F4F79B0A0}"/>
              </a:ext>
            </a:extLst>
          </p:cNvPr>
          <p:cNvSpPr txBox="1"/>
          <p:nvPr/>
        </p:nvSpPr>
        <p:spPr>
          <a:xfrm>
            <a:off x="1120618" y="2553058"/>
            <a:ext cx="5112138" cy="2072170"/>
          </a:xfrm>
          <a:prstGeom prst="rect">
            <a:avLst/>
          </a:prstGeom>
        </p:spPr>
        <p:txBody>
          <a:bodyPr lIns="0" tIns="0" rIns="0" bIns="0" rtlCol="0" anchor="t">
            <a:spAutoFit/>
          </a:bodyPr>
          <a:lstStyle/>
          <a:p>
            <a:pPr algn="ctr">
              <a:lnSpc>
                <a:spcPct val="150000"/>
              </a:lnSpc>
              <a:spcBef>
                <a:spcPct val="0"/>
              </a:spcBef>
            </a:pPr>
            <a:r>
              <a:rPr lang="en-US" sz="4800" b="1" dirty="0" err="1">
                <a:solidFill>
                  <a:schemeClr val="tx1"/>
                </a:solidFill>
                <a:latin typeface="UTM Avo" panose="02040603050506020204" pitchFamily="18"/>
                <a:ea typeface="Brasika"/>
                <a:cs typeface="Arial" panose="020B0604020202020204" pitchFamily="34" charset="0"/>
                <a:sym typeface="Brasika"/>
              </a:rPr>
              <a:t>Hoạt</a:t>
            </a:r>
            <a:r>
              <a:rPr lang="en-US" sz="4800" b="1" dirty="0">
                <a:solidFill>
                  <a:schemeClr val="tx1"/>
                </a:solidFill>
                <a:latin typeface="UTM Avo" panose="02040603050506020204" pitchFamily="18"/>
                <a:ea typeface="Brasika"/>
                <a:cs typeface="Arial" panose="020B0604020202020204" pitchFamily="34" charset="0"/>
                <a:sym typeface="Brasika"/>
              </a:rPr>
              <a:t> </a:t>
            </a:r>
            <a:r>
              <a:rPr lang="en-US" sz="4800" b="1" dirty="0" err="1">
                <a:solidFill>
                  <a:schemeClr val="tx1"/>
                </a:solidFill>
                <a:latin typeface="UTM Avo" panose="02040603050506020204" pitchFamily="18"/>
                <a:ea typeface="Brasika"/>
                <a:cs typeface="Arial" panose="020B0604020202020204" pitchFamily="34" charset="0"/>
                <a:sym typeface="Brasika"/>
              </a:rPr>
              <a:t>động</a:t>
            </a:r>
            <a:r>
              <a:rPr lang="en-US" sz="4800" b="1" dirty="0">
                <a:solidFill>
                  <a:schemeClr val="tx1"/>
                </a:solidFill>
                <a:latin typeface="UTM Avo" panose="02040603050506020204" pitchFamily="18"/>
                <a:ea typeface="Brasika"/>
                <a:cs typeface="Arial" panose="020B0604020202020204" pitchFamily="34" charset="0"/>
                <a:sym typeface="Brasika"/>
              </a:rPr>
              <a:t> 3</a:t>
            </a:r>
          </a:p>
          <a:p>
            <a:pPr algn="ctr">
              <a:lnSpc>
                <a:spcPct val="150000"/>
              </a:lnSpc>
              <a:spcBef>
                <a:spcPct val="0"/>
              </a:spcBef>
            </a:pPr>
            <a:r>
              <a:rPr lang="en-US" sz="4800" b="1" dirty="0" err="1">
                <a:solidFill>
                  <a:schemeClr val="tx1"/>
                </a:solidFill>
                <a:latin typeface="UTM Avo" panose="02040603050506020204" pitchFamily="18"/>
                <a:ea typeface="Brasika"/>
                <a:cs typeface="Arial" panose="020B0604020202020204" pitchFamily="34" charset="0"/>
                <a:sym typeface="Brasika"/>
              </a:rPr>
              <a:t>Đọc</a:t>
            </a:r>
            <a:r>
              <a:rPr lang="en-US" sz="4800" b="1" dirty="0">
                <a:solidFill>
                  <a:schemeClr val="tx1"/>
                </a:solidFill>
                <a:latin typeface="UTM Avo" panose="02040603050506020204" pitchFamily="18"/>
                <a:ea typeface="Brasika"/>
                <a:cs typeface="Arial" panose="020B0604020202020204" pitchFamily="34" charset="0"/>
                <a:sym typeface="Brasika"/>
              </a:rPr>
              <a:t> </a:t>
            </a:r>
            <a:r>
              <a:rPr lang="en-US" sz="4800" b="1" dirty="0" err="1">
                <a:solidFill>
                  <a:schemeClr val="tx1"/>
                </a:solidFill>
                <a:latin typeface="UTM Avo" panose="02040603050506020204" pitchFamily="18"/>
                <a:ea typeface="Brasika"/>
                <a:cs typeface="Arial" panose="020B0604020202020204" pitchFamily="34" charset="0"/>
                <a:sym typeface="Brasika"/>
              </a:rPr>
              <a:t>nâng</a:t>
            </a:r>
            <a:r>
              <a:rPr lang="en-US" sz="4800" b="1" dirty="0">
                <a:solidFill>
                  <a:schemeClr val="tx1"/>
                </a:solidFill>
                <a:latin typeface="UTM Avo" panose="02040603050506020204" pitchFamily="18"/>
                <a:ea typeface="Brasika"/>
                <a:cs typeface="Arial" panose="020B0604020202020204" pitchFamily="34" charset="0"/>
                <a:sym typeface="Brasika"/>
              </a:rPr>
              <a:t> </a:t>
            </a:r>
            <a:r>
              <a:rPr lang="en-US" sz="4800" b="1" dirty="0" err="1">
                <a:solidFill>
                  <a:schemeClr val="tx1"/>
                </a:solidFill>
                <a:latin typeface="UTM Avo" panose="02040603050506020204" pitchFamily="18"/>
                <a:ea typeface="Brasika"/>
                <a:cs typeface="Arial" panose="020B0604020202020204" pitchFamily="34" charset="0"/>
                <a:sym typeface="Brasika"/>
              </a:rPr>
              <a:t>cao</a:t>
            </a:r>
            <a:endParaRPr lang="en-US" sz="4800" b="1" dirty="0">
              <a:solidFill>
                <a:schemeClr val="tx1"/>
              </a:solidFill>
              <a:latin typeface="UTM Avo" panose="02040603050506020204" pitchFamily="18"/>
              <a:ea typeface="Brasika"/>
              <a:cs typeface="Arial" panose="020B0604020202020204" pitchFamily="34" charset="0"/>
              <a:sym typeface="Brasika"/>
            </a:endParaRPr>
          </a:p>
        </p:txBody>
      </p:sp>
      <p:pic>
        <p:nvPicPr>
          <p:cNvPr id="11" name="Picture 9">
            <a:extLst>
              <a:ext uri="{FF2B5EF4-FFF2-40B4-BE49-F238E27FC236}">
                <a16:creationId xmlns:a16="http://schemas.microsoft.com/office/drawing/2014/main" id="{E380B749-E520-54D9-110B-537E1ABD35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086712" y="1692919"/>
            <a:ext cx="3835512" cy="4309564"/>
          </a:xfrm>
          <a:prstGeom prst="rect">
            <a:avLst/>
          </a:prstGeom>
        </p:spPr>
      </p:pic>
    </p:spTree>
    <p:extLst>
      <p:ext uri="{BB962C8B-B14F-4D97-AF65-F5344CB8AC3E}">
        <p14:creationId xmlns:p14="http://schemas.microsoft.com/office/powerpoint/2010/main" val="279984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EAEA43-ABA2-1288-3DE1-7FA71A0E2479}"/>
            </a:ext>
          </a:extLst>
        </p:cNvPr>
        <p:cNvGrpSpPr/>
        <p:nvPr/>
      </p:nvGrpSpPr>
      <p:grpSpPr>
        <a:xfrm>
          <a:off x="0" y="0"/>
          <a:ext cx="0" cy="0"/>
          <a:chOff x="0" y="0"/>
          <a:chExt cx="0" cy="0"/>
        </a:xfrm>
      </p:grpSpPr>
      <p:sp>
        <p:nvSpPr>
          <p:cNvPr id="11" name="TextBox 11">
            <a:extLst>
              <a:ext uri="{FF2B5EF4-FFF2-40B4-BE49-F238E27FC236}">
                <a16:creationId xmlns:a16="http://schemas.microsoft.com/office/drawing/2014/main" id="{571F152A-3408-3552-80CB-1B128985BC4F}"/>
              </a:ext>
            </a:extLst>
          </p:cNvPr>
          <p:cNvSpPr txBox="1"/>
          <p:nvPr/>
        </p:nvSpPr>
        <p:spPr>
          <a:xfrm>
            <a:off x="1601040" y="2664279"/>
            <a:ext cx="4190160" cy="1847493"/>
          </a:xfrm>
          <a:prstGeom prst="rect">
            <a:avLst/>
          </a:prstGeom>
        </p:spPr>
        <p:txBody>
          <a:bodyPr wrap="square" lIns="0" tIns="0" rIns="0" bIns="0" rtlCol="0" anchor="t">
            <a:spAutoFit/>
          </a:bodyPr>
          <a:lstStyle/>
          <a:p>
            <a:pPr algn="just">
              <a:lnSpc>
                <a:spcPct val="150000"/>
              </a:lnSpc>
              <a:spcBef>
                <a:spcPct val="0"/>
              </a:spcBef>
            </a:pPr>
            <a:r>
              <a:rPr lang="en-US" sz="2800" dirty="0" err="1">
                <a:solidFill>
                  <a:srgbClr val="242424"/>
                </a:solidFill>
                <a:latin typeface="UTM Avo" panose="02040603050506020204" pitchFamily="18"/>
                <a:ea typeface="Brasika"/>
                <a:cs typeface="Arial" panose="020B0604020202020204" pitchFamily="34" charset="0"/>
                <a:sym typeface="Brasika"/>
              </a:rPr>
              <a:t>Em</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hãy</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nhắc</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lại</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nội</a:t>
            </a:r>
            <a:r>
              <a:rPr lang="en-US" sz="2800" dirty="0">
                <a:solidFill>
                  <a:srgbClr val="242424"/>
                </a:solidFill>
                <a:latin typeface="UTM Avo" panose="02040603050506020204" pitchFamily="18"/>
                <a:ea typeface="Brasika"/>
                <a:cs typeface="Arial" panose="020B0604020202020204" pitchFamily="34" charset="0"/>
                <a:sym typeface="Brasika"/>
              </a:rPr>
              <a:t> dung, </a:t>
            </a:r>
            <a:r>
              <a:rPr lang="en-US" sz="2800" dirty="0" err="1">
                <a:solidFill>
                  <a:srgbClr val="242424"/>
                </a:solidFill>
                <a:latin typeface="UTM Avo" panose="02040603050506020204" pitchFamily="18"/>
                <a:ea typeface="Brasika"/>
                <a:cs typeface="Arial" panose="020B0604020202020204" pitchFamily="34" charset="0"/>
                <a:sym typeface="Brasika"/>
              </a:rPr>
              <a:t>ý</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nghĩa</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bài</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đọc</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Hội</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xuân</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vùng</a:t>
            </a:r>
            <a:r>
              <a:rPr lang="en-US" sz="2800" dirty="0">
                <a:solidFill>
                  <a:srgbClr val="242424"/>
                </a:solidFill>
                <a:latin typeface="UTM Avo" panose="02040603050506020204" pitchFamily="18"/>
                <a:ea typeface="Brasika"/>
                <a:cs typeface="Arial" panose="020B0604020202020204" pitchFamily="34" charset="0"/>
                <a:sym typeface="Brasika"/>
              </a:rPr>
              <a:t> </a:t>
            </a:r>
            <a:r>
              <a:rPr lang="en-US" sz="2800" dirty="0" err="1">
                <a:solidFill>
                  <a:srgbClr val="242424"/>
                </a:solidFill>
                <a:latin typeface="UTM Avo" panose="02040603050506020204" pitchFamily="18"/>
                <a:ea typeface="Brasika"/>
                <a:cs typeface="Arial" panose="020B0604020202020204" pitchFamily="34" charset="0"/>
                <a:sym typeface="Brasika"/>
              </a:rPr>
              <a:t>cao</a:t>
            </a:r>
            <a:r>
              <a:rPr lang="en-US" sz="2800" dirty="0">
                <a:solidFill>
                  <a:srgbClr val="242424"/>
                </a:solidFill>
                <a:latin typeface="UTM Avo" panose="02040603050506020204" pitchFamily="18"/>
                <a:ea typeface="Brasika"/>
                <a:cs typeface="Arial" panose="020B0604020202020204" pitchFamily="34" charset="0"/>
                <a:sym typeface="Brasika"/>
              </a:rPr>
              <a:t>”.</a:t>
            </a:r>
          </a:p>
        </p:txBody>
      </p:sp>
      <p:sp>
        <p:nvSpPr>
          <p:cNvPr id="12" name="Freeform 24">
            <a:extLst>
              <a:ext uri="{FF2B5EF4-FFF2-40B4-BE49-F238E27FC236}">
                <a16:creationId xmlns:a16="http://schemas.microsoft.com/office/drawing/2014/main" id="{5129AB02-BC9E-96DD-F411-B12BE3649494}"/>
              </a:ext>
            </a:extLst>
          </p:cNvPr>
          <p:cNvSpPr/>
          <p:nvPr/>
        </p:nvSpPr>
        <p:spPr>
          <a:xfrm>
            <a:off x="6640773" y="1697570"/>
            <a:ext cx="4003195" cy="3780911"/>
          </a:xfrm>
          <a:custGeom>
            <a:avLst/>
            <a:gdLst/>
            <a:ahLst/>
            <a:cxnLst/>
            <a:rect l="l" t="t" r="r" b="b"/>
            <a:pathLst>
              <a:path w="1466335" h="1453005">
                <a:moveTo>
                  <a:pt x="0" y="0"/>
                </a:moveTo>
                <a:lnTo>
                  <a:pt x="1466335" y="0"/>
                </a:lnTo>
                <a:lnTo>
                  <a:pt x="1466335" y="1453005"/>
                </a:lnTo>
                <a:lnTo>
                  <a:pt x="0" y="14530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4838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362A94-66EE-AC0B-8E9B-7E8F1A4E461D}"/>
            </a:ext>
          </a:extLst>
        </p:cNvPr>
        <p:cNvGrpSpPr/>
        <p:nvPr/>
      </p:nvGrpSpPr>
      <p:grpSpPr>
        <a:xfrm>
          <a:off x="0" y="0"/>
          <a:ext cx="0" cy="0"/>
          <a:chOff x="0" y="0"/>
          <a:chExt cx="0" cy="0"/>
        </a:xfrm>
      </p:grpSpPr>
      <p:sp>
        <p:nvSpPr>
          <p:cNvPr id="9" name="TextBox 6">
            <a:extLst>
              <a:ext uri="{FF2B5EF4-FFF2-40B4-BE49-F238E27FC236}">
                <a16:creationId xmlns:a16="http://schemas.microsoft.com/office/drawing/2014/main" id="{02328F33-B41C-7B4C-A253-74169D1DE94D}"/>
              </a:ext>
            </a:extLst>
          </p:cNvPr>
          <p:cNvSpPr txBox="1"/>
          <p:nvPr/>
        </p:nvSpPr>
        <p:spPr>
          <a:xfrm>
            <a:off x="2955688" y="3147591"/>
            <a:ext cx="6280623" cy="2142894"/>
          </a:xfrm>
          <a:prstGeom prst="rect">
            <a:avLst/>
          </a:prstGeom>
        </p:spPr>
        <p:txBody>
          <a:bodyPr wrap="square" lIns="0" tIns="0" rIns="0" bIns="0" rtlCol="0" anchor="t">
            <a:spAutoFit/>
          </a:bodyPr>
          <a:lstStyle/>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Trẻ</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già</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bắt</a:t>
            </a:r>
            <a:r>
              <a:rPr lang="en-US" sz="2400" b="1"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tay</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rất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chặt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Tày</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mở</a:t>
            </a:r>
            <a:r>
              <a:rPr lang="en-US" sz="2400" b="1"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hội</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Lồng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Tồng</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Mâm</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cỗ</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cúng</a:t>
            </a:r>
            <a:r>
              <a:rPr lang="en-US" sz="2400" b="1"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trời</a:t>
            </a:r>
            <a:r>
              <a:rPr lang="en-US" sz="2400" b="1"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khẩn</a:t>
            </a:r>
            <a:r>
              <a:rPr lang="en-US" sz="2400" b="1"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đất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endParaRPr lang="en-VN" sz="2400" kern="100" dirty="0">
              <a:solidFill>
                <a:schemeClr val="tx1"/>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Trống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chiêng</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b="1" kern="100" dirty="0">
                <a:solidFill>
                  <a:schemeClr val="tx1"/>
                </a:solidFill>
                <a:latin typeface="UTM Avo" panose="02040603050506020204" pitchFamily="18"/>
                <a:ea typeface="Calibri" panose="020F0502020204030204" pitchFamily="34" charset="0"/>
                <a:cs typeface="Arial" panose="020B0604020202020204" pitchFamily="34" charset="0"/>
              </a:rPr>
              <a:t>vang </a:t>
            </a:r>
            <a:r>
              <a:rPr lang="en-US" sz="2400" b="1" kern="100" dirty="0" err="1">
                <a:solidFill>
                  <a:schemeClr val="tx1"/>
                </a:solidFill>
                <a:latin typeface="UTM Avo" panose="02040603050506020204" pitchFamily="18"/>
                <a:ea typeface="Calibri" panose="020F0502020204030204" pitchFamily="34" charset="0"/>
                <a:cs typeface="Arial" panose="020B0604020202020204" pitchFamily="34" charset="0"/>
              </a:rPr>
              <a:t>khắp</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cánh</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chemeClr val="tx1"/>
                </a:solidFill>
                <a:latin typeface="UTM Avo" panose="02040603050506020204" pitchFamily="18"/>
                <a:ea typeface="Calibri" panose="020F0502020204030204" pitchFamily="34" charset="0"/>
                <a:cs typeface="Arial" panose="020B0604020202020204" pitchFamily="34" charset="0"/>
              </a:rPr>
              <a:t>đồng</a:t>
            </a:r>
            <a:r>
              <a:rPr lang="en-US" sz="2400" kern="100" dirty="0">
                <a:solidFill>
                  <a:schemeClr val="tx1"/>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p:txBody>
      </p:sp>
      <p:sp>
        <p:nvSpPr>
          <p:cNvPr id="10" name="TextBox 3">
            <a:extLst>
              <a:ext uri="{FF2B5EF4-FFF2-40B4-BE49-F238E27FC236}">
                <a16:creationId xmlns:a16="http://schemas.microsoft.com/office/drawing/2014/main" id="{2895DA26-C1D2-0F18-03E1-BDD78F07BD8E}"/>
              </a:ext>
            </a:extLst>
          </p:cNvPr>
          <p:cNvSpPr txBox="1"/>
          <p:nvPr/>
        </p:nvSpPr>
        <p:spPr>
          <a:xfrm>
            <a:off x="1300715" y="1870332"/>
            <a:ext cx="9590570" cy="1036053"/>
          </a:xfrm>
          <a:prstGeom prst="rect">
            <a:avLst/>
          </a:prstGeom>
        </p:spPr>
        <p:txBody>
          <a:bodyPr wrap="square" lIns="0" tIns="0" rIns="0" bIns="0" rtlCol="0" anchor="t">
            <a:spAutoFit/>
          </a:bodyPr>
          <a:lstStyle/>
          <a:p>
            <a:pPr>
              <a:lnSpc>
                <a:spcPct val="150000"/>
              </a:lnSpc>
              <a:spcBef>
                <a:spcPct val="0"/>
              </a:spcBef>
            </a:pPr>
            <a:r>
              <a:rPr lang="en-US" sz="2400" b="1" dirty="0" err="1">
                <a:solidFill>
                  <a:schemeClr val="tx1"/>
                </a:solidFill>
                <a:latin typeface="UTM Avo" panose="02040603050506020204" pitchFamily="18"/>
                <a:ea typeface="Brasika"/>
                <a:cs typeface="Arial" panose="020B0604020202020204" pitchFamily="34" charset="0"/>
                <a:sym typeface="Brasika"/>
              </a:rPr>
              <a:t>Chú</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ý</a:t>
            </a:r>
            <a:r>
              <a:rPr lang="en-US" sz="2400" b="1" dirty="0">
                <a:solidFill>
                  <a:schemeClr val="tx1"/>
                </a:solidFill>
                <a:latin typeface="UTM Avo" panose="02040603050506020204" pitchFamily="18"/>
                <a:ea typeface="Brasika"/>
                <a:cs typeface="Arial" panose="020B0604020202020204" pitchFamily="34" charset="0"/>
                <a:sym typeface="Brasika"/>
              </a:rPr>
              <a:t> </a:t>
            </a:r>
            <a:r>
              <a:rPr lang="en-US" sz="2400" b="1" dirty="0" err="1">
                <a:solidFill>
                  <a:schemeClr val="tx1"/>
                </a:solidFill>
                <a:latin typeface="UTM Avo" panose="02040603050506020204" pitchFamily="18"/>
                <a:ea typeface="Brasika"/>
                <a:cs typeface="Arial" panose="020B0604020202020204" pitchFamily="34" charset="0"/>
                <a:sym typeface="Brasika"/>
              </a:rPr>
              <a:t>cách</a:t>
            </a:r>
            <a:r>
              <a:rPr lang="en-US" sz="2400" b="1" dirty="0">
                <a:solidFill>
                  <a:schemeClr val="tx1"/>
                </a:solidFill>
                <a:latin typeface="UTM Avo" panose="02040603050506020204" pitchFamily="18"/>
                <a:ea typeface="Brasika"/>
                <a:cs typeface="Arial" panose="020B0604020202020204" pitchFamily="34" charset="0"/>
                <a:sym typeface="Brasika"/>
              </a:rPr>
              <a:t> </a:t>
            </a:r>
            <a:r>
              <a:rPr lang="vi-VN" sz="2400" b="1" dirty="0">
                <a:solidFill>
                  <a:schemeClr val="tx1"/>
                </a:solidFill>
                <a:latin typeface="UTM Avo" panose="02040603050506020204" pitchFamily="18"/>
                <a:ea typeface="Brasika"/>
                <a:cs typeface="Arial" panose="020B0604020202020204" pitchFamily="34" charset="0"/>
                <a:sym typeface="Brasika"/>
              </a:rPr>
              <a:t>nghỉ hơi ở giữa các câu; nhấn mạnh các từ ngữ quan trọng (thể hiện khung cảnh lễ hội): </a:t>
            </a:r>
          </a:p>
        </p:txBody>
      </p:sp>
    </p:spTree>
    <p:extLst>
      <p:ext uri="{BB962C8B-B14F-4D97-AF65-F5344CB8AC3E}">
        <p14:creationId xmlns:p14="http://schemas.microsoft.com/office/powerpoint/2010/main" val="221128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E47A5D-3055-E78F-C615-AC8A353C2C31}"/>
            </a:ext>
          </a:extLst>
        </p:cNvPr>
        <p:cNvGrpSpPr/>
        <p:nvPr/>
      </p:nvGrpSpPr>
      <p:grpSpPr>
        <a:xfrm>
          <a:off x="0" y="0"/>
          <a:ext cx="0" cy="0"/>
          <a:chOff x="0" y="0"/>
          <a:chExt cx="0" cy="0"/>
        </a:xfrm>
      </p:grpSpPr>
      <p:sp>
        <p:nvSpPr>
          <p:cNvPr id="7" name="TextBox 10">
            <a:extLst>
              <a:ext uri="{FF2B5EF4-FFF2-40B4-BE49-F238E27FC236}">
                <a16:creationId xmlns:a16="http://schemas.microsoft.com/office/drawing/2014/main" id="{82BE2314-246F-33D8-B0E0-E238F347DA88}"/>
              </a:ext>
            </a:extLst>
          </p:cNvPr>
          <p:cNvSpPr txBox="1"/>
          <p:nvPr/>
        </p:nvSpPr>
        <p:spPr>
          <a:xfrm>
            <a:off x="1759099" y="1807841"/>
            <a:ext cx="5216895" cy="2142894"/>
          </a:xfrm>
          <a:prstGeom prst="rect">
            <a:avLst/>
          </a:prstGeom>
        </p:spPr>
        <p:txBody>
          <a:bodyPr wrap="square" lIns="0" tIns="0" rIns="0" bIns="0" rtlCol="0" anchor="t">
            <a:spAutoFit/>
          </a:bodyPr>
          <a:lstStyle/>
          <a:p>
            <a:pPr algn="just">
              <a:lnSpc>
                <a:spcPct val="150000"/>
              </a:lnSpc>
            </a:pP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Thoăn</a:t>
            </a:r>
            <a:r>
              <a:rPr lang="en-US" sz="2400" b="1"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thoắt</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cày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chị</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cấy</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kern="100" dirty="0">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Điệu</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Then,</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đàn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tính</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ngất</a:t>
            </a:r>
            <a:r>
              <a:rPr lang="en-US" sz="2400" b="1"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ngây</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Chúng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a:solidFill>
                  <a:srgbClr val="000000"/>
                </a:solidFill>
                <a:latin typeface="UTM Avo" panose="02040603050506020204" pitchFamily="18"/>
                <a:ea typeface="Calibri" panose="020F0502020204030204" pitchFamily="34" charset="0"/>
                <a:cs typeface="Arial" panose="020B0604020202020204" pitchFamily="34" charset="0"/>
              </a:rPr>
              <a:t>tung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còn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đẩy</a:t>
            </a:r>
            <a:r>
              <a:rPr lang="en-US" sz="2400" b="1"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gậy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Ríu</a:t>
            </a:r>
            <a:r>
              <a:rPr lang="en-US" sz="2400" b="1"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kern="100" dirty="0" err="1">
                <a:solidFill>
                  <a:srgbClr val="000000"/>
                </a:solidFill>
                <a:latin typeface="UTM Avo" panose="02040603050506020204" pitchFamily="18"/>
                <a:ea typeface="Calibri" panose="020F0502020204030204" pitchFamily="34" charset="0"/>
                <a:cs typeface="Arial" panose="020B0604020202020204" pitchFamily="34" charset="0"/>
              </a:rPr>
              <a:t>rít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chim</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gọi</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bầy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en-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p:txBody>
      </p:sp>
      <p:sp>
        <p:nvSpPr>
          <p:cNvPr id="8" name="TextBox 11">
            <a:extLst>
              <a:ext uri="{FF2B5EF4-FFF2-40B4-BE49-F238E27FC236}">
                <a16:creationId xmlns:a16="http://schemas.microsoft.com/office/drawing/2014/main" id="{EA83DEE1-26DB-B988-2696-09E81A4E2AC6}"/>
              </a:ext>
            </a:extLst>
          </p:cNvPr>
          <p:cNvSpPr txBox="1"/>
          <p:nvPr/>
        </p:nvSpPr>
        <p:spPr>
          <a:xfrm>
            <a:off x="2208751" y="2046478"/>
            <a:ext cx="3574701" cy="502445"/>
          </a:xfrm>
          <a:prstGeom prst="rect">
            <a:avLst/>
          </a:prstGeom>
        </p:spPr>
        <p:txBody>
          <a:bodyPr lIns="0" tIns="0" rIns="0" bIns="0" rtlCol="0" anchor="t">
            <a:spAutoFit/>
          </a:bodyPr>
          <a:lstStyle/>
          <a:p>
            <a:pPr>
              <a:lnSpc>
                <a:spcPts val="4622"/>
              </a:lnSpc>
              <a:spcBef>
                <a:spcPct val="0"/>
              </a:spcBef>
            </a:pPr>
            <a:endParaRPr lang="en-US" sz="2400" dirty="0">
              <a:solidFill>
                <a:srgbClr val="242424"/>
              </a:solidFill>
              <a:latin typeface="UTM Avo" panose="02040603050506020204" pitchFamily="18"/>
              <a:ea typeface="Brasika"/>
              <a:cs typeface="Brasika"/>
              <a:sym typeface="Brasika"/>
            </a:endParaRPr>
          </a:p>
        </p:txBody>
      </p:sp>
      <p:sp>
        <p:nvSpPr>
          <p:cNvPr id="9" name="TextBox 12">
            <a:extLst>
              <a:ext uri="{FF2B5EF4-FFF2-40B4-BE49-F238E27FC236}">
                <a16:creationId xmlns:a16="http://schemas.microsoft.com/office/drawing/2014/main" id="{2D892B0F-9352-1E40-878F-6E97BE03B70F}"/>
              </a:ext>
            </a:extLst>
          </p:cNvPr>
          <p:cNvSpPr txBox="1"/>
          <p:nvPr/>
        </p:nvSpPr>
        <p:spPr>
          <a:xfrm>
            <a:off x="2389728" y="5322591"/>
            <a:ext cx="3545973" cy="269304"/>
          </a:xfrm>
          <a:prstGeom prst="rect">
            <a:avLst/>
          </a:prstGeom>
        </p:spPr>
        <p:txBody>
          <a:bodyPr lIns="0" tIns="0" rIns="0" bIns="0" rtlCol="0" anchor="t">
            <a:spAutoFit/>
          </a:bodyPr>
          <a:lstStyle/>
          <a:p>
            <a:pPr>
              <a:lnSpc>
                <a:spcPts val="2067"/>
              </a:lnSpc>
            </a:pPr>
            <a:endParaRPr lang="en-US" sz="2400" i="1" spc="14" dirty="0">
              <a:solidFill>
                <a:srgbClr val="242424"/>
              </a:solidFill>
              <a:latin typeface="UTM Avo" panose="02040603050506020204" pitchFamily="18"/>
              <a:ea typeface="Lora Italics"/>
              <a:cs typeface="Lora Italics"/>
              <a:sym typeface="Lora Italics"/>
            </a:endParaRPr>
          </a:p>
        </p:txBody>
      </p:sp>
      <p:sp>
        <p:nvSpPr>
          <p:cNvPr id="11" name="TextBox 10">
            <a:extLst>
              <a:ext uri="{FF2B5EF4-FFF2-40B4-BE49-F238E27FC236}">
                <a16:creationId xmlns:a16="http://schemas.microsoft.com/office/drawing/2014/main" id="{9EE65E06-EE23-D89C-F1B0-E7884A096C6D}"/>
              </a:ext>
            </a:extLst>
          </p:cNvPr>
          <p:cNvSpPr txBox="1"/>
          <p:nvPr/>
        </p:nvSpPr>
        <p:spPr>
          <a:xfrm>
            <a:off x="4947769" y="4251142"/>
            <a:ext cx="5767685" cy="2142894"/>
          </a:xfrm>
          <a:prstGeom prst="rect">
            <a:avLst/>
          </a:prstGeom>
        </p:spPr>
        <p:txBody>
          <a:bodyPr wrap="square" lIns="0" tIns="0" rIns="0" bIns="0" rtlCol="0" anchor="t">
            <a:spAutoFit/>
          </a:bodyPr>
          <a:lstStyle/>
          <a:p>
            <a:pPr algn="just">
              <a:lnSpc>
                <a:spcPct val="150000"/>
              </a:lnSpc>
            </a:pP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Người Nùng,</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 người Dao,</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 Sán Chỉ</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p>
          <a:p>
            <a:pPr algn="just">
              <a:lnSpc>
                <a:spcPct val="150000"/>
              </a:lnSpc>
            </a:pP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Cùng </a:t>
            </a: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hân hoan</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 hội xuống đồng</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p>
          <a:p>
            <a:pPr algn="just">
              <a:lnSpc>
                <a:spcPct val="150000"/>
              </a:lnSpc>
            </a:pP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Kéo co</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chơi đu</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hát lượn </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p>
          <a:p>
            <a:pPr algn="just">
              <a:lnSpc>
                <a:spcPct val="150000"/>
              </a:lnSpc>
            </a:pPr>
            <a:r>
              <a:rPr lang="vi-VN" sz="2400" b="1" kern="100" dirty="0">
                <a:solidFill>
                  <a:srgbClr val="000000"/>
                </a:solidFill>
                <a:latin typeface="UTM Avo" panose="02040603050506020204" pitchFamily="18"/>
                <a:ea typeface="Calibri" panose="020F0502020204030204" pitchFamily="34" charset="0"/>
                <a:cs typeface="Arial" panose="020B0604020202020204" pitchFamily="34" charset="0"/>
              </a:rPr>
              <a:t>Hò reo</a:t>
            </a:r>
            <a:r>
              <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r>
              <a:rPr lang="vi-VN" sz="2400" kern="100" dirty="0">
                <a:solidFill>
                  <a:srgbClr val="000000"/>
                </a:solidFill>
                <a:latin typeface="UTM Avo" panose="02040603050506020204" pitchFamily="18"/>
                <a:ea typeface="Calibri" panose="020F0502020204030204" pitchFamily="34" charset="0"/>
                <a:cs typeface="Arial" panose="020B0604020202020204" pitchFamily="34" charset="0"/>
              </a:rPr>
              <a:t> ấm cả nắng hồng</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400" kern="100" dirty="0">
                <a:solidFill>
                  <a:srgbClr val="C00000"/>
                </a:solidFill>
                <a:latin typeface="UTM Avo" panose="02040603050506020204" pitchFamily="18"/>
                <a:ea typeface="Calibri" panose="020F0502020204030204" pitchFamily="34" charset="0"/>
                <a:cs typeface="Arial" panose="020B0604020202020204" pitchFamily="34" charset="0"/>
              </a:rPr>
              <a:t>//</a:t>
            </a:r>
            <a:endParaRPr lang="vi-VN" sz="2400" kern="100" dirty="0">
              <a:solidFill>
                <a:srgbClr val="C00000"/>
              </a:solidFill>
              <a:latin typeface="UTM Avo" panose="02040603050506020204" pitchFamily="18"/>
              <a:ea typeface="Calibri" panose="020F0502020204030204" pitchFamily="34" charset="0"/>
              <a:cs typeface="Arial" panose="020B0604020202020204" pitchFamily="34" charset="0"/>
            </a:endParaRPr>
          </a:p>
        </p:txBody>
      </p:sp>
      <p:sp>
        <p:nvSpPr>
          <p:cNvPr id="12" name="Freeform 8">
            <a:extLst>
              <a:ext uri="{FF2B5EF4-FFF2-40B4-BE49-F238E27FC236}">
                <a16:creationId xmlns:a16="http://schemas.microsoft.com/office/drawing/2014/main" id="{903DE166-EFDC-89F9-DD98-A9E1F3CD2004}"/>
              </a:ext>
            </a:extLst>
          </p:cNvPr>
          <p:cNvSpPr/>
          <p:nvPr/>
        </p:nvSpPr>
        <p:spPr>
          <a:xfrm>
            <a:off x="8182261" y="2046478"/>
            <a:ext cx="2197632" cy="1881634"/>
          </a:xfrm>
          <a:custGeom>
            <a:avLst/>
            <a:gdLst/>
            <a:ahLst/>
            <a:cxnLst/>
            <a:rect l="l" t="t" r="r" b="b"/>
            <a:pathLst>
              <a:path w="1149509" h="1090989">
                <a:moveTo>
                  <a:pt x="0" y="0"/>
                </a:moveTo>
                <a:lnTo>
                  <a:pt x="1149509" y="0"/>
                </a:lnTo>
                <a:lnTo>
                  <a:pt x="1149509" y="1090989"/>
                </a:lnTo>
                <a:lnTo>
                  <a:pt x="0" y="10909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13" name="Picture 2">
            <a:extLst>
              <a:ext uri="{FF2B5EF4-FFF2-40B4-BE49-F238E27FC236}">
                <a16:creationId xmlns:a16="http://schemas.microsoft.com/office/drawing/2014/main" id="{4067397E-5DD9-5850-DABD-5CA89CE019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81310" y="4473747"/>
            <a:ext cx="3123044" cy="1697685"/>
          </a:xfrm>
          <a:prstGeom prst="rect">
            <a:avLst/>
          </a:prstGeom>
        </p:spPr>
      </p:pic>
    </p:spTree>
    <p:extLst>
      <p:ext uri="{BB962C8B-B14F-4D97-AF65-F5344CB8AC3E}">
        <p14:creationId xmlns:p14="http://schemas.microsoft.com/office/powerpoint/2010/main" val="74174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07DECEE-2C13-83BE-5743-CCEF7DEA30B5}"/>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5000" r="-5000"/>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0F0D667-FD80-6591-6EC6-D3AAC98A5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14" name="Hexagon 13">
            <a:extLst>
              <a:ext uri="{FF2B5EF4-FFF2-40B4-BE49-F238E27FC236}">
                <a16:creationId xmlns:a16="http://schemas.microsoft.com/office/drawing/2014/main" id="{BAEFEFD9-E270-CB58-6E85-7DCDEC1D6C43}"/>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Ong</a:t>
            </a:r>
            <a:endParaRPr lang="en-US" sz="6000">
              <a:latin typeface="UTM Avo" panose="02040603050506020204" pitchFamily="18" charset="0"/>
              <a:ea typeface="UD Digi Kyokasho N-B" panose="02020700000000000000" pitchFamily="18" charset="-128"/>
            </a:endParaRPr>
          </a:p>
        </p:txBody>
      </p:sp>
      <p:sp>
        <p:nvSpPr>
          <p:cNvPr id="15" name="Hexagon 14">
            <a:extLst>
              <a:ext uri="{FF2B5EF4-FFF2-40B4-BE49-F238E27FC236}">
                <a16:creationId xmlns:a16="http://schemas.microsoft.com/office/drawing/2014/main" id="{64003AE9-8456-543A-CA87-43DE145EC5FA}"/>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non</a:t>
            </a:r>
            <a:endParaRPr lang="en-US" sz="6000">
              <a:latin typeface="UTM Avo" panose="02040603050506020204" pitchFamily="18" charset="0"/>
              <a:ea typeface="UD Digi Kyokasho N-B" panose="02020700000000000000" pitchFamily="18" charset="-128"/>
            </a:endParaRPr>
          </a:p>
        </p:txBody>
      </p:sp>
      <p:sp>
        <p:nvSpPr>
          <p:cNvPr id="16" name="Hexagon 15">
            <a:extLst>
              <a:ext uri="{FF2B5EF4-FFF2-40B4-BE49-F238E27FC236}">
                <a16:creationId xmlns:a16="http://schemas.microsoft.com/office/drawing/2014/main" id="{680C4EB7-38E2-1419-9DC3-63E5F7CCA4C5}"/>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việc</a:t>
            </a:r>
          </a:p>
        </p:txBody>
      </p:sp>
      <p:sp>
        <p:nvSpPr>
          <p:cNvPr id="17" name="Hexagon 16">
            <a:extLst>
              <a:ext uri="{FF2B5EF4-FFF2-40B4-BE49-F238E27FC236}">
                <a16:creationId xmlns:a16="http://schemas.microsoft.com/office/drawing/2014/main" id="{2B2B52A5-CF5F-A844-0FBB-92DA8A52F71F}"/>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học</a:t>
            </a:r>
            <a:endParaRPr lang="en-US" sz="6000">
              <a:latin typeface="UTM Avo" panose="02040603050506020204" pitchFamily="18" charset="0"/>
              <a:ea typeface="UD Digi Kyokasho N-B" panose="02020700000000000000" pitchFamily="18" charset="-128"/>
            </a:endParaRPr>
          </a:p>
        </p:txBody>
      </p:sp>
      <p:pic>
        <p:nvPicPr>
          <p:cNvPr id="18" name="Picture 17">
            <a:extLst>
              <a:ext uri="{FF2B5EF4-FFF2-40B4-BE49-F238E27FC236}">
                <a16:creationId xmlns:a16="http://schemas.microsoft.com/office/drawing/2014/main" id="{00DBF6F3-C462-A6EC-FE73-CEB23829DA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5952" y="3436622"/>
            <a:ext cx="2650039" cy="2661817"/>
          </a:xfrm>
          <a:prstGeom prst="rect">
            <a:avLst/>
          </a:prstGeom>
        </p:spPr>
      </p:pic>
      <p:pic>
        <p:nvPicPr>
          <p:cNvPr id="19" name="Picture 18">
            <a:extLst>
              <a:ext uri="{FF2B5EF4-FFF2-40B4-BE49-F238E27FC236}">
                <a16:creationId xmlns:a16="http://schemas.microsoft.com/office/drawing/2014/main" id="{309ADAE8-1848-22B6-56AE-5AC240AF70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0" name="Cartoon Background Music Funny Animation Free">
            <a:hlinkClick r:id="" action="ppaction://media"/>
            <a:extLst>
              <a:ext uri="{FF2B5EF4-FFF2-40B4-BE49-F238E27FC236}">
                <a16:creationId xmlns:a16="http://schemas.microsoft.com/office/drawing/2014/main" id="{613C5C6E-F6A1-AE47-59A6-B728858731C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5026005" y="785131"/>
            <a:ext cx="487363" cy="487363"/>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par>
                          <p:cTn id="7" fill="hold">
                            <p:stCondLst>
                              <p:cond delay="1"/>
                            </p:stCondLst>
                            <p:childTnLst>
                              <p:par>
                                <p:cTn id="8" presetID="2" presetClass="entr" presetSubtype="1" accel="10000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childTnLst>
                          </p:cTn>
                        </p:par>
                        <p:par>
                          <p:cTn id="12" fill="hold">
                            <p:stCondLst>
                              <p:cond delay="501"/>
                            </p:stCondLst>
                            <p:childTnLst>
                              <p:par>
                                <p:cTn id="13" presetID="2" presetClass="entr" presetSubtype="1" accel="10000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1"/>
                            </p:stCondLst>
                            <p:childTnLst>
                              <p:par>
                                <p:cTn id="18" presetID="2" presetClass="entr" presetSubtype="4" accel="10000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501"/>
                            </p:stCondLst>
                            <p:childTnLst>
                              <p:par>
                                <p:cTn id="23" presetID="2" presetClass="entr" presetSubtype="4" accel="10000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0-#ppt_w/2"/>
                                          </p:val>
                                        </p:tav>
                                        <p:tav tm="100000">
                                          <p:val>
                                            <p:strVal val="#ppt_x"/>
                                          </p:val>
                                        </p:tav>
                                      </p:tavLst>
                                    </p:anim>
                                    <p:anim calcmode="lin" valueType="num">
                                      <p:cBhvr additive="base">
                                        <p:cTn id="30"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31" repeatCount="indefinite" fill="hold" display="0">
                  <p:stCondLst>
                    <p:cond delay="indefinite"/>
                  </p:stCondLst>
                  <p:endCondLst>
                    <p:cond evt="onStopAudio" delay="0">
                      <p:tgtEl>
                        <p:sldTgt/>
                      </p:tgtEl>
                    </p:cond>
                  </p:endCondLst>
                </p:cTn>
                <p:tgtEl>
                  <p:spTgt spid="20"/>
                </p:tgtEl>
              </p:cMediaNode>
            </p:audio>
          </p:childTnLst>
        </p:cTn>
      </p:par>
    </p:tnLst>
    <p:bldLst>
      <p:bldP spid="14" grpId="0" animBg="1"/>
      <p:bldP spid="15" grpId="0" animBg="1"/>
      <p:bldP spid="16"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a:extLst>
            <a:ext uri="{FF2B5EF4-FFF2-40B4-BE49-F238E27FC236}">
              <a16:creationId xmlns:a16="http://schemas.microsoft.com/office/drawing/2014/main" id="{3F089EB9-8345-7133-1E0D-19FBF02487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CDCD339-9D64-1280-8580-375A38C27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09" y="4196183"/>
            <a:ext cx="2650039" cy="2661817"/>
          </a:xfrm>
          <a:prstGeom prst="rect">
            <a:avLst/>
          </a:prstGeom>
        </p:spPr>
      </p:pic>
      <p:sp>
        <p:nvSpPr>
          <p:cNvPr id="3" name="Rectangle: Rounded Corners 2">
            <a:extLst>
              <a:ext uri="{FF2B5EF4-FFF2-40B4-BE49-F238E27FC236}">
                <a16:creationId xmlns:a16="http://schemas.microsoft.com/office/drawing/2014/main" id="{435E3AFF-53EC-A5CE-7FE7-AEB5CD04F2EA}"/>
              </a:ext>
            </a:extLst>
          </p:cNvPr>
          <p:cNvSpPr/>
          <p:nvPr/>
        </p:nvSpPr>
        <p:spPr>
          <a:xfrm>
            <a:off x="319460" y="1365813"/>
            <a:ext cx="9211291" cy="2963119"/>
          </a:xfrm>
          <a:prstGeom prst="roundRect">
            <a:avLst/>
          </a:prstGeom>
          <a:solidFill>
            <a:schemeClr val="bg1"/>
          </a:solidFill>
          <a:ln/>
        </p:spPr>
        <p:style>
          <a:lnRef idx="1">
            <a:schemeClr val="accent4"/>
          </a:lnRef>
          <a:fillRef idx="3">
            <a:schemeClr val="accent4"/>
          </a:fillRef>
          <a:effectRef idx="2">
            <a:schemeClr val="accent4"/>
          </a:effectRef>
          <a:fontRef idx="minor">
            <a:schemeClr val="lt1"/>
          </a:fontRef>
        </p:style>
        <p:txBody>
          <a:bodyPr rtlCol="0" anchor="ctr"/>
          <a:lstStyle/>
          <a:p>
            <a:pPr algn="ctr">
              <a:lnSpc>
                <a:spcPct val="150000"/>
              </a:lnSpc>
              <a:spcBef>
                <a:spcPts val="600"/>
              </a:spcBef>
              <a:spcAft>
                <a:spcPts val="800"/>
              </a:spcAft>
            </a:pPr>
            <a:r>
              <a:rPr lang="en-US" sz="2800" b="1"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HƯỚNG DẪN</a:t>
            </a:r>
            <a:endParaRPr lang="en-US" sz="28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endParaRPr>
          </a:p>
          <a:p>
            <a:pPr>
              <a:lnSpc>
                <a:spcPct val="150000"/>
              </a:lnSpc>
              <a:spcAft>
                <a:spcPts val="800"/>
              </a:spcAft>
            </a:pP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xuất</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hiện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p>
          <a:p>
            <a:pPr>
              <a:lnSpc>
                <a:spcPct val="150000"/>
              </a:lnSpc>
              <a:spcAft>
                <a:spcPts val="800"/>
              </a:spcAft>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endPar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r>
              <a:rPr lang="en-US" sz="24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GV click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chuyển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sang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tiếp</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theo.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BE05EE4-6F4A-1108-7B73-D622CB97FB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5040" y="1092264"/>
            <a:ext cx="2857500" cy="2857500"/>
          </a:xfrm>
          <a:prstGeom prst="rect">
            <a:avLst/>
          </a:prstGeom>
        </p:spPr>
      </p:pic>
      <p:pic>
        <p:nvPicPr>
          <p:cNvPr id="5" name="Picture 4">
            <a:extLst>
              <a:ext uri="{FF2B5EF4-FFF2-40B4-BE49-F238E27FC236}">
                <a16:creationId xmlns:a16="http://schemas.microsoft.com/office/drawing/2014/main" id="{793A7346-3D64-FE9E-7700-9D98561963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54993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0F6585-0402-6A22-67C4-524B2FA9937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CD47C60-135F-A429-2040-5ADE692CF1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B7382CBB-A909-8624-52C6-204C5B90805B}"/>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A. Cảnh mùa xuân ở đồng bằng.</a:t>
            </a:r>
          </a:p>
        </p:txBody>
      </p:sp>
      <p:sp>
        <p:nvSpPr>
          <p:cNvPr id="4" name="Rectangle: Rounded Corners 14">
            <a:extLst>
              <a:ext uri="{FF2B5EF4-FFF2-40B4-BE49-F238E27FC236}">
                <a16:creationId xmlns:a16="http://schemas.microsoft.com/office/drawing/2014/main" id="{060C1CA5-E122-CF3C-FA89-197EEB390E54}"/>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B. Cảnh mùa xuân ở vùng cao.</a:t>
            </a:r>
          </a:p>
        </p:txBody>
      </p:sp>
      <p:sp>
        <p:nvSpPr>
          <p:cNvPr id="5" name="Rectangle: Rounded Corners 15">
            <a:extLst>
              <a:ext uri="{FF2B5EF4-FFF2-40B4-BE49-F238E27FC236}">
                <a16:creationId xmlns:a16="http://schemas.microsoft.com/office/drawing/2014/main" id="{8441EB2B-225B-127C-3C9C-0593E661F56F}"/>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C. Cảnh mùa xuân ở thành phố.</a:t>
            </a:r>
          </a:p>
        </p:txBody>
      </p:sp>
      <p:sp>
        <p:nvSpPr>
          <p:cNvPr id="6" name="Rectangle: Rounded Corners 16">
            <a:extLst>
              <a:ext uri="{FF2B5EF4-FFF2-40B4-BE49-F238E27FC236}">
                <a16:creationId xmlns:a16="http://schemas.microsoft.com/office/drawing/2014/main" id="{17EE09BE-F267-C368-DA5C-26A0A9997E9A}"/>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D. Cảnh mùa xuân ở miền biển.</a:t>
            </a:r>
          </a:p>
        </p:txBody>
      </p:sp>
      <p:pic>
        <p:nvPicPr>
          <p:cNvPr id="7" name="Picture 18">
            <a:extLst>
              <a:ext uri="{FF2B5EF4-FFF2-40B4-BE49-F238E27FC236}">
                <a16:creationId xmlns:a16="http://schemas.microsoft.com/office/drawing/2014/main" id="{86F67C47-A419-C6DA-7F68-FFEEDD86AA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1779" y="527833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4438EC7E-CFC5-A85D-BF4A-C218B88E65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544B47AD-ADE0-F464-93AA-9F2B818436D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C778174-9747-7311-614E-8B430CDBE3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6B0833E3-6EB6-9E5C-C646-68059090519B}"/>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Bef>
                <a:spcPct val="0"/>
              </a:spcBef>
            </a:pP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1: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Bài</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thơ</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Hội</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xuân</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vùng</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cao</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miêu</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tả</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cảnh</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gì</a:t>
            </a:r>
            <a:r>
              <a:rPr lang="en-US" sz="2400" b="1" dirty="0">
                <a:solidFill>
                  <a:srgbClr val="000000"/>
                </a:solidFill>
                <a:latin typeface="UTM Avo" panose="02040603050506020204" pitchFamily="18"/>
                <a:ea typeface="Calibri" panose="020F0502020204030204" pitchFamily="34" charset="0"/>
                <a:cs typeface="Arial" panose="020B0604020202020204" pitchFamily="34" charset="0"/>
              </a:rPr>
              <a:t>?</a:t>
            </a:r>
            <a:r>
              <a:rPr lang="en-VN" sz="2400" dirty="0">
                <a:latin typeface="UTM Avo" panose="02040603050506020204" pitchFamily="18"/>
                <a:cs typeface="Arial" panose="020B0604020202020204" pitchFamily="34" charset="0"/>
              </a:rPr>
              <a:t> </a:t>
            </a:r>
            <a:endParaRPr lang="en-US" sz="2400" dirty="0">
              <a:solidFill>
                <a:srgbClr val="242424"/>
              </a:solidFill>
              <a:latin typeface="UTM Avo" panose="02040603050506020204" pitchFamily="18"/>
              <a:ea typeface="Brasika"/>
              <a:cs typeface="Arial" panose="020B0604020202020204" pitchFamily="34" charset="0"/>
              <a:sym typeface="Brasika"/>
            </a:endParaRPr>
          </a:p>
        </p:txBody>
      </p:sp>
      <p:pic>
        <p:nvPicPr>
          <p:cNvPr id="12" name="Picture 11">
            <a:extLst>
              <a:ext uri="{FF2B5EF4-FFF2-40B4-BE49-F238E27FC236}">
                <a16:creationId xmlns:a16="http://schemas.microsoft.com/office/drawing/2014/main" id="{B5364AC1-4715-3A0A-C1E0-0563645EA0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14672F6B-672E-F3B0-7052-24D3CB0EE7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76620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C2AF21-EB95-BAA5-517C-1D2F1448D1B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52FE8E-B3FA-AC31-01F0-72A7E94E2A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C043C2DA-D2FF-FFF6-6B62-AD530ED6CA5B}"/>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A. </a:t>
            </a:r>
            <a:r>
              <a:rPr lang="vi-VN" sz="2400" dirty="0">
                <a:latin typeface="UTM Avo" panose="02040603050506020204" pitchFamily="18"/>
                <a:cs typeface="Arial" panose="020B0604020202020204" pitchFamily="34" charset="0"/>
              </a:rPr>
              <a:t>Người Tày, Nùng, Dao, Sán Chỉ.</a:t>
            </a:r>
          </a:p>
        </p:txBody>
      </p:sp>
      <p:sp>
        <p:nvSpPr>
          <p:cNvPr id="4" name="Rectangle: Rounded Corners 14">
            <a:extLst>
              <a:ext uri="{FF2B5EF4-FFF2-40B4-BE49-F238E27FC236}">
                <a16:creationId xmlns:a16="http://schemas.microsoft.com/office/drawing/2014/main" id="{62109F8F-E6AC-3DB6-E11D-ACCACB7D18C7}"/>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B. </a:t>
            </a:r>
            <a:r>
              <a:rPr lang="vi-VN" sz="2400" dirty="0">
                <a:latin typeface="UTM Avo" panose="02040603050506020204" pitchFamily="18"/>
                <a:cs typeface="Arial" panose="020B0604020202020204" pitchFamily="34" charset="0"/>
              </a:rPr>
              <a:t>Người Kinh, Hoa, Chăm, Khmer.</a:t>
            </a:r>
          </a:p>
        </p:txBody>
      </p:sp>
      <p:sp>
        <p:nvSpPr>
          <p:cNvPr id="5" name="Rectangle: Rounded Corners 15">
            <a:extLst>
              <a:ext uri="{FF2B5EF4-FFF2-40B4-BE49-F238E27FC236}">
                <a16:creationId xmlns:a16="http://schemas.microsoft.com/office/drawing/2014/main" id="{5B142AE1-FA96-697C-659A-C8B62DB1DA20}"/>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C. </a:t>
            </a:r>
            <a:r>
              <a:rPr lang="vi-VN" sz="2400" dirty="0">
                <a:latin typeface="UTM Avo" panose="02040603050506020204" pitchFamily="18"/>
                <a:cs typeface="Arial" panose="020B0604020202020204" pitchFamily="34" charset="0"/>
              </a:rPr>
              <a:t>Người Mường, Thái, </a:t>
            </a:r>
          </a:p>
          <a:p>
            <a:pPr algn="ctr">
              <a:lnSpc>
                <a:spcPct val="150000"/>
              </a:lnSpc>
            </a:pPr>
            <a:r>
              <a:rPr lang="vi-VN" sz="2400" dirty="0">
                <a:latin typeface="UTM Avo" panose="02040603050506020204" pitchFamily="18"/>
                <a:cs typeface="Arial" panose="020B0604020202020204" pitchFamily="34" charset="0"/>
              </a:rPr>
              <a:t>Ê Đê, Ba Na. </a:t>
            </a:r>
            <a:endParaRPr lang="en-VN" sz="2400" dirty="0">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7FEF6823-9FD2-3890-2DF5-5FBD4705129A}"/>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D. </a:t>
            </a:r>
            <a:r>
              <a:rPr lang="vi-VN" sz="2400" dirty="0">
                <a:latin typeface="UTM Avo" panose="02040603050506020204" pitchFamily="18"/>
                <a:cs typeface="Arial" panose="020B0604020202020204" pitchFamily="34" charset="0"/>
              </a:rPr>
              <a:t>Người H’Mông, Dao, Tày, Thái. </a:t>
            </a:r>
            <a:endParaRPr lang="en-VN" sz="2400" dirty="0">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3678EB5E-295E-F577-2C2A-2313F95800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1779" y="353466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7000F4CA-1537-B995-467C-D0A5A3A1AE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163C820D-6BDA-F1BE-65FE-DB26FCBAA4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5356C92-5090-F9B7-EB8B-41890650EB3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F1789D31-B1D7-C4FA-D6E7-AB4DBA0BDB63}"/>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Bef>
                <a:spcPct val="0"/>
              </a:spcBef>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2: Những dân tộc nào tham gia hội xuân </a:t>
            </a:r>
          </a:p>
          <a:p>
            <a:pPr algn="ctr">
              <a:lnSpc>
                <a:spcPct val="150000"/>
              </a:lnSpc>
              <a:spcBef>
                <a:spcPct val="0"/>
              </a:spcBef>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trong bài thơ? </a:t>
            </a:r>
            <a:endParaRPr lang="en-US" sz="2400" dirty="0">
              <a:solidFill>
                <a:srgbClr val="242424"/>
              </a:solidFill>
              <a:latin typeface="UTM Avo" panose="02040603050506020204" pitchFamily="18"/>
              <a:ea typeface="Brasika"/>
              <a:cs typeface="Arial" panose="020B0604020202020204" pitchFamily="34" charset="0"/>
              <a:sym typeface="Brasika"/>
            </a:endParaRPr>
          </a:p>
        </p:txBody>
      </p:sp>
      <p:pic>
        <p:nvPicPr>
          <p:cNvPr id="12" name="Picture 11">
            <a:extLst>
              <a:ext uri="{FF2B5EF4-FFF2-40B4-BE49-F238E27FC236}">
                <a16:creationId xmlns:a16="http://schemas.microsoft.com/office/drawing/2014/main" id="{1EA61CC8-2CEF-1841-438B-4D864B3D87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0A5E5C19-B4CB-74E3-1C03-85EC731494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4189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DB3858-072A-F6F7-F36B-EC4C00BA80B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F557A52-6454-24C0-6008-1BDD731290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15D0B9E8-86BF-B4D4-F6E6-3B205ACCB55D}"/>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457200" indent="-457200" algn="ctr">
              <a:lnSpc>
                <a:spcPct val="150000"/>
              </a:lnSpc>
              <a:buAutoNum type="alphaUcPeriod"/>
            </a:pPr>
            <a:r>
              <a:rPr lang="vi-VN" sz="2400" dirty="0">
                <a:latin typeface="UTM Avo" panose="02040603050506020204" pitchFamily="18"/>
                <a:cs typeface="Arial" panose="020B0604020202020204" pitchFamily="34" charset="0"/>
              </a:rPr>
              <a:t>“Hoa đào cười </a:t>
            </a:r>
          </a:p>
          <a:p>
            <a:pPr algn="ctr">
              <a:lnSpc>
                <a:spcPct val="150000"/>
              </a:lnSpc>
            </a:pPr>
            <a:r>
              <a:rPr lang="vi-VN" sz="2400" dirty="0">
                <a:latin typeface="UTM Avo" panose="02040603050506020204" pitchFamily="18"/>
                <a:cs typeface="Arial" panose="020B0604020202020204" pitchFamily="34" charset="0"/>
              </a:rPr>
              <a:t>với sương đêm”</a:t>
            </a:r>
          </a:p>
        </p:txBody>
      </p:sp>
      <p:sp>
        <p:nvSpPr>
          <p:cNvPr id="4" name="Rectangle: Rounded Corners 14">
            <a:extLst>
              <a:ext uri="{FF2B5EF4-FFF2-40B4-BE49-F238E27FC236}">
                <a16:creationId xmlns:a16="http://schemas.microsoft.com/office/drawing/2014/main" id="{8A76A9DC-ECB1-957E-C89C-8FDD7D0F240E}"/>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B. </a:t>
            </a:r>
            <a:r>
              <a:rPr lang="vi-VN" sz="2400" dirty="0">
                <a:latin typeface="UTM Avo" panose="02040603050506020204" pitchFamily="18"/>
                <a:cs typeface="Arial" panose="020B0604020202020204" pitchFamily="34" charset="0"/>
              </a:rPr>
              <a:t>“Gió thơm rộn ràng </a:t>
            </a:r>
          </a:p>
          <a:p>
            <a:pPr algn="ctr">
              <a:lnSpc>
                <a:spcPct val="150000"/>
              </a:lnSpc>
            </a:pPr>
            <a:r>
              <a:rPr lang="vi-VN" sz="2400" dirty="0">
                <a:latin typeface="UTM Avo" panose="02040603050506020204" pitchFamily="18"/>
                <a:cs typeface="Arial" panose="020B0604020202020204" pitchFamily="34" charset="0"/>
              </a:rPr>
              <a:t>về bản”</a:t>
            </a:r>
          </a:p>
        </p:txBody>
      </p:sp>
      <p:sp>
        <p:nvSpPr>
          <p:cNvPr id="5" name="Rectangle: Rounded Corners 15">
            <a:extLst>
              <a:ext uri="{FF2B5EF4-FFF2-40B4-BE49-F238E27FC236}">
                <a16:creationId xmlns:a16="http://schemas.microsoft.com/office/drawing/2014/main" id="{62507382-F248-FD21-D352-127674D4CD9A}"/>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C. </a:t>
            </a:r>
            <a:r>
              <a:rPr lang="vi-VN" sz="2400" dirty="0">
                <a:latin typeface="UTM Avo" panose="02040603050506020204" pitchFamily="18"/>
                <a:cs typeface="Arial" panose="020B0604020202020204" pitchFamily="34" charset="0"/>
              </a:rPr>
              <a:t>“Hương xuân ngồi </a:t>
            </a:r>
          </a:p>
          <a:p>
            <a:pPr algn="ctr">
              <a:lnSpc>
                <a:spcPct val="150000"/>
              </a:lnSpc>
            </a:pPr>
            <a:r>
              <a:rPr lang="vi-VN" sz="2400" dirty="0">
                <a:latin typeface="UTM Avo" panose="02040603050506020204" pitchFamily="18"/>
                <a:cs typeface="Arial" panose="020B0604020202020204" pitchFamily="34" charset="0"/>
              </a:rPr>
              <a:t>trên khoé mắt”</a:t>
            </a:r>
          </a:p>
        </p:txBody>
      </p:sp>
      <p:sp>
        <p:nvSpPr>
          <p:cNvPr id="6" name="Rectangle: Rounded Corners 16">
            <a:extLst>
              <a:ext uri="{FF2B5EF4-FFF2-40B4-BE49-F238E27FC236}">
                <a16:creationId xmlns:a16="http://schemas.microsoft.com/office/drawing/2014/main" id="{5BB09791-BB86-519F-9F95-6EA88787D24A}"/>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D. </a:t>
            </a:r>
            <a:r>
              <a:rPr lang="en-US" sz="2400" dirty="0">
                <a:latin typeface="UTM Avo" panose="02040603050506020204" pitchFamily="18"/>
                <a:cs typeface="Arial" panose="020B0604020202020204" pitchFamily="34" charset="0"/>
              </a:rPr>
              <a:t>“</a:t>
            </a:r>
            <a:r>
              <a:rPr lang="en-US" sz="2400" dirty="0" err="1">
                <a:latin typeface="UTM Avo" panose="02040603050506020204" pitchFamily="18"/>
                <a:cs typeface="Arial" panose="020B0604020202020204" pitchFamily="34" charset="0"/>
              </a:rPr>
              <a:t>Trống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chiêng</a:t>
            </a:r>
            <a:r>
              <a:rPr lang="en-US" sz="2400" dirty="0">
                <a:latin typeface="UTM Avo" panose="02040603050506020204" pitchFamily="18"/>
                <a:cs typeface="Arial" panose="020B0604020202020204" pitchFamily="34" charset="0"/>
              </a:rPr>
              <a:t> vang </a:t>
            </a:r>
            <a:r>
              <a:rPr lang="en-US" sz="2400" dirty="0" err="1">
                <a:latin typeface="UTM Avo" panose="02040603050506020204" pitchFamily="18"/>
                <a:cs typeface="Arial" panose="020B0604020202020204" pitchFamily="34" charset="0"/>
              </a:rPr>
              <a:t>khắp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a:t>
            </a:r>
          </a:p>
        </p:txBody>
      </p:sp>
      <p:pic>
        <p:nvPicPr>
          <p:cNvPr id="7" name="Picture 18">
            <a:extLst>
              <a:ext uri="{FF2B5EF4-FFF2-40B4-BE49-F238E27FC236}">
                <a16:creationId xmlns:a16="http://schemas.microsoft.com/office/drawing/2014/main" id="{66DF6FF6-4AAF-5201-F4DD-330C51B23E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76664" y="531449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765E9853-4CB7-A4CC-84A3-3B96E29BF38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8832" y="524727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077E42C5-5CD8-D246-E3F6-EE55CC3903E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6099B2-E92B-F9EC-24FE-E1139DD54D9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857EF0BC-4F22-FA83-1C15-B9CEB566EB4C}"/>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Bef>
                <a:spcPct val="0"/>
              </a:spcBef>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3: Hình ảnh nào trong bài thơ thể hiện sự náo nhiệt của hội xuân? </a:t>
            </a:r>
            <a:endParaRPr lang="en-US" sz="2400" dirty="0">
              <a:solidFill>
                <a:srgbClr val="242424"/>
              </a:solidFill>
              <a:latin typeface="UTM Avo" panose="02040603050506020204" pitchFamily="18"/>
              <a:ea typeface="Brasika"/>
              <a:cs typeface="Arial" panose="020B0604020202020204" pitchFamily="34" charset="0"/>
              <a:sym typeface="Brasika"/>
            </a:endParaRPr>
          </a:p>
        </p:txBody>
      </p:sp>
      <p:pic>
        <p:nvPicPr>
          <p:cNvPr id="12" name="Picture 11">
            <a:extLst>
              <a:ext uri="{FF2B5EF4-FFF2-40B4-BE49-F238E27FC236}">
                <a16:creationId xmlns:a16="http://schemas.microsoft.com/office/drawing/2014/main" id="{85275574-6BA1-81A2-F2B6-F1F0192EF9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B8183600-5CBD-0FEB-240A-DBEB4B6AA1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8020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FB313B-47FE-2020-446F-C328DC0DE2E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BFCAC17-B2AF-1193-F60B-5411930282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9105E8CA-D594-CCBD-AD84-739E93621B5A}"/>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A. </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Tung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còn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kern="100" dirty="0">
              <a:latin typeface="UTM Avo" panose="02040603050506020204" pitchFamily="18"/>
              <a:ea typeface="Calibri" panose="020F0502020204030204" pitchFamily="34" charset="0"/>
              <a:cs typeface="Arial" panose="020B0604020202020204" pitchFamily="34" charset="0"/>
            </a:endParaRPr>
          </a:p>
        </p:txBody>
      </p:sp>
      <p:sp>
        <p:nvSpPr>
          <p:cNvPr id="4" name="Rectangle: Rounded Corners 14">
            <a:extLst>
              <a:ext uri="{FF2B5EF4-FFF2-40B4-BE49-F238E27FC236}">
                <a16:creationId xmlns:a16="http://schemas.microsoft.com/office/drawing/2014/main" id="{09073296-54DD-D4A5-46C4-CDA8AF74581F}"/>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B.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Đua</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thuyền</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kern="100" dirty="0">
              <a:latin typeface="UTM Avo" panose="02040603050506020204" pitchFamily="18"/>
              <a:ea typeface="Calibri" panose="020F0502020204030204" pitchFamily="34" charset="0"/>
              <a:cs typeface="Arial" panose="020B0604020202020204" pitchFamily="34" charset="0"/>
            </a:endParaRPr>
          </a:p>
        </p:txBody>
      </p:sp>
      <p:sp>
        <p:nvSpPr>
          <p:cNvPr id="5" name="Rectangle: Rounded Corners 15">
            <a:extLst>
              <a:ext uri="{FF2B5EF4-FFF2-40B4-BE49-F238E27FC236}">
                <a16:creationId xmlns:a16="http://schemas.microsoft.com/office/drawing/2014/main" id="{253D289F-2F90-4EF2-F349-37DA6EB29612}"/>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C.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Kéo</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co.</a:t>
            </a:r>
            <a:endParaRPr lang="en-VN" sz="2400" kern="100" dirty="0">
              <a:latin typeface="UTM Avo" panose="02040603050506020204" pitchFamily="18"/>
              <a:ea typeface="Calibri" panose="020F0502020204030204" pitchFamily="34" charset="0"/>
              <a:cs typeface="Arial" panose="020B0604020202020204" pitchFamily="34" charset="0"/>
            </a:endParaRPr>
          </a:p>
        </p:txBody>
      </p:sp>
      <p:sp>
        <p:nvSpPr>
          <p:cNvPr id="6" name="Rectangle: Rounded Corners 16">
            <a:extLst>
              <a:ext uri="{FF2B5EF4-FFF2-40B4-BE49-F238E27FC236}">
                <a16:creationId xmlns:a16="http://schemas.microsoft.com/office/drawing/2014/main" id="{18865DAE-258C-C79F-F242-FCCCF48D5404}"/>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D.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Đẩy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kern="100" dirty="0" err="1">
                <a:solidFill>
                  <a:srgbClr val="000000"/>
                </a:solidFill>
                <a:latin typeface="UTM Avo" panose="02040603050506020204" pitchFamily="18"/>
                <a:ea typeface="Calibri" panose="020F0502020204030204" pitchFamily="34" charset="0"/>
                <a:cs typeface="Arial" panose="020B0604020202020204" pitchFamily="34" charset="0"/>
              </a:rPr>
              <a:t>gậy</a:t>
            </a:r>
            <a:r>
              <a:rPr lang="en-US" sz="2400" kern="1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kern="100" dirty="0">
              <a:latin typeface="UTM Avo" panose="02040603050506020204" pitchFamily="18"/>
              <a:ea typeface="Calibri" panose="020F0502020204030204" pitchFamily="34" charset="0"/>
              <a:cs typeface="Arial" panose="020B0604020202020204" pitchFamily="34" charset="0"/>
            </a:endParaRPr>
          </a:p>
        </p:txBody>
      </p:sp>
      <p:pic>
        <p:nvPicPr>
          <p:cNvPr id="7" name="Picture 18">
            <a:extLst>
              <a:ext uri="{FF2B5EF4-FFF2-40B4-BE49-F238E27FC236}">
                <a16:creationId xmlns:a16="http://schemas.microsoft.com/office/drawing/2014/main" id="{946A62E4-1A86-6CD4-9331-773FBDE5DF9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1779" y="527833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7D065C33-5F75-0800-FDBF-64648871A5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0CE5B274-D57E-EAB6-7EB1-7699E9B845E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8C53D8F-7C3A-2801-E8AE-E807965684D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3F7E57D3-4328-A157-2EC9-66D72EDC59AD}"/>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Bef>
                <a:spcPct val="0"/>
              </a:spcBef>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4: Hoạt động nào không được nhắc đến </a:t>
            </a:r>
          </a:p>
          <a:p>
            <a:pPr algn="ctr">
              <a:lnSpc>
                <a:spcPct val="150000"/>
              </a:lnSpc>
              <a:spcBef>
                <a:spcPct val="0"/>
              </a:spcBef>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trong bài thơ?</a:t>
            </a:r>
          </a:p>
        </p:txBody>
      </p:sp>
      <p:pic>
        <p:nvPicPr>
          <p:cNvPr id="12" name="Picture 11">
            <a:extLst>
              <a:ext uri="{FF2B5EF4-FFF2-40B4-BE49-F238E27FC236}">
                <a16:creationId xmlns:a16="http://schemas.microsoft.com/office/drawing/2014/main" id="{F516E2FB-8E95-CFEB-EF65-9D366BD89F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7B43A107-98AF-733A-ABF5-D530B50DBBA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6573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D5990A-285B-28B2-D5C3-4F8D77C161C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69267AC-CA5E-C9D8-BE0E-DC2716B9D2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1A077A76-44F7-7B5C-7A56-DC0119099F10}"/>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A. </a:t>
            </a:r>
            <a:r>
              <a:rPr lang="vi-VN" sz="2400" dirty="0">
                <a:latin typeface="UTM Avo" panose="02040603050506020204" pitchFamily="18"/>
                <a:cs typeface="Arial" panose="020B0604020202020204" pitchFamily="34" charset="0"/>
              </a:rPr>
              <a:t>U ám và buồn bã.</a:t>
            </a:r>
          </a:p>
        </p:txBody>
      </p:sp>
      <p:sp>
        <p:nvSpPr>
          <p:cNvPr id="4" name="Rectangle: Rounded Corners 14">
            <a:extLst>
              <a:ext uri="{FF2B5EF4-FFF2-40B4-BE49-F238E27FC236}">
                <a16:creationId xmlns:a16="http://schemas.microsoft.com/office/drawing/2014/main" id="{FE213F5B-9618-15A3-44F9-ABE3A9540076}"/>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B. </a:t>
            </a:r>
            <a:r>
              <a:rPr lang="vi-VN" sz="2400" dirty="0">
                <a:latin typeface="UTM Avo" panose="02040603050506020204" pitchFamily="18"/>
                <a:cs typeface="Arial" panose="020B0604020202020204" pitchFamily="34" charset="0"/>
              </a:rPr>
              <a:t>Lạnh lẽo và cô đơn.</a:t>
            </a:r>
          </a:p>
        </p:txBody>
      </p:sp>
      <p:sp>
        <p:nvSpPr>
          <p:cNvPr id="5" name="Rectangle: Rounded Corners 15">
            <a:extLst>
              <a:ext uri="{FF2B5EF4-FFF2-40B4-BE49-F238E27FC236}">
                <a16:creationId xmlns:a16="http://schemas.microsoft.com/office/drawing/2014/main" id="{D0D92CFC-CD35-72CC-482C-FD2A446EDFF7}"/>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C. </a:t>
            </a:r>
            <a:r>
              <a:rPr lang="vi-VN" sz="2400" dirty="0">
                <a:latin typeface="UTM Avo" panose="02040603050506020204" pitchFamily="18"/>
                <a:cs typeface="Arial" panose="020B0604020202020204" pitchFamily="34" charset="0"/>
              </a:rPr>
              <a:t>Tươi mới và rực rỡ.</a:t>
            </a:r>
          </a:p>
        </p:txBody>
      </p:sp>
      <p:sp>
        <p:nvSpPr>
          <p:cNvPr id="6" name="Rectangle: Rounded Corners 16">
            <a:extLst>
              <a:ext uri="{FF2B5EF4-FFF2-40B4-BE49-F238E27FC236}">
                <a16:creationId xmlns:a16="http://schemas.microsoft.com/office/drawing/2014/main" id="{8FF0DFD7-362F-BD1E-65B8-9E80A98E6CBC}"/>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VN" sz="2400" dirty="0">
                <a:latin typeface="UTM Avo" panose="02040603050506020204" pitchFamily="18"/>
                <a:cs typeface="Arial" panose="020B0604020202020204" pitchFamily="34" charset="0"/>
              </a:rPr>
              <a:t>D. </a:t>
            </a:r>
            <a:r>
              <a:rPr lang="en-US" sz="2400" dirty="0" err="1">
                <a:latin typeface="UTM Avo" panose="02040603050506020204" pitchFamily="18"/>
                <a:cs typeface="Arial" panose="020B0604020202020204" pitchFamily="34" charset="0"/>
              </a:rPr>
              <a:t>Nóng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bức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khô</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cằn</a:t>
            </a:r>
            <a:r>
              <a:rPr lang="en-US" sz="2400" dirty="0">
                <a:latin typeface="UTM Avo" panose="02040603050506020204" pitchFamily="18"/>
                <a:cs typeface="Arial" panose="020B0604020202020204" pitchFamily="34" charset="0"/>
              </a:rPr>
              <a:t>.</a:t>
            </a:r>
          </a:p>
        </p:txBody>
      </p:sp>
      <p:pic>
        <p:nvPicPr>
          <p:cNvPr id="7" name="Picture 18">
            <a:extLst>
              <a:ext uri="{FF2B5EF4-FFF2-40B4-BE49-F238E27FC236}">
                <a16:creationId xmlns:a16="http://schemas.microsoft.com/office/drawing/2014/main" id="{3CBC39BB-9271-10AD-14EB-17A3958B5D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32374" y="349017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FA410777-493E-2D1B-FA56-617012FC2B4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8C848A7E-1325-AA27-96BE-F7DF88BBACF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99853E0-9F23-D6F4-E913-6B9E118521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F6827AF6-9A5A-972E-DFD2-BA5FAEB98128}"/>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Bef>
                <a:spcPct val="0"/>
              </a:spcBef>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5: Tác giả miêu tả cảnh vật vùng cao trong mùa xuân như thế nào?</a:t>
            </a:r>
          </a:p>
        </p:txBody>
      </p:sp>
      <p:pic>
        <p:nvPicPr>
          <p:cNvPr id="12" name="Picture 11">
            <a:extLst>
              <a:ext uri="{FF2B5EF4-FFF2-40B4-BE49-F238E27FC236}">
                <a16:creationId xmlns:a16="http://schemas.microsoft.com/office/drawing/2014/main" id="{A9D9AA73-A165-6C0E-ACEA-5C803D5F1F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54F66DD6-C308-0550-777A-FB840F87AE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96910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F9282DA-80F3-A053-1FBA-3CC078ECC365}"/>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638DDAA0-C14C-5E4A-8F25-E48A37E540DE}"/>
              </a:ext>
            </a:extLst>
          </p:cNvPr>
          <p:cNvSpPr txBox="1"/>
          <p:nvPr/>
        </p:nvSpPr>
        <p:spPr>
          <a:xfrm>
            <a:off x="1250590" y="2887373"/>
            <a:ext cx="4708179" cy="1847493"/>
          </a:xfrm>
          <a:prstGeom prst="rect">
            <a:avLst/>
          </a:prstGeom>
        </p:spPr>
        <p:txBody>
          <a:bodyPr lIns="0" tIns="0" rIns="0" bIns="0" rtlCol="0" anchor="t">
            <a:spAutoFit/>
          </a:bodyPr>
          <a:lstStyle/>
          <a:p>
            <a:pPr algn="just">
              <a:lnSpc>
                <a:spcPct val="150000"/>
              </a:lnSpc>
            </a:pPr>
            <a:r>
              <a:rPr lang="en-US" sz="2800" spc="15" dirty="0" err="1">
                <a:solidFill>
                  <a:srgbClr val="242424"/>
                </a:solidFill>
                <a:latin typeface="UTM Avo" panose="02040603050506020204" pitchFamily="18"/>
                <a:ea typeface="Lora Italics"/>
                <a:cs typeface="Arial" panose="020B0604020202020204" pitchFamily="34" charset="0"/>
                <a:sym typeface="Lora Italics"/>
              </a:rPr>
              <a:t>Các</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em</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hãy</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tìm</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đọc</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thêm</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những</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bài</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viết</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về</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chủ</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điểm</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Đất</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nước</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tại</a:t>
            </a:r>
            <a:r>
              <a:rPr lang="en-US" sz="2800" spc="15" dirty="0">
                <a:solidFill>
                  <a:srgbClr val="242424"/>
                </a:solidFill>
                <a:latin typeface="UTM Avo" panose="02040603050506020204" pitchFamily="18"/>
                <a:ea typeface="Lora Italics"/>
                <a:cs typeface="Arial" panose="020B0604020202020204" pitchFamily="34" charset="0"/>
                <a:sym typeface="Lora Italics"/>
              </a:rPr>
              <a:t> </a:t>
            </a:r>
            <a:r>
              <a:rPr lang="en-US" sz="2800" spc="15" dirty="0" err="1">
                <a:solidFill>
                  <a:srgbClr val="242424"/>
                </a:solidFill>
                <a:latin typeface="UTM Avo" panose="02040603050506020204" pitchFamily="18"/>
                <a:ea typeface="Lora Italics"/>
                <a:cs typeface="Arial" panose="020B0604020202020204" pitchFamily="34" charset="0"/>
                <a:sym typeface="Lora Italics"/>
              </a:rPr>
              <a:t>nhà</a:t>
            </a:r>
            <a:r>
              <a:rPr lang="en-US" sz="2800" spc="15" dirty="0">
                <a:solidFill>
                  <a:srgbClr val="242424"/>
                </a:solidFill>
                <a:latin typeface="UTM Avo" panose="02040603050506020204" pitchFamily="18"/>
                <a:ea typeface="Lora Italics"/>
                <a:cs typeface="Arial" panose="020B0604020202020204" pitchFamily="34" charset="0"/>
                <a:sym typeface="Lora Italics"/>
              </a:rPr>
              <a:t>.</a:t>
            </a:r>
          </a:p>
        </p:txBody>
      </p:sp>
      <p:sp>
        <p:nvSpPr>
          <p:cNvPr id="9" name="Freeform 3">
            <a:extLst>
              <a:ext uri="{FF2B5EF4-FFF2-40B4-BE49-F238E27FC236}">
                <a16:creationId xmlns:a16="http://schemas.microsoft.com/office/drawing/2014/main" id="{AB1A881D-AA06-A5CD-5045-E30AEE4C0C0C}"/>
              </a:ext>
            </a:extLst>
          </p:cNvPr>
          <p:cNvSpPr/>
          <p:nvPr/>
        </p:nvSpPr>
        <p:spPr>
          <a:xfrm>
            <a:off x="6669438" y="1477072"/>
            <a:ext cx="4271972" cy="4668093"/>
          </a:xfrm>
          <a:custGeom>
            <a:avLst/>
            <a:gdLst/>
            <a:ahLst/>
            <a:cxnLst/>
            <a:rect l="l" t="t" r="r" b="b"/>
            <a:pathLst>
              <a:path w="2040626" h="1925609">
                <a:moveTo>
                  <a:pt x="0" y="0"/>
                </a:moveTo>
                <a:lnTo>
                  <a:pt x="2040626" y="0"/>
                </a:lnTo>
                <a:lnTo>
                  <a:pt x="2040626" y="1925609"/>
                </a:lnTo>
                <a:lnTo>
                  <a:pt x="0" y="19256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1396</Words>
  <Application>Microsoft Office PowerPoint</Application>
  <PresentationFormat>Widescreen</PresentationFormat>
  <Paragraphs>118</Paragraphs>
  <Slides>35</Slides>
  <Notes>3</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UTM Avo</vt:lpstr>
      <vt:lpstr>Arial</vt:lpstr>
      <vt:lpstr>Calibri</vt:lpstr>
      <vt:lpstr>Aptos</vt:lpstr>
      <vt:lpstr>2_Office Theme</vt:lpstr>
      <vt:lpstr>Tuần 20 Bài đọc 4: Hội xuân vùng cao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131</cp:revision>
  <dcterms:created xsi:type="dcterms:W3CDTF">2023-10-19T01:39:18Z</dcterms:created>
  <dcterms:modified xsi:type="dcterms:W3CDTF">2024-12-25T10:24:00Z</dcterms:modified>
</cp:coreProperties>
</file>