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5.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6.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3" r:id="rId2"/>
    <p:sldMasterId id="2147483666" r:id="rId3"/>
    <p:sldMasterId id="2147483669" r:id="rId4"/>
    <p:sldMasterId id="2147483673" r:id="rId5"/>
    <p:sldMasterId id="2147483676" r:id="rId6"/>
    <p:sldMasterId id="2147483688" r:id="rId7"/>
  </p:sldMasterIdLst>
  <p:notesMasterIdLst>
    <p:notesMasterId r:id="rId35"/>
  </p:notesMasterIdLst>
  <p:handoutMasterIdLst>
    <p:handoutMasterId r:id="rId36"/>
  </p:handoutMasterIdLst>
  <p:sldIdLst>
    <p:sldId id="256" r:id="rId8"/>
    <p:sldId id="289" r:id="rId9"/>
    <p:sldId id="493" r:id="rId10"/>
    <p:sldId id="290" r:id="rId11"/>
    <p:sldId id="260" r:id="rId12"/>
    <p:sldId id="494" r:id="rId13"/>
    <p:sldId id="479" r:id="rId14"/>
    <p:sldId id="495" r:id="rId15"/>
    <p:sldId id="496" r:id="rId16"/>
    <p:sldId id="497" r:id="rId17"/>
    <p:sldId id="498" r:id="rId18"/>
    <p:sldId id="499" r:id="rId19"/>
    <p:sldId id="500" r:id="rId20"/>
    <p:sldId id="501" r:id="rId21"/>
    <p:sldId id="502" r:id="rId22"/>
    <p:sldId id="262" r:id="rId23"/>
    <p:sldId id="263" r:id="rId24"/>
    <p:sldId id="503" r:id="rId25"/>
    <p:sldId id="504" r:id="rId26"/>
    <p:sldId id="264" r:id="rId27"/>
    <p:sldId id="283" r:id="rId28"/>
    <p:sldId id="490" r:id="rId29"/>
    <p:sldId id="491" r:id="rId30"/>
    <p:sldId id="267" r:id="rId31"/>
    <p:sldId id="266" r:id="rId32"/>
    <p:sldId id="257" r:id="rId33"/>
    <p:sldId id="505" r:id="rId34"/>
  </p:sldIdLst>
  <p:sldSz cx="12192000" cy="6858000"/>
  <p:notesSz cx="6858000" cy="9144000"/>
  <p:embeddedFontLst>
    <p:embeddedFont>
      <p:font typeface="Consolas" panose="020B0609020204030204" pitchFamily="49" charset="0"/>
      <p:regular r:id="rId37"/>
      <p:bold r:id="rId38"/>
      <p:italic r:id="rId39"/>
      <p:boldItalic r:id="rId40"/>
    </p:embeddedFont>
    <p:embeddedFont>
      <p:font typeface="Segoe Print" panose="02000600000000000000" pitchFamily="2" charset="0"/>
      <p:regular r:id="rId41"/>
      <p:bold r:id="rId42"/>
    </p:embeddedFont>
    <p:embeddedFont>
      <p:font typeface="UTM Avo" panose="02040603050506020204" pitchFamily="18"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4660"/>
  </p:normalViewPr>
  <p:slideViewPr>
    <p:cSldViewPr snapToGrid="0">
      <p:cViewPr varScale="1">
        <p:scale>
          <a:sx n="84" d="100"/>
          <a:sy n="84" d="100"/>
        </p:scale>
        <p:origin x="216" y="102"/>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font" Target="fonts/font3.fntdata"/><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font" Target="fonts/font6.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font" Target="fonts/font8.fntdata"/><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3.xml"/><Relationship Id="rId41"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12/27/2024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12/27/2024</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67" name="Google Shape;6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74" name="Google Shape;7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latin typeface="UTM Avo" panose="02040603050506020204" pitchFamily="18" charset="0"/>
            </a:endParaRPr>
          </a:p>
        </p:txBody>
      </p:sp>
      <p:sp>
        <p:nvSpPr>
          <p:cNvPr id="84" name="Google Shape;8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8" name="Google Shape;8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98" name="Google Shape;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03" name="Google Shape;10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03" name="Google Shape;10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813958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03" name="Google Shape;10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7156985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solidFill>
                  <a:schemeClr val="dk2">
                    <a:lumMod val="50000"/>
                  </a:schemeClr>
                </a:solidFill>
              </a:defRPr>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solidFill>
                  <a:schemeClr val="dk2">
                    <a:lumMod val="10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Content Placeholder 2"/>
          <p:cNvSpPr>
            <a:spLocks noGrp="1"/>
          </p:cNvSpPr>
          <p:nvPr>
            <p:ph idx="1"/>
          </p:nvPr>
        </p:nvSpPr>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solidFill>
                  <a:schemeClr val="dk2">
                    <a:lumMod val="50000"/>
                  </a:schemeClr>
                </a:solidFill>
              </a:defRPr>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dk2">
                    <a:lumMod val="10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solidFill>
                  <a:schemeClr val="dk2">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solidFill>
                  <a:schemeClr val="dk2">
                    <a:lumMod val="10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5" name="Slide Number Placeholder 4"/>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solidFill>
                  <a:schemeClr val="dk2">
                    <a:lumMod val="50000"/>
                  </a:schemeClr>
                </a:solidFill>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solidFill>
                  <a:schemeClr val="dk2">
                    <a:lumMod val="50000"/>
                  </a:schemeClr>
                </a:solidFill>
              </a:defRPr>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solidFill>
                  <a:schemeClr val="dk2">
                    <a:lumMod val="100000"/>
                  </a:schemeClr>
                </a:solidFill>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solidFill>
                  <a:schemeClr val="dk2">
                    <a:lumMod val="50000"/>
                  </a:schemeClr>
                </a:solidFill>
              </a:defRPr>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solidFill>
                  <a:schemeClr val="dk2">
                    <a:lumMod val="100000"/>
                  </a:schemeClr>
                </a:solidFill>
              </a:defRPr>
            </a:lvl1pPr>
            <a:lvl2pPr>
              <a:defRPr sz="2000">
                <a:solidFill>
                  <a:schemeClr val="dk2">
                    <a:lumMod val="100000"/>
                  </a:schemeClr>
                </a:solidFill>
              </a:defRPr>
            </a:lvl2pPr>
            <a:lvl3pPr>
              <a:defRPr sz="1800">
                <a:solidFill>
                  <a:schemeClr val="dk2">
                    <a:lumMod val="100000"/>
                  </a:schemeClr>
                </a:solidFill>
              </a:defRPr>
            </a:lvl3pPr>
            <a:lvl4pPr>
              <a:defRPr sz="1600">
                <a:solidFill>
                  <a:schemeClr val="dk2">
                    <a:lumMod val="100000"/>
                  </a:schemeClr>
                </a:solidFill>
              </a:defRPr>
            </a:lvl4pPr>
            <a:lvl5pPr>
              <a:defRPr sz="1600">
                <a:solidFill>
                  <a:schemeClr val="dk2">
                    <a:lumMod val="100000"/>
                  </a:schemeClr>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solidFill>
                  <a:schemeClr val="dk2">
                    <a:lumMod val="50000"/>
                  </a:schemeClr>
                </a:solidFill>
              </a:defRPr>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solidFill>
                  <a:schemeClr val="dk2">
                    <a:lumMod val="10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solidFill>
                  <a:schemeClr val="dk2">
                    <a:lumMod val="10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dk2">
                    <a:lumMod val="50000"/>
                  </a:schemeClr>
                </a:solidFill>
              </a:defRPr>
            </a:lvl1p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lvl1pPr>
              <a:defRPr>
                <a:solidFill>
                  <a:schemeClr val="dk2">
                    <a:lumMod val="50000"/>
                  </a:schemeClr>
                </a:solidFill>
              </a:defRPr>
            </a:lvl1pPr>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lvl1pPr>
              <a:defRPr>
                <a:solidFill>
                  <a:schemeClr val="dk2">
                    <a:lumMod val="100000"/>
                  </a:schemeClr>
                </a:solidFill>
              </a:defRPr>
            </a:lvl1pPr>
            <a:lvl2pPr>
              <a:defRPr>
                <a:solidFill>
                  <a:schemeClr val="dk2">
                    <a:lumMod val="100000"/>
                  </a:schemeClr>
                </a:solidFill>
              </a:defRPr>
            </a:lvl2pPr>
            <a:lvl3pPr>
              <a:defRPr>
                <a:solidFill>
                  <a:schemeClr val="dk2">
                    <a:lumMod val="100000"/>
                  </a:schemeClr>
                </a:solidFill>
              </a:defRPr>
            </a:lvl3pPr>
            <a:lvl4pPr>
              <a:defRPr>
                <a:solidFill>
                  <a:schemeClr val="dk2">
                    <a:lumMod val="100000"/>
                  </a:schemeClr>
                </a:solidFill>
              </a:defRPr>
            </a:lvl4pPr>
            <a:lvl5pPr>
              <a:defRPr>
                <a:solidFill>
                  <a:schemeClr val="dk2">
                    <a:lumMod val="10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lvl1pPr>
              <a:defRPr>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lvl1pPr>
              <a:defRPr>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
        <p:cNvGrpSpPr/>
        <p:nvPr/>
      </p:nvGrpSpPr>
      <p:grpSpPr>
        <a:xfrm>
          <a:off x="0" y="0"/>
          <a:ext cx="0" cy="0"/>
          <a:chOff x="0" y="0"/>
          <a:chExt cx="0" cy="0"/>
        </a:xfrm>
      </p:grpSpPr>
      <p:sp>
        <p:nvSpPr>
          <p:cNvPr id="17" name="Google Shape;17;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153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5" name="Google Shape;2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3416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3"/>
        <p:cNvGrpSpPr/>
        <p:nvPr/>
      </p:nvGrpSpPr>
      <p:grpSpPr>
        <a:xfrm>
          <a:off x="0" y="0"/>
          <a:ext cx="0" cy="0"/>
          <a:chOff x="0" y="0"/>
          <a:chExt cx="0" cy="0"/>
        </a:xfrm>
      </p:grpSpPr>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03350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7"/>
        <p:cNvGrpSpPr/>
        <p:nvPr/>
      </p:nvGrpSpPr>
      <p:grpSpPr>
        <a:xfrm>
          <a:off x="0" y="0"/>
          <a:ext cx="0" cy="0"/>
          <a:chOff x="0" y="0"/>
          <a:chExt cx="0" cy="0"/>
        </a:xfrm>
      </p:grpSpPr>
      <p:sp>
        <p:nvSpPr>
          <p:cNvPr id="38" name="Google Shape;38;p2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9" name="Google Shape;39;p2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40" name="Google Shape;40;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1" name="Google Shape;41;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7139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3" name="Google Shape;5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4852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6"/>
        <p:cNvGrpSpPr/>
        <p:nvPr/>
      </p:nvGrpSpPr>
      <p:grpSpPr>
        <a:xfrm>
          <a:off x="0" y="0"/>
          <a:ext cx="0" cy="0"/>
          <a:chOff x="0" y="0"/>
          <a:chExt cx="0" cy="0"/>
        </a:xfrm>
      </p:grpSpPr>
      <p:sp>
        <p:nvSpPr>
          <p:cNvPr id="17" name="Google Shape;17;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18" name="Google Shape;18;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9" name="Google Shape;19;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lang="en-US" dirty="0"/>
          </a:p>
        </p:txBody>
      </p:sp>
      <p:sp>
        <p:nvSpPr>
          <p:cNvPr id="20" name="Google Shape;20;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lang="en-US" dirty="0"/>
          </a:p>
        </p:txBody>
      </p:sp>
      <p:sp>
        <p:nvSpPr>
          <p:cNvPr id="21" name="Google Shape;21;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28717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
        <p:nvSpPr>
          <p:cNvPr id="23" name="Google Shape;2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lang="en-US" dirty="0"/>
          </a:p>
        </p:txBody>
      </p:sp>
      <p:sp>
        <p:nvSpPr>
          <p:cNvPr id="24" name="Google Shape;2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lang="en-US" dirty="0"/>
          </a:p>
        </p:txBody>
      </p:sp>
      <p:sp>
        <p:nvSpPr>
          <p:cNvPr id="25" name="Google Shape;25;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21265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383679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661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36851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0184322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0965940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818600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2434748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8533573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795482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93034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951678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125620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576625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64137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226135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80277674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552962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9594309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83919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427244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5473035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535518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ags" Target="../tags/tag1.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6.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7.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dk2">
                    <a:lumMod val="100000"/>
                  </a:schemeClr>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dk2">
                    <a:lumMod val="100000"/>
                  </a:schemeClr>
                </a:solidFill>
              </a:defRPr>
            </a:lvl1pPr>
          </a:lstStyle>
          <a:p>
            <a:fld id="{4CF99945-0A15-4715-AB6C-F5E56CF20F70}" type="datetimeFigureOut">
              <a:rPr lang="en-US" smtClean="0"/>
              <a:pPr/>
              <a:t>12/27/2024</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dk2">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2" name="Google Shape;12;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4184237"/>
      </p:ext>
    </p:extLst>
  </p:cSld>
  <p:clrMap bg1="lt1" tx1="dk1" bg2="dk2" tx2="lt2" accent1="accent1" accent2="accent2" accent3="accent3" accent4="accent4" accent5="accent5" accent6="accent6" hlink="hlink" folHlink="folHlink"/>
  <p:sldLayoutIdLst>
    <p:sldLayoutId id="2147483664" r:id="rId1"/>
    <p:sldLayoutId id="2147483665"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
        <p:cNvGrpSpPr/>
        <p:nvPr/>
      </p:nvGrpSpPr>
      <p:grpSpPr>
        <a:xfrm>
          <a:off x="0" y="0"/>
          <a:ext cx="0" cy="0"/>
          <a:chOff x="0" y="0"/>
          <a:chExt cx="0" cy="0"/>
        </a:xfrm>
      </p:grpSpPr>
      <p:sp>
        <p:nvSpPr>
          <p:cNvPr id="27" name="Google Shape;27;p18"/>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28" name="Google Shape;28;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29" name="Google Shape;29;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30" name="Google Shape;3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24652049"/>
      </p:ext>
    </p:extLst>
  </p:cSld>
  <p:clrMap bg1="lt1" tx1="dk1" bg2="dk2" tx2="lt2" accent1="accent1" accent2="accent2" accent3="accent3" accent4="accent4" accent5="accent5" accent6="accent6" hlink="hlink" folHlink="folHlink"/>
  <p:sldLayoutIdLst>
    <p:sldLayoutId id="2147483667" r:id="rId1"/>
    <p:sldLayoutId id="2147483668"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sp>
        <p:nvSpPr>
          <p:cNvPr id="44" name="Google Shape;44;p2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45" name="Google Shape;4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46" name="Google Shape;4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47" name="Google Shape;4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9348488"/>
      </p:ext>
    </p:extLst>
  </p:cSld>
  <p:clrMap bg1="lt1" tx1="dk1" bg2="dk2" tx2="lt2" accent1="accent1" accent2="accent2" accent3="accent3" accent4="accent4" accent5="accent5" accent6="accent6" hlink="hlink" folHlink="folHlink"/>
  <p:sldLayoutIdLst>
    <p:sldLayoutId id="2147483670" r:id="rId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dirty="0">
                <a:solidFill>
                  <a:srgbClr val="CFCFCF"/>
                </a:solidFill>
                <a:latin typeface="UTM Avo" panose="02040603050506020204" pitchFamily="18" charset="0"/>
                <a:ea typeface="Arial"/>
                <a:cs typeface="Arial"/>
                <a:sym typeface="Arial"/>
              </a:rPr>
              <a:t>www.9slide.vn</a:t>
            </a:r>
            <a:endParaRPr dirty="0">
              <a:latin typeface="UTM Avo" panose="02040603050506020204" pitchFamily="18" charset="0"/>
            </a:endParaRPr>
          </a:p>
        </p:txBody>
      </p:sp>
      <p:sp>
        <p:nvSpPr>
          <p:cNvPr id="11" name="Google Shape;11;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2" name="Google Shape;12;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lang="en-US" dirty="0"/>
          </a:p>
        </p:txBody>
      </p:sp>
      <p:sp>
        <p:nvSpPr>
          <p:cNvPr id="14" name="Google Shape;14;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lang="en-US" dirty="0"/>
          </a:p>
        </p:txBody>
      </p:sp>
      <p:sp>
        <p:nvSpPr>
          <p:cNvPr id="15" name="Google Shape;15;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46198222"/>
      </p:ext>
    </p:extLst>
  </p:cSld>
  <p:clrMap bg1="lt1" tx1="dk1" bg2="dk2" tx2="lt2" accent1="accent1" accent2="accent2" accent3="accent3" accent4="accent4" accent5="accent5" accent6="accent6" hlink="hlink" folHlink="folHlink"/>
  <p:sldLayoutIdLst>
    <p:sldLayoutId id="2147483674" r:id="rId1"/>
    <p:sldLayoutId id="2147483675"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12/27/2024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4071795820"/>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715285547"/>
      </p:ext>
    </p:extLst>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hyperlink" Target="https://hoc10.vn/doc-sach/tin-hoc-10/1/164/8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7.xml"/><Relationship Id="rId5" Type="http://schemas.openxmlformats.org/officeDocument/2006/relationships/image" Target="../media/image7.png"/><Relationship Id="rId4" Type="http://schemas.openxmlformats.org/officeDocument/2006/relationships/hyperlink" Target="https://hoc10.vn/doc-sach/tin-hoc-10/1/164/80"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5" Type="http://schemas.openxmlformats.org/officeDocument/2006/relationships/image" Target="../media/image13.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png"/><Relationship Id="rId1" Type="http://schemas.openxmlformats.org/officeDocument/2006/relationships/slideLayout" Target="../slideLayouts/slideLayout4.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22.png"/><Relationship Id="rId4" Type="http://schemas.openxmlformats.org/officeDocument/2006/relationships/hyperlink" Target="https://hoc10.vn/luyen-tap/505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6.xml"/><Relationship Id="rId5" Type="http://schemas.openxmlformats.org/officeDocument/2006/relationships/image" Target="../media/image25.pn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6.xml"/><Relationship Id="rId5" Type="http://schemas.openxmlformats.org/officeDocument/2006/relationships/image" Target="../media/image7.png"/><Relationship Id="rId4" Type="http://schemas.openxmlformats.org/officeDocument/2006/relationships/hyperlink" Target="https://hoc10.vn/doc-sach/tin-hoc-10/1/164/83"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12.xml"/><Relationship Id="rId1" Type="http://schemas.openxmlformats.org/officeDocument/2006/relationships/slideLayout" Target="../slideLayouts/slideLayout28.xml"/><Relationship Id="rId4" Type="http://schemas.openxmlformats.org/officeDocument/2006/relationships/image" Target="../media/image37.jpeg"/></Relationships>
</file>

<file path=ppt/slides/_rels/slide27.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8"/>
        <p:cNvGrpSpPr/>
        <p:nvPr/>
      </p:nvGrpSpPr>
      <p:grpSpPr>
        <a:xfrm>
          <a:off x="0" y="0"/>
          <a:ext cx="0" cy="0"/>
          <a:chOff x="0" y="0"/>
          <a:chExt cx="0" cy="0"/>
        </a:xfrm>
      </p:grpSpPr>
      <p:sp>
        <p:nvSpPr>
          <p:cNvPr id="69" name="Google Shape;69;p1"/>
          <p:cNvSpPr txBox="1"/>
          <p:nvPr/>
        </p:nvSpPr>
        <p:spPr>
          <a:xfrm>
            <a:off x="9428648" y="195308"/>
            <a:ext cx="2681056" cy="64633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Tin </a:t>
            </a: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cs typeface="Arial"/>
                <a:sym typeface="Arial"/>
              </a:rPr>
              <a:t>học</a:t>
            </a:r>
            <a:r>
              <a:rPr kumimoji="0" lang="en-US" sz="3600" b="0" i="0" u="none" strike="noStrike" kern="0" cap="none" spc="0" normalizeH="0" baseline="0" noProof="0" dirty="0">
                <a:ln>
                  <a:noFill/>
                </a:ln>
                <a:solidFill>
                  <a:srgbClr val="FFFFFF"/>
                </a:solidFill>
                <a:effectLst/>
                <a:uLnTx/>
                <a:uFillTx/>
                <a:latin typeface="UTM Avo" panose="02040603050506020204" pitchFamily="18" charset="0"/>
                <a:cs typeface="Arial"/>
                <a:sym typeface="Arial"/>
              </a:rPr>
              <a:t> 10</a:t>
            </a: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0" name="Google Shape;70;p1"/>
          <p:cNvSpPr txBox="1"/>
          <p:nvPr/>
        </p:nvSpPr>
        <p:spPr>
          <a:xfrm>
            <a:off x="828659" y="2115847"/>
            <a:ext cx="10534681" cy="1964184"/>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Chủ đề F. Giải quyết vấn</a:t>
            </a:r>
            <a:r>
              <a:rPr lang="en-US" sz="4800" b="1" kern="0" dirty="0">
                <a:solidFill>
                  <a:srgbClr val="002060"/>
                </a:solidFill>
                <a:latin typeface="UTM Avo" panose="02040603050506020204" pitchFamily="18" charset="0"/>
                <a:cs typeface="Arial"/>
                <a:sym typeface="Arial"/>
              </a:rPr>
              <a:t> </a:t>
            </a:r>
            <a:r>
              <a:rPr kumimoji="0" lang="vi-VN" sz="48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đề</a:t>
            </a:r>
            <a:br>
              <a:rPr kumimoji="0" lang="en-US" sz="48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br>
            <a:r>
              <a:rPr kumimoji="0" lang="vi-VN" sz="4800" b="1" i="0" u="none" strike="noStrike" kern="0" cap="none" spc="0" normalizeH="0" baseline="0" noProof="0" dirty="0">
                <a:ln>
                  <a:noFill/>
                </a:ln>
                <a:solidFill>
                  <a:srgbClr val="002060"/>
                </a:solidFill>
                <a:effectLst/>
                <a:uLnTx/>
                <a:uFillTx/>
                <a:latin typeface="UTM Avo" panose="02040603050506020204" pitchFamily="18" charset="0"/>
                <a:cs typeface="Arial"/>
                <a:sym typeface="Arial"/>
              </a:rPr>
              <a:t>với sự trợ giúp của máy tính</a:t>
            </a:r>
            <a:endParaRPr kumimoji="0" sz="16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71" name="Google Shape;71;p1"/>
          <p:cNvSpPr txBox="1"/>
          <p:nvPr/>
        </p:nvSpPr>
        <p:spPr>
          <a:xfrm>
            <a:off x="890587" y="4214958"/>
            <a:ext cx="10410824" cy="1045950"/>
          </a:xfrm>
          <a:prstGeom prst="rect">
            <a:avLst/>
          </a:prstGeom>
          <a:noFill/>
          <a:ln>
            <a:noFill/>
          </a:ln>
        </p:spPr>
        <p:txBody>
          <a:bodyPr spcFirstLastPara="1" wrap="square" lIns="91425" tIns="45700" rIns="91425" bIns="45700" anchor="b"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Bài 8</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a:t>
            </a:r>
            <a:r>
              <a:rPr kumimoji="0" lang="vi-VN"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rPr>
              <a:t> Câu lệnh lặp</a:t>
            </a:r>
            <a:endParaRPr kumimoji="0" sz="4800" b="1" i="0" u="none" strike="noStrike" kern="0" cap="none" spc="0" normalizeH="0" baseline="0" noProof="0" dirty="0">
              <a:ln>
                <a:noFill/>
              </a:ln>
              <a:solidFill>
                <a:srgbClr val="FF0000"/>
              </a:solidFill>
              <a:effectLst/>
              <a:uLnTx/>
              <a:uFillTx/>
              <a:latin typeface="UTM Avo" panose="02040603050506020204" pitchFamily="18" charset="0"/>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5"/>
        <p:cNvGrpSpPr/>
        <p:nvPr/>
      </p:nvGrpSpPr>
      <p:grpSpPr>
        <a:xfrm>
          <a:off x="0" y="0"/>
          <a:ext cx="0" cy="0"/>
          <a:chOff x="0" y="0"/>
          <a:chExt cx="0" cy="0"/>
        </a:xfrm>
      </p:grpSpPr>
      <p:pic>
        <p:nvPicPr>
          <p:cNvPr id="76" name="Google Shape;76;p2">
            <a:hlinkClick r:id="rId4"/>
          </p:cNvPr>
          <p:cNvPicPr preferRelativeResize="0"/>
          <p:nvPr/>
        </p:nvPicPr>
        <p:blipFill rotWithShape="1">
          <a:blip r:embed="rId5">
            <a:alphaModFix/>
          </a:blip>
          <a:srcRect/>
          <a:stretch/>
        </p:blipFill>
        <p:spPr>
          <a:xfrm>
            <a:off x="4501082" y="280971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4497788-7E62-6CD4-A1EF-E971141AA65C}"/>
              </a:ext>
            </a:extLst>
          </p:cNvPr>
          <p:cNvSpPr txBox="1">
            <a:spLocks/>
          </p:cNvSpPr>
          <p:nvPr/>
        </p:nvSpPr>
        <p:spPr>
          <a:xfrm>
            <a:off x="3750560" y="2186525"/>
            <a:ext cx="6959350" cy="2484949"/>
          </a:xfrm>
          <a:prstGeom prst="wedgeRoundRectCallout">
            <a:avLst>
              <a:gd name="adj1" fmla="val -56909"/>
              <a:gd name="adj2" fmla="val 46683"/>
              <a:gd name="adj3" fmla="val 16667"/>
            </a:avLst>
          </a:prstGeom>
        </p:spPr>
        <p:style>
          <a:lnRef idx="2">
            <a:schemeClr val="accent2"/>
          </a:lnRef>
          <a:fillRef idx="1">
            <a:schemeClr val="lt1"/>
          </a:fillRef>
          <a:effectRef idx="0">
            <a:schemeClr val="accent2"/>
          </a:effectRef>
          <a:fontRef idx="minor">
            <a:schemeClr val="dk1"/>
          </a:fontRef>
        </p:style>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just" defTabSz="914400" rtl="0" eaLnBrk="1" fontAlgn="auto" latinLnBrk="0" hangingPunct="1">
              <a:lnSpc>
                <a:spcPct val="150000"/>
              </a:lnSpc>
              <a:spcBef>
                <a:spcPts val="0"/>
              </a:spcBef>
              <a:spcAft>
                <a:spcPts val="0"/>
              </a:spcAft>
              <a:buClr>
                <a:srgbClr val="000000"/>
              </a:buClr>
              <a:buSzPts val="2800"/>
              <a:buFont typeface="Arial"/>
              <a:buNone/>
              <a:tabLst/>
              <a:defRPr/>
            </a:pP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Theo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em</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vì</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sao</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ngôn</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ngữ</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lập</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trình</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bậc</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cao</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nào</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cũng</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có</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câu</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lệnh</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để</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yêu</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cầu</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máy</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tính</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thực</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hiện</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lặp</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đi</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lặp</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lại</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một</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hoặc</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một</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số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công</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 </a:t>
            </a:r>
            <a:r>
              <a:rPr kumimoji="0" lang="en-US" sz="2400" b="0" i="0" u="none" strike="noStrike" kern="0" cap="none" spc="0" normalizeH="0" baseline="0" noProof="0" dirty="0" err="1">
                <a:ln>
                  <a:noFill/>
                </a:ln>
                <a:solidFill>
                  <a:srgbClr val="000000">
                    <a:lumMod val="100000"/>
                  </a:srgbClr>
                </a:solidFill>
                <a:effectLst/>
                <a:uLnTx/>
                <a:uFillTx/>
                <a:latin typeface="UTM Avo" panose="02040603050506020204" pitchFamily="18" charset="0"/>
                <a:cs typeface="Calibri"/>
                <a:sym typeface="+mn-lt"/>
              </a:rPr>
              <a:t>việc</a:t>
            </a:r>
            <a:r>
              <a:rPr kumimoji="0" lang="en-US" sz="2400" b="0" i="0" u="none" strike="noStrike" kern="0" cap="none" spc="0" normalizeH="0" baseline="0" noProof="0" dirty="0">
                <a:ln>
                  <a:noFill/>
                </a:ln>
                <a:solidFill>
                  <a:srgbClr val="000000">
                    <a:lumMod val="100000"/>
                  </a:srgbClr>
                </a:solidFill>
                <a:effectLst/>
                <a:uLnTx/>
                <a:uFillTx/>
                <a:latin typeface="UTM Avo" panose="02040603050506020204" pitchFamily="18" charset="0"/>
                <a:cs typeface="Calibri"/>
                <a:sym typeface="+mn-lt"/>
              </a:rPr>
              <a:t>?</a:t>
            </a:r>
          </a:p>
        </p:txBody>
      </p:sp>
      <p:pic>
        <p:nvPicPr>
          <p:cNvPr id="5" name="Picture 2">
            <a:extLst>
              <a:ext uri="{FF2B5EF4-FFF2-40B4-BE49-F238E27FC236}">
                <a16:creationId xmlns:a16="http://schemas.microsoft.com/office/drawing/2014/main" id="{4CAB364D-0A02-5939-7DB4-611D92E69F43}"/>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3436" b="97595" l="9897" r="89897">
                        <a14:foregroundMark x1="17938" y1="17869" x2="17938" y2="17869"/>
                        <a14:foregroundMark x1="21649" y1="27491" x2="21649" y2="27491"/>
                        <a14:foregroundMark x1="40206" y1="5498" x2="40206" y2="5498"/>
                        <a14:foregroundMark x1="36289" y1="6529" x2="36289" y2="6529"/>
                        <a14:foregroundMark x1="39381" y1="18900" x2="39381" y2="18900"/>
                        <a14:foregroundMark x1="59381" y1="8591" x2="59381" y2="8591"/>
                        <a14:foregroundMark x1="64742" y1="7560" x2="64742" y2="7560"/>
                        <a14:foregroundMark x1="60000" y1="5498" x2="60000" y2="5498"/>
                        <a14:foregroundMark x1="63918" y1="3780" x2="63918" y2="3780"/>
                        <a14:foregroundMark x1="60000" y1="22680" x2="60000" y2="22680"/>
                        <a14:foregroundMark x1="61649" y1="19931" x2="61649" y2="19931"/>
                        <a14:foregroundMark x1="63093" y1="10309" x2="63093" y2="10309"/>
                        <a14:foregroundMark x1="61649" y1="8591" x2="61649" y2="8591"/>
                        <a14:foregroundMark x1="61649" y1="11340" x2="61649" y2="11340"/>
                        <a14:foregroundMark x1="60000" y1="10309" x2="60000" y2="10309"/>
                        <a14:foregroundMark x1="80000" y1="15120" x2="80000" y2="15120"/>
                        <a14:foregroundMark x1="82268" y1="21649" x2="82268" y2="21649"/>
                        <a14:foregroundMark x1="82268" y1="26460" x2="80000" y2="26460"/>
                        <a14:foregroundMark x1="77732" y1="26460" x2="77732" y2="26460"/>
                        <a14:foregroundMark x1="77732" y1="35052" x2="77732" y2="35052"/>
                        <a14:foregroundMark x1="64742" y1="42955" x2="64742" y2="42955"/>
                        <a14:foregroundMark x1="61649" y1="38144" x2="61649" y2="38144"/>
                        <a14:foregroundMark x1="69278" y1="41924" x2="69278" y2="44674"/>
                        <a14:foregroundMark x1="67835" y1="53265" x2="67835" y2="53265"/>
                        <a14:foregroundMark x1="63918" y1="62887" x2="63918" y2="66667"/>
                        <a14:foregroundMark x1="63093" y1="77320" x2="63093" y2="77320"/>
                        <a14:foregroundMark x1="61649" y1="84192" x2="61649" y2="84192"/>
                        <a14:foregroundMark x1="53196" y1="89691" x2="53196" y2="89691"/>
                        <a14:foregroundMark x1="57113" y1="97595" x2="59381" y2="97595"/>
                        <a14:backgroundMark x1="10103" y1="21649" x2="10103" y2="21649"/>
                        <a14:backgroundMark x1="6392" y1="17182" x2="6392" y2="17182"/>
                        <a14:backgroundMark x1="6392" y1="9278" x2="6392" y2="9278"/>
                        <a14:backgroundMark x1="9485" y1="7560" x2="9485" y2="7560"/>
                        <a14:backgroundMark x1="60825" y1="8591" x2="60825" y2="8591"/>
                        <a14:backgroundMark x1="59381" y1="8591" x2="59381" y2="8591"/>
                      </a14:backgroundRemoval>
                    </a14:imgEffect>
                  </a14:imgLayer>
                </a14:imgProps>
              </a:ext>
              <a:ext uri="{28A0092B-C50C-407E-A947-70E740481C1C}">
                <a14:useLocalDpi xmlns:a14="http://schemas.microsoft.com/office/drawing/2010/main" val="0"/>
              </a:ext>
            </a:extLst>
          </a:blip>
          <a:srcRect/>
          <a:stretch>
            <a:fillRect/>
          </a:stretch>
        </p:blipFill>
        <p:spPr bwMode="auto">
          <a:xfrm>
            <a:off x="572965" y="4373052"/>
            <a:ext cx="3463345" cy="248494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9"/>
        <p:cNvGrpSpPr/>
        <p:nvPr/>
      </p:nvGrpSpPr>
      <p:grpSpPr>
        <a:xfrm>
          <a:off x="0" y="0"/>
          <a:ext cx="0" cy="0"/>
          <a:chOff x="0" y="0"/>
          <a:chExt cx="0" cy="0"/>
        </a:xfrm>
      </p:grpSpPr>
      <p:pic>
        <p:nvPicPr>
          <p:cNvPr id="2" name="Google Shape;76;p2">
            <a:hlinkClick r:id="rId4"/>
            <a:extLst>
              <a:ext uri="{FF2B5EF4-FFF2-40B4-BE49-F238E27FC236}">
                <a16:creationId xmlns:a16="http://schemas.microsoft.com/office/drawing/2014/main" id="{2C0CDEE3-7F85-4630-CAD6-BB9BFE57B6D8}"/>
              </a:ext>
            </a:extLst>
          </p:cNvPr>
          <p:cNvPicPr preferRelativeResize="0"/>
          <p:nvPr/>
        </p:nvPicPr>
        <p:blipFill rotWithShape="1">
          <a:blip r:embed="rId5">
            <a:alphaModFix/>
          </a:blip>
          <a:srcRect/>
          <a:stretch/>
        </p:blipFill>
        <p:spPr>
          <a:xfrm>
            <a:off x="4501082" y="2880198"/>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47651" y="1665864"/>
            <a:ext cx="10709111" cy="586244"/>
          </a:xfrm>
        </p:spPr>
        <p:txBody>
          <a:bodyPr>
            <a:noAutofit/>
          </a:bodyPr>
          <a:lstStyle/>
          <a:p>
            <a:r>
              <a:rPr lang="en-ZA" sz="2400" b="1" dirty="0">
                <a:cs typeface="+mn-ea"/>
                <a:sym typeface="+mn-lt"/>
              </a:rPr>
              <a:t>1. </a:t>
            </a:r>
            <a:r>
              <a:rPr lang="en-ZA" sz="2400" b="1" dirty="0" err="1">
                <a:cs typeface="+mn-ea"/>
                <a:sym typeface="+mn-lt"/>
              </a:rPr>
              <a:t>Cấu</a:t>
            </a:r>
            <a:r>
              <a:rPr lang="en-ZA" sz="2400" b="1" dirty="0">
                <a:cs typeface="+mn-ea"/>
                <a:sym typeface="+mn-lt"/>
              </a:rPr>
              <a:t> </a:t>
            </a:r>
            <a:r>
              <a:rPr lang="en-ZA" sz="2400" b="1" dirty="0" err="1">
                <a:cs typeface="+mn-ea"/>
                <a:sym typeface="+mn-lt"/>
              </a:rPr>
              <a:t>trúc</a:t>
            </a:r>
            <a:r>
              <a:rPr lang="en-ZA" sz="2400" b="1" dirty="0">
                <a:cs typeface="+mn-ea"/>
                <a:sym typeface="+mn-lt"/>
              </a:rPr>
              <a:t> </a:t>
            </a:r>
            <a:r>
              <a:rPr lang="en-ZA" sz="2400" b="1" dirty="0" err="1">
                <a:cs typeface="+mn-ea"/>
                <a:sym typeface="+mn-lt"/>
              </a:rPr>
              <a:t>lặp</a:t>
            </a:r>
            <a:r>
              <a:rPr lang="en-ZA" sz="2400" b="1" dirty="0">
                <a:cs typeface="+mn-ea"/>
                <a:sym typeface="+mn-lt"/>
              </a:rPr>
              <a:t> </a:t>
            </a:r>
            <a:r>
              <a:rPr lang="en-ZA" sz="2400" b="1" dirty="0" err="1">
                <a:cs typeface="+mn-ea"/>
                <a:sym typeface="+mn-lt"/>
              </a:rPr>
              <a:t>trong</a:t>
            </a:r>
            <a:r>
              <a:rPr lang="en-ZA" sz="2400" b="1" dirty="0">
                <a:cs typeface="+mn-ea"/>
                <a:sym typeface="+mn-lt"/>
              </a:rPr>
              <a:t> </a:t>
            </a:r>
            <a:r>
              <a:rPr lang="en-ZA" sz="2400" b="1" dirty="0" err="1">
                <a:cs typeface="+mn-ea"/>
                <a:sym typeface="+mn-lt"/>
              </a:rPr>
              <a:t>mô</a:t>
            </a:r>
            <a:r>
              <a:rPr lang="en-ZA" sz="2400" b="1" dirty="0">
                <a:cs typeface="+mn-ea"/>
                <a:sym typeface="+mn-lt"/>
              </a:rPr>
              <a:t> </a:t>
            </a:r>
            <a:r>
              <a:rPr lang="en-ZA" sz="2400" b="1" dirty="0" err="1">
                <a:cs typeface="+mn-ea"/>
                <a:sym typeface="+mn-lt"/>
              </a:rPr>
              <a:t>tả</a:t>
            </a:r>
            <a:r>
              <a:rPr lang="en-ZA" sz="2400" b="1" dirty="0">
                <a:cs typeface="+mn-ea"/>
                <a:sym typeface="+mn-lt"/>
              </a:rPr>
              <a:t> </a:t>
            </a:r>
            <a:r>
              <a:rPr lang="en-ZA" sz="2400" b="1" dirty="0" err="1">
                <a:cs typeface="+mn-ea"/>
                <a:sym typeface="+mn-lt"/>
              </a:rPr>
              <a:t>thuật</a:t>
            </a:r>
            <a:r>
              <a:rPr lang="en-ZA" sz="2400" b="1" dirty="0">
                <a:cs typeface="+mn-ea"/>
                <a:sym typeface="+mn-lt"/>
              </a:rPr>
              <a:t> </a:t>
            </a:r>
            <a:r>
              <a:rPr lang="en-ZA" sz="2400" b="1" dirty="0" err="1">
                <a:cs typeface="+mn-ea"/>
                <a:sym typeface="+mn-lt"/>
              </a:rPr>
              <a:t>toán</a:t>
            </a:r>
            <a:endParaRPr lang="en-US" sz="2400" b="1" cap="all" dirty="0">
              <a:solidFill>
                <a:schemeClr val="dk2"/>
              </a:solidFill>
              <a:latin typeface="+mn-lt"/>
              <a:ea typeface="+mn-ea"/>
              <a:cs typeface="+mn-ea"/>
              <a:sym typeface="+mn-lt"/>
            </a:endParaRPr>
          </a:p>
        </p:txBody>
      </p:sp>
      <p:sp>
        <p:nvSpPr>
          <p:cNvPr id="3" name="Subtitle 2">
            <a:extLst>
              <a:ext uri="{FF2B5EF4-FFF2-40B4-BE49-F238E27FC236}">
                <a16:creationId xmlns:a16="http://schemas.microsoft.com/office/drawing/2014/main" id="{B1130743-528C-DA06-1018-47C0F4BABC2C}"/>
              </a:ext>
            </a:extLst>
          </p:cNvPr>
          <p:cNvSpPr txBox="1">
            <a:spLocks/>
          </p:cNvSpPr>
          <p:nvPr/>
        </p:nvSpPr>
        <p:spPr>
          <a:xfrm>
            <a:off x="547651" y="2360612"/>
            <a:ext cx="11096698" cy="4078287"/>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algn="just">
              <a:lnSpc>
                <a:spcPct val="150000"/>
              </a:lnSpc>
              <a:spcBef>
                <a:spcPts val="0"/>
              </a:spcBef>
            </a:pPr>
            <a:r>
              <a:rPr lang="en-US" dirty="0">
                <a:solidFill>
                  <a:schemeClr val="tx2"/>
                </a:solidFill>
                <a:cs typeface="+mn-ea"/>
                <a:sym typeface="+mn-lt"/>
              </a:rPr>
              <a:t>Khi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một</a:t>
            </a:r>
            <a:r>
              <a:rPr lang="en-US" dirty="0">
                <a:solidFill>
                  <a:schemeClr val="tx2"/>
                </a:solidFill>
                <a:cs typeface="+mn-ea"/>
                <a:sym typeface="+mn-lt"/>
              </a:rPr>
              <a:t> hay </a:t>
            </a:r>
            <a:r>
              <a:rPr lang="en-US" dirty="0" err="1">
                <a:solidFill>
                  <a:schemeClr val="tx2"/>
                </a:solidFill>
                <a:cs typeface="+mn-ea"/>
                <a:sym typeface="+mn-lt"/>
              </a:rPr>
              <a:t>nhiều</a:t>
            </a:r>
            <a:r>
              <a:rPr lang="en-US" dirty="0">
                <a:solidFill>
                  <a:schemeClr val="tx2"/>
                </a:solidFill>
                <a:cs typeface="+mn-ea"/>
                <a:sym typeface="+mn-lt"/>
              </a:rPr>
              <a:t> </a:t>
            </a:r>
            <a:r>
              <a:rPr lang="en-US" dirty="0" err="1">
                <a:solidFill>
                  <a:schemeClr val="tx2"/>
                </a:solidFill>
                <a:cs typeface="+mn-ea"/>
                <a:sym typeface="+mn-lt"/>
              </a:rPr>
              <a:t>thao</a:t>
            </a:r>
            <a:r>
              <a:rPr lang="en-US" dirty="0">
                <a:solidFill>
                  <a:schemeClr val="tx2"/>
                </a:solidFill>
                <a:cs typeface="+mn-ea"/>
                <a:sym typeface="+mn-lt"/>
              </a:rPr>
              <a:t> </a:t>
            </a:r>
            <a:r>
              <a:rPr lang="en-US" dirty="0" err="1">
                <a:solidFill>
                  <a:schemeClr val="tx2"/>
                </a:solidFill>
                <a:cs typeface="+mn-ea"/>
                <a:sym typeface="+mn-lt"/>
              </a:rPr>
              <a:t>tác</a:t>
            </a:r>
            <a:r>
              <a:rPr lang="en-US" dirty="0">
                <a:solidFill>
                  <a:schemeClr val="tx2"/>
                </a:solidFill>
                <a:cs typeface="+mn-ea"/>
                <a:sym typeface="+mn-lt"/>
              </a:rPr>
              <a:t> </a:t>
            </a:r>
            <a:r>
              <a:rPr lang="en-US" dirty="0" err="1">
                <a:solidFill>
                  <a:schemeClr val="tx2"/>
                </a:solidFill>
                <a:cs typeface="+mn-ea"/>
                <a:sym typeface="+mn-lt"/>
              </a:rPr>
              <a:t>cần</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a:t>
            </a:r>
            <a:r>
              <a:rPr lang="en-US" dirty="0" err="1">
                <a:solidFill>
                  <a:schemeClr val="tx2"/>
                </a:solidFill>
                <a:cs typeface="+mn-ea"/>
                <a:sym typeface="+mn-lt"/>
              </a:rPr>
              <a:t>thực</a:t>
            </a:r>
            <a:r>
              <a:rPr lang="en-US" dirty="0">
                <a:solidFill>
                  <a:schemeClr val="tx2"/>
                </a:solidFill>
                <a:cs typeface="+mn-ea"/>
                <a:sym typeface="+mn-lt"/>
              </a:rPr>
              <a:t> </a:t>
            </a:r>
            <a:r>
              <a:rPr lang="en-US" dirty="0" err="1">
                <a:solidFill>
                  <a:schemeClr val="tx2"/>
                </a:solidFill>
                <a:cs typeface="+mn-ea"/>
                <a:sym typeface="+mn-lt"/>
              </a:rPr>
              <a:t>hiện</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lại</a:t>
            </a:r>
            <a:r>
              <a:rPr lang="en-US" dirty="0">
                <a:solidFill>
                  <a:schemeClr val="tx2"/>
                </a:solidFill>
                <a:cs typeface="+mn-ea"/>
                <a:sym typeface="+mn-lt"/>
              </a:rPr>
              <a:t> </a:t>
            </a:r>
            <a:r>
              <a:rPr lang="en-US" dirty="0" err="1">
                <a:solidFill>
                  <a:schemeClr val="tx2"/>
                </a:solidFill>
                <a:cs typeface="+mn-ea"/>
                <a:sym typeface="+mn-lt"/>
              </a:rPr>
              <a:t>một</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liên</a:t>
            </a:r>
            <a:r>
              <a:rPr lang="en-US" dirty="0">
                <a:solidFill>
                  <a:schemeClr val="tx2"/>
                </a:solidFill>
                <a:cs typeface="+mn-ea"/>
                <a:sym typeface="+mn-lt"/>
              </a:rPr>
              <a:t> </a:t>
            </a:r>
            <a:r>
              <a:rPr lang="en-US" dirty="0" err="1">
                <a:solidFill>
                  <a:schemeClr val="tx2"/>
                </a:solidFill>
                <a:cs typeface="+mn-ea"/>
                <a:sym typeface="+mn-lt"/>
              </a:rPr>
              <a:t>tiếp</a:t>
            </a:r>
            <a:r>
              <a:rPr lang="en-US" dirty="0">
                <a:solidFill>
                  <a:schemeClr val="tx2"/>
                </a:solidFill>
                <a:cs typeface="+mn-ea"/>
                <a:sym typeface="+mn-lt"/>
              </a:rPr>
              <a:t> </a:t>
            </a:r>
            <a:r>
              <a:rPr lang="en-US" dirty="0" err="1">
                <a:solidFill>
                  <a:schemeClr val="tx2"/>
                </a:solidFill>
                <a:cs typeface="+mn-ea"/>
                <a:sym typeface="+mn-lt"/>
              </a:rPr>
              <a:t>trong</a:t>
            </a:r>
            <a:r>
              <a:rPr lang="en-US" dirty="0">
                <a:solidFill>
                  <a:schemeClr val="tx2"/>
                </a:solidFill>
                <a:cs typeface="+mn-ea"/>
                <a:sym typeface="+mn-lt"/>
              </a:rPr>
              <a:t> </a:t>
            </a:r>
            <a:r>
              <a:rPr lang="en-US" dirty="0" err="1">
                <a:solidFill>
                  <a:schemeClr val="tx2"/>
                </a:solidFill>
                <a:cs typeface="+mn-ea"/>
                <a:sym typeface="+mn-lt"/>
              </a:rPr>
              <a:t>quá</a:t>
            </a:r>
            <a:r>
              <a:rPr lang="en-US" dirty="0">
                <a:solidFill>
                  <a:schemeClr val="tx2"/>
                </a:solidFill>
                <a:cs typeface="+mn-ea"/>
                <a:sym typeface="+mn-lt"/>
              </a:rPr>
              <a:t> </a:t>
            </a:r>
            <a:r>
              <a:rPr lang="en-US" dirty="0" err="1">
                <a:solidFill>
                  <a:schemeClr val="tx2"/>
                </a:solidFill>
                <a:cs typeface="+mn-ea"/>
                <a:sym typeface="+mn-lt"/>
              </a:rPr>
              <a:t>trình</a:t>
            </a:r>
            <a:r>
              <a:rPr lang="en-US" dirty="0">
                <a:solidFill>
                  <a:schemeClr val="tx2"/>
                </a:solidFill>
                <a:cs typeface="+mn-ea"/>
                <a:sym typeface="+mn-lt"/>
              </a:rPr>
              <a:t> </a:t>
            </a:r>
            <a:r>
              <a:rPr lang="en-US" dirty="0" err="1">
                <a:solidFill>
                  <a:schemeClr val="tx2"/>
                </a:solidFill>
                <a:cs typeface="+mn-ea"/>
                <a:sym typeface="+mn-lt"/>
              </a:rPr>
              <a:t>thực</a:t>
            </a:r>
            <a:r>
              <a:rPr lang="en-US" dirty="0">
                <a:solidFill>
                  <a:schemeClr val="tx2"/>
                </a:solidFill>
                <a:cs typeface="+mn-ea"/>
                <a:sym typeface="+mn-lt"/>
              </a:rPr>
              <a:t> </a:t>
            </a:r>
            <a:r>
              <a:rPr lang="en-US" dirty="0" err="1">
                <a:solidFill>
                  <a:schemeClr val="tx2"/>
                </a:solidFill>
                <a:cs typeface="+mn-ea"/>
                <a:sym typeface="+mn-lt"/>
              </a:rPr>
              <a:t>hiện</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thì</a:t>
            </a:r>
            <a:r>
              <a:rPr lang="en-US" dirty="0">
                <a:solidFill>
                  <a:schemeClr val="tx2"/>
                </a:solidFill>
                <a:cs typeface="+mn-ea"/>
                <a:sym typeface="+mn-lt"/>
              </a:rPr>
              <a:t> </a:t>
            </a:r>
            <a:r>
              <a:rPr lang="en-US" dirty="0" err="1">
                <a:solidFill>
                  <a:schemeClr val="tx2"/>
                </a:solidFill>
                <a:cs typeface="+mn-ea"/>
                <a:sym typeface="+mn-lt"/>
              </a:rPr>
              <a:t>cần</a:t>
            </a:r>
            <a:r>
              <a:rPr lang="en-US" dirty="0">
                <a:solidFill>
                  <a:schemeClr val="tx2"/>
                </a:solidFill>
                <a:cs typeface="+mn-ea"/>
                <a:sym typeface="+mn-lt"/>
              </a:rPr>
              <a:t> </a:t>
            </a:r>
            <a:r>
              <a:rPr lang="en-US" dirty="0" err="1">
                <a:solidFill>
                  <a:schemeClr val="tx2"/>
                </a:solidFill>
                <a:cs typeface="+mn-ea"/>
                <a:sym typeface="+mn-lt"/>
              </a:rPr>
              <a:t>dùng</a:t>
            </a:r>
            <a:r>
              <a:rPr lang="en-US" dirty="0">
                <a:solidFill>
                  <a:schemeClr val="tx2"/>
                </a:solidFill>
                <a:cs typeface="+mn-ea"/>
                <a:sym typeface="+mn-lt"/>
              </a:rPr>
              <a:t> </a:t>
            </a:r>
            <a:r>
              <a:rPr lang="en-US" dirty="0" err="1">
                <a:solidFill>
                  <a:schemeClr val="tx2"/>
                </a:solidFill>
                <a:cs typeface="+mn-ea"/>
                <a:sym typeface="+mn-lt"/>
              </a:rPr>
              <a:t>cấu</a:t>
            </a:r>
            <a:r>
              <a:rPr lang="en-US" dirty="0">
                <a:solidFill>
                  <a:schemeClr val="tx2"/>
                </a:solidFill>
                <a:cs typeface="+mn-ea"/>
                <a:sym typeface="+mn-lt"/>
              </a:rPr>
              <a:t> </a:t>
            </a:r>
            <a:r>
              <a:rPr lang="en-US" dirty="0" err="1">
                <a:solidFill>
                  <a:schemeClr val="tx2"/>
                </a:solidFill>
                <a:cs typeface="+mn-ea"/>
                <a:sym typeface="+mn-lt"/>
              </a:rPr>
              <a:t>trúc</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a:t>
            </a:r>
          </a:p>
          <a:p>
            <a:pPr algn="just">
              <a:lnSpc>
                <a:spcPct val="150000"/>
              </a:lnSpc>
              <a:spcBef>
                <a:spcPts val="0"/>
              </a:spcBef>
            </a:pP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những</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của </a:t>
            </a:r>
            <a:r>
              <a:rPr lang="en-US" dirty="0" err="1">
                <a:solidFill>
                  <a:schemeClr val="tx2"/>
                </a:solidFill>
                <a:cs typeface="+mn-ea"/>
                <a:sym typeface="+mn-lt"/>
              </a:rPr>
              <a:t>những</a:t>
            </a:r>
            <a:r>
              <a:rPr lang="en-US" dirty="0">
                <a:solidFill>
                  <a:schemeClr val="tx2"/>
                </a:solidFill>
                <a:cs typeface="+mn-ea"/>
                <a:sym typeface="+mn-lt"/>
              </a:rPr>
              <a:t> </a:t>
            </a:r>
            <a:r>
              <a:rPr lang="en-US" dirty="0" err="1">
                <a:solidFill>
                  <a:schemeClr val="tx2"/>
                </a:solidFill>
                <a:cs typeface="+mn-ea"/>
                <a:sym typeface="+mn-lt"/>
              </a:rPr>
              <a:t>thao</a:t>
            </a:r>
            <a:r>
              <a:rPr lang="en-US" dirty="0">
                <a:solidFill>
                  <a:schemeClr val="tx2"/>
                </a:solidFill>
                <a:cs typeface="+mn-ea"/>
                <a:sym typeface="+mn-lt"/>
              </a:rPr>
              <a:t> </a:t>
            </a:r>
            <a:r>
              <a:rPr lang="en-US" dirty="0" err="1">
                <a:solidFill>
                  <a:schemeClr val="tx2"/>
                </a:solidFill>
                <a:cs typeface="+mn-ea"/>
                <a:sym typeface="+mn-lt"/>
              </a:rPr>
              <a:t>tác</a:t>
            </a:r>
            <a:r>
              <a:rPr lang="en-US" dirty="0">
                <a:solidFill>
                  <a:schemeClr val="tx2"/>
                </a:solidFill>
                <a:cs typeface="+mn-ea"/>
                <a:sym typeface="+mn-lt"/>
              </a:rPr>
              <a:t> </a:t>
            </a:r>
            <a:r>
              <a:rPr lang="en-US" dirty="0" err="1">
                <a:solidFill>
                  <a:schemeClr val="tx2"/>
                </a:solidFill>
                <a:cs typeface="+mn-ea"/>
                <a:sym typeface="+mn-lt"/>
              </a:rPr>
              <a:t>cần</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lại</a:t>
            </a:r>
            <a:r>
              <a:rPr lang="en-US" dirty="0">
                <a:solidFill>
                  <a:schemeClr val="tx2"/>
                </a:solidFill>
                <a:cs typeface="+mn-ea"/>
                <a:sym typeface="+mn-lt"/>
              </a:rPr>
              <a:t>.</a:t>
            </a:r>
          </a:p>
          <a:p>
            <a:pPr algn="just">
              <a:lnSpc>
                <a:spcPct val="150000"/>
              </a:lnSpc>
              <a:spcBef>
                <a:spcPts val="0"/>
              </a:spcBef>
            </a:pP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những</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không</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mà</a:t>
            </a:r>
            <a:r>
              <a:rPr lang="en-US" dirty="0">
                <a:solidFill>
                  <a:schemeClr val="tx2"/>
                </a:solidFill>
                <a:cs typeface="+mn-ea"/>
                <a:sym typeface="+mn-lt"/>
              </a:rPr>
              <a:t> </a:t>
            </a:r>
            <a:r>
              <a:rPr lang="en-US" dirty="0" err="1">
                <a:solidFill>
                  <a:schemeClr val="tx2"/>
                </a:solidFill>
                <a:cs typeface="+mn-ea"/>
                <a:sym typeface="+mn-lt"/>
              </a:rPr>
              <a:t>chỉ</a:t>
            </a:r>
            <a:r>
              <a:rPr lang="en-US" dirty="0">
                <a:solidFill>
                  <a:schemeClr val="tx2"/>
                </a:solidFill>
                <a:cs typeface="+mn-ea"/>
                <a:sym typeface="+mn-lt"/>
              </a:rPr>
              <a:t> </a:t>
            </a:r>
            <a:r>
              <a:rPr lang="en-US" dirty="0" err="1">
                <a:solidFill>
                  <a:schemeClr val="tx2"/>
                </a:solidFill>
                <a:cs typeface="+mn-ea"/>
                <a:sym typeface="+mn-lt"/>
              </a:rPr>
              <a:t>đến</a:t>
            </a:r>
            <a:r>
              <a:rPr lang="en-US" dirty="0">
                <a:solidFill>
                  <a:schemeClr val="tx2"/>
                </a:solidFill>
                <a:cs typeface="+mn-ea"/>
                <a:sym typeface="+mn-lt"/>
              </a:rPr>
              <a:t> </a:t>
            </a:r>
            <a:r>
              <a:rPr lang="en-US" dirty="0" err="1">
                <a:solidFill>
                  <a:schemeClr val="tx2"/>
                </a:solidFill>
                <a:cs typeface="+mn-ea"/>
                <a:sym typeface="+mn-lt"/>
              </a:rPr>
              <a:t>khi</a:t>
            </a:r>
            <a:r>
              <a:rPr lang="en-US" dirty="0">
                <a:solidFill>
                  <a:schemeClr val="tx2"/>
                </a:solidFill>
                <a:cs typeface="+mn-ea"/>
                <a:sym typeface="+mn-lt"/>
              </a:rPr>
              <a:t> </a:t>
            </a:r>
            <a:r>
              <a:rPr lang="en-US" dirty="0" err="1">
                <a:solidFill>
                  <a:schemeClr val="tx2"/>
                </a:solidFill>
                <a:cs typeface="+mn-ea"/>
                <a:sym typeface="+mn-lt"/>
              </a:rPr>
              <a:t>thực</a:t>
            </a:r>
            <a:r>
              <a:rPr lang="en-US" dirty="0">
                <a:solidFill>
                  <a:schemeClr val="tx2"/>
                </a:solidFill>
                <a:cs typeface="+mn-ea"/>
                <a:sym typeface="+mn-lt"/>
              </a:rPr>
              <a:t> </a:t>
            </a:r>
            <a:r>
              <a:rPr lang="en-US" dirty="0" err="1">
                <a:solidFill>
                  <a:schemeClr val="tx2"/>
                </a:solidFill>
                <a:cs typeface="+mn-ea"/>
                <a:sym typeface="+mn-lt"/>
              </a:rPr>
              <a:t>hiện</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với</a:t>
            </a:r>
            <a:r>
              <a:rPr lang="en-US" dirty="0">
                <a:solidFill>
                  <a:schemeClr val="tx2"/>
                </a:solidFill>
                <a:cs typeface="+mn-ea"/>
                <a:sym typeface="+mn-lt"/>
              </a:rPr>
              <a:t> </a:t>
            </a:r>
            <a:r>
              <a:rPr lang="en-US" dirty="0" err="1">
                <a:solidFill>
                  <a:schemeClr val="tx2"/>
                </a:solidFill>
                <a:cs typeface="+mn-ea"/>
                <a:sym typeface="+mn-lt"/>
              </a:rPr>
              <a:t>những</a:t>
            </a:r>
            <a:r>
              <a:rPr lang="en-US" dirty="0">
                <a:solidFill>
                  <a:schemeClr val="tx2"/>
                </a:solidFill>
                <a:cs typeface="+mn-ea"/>
                <a:sym typeface="+mn-lt"/>
              </a:rPr>
              <a:t> </a:t>
            </a:r>
            <a:r>
              <a:rPr lang="en-US" dirty="0" err="1">
                <a:solidFill>
                  <a:schemeClr val="tx2"/>
                </a:solidFill>
                <a:cs typeface="+mn-ea"/>
                <a:sym typeface="+mn-lt"/>
              </a:rPr>
              <a:t>dữ</a:t>
            </a:r>
            <a:r>
              <a:rPr lang="en-US" dirty="0">
                <a:solidFill>
                  <a:schemeClr val="tx2"/>
                </a:solidFill>
                <a:cs typeface="+mn-ea"/>
                <a:sym typeface="+mn-lt"/>
              </a:rPr>
              <a:t> </a:t>
            </a:r>
            <a:r>
              <a:rPr lang="en-US" dirty="0" err="1">
                <a:solidFill>
                  <a:schemeClr val="tx2"/>
                </a:solidFill>
                <a:cs typeface="+mn-ea"/>
                <a:sym typeface="+mn-lt"/>
              </a:rPr>
              <a:t>liệu</a:t>
            </a:r>
            <a:r>
              <a:rPr lang="en-US" dirty="0">
                <a:solidFill>
                  <a:schemeClr val="tx2"/>
                </a:solidFill>
                <a:cs typeface="+mn-ea"/>
                <a:sym typeface="+mn-lt"/>
              </a:rPr>
              <a:t> </a:t>
            </a:r>
            <a:r>
              <a:rPr lang="en-US" dirty="0" err="1">
                <a:solidFill>
                  <a:schemeClr val="tx2"/>
                </a:solidFill>
                <a:cs typeface="+mn-ea"/>
                <a:sym typeface="+mn-lt"/>
              </a:rPr>
              <a:t>đầu</a:t>
            </a:r>
            <a:r>
              <a:rPr lang="en-US" dirty="0">
                <a:solidFill>
                  <a:schemeClr val="tx2"/>
                </a:solidFill>
                <a:cs typeface="+mn-ea"/>
                <a:sym typeface="+mn-lt"/>
              </a:rPr>
              <a:t> </a:t>
            </a:r>
            <a:r>
              <a:rPr lang="en-US" dirty="0" err="1">
                <a:solidFill>
                  <a:schemeClr val="tx2"/>
                </a:solidFill>
                <a:cs typeface="+mn-ea"/>
                <a:sym typeface="+mn-lt"/>
              </a:rPr>
              <a:t>vào</a:t>
            </a:r>
            <a:r>
              <a:rPr lang="en-US" dirty="0">
                <a:solidFill>
                  <a:schemeClr val="tx2"/>
                </a:solidFill>
                <a:cs typeface="+mn-ea"/>
                <a:sym typeface="+mn-lt"/>
              </a:rPr>
              <a:t> </a:t>
            </a:r>
            <a:r>
              <a:rPr lang="en-US" dirty="0" err="1">
                <a:solidFill>
                  <a:schemeClr val="tx2"/>
                </a:solidFill>
                <a:cs typeface="+mn-ea"/>
                <a:sym typeface="+mn-lt"/>
              </a:rPr>
              <a:t>cụ</a:t>
            </a:r>
            <a:r>
              <a:rPr lang="en-US" dirty="0">
                <a:solidFill>
                  <a:schemeClr val="tx2"/>
                </a:solidFill>
                <a:cs typeface="+mn-ea"/>
                <a:sym typeface="+mn-lt"/>
              </a:rPr>
              <a:t> </a:t>
            </a:r>
            <a:r>
              <a:rPr lang="en-US" dirty="0" err="1">
                <a:solidFill>
                  <a:schemeClr val="tx2"/>
                </a:solidFill>
                <a:cs typeface="+mn-ea"/>
                <a:sym typeface="+mn-lt"/>
              </a:rPr>
              <a:t>thể</a:t>
            </a:r>
            <a:r>
              <a:rPr lang="en-US" dirty="0">
                <a:solidFill>
                  <a:schemeClr val="tx2"/>
                </a:solidFill>
                <a:cs typeface="+mn-ea"/>
                <a:sym typeface="+mn-lt"/>
              </a:rPr>
              <a:t> </a:t>
            </a:r>
            <a:r>
              <a:rPr lang="en-US" dirty="0" err="1">
                <a:solidFill>
                  <a:schemeClr val="tx2"/>
                </a:solidFill>
                <a:cs typeface="+mn-ea"/>
                <a:sym typeface="+mn-lt"/>
              </a:rPr>
              <a:t>mới</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a:t>
            </a:r>
          </a:p>
          <a:p>
            <a:pPr algn="just">
              <a:lnSpc>
                <a:spcPct val="150000"/>
              </a:lnSpc>
              <a:spcBef>
                <a:spcPts val="0"/>
              </a:spcBef>
            </a:pPr>
            <a:endParaRPr lang="en-US" dirty="0">
              <a:solidFill>
                <a:schemeClr val="tx2"/>
              </a:solidFill>
              <a:cs typeface="+mn-ea"/>
              <a:sym typeface="+mn-lt"/>
            </a:endParaRPr>
          </a:p>
        </p:txBody>
      </p:sp>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1130743-528C-DA06-1018-47C0F4BABC2C}"/>
              </a:ext>
            </a:extLst>
          </p:cNvPr>
          <p:cNvSpPr txBox="1">
            <a:spLocks/>
          </p:cNvSpPr>
          <p:nvPr/>
        </p:nvSpPr>
        <p:spPr>
          <a:xfrm>
            <a:off x="547651" y="1927993"/>
            <a:ext cx="11096698" cy="4078287"/>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just">
              <a:lnSpc>
                <a:spcPct val="150000"/>
              </a:lnSpc>
              <a:spcBef>
                <a:spcPts val="0"/>
              </a:spcBef>
              <a:buNone/>
            </a:pPr>
            <a:r>
              <a:rPr lang="en-US" b="1" dirty="0" err="1">
                <a:solidFill>
                  <a:schemeClr val="tx2"/>
                </a:solidFill>
                <a:cs typeface="+mn-ea"/>
                <a:sym typeface="+mn-lt"/>
              </a:rPr>
              <a:t>Ví</a:t>
            </a:r>
            <a:r>
              <a:rPr lang="en-US" b="1" dirty="0">
                <a:solidFill>
                  <a:schemeClr val="tx2"/>
                </a:solidFill>
                <a:cs typeface="+mn-ea"/>
                <a:sym typeface="+mn-lt"/>
              </a:rPr>
              <a:t> </a:t>
            </a:r>
            <a:r>
              <a:rPr lang="en-US" b="1" dirty="0" err="1">
                <a:solidFill>
                  <a:schemeClr val="tx2"/>
                </a:solidFill>
                <a:cs typeface="+mn-ea"/>
                <a:sym typeface="+mn-lt"/>
              </a:rPr>
              <a:t>dụ</a:t>
            </a:r>
            <a:r>
              <a:rPr lang="en-US" b="1" dirty="0">
                <a:solidFill>
                  <a:schemeClr val="tx2"/>
                </a:solidFill>
                <a:cs typeface="+mn-ea"/>
                <a:sym typeface="+mn-lt"/>
              </a:rPr>
              <a:t> 1: </a:t>
            </a:r>
            <a:r>
              <a:rPr lang="en-US" dirty="0">
                <a:solidFill>
                  <a:schemeClr val="tx2"/>
                </a:solidFill>
                <a:cs typeface="+mn-ea"/>
                <a:sym typeface="+mn-lt"/>
              </a:rPr>
              <a:t>In </a:t>
            </a:r>
            <a:r>
              <a:rPr lang="en-US" dirty="0" err="1">
                <a:solidFill>
                  <a:schemeClr val="tx2"/>
                </a:solidFill>
                <a:cs typeface="+mn-ea"/>
                <a:sym typeface="+mn-lt"/>
              </a:rPr>
              <a:t>ra</a:t>
            </a:r>
            <a:r>
              <a:rPr lang="en-US" dirty="0">
                <a:solidFill>
                  <a:schemeClr val="tx2"/>
                </a:solidFill>
                <a:cs typeface="+mn-ea"/>
                <a:sym typeface="+mn-lt"/>
              </a:rPr>
              <a:t> </a:t>
            </a:r>
            <a:r>
              <a:rPr lang="en-US" dirty="0" err="1">
                <a:solidFill>
                  <a:schemeClr val="tx2"/>
                </a:solidFill>
                <a:cs typeface="+mn-ea"/>
                <a:sym typeface="+mn-lt"/>
              </a:rPr>
              <a:t>màn</a:t>
            </a:r>
            <a:r>
              <a:rPr lang="en-US" dirty="0">
                <a:solidFill>
                  <a:schemeClr val="tx2"/>
                </a:solidFill>
                <a:cs typeface="+mn-ea"/>
                <a:sym typeface="+mn-lt"/>
              </a:rPr>
              <a:t> </a:t>
            </a:r>
            <a:r>
              <a:rPr lang="en-US" dirty="0" err="1">
                <a:solidFill>
                  <a:schemeClr val="tx2"/>
                </a:solidFill>
                <a:cs typeface="+mn-ea"/>
                <a:sym typeface="+mn-lt"/>
              </a:rPr>
              <a:t>hình</a:t>
            </a:r>
            <a:r>
              <a:rPr lang="en-US" dirty="0">
                <a:solidFill>
                  <a:schemeClr val="tx2"/>
                </a:solidFill>
                <a:cs typeface="+mn-ea"/>
                <a:sym typeface="+mn-lt"/>
              </a:rPr>
              <a:t> </a:t>
            </a:r>
            <a:r>
              <a:rPr lang="en-US" dirty="0" err="1">
                <a:solidFill>
                  <a:schemeClr val="tx2"/>
                </a:solidFill>
                <a:cs typeface="+mn-ea"/>
                <a:sym typeface="+mn-lt"/>
              </a:rPr>
              <a:t>máy</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10 </a:t>
            </a:r>
            <a:r>
              <a:rPr lang="en-US" dirty="0" err="1">
                <a:solidFill>
                  <a:schemeClr val="tx2"/>
                </a:solidFill>
                <a:cs typeface="+mn-ea"/>
                <a:sym typeface="+mn-lt"/>
              </a:rPr>
              <a:t>dòng</a:t>
            </a:r>
            <a:r>
              <a:rPr lang="en-US" dirty="0">
                <a:solidFill>
                  <a:schemeClr val="tx2"/>
                </a:solidFill>
                <a:cs typeface="+mn-ea"/>
                <a:sym typeface="+mn-lt"/>
              </a:rPr>
              <a:t> “Xin </a:t>
            </a:r>
            <a:r>
              <a:rPr lang="en-US" dirty="0" err="1">
                <a:solidFill>
                  <a:schemeClr val="tx2"/>
                </a:solidFill>
                <a:cs typeface="+mn-ea"/>
                <a:sym typeface="+mn-lt"/>
              </a:rPr>
              <a:t>chào</a:t>
            </a:r>
            <a:r>
              <a:rPr lang="en-US" dirty="0">
                <a:solidFill>
                  <a:schemeClr val="tx2"/>
                </a:solidFill>
                <a:cs typeface="+mn-ea"/>
                <a:sym typeface="+mn-lt"/>
              </a:rPr>
              <a:t> Python” </a:t>
            </a:r>
            <a:r>
              <a:rPr lang="en-US" dirty="0" err="1">
                <a:solidFill>
                  <a:schemeClr val="tx2"/>
                </a:solidFill>
                <a:cs typeface="+mn-ea"/>
                <a:sym typeface="+mn-lt"/>
              </a:rPr>
              <a:t>là</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cấu</a:t>
            </a:r>
            <a:r>
              <a:rPr lang="en-US" dirty="0">
                <a:solidFill>
                  <a:schemeClr val="tx2"/>
                </a:solidFill>
                <a:cs typeface="+mn-ea"/>
                <a:sym typeface="+mn-lt"/>
              </a:rPr>
              <a:t> </a:t>
            </a:r>
            <a:r>
              <a:rPr lang="en-US" dirty="0" err="1">
                <a:solidFill>
                  <a:schemeClr val="tx2"/>
                </a:solidFill>
                <a:cs typeface="+mn-ea"/>
                <a:sym typeface="+mn-lt"/>
              </a:rPr>
              <a:t>trúc</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với</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a:t>
            </a:r>
          </a:p>
          <a:p>
            <a:pPr marL="0" indent="0" algn="just">
              <a:lnSpc>
                <a:spcPct val="150000"/>
              </a:lnSpc>
              <a:spcBef>
                <a:spcPts val="0"/>
              </a:spcBef>
              <a:buNone/>
            </a:pPr>
            <a:r>
              <a:rPr lang="en-US" b="1" dirty="0" err="1">
                <a:solidFill>
                  <a:schemeClr val="tx2"/>
                </a:solidFill>
                <a:cs typeface="+mn-ea"/>
                <a:sym typeface="+mn-lt"/>
              </a:rPr>
              <a:t>Ví</a:t>
            </a:r>
            <a:r>
              <a:rPr lang="en-US" b="1" dirty="0">
                <a:solidFill>
                  <a:schemeClr val="tx2"/>
                </a:solidFill>
                <a:cs typeface="+mn-ea"/>
                <a:sym typeface="+mn-lt"/>
              </a:rPr>
              <a:t> </a:t>
            </a:r>
            <a:r>
              <a:rPr lang="en-US" b="1" dirty="0" err="1">
                <a:solidFill>
                  <a:schemeClr val="tx2"/>
                </a:solidFill>
                <a:cs typeface="+mn-ea"/>
                <a:sym typeface="+mn-lt"/>
              </a:rPr>
              <a:t>dụ</a:t>
            </a:r>
            <a:r>
              <a:rPr lang="en-US" b="1" dirty="0">
                <a:solidFill>
                  <a:schemeClr val="tx2"/>
                </a:solidFill>
                <a:cs typeface="+mn-ea"/>
                <a:sym typeface="+mn-lt"/>
              </a:rPr>
              <a:t> 2: </a:t>
            </a:r>
            <a:r>
              <a:rPr lang="en-US" dirty="0">
                <a:solidFill>
                  <a:schemeClr val="tx2"/>
                </a:solidFill>
                <a:cs typeface="+mn-ea"/>
                <a:sym typeface="+mn-lt"/>
              </a:rPr>
              <a:t>Khi </a:t>
            </a:r>
            <a:r>
              <a:rPr lang="en-US" dirty="0" err="1">
                <a:solidFill>
                  <a:schemeClr val="tx2"/>
                </a:solidFill>
                <a:cs typeface="+mn-ea"/>
                <a:sym typeface="+mn-lt"/>
              </a:rPr>
              <a:t>mô</a:t>
            </a:r>
            <a:r>
              <a:rPr lang="en-US" dirty="0">
                <a:solidFill>
                  <a:schemeClr val="tx2"/>
                </a:solidFill>
                <a:cs typeface="+mn-ea"/>
                <a:sym typeface="+mn-lt"/>
              </a:rPr>
              <a:t> </a:t>
            </a:r>
            <a:r>
              <a:rPr lang="en-US" dirty="0" err="1">
                <a:solidFill>
                  <a:schemeClr val="tx2"/>
                </a:solidFill>
                <a:cs typeface="+mn-ea"/>
                <a:sym typeface="+mn-lt"/>
              </a:rPr>
              <a:t>tả</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cho</a:t>
            </a:r>
            <a:r>
              <a:rPr lang="en-US" dirty="0">
                <a:solidFill>
                  <a:schemeClr val="tx2"/>
                </a:solidFill>
                <a:cs typeface="+mn-ea"/>
                <a:sym typeface="+mn-lt"/>
              </a:rPr>
              <a:t> </a:t>
            </a:r>
            <a:r>
              <a:rPr lang="en-US" dirty="0" err="1">
                <a:solidFill>
                  <a:schemeClr val="tx2"/>
                </a:solidFill>
                <a:cs typeface="+mn-ea"/>
                <a:sym typeface="+mn-lt"/>
              </a:rPr>
              <a:t>máy</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a:t>
            </a:r>
            <a:r>
              <a:rPr lang="en-US" dirty="0" err="1">
                <a:solidFill>
                  <a:schemeClr val="tx2"/>
                </a:solidFill>
                <a:cs typeface="+mn-ea"/>
                <a:sym typeface="+mn-lt"/>
              </a:rPr>
              <a:t>hỏi</a:t>
            </a:r>
            <a:r>
              <a:rPr lang="en-US" dirty="0">
                <a:solidFill>
                  <a:schemeClr val="tx2"/>
                </a:solidFill>
                <a:cs typeface="+mn-ea"/>
                <a:sym typeface="+mn-lt"/>
              </a:rPr>
              <a:t> </a:t>
            </a:r>
            <a:r>
              <a:rPr lang="en-US" dirty="0" err="1">
                <a:solidFill>
                  <a:schemeClr val="tx2"/>
                </a:solidFill>
                <a:cs typeface="+mn-ea"/>
                <a:sym typeface="+mn-lt"/>
              </a:rPr>
              <a:t>và</a:t>
            </a:r>
            <a:r>
              <a:rPr lang="en-US" dirty="0">
                <a:solidFill>
                  <a:schemeClr val="tx2"/>
                </a:solidFill>
                <a:cs typeface="+mn-ea"/>
                <a:sym typeface="+mn-lt"/>
              </a:rPr>
              <a:t> </a:t>
            </a:r>
            <a:r>
              <a:rPr lang="en-US" dirty="0" err="1">
                <a:solidFill>
                  <a:schemeClr val="tx2"/>
                </a:solidFill>
                <a:cs typeface="+mn-ea"/>
                <a:sym typeface="+mn-lt"/>
              </a:rPr>
              <a:t>kiểm</a:t>
            </a:r>
            <a:r>
              <a:rPr lang="en-US" dirty="0">
                <a:solidFill>
                  <a:schemeClr val="tx2"/>
                </a:solidFill>
                <a:cs typeface="+mn-ea"/>
                <a:sym typeface="+mn-lt"/>
              </a:rPr>
              <a:t> </a:t>
            </a:r>
            <a:r>
              <a:rPr lang="en-US" dirty="0" err="1">
                <a:solidFill>
                  <a:schemeClr val="tx2"/>
                </a:solidFill>
                <a:cs typeface="+mn-ea"/>
                <a:sym typeface="+mn-lt"/>
              </a:rPr>
              <a:t>tra</a:t>
            </a:r>
            <a:r>
              <a:rPr lang="en-US" dirty="0">
                <a:solidFill>
                  <a:schemeClr val="tx2"/>
                </a:solidFill>
                <a:cs typeface="+mn-ea"/>
                <a:sym typeface="+mn-lt"/>
              </a:rPr>
              <a:t> </a:t>
            </a:r>
            <a:r>
              <a:rPr lang="en-US" dirty="0" err="1">
                <a:solidFill>
                  <a:schemeClr val="tx2"/>
                </a:solidFill>
                <a:cs typeface="+mn-ea"/>
                <a:sym typeface="+mn-lt"/>
              </a:rPr>
              <a:t>mật</a:t>
            </a:r>
            <a:r>
              <a:rPr lang="en-US" dirty="0">
                <a:solidFill>
                  <a:schemeClr val="tx2"/>
                </a:solidFill>
                <a:cs typeface="+mn-ea"/>
                <a:sym typeface="+mn-lt"/>
              </a:rPr>
              <a:t> </a:t>
            </a:r>
            <a:r>
              <a:rPr lang="en-US" dirty="0" err="1">
                <a:solidFill>
                  <a:schemeClr val="tx2"/>
                </a:solidFill>
                <a:cs typeface="+mn-ea"/>
                <a:sym typeface="+mn-lt"/>
              </a:rPr>
              <a:t>khẩu</a:t>
            </a:r>
            <a:r>
              <a:rPr lang="en-US" dirty="0">
                <a:solidFill>
                  <a:schemeClr val="tx2"/>
                </a:solidFill>
                <a:cs typeface="+mn-ea"/>
                <a:sym typeface="+mn-lt"/>
              </a:rPr>
              <a:t> </a:t>
            </a:r>
            <a:br>
              <a:rPr lang="en-US" dirty="0">
                <a:solidFill>
                  <a:schemeClr val="tx2"/>
                </a:solidFill>
                <a:cs typeface="+mn-ea"/>
                <a:sym typeface="+mn-lt"/>
              </a:rPr>
            </a:br>
            <a:r>
              <a:rPr lang="en-US" dirty="0">
                <a:solidFill>
                  <a:schemeClr val="tx2"/>
                </a:solidFill>
                <a:cs typeface="+mn-ea"/>
                <a:sym typeface="+mn-lt"/>
              </a:rPr>
              <a:t>ta </a:t>
            </a:r>
            <a:r>
              <a:rPr lang="en-US" dirty="0" err="1">
                <a:solidFill>
                  <a:schemeClr val="tx2"/>
                </a:solidFill>
                <a:cs typeface="+mn-ea"/>
                <a:sym typeface="+mn-lt"/>
              </a:rPr>
              <a:t>không</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máy</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a:t>
            </a:r>
            <a:r>
              <a:rPr lang="en-US" dirty="0" err="1">
                <a:solidFill>
                  <a:schemeClr val="tx2"/>
                </a:solidFill>
                <a:cs typeface="+mn-ea"/>
                <a:sym typeface="+mn-lt"/>
              </a:rPr>
              <a:t>yêu</a:t>
            </a:r>
            <a:r>
              <a:rPr lang="en-US" dirty="0">
                <a:solidFill>
                  <a:schemeClr val="tx2"/>
                </a:solidFill>
                <a:cs typeface="+mn-ea"/>
                <a:sym typeface="+mn-lt"/>
              </a:rPr>
              <a:t> </a:t>
            </a:r>
            <a:r>
              <a:rPr lang="en-US" dirty="0" err="1">
                <a:solidFill>
                  <a:schemeClr val="tx2"/>
                </a:solidFill>
                <a:cs typeface="+mn-ea"/>
                <a:sym typeface="+mn-lt"/>
              </a:rPr>
              <a:t>cầu</a:t>
            </a:r>
            <a:r>
              <a:rPr lang="en-US" dirty="0">
                <a:solidFill>
                  <a:schemeClr val="tx2"/>
                </a:solidFill>
                <a:cs typeface="+mn-ea"/>
                <a:sym typeface="+mn-lt"/>
              </a:rPr>
              <a:t> </a:t>
            </a:r>
            <a:r>
              <a:rPr lang="en-US" dirty="0" err="1">
                <a:solidFill>
                  <a:schemeClr val="tx2"/>
                </a:solidFill>
                <a:cs typeface="+mn-ea"/>
                <a:sym typeface="+mn-lt"/>
              </a:rPr>
              <a:t>nhập</a:t>
            </a:r>
            <a:r>
              <a:rPr lang="en-US" dirty="0">
                <a:solidFill>
                  <a:schemeClr val="tx2"/>
                </a:solidFill>
                <a:cs typeface="+mn-ea"/>
                <a:sym typeface="+mn-lt"/>
              </a:rPr>
              <a:t> </a:t>
            </a:r>
            <a:r>
              <a:rPr lang="en-US" dirty="0" err="1">
                <a:solidFill>
                  <a:schemeClr val="tx2"/>
                </a:solidFill>
                <a:cs typeface="+mn-ea"/>
                <a:sym typeface="+mn-lt"/>
              </a:rPr>
              <a:t>lại</a:t>
            </a:r>
            <a:r>
              <a:rPr lang="en-US" dirty="0">
                <a:solidFill>
                  <a:schemeClr val="tx2"/>
                </a:solidFill>
                <a:cs typeface="+mn-ea"/>
                <a:sym typeface="+mn-lt"/>
              </a:rPr>
              <a:t> </a:t>
            </a:r>
            <a:r>
              <a:rPr lang="en-US" dirty="0" err="1">
                <a:solidFill>
                  <a:schemeClr val="tx2"/>
                </a:solidFill>
                <a:cs typeface="+mn-ea"/>
                <a:sym typeface="+mn-lt"/>
              </a:rPr>
              <a:t>mật</a:t>
            </a:r>
            <a:r>
              <a:rPr lang="en-US" dirty="0">
                <a:solidFill>
                  <a:schemeClr val="tx2"/>
                </a:solidFill>
                <a:cs typeface="+mn-ea"/>
                <a:sym typeface="+mn-lt"/>
              </a:rPr>
              <a:t> </a:t>
            </a:r>
            <a:r>
              <a:rPr lang="en-US" dirty="0" err="1">
                <a:solidFill>
                  <a:schemeClr val="tx2"/>
                </a:solidFill>
                <a:cs typeface="+mn-ea"/>
                <a:sym typeface="+mn-lt"/>
              </a:rPr>
              <a:t>khẩu</a:t>
            </a:r>
            <a:r>
              <a:rPr lang="en-US" dirty="0">
                <a:solidFill>
                  <a:schemeClr val="tx2"/>
                </a:solidFill>
                <a:cs typeface="+mn-ea"/>
                <a:sym typeface="+mn-lt"/>
              </a:rPr>
              <a:t>, </a:t>
            </a:r>
            <a:br>
              <a:rPr lang="en-US" dirty="0">
                <a:solidFill>
                  <a:schemeClr val="tx2"/>
                </a:solidFill>
                <a:cs typeface="+mn-ea"/>
                <a:sym typeface="+mn-lt"/>
              </a:rPr>
            </a:br>
            <a:r>
              <a:rPr lang="en-US" dirty="0" err="1">
                <a:solidFill>
                  <a:schemeClr val="tx2"/>
                </a:solidFill>
                <a:cs typeface="+mn-ea"/>
                <a:sym typeface="+mn-lt"/>
              </a:rPr>
              <a:t>bởi</a:t>
            </a:r>
            <a:r>
              <a:rPr lang="en-US" dirty="0">
                <a:solidFill>
                  <a:schemeClr val="tx2"/>
                </a:solidFill>
                <a:cs typeface="+mn-ea"/>
                <a:sym typeface="+mn-lt"/>
              </a:rPr>
              <a:t> </a:t>
            </a:r>
            <a:r>
              <a:rPr lang="en-US" dirty="0" err="1">
                <a:solidFill>
                  <a:schemeClr val="tx2"/>
                </a:solidFill>
                <a:cs typeface="+mn-ea"/>
                <a:sym typeface="+mn-lt"/>
              </a:rPr>
              <a:t>chừng</a:t>
            </a:r>
            <a:r>
              <a:rPr lang="en-US" dirty="0">
                <a:solidFill>
                  <a:schemeClr val="tx2"/>
                </a:solidFill>
                <a:cs typeface="+mn-ea"/>
                <a:sym typeface="+mn-lt"/>
              </a:rPr>
              <a:t> </a:t>
            </a:r>
            <a:r>
              <a:rPr lang="en-US" dirty="0" err="1">
                <a:solidFill>
                  <a:schemeClr val="tx2"/>
                </a:solidFill>
                <a:cs typeface="+mn-ea"/>
                <a:sym typeface="+mn-lt"/>
              </a:rPr>
              <a:t>nào</a:t>
            </a:r>
            <a:r>
              <a:rPr lang="en-US" dirty="0">
                <a:solidFill>
                  <a:schemeClr val="tx2"/>
                </a:solidFill>
                <a:cs typeface="+mn-ea"/>
                <a:sym typeface="+mn-lt"/>
              </a:rPr>
              <a:t> </a:t>
            </a:r>
            <a:r>
              <a:rPr lang="en-US" dirty="0" err="1">
                <a:solidFill>
                  <a:schemeClr val="tx2"/>
                </a:solidFill>
                <a:cs typeface="+mn-ea"/>
                <a:sym typeface="+mn-lt"/>
              </a:rPr>
              <a:t>mật</a:t>
            </a:r>
            <a:r>
              <a:rPr lang="en-US" dirty="0">
                <a:solidFill>
                  <a:schemeClr val="tx2"/>
                </a:solidFill>
                <a:cs typeface="+mn-ea"/>
                <a:sym typeface="+mn-lt"/>
              </a:rPr>
              <a:t> </a:t>
            </a:r>
            <a:r>
              <a:rPr lang="en-US" dirty="0" err="1">
                <a:solidFill>
                  <a:schemeClr val="tx2"/>
                </a:solidFill>
                <a:cs typeface="+mn-ea"/>
                <a:sym typeface="+mn-lt"/>
              </a:rPr>
              <a:t>khẩu</a:t>
            </a:r>
            <a:r>
              <a:rPr lang="en-US" dirty="0">
                <a:solidFill>
                  <a:schemeClr val="tx2"/>
                </a:solidFill>
                <a:cs typeface="+mn-ea"/>
                <a:sym typeface="+mn-lt"/>
              </a:rPr>
              <a:t> </a:t>
            </a:r>
            <a:r>
              <a:rPr lang="en-US" dirty="0" err="1">
                <a:solidFill>
                  <a:schemeClr val="tx2"/>
                </a:solidFill>
                <a:cs typeface="+mn-ea"/>
                <a:sym typeface="+mn-lt"/>
              </a:rPr>
              <a:t>nhập</a:t>
            </a:r>
            <a:r>
              <a:rPr lang="en-US" dirty="0">
                <a:solidFill>
                  <a:schemeClr val="tx2"/>
                </a:solidFill>
                <a:cs typeface="+mn-ea"/>
                <a:sym typeface="+mn-lt"/>
              </a:rPr>
              <a:t> </a:t>
            </a:r>
            <a:r>
              <a:rPr lang="en-US" dirty="0" err="1">
                <a:solidFill>
                  <a:schemeClr val="tx2"/>
                </a:solidFill>
                <a:cs typeface="+mn-ea"/>
                <a:sym typeface="+mn-lt"/>
              </a:rPr>
              <a:t>vào</a:t>
            </a:r>
            <a:r>
              <a:rPr lang="en-US" dirty="0">
                <a:solidFill>
                  <a:schemeClr val="tx2"/>
                </a:solidFill>
                <a:cs typeface="+mn-ea"/>
                <a:sym typeface="+mn-lt"/>
              </a:rPr>
              <a:t> </a:t>
            </a:r>
            <a:r>
              <a:rPr lang="en-US" dirty="0" err="1">
                <a:solidFill>
                  <a:schemeClr val="tx2"/>
                </a:solidFill>
                <a:cs typeface="+mn-ea"/>
                <a:sym typeface="+mn-lt"/>
              </a:rPr>
              <a:t>chưa</a:t>
            </a:r>
            <a:r>
              <a:rPr lang="en-US" dirty="0">
                <a:solidFill>
                  <a:schemeClr val="tx2"/>
                </a:solidFill>
                <a:cs typeface="+mn-ea"/>
                <a:sym typeface="+mn-lt"/>
              </a:rPr>
              <a:t> </a:t>
            </a:r>
            <a:r>
              <a:rPr lang="en-US" dirty="0" err="1">
                <a:solidFill>
                  <a:schemeClr val="tx2"/>
                </a:solidFill>
                <a:cs typeface="+mn-ea"/>
                <a:sym typeface="+mn-lt"/>
              </a:rPr>
              <a:t>đúng</a:t>
            </a:r>
            <a:r>
              <a:rPr lang="en-US" dirty="0">
                <a:solidFill>
                  <a:schemeClr val="tx2"/>
                </a:solidFill>
                <a:cs typeface="+mn-ea"/>
                <a:sym typeface="+mn-lt"/>
              </a:rPr>
              <a:t> </a:t>
            </a:r>
            <a:r>
              <a:rPr lang="en-US" dirty="0" err="1">
                <a:solidFill>
                  <a:schemeClr val="tx2"/>
                </a:solidFill>
                <a:cs typeface="+mn-ea"/>
                <a:sym typeface="+mn-lt"/>
              </a:rPr>
              <a:t>thì</a:t>
            </a:r>
            <a:r>
              <a:rPr lang="en-US" dirty="0">
                <a:solidFill>
                  <a:schemeClr val="tx2"/>
                </a:solidFill>
                <a:cs typeface="+mn-ea"/>
                <a:sym typeface="+mn-lt"/>
              </a:rPr>
              <a:t> </a:t>
            </a:r>
            <a:r>
              <a:rPr lang="en-US" dirty="0" err="1">
                <a:solidFill>
                  <a:schemeClr val="tx2"/>
                </a:solidFill>
                <a:cs typeface="+mn-ea"/>
                <a:sym typeface="+mn-lt"/>
              </a:rPr>
              <a:t>máy</a:t>
            </a:r>
            <a:r>
              <a:rPr lang="en-US" dirty="0">
                <a:solidFill>
                  <a:schemeClr val="tx2"/>
                </a:solidFill>
                <a:cs typeface="+mn-ea"/>
                <a:sym typeface="+mn-lt"/>
              </a:rPr>
              <a:t> </a:t>
            </a:r>
            <a:r>
              <a:rPr lang="en-US" dirty="0" err="1">
                <a:solidFill>
                  <a:schemeClr val="tx2"/>
                </a:solidFill>
                <a:cs typeface="+mn-ea"/>
                <a:sym typeface="+mn-lt"/>
              </a:rPr>
              <a:t>tính</a:t>
            </a:r>
            <a:r>
              <a:rPr lang="en-US" dirty="0">
                <a:solidFill>
                  <a:schemeClr val="tx2"/>
                </a:solidFill>
                <a:cs typeface="+mn-ea"/>
                <a:sym typeface="+mn-lt"/>
              </a:rPr>
              <a:t> </a:t>
            </a:r>
            <a:r>
              <a:rPr lang="en-US" dirty="0" err="1">
                <a:solidFill>
                  <a:schemeClr val="tx2"/>
                </a:solidFill>
                <a:cs typeface="+mn-ea"/>
                <a:sym typeface="+mn-lt"/>
              </a:rPr>
              <a:t>còn</a:t>
            </a:r>
            <a:r>
              <a:rPr lang="en-US" dirty="0">
                <a:solidFill>
                  <a:schemeClr val="tx2"/>
                </a:solidFill>
                <a:cs typeface="+mn-ea"/>
                <a:sym typeface="+mn-lt"/>
              </a:rPr>
              <a:t> </a:t>
            </a:r>
            <a:r>
              <a:rPr lang="en-US" dirty="0" err="1">
                <a:solidFill>
                  <a:schemeClr val="tx2"/>
                </a:solidFill>
                <a:cs typeface="+mn-ea"/>
                <a:sym typeface="+mn-lt"/>
              </a:rPr>
              <a:t>hỏi</a:t>
            </a:r>
            <a:r>
              <a:rPr lang="en-US" dirty="0">
                <a:solidFill>
                  <a:schemeClr val="tx2"/>
                </a:solidFill>
                <a:cs typeface="+mn-ea"/>
                <a:sym typeface="+mn-lt"/>
              </a:rPr>
              <a:t> </a:t>
            </a:r>
            <a:r>
              <a:rPr lang="en-US" dirty="0" err="1">
                <a:solidFill>
                  <a:schemeClr val="tx2"/>
                </a:solidFill>
                <a:cs typeface="+mn-ea"/>
                <a:sym typeface="+mn-lt"/>
              </a:rPr>
              <a:t>lại</a:t>
            </a:r>
            <a:r>
              <a:rPr lang="en-US" dirty="0">
                <a:solidFill>
                  <a:schemeClr val="tx2"/>
                </a:solidFill>
                <a:cs typeface="+mn-ea"/>
                <a:sym typeface="+mn-lt"/>
              </a:rPr>
              <a:t>. </a:t>
            </a:r>
            <a:r>
              <a:rPr lang="en-US" dirty="0" err="1">
                <a:solidFill>
                  <a:schemeClr val="tx2"/>
                </a:solidFill>
                <a:cs typeface="+mn-ea"/>
                <a:sym typeface="+mn-lt"/>
              </a:rPr>
              <a:t>Đây</a:t>
            </a:r>
            <a:r>
              <a:rPr lang="en-US" dirty="0">
                <a:solidFill>
                  <a:schemeClr val="tx2"/>
                </a:solidFill>
                <a:cs typeface="+mn-ea"/>
                <a:sym typeface="+mn-lt"/>
              </a:rPr>
              <a:t> </a:t>
            </a:r>
            <a:r>
              <a:rPr lang="en-US" dirty="0" err="1">
                <a:solidFill>
                  <a:schemeClr val="tx2"/>
                </a:solidFill>
                <a:cs typeface="+mn-ea"/>
                <a:sym typeface="+mn-lt"/>
              </a:rPr>
              <a:t>là</a:t>
            </a:r>
            <a:r>
              <a:rPr lang="en-US" dirty="0">
                <a:solidFill>
                  <a:schemeClr val="tx2"/>
                </a:solidFill>
                <a:cs typeface="+mn-ea"/>
                <a:sym typeface="+mn-lt"/>
              </a:rPr>
              <a:t> </a:t>
            </a:r>
            <a:r>
              <a:rPr lang="en-US" dirty="0" err="1">
                <a:solidFill>
                  <a:schemeClr val="tx2"/>
                </a:solidFill>
                <a:cs typeface="+mn-ea"/>
                <a:sym typeface="+mn-lt"/>
              </a:rPr>
              <a:t>thuật</a:t>
            </a:r>
            <a:r>
              <a:rPr lang="en-US" dirty="0">
                <a:solidFill>
                  <a:schemeClr val="tx2"/>
                </a:solidFill>
                <a:cs typeface="+mn-ea"/>
                <a:sym typeface="+mn-lt"/>
              </a:rPr>
              <a:t> </a:t>
            </a:r>
            <a:r>
              <a:rPr lang="en-US" dirty="0" err="1">
                <a:solidFill>
                  <a:schemeClr val="tx2"/>
                </a:solidFill>
                <a:cs typeface="+mn-ea"/>
                <a:sym typeface="+mn-lt"/>
              </a:rPr>
              <a:t>toán</a:t>
            </a:r>
            <a:r>
              <a:rPr lang="en-US" dirty="0">
                <a:solidFill>
                  <a:schemeClr val="tx2"/>
                </a:solidFill>
                <a:cs typeface="+mn-ea"/>
                <a:sym typeface="+mn-lt"/>
              </a:rPr>
              <a:t>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cấu</a:t>
            </a:r>
            <a:r>
              <a:rPr lang="en-US" dirty="0">
                <a:solidFill>
                  <a:schemeClr val="tx2"/>
                </a:solidFill>
                <a:cs typeface="+mn-ea"/>
                <a:sym typeface="+mn-lt"/>
              </a:rPr>
              <a:t> </a:t>
            </a:r>
            <a:r>
              <a:rPr lang="en-US" dirty="0" err="1">
                <a:solidFill>
                  <a:schemeClr val="tx2"/>
                </a:solidFill>
                <a:cs typeface="+mn-ea"/>
                <a:sym typeface="+mn-lt"/>
              </a:rPr>
              <a:t>trúc</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với</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không</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a:t>
            </a:r>
          </a:p>
        </p:txBody>
      </p:sp>
    </p:spTree>
    <p:extLst>
      <p:ext uri="{BB962C8B-B14F-4D97-AF65-F5344CB8AC3E}">
        <p14:creationId xmlns:p14="http://schemas.microsoft.com/office/powerpoint/2010/main" val="3071474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2141E262-01A0-1D30-5939-93DA726D5DD6}"/>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198" b="98204" l="1198" r="97605">
                        <a14:foregroundMark x1="35928" y1="13772" x2="35928" y2="13772"/>
                        <a14:foregroundMark x1="47305" y1="6587" x2="47305" y2="6587"/>
                        <a14:foregroundMark x1="37126" y1="9581" x2="41916" y2="11377"/>
                        <a14:foregroundMark x1="72455" y1="21557" x2="72455" y2="24551"/>
                        <a14:foregroundMark x1="70659" y1="32934" x2="70659" y2="32934"/>
                        <a14:foregroundMark x1="68862" y1="38922" x2="66467" y2="43713"/>
                        <a14:foregroundMark x1="58683" y1="56287" x2="58683" y2="56287"/>
                        <a14:foregroundMark x1="54491" y1="71257" x2="54491" y2="71257"/>
                        <a14:foregroundMark x1="58683" y1="69461" x2="59281" y2="56287"/>
                        <a14:foregroundMark x1="72455" y1="40120" x2="58084" y2="65868"/>
                        <a14:foregroundMark x1="66467" y1="40719" x2="82036" y2="30539"/>
                        <a14:foregroundMark x1="83832" y1="32934" x2="83234" y2="68862"/>
                        <a14:foregroundMark x1="91617" y1="40719" x2="78443" y2="76647"/>
                        <a14:foregroundMark x1="94611" y1="50299" x2="87425" y2="79042"/>
                        <a14:foregroundMark x1="80240" y1="82036" x2="45509" y2="92814"/>
                        <a14:foregroundMark x1="64072" y1="94611" x2="37062" y2="97183"/>
                        <a14:foregroundMark x1="7186" y1="32335" x2="7186" y2="37126"/>
                        <a14:foregroundMark x1="42003" y1="2395" x2="37725" y2="1796"/>
                        <a14:foregroundMark x1="67665" y1="5988" x2="42003" y2="2395"/>
                        <a14:foregroundMark x1="37725" y1="1796" x2="37126" y2="2395"/>
                        <a14:foregroundMark x1="37126" y1="3593" x2="41317" y2="3593"/>
                        <a14:foregroundMark x1="1334" y1="63473" x2="1198" y2="64671"/>
                        <a14:foregroundMark x1="1537" y1="61677" x2="1334" y2="63473"/>
                        <a14:foregroundMark x1="1605" y1="61078" x2="1537" y2="61677"/>
                        <a14:foregroundMark x1="4790" y1="32934" x2="1605" y2="61078"/>
                        <a14:foregroundMark x1="2677" y1="61078" x2="5389" y2="54491"/>
                        <a14:foregroundMark x1="2430" y1="61677" x2="2677" y2="61078"/>
                        <a14:foregroundMark x1="1691" y1="63473" x2="2430" y2="61677"/>
                        <a14:foregroundMark x1="1198" y1="64671" x2="1691" y2="63473"/>
                        <a14:foregroundMark x1="97605" y1="43713" x2="97006" y2="61078"/>
                        <a14:foregroundMark x1="40120" y1="23952" x2="40120" y2="23952"/>
                        <a14:foregroundMark x1="38323" y1="23952" x2="41916" y2="22156"/>
                        <a14:foregroundMark x1="34132" y1="22156" x2="34132" y2="22156"/>
                        <a14:foregroundMark x1="32934" y1="31138" x2="53892" y2="23353"/>
                        <a14:foregroundMark x1="42515" y1="23353" x2="53293" y2="20359"/>
                        <a14:foregroundMark x1="38922" y1="21557" x2="51497" y2="21557"/>
                        <a14:foregroundMark x1="38922" y1="20359" x2="57485" y2="19760"/>
                        <a14:foregroundMark x1="52096" y1="17365" x2="61078" y2="33533"/>
                        <a14:foregroundMark x1="59880" y1="20359" x2="62874" y2="32934"/>
                        <a14:foregroundMark x1="64671" y1="22156" x2="66467" y2="31737"/>
                        <a14:foregroundMark x1="66467" y1="23353" x2="64671" y2="42515"/>
                        <a14:foregroundMark x1="65269" y1="29940" x2="53293" y2="54491"/>
                        <a14:foregroundMark x1="61078" y1="32934" x2="53293" y2="53892"/>
                        <a14:foregroundMark x1="47305" y1="80838" x2="53892" y2="79641"/>
                        <a14:backgroundMark x1="29940" y1="97605" x2="29940" y2="97605"/>
                        <a14:backgroundMark x1="26347" y1="98204" x2="26347" y2="98204"/>
                        <a14:backgroundMark x1="24551" y1="98204" x2="30539" y2="98204"/>
                        <a14:backgroundMark x1="23952" y1="96407" x2="26347" y2="96407"/>
                        <a14:backgroundMark x1="29341" y1="97605" x2="35329" y2="99401"/>
                        <a14:backgroundMark x1="37725" y1="0" x2="37725" y2="0"/>
                        <a14:backgroundMark x1="38922" y1="0" x2="38922" y2="0"/>
                        <a14:backgroundMark x1="1198" y1="63473" x2="1198" y2="63473"/>
                        <a14:backgroundMark x1="1198" y1="67066" x2="1198" y2="67066"/>
                        <a14:backgroundMark x1="2994" y1="65269" x2="2994" y2="65269"/>
                        <a14:backgroundMark x1="1796" y1="65868" x2="1796" y2="65868"/>
                        <a14:backgroundMark x1="1198" y1="61677" x2="1198" y2="61677"/>
                        <a14:backgroundMark x1="1796" y1="67066" x2="1796" y2="67066"/>
                        <a14:backgroundMark x1="1198" y1="63473" x2="1198" y2="63473"/>
                        <a14:backgroundMark x1="1198" y1="63473" x2="1198" y2="63473"/>
                        <a14:backgroundMark x1="1198" y1="61078" x2="1198" y2="61078"/>
                        <a14:backgroundMark x1="1198" y1="65269" x2="1198" y2="65269"/>
                        <a14:backgroundMark x1="1198" y1="67066" x2="1198" y2="67066"/>
                        <a14:backgroundMark x1="37725" y1="2395" x2="37725" y2="2395"/>
                        <a14:backgroundMark x1="41317" y1="1796" x2="41317" y2="1796"/>
                      </a14:backgroundRemoval>
                    </a14:imgEffect>
                  </a14:imgLayer>
                </a14:imgProps>
              </a:ext>
              <a:ext uri="{28A0092B-C50C-407E-A947-70E740481C1C}">
                <a14:useLocalDpi xmlns:a14="http://schemas.microsoft.com/office/drawing/2010/main" val="0"/>
              </a:ext>
            </a:extLst>
          </a:blip>
          <a:srcRect/>
          <a:stretch>
            <a:fillRect/>
          </a:stretch>
        </p:blipFill>
        <p:spPr bwMode="auto">
          <a:xfrm>
            <a:off x="952235" y="1761229"/>
            <a:ext cx="1036638" cy="103663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8E2DC15-6E73-6972-6132-67ACC263712C}"/>
              </a:ext>
            </a:extLst>
          </p:cNvPr>
          <p:cNvSpPr txBox="1"/>
          <p:nvPr/>
        </p:nvSpPr>
        <p:spPr>
          <a:xfrm>
            <a:off x="2152275" y="1718625"/>
            <a:ext cx="9087489" cy="1121846"/>
          </a:xfrm>
          <a:prstGeom prst="rect">
            <a:avLst/>
          </a:prstGeom>
          <a:noFill/>
        </p:spPr>
        <p:txBody>
          <a:bodyPr wrap="square">
            <a:spAutoFit/>
          </a:bodyPr>
          <a:lstStyle/>
          <a:p>
            <a:pPr marL="0" indent="0" algn="just">
              <a:lnSpc>
                <a:spcPct val="150000"/>
              </a:lnSpc>
              <a:spcBef>
                <a:spcPct val="0"/>
              </a:spcBef>
              <a:buNone/>
            </a:pPr>
            <a:r>
              <a:rPr lang="en-US" sz="2400" dirty="0" err="1">
                <a:solidFill>
                  <a:schemeClr val="tx2"/>
                </a:solidFill>
                <a:cs typeface="+mn-ea"/>
                <a:sym typeface="+mn-lt"/>
              </a:rPr>
              <a:t>Với</a:t>
            </a:r>
            <a:r>
              <a:rPr lang="en-US" sz="2400" dirty="0">
                <a:solidFill>
                  <a:schemeClr val="tx2"/>
                </a:solidFill>
                <a:cs typeface="+mn-ea"/>
                <a:sym typeface="+mn-lt"/>
              </a:rPr>
              <a:t> </a:t>
            </a:r>
            <a:r>
              <a:rPr lang="en-US" sz="2400" dirty="0" err="1">
                <a:solidFill>
                  <a:schemeClr val="tx2"/>
                </a:solidFill>
                <a:cs typeface="+mn-ea"/>
                <a:sym typeface="+mn-lt"/>
              </a:rPr>
              <a:t>hai</a:t>
            </a:r>
            <a:r>
              <a:rPr lang="en-US" sz="2400" dirty="0">
                <a:solidFill>
                  <a:schemeClr val="tx2"/>
                </a:solidFill>
                <a:cs typeface="+mn-ea"/>
                <a:sym typeface="+mn-lt"/>
              </a:rPr>
              <a:t> </a:t>
            </a:r>
            <a:r>
              <a:rPr lang="en-US" sz="2400" dirty="0" err="1">
                <a:solidFill>
                  <a:schemeClr val="tx2"/>
                </a:solidFill>
                <a:cs typeface="+mn-ea"/>
                <a:sym typeface="+mn-lt"/>
              </a:rPr>
              <a:t>mẫu</a:t>
            </a:r>
            <a:r>
              <a:rPr lang="en-US" sz="2400" dirty="0">
                <a:solidFill>
                  <a:schemeClr val="tx2"/>
                </a:solidFill>
                <a:cs typeface="+mn-ea"/>
                <a:sym typeface="+mn-lt"/>
              </a:rPr>
              <a:t> </a:t>
            </a:r>
            <a:r>
              <a:rPr lang="en-US" sz="2400" dirty="0" err="1">
                <a:solidFill>
                  <a:schemeClr val="tx2"/>
                </a:solidFill>
                <a:cs typeface="+mn-ea"/>
                <a:sym typeface="+mn-lt"/>
              </a:rPr>
              <a:t>mô</a:t>
            </a:r>
            <a:r>
              <a:rPr lang="en-US" sz="2400" dirty="0">
                <a:solidFill>
                  <a:schemeClr val="tx2"/>
                </a:solidFill>
                <a:cs typeface="+mn-ea"/>
                <a:sym typeface="+mn-lt"/>
              </a:rPr>
              <a:t> </a:t>
            </a:r>
            <a:r>
              <a:rPr lang="en-US" sz="2400" dirty="0" err="1">
                <a:solidFill>
                  <a:schemeClr val="tx2"/>
                </a:solidFill>
                <a:cs typeface="+mn-ea"/>
                <a:sym typeface="+mn-lt"/>
              </a:rPr>
              <a:t>tả</a:t>
            </a:r>
            <a:r>
              <a:rPr lang="en-US" sz="2400" dirty="0">
                <a:solidFill>
                  <a:schemeClr val="tx2"/>
                </a:solidFill>
                <a:cs typeface="+mn-ea"/>
                <a:sym typeface="+mn-lt"/>
              </a:rPr>
              <a:t> </a:t>
            </a:r>
            <a:r>
              <a:rPr lang="en-US" sz="2400" dirty="0" err="1">
                <a:solidFill>
                  <a:schemeClr val="tx2"/>
                </a:solidFill>
                <a:cs typeface="+mn-ea"/>
                <a:sym typeface="+mn-lt"/>
              </a:rPr>
              <a:t>cấu</a:t>
            </a:r>
            <a:r>
              <a:rPr lang="en-US" sz="2400" dirty="0">
                <a:solidFill>
                  <a:schemeClr val="tx2"/>
                </a:solidFill>
                <a:cs typeface="+mn-ea"/>
                <a:sym typeface="+mn-lt"/>
              </a:rPr>
              <a:t> </a:t>
            </a:r>
            <a:r>
              <a:rPr lang="en-US" sz="2400" dirty="0" err="1">
                <a:solidFill>
                  <a:schemeClr val="tx2"/>
                </a:solidFill>
                <a:cs typeface="+mn-ea"/>
                <a:sym typeface="+mn-lt"/>
              </a:rPr>
              <a:t>trúc</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ở </a:t>
            </a:r>
            <a:r>
              <a:rPr lang="en-US" sz="2400" i="1" dirty="0" err="1">
                <a:solidFill>
                  <a:schemeClr val="tx2"/>
                </a:solidFill>
                <a:cs typeface="+mn-ea"/>
                <a:sym typeface="+mn-lt"/>
              </a:rPr>
              <a:t>Hình</a:t>
            </a:r>
            <a:r>
              <a:rPr lang="en-US" sz="2400" i="1" dirty="0">
                <a:solidFill>
                  <a:schemeClr val="tx2"/>
                </a:solidFill>
                <a:cs typeface="+mn-ea"/>
                <a:sym typeface="+mn-lt"/>
              </a:rPr>
              <a:t> 1, </a:t>
            </a:r>
            <a:r>
              <a:rPr lang="en-US" sz="2400" dirty="0" err="1">
                <a:solidFill>
                  <a:schemeClr val="tx2"/>
                </a:solidFill>
                <a:cs typeface="+mn-ea"/>
                <a:sym typeface="+mn-lt"/>
              </a:rPr>
              <a:t>em</a:t>
            </a:r>
            <a:r>
              <a:rPr lang="en-US" sz="2400" dirty="0">
                <a:solidFill>
                  <a:schemeClr val="tx2"/>
                </a:solidFill>
                <a:cs typeface="+mn-ea"/>
                <a:sym typeface="+mn-lt"/>
              </a:rPr>
              <a:t> </a:t>
            </a:r>
            <a:r>
              <a:rPr lang="en-US" sz="2400" dirty="0" err="1">
                <a:solidFill>
                  <a:schemeClr val="tx2"/>
                </a:solidFill>
                <a:cs typeface="+mn-ea"/>
                <a:sym typeface="+mn-lt"/>
              </a:rPr>
              <a:t>hãy</a:t>
            </a:r>
            <a:r>
              <a:rPr lang="en-US" sz="2400" dirty="0">
                <a:solidFill>
                  <a:schemeClr val="tx2"/>
                </a:solidFill>
                <a:cs typeface="+mn-ea"/>
                <a:sym typeface="+mn-lt"/>
              </a:rPr>
              <a:t> </a:t>
            </a:r>
            <a:r>
              <a:rPr lang="en-US" sz="2400" dirty="0" err="1">
                <a:solidFill>
                  <a:schemeClr val="tx2"/>
                </a:solidFill>
                <a:cs typeface="+mn-ea"/>
                <a:sym typeface="+mn-lt"/>
              </a:rPr>
              <a:t>mô</a:t>
            </a:r>
            <a:r>
              <a:rPr lang="en-US" sz="2400" dirty="0">
                <a:solidFill>
                  <a:schemeClr val="tx2"/>
                </a:solidFill>
                <a:cs typeface="+mn-ea"/>
                <a:sym typeface="+mn-lt"/>
              </a:rPr>
              <a:t> </a:t>
            </a:r>
            <a:r>
              <a:rPr lang="en-US" sz="2400" dirty="0" err="1">
                <a:solidFill>
                  <a:schemeClr val="tx2"/>
                </a:solidFill>
                <a:cs typeface="+mn-ea"/>
                <a:sym typeface="+mn-lt"/>
              </a:rPr>
              <a:t>tả</a:t>
            </a:r>
            <a:r>
              <a:rPr lang="en-US" sz="2400" dirty="0">
                <a:solidFill>
                  <a:schemeClr val="tx2"/>
                </a:solidFill>
                <a:cs typeface="+mn-ea"/>
                <a:sym typeface="+mn-lt"/>
              </a:rPr>
              <a:t> </a:t>
            </a:r>
            <a:r>
              <a:rPr lang="en-US" sz="2400" dirty="0" err="1">
                <a:solidFill>
                  <a:schemeClr val="tx2"/>
                </a:solidFill>
                <a:cs typeface="+mn-ea"/>
                <a:sym typeface="+mn-lt"/>
              </a:rPr>
              <a:t>hai</a:t>
            </a:r>
            <a:r>
              <a:rPr lang="en-US" sz="2400" dirty="0">
                <a:solidFill>
                  <a:schemeClr val="tx2"/>
                </a:solidFill>
                <a:cs typeface="+mn-ea"/>
                <a:sym typeface="+mn-lt"/>
              </a:rPr>
              <a:t> </a:t>
            </a:r>
            <a:r>
              <a:rPr lang="en-US" sz="2400" dirty="0" err="1">
                <a:solidFill>
                  <a:schemeClr val="tx2"/>
                </a:solidFill>
                <a:cs typeface="+mn-ea"/>
                <a:sym typeface="+mn-lt"/>
              </a:rPr>
              <a:t>thuật</a:t>
            </a:r>
            <a:r>
              <a:rPr lang="en-US" sz="2400" dirty="0">
                <a:solidFill>
                  <a:schemeClr val="tx2"/>
                </a:solidFill>
                <a:cs typeface="+mn-ea"/>
                <a:sym typeface="+mn-lt"/>
              </a:rPr>
              <a:t> </a:t>
            </a:r>
            <a:r>
              <a:rPr lang="en-US" sz="2400" dirty="0" err="1">
                <a:solidFill>
                  <a:schemeClr val="tx2"/>
                </a:solidFill>
                <a:cs typeface="+mn-ea"/>
                <a:sym typeface="+mn-lt"/>
              </a:rPr>
              <a:t>toán</a:t>
            </a:r>
            <a:r>
              <a:rPr lang="en-US" sz="2400" dirty="0">
                <a:solidFill>
                  <a:schemeClr val="tx2"/>
                </a:solidFill>
                <a:cs typeface="+mn-ea"/>
                <a:sym typeface="+mn-lt"/>
              </a:rPr>
              <a:t> ở </a:t>
            </a:r>
            <a:r>
              <a:rPr lang="en-US" sz="2400" i="1" dirty="0" err="1">
                <a:solidFill>
                  <a:schemeClr val="tx2"/>
                </a:solidFill>
                <a:cs typeface="+mn-ea"/>
                <a:sym typeface="+mn-lt"/>
              </a:rPr>
              <a:t>Ví</a:t>
            </a:r>
            <a:r>
              <a:rPr lang="en-US" sz="2400" i="1" dirty="0">
                <a:solidFill>
                  <a:schemeClr val="tx2"/>
                </a:solidFill>
                <a:cs typeface="+mn-ea"/>
                <a:sym typeface="+mn-lt"/>
              </a:rPr>
              <a:t> </a:t>
            </a:r>
            <a:r>
              <a:rPr lang="en-US" sz="2400" i="1" dirty="0" err="1">
                <a:solidFill>
                  <a:schemeClr val="tx2"/>
                </a:solidFill>
                <a:cs typeface="+mn-ea"/>
                <a:sym typeface="+mn-lt"/>
              </a:rPr>
              <a:t>dụ</a:t>
            </a:r>
            <a:r>
              <a:rPr lang="en-US" sz="2400" i="1" dirty="0">
                <a:solidFill>
                  <a:schemeClr val="tx2"/>
                </a:solidFill>
                <a:cs typeface="+mn-ea"/>
                <a:sym typeface="+mn-lt"/>
              </a:rPr>
              <a:t> 1 </a:t>
            </a:r>
            <a:r>
              <a:rPr lang="en-US" sz="2400" dirty="0" err="1">
                <a:solidFill>
                  <a:schemeClr val="tx2"/>
                </a:solidFill>
                <a:cs typeface="+mn-ea"/>
                <a:sym typeface="+mn-lt"/>
              </a:rPr>
              <a:t>và</a:t>
            </a:r>
            <a:r>
              <a:rPr lang="en-US" sz="2400" i="1" dirty="0">
                <a:solidFill>
                  <a:schemeClr val="tx2"/>
                </a:solidFill>
                <a:cs typeface="+mn-ea"/>
                <a:sym typeface="+mn-lt"/>
              </a:rPr>
              <a:t> </a:t>
            </a:r>
            <a:r>
              <a:rPr lang="en-US" sz="2400" i="1" dirty="0" err="1">
                <a:solidFill>
                  <a:schemeClr val="tx2"/>
                </a:solidFill>
                <a:cs typeface="+mn-ea"/>
                <a:sym typeface="+mn-lt"/>
              </a:rPr>
              <a:t>Ví</a:t>
            </a:r>
            <a:r>
              <a:rPr lang="en-US" sz="2400" i="1" dirty="0">
                <a:solidFill>
                  <a:schemeClr val="tx2"/>
                </a:solidFill>
                <a:cs typeface="+mn-ea"/>
                <a:sym typeface="+mn-lt"/>
              </a:rPr>
              <a:t> </a:t>
            </a:r>
            <a:r>
              <a:rPr lang="en-US" sz="2400" i="1" dirty="0" err="1">
                <a:solidFill>
                  <a:schemeClr val="tx2"/>
                </a:solidFill>
                <a:cs typeface="+mn-ea"/>
                <a:sym typeface="+mn-lt"/>
              </a:rPr>
              <a:t>dụ</a:t>
            </a:r>
            <a:r>
              <a:rPr lang="en-US" sz="2400" i="1" dirty="0">
                <a:solidFill>
                  <a:schemeClr val="tx2"/>
                </a:solidFill>
                <a:cs typeface="+mn-ea"/>
                <a:sym typeface="+mn-lt"/>
              </a:rPr>
              <a:t> 2</a:t>
            </a:r>
            <a:endParaRPr lang="en-US" sz="2400" dirty="0">
              <a:solidFill>
                <a:schemeClr val="tx2"/>
              </a:solidFill>
              <a:cs typeface="+mn-ea"/>
              <a:sym typeface="+mn-lt"/>
            </a:endParaRPr>
          </a:p>
        </p:txBody>
      </p:sp>
      <p:pic>
        <p:nvPicPr>
          <p:cNvPr id="12" name="Picture 11">
            <a:extLst>
              <a:ext uri="{FF2B5EF4-FFF2-40B4-BE49-F238E27FC236}">
                <a16:creationId xmlns:a16="http://schemas.microsoft.com/office/drawing/2014/main" id="{32B8EC36-0520-944F-AF1D-53D24F17C5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235" y="3101882"/>
            <a:ext cx="10287529" cy="3626036"/>
          </a:xfrm>
          <a:prstGeom prst="rect">
            <a:avLst/>
          </a:prstGeom>
        </p:spPr>
      </p:pic>
    </p:spTree>
    <p:extLst>
      <p:ext uri="{BB962C8B-B14F-4D97-AF65-F5344CB8AC3E}">
        <p14:creationId xmlns:p14="http://schemas.microsoft.com/office/powerpoint/2010/main" val="386892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1443" y="1654216"/>
            <a:ext cx="10709111" cy="586244"/>
          </a:xfrm>
        </p:spPr>
        <p:txBody>
          <a:bodyPr>
            <a:noAutofit/>
          </a:bodyPr>
          <a:lstStyle/>
          <a:p>
            <a:r>
              <a:rPr lang="vi-VN" sz="2400" b="1" dirty="0">
                <a:cs typeface="+mn-ea"/>
                <a:sym typeface="+mn-lt"/>
              </a:rPr>
              <a:t>2. Câu lệnh lặp với số lần lặp biết trước trong python</a:t>
            </a:r>
            <a:endParaRPr lang="en-US" sz="2400" b="1" cap="all" dirty="0">
              <a:solidFill>
                <a:schemeClr val="dk2"/>
              </a:solidFill>
              <a:latin typeface="+mn-lt"/>
              <a:ea typeface="+mn-ea"/>
              <a:cs typeface="+mn-ea"/>
              <a:sym typeface="+mn-lt"/>
            </a:endParaRPr>
          </a:p>
        </p:txBody>
      </p:sp>
      <p:sp>
        <p:nvSpPr>
          <p:cNvPr id="4" name="TextBox 3">
            <a:extLst>
              <a:ext uri="{FF2B5EF4-FFF2-40B4-BE49-F238E27FC236}">
                <a16:creationId xmlns:a16="http://schemas.microsoft.com/office/drawing/2014/main" id="{72257DEF-1720-BFC3-1B02-2442CF8F6AD9}"/>
              </a:ext>
            </a:extLst>
          </p:cNvPr>
          <p:cNvSpPr txBox="1"/>
          <p:nvPr/>
        </p:nvSpPr>
        <p:spPr>
          <a:xfrm>
            <a:off x="697965" y="2340088"/>
            <a:ext cx="2734854" cy="574388"/>
          </a:xfrm>
          <a:prstGeom prst="rect">
            <a:avLst/>
          </a:prstGeom>
          <a:noFill/>
        </p:spPr>
        <p:txBody>
          <a:bodyPr wrap="square">
            <a:spAutoFit/>
          </a:bodyPr>
          <a:lstStyle/>
          <a:p>
            <a:pPr marL="0" indent="0" algn="just">
              <a:lnSpc>
                <a:spcPct val="150000"/>
              </a:lnSpc>
              <a:buNone/>
            </a:pPr>
            <a:r>
              <a:rPr lang="en-US" sz="2400" i="1" dirty="0" err="1">
                <a:solidFill>
                  <a:schemeClr val="tx2"/>
                </a:solidFill>
                <a:cs typeface="+mn-ea"/>
                <a:sym typeface="+mn-lt"/>
              </a:rPr>
              <a:t>Dạng</a:t>
            </a:r>
            <a:r>
              <a:rPr lang="en-US" sz="2400" i="1" dirty="0">
                <a:solidFill>
                  <a:schemeClr val="tx2"/>
                </a:solidFill>
                <a:cs typeface="+mn-ea"/>
                <a:sym typeface="+mn-lt"/>
              </a:rPr>
              <a:t> </a:t>
            </a:r>
            <a:r>
              <a:rPr lang="en-US" sz="2400" i="1" dirty="0" err="1">
                <a:solidFill>
                  <a:schemeClr val="tx2"/>
                </a:solidFill>
                <a:cs typeface="+mn-ea"/>
                <a:sym typeface="+mn-lt"/>
              </a:rPr>
              <a:t>câu</a:t>
            </a:r>
            <a:r>
              <a:rPr lang="en-US" sz="2400" i="1" dirty="0">
                <a:solidFill>
                  <a:schemeClr val="tx2"/>
                </a:solidFill>
                <a:cs typeface="+mn-ea"/>
                <a:sym typeface="+mn-lt"/>
              </a:rPr>
              <a:t> </a:t>
            </a:r>
            <a:r>
              <a:rPr lang="en-US" sz="2400" i="1" dirty="0" err="1">
                <a:solidFill>
                  <a:schemeClr val="tx2"/>
                </a:solidFill>
                <a:cs typeface="+mn-ea"/>
                <a:sym typeface="+mn-lt"/>
              </a:rPr>
              <a:t>lệnh</a:t>
            </a:r>
            <a:r>
              <a:rPr lang="en-US" sz="2400" i="1" dirty="0">
                <a:solidFill>
                  <a:schemeClr val="tx2"/>
                </a:solidFill>
                <a:cs typeface="+mn-ea"/>
                <a:sym typeface="+mn-lt"/>
              </a:rPr>
              <a:t>:</a:t>
            </a:r>
          </a:p>
        </p:txBody>
      </p:sp>
      <p:pic>
        <p:nvPicPr>
          <p:cNvPr id="5" name="Picture 4">
            <a:extLst>
              <a:ext uri="{FF2B5EF4-FFF2-40B4-BE49-F238E27FC236}">
                <a16:creationId xmlns:a16="http://schemas.microsoft.com/office/drawing/2014/main" id="{7725FB1F-BA45-F181-FC9C-9DD30CD06B49}"/>
              </a:ext>
            </a:extLst>
          </p:cNvPr>
          <p:cNvPicPr>
            <a:picLocks noChangeAspect="1"/>
          </p:cNvPicPr>
          <p:nvPr/>
        </p:nvPicPr>
        <p:blipFill>
          <a:blip r:embed="rId3"/>
          <a:stretch>
            <a:fillRect/>
          </a:stretch>
        </p:blipFill>
        <p:spPr>
          <a:xfrm>
            <a:off x="697965" y="3205172"/>
            <a:ext cx="10796069" cy="2825042"/>
          </a:xfrm>
          <a:prstGeom prst="rect">
            <a:avLst/>
          </a:prstGeom>
        </p:spPr>
      </p:pic>
    </p:spTree>
    <p:extLst>
      <p:ext uri="{BB962C8B-B14F-4D97-AF65-F5344CB8AC3E}">
        <p14:creationId xmlns:p14="http://schemas.microsoft.com/office/powerpoint/2010/main" val="157576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4F0E019-68A4-6024-D8DA-2A005774341F}"/>
              </a:ext>
            </a:extLst>
          </p:cNvPr>
          <p:cNvSpPr txBox="1">
            <a:spLocks/>
          </p:cNvSpPr>
          <p:nvPr/>
        </p:nvSpPr>
        <p:spPr>
          <a:xfrm>
            <a:off x="547649" y="2538863"/>
            <a:ext cx="11096698" cy="1970907"/>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457200" indent="-457200">
              <a:lnSpc>
                <a:spcPct val="150000"/>
              </a:lnSpc>
            </a:pPr>
            <a:r>
              <a:rPr lang="vi-VN" dirty="0">
                <a:solidFill>
                  <a:sysClr val="windowText" lastClr="000000"/>
                </a:solidFill>
              </a:rPr>
              <a:t>Trong câu lệnh lặp </a:t>
            </a:r>
            <a:r>
              <a:rPr lang="vi-VN" dirty="0">
                <a:solidFill>
                  <a:sysClr val="windowText" lastClr="000000"/>
                </a:solidFill>
                <a:latin typeface="Consolas" panose="020B0609020204030204" pitchFamily="49" charset="0"/>
              </a:rPr>
              <a:t>for</a:t>
            </a:r>
            <a:r>
              <a:rPr lang="vi-VN" dirty="0">
                <a:solidFill>
                  <a:sysClr val="windowText" lastClr="000000"/>
                </a:solidFill>
              </a:rPr>
              <a:t>, hàm </a:t>
            </a:r>
            <a:r>
              <a:rPr lang="vi-VN" dirty="0">
                <a:solidFill>
                  <a:sysClr val="windowText" lastClr="000000"/>
                </a:solidFill>
                <a:latin typeface="Consolas" panose="020B0609020204030204" pitchFamily="49" charset="0"/>
              </a:rPr>
              <a:t>range(m,n)</a:t>
            </a:r>
            <a:r>
              <a:rPr lang="vi-VN" dirty="0">
                <a:solidFill>
                  <a:sysClr val="windowText" lastClr="000000"/>
                </a:solidFill>
              </a:rPr>
              <a:t> dùng để khởi tạo dãy số nguyên từ </a:t>
            </a:r>
            <a:r>
              <a:rPr lang="vi-VN" dirty="0">
                <a:solidFill>
                  <a:sysClr val="windowText" lastClr="000000"/>
                </a:solidFill>
                <a:latin typeface="Consolas" panose="020B0609020204030204" pitchFamily="49" charset="0"/>
              </a:rPr>
              <a:t>m</a:t>
            </a:r>
            <a:r>
              <a:rPr lang="vi-VN" dirty="0">
                <a:solidFill>
                  <a:sysClr val="windowText" lastClr="000000"/>
                </a:solidFill>
              </a:rPr>
              <a:t> đến </a:t>
            </a:r>
            <a:r>
              <a:rPr lang="vi-VN" dirty="0">
                <a:solidFill>
                  <a:sysClr val="windowText" lastClr="000000"/>
                </a:solidFill>
                <a:latin typeface="Consolas" panose="020B0609020204030204" pitchFamily="49" charset="0"/>
              </a:rPr>
              <a:t>n-1</a:t>
            </a:r>
            <a:r>
              <a:rPr lang="vi-VN" dirty="0">
                <a:solidFill>
                  <a:sysClr val="windowText" lastClr="000000"/>
                </a:solidFill>
              </a:rPr>
              <a:t> (với </a:t>
            </a:r>
            <a:r>
              <a:rPr lang="vi-VN" dirty="0">
                <a:solidFill>
                  <a:sysClr val="windowText" lastClr="000000"/>
                </a:solidFill>
                <a:latin typeface="Consolas" panose="020B0609020204030204" pitchFamily="49" charset="0"/>
              </a:rPr>
              <a:t>m &lt; n</a:t>
            </a:r>
            <a:r>
              <a:rPr lang="vi-VN" dirty="0">
                <a:solidFill>
                  <a:sysClr val="windowText" lastClr="000000"/>
                </a:solidFill>
              </a:rPr>
              <a:t>).</a:t>
            </a:r>
            <a:endParaRPr lang="en-US" dirty="0">
              <a:solidFill>
                <a:sysClr val="windowText" lastClr="000000"/>
              </a:solidFill>
            </a:endParaRPr>
          </a:p>
          <a:p>
            <a:pPr marL="457200" indent="-457200">
              <a:lnSpc>
                <a:spcPct val="150000"/>
              </a:lnSpc>
            </a:pPr>
            <a:r>
              <a:rPr lang="vi-VN" dirty="0">
                <a:solidFill>
                  <a:sysClr val="windowText" lastClr="000000"/>
                </a:solidFill>
              </a:rPr>
              <a:t>Trường hợp </a:t>
            </a:r>
            <a:r>
              <a:rPr lang="vi-VN" dirty="0">
                <a:solidFill>
                  <a:sysClr val="windowText" lastClr="000000"/>
                </a:solidFill>
                <a:latin typeface="Consolas" panose="020B0609020204030204" pitchFamily="49" charset="0"/>
              </a:rPr>
              <a:t>m = 0</a:t>
            </a:r>
            <a:r>
              <a:rPr lang="vi-VN" dirty="0">
                <a:solidFill>
                  <a:sysClr val="windowText" lastClr="000000"/>
                </a:solidFill>
              </a:rPr>
              <a:t>, hàm</a:t>
            </a:r>
            <a:r>
              <a:rPr lang="vi-VN" dirty="0">
                <a:solidFill>
                  <a:sysClr val="windowText" lastClr="000000"/>
                </a:solidFill>
                <a:latin typeface="Consolas" panose="020B0609020204030204" pitchFamily="49" charset="0"/>
              </a:rPr>
              <a:t> range(m,n) </a:t>
            </a:r>
            <a:r>
              <a:rPr lang="vi-VN" dirty="0">
                <a:solidFill>
                  <a:sysClr val="windowText" lastClr="000000"/>
                </a:solidFill>
              </a:rPr>
              <a:t>có thể viết gọn là </a:t>
            </a:r>
            <a:r>
              <a:rPr lang="vi-VN" dirty="0">
                <a:solidFill>
                  <a:sysClr val="windowText" lastClr="000000"/>
                </a:solidFill>
                <a:latin typeface="Consolas" panose="020B0609020204030204" pitchFamily="49" charset="0"/>
              </a:rPr>
              <a:t>range(n)</a:t>
            </a:r>
            <a:r>
              <a:rPr lang="vi-VN" dirty="0">
                <a:solidFill>
                  <a:sysClr val="windowText" lastClr="000000"/>
                </a:solidFill>
              </a:rPr>
              <a:t>.</a:t>
            </a:r>
            <a:endParaRPr lang="en-US" dirty="0">
              <a:solidFill>
                <a:sysClr val="windowText" lastClr="000000"/>
              </a:solidFill>
            </a:endParaRPr>
          </a:p>
        </p:txBody>
      </p:sp>
      <p:sp>
        <p:nvSpPr>
          <p:cNvPr id="6" name="Title 1">
            <a:extLst>
              <a:ext uri="{FF2B5EF4-FFF2-40B4-BE49-F238E27FC236}">
                <a16:creationId xmlns:a16="http://schemas.microsoft.com/office/drawing/2014/main" id="{BC9E5B98-F4C3-AD06-6EFC-5EA7C2B4C3C2}"/>
              </a:ext>
            </a:extLst>
          </p:cNvPr>
          <p:cNvSpPr txBox="1">
            <a:spLocks/>
          </p:cNvSpPr>
          <p:nvPr/>
        </p:nvSpPr>
        <p:spPr>
          <a:xfrm>
            <a:off x="741443" y="1654216"/>
            <a:ext cx="10709111" cy="58624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a:solidFill>
                  <a:schemeClr val="dk2">
                    <a:lumMod val="50000"/>
                  </a:schemeClr>
                </a:solidFill>
                <a:latin typeface="+mj-lt"/>
                <a:ea typeface="+mj-ea"/>
                <a:cs typeface="+mj-cs"/>
              </a:defRPr>
            </a:lvl1pPr>
          </a:lstStyle>
          <a:p>
            <a:r>
              <a:rPr lang="vi-VN" sz="2400" b="1">
                <a:cs typeface="+mn-ea"/>
                <a:sym typeface="+mn-lt"/>
              </a:rPr>
              <a:t>2. Câu lệnh lặp với số lần lặp biết trước trong python</a:t>
            </a:r>
            <a:endParaRPr lang="en-US" sz="2400" b="1" cap="all" dirty="0">
              <a:solidFill>
                <a:schemeClr val="dk2"/>
              </a:solidFill>
              <a:latin typeface="+mn-lt"/>
              <a:ea typeface="+mn-ea"/>
              <a:cs typeface="+mn-ea"/>
              <a:sym typeface="+mn-lt"/>
            </a:endParaRPr>
          </a:p>
        </p:txBody>
      </p:sp>
    </p:spTree>
    <p:extLst>
      <p:ext uri="{BB962C8B-B14F-4D97-AF65-F5344CB8AC3E}">
        <p14:creationId xmlns:p14="http://schemas.microsoft.com/office/powerpoint/2010/main" val="1342740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A899F3-C5A0-B080-118E-7E98B3DD6030}"/>
              </a:ext>
            </a:extLst>
          </p:cNvPr>
          <p:cNvSpPr txBox="1"/>
          <p:nvPr/>
        </p:nvSpPr>
        <p:spPr>
          <a:xfrm>
            <a:off x="766353" y="1552156"/>
            <a:ext cx="6113416" cy="574388"/>
          </a:xfrm>
          <a:prstGeom prst="rect">
            <a:avLst/>
          </a:prstGeom>
          <a:noFill/>
        </p:spPr>
        <p:txBody>
          <a:bodyPr wrap="square">
            <a:spAutoFit/>
          </a:bodyPr>
          <a:lstStyle/>
          <a:p>
            <a:pPr marL="0" indent="0" algn="just">
              <a:lnSpc>
                <a:spcPct val="150000"/>
              </a:lnSpc>
              <a:buNone/>
            </a:pPr>
            <a:r>
              <a:rPr lang="en-US" sz="2400" b="1" dirty="0" err="1">
                <a:solidFill>
                  <a:sysClr val="windowText" lastClr="000000"/>
                </a:solidFill>
                <a:cs typeface="+mn-ea"/>
                <a:sym typeface="+mn-lt"/>
              </a:rPr>
              <a:t>Ví</a:t>
            </a:r>
            <a:r>
              <a:rPr lang="en-US" sz="2400" b="1" dirty="0">
                <a:solidFill>
                  <a:sysClr val="windowText" lastClr="000000"/>
                </a:solidFill>
                <a:cs typeface="+mn-ea"/>
                <a:sym typeface="+mn-lt"/>
              </a:rPr>
              <a:t> </a:t>
            </a:r>
            <a:r>
              <a:rPr lang="en-US" sz="2400" b="1" dirty="0" err="1">
                <a:solidFill>
                  <a:sysClr val="windowText" lastClr="000000"/>
                </a:solidFill>
                <a:cs typeface="+mn-ea"/>
                <a:sym typeface="+mn-lt"/>
              </a:rPr>
              <a:t>dụ</a:t>
            </a:r>
            <a:r>
              <a:rPr lang="en-US" sz="2400" b="1" dirty="0">
                <a:solidFill>
                  <a:sysClr val="windowText" lastClr="000000"/>
                </a:solidFill>
                <a:cs typeface="+mn-ea"/>
                <a:sym typeface="+mn-lt"/>
              </a:rPr>
              <a:t> 3:</a:t>
            </a:r>
          </a:p>
        </p:txBody>
      </p:sp>
      <p:sp>
        <p:nvSpPr>
          <p:cNvPr id="10" name="TextBox 9">
            <a:extLst>
              <a:ext uri="{FF2B5EF4-FFF2-40B4-BE49-F238E27FC236}">
                <a16:creationId xmlns:a16="http://schemas.microsoft.com/office/drawing/2014/main" id="{868F6FD1-71AC-D59B-CE5E-19F8E20B3CDF}"/>
              </a:ext>
            </a:extLst>
          </p:cNvPr>
          <p:cNvSpPr txBox="1"/>
          <p:nvPr/>
        </p:nvSpPr>
        <p:spPr>
          <a:xfrm>
            <a:off x="766353" y="2204580"/>
            <a:ext cx="10659292" cy="567848"/>
          </a:xfrm>
          <a:prstGeom prst="rect">
            <a:avLst/>
          </a:prstGeom>
          <a:noFill/>
        </p:spPr>
        <p:txBody>
          <a:bodyPr wrap="square">
            <a:spAutoFit/>
          </a:bodyPr>
          <a:lstStyle/>
          <a:p>
            <a:pPr algn="just">
              <a:lnSpc>
                <a:spcPct val="150000"/>
              </a:lnSpc>
            </a:pPr>
            <a:r>
              <a:rPr lang="en-US" sz="2400" i="1" dirty="0" err="1">
                <a:solidFill>
                  <a:schemeClr val="tx2"/>
                </a:solidFill>
                <a:cs typeface="+mn-ea"/>
                <a:sym typeface="+mn-lt"/>
              </a:rPr>
              <a:t>Hình</a:t>
            </a:r>
            <a:r>
              <a:rPr lang="en-US" sz="2400" i="1" dirty="0">
                <a:solidFill>
                  <a:schemeClr val="tx2"/>
                </a:solidFill>
                <a:cs typeface="+mn-ea"/>
                <a:sym typeface="+mn-lt"/>
              </a:rPr>
              <a:t> 3</a:t>
            </a:r>
            <a:r>
              <a:rPr lang="en-US" sz="2400" dirty="0">
                <a:solidFill>
                  <a:schemeClr val="tx2"/>
                </a:solidFill>
                <a:cs typeface="+mn-ea"/>
                <a:sym typeface="+mn-lt"/>
              </a:rPr>
              <a:t> </a:t>
            </a:r>
            <a:r>
              <a:rPr lang="en-US" sz="2400" dirty="0" err="1">
                <a:solidFill>
                  <a:schemeClr val="tx2"/>
                </a:solidFill>
                <a:cs typeface="+mn-ea"/>
                <a:sym typeface="+mn-lt"/>
              </a:rPr>
              <a:t>minh</a:t>
            </a:r>
            <a:r>
              <a:rPr lang="en-US" sz="2400" dirty="0">
                <a:solidFill>
                  <a:schemeClr val="tx2"/>
                </a:solidFill>
                <a:cs typeface="+mn-ea"/>
                <a:sym typeface="+mn-lt"/>
              </a:rPr>
              <a:t> </a:t>
            </a:r>
            <a:r>
              <a:rPr lang="en-US" sz="2400" dirty="0" err="1">
                <a:solidFill>
                  <a:schemeClr val="tx2"/>
                </a:solidFill>
                <a:cs typeface="+mn-ea"/>
                <a:sym typeface="+mn-lt"/>
              </a:rPr>
              <a:t>họa</a:t>
            </a:r>
            <a:r>
              <a:rPr lang="en-US" sz="2400" dirty="0">
                <a:solidFill>
                  <a:schemeClr val="tx2"/>
                </a:solidFill>
                <a:cs typeface="+mn-ea"/>
                <a:sym typeface="+mn-lt"/>
              </a:rPr>
              <a:t> </a:t>
            </a:r>
            <a:r>
              <a:rPr lang="en-US" sz="2400" dirty="0" err="1">
                <a:solidFill>
                  <a:schemeClr val="tx2"/>
                </a:solidFill>
                <a:cs typeface="+mn-ea"/>
                <a:sym typeface="+mn-lt"/>
              </a:rPr>
              <a:t>một</a:t>
            </a:r>
            <a:r>
              <a:rPr lang="en-US" sz="2400" dirty="0">
                <a:solidFill>
                  <a:schemeClr val="tx2"/>
                </a:solidFill>
                <a:cs typeface="+mn-ea"/>
                <a:sym typeface="+mn-lt"/>
              </a:rPr>
              <a:t> </a:t>
            </a:r>
            <a:r>
              <a:rPr lang="en-US" sz="2400" dirty="0" err="1">
                <a:solidFill>
                  <a:schemeClr val="tx2"/>
                </a:solidFill>
                <a:cs typeface="+mn-ea"/>
                <a:sym typeface="+mn-lt"/>
              </a:rPr>
              <a:t>câu</a:t>
            </a:r>
            <a:r>
              <a:rPr lang="en-US" sz="2400" dirty="0">
                <a:solidFill>
                  <a:schemeClr val="tx2"/>
                </a:solidFill>
                <a:cs typeface="+mn-ea"/>
                <a:sym typeface="+mn-lt"/>
              </a:rPr>
              <a:t> </a:t>
            </a:r>
            <a:r>
              <a:rPr lang="en-US" sz="2400" dirty="0" err="1">
                <a:solidFill>
                  <a:schemeClr val="tx2"/>
                </a:solidFill>
                <a:cs typeface="+mn-ea"/>
                <a:sym typeface="+mn-lt"/>
              </a:rPr>
              <a:t>lệnh</a:t>
            </a:r>
            <a:r>
              <a:rPr lang="en-US" sz="2400" dirty="0">
                <a:solidFill>
                  <a:schemeClr val="tx2"/>
                </a:solidFill>
                <a:cs typeface="+mn-ea"/>
                <a:sym typeface="+mn-lt"/>
              </a:rPr>
              <a:t> for </a:t>
            </a:r>
            <a:r>
              <a:rPr lang="en-US" sz="2400" dirty="0" err="1">
                <a:solidFill>
                  <a:schemeClr val="tx2"/>
                </a:solidFill>
                <a:cs typeface="+mn-ea"/>
                <a:sym typeface="+mn-lt"/>
              </a:rPr>
              <a:t>trong</a:t>
            </a:r>
            <a:r>
              <a:rPr lang="en-US" sz="2400" dirty="0">
                <a:solidFill>
                  <a:schemeClr val="tx2"/>
                </a:solidFill>
                <a:cs typeface="+mn-ea"/>
                <a:sym typeface="+mn-lt"/>
              </a:rPr>
              <a:t> Python </a:t>
            </a:r>
            <a:r>
              <a:rPr lang="en-US" sz="2400" dirty="0" err="1">
                <a:solidFill>
                  <a:schemeClr val="tx2"/>
                </a:solidFill>
                <a:cs typeface="+mn-ea"/>
                <a:sym typeface="+mn-lt"/>
              </a:rPr>
              <a:t>và</a:t>
            </a:r>
            <a:r>
              <a:rPr lang="en-US" sz="2400" dirty="0">
                <a:solidFill>
                  <a:schemeClr val="tx2"/>
                </a:solidFill>
                <a:cs typeface="+mn-ea"/>
                <a:sym typeface="+mn-lt"/>
              </a:rPr>
              <a:t> </a:t>
            </a:r>
            <a:r>
              <a:rPr lang="en-US" sz="2400" dirty="0" err="1">
                <a:solidFill>
                  <a:schemeClr val="tx2"/>
                </a:solidFill>
                <a:cs typeface="+mn-ea"/>
                <a:sym typeface="+mn-lt"/>
              </a:rPr>
              <a:t>kết</a:t>
            </a:r>
            <a:r>
              <a:rPr lang="en-US" sz="2400" dirty="0">
                <a:solidFill>
                  <a:schemeClr val="tx2"/>
                </a:solidFill>
                <a:cs typeface="+mn-ea"/>
                <a:sym typeface="+mn-lt"/>
              </a:rPr>
              <a:t> </a:t>
            </a:r>
            <a:r>
              <a:rPr lang="en-US" sz="2400" dirty="0" err="1">
                <a:solidFill>
                  <a:schemeClr val="tx2"/>
                </a:solidFill>
                <a:cs typeface="+mn-ea"/>
                <a:sym typeface="+mn-lt"/>
              </a:rPr>
              <a:t>quả</a:t>
            </a:r>
            <a:r>
              <a:rPr lang="en-US" sz="2400" dirty="0">
                <a:solidFill>
                  <a:schemeClr val="tx2"/>
                </a:solidFill>
                <a:cs typeface="+mn-ea"/>
                <a:sym typeface="+mn-lt"/>
              </a:rPr>
              <a:t> </a:t>
            </a:r>
            <a:r>
              <a:rPr lang="en-US" sz="2400" dirty="0" err="1">
                <a:solidFill>
                  <a:schemeClr val="tx2"/>
                </a:solidFill>
                <a:cs typeface="+mn-ea"/>
                <a:sym typeface="+mn-lt"/>
              </a:rPr>
              <a:t>thực</a:t>
            </a:r>
            <a:r>
              <a:rPr lang="en-US" sz="2400" dirty="0">
                <a:solidFill>
                  <a:schemeClr val="tx2"/>
                </a:solidFill>
                <a:cs typeface="+mn-ea"/>
                <a:sym typeface="+mn-lt"/>
              </a:rPr>
              <a:t> </a:t>
            </a:r>
            <a:r>
              <a:rPr lang="en-US" sz="2400" dirty="0" err="1">
                <a:solidFill>
                  <a:schemeClr val="tx2"/>
                </a:solidFill>
                <a:cs typeface="+mn-ea"/>
                <a:sym typeface="+mn-lt"/>
              </a:rPr>
              <a:t>hiện</a:t>
            </a:r>
            <a:endParaRPr lang="en-US" sz="2400" dirty="0">
              <a:solidFill>
                <a:schemeClr val="tx2"/>
              </a:solidFill>
              <a:cs typeface="+mn-ea"/>
              <a:sym typeface="+mn-lt"/>
            </a:endParaRPr>
          </a:p>
        </p:txBody>
      </p:sp>
      <p:pic>
        <p:nvPicPr>
          <p:cNvPr id="11" name="Picture 10">
            <a:extLst>
              <a:ext uri="{FF2B5EF4-FFF2-40B4-BE49-F238E27FC236}">
                <a16:creationId xmlns:a16="http://schemas.microsoft.com/office/drawing/2014/main" id="{B99A4346-65B9-A00C-9C51-D51F7AC9DC0D}"/>
              </a:ext>
            </a:extLst>
          </p:cNvPr>
          <p:cNvPicPr>
            <a:picLocks noChangeAspect="1"/>
          </p:cNvPicPr>
          <p:nvPr/>
        </p:nvPicPr>
        <p:blipFill>
          <a:blip r:embed="rId3"/>
          <a:stretch>
            <a:fillRect/>
          </a:stretch>
        </p:blipFill>
        <p:spPr>
          <a:xfrm>
            <a:off x="1086746" y="2896184"/>
            <a:ext cx="10018507" cy="3780569"/>
          </a:xfrm>
          <a:prstGeom prst="rect">
            <a:avLst/>
          </a:prstGeom>
        </p:spPr>
      </p:pic>
    </p:spTree>
    <p:extLst>
      <p:ext uri="{BB962C8B-B14F-4D97-AF65-F5344CB8AC3E}">
        <p14:creationId xmlns:p14="http://schemas.microsoft.com/office/powerpoint/2010/main" val="304438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A899F3-C5A0-B080-118E-7E98B3DD6030}"/>
              </a:ext>
            </a:extLst>
          </p:cNvPr>
          <p:cNvSpPr txBox="1"/>
          <p:nvPr/>
        </p:nvSpPr>
        <p:spPr>
          <a:xfrm>
            <a:off x="570705" y="1547836"/>
            <a:ext cx="6113416" cy="574388"/>
          </a:xfrm>
          <a:prstGeom prst="rect">
            <a:avLst/>
          </a:prstGeom>
          <a:noFill/>
        </p:spPr>
        <p:txBody>
          <a:bodyPr wrap="square">
            <a:spAutoFit/>
          </a:bodyPr>
          <a:lstStyle/>
          <a:p>
            <a:pPr marL="0" indent="0" algn="just">
              <a:lnSpc>
                <a:spcPct val="150000"/>
              </a:lnSpc>
              <a:buNone/>
            </a:pPr>
            <a:r>
              <a:rPr lang="en-US" sz="2400" b="1" dirty="0" err="1">
                <a:solidFill>
                  <a:schemeClr val="tx2"/>
                </a:solidFill>
                <a:cs typeface="+mn-ea"/>
                <a:sym typeface="+mn-lt"/>
              </a:rPr>
              <a:t>Ví</a:t>
            </a:r>
            <a:r>
              <a:rPr lang="en-US" sz="2400" b="1" dirty="0">
                <a:solidFill>
                  <a:schemeClr val="tx2"/>
                </a:solidFill>
                <a:cs typeface="+mn-ea"/>
                <a:sym typeface="+mn-lt"/>
              </a:rPr>
              <a:t> </a:t>
            </a:r>
            <a:r>
              <a:rPr lang="en-US" sz="2400" b="1" dirty="0" err="1">
                <a:solidFill>
                  <a:schemeClr val="tx2"/>
                </a:solidFill>
                <a:cs typeface="+mn-ea"/>
                <a:sym typeface="+mn-lt"/>
              </a:rPr>
              <a:t>dụ</a:t>
            </a:r>
            <a:r>
              <a:rPr lang="en-US" sz="2400" b="1" dirty="0">
                <a:solidFill>
                  <a:schemeClr val="tx2"/>
                </a:solidFill>
                <a:cs typeface="+mn-ea"/>
                <a:sym typeface="+mn-lt"/>
              </a:rPr>
              <a:t> 4:</a:t>
            </a:r>
          </a:p>
        </p:txBody>
      </p:sp>
      <p:sp>
        <p:nvSpPr>
          <p:cNvPr id="10" name="TextBox 9">
            <a:extLst>
              <a:ext uri="{FF2B5EF4-FFF2-40B4-BE49-F238E27FC236}">
                <a16:creationId xmlns:a16="http://schemas.microsoft.com/office/drawing/2014/main" id="{868F6FD1-71AC-D59B-CE5E-19F8E20B3CDF}"/>
              </a:ext>
            </a:extLst>
          </p:cNvPr>
          <p:cNvSpPr txBox="1"/>
          <p:nvPr/>
        </p:nvSpPr>
        <p:spPr>
          <a:xfrm>
            <a:off x="570705" y="2122224"/>
            <a:ext cx="11050589" cy="1121846"/>
          </a:xfrm>
          <a:prstGeom prst="rect">
            <a:avLst/>
          </a:prstGeom>
          <a:noFill/>
        </p:spPr>
        <p:txBody>
          <a:bodyPr wrap="square">
            <a:spAutoFit/>
          </a:bodyPr>
          <a:lstStyle/>
          <a:p>
            <a:pPr marL="0" indent="0" algn="just">
              <a:lnSpc>
                <a:spcPct val="150000"/>
              </a:lnSpc>
              <a:buNone/>
            </a:pPr>
            <a:r>
              <a:rPr lang="en-US" sz="2400" dirty="0" err="1">
                <a:solidFill>
                  <a:schemeClr val="tx2"/>
                </a:solidFill>
                <a:cs typeface="+mn-ea"/>
                <a:sym typeface="+mn-lt"/>
              </a:rPr>
              <a:t>Viết</a:t>
            </a:r>
            <a:r>
              <a:rPr lang="en-US" sz="2400" dirty="0">
                <a:solidFill>
                  <a:schemeClr val="tx2"/>
                </a:solidFill>
                <a:cs typeface="+mn-ea"/>
                <a:sym typeface="+mn-lt"/>
              </a:rPr>
              <a:t> c</a:t>
            </a:r>
            <a:r>
              <a:rPr lang="vi-VN" sz="2400" dirty="0">
                <a:solidFill>
                  <a:schemeClr val="tx2"/>
                </a:solidFill>
                <a:cs typeface="+mn-ea"/>
                <a:sym typeface="+mn-lt"/>
              </a:rPr>
              <a:t>hương trình</a:t>
            </a:r>
            <a:r>
              <a:rPr lang="en-US" sz="2400" dirty="0">
                <a:solidFill>
                  <a:schemeClr val="tx2"/>
                </a:solidFill>
                <a:cs typeface="+mn-ea"/>
                <a:sym typeface="+mn-lt"/>
              </a:rPr>
              <a:t> </a:t>
            </a:r>
            <a:r>
              <a:rPr lang="en-US" sz="2400" dirty="0" err="1">
                <a:solidFill>
                  <a:schemeClr val="tx2"/>
                </a:solidFill>
                <a:cs typeface="+mn-ea"/>
                <a:sym typeface="+mn-lt"/>
              </a:rPr>
              <a:t>nhập</a:t>
            </a:r>
            <a:r>
              <a:rPr lang="en-US" sz="2400" dirty="0">
                <a:solidFill>
                  <a:schemeClr val="tx2"/>
                </a:solidFill>
                <a:cs typeface="+mn-ea"/>
                <a:sym typeface="+mn-lt"/>
              </a:rPr>
              <a:t> </a:t>
            </a:r>
            <a:r>
              <a:rPr lang="en-US" sz="2400" dirty="0" err="1">
                <a:solidFill>
                  <a:schemeClr val="tx2"/>
                </a:solidFill>
                <a:cs typeface="+mn-ea"/>
                <a:sym typeface="+mn-lt"/>
              </a:rPr>
              <a:t>từ</a:t>
            </a:r>
            <a:r>
              <a:rPr lang="en-US" sz="2400" dirty="0">
                <a:solidFill>
                  <a:schemeClr val="tx2"/>
                </a:solidFill>
                <a:cs typeface="+mn-ea"/>
                <a:sym typeface="+mn-lt"/>
              </a:rPr>
              <a:t> </a:t>
            </a:r>
            <a:r>
              <a:rPr lang="en-US" sz="2400" dirty="0" err="1">
                <a:solidFill>
                  <a:schemeClr val="tx2"/>
                </a:solidFill>
                <a:cs typeface="+mn-ea"/>
                <a:sym typeface="+mn-lt"/>
              </a:rPr>
              <a:t>bàn</a:t>
            </a:r>
            <a:r>
              <a:rPr lang="en-US" sz="2400" dirty="0">
                <a:solidFill>
                  <a:schemeClr val="tx2"/>
                </a:solidFill>
                <a:cs typeface="+mn-ea"/>
                <a:sym typeface="+mn-lt"/>
              </a:rPr>
              <a:t> </a:t>
            </a:r>
            <a:r>
              <a:rPr lang="en-US" sz="2400" dirty="0" err="1">
                <a:solidFill>
                  <a:schemeClr val="tx2"/>
                </a:solidFill>
                <a:cs typeface="+mn-ea"/>
                <a:sym typeface="+mn-lt"/>
              </a:rPr>
              <a:t>phím</a:t>
            </a:r>
            <a:r>
              <a:rPr lang="en-US" sz="2400" dirty="0">
                <a:solidFill>
                  <a:schemeClr val="tx2"/>
                </a:solidFill>
                <a:cs typeface="+mn-ea"/>
                <a:sym typeface="+mn-lt"/>
              </a:rPr>
              <a:t> </a:t>
            </a:r>
            <a:r>
              <a:rPr lang="en-US" sz="2400" dirty="0" err="1">
                <a:solidFill>
                  <a:schemeClr val="tx2"/>
                </a:solidFill>
                <a:cs typeface="+mn-ea"/>
                <a:sym typeface="+mn-lt"/>
              </a:rPr>
              <a:t>và</a:t>
            </a:r>
            <a:r>
              <a:rPr lang="en-US" sz="2400" dirty="0">
                <a:solidFill>
                  <a:schemeClr val="tx2"/>
                </a:solidFill>
                <a:cs typeface="+mn-ea"/>
                <a:sym typeface="+mn-lt"/>
              </a:rPr>
              <a:t> </a:t>
            </a:r>
            <a:r>
              <a:rPr lang="en-US" sz="2400" dirty="0" err="1">
                <a:solidFill>
                  <a:schemeClr val="tx2"/>
                </a:solidFill>
                <a:cs typeface="+mn-ea"/>
                <a:sym typeface="+mn-lt"/>
              </a:rPr>
              <a:t>tính</a:t>
            </a:r>
            <a:r>
              <a:rPr lang="en-US" sz="2400" dirty="0">
                <a:solidFill>
                  <a:schemeClr val="tx2"/>
                </a:solidFill>
                <a:cs typeface="+mn-ea"/>
                <a:sym typeface="+mn-lt"/>
              </a:rPr>
              <a:t> </a:t>
            </a:r>
            <a:r>
              <a:rPr lang="en-US" sz="2400" dirty="0" err="1">
                <a:solidFill>
                  <a:schemeClr val="tx2"/>
                </a:solidFill>
                <a:cs typeface="+mn-ea"/>
                <a:sym typeface="+mn-lt"/>
              </a:rPr>
              <a:t>tổng</a:t>
            </a:r>
            <a:r>
              <a:rPr lang="en-US" sz="2400" dirty="0">
                <a:solidFill>
                  <a:schemeClr val="tx2"/>
                </a:solidFill>
                <a:cs typeface="+mn-ea"/>
                <a:sym typeface="+mn-lt"/>
              </a:rPr>
              <a:t> </a:t>
            </a:r>
            <a:r>
              <a:rPr lang="en-US" sz="2400" dirty="0" err="1">
                <a:solidFill>
                  <a:schemeClr val="tx2"/>
                </a:solidFill>
                <a:cs typeface="+mn-ea"/>
                <a:sym typeface="+mn-lt"/>
              </a:rPr>
              <a:t>các</a:t>
            </a:r>
            <a:r>
              <a:rPr lang="en-US" sz="2400" dirty="0">
                <a:solidFill>
                  <a:schemeClr val="tx2"/>
                </a:solidFill>
                <a:cs typeface="+mn-ea"/>
                <a:sym typeface="+mn-lt"/>
              </a:rPr>
              <a:t> số </a:t>
            </a:r>
            <a:r>
              <a:rPr lang="en-US" sz="2400" dirty="0" err="1">
                <a:solidFill>
                  <a:schemeClr val="tx2"/>
                </a:solidFill>
                <a:cs typeface="+mn-ea"/>
                <a:sym typeface="+mn-lt"/>
              </a:rPr>
              <a:t>tự</a:t>
            </a:r>
            <a:r>
              <a:rPr lang="en-US" sz="2400" dirty="0">
                <a:solidFill>
                  <a:schemeClr val="tx2"/>
                </a:solidFill>
                <a:cs typeface="+mn-ea"/>
                <a:sym typeface="+mn-lt"/>
              </a:rPr>
              <a:t> </a:t>
            </a:r>
            <a:r>
              <a:rPr lang="en-US" sz="2400" dirty="0" err="1">
                <a:solidFill>
                  <a:schemeClr val="tx2"/>
                </a:solidFill>
                <a:cs typeface="+mn-ea"/>
                <a:sym typeface="+mn-lt"/>
              </a:rPr>
              <a:t>nhiên</a:t>
            </a:r>
            <a:r>
              <a:rPr lang="en-US" sz="2400" dirty="0">
                <a:solidFill>
                  <a:schemeClr val="tx2"/>
                </a:solidFill>
                <a:cs typeface="+mn-ea"/>
                <a:sym typeface="+mn-lt"/>
              </a:rPr>
              <a:t> chia </a:t>
            </a:r>
            <a:r>
              <a:rPr lang="en-US" sz="2400" dirty="0" err="1">
                <a:solidFill>
                  <a:schemeClr val="tx2"/>
                </a:solidFill>
                <a:cs typeface="+mn-ea"/>
                <a:sym typeface="+mn-lt"/>
              </a:rPr>
              <a:t>hết</a:t>
            </a:r>
            <a:r>
              <a:rPr lang="en-US" sz="2400" dirty="0">
                <a:solidFill>
                  <a:schemeClr val="tx2"/>
                </a:solidFill>
                <a:cs typeface="+mn-ea"/>
                <a:sym typeface="+mn-lt"/>
              </a:rPr>
              <a:t> </a:t>
            </a:r>
            <a:r>
              <a:rPr lang="en-US" sz="2400" dirty="0" err="1">
                <a:solidFill>
                  <a:schemeClr val="tx2"/>
                </a:solidFill>
                <a:cs typeface="+mn-ea"/>
                <a:sym typeface="+mn-lt"/>
              </a:rPr>
              <a:t>cho</a:t>
            </a:r>
            <a:r>
              <a:rPr lang="en-US" sz="2400" dirty="0">
                <a:solidFill>
                  <a:schemeClr val="tx2"/>
                </a:solidFill>
                <a:cs typeface="+mn-ea"/>
                <a:sym typeface="+mn-lt"/>
              </a:rPr>
              <a:t> 3 </a:t>
            </a:r>
            <a:r>
              <a:rPr lang="en-US" sz="2400" dirty="0" err="1">
                <a:solidFill>
                  <a:schemeClr val="tx2"/>
                </a:solidFill>
                <a:cs typeface="+mn-ea"/>
                <a:sym typeface="+mn-lt"/>
              </a:rPr>
              <a:t>nhỏ</a:t>
            </a:r>
            <a:r>
              <a:rPr lang="en-US" sz="2400" dirty="0">
                <a:solidFill>
                  <a:schemeClr val="tx2"/>
                </a:solidFill>
                <a:cs typeface="+mn-ea"/>
                <a:sym typeface="+mn-lt"/>
              </a:rPr>
              <a:t> </a:t>
            </a:r>
            <a:r>
              <a:rPr lang="en-US" sz="2400" dirty="0" err="1">
                <a:solidFill>
                  <a:schemeClr val="tx2"/>
                </a:solidFill>
                <a:cs typeface="+mn-ea"/>
                <a:sym typeface="+mn-lt"/>
              </a:rPr>
              <a:t>hơn</a:t>
            </a:r>
            <a:r>
              <a:rPr lang="en-US" sz="2400" dirty="0">
                <a:solidFill>
                  <a:schemeClr val="tx2"/>
                </a:solidFill>
                <a:cs typeface="+mn-ea"/>
                <a:sym typeface="+mn-lt"/>
              </a:rPr>
              <a:t> n.</a:t>
            </a:r>
          </a:p>
        </p:txBody>
      </p:sp>
      <p:pic>
        <p:nvPicPr>
          <p:cNvPr id="2" name="Picture 1">
            <a:extLst>
              <a:ext uri="{FF2B5EF4-FFF2-40B4-BE49-F238E27FC236}">
                <a16:creationId xmlns:a16="http://schemas.microsoft.com/office/drawing/2014/main" id="{19705BA2-F8AC-1496-B769-951A4345F848}"/>
              </a:ext>
            </a:extLst>
          </p:cNvPr>
          <p:cNvPicPr>
            <a:picLocks noChangeAspect="1"/>
          </p:cNvPicPr>
          <p:nvPr/>
        </p:nvPicPr>
        <p:blipFill>
          <a:blip r:embed="rId3"/>
          <a:stretch>
            <a:fillRect/>
          </a:stretch>
        </p:blipFill>
        <p:spPr>
          <a:xfrm>
            <a:off x="300761" y="3348990"/>
            <a:ext cx="11590476" cy="3180952"/>
          </a:xfrm>
          <a:prstGeom prst="rect">
            <a:avLst/>
          </a:prstGeom>
        </p:spPr>
      </p:pic>
    </p:spTree>
    <p:extLst>
      <p:ext uri="{BB962C8B-B14F-4D97-AF65-F5344CB8AC3E}">
        <p14:creationId xmlns:p14="http://schemas.microsoft.com/office/powerpoint/2010/main" val="376198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17946" y="1689538"/>
            <a:ext cx="10709111" cy="586244"/>
          </a:xfrm>
        </p:spPr>
        <p:txBody>
          <a:bodyPr>
            <a:noAutofit/>
          </a:bodyPr>
          <a:lstStyle/>
          <a:p>
            <a:r>
              <a:rPr lang="vi-VN" sz="2400" b="1" dirty="0">
                <a:cs typeface="+mn-ea"/>
                <a:sym typeface="+mn-lt"/>
              </a:rPr>
              <a:t>3. Câu lệnh lặp với số lần lặp không biết trước trong python</a:t>
            </a:r>
            <a:endParaRPr lang="en-US" sz="2400" b="1" cap="all" dirty="0">
              <a:solidFill>
                <a:schemeClr val="dk2"/>
              </a:solidFill>
              <a:latin typeface="+mn-lt"/>
              <a:ea typeface="+mn-ea"/>
              <a:cs typeface="+mn-ea"/>
              <a:sym typeface="+mn-lt"/>
            </a:endParaRPr>
          </a:p>
        </p:txBody>
      </p:sp>
      <p:sp>
        <p:nvSpPr>
          <p:cNvPr id="4" name="TextBox 3">
            <a:extLst>
              <a:ext uri="{FF2B5EF4-FFF2-40B4-BE49-F238E27FC236}">
                <a16:creationId xmlns:a16="http://schemas.microsoft.com/office/drawing/2014/main" id="{72257DEF-1720-BFC3-1B02-2442CF8F6AD9}"/>
              </a:ext>
            </a:extLst>
          </p:cNvPr>
          <p:cNvSpPr txBox="1"/>
          <p:nvPr/>
        </p:nvSpPr>
        <p:spPr>
          <a:xfrm>
            <a:off x="617946" y="2470905"/>
            <a:ext cx="2734854" cy="567848"/>
          </a:xfrm>
          <a:prstGeom prst="rect">
            <a:avLst/>
          </a:prstGeom>
          <a:noFill/>
        </p:spPr>
        <p:txBody>
          <a:bodyPr wrap="square">
            <a:spAutoFit/>
          </a:bodyPr>
          <a:lstStyle/>
          <a:p>
            <a:pPr marL="0" indent="0" algn="just">
              <a:lnSpc>
                <a:spcPct val="150000"/>
              </a:lnSpc>
              <a:buNone/>
            </a:pPr>
            <a:r>
              <a:rPr lang="en-US" sz="2400" i="1" dirty="0" err="1">
                <a:solidFill>
                  <a:schemeClr val="tx2"/>
                </a:solidFill>
                <a:cs typeface="+mn-ea"/>
                <a:sym typeface="+mn-lt"/>
              </a:rPr>
              <a:t>Dạng</a:t>
            </a:r>
            <a:r>
              <a:rPr lang="en-US" sz="2400" i="1" dirty="0">
                <a:solidFill>
                  <a:schemeClr val="tx2"/>
                </a:solidFill>
                <a:cs typeface="+mn-ea"/>
                <a:sym typeface="+mn-lt"/>
              </a:rPr>
              <a:t> </a:t>
            </a:r>
            <a:r>
              <a:rPr lang="en-US" sz="2400" i="1" dirty="0" err="1">
                <a:solidFill>
                  <a:schemeClr val="tx2"/>
                </a:solidFill>
                <a:cs typeface="+mn-ea"/>
                <a:sym typeface="+mn-lt"/>
              </a:rPr>
              <a:t>câu</a:t>
            </a:r>
            <a:r>
              <a:rPr lang="en-US" sz="2400" i="1" dirty="0">
                <a:solidFill>
                  <a:schemeClr val="tx2"/>
                </a:solidFill>
                <a:cs typeface="+mn-ea"/>
                <a:sym typeface="+mn-lt"/>
              </a:rPr>
              <a:t> </a:t>
            </a:r>
            <a:r>
              <a:rPr lang="en-US" sz="2400" i="1" dirty="0" err="1">
                <a:solidFill>
                  <a:schemeClr val="tx2"/>
                </a:solidFill>
                <a:cs typeface="+mn-ea"/>
                <a:sym typeface="+mn-lt"/>
              </a:rPr>
              <a:t>lệnh</a:t>
            </a:r>
            <a:r>
              <a:rPr lang="en-US" sz="2400" i="1" dirty="0">
                <a:solidFill>
                  <a:schemeClr val="tx2"/>
                </a:solidFill>
                <a:cs typeface="+mn-ea"/>
                <a:sym typeface="+mn-lt"/>
              </a:rPr>
              <a:t>:</a:t>
            </a:r>
          </a:p>
        </p:txBody>
      </p:sp>
      <p:sp>
        <p:nvSpPr>
          <p:cNvPr id="3" name="Content Placeholder 4">
            <a:extLst>
              <a:ext uri="{FF2B5EF4-FFF2-40B4-BE49-F238E27FC236}">
                <a16:creationId xmlns:a16="http://schemas.microsoft.com/office/drawing/2014/main" id="{48E61267-CF86-361E-1431-DF3E94F70EA3}"/>
              </a:ext>
            </a:extLst>
          </p:cNvPr>
          <p:cNvSpPr txBox="1">
            <a:spLocks/>
          </p:cNvSpPr>
          <p:nvPr/>
        </p:nvSpPr>
        <p:spPr>
          <a:xfrm>
            <a:off x="617946" y="3429000"/>
            <a:ext cx="5513474" cy="1198562"/>
          </a:xfrm>
          <a:prstGeom prst="rect">
            <a:avLst/>
          </a:prstGeom>
          <a:solidFill>
            <a:schemeClr val="accent1">
              <a:lumMod val="20000"/>
              <a:lumOff val="80000"/>
            </a:schemeClr>
          </a:solidFill>
          <a:ln>
            <a:solidFill>
              <a:schemeClr val="accent5">
                <a:lumMod val="60000"/>
                <a:lumOff val="40000"/>
              </a:schemeClr>
            </a:solidFill>
          </a:ln>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b="1" dirty="0">
                <a:solidFill>
                  <a:schemeClr val="tx2"/>
                </a:solidFill>
                <a:cs typeface="+mn-ea"/>
                <a:sym typeface="+mn-lt"/>
              </a:rPr>
              <a:t>while &lt;</a:t>
            </a:r>
            <a:r>
              <a:rPr lang="en-US" b="1" i="1" dirty="0" err="1">
                <a:solidFill>
                  <a:schemeClr val="tx2"/>
                </a:solidFill>
                <a:cs typeface="+mn-ea"/>
                <a:sym typeface="+mn-lt"/>
              </a:rPr>
              <a:t>điều</a:t>
            </a:r>
            <a:r>
              <a:rPr lang="en-US" b="1" i="1" dirty="0">
                <a:solidFill>
                  <a:schemeClr val="tx2"/>
                </a:solidFill>
                <a:cs typeface="+mn-ea"/>
                <a:sym typeface="+mn-lt"/>
              </a:rPr>
              <a:t> </a:t>
            </a:r>
            <a:r>
              <a:rPr lang="en-US" b="1" i="1" dirty="0" err="1">
                <a:solidFill>
                  <a:schemeClr val="tx2"/>
                </a:solidFill>
                <a:cs typeface="+mn-ea"/>
                <a:sym typeface="+mn-lt"/>
              </a:rPr>
              <a:t>kiện</a:t>
            </a:r>
            <a:r>
              <a:rPr lang="en-US" b="1" dirty="0">
                <a:solidFill>
                  <a:schemeClr val="tx2"/>
                </a:solidFill>
                <a:cs typeface="+mn-ea"/>
                <a:sym typeface="+mn-lt"/>
              </a:rPr>
              <a:t>&gt;:</a:t>
            </a:r>
            <a:r>
              <a:rPr lang="en-US" dirty="0">
                <a:solidFill>
                  <a:schemeClr val="tx2"/>
                </a:solidFill>
                <a:cs typeface="+mn-ea"/>
                <a:sym typeface="+mn-lt"/>
              </a:rPr>
              <a:t> </a:t>
            </a:r>
          </a:p>
          <a:p>
            <a:pPr marL="0" indent="0" algn="just">
              <a:lnSpc>
                <a:spcPct val="150000"/>
              </a:lnSpc>
              <a:spcBef>
                <a:spcPts val="0"/>
              </a:spcBef>
              <a:buFont typeface="Arial" panose="020B0604020202020204" pitchFamily="34" charset="0"/>
              <a:buNone/>
            </a:pPr>
            <a:r>
              <a:rPr lang="en-US" dirty="0">
                <a:solidFill>
                  <a:schemeClr val="tx2"/>
                </a:solidFill>
                <a:cs typeface="+mn-ea"/>
                <a:sym typeface="+mn-lt"/>
              </a:rPr>
              <a:t>	</a:t>
            </a:r>
            <a:r>
              <a:rPr lang="en-US" i="1" dirty="0">
                <a:solidFill>
                  <a:schemeClr val="tx2"/>
                </a:solidFill>
                <a:cs typeface="+mn-ea"/>
                <a:sym typeface="+mn-lt"/>
              </a:rPr>
              <a:t>Câu </a:t>
            </a:r>
            <a:r>
              <a:rPr lang="en-US" i="1" dirty="0" err="1">
                <a:solidFill>
                  <a:schemeClr val="tx2"/>
                </a:solidFill>
                <a:cs typeface="+mn-ea"/>
                <a:sym typeface="+mn-lt"/>
              </a:rPr>
              <a:t>lệnh</a:t>
            </a:r>
            <a:r>
              <a:rPr lang="en-US" i="1" dirty="0">
                <a:solidFill>
                  <a:schemeClr val="tx2"/>
                </a:solidFill>
                <a:cs typeface="+mn-ea"/>
                <a:sym typeface="+mn-lt"/>
              </a:rPr>
              <a:t> hay </a:t>
            </a:r>
            <a:r>
              <a:rPr lang="en-US" i="1" dirty="0" err="1">
                <a:solidFill>
                  <a:schemeClr val="tx2"/>
                </a:solidFill>
                <a:cs typeface="+mn-ea"/>
                <a:sym typeface="+mn-lt"/>
              </a:rPr>
              <a:t>nhóm</a:t>
            </a:r>
            <a:r>
              <a:rPr lang="en-US" i="1" dirty="0">
                <a:solidFill>
                  <a:schemeClr val="tx2"/>
                </a:solidFill>
                <a:cs typeface="+mn-ea"/>
                <a:sym typeface="+mn-lt"/>
              </a:rPr>
              <a:t> </a:t>
            </a:r>
            <a:r>
              <a:rPr lang="en-US" i="1" dirty="0" err="1">
                <a:solidFill>
                  <a:schemeClr val="tx2"/>
                </a:solidFill>
                <a:cs typeface="+mn-ea"/>
                <a:sym typeface="+mn-lt"/>
              </a:rPr>
              <a:t>câu</a:t>
            </a:r>
            <a:r>
              <a:rPr lang="en-US" i="1" dirty="0">
                <a:solidFill>
                  <a:schemeClr val="tx2"/>
                </a:solidFill>
                <a:cs typeface="+mn-ea"/>
                <a:sym typeface="+mn-lt"/>
              </a:rPr>
              <a:t> </a:t>
            </a:r>
            <a:r>
              <a:rPr lang="en-US" i="1" dirty="0" err="1">
                <a:solidFill>
                  <a:schemeClr val="tx2"/>
                </a:solidFill>
                <a:cs typeface="+mn-ea"/>
                <a:sym typeface="+mn-lt"/>
              </a:rPr>
              <a:t>lệnh</a:t>
            </a:r>
            <a:endParaRPr lang="en-US" i="1" dirty="0">
              <a:solidFill>
                <a:schemeClr val="tx2"/>
              </a:solidFill>
              <a:cs typeface="+mn-ea"/>
              <a:sym typeface="+mn-lt"/>
            </a:endParaRPr>
          </a:p>
        </p:txBody>
      </p:sp>
      <p:pic>
        <p:nvPicPr>
          <p:cNvPr id="6" name="Picture 5">
            <a:extLst>
              <a:ext uri="{FF2B5EF4-FFF2-40B4-BE49-F238E27FC236}">
                <a16:creationId xmlns:a16="http://schemas.microsoft.com/office/drawing/2014/main" id="{5F174870-A97F-44C5-9548-A2CD796559A5}"/>
              </a:ext>
            </a:extLst>
          </p:cNvPr>
          <p:cNvPicPr>
            <a:picLocks noChangeAspect="1"/>
          </p:cNvPicPr>
          <p:nvPr/>
        </p:nvPicPr>
        <p:blipFill>
          <a:blip r:embed="rId3"/>
          <a:stretch>
            <a:fillRect/>
          </a:stretch>
        </p:blipFill>
        <p:spPr>
          <a:xfrm>
            <a:off x="6804953" y="2732112"/>
            <a:ext cx="4042117" cy="3896017"/>
          </a:xfrm>
          <a:prstGeom prst="rect">
            <a:avLst/>
          </a:prstGeom>
        </p:spPr>
      </p:pic>
    </p:spTree>
    <p:extLst>
      <p:ext uri="{BB962C8B-B14F-4D97-AF65-F5344CB8AC3E}">
        <p14:creationId xmlns:p14="http://schemas.microsoft.com/office/powerpoint/2010/main" val="409869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A899F3-C5A0-B080-118E-7E98B3DD6030}"/>
              </a:ext>
            </a:extLst>
          </p:cNvPr>
          <p:cNvSpPr txBox="1"/>
          <p:nvPr/>
        </p:nvSpPr>
        <p:spPr>
          <a:xfrm>
            <a:off x="570704" y="1528666"/>
            <a:ext cx="6113416" cy="574388"/>
          </a:xfrm>
          <a:prstGeom prst="rect">
            <a:avLst/>
          </a:prstGeom>
          <a:noFill/>
        </p:spPr>
        <p:txBody>
          <a:bodyPr wrap="square">
            <a:spAutoFit/>
          </a:bodyPr>
          <a:lstStyle/>
          <a:p>
            <a:pPr marL="0" indent="0" algn="just">
              <a:lnSpc>
                <a:spcPct val="150000"/>
              </a:lnSpc>
              <a:buNone/>
            </a:pPr>
            <a:r>
              <a:rPr lang="en-US" sz="2400" b="1" dirty="0" err="1">
                <a:solidFill>
                  <a:schemeClr val="tx2"/>
                </a:solidFill>
                <a:cs typeface="+mn-ea"/>
                <a:sym typeface="+mn-lt"/>
              </a:rPr>
              <a:t>Ví</a:t>
            </a:r>
            <a:r>
              <a:rPr lang="en-US" sz="2400" b="1" dirty="0">
                <a:solidFill>
                  <a:schemeClr val="tx2"/>
                </a:solidFill>
                <a:cs typeface="+mn-ea"/>
                <a:sym typeface="+mn-lt"/>
              </a:rPr>
              <a:t> </a:t>
            </a:r>
            <a:r>
              <a:rPr lang="en-US" sz="2400" b="1" dirty="0" err="1">
                <a:solidFill>
                  <a:schemeClr val="tx2"/>
                </a:solidFill>
                <a:cs typeface="+mn-ea"/>
                <a:sym typeface="+mn-lt"/>
              </a:rPr>
              <a:t>dụ</a:t>
            </a:r>
            <a:r>
              <a:rPr lang="en-US" sz="2400" b="1" dirty="0">
                <a:solidFill>
                  <a:schemeClr val="tx2"/>
                </a:solidFill>
                <a:cs typeface="+mn-ea"/>
                <a:sym typeface="+mn-lt"/>
              </a:rPr>
              <a:t> 5:</a:t>
            </a:r>
          </a:p>
        </p:txBody>
      </p:sp>
      <p:sp>
        <p:nvSpPr>
          <p:cNvPr id="10" name="TextBox 9">
            <a:extLst>
              <a:ext uri="{FF2B5EF4-FFF2-40B4-BE49-F238E27FC236}">
                <a16:creationId xmlns:a16="http://schemas.microsoft.com/office/drawing/2014/main" id="{868F6FD1-71AC-D59B-CE5E-19F8E20B3CDF}"/>
              </a:ext>
            </a:extLst>
          </p:cNvPr>
          <p:cNvSpPr txBox="1"/>
          <p:nvPr/>
        </p:nvSpPr>
        <p:spPr>
          <a:xfrm>
            <a:off x="570704" y="2103054"/>
            <a:ext cx="11050589" cy="2559611"/>
          </a:xfrm>
          <a:prstGeom prst="rect">
            <a:avLst/>
          </a:prstGeom>
          <a:noFill/>
        </p:spPr>
        <p:txBody>
          <a:bodyPr wrap="square">
            <a:spAutoFit/>
          </a:bodyPr>
          <a:lstStyle/>
          <a:p>
            <a:pPr marL="0" indent="0" algn="just">
              <a:lnSpc>
                <a:spcPct val="150000"/>
              </a:lnSpc>
              <a:buNone/>
            </a:pPr>
            <a:r>
              <a:rPr lang="en-US" sz="2200" dirty="0">
                <a:solidFill>
                  <a:schemeClr val="tx2"/>
                </a:solidFill>
                <a:cs typeface="+mn-ea"/>
                <a:sym typeface="+mn-lt"/>
              </a:rPr>
              <a:t>Các </a:t>
            </a:r>
            <a:r>
              <a:rPr lang="en-US" sz="2200" dirty="0" err="1">
                <a:solidFill>
                  <a:schemeClr val="tx2"/>
                </a:solidFill>
                <a:cs typeface="+mn-ea"/>
                <a:sym typeface="+mn-lt"/>
              </a:rPr>
              <a:t>phần</a:t>
            </a:r>
            <a:r>
              <a:rPr lang="en-US" sz="2200" dirty="0">
                <a:solidFill>
                  <a:schemeClr val="tx2"/>
                </a:solidFill>
                <a:cs typeface="+mn-ea"/>
                <a:sym typeface="+mn-lt"/>
              </a:rPr>
              <a:t> </a:t>
            </a:r>
            <a:r>
              <a:rPr lang="en-US" sz="2200" dirty="0" err="1">
                <a:solidFill>
                  <a:schemeClr val="tx2"/>
                </a:solidFill>
                <a:cs typeface="+mn-ea"/>
                <a:sym typeface="+mn-lt"/>
              </a:rPr>
              <a:t>mềm</a:t>
            </a:r>
            <a:r>
              <a:rPr lang="en-US" sz="2200" dirty="0">
                <a:solidFill>
                  <a:schemeClr val="tx2"/>
                </a:solidFill>
                <a:cs typeface="+mn-ea"/>
                <a:sym typeface="+mn-lt"/>
              </a:rPr>
              <a:t> </a:t>
            </a:r>
            <a:r>
              <a:rPr lang="en-US" sz="2200" dirty="0" err="1">
                <a:solidFill>
                  <a:schemeClr val="tx2"/>
                </a:solidFill>
                <a:cs typeface="+mn-ea"/>
                <a:sym typeface="+mn-lt"/>
              </a:rPr>
              <a:t>ứng</a:t>
            </a:r>
            <a:r>
              <a:rPr lang="en-US" sz="2200" dirty="0">
                <a:solidFill>
                  <a:schemeClr val="tx2"/>
                </a:solidFill>
                <a:cs typeface="+mn-ea"/>
                <a:sym typeface="+mn-lt"/>
              </a:rPr>
              <a:t> </a:t>
            </a:r>
            <a:r>
              <a:rPr lang="en-US" sz="2200" dirty="0" err="1">
                <a:solidFill>
                  <a:schemeClr val="tx2"/>
                </a:solidFill>
                <a:cs typeface="+mn-ea"/>
                <a:sym typeface="+mn-lt"/>
              </a:rPr>
              <a:t>dụng</a:t>
            </a:r>
            <a:r>
              <a:rPr lang="en-US" sz="2200" dirty="0">
                <a:solidFill>
                  <a:schemeClr val="tx2"/>
                </a:solidFill>
                <a:cs typeface="+mn-ea"/>
                <a:sym typeface="+mn-lt"/>
              </a:rPr>
              <a:t> </a:t>
            </a:r>
            <a:r>
              <a:rPr lang="en-US" sz="2200" dirty="0" err="1">
                <a:solidFill>
                  <a:schemeClr val="tx2"/>
                </a:solidFill>
                <a:cs typeface="+mn-ea"/>
                <a:sym typeface="+mn-lt"/>
              </a:rPr>
              <a:t>mang</a:t>
            </a:r>
            <a:r>
              <a:rPr lang="en-US" sz="2200" dirty="0">
                <a:solidFill>
                  <a:schemeClr val="tx2"/>
                </a:solidFill>
                <a:cs typeface="+mn-ea"/>
                <a:sym typeface="+mn-lt"/>
              </a:rPr>
              <a:t> </a:t>
            </a:r>
            <a:r>
              <a:rPr lang="en-US" sz="2200" dirty="0" err="1">
                <a:solidFill>
                  <a:schemeClr val="tx2"/>
                </a:solidFill>
                <a:cs typeface="+mn-ea"/>
                <a:sym typeface="+mn-lt"/>
              </a:rPr>
              <a:t>tính</a:t>
            </a:r>
            <a:r>
              <a:rPr lang="en-US" sz="2200" dirty="0">
                <a:solidFill>
                  <a:schemeClr val="tx2"/>
                </a:solidFill>
                <a:cs typeface="+mn-ea"/>
                <a:sym typeface="+mn-lt"/>
              </a:rPr>
              <a:t> </a:t>
            </a:r>
            <a:r>
              <a:rPr lang="en-US" sz="2200" dirty="0" err="1">
                <a:solidFill>
                  <a:schemeClr val="tx2"/>
                </a:solidFill>
                <a:cs typeface="+mn-ea"/>
                <a:sym typeface="+mn-lt"/>
              </a:rPr>
              <a:t>cá</a:t>
            </a:r>
            <a:r>
              <a:rPr lang="en-US" sz="2200" dirty="0">
                <a:solidFill>
                  <a:schemeClr val="tx2"/>
                </a:solidFill>
                <a:cs typeface="+mn-ea"/>
                <a:sym typeface="+mn-lt"/>
              </a:rPr>
              <a:t> </a:t>
            </a:r>
            <a:r>
              <a:rPr lang="en-US" sz="2200" dirty="0" err="1">
                <a:solidFill>
                  <a:schemeClr val="tx2"/>
                </a:solidFill>
                <a:cs typeface="+mn-ea"/>
                <a:sym typeface="+mn-lt"/>
              </a:rPr>
              <a:t>nhân</a:t>
            </a:r>
            <a:r>
              <a:rPr lang="en-US" sz="2200" dirty="0">
                <a:solidFill>
                  <a:schemeClr val="tx2"/>
                </a:solidFill>
                <a:cs typeface="+mn-ea"/>
                <a:sym typeface="+mn-lt"/>
              </a:rPr>
              <a:t> </a:t>
            </a:r>
            <a:r>
              <a:rPr lang="en-US" sz="2200" dirty="0" err="1">
                <a:solidFill>
                  <a:schemeClr val="tx2"/>
                </a:solidFill>
                <a:cs typeface="+mn-ea"/>
                <a:sym typeface="+mn-lt"/>
              </a:rPr>
              <a:t>thường</a:t>
            </a:r>
            <a:r>
              <a:rPr lang="en-US" sz="2200" dirty="0">
                <a:solidFill>
                  <a:schemeClr val="tx2"/>
                </a:solidFill>
                <a:cs typeface="+mn-ea"/>
                <a:sym typeface="+mn-lt"/>
              </a:rPr>
              <a:t> </a:t>
            </a:r>
            <a:r>
              <a:rPr lang="en-US" sz="2200" dirty="0" err="1">
                <a:solidFill>
                  <a:schemeClr val="tx2"/>
                </a:solidFill>
                <a:cs typeface="+mn-ea"/>
                <a:sym typeface="+mn-lt"/>
              </a:rPr>
              <a:t>dùng</a:t>
            </a:r>
            <a:r>
              <a:rPr lang="en-US" sz="2200" dirty="0">
                <a:solidFill>
                  <a:schemeClr val="tx2"/>
                </a:solidFill>
                <a:cs typeface="+mn-ea"/>
                <a:sym typeface="+mn-lt"/>
              </a:rPr>
              <a:t> </a:t>
            </a:r>
            <a:r>
              <a:rPr lang="en-US" sz="2200" dirty="0" err="1">
                <a:solidFill>
                  <a:schemeClr val="tx2"/>
                </a:solidFill>
                <a:cs typeface="+mn-ea"/>
                <a:sym typeface="+mn-lt"/>
              </a:rPr>
              <a:t>mật</a:t>
            </a:r>
            <a:r>
              <a:rPr lang="en-US" sz="2200" dirty="0">
                <a:solidFill>
                  <a:schemeClr val="tx2"/>
                </a:solidFill>
                <a:cs typeface="+mn-ea"/>
                <a:sym typeface="+mn-lt"/>
              </a:rPr>
              <a:t> </a:t>
            </a:r>
            <a:r>
              <a:rPr lang="en-US" sz="2200" dirty="0" err="1">
                <a:solidFill>
                  <a:schemeClr val="tx2"/>
                </a:solidFill>
                <a:cs typeface="+mn-ea"/>
                <a:sym typeface="+mn-lt"/>
              </a:rPr>
              <a:t>khẩu</a:t>
            </a:r>
            <a:r>
              <a:rPr lang="en-US" sz="2200" dirty="0">
                <a:solidFill>
                  <a:schemeClr val="tx2"/>
                </a:solidFill>
                <a:cs typeface="+mn-ea"/>
                <a:sym typeface="+mn-lt"/>
              </a:rPr>
              <a:t> </a:t>
            </a:r>
            <a:r>
              <a:rPr lang="en-US" sz="2200" dirty="0" err="1">
                <a:solidFill>
                  <a:schemeClr val="tx2"/>
                </a:solidFill>
                <a:cs typeface="+mn-ea"/>
                <a:sym typeface="+mn-lt"/>
              </a:rPr>
              <a:t>để</a:t>
            </a:r>
            <a:r>
              <a:rPr lang="en-US" sz="2200" dirty="0">
                <a:solidFill>
                  <a:schemeClr val="tx2"/>
                </a:solidFill>
                <a:cs typeface="+mn-ea"/>
                <a:sym typeface="+mn-lt"/>
              </a:rPr>
              <a:t> </a:t>
            </a:r>
            <a:br>
              <a:rPr lang="en-US" sz="2200" dirty="0">
                <a:solidFill>
                  <a:schemeClr val="tx2"/>
                </a:solidFill>
                <a:cs typeface="+mn-ea"/>
                <a:sym typeface="+mn-lt"/>
              </a:rPr>
            </a:br>
            <a:r>
              <a:rPr lang="en-US" sz="2200" dirty="0" err="1">
                <a:solidFill>
                  <a:schemeClr val="tx2"/>
                </a:solidFill>
                <a:cs typeface="+mn-ea"/>
                <a:sym typeface="+mn-lt"/>
              </a:rPr>
              <a:t>xác</a:t>
            </a:r>
            <a:r>
              <a:rPr lang="en-US" sz="2200" dirty="0">
                <a:solidFill>
                  <a:schemeClr val="tx2"/>
                </a:solidFill>
                <a:cs typeface="+mn-ea"/>
                <a:sym typeface="+mn-lt"/>
              </a:rPr>
              <a:t> </a:t>
            </a:r>
            <a:r>
              <a:rPr lang="en-US" sz="2200" dirty="0" err="1">
                <a:solidFill>
                  <a:schemeClr val="tx2"/>
                </a:solidFill>
                <a:cs typeface="+mn-ea"/>
                <a:sym typeface="+mn-lt"/>
              </a:rPr>
              <a:t>nhận</a:t>
            </a:r>
            <a:r>
              <a:rPr lang="en-US" sz="2200" dirty="0">
                <a:solidFill>
                  <a:schemeClr val="tx2"/>
                </a:solidFill>
                <a:cs typeface="+mn-ea"/>
                <a:sym typeface="+mn-lt"/>
              </a:rPr>
              <a:t> </a:t>
            </a:r>
            <a:r>
              <a:rPr lang="en-US" sz="2200" dirty="0" err="1">
                <a:solidFill>
                  <a:schemeClr val="tx2"/>
                </a:solidFill>
                <a:cs typeface="+mn-ea"/>
                <a:sym typeface="+mn-lt"/>
              </a:rPr>
              <a:t>quyền</a:t>
            </a:r>
            <a:r>
              <a:rPr lang="en-US" sz="2200" dirty="0">
                <a:solidFill>
                  <a:schemeClr val="tx2"/>
                </a:solidFill>
                <a:cs typeface="+mn-ea"/>
                <a:sym typeface="+mn-lt"/>
              </a:rPr>
              <a:t> </a:t>
            </a:r>
            <a:r>
              <a:rPr lang="en-US" sz="2200" dirty="0" err="1">
                <a:solidFill>
                  <a:schemeClr val="tx2"/>
                </a:solidFill>
                <a:cs typeface="+mn-ea"/>
                <a:sym typeface="+mn-lt"/>
              </a:rPr>
              <a:t>sử</a:t>
            </a:r>
            <a:r>
              <a:rPr lang="en-US" sz="2200" dirty="0">
                <a:solidFill>
                  <a:schemeClr val="tx2"/>
                </a:solidFill>
                <a:cs typeface="+mn-ea"/>
                <a:sym typeface="+mn-lt"/>
              </a:rPr>
              <a:t> </a:t>
            </a:r>
            <a:r>
              <a:rPr lang="en-US" sz="2200" dirty="0" err="1">
                <a:solidFill>
                  <a:schemeClr val="tx2"/>
                </a:solidFill>
                <a:cs typeface="+mn-ea"/>
                <a:sym typeface="+mn-lt"/>
              </a:rPr>
              <a:t>dụng</a:t>
            </a:r>
            <a:r>
              <a:rPr lang="en-US" sz="2200" dirty="0">
                <a:solidFill>
                  <a:schemeClr val="tx2"/>
                </a:solidFill>
                <a:cs typeface="+mn-ea"/>
                <a:sym typeface="+mn-lt"/>
              </a:rPr>
              <a:t>. </a:t>
            </a:r>
            <a:r>
              <a:rPr lang="vi-VN" sz="2200" dirty="0">
                <a:solidFill>
                  <a:schemeClr val="tx2"/>
                </a:solidFill>
                <a:cs typeface="+mn-ea"/>
                <a:sym typeface="+mn-lt"/>
              </a:rPr>
              <a:t>Chương trình</a:t>
            </a:r>
            <a:r>
              <a:rPr lang="en-US" sz="2200" dirty="0">
                <a:solidFill>
                  <a:schemeClr val="tx2"/>
                </a:solidFill>
                <a:cs typeface="+mn-ea"/>
                <a:sym typeface="+mn-lt"/>
              </a:rPr>
              <a:t> ở </a:t>
            </a:r>
            <a:r>
              <a:rPr lang="en-US" sz="2200" i="1" dirty="0" err="1">
                <a:solidFill>
                  <a:schemeClr val="tx2"/>
                </a:solidFill>
                <a:cs typeface="+mn-ea"/>
                <a:sym typeface="+mn-lt"/>
              </a:rPr>
              <a:t>Hình</a:t>
            </a:r>
            <a:r>
              <a:rPr lang="en-US" sz="2200" i="1" dirty="0">
                <a:solidFill>
                  <a:schemeClr val="tx2"/>
                </a:solidFill>
                <a:cs typeface="+mn-ea"/>
                <a:sym typeface="+mn-lt"/>
              </a:rPr>
              <a:t> 5</a:t>
            </a:r>
            <a:r>
              <a:rPr lang="en-US" sz="2200" dirty="0">
                <a:solidFill>
                  <a:schemeClr val="tx2"/>
                </a:solidFill>
                <a:cs typeface="+mn-ea"/>
                <a:sym typeface="+mn-lt"/>
              </a:rPr>
              <a:t> </a:t>
            </a:r>
            <a:r>
              <a:rPr lang="en-US" sz="2200" dirty="0" err="1">
                <a:solidFill>
                  <a:schemeClr val="tx2"/>
                </a:solidFill>
                <a:cs typeface="+mn-ea"/>
                <a:sym typeface="+mn-lt"/>
              </a:rPr>
              <a:t>yêu</a:t>
            </a:r>
            <a:r>
              <a:rPr lang="en-US" sz="2200" dirty="0">
                <a:solidFill>
                  <a:schemeClr val="tx2"/>
                </a:solidFill>
                <a:cs typeface="+mn-ea"/>
                <a:sym typeface="+mn-lt"/>
              </a:rPr>
              <a:t> </a:t>
            </a:r>
            <a:r>
              <a:rPr lang="en-US" sz="2200" dirty="0" err="1">
                <a:solidFill>
                  <a:schemeClr val="tx2"/>
                </a:solidFill>
                <a:cs typeface="+mn-ea"/>
                <a:sym typeface="+mn-lt"/>
              </a:rPr>
              <a:t>cầu</a:t>
            </a:r>
            <a:r>
              <a:rPr lang="en-US" sz="2200" dirty="0">
                <a:solidFill>
                  <a:schemeClr val="tx2"/>
                </a:solidFill>
                <a:cs typeface="+mn-ea"/>
                <a:sym typeface="+mn-lt"/>
              </a:rPr>
              <a:t> </a:t>
            </a:r>
            <a:r>
              <a:rPr lang="en-US" sz="2200" dirty="0" err="1">
                <a:solidFill>
                  <a:schemeClr val="tx2"/>
                </a:solidFill>
                <a:cs typeface="+mn-ea"/>
                <a:sym typeface="+mn-lt"/>
              </a:rPr>
              <a:t>người</a:t>
            </a:r>
            <a:r>
              <a:rPr lang="en-US" sz="2200" dirty="0">
                <a:solidFill>
                  <a:schemeClr val="tx2"/>
                </a:solidFill>
                <a:cs typeface="+mn-ea"/>
                <a:sym typeface="+mn-lt"/>
              </a:rPr>
              <a:t> </a:t>
            </a:r>
            <a:r>
              <a:rPr lang="en-US" sz="2200" dirty="0" err="1">
                <a:solidFill>
                  <a:schemeClr val="tx2"/>
                </a:solidFill>
                <a:cs typeface="+mn-ea"/>
                <a:sym typeface="+mn-lt"/>
              </a:rPr>
              <a:t>dùng</a:t>
            </a:r>
            <a:r>
              <a:rPr lang="en-US" sz="2200" dirty="0">
                <a:solidFill>
                  <a:schemeClr val="tx2"/>
                </a:solidFill>
                <a:cs typeface="+mn-ea"/>
                <a:sym typeface="+mn-lt"/>
              </a:rPr>
              <a:t> </a:t>
            </a:r>
            <a:r>
              <a:rPr lang="en-US" sz="2200" dirty="0" err="1">
                <a:solidFill>
                  <a:schemeClr val="tx2"/>
                </a:solidFill>
                <a:cs typeface="+mn-ea"/>
                <a:sym typeface="+mn-lt"/>
              </a:rPr>
              <a:t>nhập</a:t>
            </a:r>
            <a:r>
              <a:rPr lang="en-US" sz="2200" dirty="0">
                <a:solidFill>
                  <a:schemeClr val="tx2"/>
                </a:solidFill>
                <a:cs typeface="+mn-ea"/>
                <a:sym typeface="+mn-lt"/>
              </a:rPr>
              <a:t> </a:t>
            </a:r>
            <a:br>
              <a:rPr lang="en-US" sz="2200" dirty="0">
                <a:solidFill>
                  <a:schemeClr val="tx2"/>
                </a:solidFill>
                <a:cs typeface="+mn-ea"/>
                <a:sym typeface="+mn-lt"/>
              </a:rPr>
            </a:br>
            <a:r>
              <a:rPr lang="en-US" sz="2200" dirty="0" err="1">
                <a:solidFill>
                  <a:schemeClr val="tx2"/>
                </a:solidFill>
                <a:cs typeface="+mn-ea"/>
                <a:sym typeface="+mn-lt"/>
              </a:rPr>
              <a:t>mật</a:t>
            </a:r>
            <a:r>
              <a:rPr lang="en-US" sz="2200" dirty="0">
                <a:solidFill>
                  <a:schemeClr val="tx2"/>
                </a:solidFill>
                <a:cs typeface="+mn-ea"/>
                <a:sym typeface="+mn-lt"/>
              </a:rPr>
              <a:t> </a:t>
            </a:r>
            <a:r>
              <a:rPr lang="en-US" sz="2200" dirty="0" err="1">
                <a:solidFill>
                  <a:schemeClr val="tx2"/>
                </a:solidFill>
                <a:cs typeface="+mn-ea"/>
                <a:sym typeface="+mn-lt"/>
              </a:rPr>
              <a:t>khẩu</a:t>
            </a:r>
            <a:r>
              <a:rPr lang="en-US" sz="2200" dirty="0">
                <a:solidFill>
                  <a:schemeClr val="tx2"/>
                </a:solidFill>
                <a:cs typeface="+mn-ea"/>
                <a:sym typeface="+mn-lt"/>
              </a:rPr>
              <a:t>. </a:t>
            </a:r>
            <a:r>
              <a:rPr lang="en-US" sz="2200" dirty="0" err="1">
                <a:solidFill>
                  <a:schemeClr val="tx2"/>
                </a:solidFill>
                <a:cs typeface="+mn-ea"/>
                <a:sym typeface="+mn-lt"/>
              </a:rPr>
              <a:t>Người</a:t>
            </a:r>
            <a:r>
              <a:rPr lang="en-US" sz="2200" dirty="0">
                <a:solidFill>
                  <a:schemeClr val="tx2"/>
                </a:solidFill>
                <a:cs typeface="+mn-ea"/>
                <a:sym typeface="+mn-lt"/>
              </a:rPr>
              <a:t> </a:t>
            </a:r>
            <a:r>
              <a:rPr lang="en-US" sz="2200" dirty="0" err="1">
                <a:solidFill>
                  <a:schemeClr val="tx2"/>
                </a:solidFill>
                <a:cs typeface="+mn-ea"/>
                <a:sym typeface="+mn-lt"/>
              </a:rPr>
              <a:t>dùng</a:t>
            </a:r>
            <a:r>
              <a:rPr lang="en-US" sz="2200" dirty="0">
                <a:solidFill>
                  <a:schemeClr val="tx2"/>
                </a:solidFill>
                <a:cs typeface="+mn-ea"/>
                <a:sym typeface="+mn-lt"/>
              </a:rPr>
              <a:t> </a:t>
            </a:r>
            <a:r>
              <a:rPr lang="en-US" sz="2200" dirty="0" err="1">
                <a:solidFill>
                  <a:schemeClr val="tx2"/>
                </a:solidFill>
                <a:cs typeface="+mn-ea"/>
                <a:sym typeface="+mn-lt"/>
              </a:rPr>
              <a:t>sẽ</a:t>
            </a:r>
            <a:r>
              <a:rPr lang="en-US" sz="2200" dirty="0">
                <a:solidFill>
                  <a:schemeClr val="tx2"/>
                </a:solidFill>
                <a:cs typeface="+mn-ea"/>
                <a:sym typeface="+mn-lt"/>
              </a:rPr>
              <a:t> </a:t>
            </a:r>
            <a:r>
              <a:rPr lang="en-US" sz="2200" dirty="0" err="1">
                <a:solidFill>
                  <a:schemeClr val="tx2"/>
                </a:solidFill>
                <a:cs typeface="+mn-ea"/>
                <a:sym typeface="+mn-lt"/>
              </a:rPr>
              <a:t>được</a:t>
            </a:r>
            <a:r>
              <a:rPr lang="en-US" sz="2200" dirty="0">
                <a:solidFill>
                  <a:schemeClr val="tx2"/>
                </a:solidFill>
                <a:cs typeface="+mn-ea"/>
                <a:sym typeface="+mn-lt"/>
              </a:rPr>
              <a:t> </a:t>
            </a:r>
            <a:r>
              <a:rPr lang="en-US" sz="2200" dirty="0" err="1">
                <a:solidFill>
                  <a:schemeClr val="tx2"/>
                </a:solidFill>
                <a:cs typeface="+mn-ea"/>
                <a:sym typeface="+mn-lt"/>
              </a:rPr>
              <a:t>yêu</a:t>
            </a:r>
            <a:r>
              <a:rPr lang="en-US" sz="2200" dirty="0">
                <a:solidFill>
                  <a:schemeClr val="tx2"/>
                </a:solidFill>
                <a:cs typeface="+mn-ea"/>
                <a:sym typeface="+mn-lt"/>
              </a:rPr>
              <a:t> </a:t>
            </a:r>
            <a:r>
              <a:rPr lang="en-US" sz="2200" dirty="0" err="1">
                <a:solidFill>
                  <a:schemeClr val="tx2"/>
                </a:solidFill>
                <a:cs typeface="+mn-ea"/>
                <a:sym typeface="+mn-lt"/>
              </a:rPr>
              <a:t>cầu</a:t>
            </a:r>
            <a:r>
              <a:rPr lang="en-US" sz="2200" dirty="0">
                <a:solidFill>
                  <a:schemeClr val="tx2"/>
                </a:solidFill>
                <a:cs typeface="+mn-ea"/>
                <a:sym typeface="+mn-lt"/>
              </a:rPr>
              <a:t> </a:t>
            </a:r>
            <a:r>
              <a:rPr lang="en-US" sz="2200" dirty="0" err="1">
                <a:solidFill>
                  <a:schemeClr val="tx2"/>
                </a:solidFill>
                <a:cs typeface="+mn-ea"/>
                <a:sym typeface="+mn-lt"/>
              </a:rPr>
              <a:t>nhập</a:t>
            </a:r>
            <a:r>
              <a:rPr lang="en-US" sz="2200" dirty="0">
                <a:solidFill>
                  <a:schemeClr val="tx2"/>
                </a:solidFill>
                <a:cs typeface="+mn-ea"/>
                <a:sym typeface="+mn-lt"/>
              </a:rPr>
              <a:t> </a:t>
            </a:r>
            <a:r>
              <a:rPr lang="en-US" sz="2200" dirty="0" err="1">
                <a:solidFill>
                  <a:schemeClr val="tx2"/>
                </a:solidFill>
                <a:cs typeface="+mn-ea"/>
                <a:sym typeface="+mn-lt"/>
              </a:rPr>
              <a:t>lại</a:t>
            </a:r>
            <a:r>
              <a:rPr lang="en-US" sz="2200" dirty="0">
                <a:solidFill>
                  <a:schemeClr val="tx2"/>
                </a:solidFill>
                <a:cs typeface="+mn-ea"/>
                <a:sym typeface="+mn-lt"/>
              </a:rPr>
              <a:t> </a:t>
            </a:r>
            <a:r>
              <a:rPr lang="en-US" sz="2200" dirty="0" err="1">
                <a:solidFill>
                  <a:schemeClr val="tx2"/>
                </a:solidFill>
                <a:cs typeface="+mn-ea"/>
                <a:sym typeface="+mn-lt"/>
              </a:rPr>
              <a:t>cho</a:t>
            </a:r>
            <a:r>
              <a:rPr lang="en-US" sz="2200" dirty="0">
                <a:solidFill>
                  <a:schemeClr val="tx2"/>
                </a:solidFill>
                <a:cs typeface="+mn-ea"/>
                <a:sym typeface="+mn-lt"/>
              </a:rPr>
              <a:t> </a:t>
            </a:r>
            <a:r>
              <a:rPr lang="en-US" sz="2200" dirty="0" err="1">
                <a:solidFill>
                  <a:schemeClr val="tx2"/>
                </a:solidFill>
                <a:cs typeface="+mn-ea"/>
                <a:sym typeface="+mn-lt"/>
              </a:rPr>
              <a:t>đến</a:t>
            </a:r>
            <a:r>
              <a:rPr lang="en-US" sz="2200" dirty="0">
                <a:solidFill>
                  <a:schemeClr val="tx2"/>
                </a:solidFill>
                <a:cs typeface="+mn-ea"/>
                <a:sym typeface="+mn-lt"/>
              </a:rPr>
              <a:t> </a:t>
            </a:r>
            <a:r>
              <a:rPr lang="en-US" sz="2200" dirty="0" err="1">
                <a:solidFill>
                  <a:schemeClr val="tx2"/>
                </a:solidFill>
                <a:cs typeface="+mn-ea"/>
                <a:sym typeface="+mn-lt"/>
              </a:rPr>
              <a:t>khi</a:t>
            </a:r>
            <a:r>
              <a:rPr lang="en-US" sz="2200" dirty="0">
                <a:solidFill>
                  <a:schemeClr val="tx2"/>
                </a:solidFill>
                <a:cs typeface="+mn-ea"/>
                <a:sym typeface="+mn-lt"/>
              </a:rPr>
              <a:t> </a:t>
            </a:r>
            <a:r>
              <a:rPr lang="en-US" sz="2200" dirty="0" err="1">
                <a:solidFill>
                  <a:schemeClr val="tx2"/>
                </a:solidFill>
                <a:cs typeface="+mn-ea"/>
                <a:sym typeface="+mn-lt"/>
              </a:rPr>
              <a:t>nhập</a:t>
            </a:r>
            <a:r>
              <a:rPr lang="en-US" sz="2200" dirty="0">
                <a:solidFill>
                  <a:schemeClr val="tx2"/>
                </a:solidFill>
                <a:cs typeface="+mn-ea"/>
                <a:sym typeface="+mn-lt"/>
              </a:rPr>
              <a:t> </a:t>
            </a:r>
            <a:r>
              <a:rPr lang="en-US" sz="2200" dirty="0" err="1">
                <a:solidFill>
                  <a:schemeClr val="tx2"/>
                </a:solidFill>
                <a:cs typeface="+mn-ea"/>
                <a:sym typeface="+mn-lt"/>
              </a:rPr>
              <a:t>đúng</a:t>
            </a:r>
            <a:r>
              <a:rPr lang="en-US" sz="2200" dirty="0">
                <a:solidFill>
                  <a:schemeClr val="tx2"/>
                </a:solidFill>
                <a:cs typeface="+mn-ea"/>
                <a:sym typeface="+mn-lt"/>
              </a:rPr>
              <a:t> </a:t>
            </a:r>
            <a:br>
              <a:rPr lang="en-US" sz="2200" dirty="0">
                <a:solidFill>
                  <a:schemeClr val="tx2"/>
                </a:solidFill>
                <a:cs typeface="+mn-ea"/>
                <a:sym typeface="+mn-lt"/>
              </a:rPr>
            </a:br>
            <a:r>
              <a:rPr lang="en-US" sz="2200" dirty="0" err="1">
                <a:solidFill>
                  <a:schemeClr val="tx2"/>
                </a:solidFill>
                <a:cs typeface="+mn-ea"/>
                <a:sym typeface="+mn-lt"/>
              </a:rPr>
              <a:t>mật</a:t>
            </a:r>
            <a:r>
              <a:rPr lang="en-US" sz="2200" dirty="0">
                <a:solidFill>
                  <a:schemeClr val="tx2"/>
                </a:solidFill>
                <a:cs typeface="+mn-ea"/>
                <a:sym typeface="+mn-lt"/>
              </a:rPr>
              <a:t> </a:t>
            </a:r>
            <a:r>
              <a:rPr lang="en-US" sz="2200" dirty="0" err="1">
                <a:solidFill>
                  <a:schemeClr val="tx2"/>
                </a:solidFill>
                <a:cs typeface="+mn-ea"/>
                <a:sym typeface="+mn-lt"/>
              </a:rPr>
              <a:t>khẩu</a:t>
            </a:r>
            <a:r>
              <a:rPr lang="en-US" sz="2200" dirty="0">
                <a:solidFill>
                  <a:schemeClr val="tx2"/>
                </a:solidFill>
                <a:cs typeface="+mn-ea"/>
                <a:sym typeface="+mn-lt"/>
              </a:rPr>
              <a:t> (</a:t>
            </a:r>
            <a:r>
              <a:rPr lang="en-US" sz="2200" dirty="0" err="1">
                <a:solidFill>
                  <a:schemeClr val="tx2"/>
                </a:solidFill>
                <a:cs typeface="+mn-ea"/>
                <a:sym typeface="+mn-lt"/>
              </a:rPr>
              <a:t>là</a:t>
            </a:r>
            <a:r>
              <a:rPr lang="en-US" sz="2200" dirty="0">
                <a:solidFill>
                  <a:schemeClr val="tx2"/>
                </a:solidFill>
                <a:cs typeface="+mn-ea"/>
                <a:sym typeface="+mn-lt"/>
              </a:rPr>
              <a:t> HN123). Khi </a:t>
            </a:r>
            <a:r>
              <a:rPr lang="en-US" sz="2200" dirty="0" err="1">
                <a:solidFill>
                  <a:schemeClr val="tx2"/>
                </a:solidFill>
                <a:cs typeface="+mn-ea"/>
                <a:sym typeface="+mn-lt"/>
              </a:rPr>
              <a:t>dữ</a:t>
            </a:r>
            <a:r>
              <a:rPr lang="en-US" sz="2200" dirty="0">
                <a:solidFill>
                  <a:schemeClr val="tx2"/>
                </a:solidFill>
                <a:cs typeface="+mn-ea"/>
                <a:sym typeface="+mn-lt"/>
              </a:rPr>
              <a:t> </a:t>
            </a:r>
            <a:r>
              <a:rPr lang="en-US" sz="2200" dirty="0" err="1">
                <a:solidFill>
                  <a:schemeClr val="tx2"/>
                </a:solidFill>
                <a:cs typeface="+mn-ea"/>
                <a:sym typeface="+mn-lt"/>
              </a:rPr>
              <a:t>liệu</a:t>
            </a:r>
            <a:r>
              <a:rPr lang="en-US" sz="2200" dirty="0">
                <a:solidFill>
                  <a:schemeClr val="tx2"/>
                </a:solidFill>
                <a:cs typeface="+mn-ea"/>
                <a:sym typeface="+mn-lt"/>
              </a:rPr>
              <a:t> </a:t>
            </a:r>
            <a:r>
              <a:rPr lang="en-US" sz="2200" dirty="0" err="1">
                <a:solidFill>
                  <a:schemeClr val="tx2"/>
                </a:solidFill>
                <a:cs typeface="+mn-ea"/>
                <a:sym typeface="+mn-lt"/>
              </a:rPr>
              <a:t>nhập</a:t>
            </a:r>
            <a:r>
              <a:rPr lang="en-US" sz="2200" dirty="0">
                <a:solidFill>
                  <a:schemeClr val="tx2"/>
                </a:solidFill>
                <a:cs typeface="+mn-ea"/>
                <a:sym typeface="+mn-lt"/>
              </a:rPr>
              <a:t> </a:t>
            </a:r>
            <a:r>
              <a:rPr lang="en-US" sz="2200" dirty="0" err="1">
                <a:solidFill>
                  <a:schemeClr val="tx2"/>
                </a:solidFill>
                <a:cs typeface="+mn-ea"/>
                <a:sym typeface="+mn-lt"/>
              </a:rPr>
              <a:t>vào</a:t>
            </a:r>
            <a:r>
              <a:rPr lang="en-US" sz="2200" dirty="0">
                <a:solidFill>
                  <a:schemeClr val="tx2"/>
                </a:solidFill>
                <a:cs typeface="+mn-ea"/>
                <a:sym typeface="+mn-lt"/>
              </a:rPr>
              <a:t> </a:t>
            </a:r>
            <a:r>
              <a:rPr lang="en-US" sz="2200" dirty="0" err="1">
                <a:solidFill>
                  <a:schemeClr val="tx2"/>
                </a:solidFill>
                <a:cs typeface="+mn-ea"/>
                <a:sym typeface="+mn-lt"/>
              </a:rPr>
              <a:t>đúng</a:t>
            </a:r>
            <a:r>
              <a:rPr lang="en-US" sz="2200" dirty="0">
                <a:solidFill>
                  <a:schemeClr val="tx2"/>
                </a:solidFill>
                <a:cs typeface="+mn-ea"/>
                <a:sym typeface="+mn-lt"/>
              </a:rPr>
              <a:t> </a:t>
            </a:r>
            <a:r>
              <a:rPr lang="en-US" sz="2200" dirty="0" err="1">
                <a:solidFill>
                  <a:schemeClr val="tx2"/>
                </a:solidFill>
                <a:cs typeface="+mn-ea"/>
                <a:sym typeface="+mn-lt"/>
              </a:rPr>
              <a:t>là</a:t>
            </a:r>
            <a:r>
              <a:rPr lang="en-US" sz="2200" dirty="0">
                <a:solidFill>
                  <a:schemeClr val="tx2"/>
                </a:solidFill>
                <a:cs typeface="+mn-ea"/>
                <a:sym typeface="+mn-lt"/>
              </a:rPr>
              <a:t> “HN123” </a:t>
            </a:r>
            <a:r>
              <a:rPr lang="en-US" sz="2200" dirty="0" err="1">
                <a:solidFill>
                  <a:schemeClr val="tx2"/>
                </a:solidFill>
                <a:cs typeface="+mn-ea"/>
                <a:sym typeface="+mn-lt"/>
              </a:rPr>
              <a:t>thì</a:t>
            </a:r>
            <a:r>
              <a:rPr lang="en-US" sz="2200" dirty="0">
                <a:solidFill>
                  <a:schemeClr val="tx2"/>
                </a:solidFill>
                <a:cs typeface="+mn-ea"/>
                <a:sym typeface="+mn-lt"/>
              </a:rPr>
              <a:t> </a:t>
            </a:r>
            <a:r>
              <a:rPr lang="en-US" sz="2200" dirty="0" err="1">
                <a:solidFill>
                  <a:schemeClr val="tx2"/>
                </a:solidFill>
                <a:cs typeface="+mn-ea"/>
                <a:sym typeface="+mn-lt"/>
              </a:rPr>
              <a:t>thông</a:t>
            </a:r>
            <a:r>
              <a:rPr lang="en-US" sz="2200" dirty="0">
                <a:solidFill>
                  <a:schemeClr val="tx2"/>
                </a:solidFill>
                <a:cs typeface="+mn-ea"/>
                <a:sym typeface="+mn-lt"/>
              </a:rPr>
              <a:t> </a:t>
            </a:r>
            <a:r>
              <a:rPr lang="en-US" sz="2200" dirty="0" err="1">
                <a:solidFill>
                  <a:schemeClr val="tx2"/>
                </a:solidFill>
                <a:cs typeface="+mn-ea"/>
                <a:sym typeface="+mn-lt"/>
              </a:rPr>
              <a:t>điệp</a:t>
            </a:r>
            <a:br>
              <a:rPr lang="en-US" sz="2200" dirty="0">
                <a:solidFill>
                  <a:schemeClr val="tx2"/>
                </a:solidFill>
                <a:cs typeface="+mn-ea"/>
                <a:sym typeface="+mn-lt"/>
              </a:rPr>
            </a:br>
            <a:r>
              <a:rPr lang="en-US" sz="2200" dirty="0">
                <a:solidFill>
                  <a:schemeClr val="tx2"/>
                </a:solidFill>
                <a:cs typeface="+mn-ea"/>
                <a:sym typeface="+mn-lt"/>
              </a:rPr>
              <a:t>“</a:t>
            </a:r>
            <a:r>
              <a:rPr lang="en-US" sz="2200" dirty="0" err="1">
                <a:solidFill>
                  <a:schemeClr val="tx2"/>
                </a:solidFill>
                <a:cs typeface="+mn-ea"/>
                <a:sym typeface="+mn-lt"/>
              </a:rPr>
              <a:t>Bạn</a:t>
            </a:r>
            <a:r>
              <a:rPr lang="en-US" sz="2200" dirty="0">
                <a:solidFill>
                  <a:schemeClr val="tx2"/>
                </a:solidFill>
                <a:cs typeface="+mn-ea"/>
                <a:sym typeface="+mn-lt"/>
              </a:rPr>
              <a:t> </a:t>
            </a:r>
            <a:r>
              <a:rPr lang="en-US" sz="2200" dirty="0" err="1">
                <a:solidFill>
                  <a:schemeClr val="tx2"/>
                </a:solidFill>
                <a:cs typeface="+mn-ea"/>
                <a:sym typeface="+mn-lt"/>
              </a:rPr>
              <a:t>đã</a:t>
            </a:r>
            <a:r>
              <a:rPr lang="en-US" sz="2200" dirty="0">
                <a:solidFill>
                  <a:schemeClr val="tx2"/>
                </a:solidFill>
                <a:cs typeface="+mn-ea"/>
                <a:sym typeface="+mn-lt"/>
              </a:rPr>
              <a:t> </a:t>
            </a:r>
            <a:r>
              <a:rPr lang="en-US" sz="2200" dirty="0" err="1">
                <a:solidFill>
                  <a:schemeClr val="tx2"/>
                </a:solidFill>
                <a:cs typeface="+mn-ea"/>
                <a:sym typeface="+mn-lt"/>
              </a:rPr>
              <a:t>nhập</a:t>
            </a:r>
            <a:r>
              <a:rPr lang="en-US" sz="2200" dirty="0">
                <a:solidFill>
                  <a:schemeClr val="tx2"/>
                </a:solidFill>
                <a:cs typeface="+mn-ea"/>
                <a:sym typeface="+mn-lt"/>
              </a:rPr>
              <a:t> </a:t>
            </a:r>
            <a:r>
              <a:rPr lang="en-US" sz="2200" dirty="0" err="1">
                <a:solidFill>
                  <a:schemeClr val="tx2"/>
                </a:solidFill>
                <a:cs typeface="+mn-ea"/>
                <a:sym typeface="+mn-lt"/>
              </a:rPr>
              <a:t>đúng</a:t>
            </a:r>
            <a:r>
              <a:rPr lang="en-US" sz="2200" dirty="0">
                <a:solidFill>
                  <a:schemeClr val="tx2"/>
                </a:solidFill>
                <a:cs typeface="+mn-ea"/>
                <a:sym typeface="+mn-lt"/>
              </a:rPr>
              <a:t> </a:t>
            </a:r>
            <a:r>
              <a:rPr lang="en-US" sz="2200" dirty="0" err="1">
                <a:solidFill>
                  <a:schemeClr val="tx2"/>
                </a:solidFill>
                <a:cs typeface="+mn-ea"/>
                <a:sym typeface="+mn-lt"/>
              </a:rPr>
              <a:t>mật</a:t>
            </a:r>
            <a:r>
              <a:rPr lang="en-US" sz="2200" dirty="0">
                <a:solidFill>
                  <a:schemeClr val="tx2"/>
                </a:solidFill>
                <a:cs typeface="+mn-ea"/>
                <a:sym typeface="+mn-lt"/>
              </a:rPr>
              <a:t> </a:t>
            </a:r>
            <a:r>
              <a:rPr lang="en-US" sz="2200" dirty="0" err="1">
                <a:solidFill>
                  <a:schemeClr val="tx2"/>
                </a:solidFill>
                <a:cs typeface="+mn-ea"/>
                <a:sym typeface="+mn-lt"/>
              </a:rPr>
              <a:t>khẩu</a:t>
            </a:r>
            <a:r>
              <a:rPr lang="en-US" sz="2200" dirty="0">
                <a:solidFill>
                  <a:schemeClr val="tx2"/>
                </a:solidFill>
                <a:cs typeface="+mn-ea"/>
                <a:sym typeface="+mn-lt"/>
              </a:rPr>
              <a:t>” </a:t>
            </a:r>
            <a:r>
              <a:rPr lang="en-US" sz="2200" dirty="0" err="1">
                <a:solidFill>
                  <a:schemeClr val="tx2"/>
                </a:solidFill>
                <a:cs typeface="+mn-ea"/>
                <a:sym typeface="+mn-lt"/>
              </a:rPr>
              <a:t>xuất</a:t>
            </a:r>
            <a:r>
              <a:rPr lang="en-US" sz="2200" dirty="0">
                <a:solidFill>
                  <a:schemeClr val="tx2"/>
                </a:solidFill>
                <a:cs typeface="+mn-ea"/>
                <a:sym typeface="+mn-lt"/>
              </a:rPr>
              <a:t> </a:t>
            </a:r>
            <a:r>
              <a:rPr lang="en-US" sz="2200" dirty="0" err="1">
                <a:solidFill>
                  <a:schemeClr val="tx2"/>
                </a:solidFill>
                <a:cs typeface="+mn-ea"/>
                <a:sym typeface="+mn-lt"/>
              </a:rPr>
              <a:t>hiện</a:t>
            </a:r>
            <a:r>
              <a:rPr lang="en-US" sz="2200" dirty="0">
                <a:solidFill>
                  <a:schemeClr val="tx2"/>
                </a:solidFill>
                <a:cs typeface="+mn-ea"/>
                <a:sym typeface="+mn-lt"/>
              </a:rPr>
              <a:t> </a:t>
            </a:r>
            <a:r>
              <a:rPr lang="en-US" sz="2200" dirty="0" err="1">
                <a:solidFill>
                  <a:schemeClr val="tx2"/>
                </a:solidFill>
                <a:cs typeface="+mn-ea"/>
                <a:sym typeface="+mn-lt"/>
              </a:rPr>
              <a:t>trên</a:t>
            </a:r>
            <a:r>
              <a:rPr lang="en-US" sz="2200" dirty="0">
                <a:solidFill>
                  <a:schemeClr val="tx2"/>
                </a:solidFill>
                <a:cs typeface="+mn-ea"/>
                <a:sym typeface="+mn-lt"/>
              </a:rPr>
              <a:t> </a:t>
            </a:r>
            <a:r>
              <a:rPr lang="en-US" sz="2200" dirty="0" err="1">
                <a:solidFill>
                  <a:schemeClr val="tx2"/>
                </a:solidFill>
                <a:cs typeface="+mn-ea"/>
                <a:sym typeface="+mn-lt"/>
              </a:rPr>
              <a:t>màn</a:t>
            </a:r>
            <a:r>
              <a:rPr lang="en-US" sz="2200" dirty="0">
                <a:solidFill>
                  <a:schemeClr val="tx2"/>
                </a:solidFill>
                <a:cs typeface="+mn-ea"/>
                <a:sym typeface="+mn-lt"/>
              </a:rPr>
              <a:t> </a:t>
            </a:r>
            <a:r>
              <a:rPr lang="en-US" sz="2200" dirty="0" err="1">
                <a:solidFill>
                  <a:schemeClr val="tx2"/>
                </a:solidFill>
                <a:cs typeface="+mn-ea"/>
                <a:sym typeface="+mn-lt"/>
              </a:rPr>
              <a:t>hình</a:t>
            </a:r>
            <a:r>
              <a:rPr lang="en-US" sz="2200" dirty="0">
                <a:solidFill>
                  <a:schemeClr val="tx2"/>
                </a:solidFill>
                <a:cs typeface="+mn-ea"/>
                <a:sym typeface="+mn-lt"/>
              </a:rPr>
              <a:t>.</a:t>
            </a:r>
          </a:p>
        </p:txBody>
      </p:sp>
      <p:pic>
        <p:nvPicPr>
          <p:cNvPr id="3" name="Picture 2">
            <a:extLst>
              <a:ext uri="{FF2B5EF4-FFF2-40B4-BE49-F238E27FC236}">
                <a16:creationId xmlns:a16="http://schemas.microsoft.com/office/drawing/2014/main" id="{81E78D79-5C3F-45D4-2324-997DDB212F7B}"/>
              </a:ext>
            </a:extLst>
          </p:cNvPr>
          <p:cNvPicPr>
            <a:picLocks noChangeAspect="1"/>
          </p:cNvPicPr>
          <p:nvPr/>
        </p:nvPicPr>
        <p:blipFill>
          <a:blip r:embed="rId3"/>
          <a:stretch>
            <a:fillRect/>
          </a:stretch>
        </p:blipFill>
        <p:spPr>
          <a:xfrm>
            <a:off x="3476060" y="4662665"/>
            <a:ext cx="5239876" cy="2136517"/>
          </a:xfrm>
          <a:prstGeom prst="rect">
            <a:avLst/>
          </a:prstGeom>
        </p:spPr>
      </p:pic>
    </p:spTree>
    <p:extLst>
      <p:ext uri="{BB962C8B-B14F-4D97-AF65-F5344CB8AC3E}">
        <p14:creationId xmlns:p14="http://schemas.microsoft.com/office/powerpoint/2010/main" val="187144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A899F3-C5A0-B080-118E-7E98B3DD6030}"/>
              </a:ext>
            </a:extLst>
          </p:cNvPr>
          <p:cNvSpPr txBox="1"/>
          <p:nvPr/>
        </p:nvSpPr>
        <p:spPr>
          <a:xfrm>
            <a:off x="570705" y="1506437"/>
            <a:ext cx="6113416" cy="574388"/>
          </a:xfrm>
          <a:prstGeom prst="rect">
            <a:avLst/>
          </a:prstGeom>
          <a:noFill/>
        </p:spPr>
        <p:txBody>
          <a:bodyPr wrap="square">
            <a:spAutoFit/>
          </a:bodyPr>
          <a:lstStyle/>
          <a:p>
            <a:pPr marL="0" indent="0" algn="just">
              <a:lnSpc>
                <a:spcPct val="150000"/>
              </a:lnSpc>
              <a:buNone/>
            </a:pPr>
            <a:r>
              <a:rPr lang="en-US" sz="2400" b="1" dirty="0" err="1">
                <a:solidFill>
                  <a:schemeClr val="tx2"/>
                </a:solidFill>
                <a:cs typeface="+mn-ea"/>
                <a:sym typeface="+mn-lt"/>
              </a:rPr>
              <a:t>Ví</a:t>
            </a:r>
            <a:r>
              <a:rPr lang="en-US" sz="2400" b="1" dirty="0">
                <a:solidFill>
                  <a:schemeClr val="tx2"/>
                </a:solidFill>
                <a:cs typeface="+mn-ea"/>
                <a:sym typeface="+mn-lt"/>
              </a:rPr>
              <a:t> </a:t>
            </a:r>
            <a:r>
              <a:rPr lang="en-US" sz="2400" b="1" dirty="0" err="1">
                <a:solidFill>
                  <a:schemeClr val="tx2"/>
                </a:solidFill>
                <a:cs typeface="+mn-ea"/>
                <a:sym typeface="+mn-lt"/>
              </a:rPr>
              <a:t>dụ</a:t>
            </a:r>
            <a:r>
              <a:rPr lang="en-US" sz="2400" b="1" dirty="0">
                <a:solidFill>
                  <a:schemeClr val="tx2"/>
                </a:solidFill>
                <a:cs typeface="+mn-ea"/>
                <a:sym typeface="+mn-lt"/>
              </a:rPr>
              <a:t> 6:</a:t>
            </a:r>
          </a:p>
        </p:txBody>
      </p:sp>
      <p:sp>
        <p:nvSpPr>
          <p:cNvPr id="10" name="TextBox 9">
            <a:extLst>
              <a:ext uri="{FF2B5EF4-FFF2-40B4-BE49-F238E27FC236}">
                <a16:creationId xmlns:a16="http://schemas.microsoft.com/office/drawing/2014/main" id="{868F6FD1-71AC-D59B-CE5E-19F8E20B3CDF}"/>
              </a:ext>
            </a:extLst>
          </p:cNvPr>
          <p:cNvSpPr txBox="1"/>
          <p:nvPr/>
        </p:nvSpPr>
        <p:spPr>
          <a:xfrm>
            <a:off x="570705" y="2080825"/>
            <a:ext cx="11050589" cy="2229841"/>
          </a:xfrm>
          <a:prstGeom prst="rect">
            <a:avLst/>
          </a:prstGeom>
          <a:noFill/>
        </p:spPr>
        <p:txBody>
          <a:bodyPr wrap="square">
            <a:spAutoFit/>
          </a:bodyPr>
          <a:lstStyle/>
          <a:p>
            <a:pPr marL="0" indent="0" algn="just">
              <a:lnSpc>
                <a:spcPct val="150000"/>
              </a:lnSpc>
              <a:buNone/>
            </a:pPr>
            <a:r>
              <a:rPr lang="vi-VN" sz="2400" dirty="0">
                <a:solidFill>
                  <a:schemeClr val="tx2"/>
                </a:solidFill>
                <a:cs typeface="+mn-ea"/>
                <a:sym typeface="+mn-lt"/>
              </a:rPr>
              <a:t>Chương trình</a:t>
            </a:r>
            <a:r>
              <a:rPr lang="en-US" sz="2400" dirty="0">
                <a:solidFill>
                  <a:schemeClr val="tx2"/>
                </a:solidFill>
                <a:cs typeface="+mn-ea"/>
                <a:sym typeface="+mn-lt"/>
              </a:rPr>
              <a:t> ở </a:t>
            </a:r>
            <a:r>
              <a:rPr lang="en-US" sz="2400" i="1" dirty="0" err="1">
                <a:solidFill>
                  <a:schemeClr val="tx2"/>
                </a:solidFill>
                <a:cs typeface="+mn-ea"/>
                <a:sym typeface="+mn-lt"/>
              </a:rPr>
              <a:t>Hình</a:t>
            </a:r>
            <a:r>
              <a:rPr lang="en-US" sz="2400" i="1" dirty="0">
                <a:solidFill>
                  <a:schemeClr val="tx2"/>
                </a:solidFill>
                <a:cs typeface="+mn-ea"/>
                <a:sym typeface="+mn-lt"/>
              </a:rPr>
              <a:t> 6</a:t>
            </a:r>
            <a:r>
              <a:rPr lang="en-US" sz="2400" dirty="0">
                <a:solidFill>
                  <a:schemeClr val="tx2"/>
                </a:solidFill>
                <a:cs typeface="+mn-ea"/>
                <a:sym typeface="+mn-lt"/>
              </a:rPr>
              <a:t> </a:t>
            </a:r>
            <a:r>
              <a:rPr lang="en-US" sz="2400" dirty="0" err="1">
                <a:solidFill>
                  <a:schemeClr val="tx2"/>
                </a:solidFill>
                <a:cs typeface="+mn-ea"/>
                <a:sym typeface="+mn-lt"/>
              </a:rPr>
              <a:t>khi</a:t>
            </a:r>
            <a:r>
              <a:rPr lang="en-US" sz="2400" dirty="0">
                <a:solidFill>
                  <a:schemeClr val="tx2"/>
                </a:solidFill>
                <a:cs typeface="+mn-ea"/>
                <a:sym typeface="+mn-lt"/>
              </a:rPr>
              <a:t> </a:t>
            </a:r>
            <a:r>
              <a:rPr lang="en-US" sz="2400" dirty="0" err="1">
                <a:solidFill>
                  <a:schemeClr val="tx2"/>
                </a:solidFill>
                <a:cs typeface="+mn-ea"/>
                <a:sym typeface="+mn-lt"/>
              </a:rPr>
              <a:t>thực</a:t>
            </a:r>
            <a:r>
              <a:rPr lang="en-US" sz="2400" dirty="0">
                <a:solidFill>
                  <a:schemeClr val="tx2"/>
                </a:solidFill>
                <a:cs typeface="+mn-ea"/>
                <a:sym typeface="+mn-lt"/>
              </a:rPr>
              <a:t> </a:t>
            </a:r>
            <a:r>
              <a:rPr lang="en-US" sz="2400" dirty="0" err="1">
                <a:solidFill>
                  <a:schemeClr val="tx2"/>
                </a:solidFill>
                <a:cs typeface="+mn-ea"/>
                <a:sym typeface="+mn-lt"/>
              </a:rPr>
              <a:t>hiện</a:t>
            </a:r>
            <a:r>
              <a:rPr lang="en-US" sz="2400" dirty="0">
                <a:solidFill>
                  <a:schemeClr val="tx2"/>
                </a:solidFill>
                <a:cs typeface="+mn-ea"/>
                <a:sym typeface="+mn-lt"/>
              </a:rPr>
              <a:t> </a:t>
            </a:r>
            <a:r>
              <a:rPr lang="en-US" sz="2400" dirty="0" err="1">
                <a:solidFill>
                  <a:schemeClr val="tx2"/>
                </a:solidFill>
                <a:cs typeface="+mn-ea"/>
                <a:sym typeface="+mn-lt"/>
              </a:rPr>
              <a:t>sẽ</a:t>
            </a:r>
            <a:r>
              <a:rPr lang="en-US" sz="2400" dirty="0">
                <a:solidFill>
                  <a:schemeClr val="tx2"/>
                </a:solidFill>
                <a:cs typeface="+mn-ea"/>
                <a:sym typeface="+mn-lt"/>
              </a:rPr>
              <a:t> in </a:t>
            </a:r>
            <a:r>
              <a:rPr lang="en-US" sz="2400" dirty="0" err="1">
                <a:solidFill>
                  <a:schemeClr val="tx2"/>
                </a:solidFill>
                <a:cs typeface="+mn-ea"/>
                <a:sym typeface="+mn-lt"/>
              </a:rPr>
              <a:t>ra</a:t>
            </a:r>
            <a:r>
              <a:rPr lang="en-US" sz="2400" dirty="0">
                <a:solidFill>
                  <a:schemeClr val="tx2"/>
                </a:solidFill>
                <a:cs typeface="+mn-ea"/>
                <a:sym typeface="+mn-lt"/>
              </a:rPr>
              <a:t> </a:t>
            </a:r>
            <a:r>
              <a:rPr lang="en-US" sz="2400" dirty="0" err="1">
                <a:solidFill>
                  <a:schemeClr val="tx2"/>
                </a:solidFill>
                <a:cs typeface="+mn-ea"/>
                <a:sym typeface="+mn-lt"/>
              </a:rPr>
              <a:t>màn</a:t>
            </a:r>
            <a:r>
              <a:rPr lang="en-US" sz="2400" dirty="0">
                <a:solidFill>
                  <a:schemeClr val="tx2"/>
                </a:solidFill>
                <a:cs typeface="+mn-ea"/>
                <a:sym typeface="+mn-lt"/>
              </a:rPr>
              <a:t> </a:t>
            </a:r>
            <a:r>
              <a:rPr lang="en-US" sz="2400" dirty="0" err="1">
                <a:solidFill>
                  <a:schemeClr val="tx2"/>
                </a:solidFill>
                <a:cs typeface="+mn-ea"/>
                <a:sym typeface="+mn-lt"/>
              </a:rPr>
              <a:t>hình</a:t>
            </a:r>
            <a:r>
              <a:rPr lang="en-US" sz="2400" dirty="0">
                <a:solidFill>
                  <a:schemeClr val="tx2"/>
                </a:solidFill>
                <a:cs typeface="+mn-ea"/>
                <a:sym typeface="+mn-lt"/>
              </a:rPr>
              <a:t> </a:t>
            </a:r>
            <a:r>
              <a:rPr lang="en-US" sz="2400" dirty="0" err="1">
                <a:solidFill>
                  <a:schemeClr val="tx2"/>
                </a:solidFill>
                <a:cs typeface="+mn-ea"/>
                <a:sym typeface="+mn-lt"/>
              </a:rPr>
              <a:t>các</a:t>
            </a:r>
            <a:r>
              <a:rPr lang="en-US" sz="2400" dirty="0">
                <a:solidFill>
                  <a:schemeClr val="tx2"/>
                </a:solidFill>
                <a:cs typeface="+mn-ea"/>
                <a:sym typeface="+mn-lt"/>
              </a:rPr>
              <a:t> số </a:t>
            </a:r>
            <a:r>
              <a:rPr lang="en-US" sz="2400" dirty="0" err="1">
                <a:solidFill>
                  <a:schemeClr val="tx2"/>
                </a:solidFill>
                <a:cs typeface="+mn-ea"/>
                <a:sym typeface="+mn-lt"/>
              </a:rPr>
              <a:t>từ</a:t>
            </a:r>
            <a:r>
              <a:rPr lang="en-US" sz="2400" dirty="0">
                <a:solidFill>
                  <a:schemeClr val="tx2"/>
                </a:solidFill>
                <a:cs typeface="+mn-ea"/>
                <a:sym typeface="+mn-lt"/>
              </a:rPr>
              <a:t> 1 </a:t>
            </a:r>
            <a:r>
              <a:rPr lang="en-US" sz="2400" dirty="0" err="1">
                <a:solidFill>
                  <a:schemeClr val="tx2"/>
                </a:solidFill>
                <a:cs typeface="+mn-ea"/>
                <a:sym typeface="+mn-lt"/>
              </a:rPr>
              <a:t>đến</a:t>
            </a:r>
            <a:r>
              <a:rPr lang="en-US" sz="2400" dirty="0">
                <a:solidFill>
                  <a:schemeClr val="tx2"/>
                </a:solidFill>
                <a:cs typeface="+mn-ea"/>
                <a:sym typeface="+mn-lt"/>
              </a:rPr>
              <a:t> 6. </a:t>
            </a:r>
            <a:r>
              <a:rPr lang="en-US" sz="2400" dirty="0" err="1">
                <a:solidFill>
                  <a:schemeClr val="tx2"/>
                </a:solidFill>
                <a:cs typeface="+mn-ea"/>
                <a:sym typeface="+mn-lt"/>
              </a:rPr>
              <a:t>Điều</a:t>
            </a:r>
            <a:r>
              <a:rPr lang="en-US" sz="2400" dirty="0">
                <a:solidFill>
                  <a:schemeClr val="tx2"/>
                </a:solidFill>
                <a:cs typeface="+mn-ea"/>
                <a:sym typeface="+mn-lt"/>
              </a:rPr>
              <a:t> </a:t>
            </a:r>
            <a:r>
              <a:rPr lang="en-US" sz="2400" dirty="0" err="1">
                <a:solidFill>
                  <a:schemeClr val="tx2"/>
                </a:solidFill>
                <a:cs typeface="+mn-ea"/>
                <a:sym typeface="+mn-lt"/>
              </a:rPr>
              <a:t>kiện</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a:t>
            </a:r>
            <a:r>
              <a:rPr lang="en-US" sz="2400" dirty="0" err="1">
                <a:solidFill>
                  <a:schemeClr val="tx2"/>
                </a:solidFill>
                <a:cs typeface="+mn-ea"/>
                <a:sym typeface="+mn-lt"/>
              </a:rPr>
              <a:t>là</a:t>
            </a:r>
            <a:r>
              <a:rPr lang="en-US" sz="2400" dirty="0">
                <a:solidFill>
                  <a:schemeClr val="tx2"/>
                </a:solidFill>
                <a:cs typeface="+mn-ea"/>
                <a:sym typeface="+mn-lt"/>
              </a:rPr>
              <a:t> </a:t>
            </a:r>
            <a:r>
              <a:rPr lang="en-US" sz="2400" dirty="0" err="1">
                <a:solidFill>
                  <a:schemeClr val="tx2"/>
                </a:solidFill>
                <a:cs typeface="+mn-ea"/>
                <a:sym typeface="+mn-lt"/>
              </a:rPr>
              <a:t>sodem</a:t>
            </a:r>
            <a:r>
              <a:rPr lang="en-US" sz="2400" dirty="0">
                <a:solidFill>
                  <a:schemeClr val="tx2"/>
                </a:solidFill>
                <a:cs typeface="+mn-ea"/>
                <a:sym typeface="+mn-lt"/>
              </a:rPr>
              <a:t> &lt;= 6. </a:t>
            </a:r>
            <a:r>
              <a:rPr lang="en-US" sz="2400" dirty="0" err="1">
                <a:solidFill>
                  <a:schemeClr val="tx2"/>
                </a:solidFill>
                <a:cs typeface="+mn-ea"/>
                <a:sym typeface="+mn-lt"/>
              </a:rPr>
              <a:t>khi</a:t>
            </a:r>
            <a:r>
              <a:rPr lang="en-US" sz="2400" dirty="0">
                <a:solidFill>
                  <a:schemeClr val="tx2"/>
                </a:solidFill>
                <a:cs typeface="+mn-ea"/>
                <a:sym typeface="+mn-lt"/>
              </a:rPr>
              <a:t> </a:t>
            </a:r>
            <a:r>
              <a:rPr lang="en-US" sz="2400" dirty="0" err="1">
                <a:solidFill>
                  <a:schemeClr val="tx2"/>
                </a:solidFill>
                <a:cs typeface="+mn-ea"/>
                <a:sym typeface="+mn-lt"/>
              </a:rPr>
              <a:t>điều</a:t>
            </a:r>
            <a:r>
              <a:rPr lang="en-US" sz="2400" dirty="0">
                <a:solidFill>
                  <a:schemeClr val="tx2"/>
                </a:solidFill>
                <a:cs typeface="+mn-ea"/>
                <a:sym typeface="+mn-lt"/>
              </a:rPr>
              <a:t> </a:t>
            </a:r>
            <a:r>
              <a:rPr lang="en-US" sz="2400" dirty="0" err="1">
                <a:solidFill>
                  <a:schemeClr val="tx2"/>
                </a:solidFill>
                <a:cs typeface="+mn-ea"/>
                <a:sym typeface="+mn-lt"/>
              </a:rPr>
              <a:t>kiện</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a:t>
            </a:r>
            <a:r>
              <a:rPr lang="en-US" sz="2400" dirty="0" err="1">
                <a:solidFill>
                  <a:schemeClr val="tx2"/>
                </a:solidFill>
                <a:cs typeface="+mn-ea"/>
                <a:sym typeface="+mn-lt"/>
              </a:rPr>
              <a:t>đúng</a:t>
            </a:r>
            <a:r>
              <a:rPr lang="en-US" sz="2400" dirty="0">
                <a:solidFill>
                  <a:schemeClr val="tx2"/>
                </a:solidFill>
                <a:cs typeface="+mn-ea"/>
                <a:sym typeface="+mn-lt"/>
              </a:rPr>
              <a:t> </a:t>
            </a:r>
            <a:r>
              <a:rPr lang="en-US" sz="2400" dirty="0" err="1">
                <a:solidFill>
                  <a:schemeClr val="tx2"/>
                </a:solidFill>
                <a:cs typeface="+mn-ea"/>
                <a:sym typeface="+mn-lt"/>
              </a:rPr>
              <a:t>thì</a:t>
            </a:r>
            <a:r>
              <a:rPr lang="en-US" sz="2400" dirty="0">
                <a:solidFill>
                  <a:schemeClr val="tx2"/>
                </a:solidFill>
                <a:cs typeface="+mn-ea"/>
                <a:sym typeface="+mn-lt"/>
              </a:rPr>
              <a:t> </a:t>
            </a:r>
            <a:r>
              <a:rPr lang="en-US" sz="2400" dirty="0" err="1">
                <a:solidFill>
                  <a:schemeClr val="tx2"/>
                </a:solidFill>
                <a:cs typeface="+mn-ea"/>
                <a:sym typeface="+mn-lt"/>
              </a:rPr>
              <a:t>sodem</a:t>
            </a:r>
            <a:r>
              <a:rPr lang="en-US" sz="2400" dirty="0">
                <a:solidFill>
                  <a:schemeClr val="tx2"/>
                </a:solidFill>
                <a:cs typeface="+mn-ea"/>
                <a:sym typeface="+mn-lt"/>
              </a:rPr>
              <a:t> </a:t>
            </a:r>
            <a:r>
              <a:rPr lang="en-US" sz="2400" dirty="0" err="1">
                <a:solidFill>
                  <a:schemeClr val="tx2"/>
                </a:solidFill>
                <a:cs typeface="+mn-ea"/>
                <a:sym typeface="+mn-lt"/>
              </a:rPr>
              <a:t>được</a:t>
            </a:r>
            <a:r>
              <a:rPr lang="en-US" sz="2400" dirty="0">
                <a:solidFill>
                  <a:schemeClr val="tx2"/>
                </a:solidFill>
                <a:cs typeface="+mn-ea"/>
                <a:sym typeface="+mn-lt"/>
              </a:rPr>
              <a:t> in </a:t>
            </a:r>
            <a:r>
              <a:rPr lang="en-US" sz="2400" dirty="0" err="1">
                <a:solidFill>
                  <a:schemeClr val="tx2"/>
                </a:solidFill>
                <a:cs typeface="+mn-ea"/>
                <a:sym typeface="+mn-lt"/>
              </a:rPr>
              <a:t>ra</a:t>
            </a:r>
            <a:r>
              <a:rPr lang="en-US" sz="2400" dirty="0">
                <a:solidFill>
                  <a:schemeClr val="tx2"/>
                </a:solidFill>
                <a:cs typeface="+mn-ea"/>
                <a:sym typeface="+mn-lt"/>
              </a:rPr>
              <a:t> </a:t>
            </a:r>
            <a:r>
              <a:rPr lang="en-US" sz="2400" dirty="0" err="1">
                <a:solidFill>
                  <a:schemeClr val="tx2"/>
                </a:solidFill>
                <a:cs typeface="+mn-ea"/>
                <a:sym typeface="+mn-lt"/>
              </a:rPr>
              <a:t>màn</a:t>
            </a:r>
            <a:r>
              <a:rPr lang="en-US" sz="2400" dirty="0">
                <a:solidFill>
                  <a:schemeClr val="tx2"/>
                </a:solidFill>
                <a:cs typeface="+mn-ea"/>
                <a:sym typeface="+mn-lt"/>
              </a:rPr>
              <a:t> </a:t>
            </a:r>
            <a:r>
              <a:rPr lang="en-US" sz="2400" dirty="0" err="1">
                <a:solidFill>
                  <a:schemeClr val="tx2"/>
                </a:solidFill>
                <a:cs typeface="+mn-ea"/>
                <a:sym typeface="+mn-lt"/>
              </a:rPr>
              <a:t>hình</a:t>
            </a:r>
            <a:r>
              <a:rPr lang="en-US" sz="2400" dirty="0">
                <a:solidFill>
                  <a:schemeClr val="tx2"/>
                </a:solidFill>
                <a:cs typeface="+mn-ea"/>
                <a:sym typeface="+mn-lt"/>
              </a:rPr>
              <a:t> </a:t>
            </a:r>
            <a:r>
              <a:rPr lang="en-US" sz="2400" dirty="0" err="1">
                <a:solidFill>
                  <a:schemeClr val="tx2"/>
                </a:solidFill>
                <a:cs typeface="+mn-ea"/>
                <a:sym typeface="+mn-lt"/>
              </a:rPr>
              <a:t>và</a:t>
            </a:r>
            <a:r>
              <a:rPr lang="en-US" sz="2400" dirty="0">
                <a:solidFill>
                  <a:schemeClr val="tx2"/>
                </a:solidFill>
                <a:cs typeface="+mn-ea"/>
                <a:sym typeface="+mn-lt"/>
              </a:rPr>
              <a:t> </a:t>
            </a:r>
            <a:r>
              <a:rPr lang="en-US" sz="2400" dirty="0" err="1">
                <a:solidFill>
                  <a:schemeClr val="tx2"/>
                </a:solidFill>
                <a:cs typeface="+mn-ea"/>
                <a:sym typeface="+mn-lt"/>
              </a:rPr>
              <a:t>được</a:t>
            </a:r>
            <a:r>
              <a:rPr lang="en-US" sz="2400" dirty="0">
                <a:solidFill>
                  <a:schemeClr val="tx2"/>
                </a:solidFill>
                <a:cs typeface="+mn-ea"/>
                <a:sym typeface="+mn-lt"/>
              </a:rPr>
              <a:t> </a:t>
            </a:r>
            <a:r>
              <a:rPr lang="en-US" sz="2400" dirty="0" err="1">
                <a:solidFill>
                  <a:schemeClr val="tx2"/>
                </a:solidFill>
                <a:cs typeface="+mn-ea"/>
                <a:sym typeface="+mn-lt"/>
              </a:rPr>
              <a:t>tăng</a:t>
            </a:r>
            <a:r>
              <a:rPr lang="en-US" sz="2400" dirty="0">
                <a:solidFill>
                  <a:schemeClr val="tx2"/>
                </a:solidFill>
                <a:cs typeface="+mn-ea"/>
                <a:sym typeface="+mn-lt"/>
              </a:rPr>
              <a:t> </a:t>
            </a:r>
            <a:r>
              <a:rPr lang="en-US" sz="2400" dirty="0" err="1">
                <a:solidFill>
                  <a:schemeClr val="tx2"/>
                </a:solidFill>
                <a:cs typeface="+mn-ea"/>
                <a:sym typeface="+mn-lt"/>
              </a:rPr>
              <a:t>lên</a:t>
            </a:r>
            <a:r>
              <a:rPr lang="en-US" sz="2400" dirty="0">
                <a:solidFill>
                  <a:schemeClr val="tx2"/>
                </a:solidFill>
                <a:cs typeface="+mn-ea"/>
                <a:sym typeface="+mn-lt"/>
              </a:rPr>
              <a:t> 1 </a:t>
            </a:r>
            <a:r>
              <a:rPr lang="en-US" sz="2400" dirty="0" err="1">
                <a:solidFill>
                  <a:schemeClr val="tx2"/>
                </a:solidFill>
                <a:cs typeface="+mn-ea"/>
                <a:sym typeface="+mn-lt"/>
              </a:rPr>
              <a:t>đơn</a:t>
            </a:r>
            <a:r>
              <a:rPr lang="en-US" sz="2400" dirty="0">
                <a:solidFill>
                  <a:schemeClr val="tx2"/>
                </a:solidFill>
                <a:cs typeface="+mn-ea"/>
                <a:sym typeface="+mn-lt"/>
              </a:rPr>
              <a:t> </a:t>
            </a:r>
            <a:r>
              <a:rPr lang="en-US" sz="2400" dirty="0" err="1">
                <a:solidFill>
                  <a:schemeClr val="tx2"/>
                </a:solidFill>
                <a:cs typeface="+mn-ea"/>
                <a:sym typeface="+mn-lt"/>
              </a:rPr>
              <a:t>vị</a:t>
            </a:r>
            <a:r>
              <a:rPr lang="en-US" sz="2400" dirty="0">
                <a:solidFill>
                  <a:schemeClr val="tx2"/>
                </a:solidFill>
                <a:cs typeface="+mn-ea"/>
                <a:sym typeface="+mn-lt"/>
              </a:rPr>
              <a:t>, </a:t>
            </a:r>
            <a:r>
              <a:rPr lang="en-US" sz="2400" dirty="0" err="1">
                <a:solidFill>
                  <a:schemeClr val="tx2"/>
                </a:solidFill>
                <a:cs typeface="+mn-ea"/>
                <a:sym typeface="+mn-lt"/>
              </a:rPr>
              <a:t>rồi</a:t>
            </a:r>
            <a:r>
              <a:rPr lang="en-US" sz="2400" dirty="0">
                <a:solidFill>
                  <a:schemeClr val="tx2"/>
                </a:solidFill>
                <a:cs typeface="+mn-ea"/>
                <a:sym typeface="+mn-lt"/>
              </a:rPr>
              <a:t> </a:t>
            </a:r>
            <a:r>
              <a:rPr lang="en-US" sz="2400" dirty="0" err="1">
                <a:solidFill>
                  <a:schemeClr val="tx2"/>
                </a:solidFill>
                <a:cs typeface="+mn-ea"/>
                <a:sym typeface="+mn-lt"/>
              </a:rPr>
              <a:t>điều</a:t>
            </a:r>
            <a:r>
              <a:rPr lang="en-US" sz="2400" dirty="0">
                <a:solidFill>
                  <a:schemeClr val="tx2"/>
                </a:solidFill>
                <a:cs typeface="+mn-ea"/>
                <a:sym typeface="+mn-lt"/>
              </a:rPr>
              <a:t> </a:t>
            </a:r>
            <a:r>
              <a:rPr lang="en-US" sz="2400" dirty="0" err="1">
                <a:solidFill>
                  <a:schemeClr val="tx2"/>
                </a:solidFill>
                <a:cs typeface="+mn-ea"/>
                <a:sym typeface="+mn-lt"/>
              </a:rPr>
              <a:t>kiện</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a:t>
            </a:r>
            <a:r>
              <a:rPr lang="en-US" sz="2400" dirty="0" err="1">
                <a:solidFill>
                  <a:schemeClr val="tx2"/>
                </a:solidFill>
                <a:cs typeface="+mn-ea"/>
                <a:sym typeface="+mn-lt"/>
              </a:rPr>
              <a:t>được</a:t>
            </a:r>
            <a:r>
              <a:rPr lang="en-US" sz="2400" dirty="0">
                <a:solidFill>
                  <a:schemeClr val="tx2"/>
                </a:solidFill>
                <a:cs typeface="+mn-ea"/>
                <a:sym typeface="+mn-lt"/>
              </a:rPr>
              <a:t> </a:t>
            </a:r>
            <a:r>
              <a:rPr lang="en-US" sz="2400" dirty="0" err="1">
                <a:solidFill>
                  <a:schemeClr val="tx2"/>
                </a:solidFill>
                <a:cs typeface="+mn-ea"/>
                <a:sym typeface="+mn-lt"/>
              </a:rPr>
              <a:t>kiểm</a:t>
            </a:r>
            <a:r>
              <a:rPr lang="en-US" sz="2400" dirty="0">
                <a:solidFill>
                  <a:schemeClr val="tx2"/>
                </a:solidFill>
                <a:cs typeface="+mn-ea"/>
                <a:sym typeface="+mn-lt"/>
              </a:rPr>
              <a:t> </a:t>
            </a:r>
            <a:r>
              <a:rPr lang="en-US" sz="2400" dirty="0" err="1">
                <a:solidFill>
                  <a:schemeClr val="tx2"/>
                </a:solidFill>
                <a:cs typeface="+mn-ea"/>
                <a:sym typeface="+mn-lt"/>
              </a:rPr>
              <a:t>tra</a:t>
            </a:r>
            <a:r>
              <a:rPr lang="en-US" sz="2400" dirty="0">
                <a:solidFill>
                  <a:schemeClr val="tx2"/>
                </a:solidFill>
                <a:cs typeface="+mn-ea"/>
                <a:sym typeface="+mn-lt"/>
              </a:rPr>
              <a:t> </a:t>
            </a:r>
            <a:r>
              <a:rPr lang="en-US" sz="2400" dirty="0" err="1">
                <a:solidFill>
                  <a:schemeClr val="tx2"/>
                </a:solidFill>
                <a:cs typeface="+mn-ea"/>
                <a:sym typeface="+mn-lt"/>
              </a:rPr>
              <a:t>lại</a:t>
            </a:r>
            <a:r>
              <a:rPr lang="en-US" sz="2400" dirty="0">
                <a:solidFill>
                  <a:schemeClr val="tx2"/>
                </a:solidFill>
                <a:cs typeface="+mn-ea"/>
                <a:sym typeface="+mn-lt"/>
              </a:rPr>
              <a:t>. </a:t>
            </a:r>
            <a:r>
              <a:rPr lang="en-US" sz="2400" dirty="0" err="1">
                <a:solidFill>
                  <a:schemeClr val="tx2"/>
                </a:solidFill>
                <a:cs typeface="+mn-ea"/>
                <a:sym typeface="+mn-lt"/>
              </a:rPr>
              <a:t>Quá</a:t>
            </a:r>
            <a:r>
              <a:rPr lang="en-US" sz="2400" dirty="0">
                <a:solidFill>
                  <a:schemeClr val="tx2"/>
                </a:solidFill>
                <a:cs typeface="+mn-ea"/>
                <a:sym typeface="+mn-lt"/>
              </a:rPr>
              <a:t> </a:t>
            </a:r>
            <a:r>
              <a:rPr lang="en-US" sz="2400" dirty="0" err="1">
                <a:solidFill>
                  <a:schemeClr val="tx2"/>
                </a:solidFill>
                <a:cs typeface="+mn-ea"/>
                <a:sym typeface="+mn-lt"/>
              </a:rPr>
              <a:t>trình</a:t>
            </a:r>
            <a:r>
              <a:rPr lang="en-US" sz="2400" dirty="0">
                <a:solidFill>
                  <a:schemeClr val="tx2"/>
                </a:solidFill>
                <a:cs typeface="+mn-ea"/>
                <a:sym typeface="+mn-lt"/>
              </a:rPr>
              <a:t> </a:t>
            </a:r>
            <a:r>
              <a:rPr lang="en-US" sz="2400" dirty="0" err="1">
                <a:solidFill>
                  <a:schemeClr val="tx2"/>
                </a:solidFill>
                <a:cs typeface="+mn-ea"/>
                <a:sym typeface="+mn-lt"/>
              </a:rPr>
              <a:t>trên</a:t>
            </a:r>
            <a:r>
              <a:rPr lang="en-US" sz="2400" dirty="0">
                <a:solidFill>
                  <a:schemeClr val="tx2"/>
                </a:solidFill>
                <a:cs typeface="+mn-ea"/>
                <a:sym typeface="+mn-lt"/>
              </a:rPr>
              <a:t> </a:t>
            </a:r>
            <a:r>
              <a:rPr lang="en-US" sz="2400" dirty="0" err="1">
                <a:solidFill>
                  <a:schemeClr val="tx2"/>
                </a:solidFill>
                <a:cs typeface="+mn-ea"/>
                <a:sym typeface="+mn-lt"/>
              </a:rPr>
              <a:t>được</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a:t>
            </a:r>
            <a:r>
              <a:rPr lang="en-US" sz="2400" dirty="0" err="1">
                <a:solidFill>
                  <a:schemeClr val="tx2"/>
                </a:solidFill>
                <a:cs typeface="+mn-ea"/>
                <a:sym typeface="+mn-lt"/>
              </a:rPr>
              <a:t>lại</a:t>
            </a:r>
            <a:r>
              <a:rPr lang="en-US" sz="2400" dirty="0">
                <a:solidFill>
                  <a:schemeClr val="tx2"/>
                </a:solidFill>
                <a:cs typeface="+mn-ea"/>
                <a:sym typeface="+mn-lt"/>
              </a:rPr>
              <a:t> </a:t>
            </a:r>
            <a:r>
              <a:rPr lang="en-US" sz="2400" dirty="0" err="1">
                <a:solidFill>
                  <a:schemeClr val="tx2"/>
                </a:solidFill>
                <a:cs typeface="+mn-ea"/>
                <a:sym typeface="+mn-lt"/>
              </a:rPr>
              <a:t>cho</a:t>
            </a:r>
            <a:r>
              <a:rPr lang="en-US" sz="2400" dirty="0">
                <a:solidFill>
                  <a:schemeClr val="tx2"/>
                </a:solidFill>
                <a:cs typeface="+mn-ea"/>
                <a:sym typeface="+mn-lt"/>
              </a:rPr>
              <a:t> </a:t>
            </a:r>
            <a:r>
              <a:rPr lang="en-US" sz="2400" dirty="0" err="1">
                <a:solidFill>
                  <a:schemeClr val="tx2"/>
                </a:solidFill>
                <a:cs typeface="+mn-ea"/>
                <a:sym typeface="+mn-lt"/>
              </a:rPr>
              <a:t>đến</a:t>
            </a:r>
            <a:r>
              <a:rPr lang="en-US" sz="2400" dirty="0">
                <a:solidFill>
                  <a:schemeClr val="tx2"/>
                </a:solidFill>
                <a:cs typeface="+mn-ea"/>
                <a:sym typeface="+mn-lt"/>
              </a:rPr>
              <a:t> </a:t>
            </a:r>
            <a:r>
              <a:rPr lang="en-US" sz="2400" dirty="0" err="1">
                <a:solidFill>
                  <a:schemeClr val="tx2"/>
                </a:solidFill>
                <a:cs typeface="+mn-ea"/>
                <a:sym typeface="+mn-lt"/>
              </a:rPr>
              <a:t>khi</a:t>
            </a:r>
            <a:r>
              <a:rPr lang="en-US" sz="2400" dirty="0">
                <a:solidFill>
                  <a:schemeClr val="tx2"/>
                </a:solidFill>
                <a:cs typeface="+mn-ea"/>
                <a:sym typeface="+mn-lt"/>
              </a:rPr>
              <a:t> </a:t>
            </a:r>
            <a:r>
              <a:rPr lang="en-US" sz="2400" dirty="0" err="1">
                <a:solidFill>
                  <a:schemeClr val="tx2"/>
                </a:solidFill>
                <a:cs typeface="+mn-ea"/>
                <a:sym typeface="+mn-lt"/>
              </a:rPr>
              <a:t>sodem</a:t>
            </a:r>
            <a:r>
              <a:rPr lang="en-US" sz="2400" dirty="0">
                <a:solidFill>
                  <a:schemeClr val="tx2"/>
                </a:solidFill>
                <a:cs typeface="+mn-ea"/>
                <a:sym typeface="+mn-lt"/>
              </a:rPr>
              <a:t> &gt; 6 </a:t>
            </a:r>
            <a:r>
              <a:rPr lang="en-US" sz="2400" dirty="0" err="1">
                <a:solidFill>
                  <a:schemeClr val="tx2"/>
                </a:solidFill>
                <a:cs typeface="+mn-ea"/>
                <a:sym typeface="+mn-lt"/>
              </a:rPr>
              <a:t>thì</a:t>
            </a:r>
            <a:r>
              <a:rPr lang="en-US" sz="2400" dirty="0">
                <a:solidFill>
                  <a:schemeClr val="tx2"/>
                </a:solidFill>
                <a:cs typeface="+mn-ea"/>
                <a:sym typeface="+mn-lt"/>
              </a:rPr>
              <a:t> </a:t>
            </a:r>
            <a:r>
              <a:rPr lang="en-US" sz="2400" dirty="0" err="1">
                <a:solidFill>
                  <a:schemeClr val="tx2"/>
                </a:solidFill>
                <a:cs typeface="+mn-ea"/>
                <a:sym typeface="+mn-lt"/>
              </a:rPr>
              <a:t>vòng</a:t>
            </a:r>
            <a:r>
              <a:rPr lang="en-US" sz="2400" dirty="0">
                <a:solidFill>
                  <a:schemeClr val="tx2"/>
                </a:solidFill>
                <a:cs typeface="+mn-ea"/>
                <a:sym typeface="+mn-lt"/>
              </a:rPr>
              <a:t> </a:t>
            </a:r>
            <a:r>
              <a:rPr lang="en-US" sz="2400" dirty="0" err="1">
                <a:solidFill>
                  <a:schemeClr val="tx2"/>
                </a:solidFill>
                <a:cs typeface="+mn-ea"/>
                <a:sym typeface="+mn-lt"/>
              </a:rPr>
              <a:t>lặp</a:t>
            </a:r>
            <a:r>
              <a:rPr lang="en-US" sz="2400" dirty="0">
                <a:solidFill>
                  <a:schemeClr val="tx2"/>
                </a:solidFill>
                <a:cs typeface="+mn-ea"/>
                <a:sym typeface="+mn-lt"/>
              </a:rPr>
              <a:t> </a:t>
            </a:r>
            <a:r>
              <a:rPr lang="en-US" sz="2400" dirty="0" err="1">
                <a:solidFill>
                  <a:schemeClr val="tx2"/>
                </a:solidFill>
                <a:cs typeface="+mn-ea"/>
                <a:sym typeface="+mn-lt"/>
              </a:rPr>
              <a:t>kết</a:t>
            </a:r>
            <a:r>
              <a:rPr lang="en-US" sz="2400" dirty="0">
                <a:solidFill>
                  <a:schemeClr val="tx2"/>
                </a:solidFill>
                <a:cs typeface="+mn-ea"/>
                <a:sym typeface="+mn-lt"/>
              </a:rPr>
              <a:t> </a:t>
            </a:r>
            <a:r>
              <a:rPr lang="en-US" sz="2400" dirty="0" err="1">
                <a:solidFill>
                  <a:schemeClr val="tx2"/>
                </a:solidFill>
                <a:cs typeface="+mn-ea"/>
                <a:sym typeface="+mn-lt"/>
              </a:rPr>
              <a:t>thúc</a:t>
            </a:r>
            <a:r>
              <a:rPr lang="en-US" sz="2400" dirty="0">
                <a:solidFill>
                  <a:schemeClr val="tx2"/>
                </a:solidFill>
                <a:cs typeface="+mn-ea"/>
                <a:sym typeface="+mn-lt"/>
              </a:rPr>
              <a:t>.</a:t>
            </a:r>
          </a:p>
        </p:txBody>
      </p:sp>
      <p:pic>
        <p:nvPicPr>
          <p:cNvPr id="2" name="Picture 1">
            <a:extLst>
              <a:ext uri="{FF2B5EF4-FFF2-40B4-BE49-F238E27FC236}">
                <a16:creationId xmlns:a16="http://schemas.microsoft.com/office/drawing/2014/main" id="{5874E557-90C0-8806-40B3-83E91C5FE174}"/>
              </a:ext>
            </a:extLst>
          </p:cNvPr>
          <p:cNvPicPr>
            <a:picLocks noChangeAspect="1"/>
          </p:cNvPicPr>
          <p:nvPr/>
        </p:nvPicPr>
        <p:blipFill>
          <a:blip r:embed="rId3"/>
          <a:stretch>
            <a:fillRect/>
          </a:stretch>
        </p:blipFill>
        <p:spPr>
          <a:xfrm>
            <a:off x="3132862" y="4341872"/>
            <a:ext cx="5926276" cy="2384048"/>
          </a:xfrm>
          <a:prstGeom prst="rect">
            <a:avLst/>
          </a:prstGeom>
        </p:spPr>
      </p:pic>
    </p:spTree>
    <p:extLst>
      <p:ext uri="{BB962C8B-B14F-4D97-AF65-F5344CB8AC3E}">
        <p14:creationId xmlns:p14="http://schemas.microsoft.com/office/powerpoint/2010/main" val="1832196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FF4CEF31-DF1D-8E58-1496-422F2CE7218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0000" l="10000" r="90000">
                        <a14:foregroundMark x1="25278" y1="30833" x2="25278" y2="30833"/>
                        <a14:foregroundMark x1="27222" y1="23889" x2="27222" y2="23889"/>
                        <a14:foregroundMark x1="33056" y1="18889" x2="33056" y2="18889"/>
                        <a14:foregroundMark x1="39444" y1="13889" x2="39444" y2="13889"/>
                        <a14:foregroundMark x1="49167" y1="15278" x2="49167" y2="15278"/>
                        <a14:foregroundMark x1="60000" y1="23889" x2="60000" y2="23889"/>
                        <a14:foregroundMark x1="68333" y1="35000" x2="68333" y2="35000"/>
                        <a14:foregroundMark x1="60556" y1="50833" x2="60556" y2="50833"/>
                        <a14:foregroundMark x1="47778" y1="61944" x2="47778" y2="61944"/>
                        <a14:foregroundMark x1="45833" y1="71944" x2="45833" y2="71944"/>
                        <a14:foregroundMark x1="52778" y1="81111" x2="52778" y2="81111"/>
                      </a14:backgroundRemoval>
                    </a14:imgEffect>
                  </a14:imgLayer>
                </a14:imgProps>
              </a:ext>
              <a:ext uri="{28A0092B-C50C-407E-A947-70E740481C1C}">
                <a14:useLocalDpi xmlns:a14="http://schemas.microsoft.com/office/drawing/2010/main" val="0"/>
              </a:ext>
            </a:extLst>
          </a:blip>
          <a:srcRect/>
          <a:stretch>
            <a:fillRect/>
          </a:stretch>
        </p:blipFill>
        <p:spPr bwMode="auto">
          <a:xfrm>
            <a:off x="410755" y="2130651"/>
            <a:ext cx="1953490" cy="1953490"/>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4">
            <a:extLst>
              <a:ext uri="{FF2B5EF4-FFF2-40B4-BE49-F238E27FC236}">
                <a16:creationId xmlns:a16="http://schemas.microsoft.com/office/drawing/2014/main" id="{B27AAEDA-D543-9E1D-041F-D89CE9373EDB}"/>
              </a:ext>
            </a:extLst>
          </p:cNvPr>
          <p:cNvSpPr txBox="1">
            <a:spLocks/>
          </p:cNvSpPr>
          <p:nvPr/>
        </p:nvSpPr>
        <p:spPr>
          <a:xfrm>
            <a:off x="2202409" y="2130651"/>
            <a:ext cx="9240291" cy="1954212"/>
          </a:xfrm>
          <a:prstGeom prst="rect">
            <a:avLst/>
          </a:prstGeom>
          <a:noFill/>
          <a:ln w="6350" cap="flat" cmpd="sng" algn="ctr">
            <a:noFill/>
            <a:prstDash val="solid"/>
            <a:miter lim="800000"/>
          </a:ln>
        </p:spPr>
        <p:style>
          <a:lnRef idx="1">
            <a:schemeClr val="accent2"/>
          </a:lnRef>
          <a:fillRef idx="3">
            <a:schemeClr val="accent2"/>
          </a:fillRef>
          <a:effectRef idx="2">
            <a:schemeClr val="accent2"/>
          </a:effectRef>
          <a:fontRef idx="minor">
            <a:schemeClr val="lt1"/>
          </a:fontRef>
        </p:style>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lt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lt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lt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lt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lt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lt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lt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lt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lt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dirty="0">
                <a:solidFill>
                  <a:sysClr val="windowText" lastClr="000000"/>
                </a:solidFill>
                <a:cs typeface="+mn-ea"/>
                <a:sym typeface="+mn-lt"/>
              </a:rPr>
              <a:t>Trong c</a:t>
            </a:r>
            <a:r>
              <a:rPr lang="vi-VN" dirty="0">
                <a:solidFill>
                  <a:sysClr val="windowText" lastClr="000000"/>
                </a:solidFill>
                <a:cs typeface="+mn-ea"/>
                <a:sym typeface="+mn-lt"/>
              </a:rPr>
              <a:t>hương trình</a:t>
            </a:r>
            <a:r>
              <a:rPr lang="en-US" dirty="0">
                <a:solidFill>
                  <a:sysClr val="windowText" lastClr="000000"/>
                </a:solidFill>
                <a:cs typeface="+mn-ea"/>
                <a:sym typeface="+mn-lt"/>
              </a:rPr>
              <a:t> ở </a:t>
            </a:r>
            <a:r>
              <a:rPr lang="en-US" dirty="0" err="1">
                <a:solidFill>
                  <a:sysClr val="windowText" lastClr="000000"/>
                </a:solidFill>
                <a:cs typeface="+mn-ea"/>
                <a:sym typeface="+mn-lt"/>
              </a:rPr>
              <a:t>Ví</a:t>
            </a:r>
            <a:r>
              <a:rPr lang="en-US" dirty="0">
                <a:solidFill>
                  <a:sysClr val="windowText" lastClr="000000"/>
                </a:solidFill>
                <a:cs typeface="+mn-ea"/>
                <a:sym typeface="+mn-lt"/>
              </a:rPr>
              <a:t> </a:t>
            </a:r>
            <a:r>
              <a:rPr lang="en-US" dirty="0" err="1">
                <a:solidFill>
                  <a:sysClr val="windowText" lastClr="000000"/>
                </a:solidFill>
                <a:cs typeface="+mn-ea"/>
                <a:sym typeface="+mn-lt"/>
              </a:rPr>
              <a:t>dụ</a:t>
            </a:r>
            <a:r>
              <a:rPr lang="en-US" dirty="0">
                <a:solidFill>
                  <a:sysClr val="windowText" lastClr="000000"/>
                </a:solidFill>
                <a:cs typeface="+mn-ea"/>
                <a:sym typeface="+mn-lt"/>
              </a:rPr>
              <a:t> 6, </a:t>
            </a:r>
            <a:r>
              <a:rPr lang="en-US" dirty="0" err="1">
                <a:solidFill>
                  <a:sysClr val="windowText" lastClr="000000"/>
                </a:solidFill>
                <a:cs typeface="+mn-ea"/>
                <a:sym typeface="+mn-lt"/>
              </a:rPr>
              <a:t>em</a:t>
            </a:r>
            <a:r>
              <a:rPr lang="en-US" dirty="0">
                <a:solidFill>
                  <a:sysClr val="windowText" lastClr="000000"/>
                </a:solidFill>
                <a:cs typeface="+mn-ea"/>
                <a:sym typeface="+mn-lt"/>
              </a:rPr>
              <a:t> </a:t>
            </a:r>
            <a:r>
              <a:rPr lang="en-US" dirty="0" err="1">
                <a:solidFill>
                  <a:sysClr val="windowText" lastClr="000000"/>
                </a:solidFill>
                <a:cs typeface="+mn-ea"/>
                <a:sym typeface="+mn-lt"/>
              </a:rPr>
              <a:t>có</a:t>
            </a:r>
            <a:r>
              <a:rPr lang="en-US" dirty="0">
                <a:solidFill>
                  <a:sysClr val="windowText" lastClr="000000"/>
                </a:solidFill>
                <a:cs typeface="+mn-ea"/>
                <a:sym typeface="+mn-lt"/>
              </a:rPr>
              <a:t> </a:t>
            </a:r>
            <a:r>
              <a:rPr lang="en-US" dirty="0" err="1">
                <a:solidFill>
                  <a:sysClr val="windowText" lastClr="000000"/>
                </a:solidFill>
                <a:cs typeface="+mn-ea"/>
                <a:sym typeface="+mn-lt"/>
              </a:rPr>
              <a:t>thể</a:t>
            </a:r>
            <a:r>
              <a:rPr lang="en-US" dirty="0">
                <a:solidFill>
                  <a:sysClr val="windowText" lastClr="000000"/>
                </a:solidFill>
                <a:cs typeface="+mn-ea"/>
                <a:sym typeface="+mn-lt"/>
              </a:rPr>
              <a:t> </a:t>
            </a:r>
            <a:r>
              <a:rPr lang="en-US" dirty="0" err="1">
                <a:solidFill>
                  <a:sysClr val="windowText" lastClr="000000"/>
                </a:solidFill>
                <a:cs typeface="+mn-ea"/>
                <a:sym typeface="+mn-lt"/>
              </a:rPr>
              <a:t>dùng</a:t>
            </a:r>
            <a:r>
              <a:rPr lang="en-US" dirty="0">
                <a:solidFill>
                  <a:sysClr val="windowText" lastClr="000000"/>
                </a:solidFill>
                <a:cs typeface="+mn-ea"/>
                <a:sym typeface="+mn-lt"/>
              </a:rPr>
              <a:t> </a:t>
            </a:r>
            <a:r>
              <a:rPr lang="en-US" dirty="0" err="1">
                <a:solidFill>
                  <a:sysClr val="windowText" lastClr="000000"/>
                </a:solidFill>
                <a:cs typeface="+mn-ea"/>
                <a:sym typeface="+mn-lt"/>
              </a:rPr>
              <a:t>câu</a:t>
            </a:r>
            <a:r>
              <a:rPr lang="en-US" dirty="0">
                <a:solidFill>
                  <a:sysClr val="windowText" lastClr="000000"/>
                </a:solidFill>
                <a:cs typeface="+mn-ea"/>
                <a:sym typeface="+mn-lt"/>
              </a:rPr>
              <a:t> </a:t>
            </a:r>
            <a:r>
              <a:rPr lang="en-US" dirty="0" err="1">
                <a:solidFill>
                  <a:sysClr val="windowText" lastClr="000000"/>
                </a:solidFill>
                <a:cs typeface="+mn-ea"/>
                <a:sym typeface="+mn-lt"/>
              </a:rPr>
              <a:t>lệnh</a:t>
            </a:r>
            <a:r>
              <a:rPr lang="en-US" dirty="0">
                <a:solidFill>
                  <a:sysClr val="windowText" lastClr="000000"/>
                </a:solidFill>
                <a:cs typeface="+mn-ea"/>
                <a:sym typeface="+mn-lt"/>
              </a:rPr>
              <a:t> </a:t>
            </a:r>
            <a:r>
              <a:rPr lang="en-US" b="1" dirty="0">
                <a:solidFill>
                  <a:sysClr val="windowText" lastClr="000000"/>
                </a:solidFill>
                <a:latin typeface="Consolas" panose="020B0609020204030204" pitchFamily="49" charset="0"/>
                <a:cs typeface="+mn-ea"/>
                <a:sym typeface="+mn-lt"/>
              </a:rPr>
              <a:t>for</a:t>
            </a:r>
            <a:r>
              <a:rPr lang="en-US" dirty="0">
                <a:solidFill>
                  <a:sysClr val="windowText" lastClr="000000"/>
                </a:solidFill>
                <a:cs typeface="+mn-ea"/>
                <a:sym typeface="+mn-lt"/>
              </a:rPr>
              <a:t> </a:t>
            </a:r>
            <a:r>
              <a:rPr lang="en-US" dirty="0" err="1">
                <a:solidFill>
                  <a:sysClr val="windowText" lastClr="000000"/>
                </a:solidFill>
                <a:cs typeface="+mn-ea"/>
                <a:sym typeface="+mn-lt"/>
              </a:rPr>
              <a:t>thay</a:t>
            </a:r>
            <a:r>
              <a:rPr lang="en-US" dirty="0">
                <a:solidFill>
                  <a:sysClr val="windowText" lastClr="000000"/>
                </a:solidFill>
                <a:cs typeface="+mn-ea"/>
                <a:sym typeface="+mn-lt"/>
              </a:rPr>
              <a:t> </a:t>
            </a:r>
            <a:r>
              <a:rPr lang="en-US" dirty="0" err="1">
                <a:solidFill>
                  <a:sysClr val="windowText" lastClr="000000"/>
                </a:solidFill>
                <a:cs typeface="+mn-ea"/>
                <a:sym typeface="+mn-lt"/>
              </a:rPr>
              <a:t>cho</a:t>
            </a:r>
            <a:r>
              <a:rPr lang="en-US" dirty="0">
                <a:solidFill>
                  <a:sysClr val="windowText" lastClr="000000"/>
                </a:solidFill>
                <a:cs typeface="+mn-ea"/>
                <a:sym typeface="+mn-lt"/>
              </a:rPr>
              <a:t> </a:t>
            </a:r>
            <a:r>
              <a:rPr lang="en-US" dirty="0" err="1">
                <a:solidFill>
                  <a:sysClr val="windowText" lastClr="000000"/>
                </a:solidFill>
                <a:cs typeface="+mn-ea"/>
                <a:sym typeface="+mn-lt"/>
              </a:rPr>
              <a:t>câu</a:t>
            </a:r>
            <a:r>
              <a:rPr lang="en-US" dirty="0">
                <a:solidFill>
                  <a:sysClr val="windowText" lastClr="000000"/>
                </a:solidFill>
                <a:cs typeface="+mn-ea"/>
                <a:sym typeface="+mn-lt"/>
              </a:rPr>
              <a:t> </a:t>
            </a:r>
            <a:r>
              <a:rPr lang="en-US" dirty="0" err="1">
                <a:solidFill>
                  <a:sysClr val="windowText" lastClr="000000"/>
                </a:solidFill>
                <a:cs typeface="+mn-ea"/>
                <a:sym typeface="+mn-lt"/>
              </a:rPr>
              <a:t>lệnh</a:t>
            </a:r>
            <a:r>
              <a:rPr lang="en-US" dirty="0">
                <a:solidFill>
                  <a:sysClr val="windowText" lastClr="000000"/>
                </a:solidFill>
                <a:cs typeface="+mn-ea"/>
                <a:sym typeface="+mn-lt"/>
              </a:rPr>
              <a:t> </a:t>
            </a:r>
            <a:r>
              <a:rPr lang="en-US" b="1" dirty="0">
                <a:solidFill>
                  <a:sysClr val="windowText" lastClr="000000"/>
                </a:solidFill>
                <a:latin typeface="Consolas" panose="020B0609020204030204" pitchFamily="49" charset="0"/>
                <a:cs typeface="+mn-ea"/>
                <a:sym typeface="+mn-lt"/>
              </a:rPr>
              <a:t>while</a:t>
            </a:r>
            <a:r>
              <a:rPr lang="en-US" dirty="0">
                <a:solidFill>
                  <a:sysClr val="windowText" lastClr="000000"/>
                </a:solidFill>
                <a:cs typeface="+mn-ea"/>
                <a:sym typeface="+mn-lt"/>
              </a:rPr>
              <a:t> </a:t>
            </a:r>
            <a:r>
              <a:rPr lang="en-US" dirty="0" err="1">
                <a:solidFill>
                  <a:sysClr val="windowText" lastClr="000000"/>
                </a:solidFill>
                <a:cs typeface="+mn-ea"/>
                <a:sym typeface="+mn-lt"/>
              </a:rPr>
              <a:t>để</a:t>
            </a:r>
            <a:r>
              <a:rPr lang="en-US" dirty="0">
                <a:solidFill>
                  <a:sysClr val="windowText" lastClr="000000"/>
                </a:solidFill>
                <a:cs typeface="+mn-ea"/>
                <a:sym typeface="+mn-lt"/>
              </a:rPr>
              <a:t> c</a:t>
            </a:r>
            <a:r>
              <a:rPr lang="vi-VN" dirty="0">
                <a:solidFill>
                  <a:sysClr val="windowText" lastClr="000000"/>
                </a:solidFill>
                <a:cs typeface="+mn-ea"/>
                <a:sym typeface="+mn-lt"/>
              </a:rPr>
              <a:t>hương trình</a:t>
            </a:r>
            <a:r>
              <a:rPr lang="en-US" dirty="0">
                <a:solidFill>
                  <a:sysClr val="windowText" lastClr="000000"/>
                </a:solidFill>
                <a:cs typeface="+mn-ea"/>
                <a:sym typeface="+mn-lt"/>
              </a:rPr>
              <a:t> </a:t>
            </a:r>
            <a:r>
              <a:rPr lang="en-US" dirty="0" err="1">
                <a:solidFill>
                  <a:sysClr val="windowText" lastClr="000000"/>
                </a:solidFill>
                <a:cs typeface="+mn-ea"/>
                <a:sym typeface="+mn-lt"/>
              </a:rPr>
              <a:t>khi</a:t>
            </a:r>
            <a:r>
              <a:rPr lang="en-US" dirty="0">
                <a:solidFill>
                  <a:sysClr val="windowText" lastClr="000000"/>
                </a:solidFill>
                <a:cs typeface="+mn-ea"/>
                <a:sym typeface="+mn-lt"/>
              </a:rPr>
              <a:t> </a:t>
            </a:r>
            <a:r>
              <a:rPr lang="en-US" dirty="0" err="1">
                <a:solidFill>
                  <a:sysClr val="windowText" lastClr="000000"/>
                </a:solidFill>
                <a:cs typeface="+mn-ea"/>
                <a:sym typeface="+mn-lt"/>
              </a:rPr>
              <a:t>chạy</a:t>
            </a:r>
            <a:r>
              <a:rPr lang="en-US" dirty="0">
                <a:solidFill>
                  <a:sysClr val="windowText" lastClr="000000"/>
                </a:solidFill>
                <a:cs typeface="+mn-ea"/>
                <a:sym typeface="+mn-lt"/>
              </a:rPr>
              <a:t> </a:t>
            </a:r>
            <a:r>
              <a:rPr lang="en-US" dirty="0" err="1">
                <a:solidFill>
                  <a:sysClr val="windowText" lastClr="000000"/>
                </a:solidFill>
                <a:cs typeface="+mn-ea"/>
                <a:sym typeface="+mn-lt"/>
              </a:rPr>
              <a:t>vẫn</a:t>
            </a:r>
            <a:r>
              <a:rPr lang="en-US" dirty="0">
                <a:solidFill>
                  <a:sysClr val="windowText" lastClr="000000"/>
                </a:solidFill>
                <a:cs typeface="+mn-ea"/>
                <a:sym typeface="+mn-lt"/>
              </a:rPr>
              <a:t> </a:t>
            </a:r>
            <a:r>
              <a:rPr lang="en-US" dirty="0" err="1">
                <a:solidFill>
                  <a:sysClr val="windowText" lastClr="000000"/>
                </a:solidFill>
                <a:cs typeface="+mn-ea"/>
                <a:sym typeface="+mn-lt"/>
              </a:rPr>
              <a:t>cho</a:t>
            </a:r>
            <a:r>
              <a:rPr lang="en-US" dirty="0">
                <a:solidFill>
                  <a:sysClr val="windowText" lastClr="000000"/>
                </a:solidFill>
                <a:cs typeface="+mn-ea"/>
                <a:sym typeface="+mn-lt"/>
              </a:rPr>
              <a:t> </a:t>
            </a:r>
            <a:r>
              <a:rPr lang="en-US" dirty="0" err="1">
                <a:solidFill>
                  <a:sysClr val="windowText" lastClr="000000"/>
                </a:solidFill>
                <a:cs typeface="+mn-ea"/>
                <a:sym typeface="+mn-lt"/>
              </a:rPr>
              <a:t>cùng</a:t>
            </a:r>
            <a:r>
              <a:rPr lang="en-US" dirty="0">
                <a:solidFill>
                  <a:sysClr val="windowText" lastClr="000000"/>
                </a:solidFill>
                <a:cs typeface="+mn-ea"/>
                <a:sym typeface="+mn-lt"/>
              </a:rPr>
              <a:t> </a:t>
            </a:r>
            <a:r>
              <a:rPr lang="en-US" dirty="0" err="1">
                <a:solidFill>
                  <a:sysClr val="windowText" lastClr="000000"/>
                </a:solidFill>
                <a:cs typeface="+mn-ea"/>
                <a:sym typeface="+mn-lt"/>
              </a:rPr>
              <a:t>kết</a:t>
            </a:r>
            <a:r>
              <a:rPr lang="en-US" dirty="0">
                <a:solidFill>
                  <a:sysClr val="windowText" lastClr="000000"/>
                </a:solidFill>
                <a:cs typeface="+mn-ea"/>
                <a:sym typeface="+mn-lt"/>
              </a:rPr>
              <a:t> </a:t>
            </a:r>
            <a:r>
              <a:rPr lang="en-US" dirty="0" err="1">
                <a:solidFill>
                  <a:sysClr val="windowText" lastClr="000000"/>
                </a:solidFill>
                <a:cs typeface="+mn-ea"/>
                <a:sym typeface="+mn-lt"/>
              </a:rPr>
              <a:t>quả</a:t>
            </a:r>
            <a:r>
              <a:rPr lang="en-US" dirty="0">
                <a:solidFill>
                  <a:sysClr val="windowText" lastClr="000000"/>
                </a:solidFill>
                <a:cs typeface="+mn-ea"/>
                <a:sym typeface="+mn-lt"/>
              </a:rPr>
              <a:t> </a:t>
            </a:r>
            <a:r>
              <a:rPr lang="en-US" dirty="0" err="1">
                <a:solidFill>
                  <a:sysClr val="windowText" lastClr="000000"/>
                </a:solidFill>
                <a:cs typeface="+mn-ea"/>
                <a:sym typeface="+mn-lt"/>
              </a:rPr>
              <a:t>được</a:t>
            </a:r>
            <a:r>
              <a:rPr lang="en-US" dirty="0">
                <a:solidFill>
                  <a:sysClr val="windowText" lastClr="000000"/>
                </a:solidFill>
                <a:cs typeface="+mn-ea"/>
                <a:sym typeface="+mn-lt"/>
              </a:rPr>
              <a:t> </a:t>
            </a:r>
            <a:r>
              <a:rPr lang="en-US" dirty="0" err="1">
                <a:solidFill>
                  <a:sysClr val="windowText" lastClr="000000"/>
                </a:solidFill>
                <a:cs typeface="+mn-ea"/>
                <a:sym typeface="+mn-lt"/>
              </a:rPr>
              <a:t>không</a:t>
            </a:r>
            <a:r>
              <a:rPr lang="en-US" dirty="0">
                <a:solidFill>
                  <a:sysClr val="windowText" lastClr="000000"/>
                </a:solidFill>
                <a:cs typeface="+mn-ea"/>
                <a:sym typeface="+mn-lt"/>
              </a:rPr>
              <a:t>?</a:t>
            </a:r>
          </a:p>
        </p:txBody>
      </p:sp>
      <p:sp>
        <p:nvSpPr>
          <p:cNvPr id="11" name="Content Placeholder 4">
            <a:extLst>
              <a:ext uri="{FF2B5EF4-FFF2-40B4-BE49-F238E27FC236}">
                <a16:creationId xmlns:a16="http://schemas.microsoft.com/office/drawing/2014/main" id="{C664105B-62FE-26F3-F1C0-C755229C75AA}"/>
              </a:ext>
            </a:extLst>
          </p:cNvPr>
          <p:cNvSpPr txBox="1">
            <a:spLocks/>
          </p:cNvSpPr>
          <p:nvPr/>
        </p:nvSpPr>
        <p:spPr>
          <a:xfrm>
            <a:off x="2075409" y="4812167"/>
            <a:ext cx="9367291" cy="1147262"/>
          </a:xfrm>
          <a:prstGeom prst="rect">
            <a:avLst/>
          </a:prstGeom>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lt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lt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lt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lt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lt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lt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lt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lt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lt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dirty="0">
                <a:solidFill>
                  <a:schemeClr val="tx2"/>
                </a:solidFill>
                <a:cs typeface="+mn-ea"/>
                <a:sym typeface="+mn-lt"/>
              </a:rPr>
              <a:t>Câu </a:t>
            </a:r>
            <a:r>
              <a:rPr lang="en-US" dirty="0" err="1">
                <a:solidFill>
                  <a:schemeClr val="tx2"/>
                </a:solidFill>
                <a:cs typeface="+mn-ea"/>
                <a:sym typeface="+mn-lt"/>
              </a:rPr>
              <a:t>lệnh</a:t>
            </a:r>
            <a:r>
              <a:rPr lang="en-US" dirty="0">
                <a:solidFill>
                  <a:schemeClr val="tx2"/>
                </a:solidFill>
                <a:cs typeface="+mn-ea"/>
                <a:sym typeface="+mn-lt"/>
              </a:rPr>
              <a:t> </a:t>
            </a:r>
            <a:r>
              <a:rPr lang="en-US" b="1" dirty="0">
                <a:solidFill>
                  <a:schemeClr val="tx2"/>
                </a:solidFill>
                <a:latin typeface="Consolas" panose="020B0609020204030204" pitchFamily="49" charset="0"/>
                <a:cs typeface="+mn-ea"/>
                <a:sym typeface="+mn-lt"/>
              </a:rPr>
              <a:t>while</a:t>
            </a:r>
            <a:r>
              <a:rPr lang="en-US" dirty="0">
                <a:solidFill>
                  <a:schemeClr val="tx2"/>
                </a:solidFill>
                <a:cs typeface="+mn-ea"/>
                <a:sym typeface="+mn-lt"/>
              </a:rPr>
              <a:t> </a:t>
            </a:r>
            <a:r>
              <a:rPr lang="en-US" dirty="0" err="1">
                <a:solidFill>
                  <a:schemeClr val="tx2"/>
                </a:solidFill>
                <a:cs typeface="+mn-ea"/>
                <a:sym typeface="+mn-lt"/>
              </a:rPr>
              <a:t>cũng</a:t>
            </a:r>
            <a:r>
              <a:rPr lang="en-US" dirty="0">
                <a:solidFill>
                  <a:schemeClr val="tx2"/>
                </a:solidFill>
                <a:cs typeface="+mn-ea"/>
                <a:sym typeface="+mn-lt"/>
              </a:rPr>
              <a:t> </a:t>
            </a:r>
            <a:r>
              <a:rPr lang="en-US" dirty="0" err="1">
                <a:solidFill>
                  <a:schemeClr val="tx2"/>
                </a:solidFill>
                <a:cs typeface="+mn-ea"/>
                <a:sym typeface="+mn-lt"/>
              </a:rPr>
              <a:t>có</a:t>
            </a:r>
            <a:r>
              <a:rPr lang="en-US" dirty="0">
                <a:solidFill>
                  <a:schemeClr val="tx2"/>
                </a:solidFill>
                <a:cs typeface="+mn-ea"/>
                <a:sym typeface="+mn-lt"/>
              </a:rPr>
              <a:t> </a:t>
            </a:r>
            <a:r>
              <a:rPr lang="en-US" dirty="0" err="1">
                <a:solidFill>
                  <a:schemeClr val="tx2"/>
                </a:solidFill>
                <a:cs typeface="+mn-ea"/>
                <a:sym typeface="+mn-lt"/>
              </a:rPr>
              <a:t>thể</a:t>
            </a:r>
            <a:r>
              <a:rPr lang="en-US" dirty="0">
                <a:solidFill>
                  <a:schemeClr val="tx2"/>
                </a:solidFill>
                <a:cs typeface="+mn-ea"/>
                <a:sym typeface="+mn-lt"/>
              </a:rPr>
              <a:t> </a:t>
            </a:r>
            <a:r>
              <a:rPr lang="en-US" dirty="0" err="1">
                <a:solidFill>
                  <a:schemeClr val="tx2"/>
                </a:solidFill>
                <a:cs typeface="+mn-ea"/>
                <a:sym typeface="+mn-lt"/>
              </a:rPr>
              <a:t>thực</a:t>
            </a:r>
            <a:r>
              <a:rPr lang="en-US" dirty="0">
                <a:solidFill>
                  <a:schemeClr val="tx2"/>
                </a:solidFill>
                <a:cs typeface="+mn-ea"/>
                <a:sym typeface="+mn-lt"/>
              </a:rPr>
              <a:t> </a:t>
            </a:r>
            <a:r>
              <a:rPr lang="en-US" dirty="0" err="1">
                <a:solidFill>
                  <a:schemeClr val="tx2"/>
                </a:solidFill>
                <a:cs typeface="+mn-ea"/>
                <a:sym typeface="+mn-lt"/>
              </a:rPr>
              <a:t>hiện</a:t>
            </a:r>
            <a:r>
              <a:rPr lang="en-US" dirty="0">
                <a:solidFill>
                  <a:schemeClr val="tx2"/>
                </a:solidFill>
                <a:cs typeface="+mn-ea"/>
                <a:sym typeface="+mn-lt"/>
              </a:rPr>
              <a:t> </a:t>
            </a:r>
            <a:r>
              <a:rPr lang="en-US" dirty="0" err="1">
                <a:solidFill>
                  <a:schemeClr val="tx2"/>
                </a:solidFill>
                <a:cs typeface="+mn-ea"/>
                <a:sym typeface="+mn-lt"/>
              </a:rPr>
              <a:t>được</a:t>
            </a:r>
            <a:r>
              <a:rPr lang="en-US" dirty="0">
                <a:solidFill>
                  <a:schemeClr val="tx2"/>
                </a:solidFill>
                <a:cs typeface="+mn-ea"/>
                <a:sym typeface="+mn-lt"/>
              </a:rPr>
              <a:t> </a:t>
            </a:r>
            <a:r>
              <a:rPr lang="en-US" dirty="0" err="1">
                <a:solidFill>
                  <a:schemeClr val="tx2"/>
                </a:solidFill>
                <a:cs typeface="+mn-ea"/>
                <a:sym typeface="+mn-lt"/>
              </a:rPr>
              <a:t>cấu</a:t>
            </a:r>
            <a:r>
              <a:rPr lang="en-US" dirty="0">
                <a:solidFill>
                  <a:schemeClr val="tx2"/>
                </a:solidFill>
                <a:cs typeface="+mn-ea"/>
                <a:sym typeface="+mn-lt"/>
              </a:rPr>
              <a:t> </a:t>
            </a:r>
            <a:r>
              <a:rPr lang="en-US" dirty="0" err="1">
                <a:solidFill>
                  <a:schemeClr val="tx2"/>
                </a:solidFill>
                <a:cs typeface="+mn-ea"/>
                <a:sym typeface="+mn-lt"/>
              </a:rPr>
              <a:t>trúc</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với</a:t>
            </a:r>
            <a:r>
              <a:rPr lang="en-US" dirty="0">
                <a:solidFill>
                  <a:schemeClr val="tx2"/>
                </a:solidFill>
                <a:cs typeface="+mn-ea"/>
                <a:sym typeface="+mn-lt"/>
              </a:rPr>
              <a:t> số </a:t>
            </a:r>
            <a:r>
              <a:rPr lang="en-US" dirty="0" err="1">
                <a:solidFill>
                  <a:schemeClr val="tx2"/>
                </a:solidFill>
                <a:cs typeface="+mn-ea"/>
                <a:sym typeface="+mn-lt"/>
              </a:rPr>
              <a:t>lần</a:t>
            </a:r>
            <a:r>
              <a:rPr lang="en-US" dirty="0">
                <a:solidFill>
                  <a:schemeClr val="tx2"/>
                </a:solidFill>
                <a:cs typeface="+mn-ea"/>
                <a:sym typeface="+mn-lt"/>
              </a:rPr>
              <a:t> </a:t>
            </a:r>
            <a:r>
              <a:rPr lang="en-US" dirty="0" err="1">
                <a:solidFill>
                  <a:schemeClr val="tx2"/>
                </a:solidFill>
                <a:cs typeface="+mn-ea"/>
                <a:sym typeface="+mn-lt"/>
              </a:rPr>
              <a:t>lặp</a:t>
            </a:r>
            <a:r>
              <a:rPr lang="en-US" dirty="0">
                <a:solidFill>
                  <a:schemeClr val="tx2"/>
                </a:solidFill>
                <a:cs typeface="+mn-ea"/>
                <a:sym typeface="+mn-lt"/>
              </a:rPr>
              <a:t> </a:t>
            </a:r>
            <a:r>
              <a:rPr lang="en-US" dirty="0" err="1">
                <a:solidFill>
                  <a:schemeClr val="tx2"/>
                </a:solidFill>
                <a:cs typeface="+mn-ea"/>
                <a:sym typeface="+mn-lt"/>
              </a:rPr>
              <a:t>biết</a:t>
            </a:r>
            <a:r>
              <a:rPr lang="en-US" dirty="0">
                <a:solidFill>
                  <a:schemeClr val="tx2"/>
                </a:solidFill>
                <a:cs typeface="+mn-ea"/>
                <a:sym typeface="+mn-lt"/>
              </a:rPr>
              <a:t> </a:t>
            </a:r>
            <a:r>
              <a:rPr lang="en-US" dirty="0" err="1">
                <a:solidFill>
                  <a:schemeClr val="tx2"/>
                </a:solidFill>
                <a:cs typeface="+mn-ea"/>
                <a:sym typeface="+mn-lt"/>
              </a:rPr>
              <a:t>trước</a:t>
            </a:r>
            <a:r>
              <a:rPr lang="en-US" dirty="0">
                <a:solidFill>
                  <a:schemeClr val="tx2"/>
                </a:solidFill>
                <a:cs typeface="+mn-ea"/>
                <a:sym typeface="+mn-lt"/>
              </a:rPr>
              <a:t>.</a:t>
            </a:r>
          </a:p>
        </p:txBody>
      </p:sp>
      <p:sp>
        <p:nvSpPr>
          <p:cNvPr id="12" name="Arrow: Right 11">
            <a:extLst>
              <a:ext uri="{FF2B5EF4-FFF2-40B4-BE49-F238E27FC236}">
                <a16:creationId xmlns:a16="http://schemas.microsoft.com/office/drawing/2014/main" id="{11CFB8F7-A8EB-AC60-2DA0-809F7009CD84}"/>
              </a:ext>
            </a:extLst>
          </p:cNvPr>
          <p:cNvSpPr/>
          <p:nvPr/>
        </p:nvSpPr>
        <p:spPr>
          <a:xfrm>
            <a:off x="912883" y="5098915"/>
            <a:ext cx="949234" cy="57376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spTree>
    <p:extLst>
      <p:ext uri="{BB962C8B-B14F-4D97-AF65-F5344CB8AC3E}">
        <p14:creationId xmlns:p14="http://schemas.microsoft.com/office/powerpoint/2010/main" val="95937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9"/>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93E01B72-6433-9F0F-BB29-94562BED7C8E}"/>
              </a:ext>
            </a:extLst>
          </p:cNvPr>
          <p:cNvPicPr>
            <a:picLocks noChangeAspect="1"/>
          </p:cNvPicPr>
          <p:nvPr/>
        </p:nvPicPr>
        <p:blipFill>
          <a:blip r:embed="rId5"/>
          <a:stretch>
            <a:fillRect/>
          </a:stretch>
        </p:blipFill>
        <p:spPr>
          <a:xfrm>
            <a:off x="4541004" y="2665069"/>
            <a:ext cx="3191272" cy="179202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A5EDF0A-7733-67CF-0CC8-C284D7669C9F}"/>
              </a:ext>
            </a:extLst>
          </p:cNvPr>
          <p:cNvSpPr txBox="1">
            <a:spLocks/>
          </p:cNvSpPr>
          <p:nvPr/>
        </p:nvSpPr>
        <p:spPr>
          <a:xfrm>
            <a:off x="504031" y="1615758"/>
            <a:ext cx="11183937" cy="7620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50000"/>
              </a:lnSpc>
              <a:spcBef>
                <a:spcPts val="0"/>
              </a:spcBef>
              <a:buFont typeface="Arial"/>
              <a:buNone/>
            </a:pPr>
            <a:r>
              <a:rPr lang="vi-VN" sz="2400" b="1" dirty="0">
                <a:solidFill>
                  <a:sysClr val="windowText" lastClr="000000"/>
                </a:solidFill>
                <a:latin typeface="UTM Avo" panose="02040603050506020204" pitchFamily="18" charset="0"/>
                <a:ea typeface="+mn-ea"/>
                <a:cs typeface="+mn-ea"/>
                <a:sym typeface="+mn-lt"/>
              </a:rPr>
              <a:t>Bài 1: </a:t>
            </a:r>
            <a:r>
              <a:rPr lang="vi-VN" sz="2400" dirty="0">
                <a:solidFill>
                  <a:sysClr val="windowText" lastClr="000000"/>
                </a:solidFill>
                <a:latin typeface="UTM Avo" panose="02040603050506020204" pitchFamily="18" charset="0"/>
                <a:ea typeface="+mn-ea"/>
                <a:cs typeface="+mn-ea"/>
                <a:sym typeface="+mn-lt"/>
              </a:rPr>
              <a:t>Em hãy dự đoán chương trình hình bên đưa ra màn hình những gì?</a:t>
            </a:r>
          </a:p>
        </p:txBody>
      </p:sp>
      <p:pic>
        <p:nvPicPr>
          <p:cNvPr id="3" name="Picture 2">
            <a:extLst>
              <a:ext uri="{FF2B5EF4-FFF2-40B4-BE49-F238E27FC236}">
                <a16:creationId xmlns:a16="http://schemas.microsoft.com/office/drawing/2014/main" id="{93E84E41-31FF-49F8-05CE-D2B2FFD1BDC6}"/>
              </a:ext>
            </a:extLst>
          </p:cNvPr>
          <p:cNvPicPr>
            <a:picLocks noChangeAspect="1"/>
          </p:cNvPicPr>
          <p:nvPr/>
        </p:nvPicPr>
        <p:blipFill rotWithShape="1">
          <a:blip r:embed="rId4"/>
          <a:srcRect l="6215" t="-25" r="73857" b="55812"/>
          <a:stretch/>
        </p:blipFill>
        <p:spPr>
          <a:xfrm>
            <a:off x="8078471" y="2508491"/>
            <a:ext cx="3173308" cy="4156154"/>
          </a:xfrm>
          <a:prstGeom prst="rect">
            <a:avLst/>
          </a:prstGeom>
        </p:spPr>
      </p:pic>
      <p:sp>
        <p:nvSpPr>
          <p:cNvPr id="4" name="Arrow: Right 3">
            <a:extLst>
              <a:ext uri="{FF2B5EF4-FFF2-40B4-BE49-F238E27FC236}">
                <a16:creationId xmlns:a16="http://schemas.microsoft.com/office/drawing/2014/main" id="{22A2D37F-3F33-CD4A-D2FA-431B8033F6A4}"/>
              </a:ext>
            </a:extLst>
          </p:cNvPr>
          <p:cNvSpPr/>
          <p:nvPr/>
        </p:nvSpPr>
        <p:spPr>
          <a:xfrm>
            <a:off x="6888166" y="3052612"/>
            <a:ext cx="872836" cy="5403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pic>
        <p:nvPicPr>
          <p:cNvPr id="5" name="Picture 4">
            <a:extLst>
              <a:ext uri="{FF2B5EF4-FFF2-40B4-BE49-F238E27FC236}">
                <a16:creationId xmlns:a16="http://schemas.microsoft.com/office/drawing/2014/main" id="{417F035E-64F8-30A1-520D-23EAADB4FC3E}"/>
              </a:ext>
            </a:extLst>
          </p:cNvPr>
          <p:cNvPicPr>
            <a:picLocks noChangeAspect="1"/>
          </p:cNvPicPr>
          <p:nvPr/>
        </p:nvPicPr>
        <p:blipFill>
          <a:blip r:embed="rId5"/>
          <a:stretch>
            <a:fillRect/>
          </a:stretch>
        </p:blipFill>
        <p:spPr>
          <a:xfrm>
            <a:off x="504031" y="2508491"/>
            <a:ext cx="6066667" cy="162857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2" name="Content Placeholder 4">
            <a:extLst>
              <a:ext uri="{FF2B5EF4-FFF2-40B4-BE49-F238E27FC236}">
                <a16:creationId xmlns:a16="http://schemas.microsoft.com/office/drawing/2014/main" id="{DA5EDF0A-7733-67CF-0CC8-C284D7669C9F}"/>
              </a:ext>
            </a:extLst>
          </p:cNvPr>
          <p:cNvSpPr txBox="1">
            <a:spLocks/>
          </p:cNvSpPr>
          <p:nvPr/>
        </p:nvSpPr>
        <p:spPr>
          <a:xfrm>
            <a:off x="676593" y="1676400"/>
            <a:ext cx="7627937" cy="229076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gn="just">
              <a:lnSpc>
                <a:spcPct val="150000"/>
              </a:lnSpc>
              <a:spcBef>
                <a:spcPts val="0"/>
              </a:spcBef>
              <a:buFont typeface="Arial"/>
              <a:buNone/>
            </a:pPr>
            <a:r>
              <a:rPr lang="vi-VN" sz="2400" b="1" dirty="0">
                <a:solidFill>
                  <a:sysClr val="windowText" lastClr="000000"/>
                </a:solidFill>
                <a:latin typeface="UTM Avo" panose="02040603050506020204" pitchFamily="18" charset="0"/>
                <a:ea typeface="+mn-ea"/>
                <a:cs typeface="+mn-ea"/>
                <a:sym typeface="+mn-lt"/>
              </a:rPr>
              <a:t>Bài 2: </a:t>
            </a:r>
            <a:r>
              <a:rPr lang="vi-VN" sz="2400" dirty="0">
                <a:solidFill>
                  <a:sysClr val="windowText" lastClr="000000"/>
                </a:solidFill>
                <a:latin typeface="UTM Avo" panose="02040603050506020204" pitchFamily="18" charset="0"/>
                <a:ea typeface="+mn-ea"/>
                <a:cs typeface="+mn-ea"/>
                <a:sym typeface="+mn-lt"/>
              </a:rPr>
              <a:t>Trong các chương trình trò chơi truyền hình, người dẫn chương trình thường đếm ngược để bắt đầu trò chơi. Em hãy viết chương trình nhập vào một số nguyên n, sau đó in ra các giá trị từ n về 1 để mô phỏng quá trình đếm ngược (</a:t>
            </a:r>
            <a:r>
              <a:rPr lang="vi-VN" sz="2400" i="1" dirty="0">
                <a:solidFill>
                  <a:sysClr val="windowText" lastClr="000000"/>
                </a:solidFill>
                <a:latin typeface="UTM Avo" panose="02040603050506020204" pitchFamily="18" charset="0"/>
                <a:ea typeface="+mn-ea"/>
                <a:cs typeface="+mn-ea"/>
                <a:sym typeface="+mn-lt"/>
              </a:rPr>
              <a:t>Hình 7</a:t>
            </a:r>
            <a:r>
              <a:rPr lang="vi-VN" sz="2400" dirty="0">
                <a:solidFill>
                  <a:sysClr val="windowText" lastClr="000000"/>
                </a:solidFill>
                <a:latin typeface="UTM Avo" panose="02040603050506020204" pitchFamily="18" charset="0"/>
                <a:ea typeface="+mn-ea"/>
                <a:cs typeface="+mn-ea"/>
                <a:sym typeface="+mn-lt"/>
              </a:rPr>
              <a:t>).</a:t>
            </a:r>
          </a:p>
        </p:txBody>
      </p:sp>
      <p:pic>
        <p:nvPicPr>
          <p:cNvPr id="6" name="Picture 5">
            <a:extLst>
              <a:ext uri="{FF2B5EF4-FFF2-40B4-BE49-F238E27FC236}">
                <a16:creationId xmlns:a16="http://schemas.microsoft.com/office/drawing/2014/main" id="{B8FC8D7C-2CA0-436D-D75C-4A13FD442C60}"/>
              </a:ext>
            </a:extLst>
          </p:cNvPr>
          <p:cNvPicPr>
            <a:picLocks noChangeAspect="1"/>
          </p:cNvPicPr>
          <p:nvPr/>
        </p:nvPicPr>
        <p:blipFill>
          <a:blip r:embed="rId4"/>
          <a:stretch>
            <a:fillRect/>
          </a:stretch>
        </p:blipFill>
        <p:spPr>
          <a:xfrm>
            <a:off x="8343978" y="1676400"/>
            <a:ext cx="3171429" cy="3257143"/>
          </a:xfrm>
          <a:prstGeom prst="rect">
            <a:avLst/>
          </a:prstGeom>
        </p:spPr>
      </p:pic>
    </p:spTree>
    <p:extLst>
      <p:ext uri="{BB962C8B-B14F-4D97-AF65-F5344CB8AC3E}">
        <p14:creationId xmlns:p14="http://schemas.microsoft.com/office/powerpoint/2010/main" val="2193246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sp>
        <p:nvSpPr>
          <p:cNvPr id="3" name="Arrow: Down 2">
            <a:extLst>
              <a:ext uri="{FF2B5EF4-FFF2-40B4-BE49-F238E27FC236}">
                <a16:creationId xmlns:a16="http://schemas.microsoft.com/office/drawing/2014/main" id="{06460826-977C-59B3-773C-FB5BCC0EC6DC}"/>
              </a:ext>
            </a:extLst>
          </p:cNvPr>
          <p:cNvSpPr/>
          <p:nvPr/>
        </p:nvSpPr>
        <p:spPr>
          <a:xfrm>
            <a:off x="5708072" y="2173483"/>
            <a:ext cx="775855" cy="7690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cs typeface="+mn-ea"/>
              <a:sym typeface="+mn-lt"/>
            </a:endParaRPr>
          </a:p>
        </p:txBody>
      </p:sp>
      <p:pic>
        <p:nvPicPr>
          <p:cNvPr id="4" name="Picture 3">
            <a:extLst>
              <a:ext uri="{FF2B5EF4-FFF2-40B4-BE49-F238E27FC236}">
                <a16:creationId xmlns:a16="http://schemas.microsoft.com/office/drawing/2014/main" id="{74C185B5-04A9-D1E0-3F49-6265CE5DDDD7}"/>
              </a:ext>
            </a:extLst>
          </p:cNvPr>
          <p:cNvPicPr>
            <a:picLocks noChangeAspect="1"/>
          </p:cNvPicPr>
          <p:nvPr/>
        </p:nvPicPr>
        <p:blipFill>
          <a:blip r:embed="rId4"/>
          <a:stretch>
            <a:fillRect/>
          </a:stretch>
        </p:blipFill>
        <p:spPr>
          <a:xfrm>
            <a:off x="125329" y="3145557"/>
            <a:ext cx="5616599" cy="2626798"/>
          </a:xfrm>
          <a:prstGeom prst="rect">
            <a:avLst/>
          </a:prstGeom>
        </p:spPr>
      </p:pic>
      <p:sp>
        <p:nvSpPr>
          <p:cNvPr id="5" name="TextBox 4">
            <a:extLst>
              <a:ext uri="{FF2B5EF4-FFF2-40B4-BE49-F238E27FC236}">
                <a16:creationId xmlns:a16="http://schemas.microsoft.com/office/drawing/2014/main" id="{705748BF-E1FC-84F4-E5CA-33A8C6C756D9}"/>
              </a:ext>
            </a:extLst>
          </p:cNvPr>
          <p:cNvSpPr txBox="1"/>
          <p:nvPr/>
        </p:nvSpPr>
        <p:spPr>
          <a:xfrm>
            <a:off x="517220" y="4019345"/>
            <a:ext cx="4775200" cy="1200329"/>
          </a:xfrm>
          <a:prstGeom prst="rect">
            <a:avLst/>
          </a:prstGeom>
          <a:noFill/>
        </p:spPr>
        <p:txBody>
          <a:bodyPr wrap="square" rtlCol="0">
            <a:spAutoFit/>
          </a:bodyPr>
          <a:lstStyle/>
          <a:p>
            <a:r>
              <a:rPr lang="en-US" sz="2400" dirty="0">
                <a:solidFill>
                  <a:sysClr val="windowText" lastClr="000000"/>
                </a:solidFill>
                <a:latin typeface="Consolas" panose="020B0609020204030204" pitchFamily="49" charset="0"/>
              </a:rPr>
              <a:t>n = int(input (“n = ”))</a:t>
            </a:r>
          </a:p>
          <a:p>
            <a:r>
              <a:rPr lang="en-US" sz="2400" dirty="0">
                <a:solidFill>
                  <a:sysClr val="windowText" lastClr="000000"/>
                </a:solidFill>
                <a:latin typeface="Consolas" panose="020B0609020204030204" pitchFamily="49" charset="0"/>
              </a:rPr>
              <a:t>for </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 in range (n):</a:t>
            </a:r>
          </a:p>
          <a:p>
            <a:r>
              <a:rPr lang="en-US" sz="2400" dirty="0">
                <a:solidFill>
                  <a:sysClr val="windowText" lastClr="000000"/>
                </a:solidFill>
                <a:latin typeface="Consolas" panose="020B0609020204030204" pitchFamily="49" charset="0"/>
              </a:rPr>
              <a:t>    print (n-</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a:t>
            </a:r>
          </a:p>
        </p:txBody>
      </p:sp>
      <p:pic>
        <p:nvPicPr>
          <p:cNvPr id="7" name="Picture 6">
            <a:extLst>
              <a:ext uri="{FF2B5EF4-FFF2-40B4-BE49-F238E27FC236}">
                <a16:creationId xmlns:a16="http://schemas.microsoft.com/office/drawing/2014/main" id="{CDDDA236-B9AB-BB74-0D4A-6E6587268E83}"/>
              </a:ext>
            </a:extLst>
          </p:cNvPr>
          <p:cNvPicPr>
            <a:picLocks noChangeAspect="1"/>
          </p:cNvPicPr>
          <p:nvPr/>
        </p:nvPicPr>
        <p:blipFill>
          <a:blip r:embed="rId4"/>
          <a:stretch>
            <a:fillRect/>
          </a:stretch>
        </p:blipFill>
        <p:spPr>
          <a:xfrm>
            <a:off x="6633584" y="3145557"/>
            <a:ext cx="5433087" cy="2540972"/>
          </a:xfrm>
          <a:prstGeom prst="rect">
            <a:avLst/>
          </a:prstGeom>
        </p:spPr>
      </p:pic>
      <p:sp>
        <p:nvSpPr>
          <p:cNvPr id="8" name="TextBox 7">
            <a:extLst>
              <a:ext uri="{FF2B5EF4-FFF2-40B4-BE49-F238E27FC236}">
                <a16:creationId xmlns:a16="http://schemas.microsoft.com/office/drawing/2014/main" id="{680E8D48-BD40-747A-5B50-6529565E0674}"/>
              </a:ext>
            </a:extLst>
          </p:cNvPr>
          <p:cNvSpPr txBox="1"/>
          <p:nvPr/>
        </p:nvSpPr>
        <p:spPr>
          <a:xfrm>
            <a:off x="6899580" y="4019345"/>
            <a:ext cx="4775200" cy="1200329"/>
          </a:xfrm>
          <a:prstGeom prst="rect">
            <a:avLst/>
          </a:prstGeom>
          <a:noFill/>
        </p:spPr>
        <p:txBody>
          <a:bodyPr wrap="square" rtlCol="0">
            <a:spAutoFit/>
          </a:bodyPr>
          <a:lstStyle/>
          <a:p>
            <a:r>
              <a:rPr lang="en-US" sz="2400" dirty="0">
                <a:solidFill>
                  <a:sysClr val="windowText" lastClr="000000"/>
                </a:solidFill>
                <a:latin typeface="Consolas" panose="020B0609020204030204" pitchFamily="49" charset="0"/>
              </a:rPr>
              <a:t>n = int(input (“n = ”))</a:t>
            </a:r>
          </a:p>
          <a:p>
            <a:r>
              <a:rPr lang="en-US" sz="2400" dirty="0">
                <a:solidFill>
                  <a:sysClr val="windowText" lastClr="000000"/>
                </a:solidFill>
                <a:latin typeface="Consolas" panose="020B0609020204030204" pitchFamily="49" charset="0"/>
              </a:rPr>
              <a:t>for </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 in range (n, 0, -1):</a:t>
            </a:r>
          </a:p>
          <a:p>
            <a:r>
              <a:rPr lang="en-US" sz="2400" dirty="0">
                <a:solidFill>
                  <a:sysClr val="windowText" lastClr="000000"/>
                </a:solidFill>
                <a:latin typeface="Consolas" panose="020B0609020204030204" pitchFamily="49" charset="0"/>
              </a:rPr>
              <a:t>    print (</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a:t>
            </a:r>
          </a:p>
        </p:txBody>
      </p:sp>
      <p:sp>
        <p:nvSpPr>
          <p:cNvPr id="9" name="Content Placeholder 4">
            <a:extLst>
              <a:ext uri="{FF2B5EF4-FFF2-40B4-BE49-F238E27FC236}">
                <a16:creationId xmlns:a16="http://schemas.microsoft.com/office/drawing/2014/main" id="{8FEA4F1F-C31B-7274-9F33-D28193CD3D9C}"/>
              </a:ext>
            </a:extLst>
          </p:cNvPr>
          <p:cNvSpPr txBox="1">
            <a:spLocks/>
          </p:cNvSpPr>
          <p:nvPr/>
        </p:nvSpPr>
        <p:spPr>
          <a:xfrm>
            <a:off x="5587506" y="4117630"/>
            <a:ext cx="1016985" cy="682651"/>
          </a:xfrm>
          <a:prstGeom prst="rect">
            <a:avLst/>
          </a:prstGeom>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dk1">
                    <a:lumMod val="100000"/>
                  </a:schemeClr>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dk1">
                    <a:lumMod val="100000"/>
                  </a:schemeClr>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dk1">
                    <a:lumMod val="100000"/>
                  </a:schemeClr>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dk1">
                    <a:lumMod val="100000"/>
                  </a:schemeClr>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dk1">
                    <a:lumMod val="100000"/>
                  </a:schemeClr>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dirty="0" err="1">
                <a:solidFill>
                  <a:sysClr val="windowText" lastClr="000000"/>
                </a:solidFill>
                <a:latin typeface="UTM Avo" panose="02040603050506020204" pitchFamily="18" charset="0"/>
                <a:cs typeface="+mn-ea"/>
                <a:sym typeface="+mn-lt"/>
              </a:rPr>
              <a:t>hoặc</a:t>
            </a:r>
            <a:endParaRPr lang="en-US" dirty="0">
              <a:solidFill>
                <a:sysClr val="windowText" lastClr="000000"/>
              </a:solidFill>
              <a:latin typeface="UTM Avo" panose="02040603050506020204" pitchFamily="18" charset="0"/>
              <a:cs typeface="+mn-ea"/>
              <a:sym typeface="+mn-lt"/>
            </a:endParaRPr>
          </a:p>
        </p:txBody>
      </p:sp>
    </p:spTree>
    <p:extLst>
      <p:ext uri="{BB962C8B-B14F-4D97-AF65-F5344CB8AC3E}">
        <p14:creationId xmlns:p14="http://schemas.microsoft.com/office/powerpoint/2010/main" val="2831278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8"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8"/>
        <p:cNvGrpSpPr/>
        <p:nvPr/>
      </p:nvGrpSpPr>
      <p:grpSpPr>
        <a:xfrm>
          <a:off x="0" y="0"/>
          <a:ext cx="0" cy="0"/>
          <a:chOff x="0" y="0"/>
          <a:chExt cx="0" cy="0"/>
        </a:xfrm>
      </p:grpSpPr>
      <p:pic>
        <p:nvPicPr>
          <p:cNvPr id="109" name="Google Shape;109;p9">
            <a:hlinkClick r:id="rId4"/>
          </p:cNvPr>
          <p:cNvPicPr preferRelativeResize="0"/>
          <p:nvPr/>
        </p:nvPicPr>
        <p:blipFill rotWithShape="1">
          <a:blip r:embed="rId5">
            <a:alphaModFix/>
          </a:blip>
          <a:srcRect/>
          <a:stretch/>
        </p:blipFill>
        <p:spPr>
          <a:xfrm>
            <a:off x="4501083" y="2777328"/>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16">
            <a:extLst>
              <a:ext uri="{FF2B5EF4-FFF2-40B4-BE49-F238E27FC236}">
                <a16:creationId xmlns:a16="http://schemas.microsoft.com/office/drawing/2014/main" id="{0EA89316-1556-0137-8DF1-4AE955153E82}"/>
              </a:ext>
            </a:extLst>
          </p:cNvPr>
          <p:cNvSpPr txBox="1">
            <a:spLocks/>
          </p:cNvSpPr>
          <p:nvPr/>
        </p:nvSpPr>
        <p:spPr>
          <a:xfrm>
            <a:off x="824865" y="2045839"/>
            <a:ext cx="10542270" cy="3954911"/>
          </a:xfrm>
          <a:prstGeom prst="rect">
            <a:avLst/>
          </a:prstGeom>
        </p:spPr>
        <p:txBody>
          <a:bodyPr vert="horz" lIns="91440" tIns="45720" rIns="91440" bIns="45720" rtlCol="0">
            <a:noAutofit/>
          </a:bodyPr>
          <a:lstStyle>
            <a:lvl1pPr marL="0" indent="0" algn="l" defTabSz="914400" rtl="0" eaLnBrk="1" latinLnBrk="0" hangingPunct="1">
              <a:lnSpc>
                <a:spcPts val="1800"/>
              </a:lnSpc>
              <a:spcBef>
                <a:spcPts val="0"/>
              </a:spcBef>
              <a:buFont typeface="Arial" panose="020B0604020202020204" pitchFamily="34" charset="0"/>
              <a:buNone/>
              <a:defRPr sz="1400" kern="1200">
                <a:solidFill>
                  <a:schemeClr val="tx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pPr>
            <a:r>
              <a:rPr lang="en-US" sz="2400" b="1" dirty="0">
                <a:cs typeface="+mn-ea"/>
                <a:sym typeface="+mn-lt"/>
              </a:rPr>
              <a:t>Bài 1:</a:t>
            </a:r>
            <a:r>
              <a:rPr lang="en-US" sz="2400" dirty="0">
                <a:cs typeface="+mn-ea"/>
                <a:sym typeface="+mn-lt"/>
              </a:rPr>
              <a:t> </a:t>
            </a:r>
            <a:r>
              <a:rPr lang="en-US" sz="2400" dirty="0" err="1">
                <a:cs typeface="+mn-ea"/>
                <a:sym typeface="+mn-lt"/>
              </a:rPr>
              <a:t>Mẹ</a:t>
            </a:r>
            <a:r>
              <a:rPr lang="en-US" sz="2400" dirty="0">
                <a:cs typeface="+mn-ea"/>
                <a:sym typeface="+mn-lt"/>
              </a:rPr>
              <a:t> </a:t>
            </a:r>
            <a:r>
              <a:rPr lang="en-US" sz="2400" dirty="0" err="1">
                <a:cs typeface="+mn-ea"/>
                <a:sym typeface="+mn-lt"/>
              </a:rPr>
              <a:t>em</a:t>
            </a:r>
            <a:r>
              <a:rPr lang="en-US" sz="2400" dirty="0">
                <a:cs typeface="+mn-ea"/>
                <a:sym typeface="+mn-lt"/>
              </a:rPr>
              <a:t> </a:t>
            </a:r>
            <a:r>
              <a:rPr lang="en-US" sz="2400" dirty="0" err="1">
                <a:cs typeface="+mn-ea"/>
                <a:sym typeface="+mn-lt"/>
              </a:rPr>
              <a:t>dự</a:t>
            </a:r>
            <a:r>
              <a:rPr lang="en-US" sz="2400" dirty="0">
                <a:cs typeface="+mn-ea"/>
                <a:sym typeface="+mn-lt"/>
              </a:rPr>
              <a:t> </a:t>
            </a:r>
            <a:r>
              <a:rPr lang="en-US" sz="2400" dirty="0" err="1">
                <a:cs typeface="+mn-ea"/>
                <a:sym typeface="+mn-lt"/>
              </a:rPr>
              <a:t>định</a:t>
            </a:r>
            <a:r>
              <a:rPr lang="en-US" sz="2400" dirty="0">
                <a:cs typeface="+mn-ea"/>
                <a:sym typeface="+mn-lt"/>
              </a:rPr>
              <a:t> </a:t>
            </a:r>
            <a:r>
              <a:rPr lang="en-US" sz="2400" dirty="0" err="1">
                <a:cs typeface="+mn-ea"/>
                <a:sym typeface="+mn-lt"/>
              </a:rPr>
              <a:t>gửi</a:t>
            </a:r>
            <a:r>
              <a:rPr lang="en-US" sz="2400" dirty="0">
                <a:cs typeface="+mn-ea"/>
                <a:sym typeface="+mn-lt"/>
              </a:rPr>
              <a:t> </a:t>
            </a:r>
            <a:r>
              <a:rPr lang="en-US" sz="2400" dirty="0" err="1">
                <a:cs typeface="+mn-ea"/>
                <a:sym typeface="+mn-lt"/>
              </a:rPr>
              <a:t>tiết</a:t>
            </a:r>
            <a:r>
              <a:rPr lang="en-US" sz="2400" dirty="0">
                <a:cs typeface="+mn-ea"/>
                <a:sym typeface="+mn-lt"/>
              </a:rPr>
              <a:t> </a:t>
            </a:r>
            <a:r>
              <a:rPr lang="en-US" sz="2400" dirty="0" err="1">
                <a:cs typeface="+mn-ea"/>
                <a:sym typeface="+mn-lt"/>
              </a:rPr>
              <a:t>kiệm</a:t>
            </a:r>
            <a:r>
              <a:rPr lang="en-US" sz="2400" dirty="0">
                <a:cs typeface="+mn-ea"/>
                <a:sym typeface="+mn-lt"/>
              </a:rPr>
              <a:t> </a:t>
            </a:r>
            <a:r>
              <a:rPr lang="en-US" sz="2400" dirty="0" err="1">
                <a:cs typeface="+mn-ea"/>
                <a:sym typeface="+mn-lt"/>
              </a:rPr>
              <a:t>một</a:t>
            </a:r>
            <a:r>
              <a:rPr lang="en-US" sz="2400" dirty="0">
                <a:cs typeface="+mn-ea"/>
                <a:sym typeface="+mn-lt"/>
              </a:rPr>
              <a:t> </a:t>
            </a:r>
            <a:r>
              <a:rPr lang="en-US" sz="2400" dirty="0" err="1">
                <a:cs typeface="+mn-ea"/>
                <a:sym typeface="+mn-lt"/>
              </a:rPr>
              <a:t>khoản</a:t>
            </a:r>
            <a:r>
              <a:rPr lang="en-US" sz="2400" dirty="0">
                <a:cs typeface="+mn-ea"/>
                <a:sym typeface="+mn-lt"/>
              </a:rPr>
              <a:t> </a:t>
            </a:r>
            <a:r>
              <a:rPr lang="en-US" sz="2400" dirty="0" err="1">
                <a:cs typeface="+mn-ea"/>
                <a:sym typeface="+mn-lt"/>
              </a:rPr>
              <a:t>tiền</a:t>
            </a:r>
            <a:r>
              <a:rPr lang="en-US" sz="2400" dirty="0">
                <a:cs typeface="+mn-ea"/>
                <a:sym typeface="+mn-lt"/>
              </a:rPr>
              <a:t> </a:t>
            </a:r>
            <a:r>
              <a:rPr lang="en-US" sz="2400" dirty="0" err="1">
                <a:cs typeface="+mn-ea"/>
                <a:sym typeface="+mn-lt"/>
              </a:rPr>
              <a:t>tại</a:t>
            </a:r>
            <a:r>
              <a:rPr lang="en-US" sz="2400" dirty="0">
                <a:cs typeface="+mn-ea"/>
                <a:sym typeface="+mn-lt"/>
              </a:rPr>
              <a:t> </a:t>
            </a:r>
            <a:r>
              <a:rPr lang="en-US" sz="2400" dirty="0" err="1">
                <a:cs typeface="+mn-ea"/>
                <a:sym typeface="+mn-lt"/>
              </a:rPr>
              <a:t>một</a:t>
            </a:r>
            <a:r>
              <a:rPr lang="en-US" sz="2400" dirty="0">
                <a:cs typeface="+mn-ea"/>
                <a:sym typeface="+mn-lt"/>
              </a:rPr>
              <a:t> </a:t>
            </a:r>
            <a:r>
              <a:rPr lang="en-US" sz="2400" dirty="0" err="1">
                <a:cs typeface="+mn-ea"/>
                <a:sym typeface="+mn-lt"/>
              </a:rPr>
              <a:t>ngân</a:t>
            </a:r>
            <a:r>
              <a:rPr lang="en-US" sz="2400" dirty="0">
                <a:cs typeface="+mn-ea"/>
                <a:sym typeface="+mn-lt"/>
              </a:rPr>
              <a:t> </a:t>
            </a:r>
            <a:r>
              <a:rPr lang="en-US" sz="2400" dirty="0" err="1">
                <a:cs typeface="+mn-ea"/>
                <a:sym typeface="+mn-lt"/>
              </a:rPr>
              <a:t>hàng</a:t>
            </a:r>
            <a:r>
              <a:rPr lang="en-US" sz="2400" dirty="0">
                <a:cs typeface="+mn-ea"/>
                <a:sym typeface="+mn-lt"/>
              </a:rPr>
              <a:t> </a:t>
            </a:r>
            <a:r>
              <a:rPr lang="en-US" sz="2400" dirty="0" err="1">
                <a:cs typeface="+mn-ea"/>
                <a:sym typeface="+mn-lt"/>
              </a:rPr>
              <a:t>có</a:t>
            </a:r>
            <a:r>
              <a:rPr lang="en-US" sz="2400" dirty="0">
                <a:cs typeface="+mn-ea"/>
                <a:sym typeface="+mn-lt"/>
              </a:rPr>
              <a:t> </a:t>
            </a:r>
            <a:r>
              <a:rPr lang="en-US" sz="2400" dirty="0" err="1">
                <a:cs typeface="+mn-ea"/>
                <a:sym typeface="+mn-lt"/>
              </a:rPr>
              <a:t>lãi</a:t>
            </a:r>
            <a:r>
              <a:rPr lang="en-US" sz="2400" dirty="0">
                <a:cs typeface="+mn-ea"/>
                <a:sym typeface="+mn-lt"/>
              </a:rPr>
              <a:t> </a:t>
            </a:r>
            <a:r>
              <a:rPr lang="en-US" sz="2400" dirty="0" err="1">
                <a:cs typeface="+mn-ea"/>
                <a:sym typeface="+mn-lt"/>
              </a:rPr>
              <a:t>suất</a:t>
            </a:r>
            <a:r>
              <a:rPr lang="en-US" sz="2400" dirty="0">
                <a:cs typeface="+mn-ea"/>
                <a:sym typeface="+mn-lt"/>
              </a:rPr>
              <a:t> 5% </a:t>
            </a:r>
            <a:r>
              <a:rPr lang="en-US" sz="2400" dirty="0" err="1">
                <a:cs typeface="+mn-ea"/>
                <a:sym typeface="+mn-lt"/>
              </a:rPr>
              <a:t>một</a:t>
            </a:r>
            <a:r>
              <a:rPr lang="en-US" sz="2400" dirty="0">
                <a:cs typeface="+mn-ea"/>
                <a:sym typeface="+mn-lt"/>
              </a:rPr>
              <a:t> </a:t>
            </a:r>
            <a:r>
              <a:rPr lang="en-US" sz="2400" dirty="0" err="1">
                <a:cs typeface="+mn-ea"/>
                <a:sym typeface="+mn-lt"/>
              </a:rPr>
              <a:t>năm</a:t>
            </a:r>
            <a:r>
              <a:rPr lang="en-US" sz="2400" dirty="0">
                <a:cs typeface="+mn-ea"/>
                <a:sym typeface="+mn-lt"/>
              </a:rPr>
              <a:t>, </a:t>
            </a:r>
            <a:r>
              <a:rPr lang="en-US" sz="2400" dirty="0" err="1">
                <a:cs typeface="+mn-ea"/>
                <a:sym typeface="+mn-lt"/>
              </a:rPr>
              <a:t>nghĩa</a:t>
            </a:r>
            <a:r>
              <a:rPr lang="en-US" sz="2400" dirty="0">
                <a:cs typeface="+mn-ea"/>
                <a:sym typeface="+mn-lt"/>
              </a:rPr>
              <a:t> </a:t>
            </a:r>
            <a:r>
              <a:rPr lang="en-US" sz="2400" dirty="0" err="1">
                <a:cs typeface="+mn-ea"/>
                <a:sym typeface="+mn-lt"/>
              </a:rPr>
              <a:t>là</a:t>
            </a:r>
            <a:r>
              <a:rPr lang="en-US" sz="2400" dirty="0">
                <a:cs typeface="+mn-ea"/>
                <a:sym typeface="+mn-lt"/>
              </a:rPr>
              <a:t> </a:t>
            </a:r>
            <a:r>
              <a:rPr lang="en-US" sz="2400" dirty="0" err="1">
                <a:cs typeface="+mn-ea"/>
                <a:sym typeface="+mn-lt"/>
              </a:rPr>
              <a:t>sau</a:t>
            </a:r>
            <a:r>
              <a:rPr lang="en-US" sz="2400" dirty="0">
                <a:cs typeface="+mn-ea"/>
                <a:sym typeface="+mn-lt"/>
              </a:rPr>
              <a:t> </a:t>
            </a:r>
            <a:r>
              <a:rPr lang="en-US" sz="2400" dirty="0" err="1">
                <a:cs typeface="+mn-ea"/>
                <a:sym typeface="+mn-lt"/>
              </a:rPr>
              <a:t>mỗi</a:t>
            </a:r>
            <a:r>
              <a:rPr lang="en-US" sz="2400" dirty="0">
                <a:cs typeface="+mn-ea"/>
                <a:sym typeface="+mn-lt"/>
              </a:rPr>
              <a:t> </a:t>
            </a:r>
            <a:r>
              <a:rPr lang="en-US" sz="2400" dirty="0" err="1">
                <a:cs typeface="+mn-ea"/>
                <a:sym typeface="+mn-lt"/>
              </a:rPr>
              <a:t>năm</a:t>
            </a:r>
            <a:r>
              <a:rPr lang="en-US" sz="2400" dirty="0">
                <a:cs typeface="+mn-ea"/>
                <a:sym typeface="+mn-lt"/>
              </a:rPr>
              <a:t> </a:t>
            </a:r>
            <a:r>
              <a:rPr lang="en-US" sz="2400" dirty="0" err="1">
                <a:cs typeface="+mn-ea"/>
                <a:sym typeface="+mn-lt"/>
              </a:rPr>
              <a:t>tiền</a:t>
            </a:r>
            <a:r>
              <a:rPr lang="en-US" sz="2400" dirty="0">
                <a:cs typeface="+mn-ea"/>
                <a:sym typeface="+mn-lt"/>
              </a:rPr>
              <a:t> </a:t>
            </a:r>
            <a:r>
              <a:rPr lang="en-US" sz="2400" dirty="0" err="1">
                <a:cs typeface="+mn-ea"/>
                <a:sym typeface="+mn-lt"/>
              </a:rPr>
              <a:t>lãi</a:t>
            </a:r>
            <a:r>
              <a:rPr lang="en-US" sz="2400" dirty="0">
                <a:cs typeface="+mn-ea"/>
                <a:sym typeface="+mn-lt"/>
              </a:rPr>
              <a:t> </a:t>
            </a:r>
            <a:r>
              <a:rPr lang="en-US" sz="2400" dirty="0" err="1">
                <a:cs typeface="+mn-ea"/>
                <a:sym typeface="+mn-lt"/>
              </a:rPr>
              <a:t>nhận</a:t>
            </a:r>
            <a:r>
              <a:rPr lang="en-US" sz="2400" dirty="0">
                <a:cs typeface="+mn-ea"/>
                <a:sym typeface="+mn-lt"/>
              </a:rPr>
              <a:t> </a:t>
            </a:r>
            <a:r>
              <a:rPr lang="en-US" sz="2400" dirty="0" err="1">
                <a:cs typeface="+mn-ea"/>
                <a:sym typeface="+mn-lt"/>
              </a:rPr>
              <a:t>được</a:t>
            </a:r>
            <a:r>
              <a:rPr lang="en-US" sz="2400" dirty="0">
                <a:cs typeface="+mn-ea"/>
                <a:sym typeface="+mn-lt"/>
              </a:rPr>
              <a:t> </a:t>
            </a:r>
            <a:r>
              <a:rPr lang="en-US" sz="2400" dirty="0" err="1">
                <a:cs typeface="+mn-ea"/>
                <a:sym typeface="+mn-lt"/>
              </a:rPr>
              <a:t>là</a:t>
            </a:r>
            <a:r>
              <a:rPr lang="en-US" sz="2400" dirty="0">
                <a:cs typeface="+mn-ea"/>
                <a:sym typeface="+mn-lt"/>
              </a:rPr>
              <a:t> 5% số </a:t>
            </a:r>
            <a:r>
              <a:rPr lang="en-US" sz="2400" dirty="0" err="1">
                <a:cs typeface="+mn-ea"/>
                <a:sym typeface="+mn-lt"/>
              </a:rPr>
              <a:t>tiền</a:t>
            </a:r>
            <a:r>
              <a:rPr lang="en-US" sz="2400" dirty="0">
                <a:cs typeface="+mn-ea"/>
                <a:sym typeface="+mn-lt"/>
              </a:rPr>
              <a:t> </a:t>
            </a:r>
            <a:r>
              <a:rPr lang="en-US" sz="2400" dirty="0" err="1">
                <a:cs typeface="+mn-ea"/>
                <a:sym typeface="+mn-lt"/>
              </a:rPr>
              <a:t>gửi</a:t>
            </a:r>
            <a:r>
              <a:rPr lang="en-US" sz="2400" dirty="0">
                <a:cs typeface="+mn-ea"/>
                <a:sym typeface="+mn-lt"/>
              </a:rPr>
              <a:t>. </a:t>
            </a:r>
            <a:r>
              <a:rPr lang="en-US" sz="2400" dirty="0" err="1">
                <a:cs typeface="+mn-ea"/>
                <a:sym typeface="+mn-lt"/>
              </a:rPr>
              <a:t>Hết</a:t>
            </a:r>
            <a:r>
              <a:rPr lang="en-US" sz="2400" dirty="0">
                <a:cs typeface="+mn-ea"/>
                <a:sym typeface="+mn-lt"/>
              </a:rPr>
              <a:t> </a:t>
            </a:r>
            <a:r>
              <a:rPr lang="en-US" sz="2400" dirty="0" err="1">
                <a:cs typeface="+mn-ea"/>
                <a:sym typeface="+mn-lt"/>
              </a:rPr>
              <a:t>một</a:t>
            </a:r>
            <a:r>
              <a:rPr lang="en-US" sz="2400" dirty="0">
                <a:cs typeface="+mn-ea"/>
                <a:sym typeface="+mn-lt"/>
              </a:rPr>
              <a:t> </a:t>
            </a:r>
            <a:r>
              <a:rPr lang="en-US" sz="2400" dirty="0" err="1">
                <a:cs typeface="+mn-ea"/>
                <a:sym typeface="+mn-lt"/>
              </a:rPr>
              <a:t>năm</a:t>
            </a:r>
            <a:r>
              <a:rPr lang="en-US" sz="2400" dirty="0">
                <a:cs typeface="+mn-ea"/>
                <a:sym typeface="+mn-lt"/>
              </a:rPr>
              <a:t>, </a:t>
            </a:r>
            <a:r>
              <a:rPr lang="en-US" sz="2400" dirty="0" err="1">
                <a:cs typeface="+mn-ea"/>
                <a:sym typeface="+mn-lt"/>
              </a:rPr>
              <a:t>nếu</a:t>
            </a:r>
            <a:r>
              <a:rPr lang="en-US" sz="2400" dirty="0">
                <a:cs typeface="+mn-ea"/>
                <a:sym typeface="+mn-lt"/>
              </a:rPr>
              <a:t> </a:t>
            </a:r>
            <a:r>
              <a:rPr lang="en-US" sz="2400" dirty="0" err="1">
                <a:cs typeface="+mn-ea"/>
                <a:sym typeface="+mn-lt"/>
              </a:rPr>
              <a:t>mẹ</a:t>
            </a:r>
            <a:r>
              <a:rPr lang="en-US" sz="2400" dirty="0">
                <a:cs typeface="+mn-ea"/>
                <a:sym typeface="+mn-lt"/>
              </a:rPr>
              <a:t> </a:t>
            </a:r>
            <a:r>
              <a:rPr lang="en-US" sz="2400" dirty="0" err="1">
                <a:cs typeface="+mn-ea"/>
                <a:sym typeface="+mn-lt"/>
              </a:rPr>
              <a:t>không</a:t>
            </a:r>
            <a:r>
              <a:rPr lang="en-US" sz="2400" dirty="0">
                <a:cs typeface="+mn-ea"/>
                <a:sym typeface="+mn-lt"/>
              </a:rPr>
              <a:t> </a:t>
            </a:r>
            <a:r>
              <a:rPr lang="en-US" sz="2400" dirty="0" err="1">
                <a:cs typeface="+mn-ea"/>
                <a:sym typeface="+mn-lt"/>
              </a:rPr>
              <a:t>rút</a:t>
            </a:r>
            <a:r>
              <a:rPr lang="en-US" sz="2400" dirty="0">
                <a:cs typeface="+mn-ea"/>
                <a:sym typeface="+mn-lt"/>
              </a:rPr>
              <a:t> </a:t>
            </a:r>
            <a:r>
              <a:rPr lang="en-US" sz="2400" dirty="0" err="1">
                <a:cs typeface="+mn-ea"/>
                <a:sym typeface="+mn-lt"/>
              </a:rPr>
              <a:t>tiền</a:t>
            </a:r>
            <a:r>
              <a:rPr lang="en-US" sz="2400" dirty="0">
                <a:cs typeface="+mn-ea"/>
                <a:sym typeface="+mn-lt"/>
              </a:rPr>
              <a:t> </a:t>
            </a:r>
            <a:r>
              <a:rPr lang="en-US" sz="2400" dirty="0" err="1">
                <a:cs typeface="+mn-ea"/>
                <a:sym typeface="+mn-lt"/>
              </a:rPr>
              <a:t>thì</a:t>
            </a:r>
            <a:r>
              <a:rPr lang="en-US" sz="2400" dirty="0">
                <a:cs typeface="+mn-ea"/>
                <a:sym typeface="+mn-lt"/>
              </a:rPr>
              <a:t> </a:t>
            </a:r>
            <a:r>
              <a:rPr lang="en-US" sz="2400" dirty="0" err="1">
                <a:cs typeface="+mn-ea"/>
                <a:sym typeface="+mn-lt"/>
              </a:rPr>
              <a:t>cả</a:t>
            </a:r>
            <a:r>
              <a:rPr lang="en-US" sz="2400" dirty="0">
                <a:cs typeface="+mn-ea"/>
                <a:sym typeface="+mn-lt"/>
              </a:rPr>
              <a:t> </a:t>
            </a:r>
            <a:r>
              <a:rPr lang="en-US" sz="2400" dirty="0" err="1">
                <a:cs typeface="+mn-ea"/>
                <a:sym typeface="+mn-lt"/>
              </a:rPr>
              <a:t>vốn</a:t>
            </a:r>
            <a:r>
              <a:rPr lang="en-US" sz="2400" dirty="0">
                <a:cs typeface="+mn-ea"/>
                <a:sym typeface="+mn-lt"/>
              </a:rPr>
              <a:t> </a:t>
            </a:r>
            <a:r>
              <a:rPr lang="en-US" sz="2400" dirty="0" err="1">
                <a:cs typeface="+mn-ea"/>
                <a:sym typeface="+mn-lt"/>
              </a:rPr>
              <a:t>lẫn</a:t>
            </a:r>
            <a:r>
              <a:rPr lang="en-US" sz="2400" dirty="0">
                <a:cs typeface="+mn-ea"/>
                <a:sym typeface="+mn-lt"/>
              </a:rPr>
              <a:t> </a:t>
            </a:r>
            <a:r>
              <a:rPr lang="en-US" sz="2400" dirty="0" err="1">
                <a:cs typeface="+mn-ea"/>
                <a:sym typeface="+mn-lt"/>
              </a:rPr>
              <a:t>lãi</a:t>
            </a:r>
            <a:r>
              <a:rPr lang="en-US" sz="2400" dirty="0">
                <a:cs typeface="+mn-ea"/>
                <a:sym typeface="+mn-lt"/>
              </a:rPr>
              <a:t> </a:t>
            </a:r>
            <a:r>
              <a:rPr lang="en-US" sz="2400" dirty="0" err="1">
                <a:cs typeface="+mn-ea"/>
                <a:sym typeface="+mn-lt"/>
              </a:rPr>
              <a:t>sẽ</a:t>
            </a:r>
            <a:r>
              <a:rPr lang="en-US" sz="2400" dirty="0">
                <a:cs typeface="+mn-ea"/>
                <a:sym typeface="+mn-lt"/>
              </a:rPr>
              <a:t> </a:t>
            </a:r>
            <a:r>
              <a:rPr lang="en-US" sz="2400" dirty="0" err="1">
                <a:cs typeface="+mn-ea"/>
                <a:sym typeface="+mn-lt"/>
              </a:rPr>
              <a:t>tự</a:t>
            </a:r>
            <a:r>
              <a:rPr lang="en-US" sz="2400" dirty="0">
                <a:cs typeface="+mn-ea"/>
                <a:sym typeface="+mn-lt"/>
              </a:rPr>
              <a:t> </a:t>
            </a:r>
            <a:r>
              <a:rPr lang="en-US" sz="2400" dirty="0" err="1">
                <a:cs typeface="+mn-ea"/>
                <a:sym typeface="+mn-lt"/>
              </a:rPr>
              <a:t>động</a:t>
            </a:r>
            <a:r>
              <a:rPr lang="en-US" sz="2400" dirty="0">
                <a:cs typeface="+mn-ea"/>
                <a:sym typeface="+mn-lt"/>
              </a:rPr>
              <a:t> </a:t>
            </a:r>
            <a:r>
              <a:rPr lang="en-US" sz="2400" dirty="0" err="1">
                <a:cs typeface="+mn-ea"/>
                <a:sym typeface="+mn-lt"/>
              </a:rPr>
              <a:t>được</a:t>
            </a:r>
            <a:r>
              <a:rPr lang="en-US" sz="2400" dirty="0">
                <a:cs typeface="+mn-ea"/>
                <a:sym typeface="+mn-lt"/>
              </a:rPr>
              <a:t> </a:t>
            </a:r>
            <a:r>
              <a:rPr lang="en-US" sz="2400" dirty="0" err="1">
                <a:cs typeface="+mn-ea"/>
                <a:sym typeface="+mn-lt"/>
              </a:rPr>
              <a:t>gửi</a:t>
            </a:r>
            <a:r>
              <a:rPr lang="en-US" sz="2400" dirty="0">
                <a:cs typeface="+mn-ea"/>
                <a:sym typeface="+mn-lt"/>
              </a:rPr>
              <a:t> </a:t>
            </a:r>
            <a:r>
              <a:rPr lang="en-US" sz="2400" dirty="0" err="1">
                <a:cs typeface="+mn-ea"/>
                <a:sym typeface="+mn-lt"/>
              </a:rPr>
              <a:t>tính</a:t>
            </a:r>
            <a:r>
              <a:rPr lang="en-US" sz="2400" dirty="0">
                <a:cs typeface="+mn-ea"/>
                <a:sym typeface="+mn-lt"/>
              </a:rPr>
              <a:t> </a:t>
            </a:r>
            <a:r>
              <a:rPr lang="en-US" sz="2400" dirty="0" err="1">
                <a:cs typeface="+mn-ea"/>
                <a:sym typeface="+mn-lt"/>
              </a:rPr>
              <a:t>cho</a:t>
            </a:r>
            <a:r>
              <a:rPr lang="en-US" sz="2400" dirty="0">
                <a:cs typeface="+mn-ea"/>
                <a:sym typeface="+mn-lt"/>
              </a:rPr>
              <a:t> </a:t>
            </a:r>
            <a:r>
              <a:rPr lang="en-US" sz="2400" dirty="0" err="1">
                <a:cs typeface="+mn-ea"/>
                <a:sym typeface="+mn-lt"/>
              </a:rPr>
              <a:t>năm</a:t>
            </a:r>
            <a:r>
              <a:rPr lang="en-US" sz="2400" dirty="0">
                <a:cs typeface="+mn-ea"/>
                <a:sym typeface="+mn-lt"/>
              </a:rPr>
              <a:t> </a:t>
            </a:r>
            <a:r>
              <a:rPr lang="en-US" sz="2400" dirty="0" err="1">
                <a:cs typeface="+mn-ea"/>
                <a:sym typeface="+mn-lt"/>
              </a:rPr>
              <a:t>tiếp</a:t>
            </a:r>
            <a:r>
              <a:rPr lang="en-US" sz="2400" dirty="0">
                <a:cs typeface="+mn-ea"/>
                <a:sym typeface="+mn-lt"/>
              </a:rPr>
              <a:t> </a:t>
            </a:r>
            <a:r>
              <a:rPr lang="en-US" sz="2400" dirty="0" err="1">
                <a:cs typeface="+mn-ea"/>
                <a:sym typeface="+mn-lt"/>
              </a:rPr>
              <a:t>theo.</a:t>
            </a:r>
            <a:r>
              <a:rPr lang="en-US" sz="2400" dirty="0">
                <a:cs typeface="+mn-ea"/>
                <a:sym typeface="+mn-lt"/>
              </a:rPr>
              <a:t> Em </a:t>
            </a:r>
            <a:r>
              <a:rPr lang="en-US" sz="2400" dirty="0" err="1">
                <a:cs typeface="+mn-ea"/>
                <a:sym typeface="+mn-lt"/>
              </a:rPr>
              <a:t>hãy</a:t>
            </a:r>
            <a:r>
              <a:rPr lang="en-US" sz="2400" dirty="0">
                <a:cs typeface="+mn-ea"/>
                <a:sym typeface="+mn-lt"/>
              </a:rPr>
              <a:t> </a:t>
            </a:r>
            <a:r>
              <a:rPr lang="en-US" sz="2400" dirty="0" err="1">
                <a:cs typeface="+mn-ea"/>
                <a:sym typeface="+mn-lt"/>
              </a:rPr>
              <a:t>viết</a:t>
            </a:r>
            <a:r>
              <a:rPr lang="en-US" sz="2400" dirty="0">
                <a:cs typeface="+mn-ea"/>
                <a:sym typeface="+mn-lt"/>
              </a:rPr>
              <a:t> c</a:t>
            </a:r>
            <a:r>
              <a:rPr lang="vi-VN" sz="2400" dirty="0">
                <a:cs typeface="+mn-ea"/>
                <a:sym typeface="+mn-lt"/>
              </a:rPr>
              <a:t>hương trình</a:t>
            </a:r>
            <a:r>
              <a:rPr lang="en-US" sz="2400" dirty="0">
                <a:cs typeface="+mn-ea"/>
                <a:sym typeface="+mn-lt"/>
              </a:rPr>
              <a:t> </a:t>
            </a:r>
            <a:r>
              <a:rPr lang="en-US" sz="2400" dirty="0" err="1">
                <a:cs typeface="+mn-ea"/>
                <a:sym typeface="+mn-lt"/>
              </a:rPr>
              <a:t>nhập</a:t>
            </a:r>
            <a:r>
              <a:rPr lang="en-US" sz="2400" dirty="0">
                <a:cs typeface="+mn-ea"/>
                <a:sym typeface="+mn-lt"/>
              </a:rPr>
              <a:t> </a:t>
            </a:r>
            <a:r>
              <a:rPr lang="en-US" sz="2400" dirty="0" err="1">
                <a:cs typeface="+mn-ea"/>
                <a:sym typeface="+mn-lt"/>
              </a:rPr>
              <a:t>vào</a:t>
            </a:r>
            <a:r>
              <a:rPr lang="en-US" sz="2400" dirty="0">
                <a:cs typeface="+mn-ea"/>
                <a:sym typeface="+mn-lt"/>
              </a:rPr>
              <a:t> số </a:t>
            </a:r>
            <a:r>
              <a:rPr lang="en-US" sz="2400" dirty="0" err="1">
                <a:cs typeface="+mn-ea"/>
                <a:sym typeface="+mn-lt"/>
              </a:rPr>
              <a:t>tiền</a:t>
            </a:r>
            <a:r>
              <a:rPr lang="en-US" sz="2400" dirty="0">
                <a:cs typeface="+mn-ea"/>
                <a:sym typeface="+mn-lt"/>
              </a:rPr>
              <a:t> T (</a:t>
            </a:r>
            <a:r>
              <a:rPr lang="en-US" sz="2400" dirty="0" err="1">
                <a:cs typeface="+mn-ea"/>
                <a:sym typeface="+mn-lt"/>
              </a:rPr>
              <a:t>đơn</a:t>
            </a:r>
            <a:r>
              <a:rPr lang="en-US" sz="2400" dirty="0">
                <a:cs typeface="+mn-ea"/>
                <a:sym typeface="+mn-lt"/>
              </a:rPr>
              <a:t> </a:t>
            </a:r>
            <a:r>
              <a:rPr lang="en-US" sz="2400" dirty="0" err="1">
                <a:cs typeface="+mn-ea"/>
                <a:sym typeface="+mn-lt"/>
              </a:rPr>
              <a:t>vị</a:t>
            </a:r>
            <a:r>
              <a:rPr lang="en-US" sz="2400" dirty="0">
                <a:cs typeface="+mn-ea"/>
                <a:sym typeface="+mn-lt"/>
              </a:rPr>
              <a:t> </a:t>
            </a:r>
            <a:r>
              <a:rPr lang="en-US" sz="2400" dirty="0" err="1">
                <a:cs typeface="+mn-ea"/>
                <a:sym typeface="+mn-lt"/>
              </a:rPr>
              <a:t>triệu</a:t>
            </a:r>
            <a:r>
              <a:rPr lang="en-US" sz="2400" dirty="0">
                <a:cs typeface="+mn-ea"/>
                <a:sym typeface="+mn-lt"/>
              </a:rPr>
              <a:t> </a:t>
            </a:r>
            <a:r>
              <a:rPr lang="en-US" sz="2400" dirty="0" err="1">
                <a:cs typeface="+mn-ea"/>
                <a:sym typeface="+mn-lt"/>
              </a:rPr>
              <a:t>đồng</a:t>
            </a:r>
            <a:r>
              <a:rPr lang="en-US" sz="2400" dirty="0">
                <a:cs typeface="+mn-ea"/>
                <a:sym typeface="+mn-lt"/>
              </a:rPr>
              <a:t>) </a:t>
            </a:r>
            <a:r>
              <a:rPr lang="en-US" sz="2400" dirty="0" err="1">
                <a:cs typeface="+mn-ea"/>
                <a:sym typeface="+mn-lt"/>
              </a:rPr>
              <a:t>sau</a:t>
            </a:r>
            <a:r>
              <a:rPr lang="en-US" sz="2400" dirty="0">
                <a:cs typeface="+mn-ea"/>
                <a:sym typeface="+mn-lt"/>
              </a:rPr>
              <a:t> </a:t>
            </a:r>
            <a:r>
              <a:rPr lang="en-US" sz="2400" dirty="0" err="1">
                <a:cs typeface="+mn-ea"/>
                <a:sym typeface="+mn-lt"/>
              </a:rPr>
              <a:t>đó</a:t>
            </a:r>
            <a:r>
              <a:rPr lang="en-US" sz="2400" dirty="0">
                <a:cs typeface="+mn-ea"/>
                <a:sym typeface="+mn-lt"/>
              </a:rPr>
              <a:t> </a:t>
            </a:r>
            <a:r>
              <a:rPr lang="en-US" sz="2400" dirty="0" err="1">
                <a:cs typeface="+mn-ea"/>
                <a:sym typeface="+mn-lt"/>
              </a:rPr>
              <a:t>tính</a:t>
            </a:r>
            <a:r>
              <a:rPr lang="en-US" sz="2400" dirty="0">
                <a:cs typeface="+mn-ea"/>
                <a:sym typeface="+mn-lt"/>
              </a:rPr>
              <a:t> </a:t>
            </a:r>
            <a:r>
              <a:rPr lang="en-US" sz="2400" dirty="0" err="1">
                <a:cs typeface="+mn-ea"/>
                <a:sym typeface="+mn-lt"/>
              </a:rPr>
              <a:t>và</a:t>
            </a:r>
            <a:r>
              <a:rPr lang="en-US" sz="2400" dirty="0">
                <a:cs typeface="+mn-ea"/>
                <a:sym typeface="+mn-lt"/>
              </a:rPr>
              <a:t> </a:t>
            </a:r>
            <a:r>
              <a:rPr lang="en-US" sz="2400" dirty="0" err="1">
                <a:cs typeface="+mn-ea"/>
                <a:sym typeface="+mn-lt"/>
              </a:rPr>
              <a:t>đưa</a:t>
            </a:r>
            <a:r>
              <a:rPr lang="en-US" sz="2400" dirty="0">
                <a:cs typeface="+mn-ea"/>
                <a:sym typeface="+mn-lt"/>
              </a:rPr>
              <a:t> </a:t>
            </a:r>
            <a:r>
              <a:rPr lang="en-US" sz="2400" dirty="0" err="1">
                <a:cs typeface="+mn-ea"/>
                <a:sym typeface="+mn-lt"/>
              </a:rPr>
              <a:t>ra</a:t>
            </a:r>
            <a:r>
              <a:rPr lang="en-US" sz="2400" dirty="0">
                <a:cs typeface="+mn-ea"/>
                <a:sym typeface="+mn-lt"/>
              </a:rPr>
              <a:t> 10 </a:t>
            </a:r>
            <a:r>
              <a:rPr lang="en-US" sz="2400" dirty="0" err="1">
                <a:cs typeface="+mn-ea"/>
                <a:sym typeface="+mn-lt"/>
              </a:rPr>
              <a:t>dòng</a:t>
            </a:r>
            <a:r>
              <a:rPr lang="en-US" sz="2400" dirty="0">
                <a:cs typeface="+mn-ea"/>
                <a:sym typeface="+mn-lt"/>
              </a:rPr>
              <a:t>, </a:t>
            </a:r>
            <a:r>
              <a:rPr lang="en-US" sz="2400" dirty="0" err="1">
                <a:cs typeface="+mn-ea"/>
                <a:sym typeface="+mn-lt"/>
              </a:rPr>
              <a:t>mỗi</a:t>
            </a:r>
            <a:r>
              <a:rPr lang="en-US" sz="2400" dirty="0">
                <a:cs typeface="+mn-ea"/>
                <a:sym typeface="+mn-lt"/>
              </a:rPr>
              <a:t> </a:t>
            </a:r>
            <a:r>
              <a:rPr lang="en-US" sz="2400" dirty="0" err="1">
                <a:cs typeface="+mn-ea"/>
                <a:sym typeface="+mn-lt"/>
              </a:rPr>
              <a:t>dòng</a:t>
            </a:r>
            <a:r>
              <a:rPr lang="en-US" sz="2400" dirty="0">
                <a:cs typeface="+mn-ea"/>
                <a:sym typeface="+mn-lt"/>
              </a:rPr>
              <a:t> </a:t>
            </a:r>
            <a:r>
              <a:rPr lang="en-US" sz="2400" dirty="0" err="1">
                <a:cs typeface="+mn-ea"/>
                <a:sym typeface="+mn-lt"/>
              </a:rPr>
              <a:t>ghi</a:t>
            </a:r>
            <a:r>
              <a:rPr lang="en-US" sz="2400" dirty="0">
                <a:cs typeface="+mn-ea"/>
                <a:sym typeface="+mn-lt"/>
              </a:rPr>
              <a:t> số </a:t>
            </a:r>
            <a:r>
              <a:rPr lang="en-US" sz="2400" dirty="0" err="1">
                <a:cs typeface="+mn-ea"/>
                <a:sym typeface="+mn-lt"/>
              </a:rPr>
              <a:t>tiền</a:t>
            </a:r>
            <a:r>
              <a:rPr lang="en-US" sz="2400" dirty="0">
                <a:cs typeface="+mn-ea"/>
                <a:sym typeface="+mn-lt"/>
              </a:rPr>
              <a:t> </a:t>
            </a:r>
            <a:r>
              <a:rPr lang="en-US" sz="2400" dirty="0" err="1">
                <a:cs typeface="+mn-ea"/>
                <a:sym typeface="+mn-lt"/>
              </a:rPr>
              <a:t>sau</a:t>
            </a:r>
            <a:r>
              <a:rPr lang="en-US" sz="2400" dirty="0">
                <a:cs typeface="+mn-ea"/>
                <a:sym typeface="+mn-lt"/>
              </a:rPr>
              <a:t> </a:t>
            </a:r>
            <a:r>
              <a:rPr lang="en-US" sz="2400" dirty="0" err="1">
                <a:cs typeface="+mn-ea"/>
                <a:sym typeface="+mn-lt"/>
              </a:rPr>
              <a:t>mỗi</a:t>
            </a:r>
            <a:r>
              <a:rPr lang="en-US" sz="2400" dirty="0">
                <a:cs typeface="+mn-ea"/>
                <a:sym typeface="+mn-lt"/>
              </a:rPr>
              <a:t> </a:t>
            </a:r>
            <a:r>
              <a:rPr lang="en-US" sz="2400" dirty="0" err="1">
                <a:cs typeface="+mn-ea"/>
                <a:sym typeface="+mn-lt"/>
              </a:rPr>
              <a:t>năm</a:t>
            </a:r>
            <a:r>
              <a:rPr lang="en-US" sz="2400" dirty="0">
                <a:cs typeface="+mn-ea"/>
                <a:sym typeface="+mn-lt"/>
              </a:rPr>
              <a:t> </a:t>
            </a:r>
            <a:r>
              <a:rPr lang="en-US" sz="2400" dirty="0" err="1">
                <a:cs typeface="+mn-ea"/>
                <a:sym typeface="+mn-lt"/>
              </a:rPr>
              <a:t>trong</a:t>
            </a:r>
            <a:r>
              <a:rPr lang="en-US" sz="2400" dirty="0">
                <a:cs typeface="+mn-ea"/>
                <a:sym typeface="+mn-lt"/>
              </a:rPr>
              <a:t> 10 </a:t>
            </a:r>
            <a:r>
              <a:rPr lang="en-US" sz="2400" dirty="0" err="1">
                <a:cs typeface="+mn-ea"/>
                <a:sym typeface="+mn-lt"/>
              </a:rPr>
              <a:t>năm</a:t>
            </a:r>
            <a:r>
              <a:rPr lang="en-US" sz="2400" dirty="0">
                <a:cs typeface="+mn-ea"/>
                <a:sym typeface="+mn-lt"/>
              </a:rPr>
              <a:t> </a:t>
            </a:r>
            <a:r>
              <a:rPr lang="en-US" sz="2400" dirty="0" err="1">
                <a:cs typeface="+mn-ea"/>
                <a:sym typeface="+mn-lt"/>
              </a:rPr>
              <a:t>gửi</a:t>
            </a:r>
            <a:r>
              <a:rPr lang="en-US" sz="2400" dirty="0">
                <a:cs typeface="+mn-ea"/>
                <a:sym typeface="+mn-lt"/>
              </a:rPr>
              <a:t> </a:t>
            </a:r>
            <a:r>
              <a:rPr lang="en-US" sz="2400" dirty="0" err="1">
                <a:cs typeface="+mn-ea"/>
                <a:sym typeface="+mn-lt"/>
              </a:rPr>
              <a:t>liên</a:t>
            </a:r>
            <a:r>
              <a:rPr lang="en-US" sz="2400" dirty="0">
                <a:cs typeface="+mn-ea"/>
                <a:sym typeface="+mn-lt"/>
              </a:rPr>
              <a:t> </a:t>
            </a:r>
            <a:r>
              <a:rPr lang="en-US" sz="2400" dirty="0" err="1">
                <a:cs typeface="+mn-ea"/>
                <a:sym typeface="+mn-lt"/>
              </a:rPr>
              <a:t>tiếp</a:t>
            </a:r>
            <a:r>
              <a:rPr lang="en-US" sz="2400" dirty="0">
                <a:cs typeface="+mn-ea"/>
                <a:sym typeface="+mn-lt"/>
              </a:rPr>
              <a:t> </a:t>
            </a:r>
            <a:r>
              <a:rPr lang="en-US" sz="2400" dirty="0" err="1">
                <a:cs typeface="+mn-ea"/>
                <a:sym typeface="+mn-lt"/>
              </a:rPr>
              <a:t>cả</a:t>
            </a:r>
            <a:r>
              <a:rPr lang="en-US" sz="2400" dirty="0">
                <a:cs typeface="+mn-ea"/>
                <a:sym typeface="+mn-lt"/>
              </a:rPr>
              <a:t> </a:t>
            </a:r>
            <a:r>
              <a:rPr lang="en-US" sz="2400" dirty="0" err="1">
                <a:cs typeface="+mn-ea"/>
                <a:sym typeface="+mn-lt"/>
              </a:rPr>
              <a:t>gốc</a:t>
            </a:r>
            <a:r>
              <a:rPr lang="en-US" sz="2400" dirty="0">
                <a:cs typeface="+mn-ea"/>
                <a:sym typeface="+mn-lt"/>
              </a:rPr>
              <a:t> </a:t>
            </a:r>
            <a:r>
              <a:rPr lang="en-US" sz="2400" dirty="0" err="1">
                <a:cs typeface="+mn-ea"/>
                <a:sym typeface="+mn-lt"/>
              </a:rPr>
              <a:t>lẫn</a:t>
            </a:r>
            <a:r>
              <a:rPr lang="en-US" sz="2400" dirty="0">
                <a:cs typeface="+mn-ea"/>
                <a:sym typeface="+mn-lt"/>
              </a:rPr>
              <a:t> </a:t>
            </a:r>
            <a:r>
              <a:rPr lang="en-US" sz="2400" dirty="0" err="1">
                <a:cs typeface="+mn-ea"/>
                <a:sym typeface="+mn-lt"/>
              </a:rPr>
              <a:t>lãi</a:t>
            </a:r>
            <a:r>
              <a:rPr lang="en-US" sz="2400" dirty="0">
                <a:cs typeface="+mn-ea"/>
                <a:sym typeface="+mn-lt"/>
              </a:rPr>
              <a:t> </a:t>
            </a:r>
            <a:r>
              <a:rPr lang="en-US" sz="2400" dirty="0" err="1">
                <a:cs typeface="+mn-ea"/>
                <a:sym typeface="+mn-lt"/>
              </a:rPr>
              <a:t>để</a:t>
            </a:r>
            <a:r>
              <a:rPr lang="en-US" sz="2400" dirty="0">
                <a:cs typeface="+mn-ea"/>
                <a:sym typeface="+mn-lt"/>
              </a:rPr>
              <a:t> </a:t>
            </a:r>
            <a:r>
              <a:rPr lang="en-US" sz="2400" dirty="0" err="1">
                <a:cs typeface="+mn-ea"/>
                <a:sym typeface="+mn-lt"/>
              </a:rPr>
              <a:t>mẹ</a:t>
            </a:r>
            <a:r>
              <a:rPr lang="en-US" sz="2400" dirty="0">
                <a:cs typeface="+mn-ea"/>
                <a:sym typeface="+mn-lt"/>
              </a:rPr>
              <a:t> </a:t>
            </a:r>
            <a:r>
              <a:rPr lang="en-US" sz="2400" dirty="0" err="1">
                <a:cs typeface="+mn-ea"/>
                <a:sym typeface="+mn-lt"/>
              </a:rPr>
              <a:t>tham</a:t>
            </a:r>
            <a:r>
              <a:rPr lang="en-US" sz="2400" dirty="0">
                <a:cs typeface="+mn-ea"/>
                <a:sym typeface="+mn-lt"/>
              </a:rPr>
              <a:t> </a:t>
            </a:r>
            <a:r>
              <a:rPr lang="en-US" sz="2400" dirty="0" err="1">
                <a:cs typeface="+mn-ea"/>
                <a:sym typeface="+mn-lt"/>
              </a:rPr>
              <a:t>khảo</a:t>
            </a:r>
            <a:r>
              <a:rPr lang="en-US" sz="2400" dirty="0">
                <a:cs typeface="+mn-ea"/>
                <a:sym typeface="+mn-lt"/>
              </a:rPr>
              <a:t>.</a:t>
            </a:r>
          </a:p>
        </p:txBody>
      </p:sp>
    </p:spTree>
    <p:extLst>
      <p:ext uri="{BB962C8B-B14F-4D97-AF65-F5344CB8AC3E}">
        <p14:creationId xmlns:p14="http://schemas.microsoft.com/office/powerpoint/2010/main" val="331544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961DE58-F38F-F347-7218-EB6048CFB362}"/>
              </a:ext>
            </a:extLst>
          </p:cNvPr>
          <p:cNvSpPr txBox="1">
            <a:spLocks/>
          </p:cNvSpPr>
          <p:nvPr/>
        </p:nvSpPr>
        <p:spPr>
          <a:xfrm>
            <a:off x="824231" y="1672518"/>
            <a:ext cx="4833619" cy="582612"/>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b="1" dirty="0" err="1">
                <a:cs typeface="+mn-ea"/>
                <a:sym typeface="+mn-lt"/>
              </a:rPr>
              <a:t>Tham</a:t>
            </a:r>
            <a:r>
              <a:rPr lang="en-US" b="1" dirty="0">
                <a:cs typeface="+mn-ea"/>
                <a:sym typeface="+mn-lt"/>
              </a:rPr>
              <a:t> </a:t>
            </a:r>
            <a:r>
              <a:rPr lang="en-US" b="1" dirty="0" err="1">
                <a:cs typeface="+mn-ea"/>
                <a:sym typeface="+mn-lt"/>
              </a:rPr>
              <a:t>khảo</a:t>
            </a:r>
            <a:r>
              <a:rPr lang="en-US" b="1" dirty="0">
                <a:cs typeface="+mn-ea"/>
                <a:sym typeface="+mn-lt"/>
              </a:rPr>
              <a:t> </a:t>
            </a:r>
            <a:r>
              <a:rPr lang="en-US" b="1" dirty="0" err="1">
                <a:cs typeface="+mn-ea"/>
                <a:sym typeface="+mn-lt"/>
              </a:rPr>
              <a:t>chương</a:t>
            </a:r>
            <a:r>
              <a:rPr lang="en-US" b="1" dirty="0">
                <a:cs typeface="+mn-ea"/>
                <a:sym typeface="+mn-lt"/>
              </a:rPr>
              <a:t> </a:t>
            </a:r>
            <a:r>
              <a:rPr lang="en-US" b="1" dirty="0" err="1">
                <a:cs typeface="+mn-ea"/>
                <a:sym typeface="+mn-lt"/>
              </a:rPr>
              <a:t>trình</a:t>
            </a:r>
            <a:r>
              <a:rPr lang="en-US" b="1" dirty="0">
                <a:cs typeface="+mn-ea"/>
                <a:sym typeface="+mn-lt"/>
              </a:rPr>
              <a:t> </a:t>
            </a:r>
            <a:r>
              <a:rPr lang="en-US" b="1" dirty="0" err="1">
                <a:cs typeface="+mn-ea"/>
                <a:sym typeface="+mn-lt"/>
              </a:rPr>
              <a:t>sau</a:t>
            </a:r>
            <a:r>
              <a:rPr lang="en-US" b="1" dirty="0">
                <a:cs typeface="+mn-ea"/>
                <a:sym typeface="+mn-lt"/>
              </a:rPr>
              <a:t>:</a:t>
            </a:r>
            <a:endParaRPr lang="en-US" b="1" dirty="0">
              <a:solidFill>
                <a:schemeClr val="dk1">
                  <a:lumMod val="100000"/>
                </a:schemeClr>
              </a:solidFill>
              <a:cs typeface="+mn-ea"/>
              <a:sym typeface="+mn-lt"/>
            </a:endParaRPr>
          </a:p>
        </p:txBody>
      </p:sp>
      <p:pic>
        <p:nvPicPr>
          <p:cNvPr id="6" name="Picture 5">
            <a:extLst>
              <a:ext uri="{FF2B5EF4-FFF2-40B4-BE49-F238E27FC236}">
                <a16:creationId xmlns:a16="http://schemas.microsoft.com/office/drawing/2014/main" id="{936E3E96-7981-628A-ACFC-A1A0E1618A53}"/>
              </a:ext>
            </a:extLst>
          </p:cNvPr>
          <p:cNvPicPr>
            <a:picLocks noChangeAspect="1"/>
          </p:cNvPicPr>
          <p:nvPr/>
        </p:nvPicPr>
        <p:blipFill rotWithShape="1">
          <a:blip r:embed="rId3"/>
          <a:srcRect t="6070" r="4258" b="7023"/>
          <a:stretch/>
        </p:blipFill>
        <p:spPr>
          <a:xfrm>
            <a:off x="1384300" y="2453639"/>
            <a:ext cx="9423399" cy="4000501"/>
          </a:xfrm>
          <a:prstGeom prst="rect">
            <a:avLst/>
          </a:prstGeom>
        </p:spPr>
      </p:pic>
      <p:sp>
        <p:nvSpPr>
          <p:cNvPr id="7" name="TextBox 6">
            <a:extLst>
              <a:ext uri="{FF2B5EF4-FFF2-40B4-BE49-F238E27FC236}">
                <a16:creationId xmlns:a16="http://schemas.microsoft.com/office/drawing/2014/main" id="{5A9E4BE5-FDC0-8B85-133A-F6FC0E69DD91}"/>
              </a:ext>
            </a:extLst>
          </p:cNvPr>
          <p:cNvSpPr txBox="1"/>
          <p:nvPr/>
        </p:nvSpPr>
        <p:spPr>
          <a:xfrm>
            <a:off x="2015824" y="3433269"/>
            <a:ext cx="8191500" cy="2803011"/>
          </a:xfrm>
          <a:prstGeom prst="rect">
            <a:avLst/>
          </a:prstGeom>
          <a:noFill/>
        </p:spPr>
        <p:txBody>
          <a:bodyPr wrap="square" rtlCol="0">
            <a:spAutoFit/>
          </a:bodyPr>
          <a:lstStyle/>
          <a:p>
            <a:pPr>
              <a:lnSpc>
                <a:spcPct val="150000"/>
              </a:lnSpc>
            </a:pPr>
            <a:r>
              <a:rPr lang="en-US" sz="2400" dirty="0">
                <a:solidFill>
                  <a:sysClr val="windowText" lastClr="000000"/>
                </a:solidFill>
                <a:latin typeface="Consolas" panose="020B0609020204030204" pitchFamily="49" charset="0"/>
              </a:rPr>
              <a:t>T = int(input (“T (</a:t>
            </a:r>
            <a:r>
              <a:rPr lang="en-US" sz="2400" dirty="0" err="1">
                <a:solidFill>
                  <a:sysClr val="windowText" lastClr="000000"/>
                </a:solidFill>
                <a:latin typeface="Consolas" panose="020B0609020204030204" pitchFamily="49" charset="0"/>
              </a:rPr>
              <a:t>triệu</a:t>
            </a:r>
            <a:r>
              <a:rPr lang="en-US" sz="2400" dirty="0">
                <a:solidFill>
                  <a:sysClr val="windowText" lastClr="000000"/>
                </a:solidFill>
                <a:latin typeface="Consolas" panose="020B0609020204030204" pitchFamily="49" charset="0"/>
              </a:rPr>
              <a:t> </a:t>
            </a:r>
            <a:r>
              <a:rPr lang="en-US" sz="2400" dirty="0" err="1">
                <a:solidFill>
                  <a:sysClr val="windowText" lastClr="000000"/>
                </a:solidFill>
                <a:latin typeface="Consolas" panose="020B0609020204030204" pitchFamily="49" charset="0"/>
              </a:rPr>
              <a:t>đồng</a:t>
            </a:r>
            <a:r>
              <a:rPr lang="en-US" sz="2400" dirty="0">
                <a:solidFill>
                  <a:sysClr val="windowText" lastClr="000000"/>
                </a:solidFill>
                <a:latin typeface="Consolas" panose="020B0609020204030204" pitchFamily="49" charset="0"/>
              </a:rPr>
              <a:t> = ”))</a:t>
            </a:r>
          </a:p>
          <a:p>
            <a:pPr>
              <a:lnSpc>
                <a:spcPct val="150000"/>
              </a:lnSpc>
            </a:pPr>
            <a:r>
              <a:rPr lang="en-US" sz="2400" dirty="0">
                <a:solidFill>
                  <a:sysClr val="windowText" lastClr="000000"/>
                </a:solidFill>
                <a:latin typeface="Consolas" panose="020B0609020204030204" pitchFamily="49" charset="0"/>
              </a:rPr>
              <a:t>T*=1000000</a:t>
            </a:r>
          </a:p>
          <a:p>
            <a:pPr>
              <a:lnSpc>
                <a:spcPct val="150000"/>
              </a:lnSpc>
            </a:pPr>
            <a:r>
              <a:rPr lang="en-US" sz="2400" dirty="0">
                <a:solidFill>
                  <a:sysClr val="windowText" lastClr="000000"/>
                </a:solidFill>
                <a:latin typeface="Consolas" panose="020B0609020204030204" pitchFamily="49" charset="0"/>
              </a:rPr>
              <a:t>for </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 in range (1,11):</a:t>
            </a:r>
          </a:p>
          <a:p>
            <a:pPr>
              <a:lnSpc>
                <a:spcPct val="150000"/>
              </a:lnSpc>
            </a:pPr>
            <a:r>
              <a:rPr lang="en-US" sz="2400" dirty="0">
                <a:solidFill>
                  <a:sysClr val="windowText" lastClr="000000"/>
                </a:solidFill>
                <a:latin typeface="Consolas" panose="020B0609020204030204" pitchFamily="49" charset="0"/>
              </a:rPr>
              <a:t>T = int (T*1.05)</a:t>
            </a:r>
          </a:p>
          <a:p>
            <a:pPr>
              <a:lnSpc>
                <a:spcPct val="150000"/>
              </a:lnSpc>
            </a:pPr>
            <a:r>
              <a:rPr lang="en-US" sz="2400" dirty="0">
                <a:solidFill>
                  <a:sysClr val="windowText" lastClr="000000"/>
                </a:solidFill>
                <a:latin typeface="Consolas" panose="020B0609020204030204" pitchFamily="49" charset="0"/>
              </a:rPr>
              <a:t>print (“Số </a:t>
            </a:r>
            <a:r>
              <a:rPr lang="en-US" sz="2400" dirty="0" err="1">
                <a:solidFill>
                  <a:sysClr val="windowText" lastClr="000000"/>
                </a:solidFill>
                <a:latin typeface="Consolas" panose="020B0609020204030204" pitchFamily="49" charset="0"/>
              </a:rPr>
              <a:t>tiền</a:t>
            </a:r>
            <a:r>
              <a:rPr lang="en-US" sz="2400" dirty="0">
                <a:solidFill>
                  <a:sysClr val="windowText" lastClr="000000"/>
                </a:solidFill>
                <a:latin typeface="Consolas" panose="020B0609020204030204" pitchFamily="49" charset="0"/>
              </a:rPr>
              <a:t> </a:t>
            </a:r>
            <a:r>
              <a:rPr lang="en-US" sz="2400" dirty="0" err="1">
                <a:solidFill>
                  <a:sysClr val="windowText" lastClr="000000"/>
                </a:solidFill>
                <a:latin typeface="Consolas" panose="020B0609020204030204" pitchFamily="49" charset="0"/>
              </a:rPr>
              <a:t>sau</a:t>
            </a:r>
            <a:r>
              <a:rPr lang="en-US" sz="2400" dirty="0">
                <a:solidFill>
                  <a:sysClr val="windowText" lastClr="000000"/>
                </a:solidFill>
                <a:latin typeface="Consolas" panose="020B0609020204030204" pitchFamily="49" charset="0"/>
              </a:rPr>
              <a:t> ”, </a:t>
            </a:r>
            <a:r>
              <a:rPr lang="en-US" sz="2400" dirty="0" err="1">
                <a:solidFill>
                  <a:sysClr val="windowText" lastClr="000000"/>
                </a:solidFill>
                <a:latin typeface="Consolas" panose="020B0609020204030204" pitchFamily="49" charset="0"/>
              </a:rPr>
              <a:t>i</a:t>
            </a:r>
            <a:r>
              <a:rPr lang="en-US" sz="2400" dirty="0">
                <a:solidFill>
                  <a:sysClr val="windowText" lastClr="000000"/>
                </a:solidFill>
                <a:latin typeface="Consolas" panose="020B0609020204030204" pitchFamily="49" charset="0"/>
              </a:rPr>
              <a:t>, “</a:t>
            </a:r>
            <a:r>
              <a:rPr lang="en-US" sz="2400" dirty="0" err="1">
                <a:solidFill>
                  <a:sysClr val="windowText" lastClr="000000"/>
                </a:solidFill>
                <a:latin typeface="Consolas" panose="020B0609020204030204" pitchFamily="49" charset="0"/>
              </a:rPr>
              <a:t>năm</a:t>
            </a:r>
            <a:r>
              <a:rPr lang="en-US" sz="2400" dirty="0">
                <a:solidFill>
                  <a:sysClr val="windowText" lastClr="000000"/>
                </a:solidFill>
                <a:latin typeface="Consolas" panose="020B0609020204030204" pitchFamily="49" charset="0"/>
              </a:rPr>
              <a:t>: ”, T)</a:t>
            </a:r>
          </a:p>
        </p:txBody>
      </p:sp>
    </p:spTree>
    <p:extLst>
      <p:ext uri="{BB962C8B-B14F-4D97-AF65-F5344CB8AC3E}">
        <p14:creationId xmlns:p14="http://schemas.microsoft.com/office/powerpoint/2010/main" val="1898296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4">
            <a:extLst>
              <a:ext uri="{FF2B5EF4-FFF2-40B4-BE49-F238E27FC236}">
                <a16:creationId xmlns:a16="http://schemas.microsoft.com/office/drawing/2014/main" id="{0D8BF2BF-2E5D-AA98-324D-27B6883494D3}"/>
              </a:ext>
            </a:extLst>
          </p:cNvPr>
          <p:cNvSpPr txBox="1">
            <a:spLocks/>
          </p:cNvSpPr>
          <p:nvPr/>
        </p:nvSpPr>
        <p:spPr>
          <a:xfrm>
            <a:off x="805815" y="1656739"/>
            <a:ext cx="10580369" cy="5040312"/>
          </a:xfrm>
          <a:prstGeom prst="rect">
            <a:avLst/>
          </a:prstGeom>
        </p:spPr>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2">
                    <a:lumMod val="100000"/>
                  </a:schemeClr>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2">
                    <a:lumMod val="100000"/>
                  </a:schemeClr>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2">
                    <a:lumMod val="100000"/>
                  </a:schemeClr>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2">
                    <a:lumMod val="100000"/>
                  </a:schemeClr>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b="1" dirty="0"/>
              <a:t>Bài 2: </a:t>
            </a:r>
            <a:r>
              <a:rPr lang="vi-VN" dirty="0"/>
              <a:t>Trong các câu sau đây, những câu nào đúng?</a:t>
            </a:r>
            <a:endParaRPr lang="en-US" dirty="0"/>
          </a:p>
          <a:p>
            <a:pPr marL="0" indent="0" algn="just">
              <a:lnSpc>
                <a:spcPct val="150000"/>
              </a:lnSpc>
              <a:spcBef>
                <a:spcPts val="0"/>
              </a:spcBef>
              <a:buFont typeface="Arial" panose="020B0604020202020204" pitchFamily="34" charset="0"/>
              <a:buNone/>
            </a:pPr>
            <a:r>
              <a:rPr lang="vi-VN" dirty="0"/>
              <a:t>1) Trong các ngôn ngữ lập trình bậc cao đều có câu lệnh thể hiện cấu trúc lặp.</a:t>
            </a:r>
            <a:endParaRPr lang="en-US" dirty="0"/>
          </a:p>
          <a:p>
            <a:pPr marL="0" indent="0" algn="just">
              <a:lnSpc>
                <a:spcPct val="150000"/>
              </a:lnSpc>
              <a:spcBef>
                <a:spcPts val="0"/>
              </a:spcBef>
              <a:buFont typeface="Arial" panose="020B0604020202020204" pitchFamily="34" charset="0"/>
              <a:buNone/>
            </a:pPr>
            <a:r>
              <a:rPr lang="vi-VN" dirty="0"/>
              <a:t>2) Trong Python chỉ có câu lệnh lặp </a:t>
            </a:r>
            <a:r>
              <a:rPr lang="vi-VN" b="1" dirty="0">
                <a:latin typeface="Consolas" panose="020B0609020204030204" pitchFamily="49" charset="0"/>
              </a:rPr>
              <a:t>while</a:t>
            </a:r>
            <a:r>
              <a:rPr lang="vi-VN" dirty="0"/>
              <a:t> để thể hiện cấu trúc lặp. </a:t>
            </a:r>
            <a:endParaRPr lang="en-US" dirty="0"/>
          </a:p>
          <a:p>
            <a:pPr marL="0" indent="0" algn="just">
              <a:lnSpc>
                <a:spcPct val="150000"/>
              </a:lnSpc>
              <a:spcBef>
                <a:spcPts val="0"/>
              </a:spcBef>
              <a:buFont typeface="Arial" panose="020B0604020202020204" pitchFamily="34" charset="0"/>
              <a:buNone/>
            </a:pPr>
            <a:r>
              <a:rPr lang="vi-VN" dirty="0"/>
              <a:t>3) Trong Python chỉ có câu lệnh lặp </a:t>
            </a:r>
            <a:r>
              <a:rPr lang="vi-VN" b="1" dirty="0">
                <a:latin typeface="Consolas" panose="020B0609020204030204" pitchFamily="49" charset="0"/>
              </a:rPr>
              <a:t>for</a:t>
            </a:r>
            <a:r>
              <a:rPr lang="vi-VN" dirty="0"/>
              <a:t> để thể hiện cấu trúc lặp.</a:t>
            </a:r>
            <a:endParaRPr lang="en-US" dirty="0"/>
          </a:p>
          <a:p>
            <a:pPr marL="0" indent="0" algn="just">
              <a:lnSpc>
                <a:spcPct val="150000"/>
              </a:lnSpc>
              <a:spcBef>
                <a:spcPts val="0"/>
              </a:spcBef>
              <a:buFont typeface="Arial" panose="020B0604020202020204" pitchFamily="34" charset="0"/>
              <a:buNone/>
            </a:pPr>
            <a:r>
              <a:rPr lang="vi-VN" dirty="0"/>
              <a:t>4) Có thể sử dụng câu lệnh </a:t>
            </a:r>
            <a:r>
              <a:rPr lang="vi-VN" b="1" dirty="0">
                <a:latin typeface="Consolas" panose="020B0609020204030204" pitchFamily="49" charset="0"/>
              </a:rPr>
              <a:t>while</a:t>
            </a:r>
            <a:r>
              <a:rPr lang="vi-VN" dirty="0"/>
              <a:t> để thể hiện cấu trúc lặp với số lần lặp biết trước.</a:t>
            </a:r>
            <a:endParaRPr lang="en-US" dirty="0"/>
          </a:p>
          <a:p>
            <a:pPr marL="0" indent="0" algn="just">
              <a:lnSpc>
                <a:spcPct val="150000"/>
              </a:lnSpc>
              <a:spcBef>
                <a:spcPts val="0"/>
              </a:spcBef>
              <a:buFont typeface="Arial" panose="020B0604020202020204" pitchFamily="34" charset="0"/>
              <a:buNone/>
            </a:pPr>
            <a:r>
              <a:rPr lang="vi-VN" dirty="0"/>
              <a:t>5) Có thể sử dụng câu lệnh</a:t>
            </a:r>
            <a:r>
              <a:rPr lang="vi-VN" b="1" dirty="0">
                <a:latin typeface="Consolas" panose="020B0609020204030204" pitchFamily="49" charset="0"/>
              </a:rPr>
              <a:t> for</a:t>
            </a:r>
            <a:r>
              <a:rPr lang="vi-VN" dirty="0"/>
              <a:t> để thể hiện cấu trúc lặp với số lần lặp chưa biết trước.</a:t>
            </a:r>
            <a:endParaRPr lang="en-US" dirty="0">
              <a:solidFill>
                <a:sysClr val="windowText" lastClr="000000"/>
              </a:solidFill>
              <a:cs typeface="+mn-ea"/>
              <a:sym typeface="+mn-lt"/>
            </a:endParaRPr>
          </a:p>
        </p:txBody>
      </p:sp>
      <p:pic>
        <p:nvPicPr>
          <p:cNvPr id="14" name="Picture 13">
            <a:extLst>
              <a:ext uri="{FF2B5EF4-FFF2-40B4-BE49-F238E27FC236}">
                <a16:creationId xmlns:a16="http://schemas.microsoft.com/office/drawing/2014/main" id="{F681D924-5D98-D719-B025-A6B48AA0EF69}"/>
              </a:ext>
            </a:extLst>
          </p:cNvPr>
          <p:cNvPicPr>
            <a:picLocks noChangeAspect="1"/>
          </p:cNvPicPr>
          <p:nvPr/>
        </p:nvPicPr>
        <p:blipFill>
          <a:blip r:embed="rId3"/>
          <a:stretch>
            <a:fillRect/>
          </a:stretch>
        </p:blipFill>
        <p:spPr>
          <a:xfrm>
            <a:off x="287438" y="2581737"/>
            <a:ext cx="599975" cy="571405"/>
          </a:xfrm>
          <a:prstGeom prst="rect">
            <a:avLst/>
          </a:prstGeom>
        </p:spPr>
      </p:pic>
      <p:pic>
        <p:nvPicPr>
          <p:cNvPr id="15" name="Picture 14">
            <a:extLst>
              <a:ext uri="{FF2B5EF4-FFF2-40B4-BE49-F238E27FC236}">
                <a16:creationId xmlns:a16="http://schemas.microsoft.com/office/drawing/2014/main" id="{4C10CC15-92D8-EAFE-BDE3-2D13D59EC8CC}"/>
              </a:ext>
            </a:extLst>
          </p:cNvPr>
          <p:cNvPicPr>
            <a:picLocks noChangeAspect="1"/>
          </p:cNvPicPr>
          <p:nvPr/>
        </p:nvPicPr>
        <p:blipFill>
          <a:blip r:embed="rId4"/>
          <a:stretch>
            <a:fillRect/>
          </a:stretch>
        </p:blipFill>
        <p:spPr>
          <a:xfrm>
            <a:off x="287437" y="3502463"/>
            <a:ext cx="599976" cy="425126"/>
          </a:xfrm>
          <a:prstGeom prst="rect">
            <a:avLst/>
          </a:prstGeom>
        </p:spPr>
      </p:pic>
      <p:pic>
        <p:nvPicPr>
          <p:cNvPr id="16" name="Picture 15">
            <a:extLst>
              <a:ext uri="{FF2B5EF4-FFF2-40B4-BE49-F238E27FC236}">
                <a16:creationId xmlns:a16="http://schemas.microsoft.com/office/drawing/2014/main" id="{8A2AF882-96AB-476A-D4E6-0F6C435750B6}"/>
              </a:ext>
            </a:extLst>
          </p:cNvPr>
          <p:cNvPicPr>
            <a:picLocks noChangeAspect="1"/>
          </p:cNvPicPr>
          <p:nvPr/>
        </p:nvPicPr>
        <p:blipFill>
          <a:blip r:embed="rId4"/>
          <a:stretch>
            <a:fillRect/>
          </a:stretch>
        </p:blipFill>
        <p:spPr>
          <a:xfrm>
            <a:off x="287437" y="4002572"/>
            <a:ext cx="599976" cy="425126"/>
          </a:xfrm>
          <a:prstGeom prst="rect">
            <a:avLst/>
          </a:prstGeom>
        </p:spPr>
      </p:pic>
      <p:pic>
        <p:nvPicPr>
          <p:cNvPr id="17" name="Picture 16">
            <a:extLst>
              <a:ext uri="{FF2B5EF4-FFF2-40B4-BE49-F238E27FC236}">
                <a16:creationId xmlns:a16="http://schemas.microsoft.com/office/drawing/2014/main" id="{7E29A07A-A281-4F7D-2FB4-3CB2214EEE07}"/>
              </a:ext>
            </a:extLst>
          </p:cNvPr>
          <p:cNvPicPr>
            <a:picLocks noChangeAspect="1"/>
          </p:cNvPicPr>
          <p:nvPr/>
        </p:nvPicPr>
        <p:blipFill>
          <a:blip r:embed="rId4"/>
          <a:stretch>
            <a:fillRect/>
          </a:stretch>
        </p:blipFill>
        <p:spPr>
          <a:xfrm>
            <a:off x="287437" y="5922665"/>
            <a:ext cx="599976" cy="425126"/>
          </a:xfrm>
          <a:prstGeom prst="rect">
            <a:avLst/>
          </a:prstGeom>
        </p:spPr>
      </p:pic>
      <p:pic>
        <p:nvPicPr>
          <p:cNvPr id="18" name="Picture 17">
            <a:extLst>
              <a:ext uri="{FF2B5EF4-FFF2-40B4-BE49-F238E27FC236}">
                <a16:creationId xmlns:a16="http://schemas.microsoft.com/office/drawing/2014/main" id="{27029B33-C78E-E350-EAD4-E1CAB5668F0D}"/>
              </a:ext>
            </a:extLst>
          </p:cNvPr>
          <p:cNvPicPr>
            <a:picLocks noChangeAspect="1"/>
          </p:cNvPicPr>
          <p:nvPr/>
        </p:nvPicPr>
        <p:blipFill>
          <a:blip r:embed="rId3"/>
          <a:stretch>
            <a:fillRect/>
          </a:stretch>
        </p:blipFill>
        <p:spPr>
          <a:xfrm>
            <a:off x="287438" y="4769651"/>
            <a:ext cx="599975" cy="571405"/>
          </a:xfrm>
          <a:prstGeom prst="rect">
            <a:avLst/>
          </a:prstGeom>
        </p:spPr>
      </p:pic>
    </p:spTree>
    <p:extLst>
      <p:ext uri="{BB962C8B-B14F-4D97-AF65-F5344CB8AC3E}">
        <p14:creationId xmlns:p14="http://schemas.microsoft.com/office/powerpoint/2010/main" val="3546349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123" name="Google Shape;123;p12"/>
          <p:cNvSpPr/>
          <p:nvPr/>
        </p:nvSpPr>
        <p:spPr>
          <a:xfrm>
            <a:off x="1143351" y="1387427"/>
            <a:ext cx="9753249" cy="5196254"/>
          </a:xfrm>
          <a:prstGeom prst="roundRect">
            <a:avLst>
              <a:gd name="adj" fmla="val 14208"/>
            </a:avLst>
          </a:prstGeom>
          <a:noFill/>
          <a:ln w="25400" cap="flat" cmpd="sng">
            <a:solidFill>
              <a:schemeClr val="accent2"/>
            </a:solidFill>
            <a:prstDash val="solid"/>
            <a:round/>
            <a:headEnd type="none" w="sm" len="sm"/>
            <a:tailEnd type="none" w="sm" len="sm"/>
          </a:ln>
        </p:spPr>
        <p:txBody>
          <a:bodyPr spcFirstLastPara="1" wrap="square" lIns="91425" tIns="180000" rIns="91425" bIns="45700" anchor="t" anchorCtr="0">
            <a:noAutofit/>
          </a:bodyPr>
          <a:lstStyle/>
          <a:p>
            <a:pPr marL="342900" lvl="0" indent="-342900" algn="just">
              <a:lnSpc>
                <a:spcPct val="150000"/>
              </a:lnSpc>
              <a:buFont typeface="Arial" panose="020B0604020202020204" pitchFamily="34" charset="0"/>
              <a:buChar char="•"/>
            </a:pPr>
            <a:r>
              <a:rPr lang="vi-VN" sz="2200" dirty="0">
                <a:latin typeface="UTM Avo" panose="02040603050506020204" pitchFamily="18" charset="0"/>
              </a:rPr>
              <a:t>Các ngôn ngữ lập trình bậc cao đều có câu lệnh thể hiện </a:t>
            </a:r>
            <a:br>
              <a:rPr lang="en-US" sz="2200" dirty="0">
                <a:latin typeface="UTM Avo" panose="02040603050506020204" pitchFamily="18" charset="0"/>
              </a:rPr>
            </a:br>
            <a:r>
              <a:rPr lang="vi-VN" sz="2200" dirty="0">
                <a:latin typeface="UTM Avo" panose="02040603050506020204" pitchFamily="18" charset="0"/>
              </a:rPr>
              <a:t>cấu trúc lặp của thuật toán.</a:t>
            </a:r>
          </a:p>
          <a:p>
            <a:pPr marL="342900" lvl="0" indent="-342900" algn="just">
              <a:lnSpc>
                <a:spcPct val="150000"/>
              </a:lnSpc>
              <a:buFont typeface="Arial" panose="020B0604020202020204" pitchFamily="34" charset="0"/>
              <a:buChar char="•"/>
            </a:pPr>
            <a:r>
              <a:rPr lang="vi-VN" sz="2200" dirty="0">
                <a:latin typeface="UTM Avo" panose="02040603050506020204" pitchFamily="18" charset="0"/>
              </a:rPr>
              <a:t>Câu lệnh thể hiện lặp với số lần biết trước cần phải sử dụng </a:t>
            </a:r>
            <a:br>
              <a:rPr lang="en-US" sz="2200" dirty="0">
                <a:latin typeface="UTM Avo" panose="02040603050506020204" pitchFamily="18" charset="0"/>
              </a:rPr>
            </a:br>
            <a:r>
              <a:rPr lang="vi-VN" sz="2200" dirty="0">
                <a:latin typeface="UTM Avo" panose="02040603050506020204" pitchFamily="18" charset="0"/>
              </a:rPr>
              <a:t>một biến để kiểm soát được số lần lặp.</a:t>
            </a:r>
          </a:p>
          <a:p>
            <a:pPr marL="342900" lvl="0" indent="-342900" algn="just">
              <a:lnSpc>
                <a:spcPct val="150000"/>
              </a:lnSpc>
              <a:buFont typeface="Arial" panose="020B0604020202020204" pitchFamily="34" charset="0"/>
              <a:buChar char="•"/>
            </a:pPr>
            <a:r>
              <a:rPr lang="vi-VN" sz="2200" dirty="0">
                <a:latin typeface="UTM Avo" panose="02040603050506020204" pitchFamily="18" charset="0"/>
              </a:rPr>
              <a:t>Câu lệnh thể hiện lặp với số lần không biết trước phải sử dụng một biểu thức logic làm điều kiện lặp.</a:t>
            </a:r>
          </a:p>
          <a:p>
            <a:pPr marL="342900" lvl="0" indent="-342900" algn="just">
              <a:lnSpc>
                <a:spcPct val="150000"/>
              </a:lnSpc>
              <a:buFont typeface="Arial" panose="020B0604020202020204" pitchFamily="34" charset="0"/>
              <a:buChar char="•"/>
            </a:pPr>
            <a:r>
              <a:rPr lang="vi-VN" sz="2200" dirty="0">
                <a:latin typeface="UTM Avo" panose="02040603050506020204" pitchFamily="18" charset="0"/>
              </a:rPr>
              <a:t>Câu lệnh lặp trong Python có hai dạng cơ bản là: </a:t>
            </a:r>
          </a:p>
        </p:txBody>
      </p:sp>
      <p:sp>
        <p:nvSpPr>
          <p:cNvPr id="124" name="Google Shape;124;p12"/>
          <p:cNvSpPr/>
          <p:nvPr/>
        </p:nvSpPr>
        <p:spPr>
          <a:xfrm>
            <a:off x="3490176" y="875799"/>
            <a:ext cx="4957445" cy="660400"/>
          </a:xfrm>
          <a:prstGeom prst="roundRect">
            <a:avLst>
              <a:gd name="adj" fmla="val 50000"/>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2800" b="1" i="0" u="none" strike="noStrike" kern="0" cap="none" spc="0" normalizeH="0" baseline="0" noProof="0" dirty="0">
                <a:ln>
                  <a:noFill/>
                </a:ln>
                <a:effectLst/>
                <a:uLnTx/>
                <a:uFillTx/>
                <a:latin typeface="UTM Avo" panose="02040603050506020204" pitchFamily="18" charset="0"/>
                <a:ea typeface="+mn-ea"/>
                <a:cs typeface="Arial"/>
                <a:sym typeface="Arial"/>
              </a:rPr>
              <a:t>Tóm </a:t>
            </a:r>
            <a:r>
              <a:rPr kumimoji="0" lang="en-US" sz="2800" b="1" i="0" u="none" strike="noStrike" kern="0" cap="none" spc="0" normalizeH="0" baseline="0" noProof="0" dirty="0" err="1">
                <a:ln>
                  <a:noFill/>
                </a:ln>
                <a:effectLst/>
                <a:uLnTx/>
                <a:uFillTx/>
                <a:latin typeface="UTM Avo" panose="02040603050506020204" pitchFamily="18" charset="0"/>
                <a:ea typeface="+mn-ea"/>
                <a:cs typeface="Arial"/>
                <a:sym typeface="Arial"/>
              </a:rPr>
              <a:t>tắt</a:t>
            </a:r>
            <a:r>
              <a:rPr kumimoji="0" lang="en-US" sz="2800" b="1" i="0" u="none" strike="noStrike" kern="0" cap="none" spc="0" normalizeH="0" baseline="0" noProof="0" dirty="0">
                <a:ln>
                  <a:noFill/>
                </a:ln>
                <a:effectLst/>
                <a:uLnTx/>
                <a:uFillTx/>
                <a:latin typeface="UTM Avo" panose="02040603050506020204" pitchFamily="18" charset="0"/>
                <a:ea typeface="+mn-ea"/>
                <a:cs typeface="Arial"/>
                <a:sym typeface="Arial"/>
              </a:rPr>
              <a:t> bài </a:t>
            </a:r>
            <a:r>
              <a:rPr kumimoji="0" lang="en-US" sz="2800" b="1" i="0" u="none" strike="noStrike" kern="0" cap="none" spc="0" normalizeH="0" baseline="0" noProof="0" dirty="0" err="1">
                <a:ln>
                  <a:noFill/>
                </a:ln>
                <a:effectLst/>
                <a:uLnTx/>
                <a:uFillTx/>
                <a:latin typeface="UTM Avo" panose="02040603050506020204" pitchFamily="18" charset="0"/>
                <a:ea typeface="+mn-ea"/>
                <a:cs typeface="Arial"/>
                <a:sym typeface="Arial"/>
              </a:rPr>
              <a:t>học</a:t>
            </a:r>
            <a:endParaRPr kumimoji="0" sz="2800" b="1" i="0" u="none" strike="noStrike" kern="0" cap="none" spc="0" normalizeH="0" baseline="0" noProof="0" dirty="0">
              <a:ln>
                <a:noFill/>
              </a:ln>
              <a:effectLst/>
              <a:uLnTx/>
              <a:uFillTx/>
              <a:latin typeface="UTM Avo" panose="02040603050506020204" pitchFamily="18" charset="0"/>
              <a:ea typeface="+mn-ea"/>
              <a:cs typeface="Arial"/>
              <a:sym typeface="Arial"/>
            </a:endParaRPr>
          </a:p>
        </p:txBody>
      </p:sp>
      <p:pic>
        <p:nvPicPr>
          <p:cNvPr id="125" name="Google Shape;125;p12"/>
          <p:cNvPicPr preferRelativeResize="0"/>
          <p:nvPr/>
        </p:nvPicPr>
        <p:blipFill rotWithShape="1">
          <a:blip r:embed="rId4">
            <a:alphaModFix/>
          </a:blip>
          <a:srcRect/>
          <a:stretch/>
        </p:blipFill>
        <p:spPr>
          <a:xfrm>
            <a:off x="10193238" y="5691295"/>
            <a:ext cx="1710821" cy="1123524"/>
          </a:xfrm>
          <a:prstGeom prst="rect">
            <a:avLst/>
          </a:prstGeom>
          <a:noFill/>
          <a:ln>
            <a:noFill/>
          </a:ln>
        </p:spPr>
      </p:pic>
      <p:pic>
        <p:nvPicPr>
          <p:cNvPr id="4" name="Picture 3">
            <a:extLst>
              <a:ext uri="{FF2B5EF4-FFF2-40B4-BE49-F238E27FC236}">
                <a16:creationId xmlns:a16="http://schemas.microsoft.com/office/drawing/2014/main" id="{D0CAD766-D428-2E31-CB62-34F0B95081AB}"/>
              </a:ext>
            </a:extLst>
          </p:cNvPr>
          <p:cNvPicPr>
            <a:picLocks noChangeAspect="1"/>
          </p:cNvPicPr>
          <p:nvPr/>
        </p:nvPicPr>
        <p:blipFill>
          <a:blip r:embed="rId5"/>
          <a:stretch>
            <a:fillRect/>
          </a:stretch>
        </p:blipFill>
        <p:spPr>
          <a:xfrm>
            <a:off x="2064006" y="5355429"/>
            <a:ext cx="4133492" cy="1009341"/>
          </a:xfrm>
          <a:prstGeom prst="rect">
            <a:avLst/>
          </a:prstGeom>
        </p:spPr>
      </p:pic>
      <p:pic>
        <p:nvPicPr>
          <p:cNvPr id="5" name="Picture 4">
            <a:extLst>
              <a:ext uri="{FF2B5EF4-FFF2-40B4-BE49-F238E27FC236}">
                <a16:creationId xmlns:a16="http://schemas.microsoft.com/office/drawing/2014/main" id="{DD6CEF50-5823-3803-F03C-C954723ACC95}"/>
              </a:ext>
            </a:extLst>
          </p:cNvPr>
          <p:cNvPicPr>
            <a:picLocks noChangeAspect="1"/>
          </p:cNvPicPr>
          <p:nvPr/>
        </p:nvPicPr>
        <p:blipFill>
          <a:blip r:embed="rId6"/>
          <a:stretch>
            <a:fillRect/>
          </a:stretch>
        </p:blipFill>
        <p:spPr>
          <a:xfrm>
            <a:off x="6677200" y="5355429"/>
            <a:ext cx="3213413" cy="100934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3">
                                            <p:txEl>
                                              <p:pRg st="0" end="0"/>
                                            </p:txEl>
                                          </p:spTgt>
                                        </p:tgtEl>
                                        <p:attrNameLst>
                                          <p:attrName>style.visibility</p:attrName>
                                        </p:attrNameLst>
                                      </p:cBhvr>
                                      <p:to>
                                        <p:strVal val="visible"/>
                                      </p:to>
                                    </p:set>
                                    <p:animEffect transition="in" filter="fade">
                                      <p:cBhvr>
                                        <p:cTn id="7" dur="500"/>
                                        <p:tgtEl>
                                          <p:spTgt spid="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3">
                                            <p:txEl>
                                              <p:pRg st="1" end="1"/>
                                            </p:txEl>
                                          </p:spTgt>
                                        </p:tgtEl>
                                        <p:attrNameLst>
                                          <p:attrName>style.visibility</p:attrName>
                                        </p:attrNameLst>
                                      </p:cBhvr>
                                      <p:to>
                                        <p:strVal val="visible"/>
                                      </p:to>
                                    </p:set>
                                    <p:animEffect transition="in" filter="fade">
                                      <p:cBhvr>
                                        <p:cTn id="12" dur="500"/>
                                        <p:tgtEl>
                                          <p:spTgt spid="1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
                                            <p:txEl>
                                              <p:pRg st="2" end="2"/>
                                            </p:txEl>
                                          </p:spTgt>
                                        </p:tgtEl>
                                        <p:attrNameLst>
                                          <p:attrName>style.visibility</p:attrName>
                                        </p:attrNameLst>
                                      </p:cBhvr>
                                      <p:to>
                                        <p:strVal val="visible"/>
                                      </p:to>
                                    </p:set>
                                    <p:animEffect transition="in" filter="fade">
                                      <p:cBhvr>
                                        <p:cTn id="17" dur="500"/>
                                        <p:tgtEl>
                                          <p:spTgt spid="12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3">
                                            <p:txEl>
                                              <p:pRg st="3" end="3"/>
                                            </p:txEl>
                                          </p:spTgt>
                                        </p:tgtEl>
                                        <p:attrNameLst>
                                          <p:attrName>style.visibility</p:attrName>
                                        </p:attrNameLst>
                                      </p:cBhvr>
                                      <p:to>
                                        <p:strVal val="visible"/>
                                      </p:to>
                                    </p:set>
                                    <p:animEffect transition="in" filter="fade">
                                      <p:cBhvr>
                                        <p:cTn id="22" dur="500"/>
                                        <p:tgtEl>
                                          <p:spTgt spid="12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7"/>
        <p:cNvGrpSpPr/>
        <p:nvPr/>
      </p:nvGrpSpPr>
      <p:grpSpPr>
        <a:xfrm>
          <a:off x="0" y="0"/>
          <a:ext cx="0" cy="0"/>
          <a:chOff x="0" y="0"/>
          <a:chExt cx="0" cy="0"/>
        </a:xfrm>
      </p:grpSpPr>
      <p:sp>
        <p:nvSpPr>
          <p:cNvPr id="118" name="Google Shape;118;p11"/>
          <p:cNvSpPr/>
          <p:nvPr/>
        </p:nvSpPr>
        <p:spPr>
          <a:xfrm>
            <a:off x="3617277" y="955176"/>
            <a:ext cx="4957445" cy="660400"/>
          </a:xfrm>
          <a:prstGeom prst="roundRect">
            <a:avLst>
              <a:gd name="adj" fmla="val 50000"/>
            </a:avLst>
          </a:prstGeom>
          <a:solidFill>
            <a:schemeClr val="accent2">
              <a:lumMod val="40000"/>
              <a:lumOff val="60000"/>
            </a:schemeClr>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Hướng</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dẫn</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về</a:t>
            </a:r>
            <a:r>
              <a:rPr kumimoji="0" lang="en-US" sz="2800" b="1" i="0" u="none" strike="noStrike" kern="0" cap="none" spc="0" normalizeH="0" baseline="0" noProof="0" dirty="0">
                <a:ln>
                  <a:noFill/>
                </a:ln>
                <a:effectLst/>
                <a:uLnTx/>
                <a:uFillTx/>
                <a:latin typeface="UTM Avo" panose="02040603050506020204" pitchFamily="18" charset="0"/>
                <a:cs typeface="Arial"/>
                <a:sym typeface="Arial"/>
              </a:rPr>
              <a:t> </a:t>
            </a:r>
            <a:r>
              <a:rPr kumimoji="0" lang="en-US" sz="2800" b="1" i="0" u="none" strike="noStrike" kern="0" cap="none" spc="0" normalizeH="0" baseline="0" noProof="0" dirty="0" err="1">
                <a:ln>
                  <a:noFill/>
                </a:ln>
                <a:effectLst/>
                <a:uLnTx/>
                <a:uFillTx/>
                <a:latin typeface="UTM Avo" panose="02040603050506020204" pitchFamily="18" charset="0"/>
                <a:cs typeface="Arial"/>
                <a:sym typeface="Arial"/>
              </a:rPr>
              <a:t>nhà</a:t>
            </a:r>
            <a:endParaRPr kumimoji="0" sz="2800" b="1" i="0" u="none" strike="noStrike" kern="0" cap="none" spc="0" normalizeH="0" baseline="0" noProof="0" dirty="0">
              <a:ln>
                <a:noFill/>
              </a:ln>
              <a:effectLst/>
              <a:uLnTx/>
              <a:uFillTx/>
              <a:latin typeface="UTM Avo" panose="02040603050506020204" pitchFamily="18" charset="0"/>
              <a:cs typeface="Arial"/>
              <a:sym typeface="Arial"/>
            </a:endParaRPr>
          </a:p>
        </p:txBody>
      </p:sp>
      <p:sp>
        <p:nvSpPr>
          <p:cNvPr id="2" name="Flowchart: Off-page Connector 1">
            <a:extLst>
              <a:ext uri="{FF2B5EF4-FFF2-40B4-BE49-F238E27FC236}">
                <a16:creationId xmlns:a16="http://schemas.microsoft.com/office/drawing/2014/main" id="{847810A2-A60A-7470-D83F-8A600684B9F3}"/>
              </a:ext>
            </a:extLst>
          </p:cNvPr>
          <p:cNvSpPr/>
          <p:nvPr/>
        </p:nvSpPr>
        <p:spPr>
          <a:xfrm>
            <a:off x="1120378" y="2639332"/>
            <a:ext cx="2743200" cy="3505200"/>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Ôn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lại</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kiến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thức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đã</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học</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3" name="Flowchart: Off-page Connector 2">
            <a:extLst>
              <a:ext uri="{FF2B5EF4-FFF2-40B4-BE49-F238E27FC236}">
                <a16:creationId xmlns:a16="http://schemas.microsoft.com/office/drawing/2014/main" id="{B4504B6E-1274-7150-8A17-CA9F89DE9349}"/>
              </a:ext>
            </a:extLst>
          </p:cNvPr>
          <p:cNvSpPr/>
          <p:nvPr/>
        </p:nvSpPr>
        <p:spPr>
          <a:xfrm>
            <a:off x="4447778" y="2668055"/>
            <a:ext cx="2997200" cy="3476477"/>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39">
              <a:lnSpc>
                <a:spcPct val="150000"/>
              </a:lnSpc>
              <a:spcBef>
                <a:spcPts val="200"/>
              </a:spcBef>
              <a:spcAft>
                <a:spcPts val="200"/>
              </a:spcAft>
              <a:defRPr/>
            </a:pPr>
            <a:r>
              <a:rPr lang="en-US" sz="2400" dirty="0" err="1">
                <a:solidFill>
                  <a:schemeClr val="tx1"/>
                </a:solidFill>
                <a:latin typeface="UTM Avo"/>
                <a:cs typeface="+mn-ea"/>
                <a:sym typeface="+mn-lt"/>
              </a:rPr>
              <a:t>Làm</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bài</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tập</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trong</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Sách</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bài</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tập</a:t>
            </a:r>
            <a:r>
              <a:rPr lang="en-US" sz="2400" dirty="0">
                <a:solidFill>
                  <a:schemeClr val="tx1"/>
                </a:solidFill>
                <a:latin typeface="UTM Avo"/>
                <a:cs typeface="+mn-ea"/>
                <a:sym typeface="+mn-lt"/>
              </a:rPr>
              <a:t> </a:t>
            </a:r>
            <a:br>
              <a:rPr lang="en-US" sz="2400" dirty="0">
                <a:solidFill>
                  <a:schemeClr val="tx1"/>
                </a:solidFill>
                <a:latin typeface="UTM Avo"/>
                <a:cs typeface="+mn-ea"/>
                <a:sym typeface="+mn-lt"/>
              </a:rPr>
            </a:br>
            <a:r>
              <a:rPr lang="en-US" sz="2400" dirty="0">
                <a:solidFill>
                  <a:schemeClr val="tx1"/>
                </a:solidFill>
                <a:latin typeface="UTM Avo"/>
                <a:cs typeface="+mn-ea"/>
                <a:sym typeface="+mn-lt"/>
              </a:rPr>
              <a:t>Tin </a:t>
            </a:r>
            <a:r>
              <a:rPr lang="en-US" sz="2400" dirty="0" err="1">
                <a:solidFill>
                  <a:schemeClr val="tx1"/>
                </a:solidFill>
                <a:latin typeface="UTM Avo"/>
                <a:cs typeface="+mn-ea"/>
                <a:sym typeface="+mn-lt"/>
              </a:rPr>
              <a:t>học</a:t>
            </a:r>
            <a:r>
              <a:rPr lang="en-US" sz="2400" dirty="0">
                <a:solidFill>
                  <a:schemeClr val="tx1"/>
                </a:solidFill>
                <a:latin typeface="UTM Avo"/>
                <a:cs typeface="+mn-ea"/>
                <a:sym typeface="+mn-lt"/>
              </a:rPr>
              <a:t> 10</a:t>
            </a:r>
          </a:p>
        </p:txBody>
      </p:sp>
      <p:sp>
        <p:nvSpPr>
          <p:cNvPr id="4" name="Flowchart: Off-page Connector 3">
            <a:extLst>
              <a:ext uri="{FF2B5EF4-FFF2-40B4-BE49-F238E27FC236}">
                <a16:creationId xmlns:a16="http://schemas.microsoft.com/office/drawing/2014/main" id="{BFE72920-A20E-83B0-86FD-CA3401BF73F8}"/>
              </a:ext>
            </a:extLst>
          </p:cNvPr>
          <p:cNvSpPr/>
          <p:nvPr/>
        </p:nvSpPr>
        <p:spPr>
          <a:xfrm>
            <a:off x="7892653" y="2639332"/>
            <a:ext cx="2997200" cy="3505200"/>
          </a:xfrm>
          <a:prstGeom prst="flowChartOffpageConnector">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609539">
              <a:lnSpc>
                <a:spcPct val="150000"/>
              </a:lnSpc>
              <a:spcBef>
                <a:spcPts val="200"/>
              </a:spcBef>
              <a:spcAft>
                <a:spcPts val="200"/>
              </a:spcAft>
              <a:defRPr/>
            </a:pPr>
            <a:r>
              <a:rPr lang="en-US" sz="2400" dirty="0">
                <a:solidFill>
                  <a:schemeClr val="tx1"/>
                </a:solidFill>
                <a:latin typeface="UTM Avo"/>
                <a:cs typeface="+mn-ea"/>
                <a:sym typeface="+mn-lt"/>
              </a:rPr>
              <a:t>Đọc </a:t>
            </a:r>
            <a:r>
              <a:rPr lang="en-US" sz="2400" dirty="0" err="1">
                <a:solidFill>
                  <a:schemeClr val="tx1"/>
                </a:solidFill>
                <a:latin typeface="UTM Avo"/>
                <a:cs typeface="+mn-ea"/>
                <a:sym typeface="+mn-lt"/>
              </a:rPr>
              <a:t>và</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tìm</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hiểu</a:t>
            </a:r>
            <a:r>
              <a:rPr lang="en-US" sz="2400" dirty="0">
                <a:solidFill>
                  <a:schemeClr val="tx1"/>
                </a:solidFill>
                <a:latin typeface="UTM Avo"/>
                <a:cs typeface="+mn-ea"/>
                <a:sym typeface="+mn-lt"/>
              </a:rPr>
              <a:t> </a:t>
            </a:r>
            <a:r>
              <a:rPr lang="en-US" sz="2400" dirty="0" err="1">
                <a:solidFill>
                  <a:schemeClr val="tx1"/>
                </a:solidFill>
                <a:latin typeface="UTM Avo"/>
                <a:cs typeface="+mn-ea"/>
                <a:sym typeface="+mn-lt"/>
              </a:rPr>
              <a:t>trước</a:t>
            </a:r>
            <a:r>
              <a:rPr lang="en-US" sz="2400" dirty="0">
                <a:solidFill>
                  <a:schemeClr val="tx1"/>
                </a:solidFill>
                <a:latin typeface="UTM Avo"/>
                <a:cs typeface="+mn-ea"/>
                <a:sym typeface="+mn-lt"/>
              </a:rPr>
              <a:t> </a:t>
            </a:r>
            <a:r>
              <a:rPr lang="en-US" sz="2400" b="1" dirty="0" err="1">
                <a:solidFill>
                  <a:schemeClr val="tx1"/>
                </a:solidFill>
                <a:latin typeface="UTM Avo"/>
                <a:cs typeface="+mn-ea"/>
                <a:sym typeface="+mn-lt"/>
              </a:rPr>
              <a:t>Bài</a:t>
            </a:r>
            <a:r>
              <a:rPr lang="en-US" sz="2400" b="1" dirty="0">
                <a:solidFill>
                  <a:schemeClr val="tx1"/>
                </a:solidFill>
                <a:latin typeface="UTM Avo"/>
                <a:cs typeface="+mn-ea"/>
                <a:sym typeface="+mn-lt"/>
              </a:rPr>
              <a:t> 9</a:t>
            </a:r>
            <a:br>
              <a:rPr lang="en-US" sz="2400" b="1" dirty="0">
                <a:solidFill>
                  <a:schemeClr val="tx1"/>
                </a:solidFill>
                <a:latin typeface="UTM Avo"/>
                <a:cs typeface="+mn-ea"/>
                <a:sym typeface="+mn-lt"/>
              </a:rPr>
            </a:br>
            <a:r>
              <a:rPr lang="en-US" sz="2400" b="1" dirty="0" err="1">
                <a:solidFill>
                  <a:schemeClr val="tx1"/>
                </a:solidFill>
                <a:latin typeface="UTM Avo"/>
                <a:cs typeface="+mn-ea"/>
                <a:sym typeface="+mn-lt"/>
              </a:rPr>
              <a:t>Chủ</a:t>
            </a:r>
            <a:r>
              <a:rPr lang="en-US" sz="2400" b="1" dirty="0">
                <a:solidFill>
                  <a:schemeClr val="tx1"/>
                </a:solidFill>
                <a:latin typeface="UTM Avo"/>
                <a:cs typeface="+mn-ea"/>
                <a:sym typeface="+mn-lt"/>
              </a:rPr>
              <a:t> </a:t>
            </a:r>
            <a:r>
              <a:rPr lang="en-US" sz="2400" b="1" dirty="0" err="1">
                <a:solidFill>
                  <a:schemeClr val="tx1"/>
                </a:solidFill>
                <a:latin typeface="UTM Avo"/>
                <a:cs typeface="+mn-ea"/>
                <a:sym typeface="+mn-lt"/>
              </a:rPr>
              <a:t>đề</a:t>
            </a:r>
            <a:r>
              <a:rPr lang="en-US" sz="2400" b="1" dirty="0">
                <a:solidFill>
                  <a:schemeClr val="tx1"/>
                </a:solidFill>
                <a:latin typeface="UTM Avo"/>
                <a:cs typeface="+mn-ea"/>
                <a:sym typeface="+mn-lt"/>
              </a:rPr>
              <a:t> F</a:t>
            </a:r>
          </a:p>
        </p:txBody>
      </p:sp>
      <p:sp>
        <p:nvSpPr>
          <p:cNvPr id="5" name="Oval 4">
            <a:extLst>
              <a:ext uri="{FF2B5EF4-FFF2-40B4-BE49-F238E27FC236}">
                <a16:creationId xmlns:a16="http://schemas.microsoft.com/office/drawing/2014/main" id="{D0A5BE72-D5DE-FAD7-CAB8-6E8BE8A9B504}"/>
              </a:ext>
            </a:extLst>
          </p:cNvPr>
          <p:cNvSpPr/>
          <p:nvPr/>
        </p:nvSpPr>
        <p:spPr>
          <a:xfrm>
            <a:off x="2024577"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UTM Avo"/>
                <a:cs typeface="+mn-ea"/>
                <a:sym typeface="+mn-lt"/>
              </a:rPr>
              <a:t>1</a:t>
            </a:r>
          </a:p>
        </p:txBody>
      </p:sp>
      <p:sp>
        <p:nvSpPr>
          <p:cNvPr id="6" name="Oval 5">
            <a:extLst>
              <a:ext uri="{FF2B5EF4-FFF2-40B4-BE49-F238E27FC236}">
                <a16:creationId xmlns:a16="http://schemas.microsoft.com/office/drawing/2014/main" id="{AAF8A8EC-66F7-F894-0403-E699C1F1246A}"/>
              </a:ext>
            </a:extLst>
          </p:cNvPr>
          <p:cNvSpPr/>
          <p:nvPr/>
        </p:nvSpPr>
        <p:spPr>
          <a:xfrm>
            <a:off x="5436546"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UTM Avo"/>
                <a:cs typeface="+mn-ea"/>
                <a:sym typeface="+mn-lt"/>
              </a:rPr>
              <a:t>2</a:t>
            </a:r>
          </a:p>
        </p:txBody>
      </p:sp>
      <p:sp>
        <p:nvSpPr>
          <p:cNvPr id="7" name="Oval 6">
            <a:extLst>
              <a:ext uri="{FF2B5EF4-FFF2-40B4-BE49-F238E27FC236}">
                <a16:creationId xmlns:a16="http://schemas.microsoft.com/office/drawing/2014/main" id="{2ED18A6E-3AAC-01DF-B719-F92DAE95BF41}"/>
              </a:ext>
            </a:extLst>
          </p:cNvPr>
          <p:cNvSpPr/>
          <p:nvPr/>
        </p:nvSpPr>
        <p:spPr>
          <a:xfrm>
            <a:off x="8901147" y="1997982"/>
            <a:ext cx="863600" cy="863600"/>
          </a:xfrm>
          <a:prstGeom prst="ellipse">
            <a:avLst/>
          </a:prstGeom>
          <a:solidFill>
            <a:schemeClr val="accent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609539" rtl="0" eaLnBrk="1" fontAlgn="auto" latinLnBrk="0" hangingPunct="1">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UTM Avo"/>
                <a:cs typeface="+mn-ea"/>
                <a:sym typeface="+mn-lt"/>
              </a:rPr>
              <a:t>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barn(inVertical)">
                                      <p:cBhvr>
                                        <p:cTn id="15" dur="500"/>
                                        <p:tgtEl>
                                          <p:spTgt spid="6"/>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inVertical)">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kaowlh1b">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7.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656</TotalTime>
  <Words>1185</Words>
  <Application>Microsoft Office PowerPoint</Application>
  <PresentationFormat>Widescreen</PresentationFormat>
  <Paragraphs>66</Paragraphs>
  <Slides>27</Slides>
  <Notes>13</Notes>
  <HiddenSlides>0</HiddenSlides>
  <MMClips>0</MMClips>
  <ScaleCrop>false</ScaleCrop>
  <HeadingPairs>
    <vt:vector size="6" baseType="variant">
      <vt:variant>
        <vt:lpstr>Fonts Used</vt:lpstr>
      </vt:variant>
      <vt:variant>
        <vt:i4>5</vt:i4>
      </vt:variant>
      <vt:variant>
        <vt:lpstr>Theme</vt:lpstr>
      </vt:variant>
      <vt:variant>
        <vt:i4>7</vt:i4>
      </vt:variant>
      <vt:variant>
        <vt:lpstr>Slide Titles</vt:lpstr>
      </vt:variant>
      <vt:variant>
        <vt:i4>27</vt:i4>
      </vt:variant>
    </vt:vector>
  </HeadingPairs>
  <TitlesOfParts>
    <vt:vector size="39" baseType="lpstr">
      <vt:lpstr>Consolas</vt:lpstr>
      <vt:lpstr>Arial</vt:lpstr>
      <vt:lpstr>Calibri</vt:lpstr>
      <vt:lpstr>UTM Avo</vt:lpstr>
      <vt:lpstr>Segoe Print</vt:lpstr>
      <vt:lpstr>Nature Illustration 16x9</vt:lpstr>
      <vt:lpstr>Office Theme</vt:lpstr>
      <vt:lpstr>3_Office Theme</vt:lpstr>
      <vt:lpstr>2_Office Theme</vt:lpstr>
      <vt:lpstr>4_Office Theme</vt:lpstr>
      <vt:lpstr>Theme1</vt:lpstr>
      <vt:lpstr>1_Office Theme</vt:lpstr>
      <vt:lpstr>PowerPoint Presentation</vt:lpstr>
      <vt:lpstr>PowerPoint Presentation</vt:lpstr>
      <vt:lpstr>PowerPoint Presentation</vt:lpstr>
      <vt:lpstr>PowerPoint Presentation</vt:lpstr>
      <vt:lpstr>1. Cấu trúc lặp trong mô tả thuật toán</vt:lpstr>
      <vt:lpstr>PowerPoint Presentation</vt:lpstr>
      <vt:lpstr>PowerPoint Presentation</vt:lpstr>
      <vt:lpstr>2. Câu lệnh lặp với số lần lặp biết trước trong python</vt:lpstr>
      <vt:lpstr>PowerPoint Presentation</vt:lpstr>
      <vt:lpstr>PowerPoint Presentation</vt:lpstr>
      <vt:lpstr>PowerPoint Presentation</vt:lpstr>
      <vt:lpstr>3. Câu lệnh lặp với số lần lặp không biết trước trong python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14 KIỂU DỮ LIỆU DANH SÁCH – XỬ LÍ DANH SÁCH</dc:title>
  <cp:lastModifiedBy>nt Hoa</cp:lastModifiedBy>
  <cp:revision>48</cp:revision>
  <dcterms:created xsi:type="dcterms:W3CDTF">2022-01-18T11:55:35Z</dcterms:created>
  <dcterms:modified xsi:type="dcterms:W3CDTF">2024-12-27T01:32:49Z</dcterms:modified>
</cp:coreProperties>
</file>