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40"/>
  </p:notesMasterIdLst>
  <p:sldIdLst>
    <p:sldId id="256" r:id="rId3"/>
    <p:sldId id="280" r:id="rId4"/>
    <p:sldId id="289" r:id="rId5"/>
    <p:sldId id="391" r:id="rId6"/>
    <p:sldId id="281" r:id="rId7"/>
    <p:sldId id="290" r:id="rId8"/>
    <p:sldId id="299" r:id="rId9"/>
    <p:sldId id="392" r:id="rId10"/>
    <p:sldId id="326" r:id="rId11"/>
    <p:sldId id="393" r:id="rId12"/>
    <p:sldId id="450" r:id="rId13"/>
    <p:sldId id="451" r:id="rId14"/>
    <p:sldId id="417" r:id="rId15"/>
    <p:sldId id="418" r:id="rId16"/>
    <p:sldId id="388" r:id="rId17"/>
    <p:sldId id="283" r:id="rId18"/>
    <p:sldId id="292" r:id="rId19"/>
    <p:sldId id="465" r:id="rId20"/>
    <p:sldId id="452" r:id="rId21"/>
    <p:sldId id="453" r:id="rId22"/>
    <p:sldId id="318" r:id="rId23"/>
    <p:sldId id="454" r:id="rId24"/>
    <p:sldId id="455" r:id="rId25"/>
    <p:sldId id="259" r:id="rId26"/>
    <p:sldId id="458" r:id="rId27"/>
    <p:sldId id="459" r:id="rId28"/>
    <p:sldId id="460" r:id="rId29"/>
    <p:sldId id="461" r:id="rId30"/>
    <p:sldId id="462" r:id="rId31"/>
    <p:sldId id="463" r:id="rId32"/>
    <p:sldId id="464" r:id="rId33"/>
    <p:sldId id="297" r:id="rId34"/>
    <p:sldId id="410" r:id="rId35"/>
    <p:sldId id="284" r:id="rId36"/>
    <p:sldId id="288" r:id="rId37"/>
    <p:sldId id="257" r:id="rId38"/>
    <p:sldId id="278" r:id="rId39"/>
  </p:sldIdLst>
  <p:sldSz cx="12192000" cy="6858000"/>
  <p:notesSz cx="6858000" cy="9144000"/>
  <p:embeddedFontLst>
    <p:embeddedFont>
      <p:font typeface="Cambria Math" panose="02040503050406030204" pitchFamily="18" charset="0"/>
      <p:regular r:id="rId41"/>
    </p:embeddedFont>
    <p:embeddedFont>
      <p:font typeface="UTM Avo" panose="02040603050506020204" pitchFamily="18"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0"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D0E6A5"/>
    <a:srgbClr val="F0F0F0"/>
    <a:srgbClr val="FF9999"/>
    <a:srgbClr val="F0EEFC"/>
    <a:srgbClr val="FFE5E5"/>
    <a:srgbClr val="D3BD9D"/>
    <a:srgbClr val="9BBB59"/>
    <a:srgbClr val="F1C4A7"/>
    <a:srgbClr val="EED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557" autoAdjust="0"/>
  </p:normalViewPr>
  <p:slideViewPr>
    <p:cSldViewPr snapToGrid="0">
      <p:cViewPr varScale="1">
        <p:scale>
          <a:sx n="108" d="100"/>
          <a:sy n="108" d="100"/>
        </p:scale>
        <p:origin x="63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2.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1.fntdata"/><Relationship Id="rId7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font" Target="fonts/font5.fntdata"/><Relationship Id="rId7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4.fntdata"/><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3.fntdata"/><Relationship Id="rId8" Type="http://schemas.openxmlformats.org/officeDocument/2006/relationships/slide" Target="slides/slide6.xml"/><Relationship Id="rId7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BEB04D8E-E27A-709F-E7B2-17D0FE202A07}"/>
            </a:ext>
          </a:extLst>
        </p:cNvPr>
        <p:cNvGrpSpPr/>
        <p:nvPr/>
      </p:nvGrpSpPr>
      <p:grpSpPr>
        <a:xfrm>
          <a:off x="0" y="0"/>
          <a:ext cx="0" cy="0"/>
          <a:chOff x="0" y="0"/>
          <a:chExt cx="0" cy="0"/>
        </a:xfrm>
      </p:grpSpPr>
      <p:sp>
        <p:nvSpPr>
          <p:cNvPr id="128" name="Google Shape;128;p4:notes">
            <a:extLst>
              <a:ext uri="{FF2B5EF4-FFF2-40B4-BE49-F238E27FC236}">
                <a16:creationId xmlns:a16="http://schemas.microsoft.com/office/drawing/2014/main" id="{9927387D-45A5-BDC2-2DE4-6A029F0B4D9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4:notes">
            <a:extLst>
              <a:ext uri="{FF2B5EF4-FFF2-40B4-BE49-F238E27FC236}">
                <a16:creationId xmlns:a16="http://schemas.microsoft.com/office/drawing/2014/main" id="{A8246DE6-5372-C7DB-16C4-3480311BCAE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8430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EFC8D26E-4694-CCE3-11D1-9690C8D90646}"/>
            </a:ext>
          </a:extLst>
        </p:cNvPr>
        <p:cNvGrpSpPr/>
        <p:nvPr/>
      </p:nvGrpSpPr>
      <p:grpSpPr>
        <a:xfrm>
          <a:off x="0" y="0"/>
          <a:ext cx="0" cy="0"/>
          <a:chOff x="0" y="0"/>
          <a:chExt cx="0" cy="0"/>
        </a:xfrm>
      </p:grpSpPr>
      <p:sp>
        <p:nvSpPr>
          <p:cNvPr id="128" name="Google Shape;128;p4:notes">
            <a:extLst>
              <a:ext uri="{FF2B5EF4-FFF2-40B4-BE49-F238E27FC236}">
                <a16:creationId xmlns:a16="http://schemas.microsoft.com/office/drawing/2014/main" id="{60E5E609-D70A-C3BB-2DE4-3453FD5B202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4:notes">
            <a:extLst>
              <a:ext uri="{FF2B5EF4-FFF2-40B4-BE49-F238E27FC236}">
                <a16:creationId xmlns:a16="http://schemas.microsoft.com/office/drawing/2014/main" id="{22431B15-5C77-321B-E48C-C49E114B53D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3109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EB426F15-47C3-6D15-B84A-049F5E5DCD69}"/>
            </a:ext>
          </a:extLst>
        </p:cNvPr>
        <p:cNvGrpSpPr/>
        <p:nvPr/>
      </p:nvGrpSpPr>
      <p:grpSpPr>
        <a:xfrm>
          <a:off x="0" y="0"/>
          <a:ext cx="0" cy="0"/>
          <a:chOff x="0" y="0"/>
          <a:chExt cx="0" cy="0"/>
        </a:xfrm>
      </p:grpSpPr>
      <p:sp>
        <p:nvSpPr>
          <p:cNvPr id="128" name="Google Shape;128;p4:notes">
            <a:extLst>
              <a:ext uri="{FF2B5EF4-FFF2-40B4-BE49-F238E27FC236}">
                <a16:creationId xmlns:a16="http://schemas.microsoft.com/office/drawing/2014/main" id="{50826FCF-9B81-2E21-3309-FEA32293728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4:notes">
            <a:extLst>
              <a:ext uri="{FF2B5EF4-FFF2-40B4-BE49-F238E27FC236}">
                <a16:creationId xmlns:a16="http://schemas.microsoft.com/office/drawing/2014/main" id="{377C15F1-34EC-1B44-0B5F-1803BB5BC9A9}"/>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6480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1D6049D3-ABC8-1FDF-891F-EE0B536E145D}"/>
            </a:ext>
          </a:extLst>
        </p:cNvPr>
        <p:cNvGrpSpPr/>
        <p:nvPr/>
      </p:nvGrpSpPr>
      <p:grpSpPr>
        <a:xfrm>
          <a:off x="0" y="0"/>
          <a:ext cx="0" cy="0"/>
          <a:chOff x="0" y="0"/>
          <a:chExt cx="0" cy="0"/>
        </a:xfrm>
      </p:grpSpPr>
      <p:sp>
        <p:nvSpPr>
          <p:cNvPr id="128" name="Google Shape;128;p4:notes">
            <a:extLst>
              <a:ext uri="{FF2B5EF4-FFF2-40B4-BE49-F238E27FC236}">
                <a16:creationId xmlns:a16="http://schemas.microsoft.com/office/drawing/2014/main" id="{AC12FA53-8693-5D2D-96AF-8C8CB07FB4B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4:notes">
            <a:extLst>
              <a:ext uri="{FF2B5EF4-FFF2-40B4-BE49-F238E27FC236}">
                <a16:creationId xmlns:a16="http://schemas.microsoft.com/office/drawing/2014/main" id="{77CBFFEC-F605-A48F-8F4F-30899E7DB49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6596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C4527339-8819-D6CC-FCAB-4CA713BE7DE0}"/>
            </a:ext>
          </a:extLst>
        </p:cNvPr>
        <p:cNvGrpSpPr/>
        <p:nvPr/>
      </p:nvGrpSpPr>
      <p:grpSpPr>
        <a:xfrm>
          <a:off x="0" y="0"/>
          <a:ext cx="0" cy="0"/>
          <a:chOff x="0" y="0"/>
          <a:chExt cx="0" cy="0"/>
        </a:xfrm>
      </p:grpSpPr>
      <p:sp>
        <p:nvSpPr>
          <p:cNvPr id="128" name="Google Shape;128;p4:notes">
            <a:extLst>
              <a:ext uri="{FF2B5EF4-FFF2-40B4-BE49-F238E27FC236}">
                <a16:creationId xmlns:a16="http://schemas.microsoft.com/office/drawing/2014/main" id="{92A0A6B2-EE28-E65D-C510-0626FEC1417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4:notes">
            <a:extLst>
              <a:ext uri="{FF2B5EF4-FFF2-40B4-BE49-F238E27FC236}">
                <a16:creationId xmlns:a16="http://schemas.microsoft.com/office/drawing/2014/main" id="{197CBFCF-5669-11D2-F608-BD2D465C933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00896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D8E31A79-B037-1F6C-D490-FC57E3B3F1FA}"/>
            </a:ext>
          </a:extLst>
        </p:cNvPr>
        <p:cNvGrpSpPr/>
        <p:nvPr/>
      </p:nvGrpSpPr>
      <p:grpSpPr>
        <a:xfrm>
          <a:off x="0" y="0"/>
          <a:ext cx="0" cy="0"/>
          <a:chOff x="0" y="0"/>
          <a:chExt cx="0" cy="0"/>
        </a:xfrm>
      </p:grpSpPr>
      <p:sp>
        <p:nvSpPr>
          <p:cNvPr id="128" name="Google Shape;128;p4:notes">
            <a:extLst>
              <a:ext uri="{FF2B5EF4-FFF2-40B4-BE49-F238E27FC236}">
                <a16:creationId xmlns:a16="http://schemas.microsoft.com/office/drawing/2014/main" id="{E1C2CC17-56EA-2B94-4A7D-E7551CB178A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4:notes">
            <a:extLst>
              <a:ext uri="{FF2B5EF4-FFF2-40B4-BE49-F238E27FC236}">
                <a16:creationId xmlns:a16="http://schemas.microsoft.com/office/drawing/2014/main" id="{83137E90-4789-A882-CCD7-9DC29C11B33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95666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0247EA37-DA29-6171-AF49-62E8BD3A1516}"/>
            </a:ext>
          </a:extLst>
        </p:cNvPr>
        <p:cNvGrpSpPr/>
        <p:nvPr/>
      </p:nvGrpSpPr>
      <p:grpSpPr>
        <a:xfrm>
          <a:off x="0" y="0"/>
          <a:ext cx="0" cy="0"/>
          <a:chOff x="0" y="0"/>
          <a:chExt cx="0" cy="0"/>
        </a:xfrm>
      </p:grpSpPr>
      <p:sp>
        <p:nvSpPr>
          <p:cNvPr id="128" name="Google Shape;128;p4:notes">
            <a:extLst>
              <a:ext uri="{FF2B5EF4-FFF2-40B4-BE49-F238E27FC236}">
                <a16:creationId xmlns:a16="http://schemas.microsoft.com/office/drawing/2014/main" id="{853C9710-D902-7B40-D90E-838C643A2DC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4:notes">
            <a:extLst>
              <a:ext uri="{FF2B5EF4-FFF2-40B4-BE49-F238E27FC236}">
                <a16:creationId xmlns:a16="http://schemas.microsoft.com/office/drawing/2014/main" id="{F115218B-5738-60AA-17D1-B0F53595B45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06363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fld id="{364C9BC2-C9DC-46E9-89FE-D9A19A127D38}" type="slidenum">
              <a:rPr lang="en-US" smtClean="0"/>
              <a:t>36</a:t>
            </a:fld>
            <a:endParaRPr lang="en-US"/>
          </a:p>
        </p:txBody>
      </p:sp>
    </p:spTree>
    <p:extLst>
      <p:ext uri="{BB962C8B-B14F-4D97-AF65-F5344CB8AC3E}">
        <p14:creationId xmlns:p14="http://schemas.microsoft.com/office/powerpoint/2010/main" val="3623753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942864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52577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287697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945913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912679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546824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14127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149507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8"/>
          <p:cNvSpPr>
            <a:spLocks noGrp="1"/>
          </p:cNvSpPr>
          <p:nvPr>
            <p:ph type="pic" idx="2"/>
          </p:nvPr>
        </p:nvSpPr>
        <p:spPr>
          <a:xfrm>
            <a:off x="5183188" y="987425"/>
            <a:ext cx="6172200" cy="4873625"/>
          </a:xfrm>
          <a:prstGeom prst="rect">
            <a:avLst/>
          </a:prstGeom>
          <a:noFill/>
          <a:ln>
            <a:noFill/>
          </a:ln>
        </p:spPr>
      </p:sp>
      <p:sp>
        <p:nvSpPr>
          <p:cNvPr id="68" name="Google Shape;68;p1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230210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446487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2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5761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85231465"/>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giao-duc-cong-dan-9/1/708/26/"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hyperlink" Target="https://www.hoc10.vn/doc-sach/giao-duc-cong-dan-9/1/708/26/" TargetMode="External"/><Relationship Id="rId2" Type="http://schemas.openxmlformats.org/officeDocument/2006/relationships/image" Target="../media/image9.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sv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hoc10.vn/doc-sach/giao-duc-cong-dan-9/1/708/27/" TargetMode="External"/><Relationship Id="rId2" Type="http://schemas.openxmlformats.org/officeDocument/2006/relationships/image" Target="../media/image2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hyperlink" Target="https://www.hoc10.vn/doc-sach/giao-duc-cong-dan-9/1/708/29/" TargetMode="External"/><Relationship Id="rId2" Type="http://schemas.openxmlformats.org/officeDocument/2006/relationships/image" Target="../media/image2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hoc10.vn/doc-sach/giao-duc-cong-dan-9/1/708/29/" TargetMode="External"/><Relationship Id="rId2" Type="http://schemas.openxmlformats.org/officeDocument/2006/relationships/image" Target="../media/image2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36.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 name="Google Shape;84;p1">
            <a:extLst>
              <a:ext uri="{FF2B5EF4-FFF2-40B4-BE49-F238E27FC236}">
                <a16:creationId xmlns:a16="http://schemas.microsoft.com/office/drawing/2014/main" id="{5F1E7C31-C26C-0F48-4237-0199658D7729}"/>
              </a:ext>
            </a:extLst>
          </p:cNvPr>
          <p:cNvSpPr txBox="1"/>
          <p:nvPr/>
        </p:nvSpPr>
        <p:spPr>
          <a:xfrm>
            <a:off x="6636471" y="-85567"/>
            <a:ext cx="5451432"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rgbClr val="000000"/>
              </a:buClr>
              <a:buSzPts val="3200"/>
              <a:buFont typeface="Arial"/>
              <a:buNone/>
            </a:pPr>
            <a:r>
              <a:rPr lang="en-US" sz="3200" b="0" i="0" u="none" strike="noStrike" cap="none" dirty="0" err="1">
                <a:solidFill>
                  <a:schemeClr val="lt1"/>
                </a:solidFill>
                <a:latin typeface="UTM Avo" panose="02040603050506020204" pitchFamily="18" charset="0"/>
                <a:sym typeface="Arial"/>
              </a:rPr>
              <a:t>Giáo</a:t>
            </a:r>
            <a:r>
              <a:rPr lang="en-US" sz="3200" b="0" i="0" u="none" strike="noStrike" cap="none" dirty="0">
                <a:solidFill>
                  <a:schemeClr val="lt1"/>
                </a:solidFill>
                <a:latin typeface="UTM Avo" panose="02040603050506020204" pitchFamily="18" charset="0"/>
                <a:sym typeface="Arial"/>
              </a:rPr>
              <a:t> </a:t>
            </a:r>
            <a:r>
              <a:rPr lang="en-US" sz="3200" b="0" i="0" u="none" strike="noStrike" cap="none" dirty="0" err="1">
                <a:solidFill>
                  <a:schemeClr val="lt1"/>
                </a:solidFill>
                <a:latin typeface="UTM Avo" panose="02040603050506020204" pitchFamily="18" charset="0"/>
                <a:sym typeface="Arial"/>
              </a:rPr>
              <a:t>dục</a:t>
            </a:r>
            <a:r>
              <a:rPr lang="en-US" sz="3200" b="0" i="0" u="none" strike="noStrike" cap="none" dirty="0">
                <a:solidFill>
                  <a:schemeClr val="lt1"/>
                </a:solidFill>
                <a:latin typeface="UTM Avo" panose="02040603050506020204" pitchFamily="18" charset="0"/>
                <a:sym typeface="Arial"/>
              </a:rPr>
              <a:t> </a:t>
            </a:r>
            <a:r>
              <a:rPr lang="en-US" sz="3200" b="0" i="0" u="none" strike="noStrike" cap="none" dirty="0" err="1">
                <a:solidFill>
                  <a:schemeClr val="lt1"/>
                </a:solidFill>
                <a:latin typeface="UTM Avo" panose="02040603050506020204" pitchFamily="18" charset="0"/>
                <a:sym typeface="Arial"/>
              </a:rPr>
              <a:t>công</a:t>
            </a:r>
            <a:r>
              <a:rPr lang="en-US" sz="3200" b="0" i="0" u="none" strike="noStrike" cap="none" dirty="0">
                <a:solidFill>
                  <a:schemeClr val="lt1"/>
                </a:solidFill>
                <a:latin typeface="UTM Avo" panose="02040603050506020204" pitchFamily="18" charset="0"/>
                <a:sym typeface="Arial"/>
              </a:rPr>
              <a:t> </a:t>
            </a:r>
            <a:r>
              <a:rPr lang="en-US" sz="3200" b="0" i="0" u="none" strike="noStrike" cap="none" dirty="0" err="1">
                <a:solidFill>
                  <a:schemeClr val="lt1"/>
                </a:solidFill>
                <a:latin typeface="UTM Avo" panose="02040603050506020204" pitchFamily="18" charset="0"/>
                <a:sym typeface="Arial"/>
              </a:rPr>
              <a:t>dân</a:t>
            </a:r>
            <a:r>
              <a:rPr lang="en-US" sz="3200" b="0" i="0" u="none" strike="noStrike" cap="none" dirty="0">
                <a:solidFill>
                  <a:schemeClr val="lt1"/>
                </a:solidFill>
                <a:latin typeface="UTM Avo" panose="02040603050506020204" pitchFamily="18" charset="0"/>
                <a:sym typeface="Arial"/>
              </a:rPr>
              <a:t> 9</a:t>
            </a:r>
            <a:endParaRPr dirty="0">
              <a:latin typeface="UTM Avo" panose="02040603050506020204" pitchFamily="18" charset="0"/>
            </a:endParaRPr>
          </a:p>
        </p:txBody>
      </p:sp>
      <p:sp>
        <p:nvSpPr>
          <p:cNvPr id="6" name="Google Shape;86;p1">
            <a:extLst>
              <a:ext uri="{FF2B5EF4-FFF2-40B4-BE49-F238E27FC236}">
                <a16:creationId xmlns:a16="http://schemas.microsoft.com/office/drawing/2014/main" id="{F08979EF-4BE0-CE87-DF52-4AA60EA0E728}"/>
              </a:ext>
            </a:extLst>
          </p:cNvPr>
          <p:cNvSpPr txBox="1"/>
          <p:nvPr/>
        </p:nvSpPr>
        <p:spPr>
          <a:xfrm>
            <a:off x="-168587" y="2601119"/>
            <a:ext cx="12529174" cy="1655762"/>
          </a:xfrm>
          <a:prstGeom prst="rect">
            <a:avLst/>
          </a:prstGeom>
          <a:noFill/>
          <a:ln>
            <a:noFill/>
          </a:ln>
        </p:spPr>
        <p:txBody>
          <a:bodyPr spcFirstLastPara="1" wrap="square" lIns="91425" tIns="45700" rIns="91425" bIns="45700" anchor="t" anchorCtr="0">
            <a:noAutofit/>
          </a:bodyPr>
          <a:lstStyle/>
          <a:p>
            <a:pPr algn="ctr">
              <a:lnSpc>
                <a:spcPct val="100000"/>
              </a:lnSpc>
              <a:spcBef>
                <a:spcPts val="600"/>
              </a:spcBef>
            </a:pPr>
            <a:r>
              <a:rPr lang="en-US" sz="6000" b="1" i="0" u="none" strike="noStrike" cap="none" dirty="0" err="1">
                <a:solidFill>
                  <a:srgbClr val="FF0000"/>
                </a:solidFill>
                <a:latin typeface="UTM Avo" panose="02040603050506020204" pitchFamily="18" charset="0"/>
                <a:sym typeface="Arial"/>
              </a:rPr>
              <a:t>Bài</a:t>
            </a:r>
            <a:r>
              <a:rPr lang="en-US" sz="6000" b="1" i="0" u="none" strike="noStrike" cap="none" dirty="0">
                <a:solidFill>
                  <a:srgbClr val="FF0000"/>
                </a:solidFill>
                <a:latin typeface="UTM Avo" panose="02040603050506020204" pitchFamily="18" charset="0"/>
                <a:sym typeface="Arial"/>
              </a:rPr>
              <a:t> 4. </a:t>
            </a:r>
            <a:r>
              <a:rPr lang="de-DE" sz="6000" b="1" dirty="0">
                <a:solidFill>
                  <a:srgbClr val="FF0000"/>
                </a:solidFill>
                <a:latin typeface="UTM Avo" panose="02040603050506020204" pitchFamily="18" charset="0"/>
              </a:rPr>
              <a:t>Khách quan </a:t>
            </a:r>
          </a:p>
          <a:p>
            <a:pPr algn="ctr">
              <a:lnSpc>
                <a:spcPct val="100000"/>
              </a:lnSpc>
              <a:spcBef>
                <a:spcPts val="600"/>
              </a:spcBef>
            </a:pPr>
            <a:r>
              <a:rPr lang="de-DE" sz="6000" b="1" dirty="0">
                <a:solidFill>
                  <a:srgbClr val="FF0000"/>
                </a:solidFill>
                <a:latin typeface="UTM Avo" panose="02040603050506020204" pitchFamily="18" charset="0"/>
              </a:rPr>
              <a:t>và công bằng </a:t>
            </a:r>
          </a:p>
          <a:p>
            <a:pPr algn="ctr">
              <a:lnSpc>
                <a:spcPct val="100000"/>
              </a:lnSpc>
              <a:spcBef>
                <a:spcPts val="600"/>
              </a:spcBef>
            </a:pPr>
            <a:r>
              <a:rPr lang="en-US" sz="6000" b="1" i="0" u="none" strike="noStrike" cap="none" dirty="0">
                <a:solidFill>
                  <a:srgbClr val="FF0000"/>
                </a:solidFill>
                <a:latin typeface="UTM Avo" panose="02040603050506020204" pitchFamily="18" charset="0"/>
                <a:sym typeface="Arial"/>
              </a:rPr>
              <a:t>(</a:t>
            </a:r>
            <a:r>
              <a:rPr lang="en-US" sz="6000" b="1" i="0" u="none" strike="noStrike" cap="none" dirty="0" err="1">
                <a:solidFill>
                  <a:srgbClr val="FF0000"/>
                </a:solidFill>
                <a:latin typeface="UTM Avo" panose="02040603050506020204" pitchFamily="18" charset="0"/>
                <a:sym typeface="Arial"/>
              </a:rPr>
              <a:t>Phần</a:t>
            </a:r>
            <a:r>
              <a:rPr lang="en-US" sz="6000" b="1" i="0" u="none" strike="noStrike" cap="none" dirty="0">
                <a:solidFill>
                  <a:srgbClr val="FF0000"/>
                </a:solidFill>
                <a:latin typeface="UTM Avo" panose="02040603050506020204" pitchFamily="18" charset="0"/>
                <a:sym typeface="Arial"/>
              </a:rPr>
              <a:t> 3)</a:t>
            </a:r>
            <a:endParaRPr dirty="0">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F7C9354-280C-4670-2806-6BEA75283948}"/>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0055CD56-DE2B-63EB-AEBA-23B87807E3F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22642A42-E322-74D0-FA87-19EBDB59692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012642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5590D0B-102A-725C-0C6A-FF399790FC75}"/>
              </a:ext>
            </a:extLst>
          </p:cNvPr>
          <p:cNvGrpSpPr/>
          <p:nvPr/>
        </p:nvGrpSpPr>
        <p:grpSpPr>
          <a:xfrm>
            <a:off x="401562" y="1728439"/>
            <a:ext cx="11388876" cy="3780263"/>
            <a:chOff x="355600" y="377128"/>
            <a:chExt cx="8541657" cy="2835197"/>
          </a:xfrm>
        </p:grpSpPr>
        <p:sp>
          <p:nvSpPr>
            <p:cNvPr id="3" name="Rectangle 2">
              <a:extLst>
                <a:ext uri="{FF2B5EF4-FFF2-40B4-BE49-F238E27FC236}">
                  <a16:creationId xmlns:a16="http://schemas.microsoft.com/office/drawing/2014/main" id="{ACA88C1B-41D5-64AE-1301-224157A90928}"/>
                </a:ext>
              </a:extLst>
            </p:cNvPr>
            <p:cNvSpPr/>
            <p:nvPr/>
          </p:nvSpPr>
          <p:spPr>
            <a:xfrm>
              <a:off x="355600" y="682171"/>
              <a:ext cx="8541657" cy="2530154"/>
            </a:xfrm>
            <a:prstGeom prst="rect">
              <a:avLst/>
            </a:prstGeom>
            <a:solidFill>
              <a:srgbClr val="FFFFFF"/>
            </a:solidFill>
            <a:ln w="25400" cap="flat" cmpd="sng" algn="ctr">
              <a:solidFill>
                <a:srgbClr val="D0E6A5"/>
              </a:solidFill>
              <a:prstDash val="solid"/>
            </a:ln>
            <a:effectLst/>
          </p:spPr>
          <p:txBody>
            <a:bodyPr rtlCol="0" anchor="b"/>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Luật chơi: </a:t>
              </a:r>
            </a:p>
            <a:p>
              <a:pPr marL="342900" marR="0" lvl="0" indent="-342900" algn="just"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Thành viên của 4 nhóm lần lượt viết lên bảng phụ những câu thành ngữ tục ngữ, ca dao về khách quan, công bằng hoặc không khách quan, không công bằng. </a:t>
              </a:r>
            </a:p>
            <a:p>
              <a:pPr marL="342900" marR="0" lvl="0" indent="-342900" algn="just"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Trong vòng 3 phút, nhóm nào đưa ra được nhiều câu trả lời chính xác nhất sẽ giành chiến thắng.</a:t>
              </a:r>
            </a:p>
          </p:txBody>
        </p:sp>
        <p:sp>
          <p:nvSpPr>
            <p:cNvPr id="4" name="Rectangle 3">
              <a:extLst>
                <a:ext uri="{FF2B5EF4-FFF2-40B4-BE49-F238E27FC236}">
                  <a16:creationId xmlns:a16="http://schemas.microsoft.com/office/drawing/2014/main" id="{A2A67D01-B1AF-A9F5-E82B-A41C223CCCFB}"/>
                </a:ext>
              </a:extLst>
            </p:cNvPr>
            <p:cNvSpPr/>
            <p:nvPr/>
          </p:nvSpPr>
          <p:spPr>
            <a:xfrm>
              <a:off x="355600" y="377128"/>
              <a:ext cx="8541657" cy="435672"/>
            </a:xfrm>
            <a:prstGeom prst="rect">
              <a:avLst/>
            </a:prstGeom>
            <a:solidFill>
              <a:srgbClr val="D0E6A5"/>
            </a:solidFill>
            <a:ln w="25400" cap="flat" cmpd="sng" algn="ctr">
              <a:solidFill>
                <a:srgbClr val="D0E6A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vi-VN" sz="2400" b="1" dirty="0">
                  <a:latin typeface="UTM Avo" panose="02040603050506020204" pitchFamily="18" charset="0"/>
                  <a:ea typeface="+mn-ea"/>
                  <a:cs typeface="+mn-cs"/>
                </a:rPr>
                <a:t>Chơi trò chơi “Nhanh như chớp”</a:t>
              </a:r>
            </a:p>
          </p:txBody>
        </p:sp>
      </p:grpSp>
      <p:sp>
        <p:nvSpPr>
          <p:cNvPr id="6" name="Freeform 4">
            <a:extLst>
              <a:ext uri="{FF2B5EF4-FFF2-40B4-BE49-F238E27FC236}">
                <a16:creationId xmlns:a16="http://schemas.microsoft.com/office/drawing/2014/main" id="{826920C1-DAD4-375D-888E-330F4AF471D7}"/>
              </a:ext>
            </a:extLst>
          </p:cNvPr>
          <p:cNvSpPr/>
          <p:nvPr/>
        </p:nvSpPr>
        <p:spPr>
          <a:xfrm>
            <a:off x="4512802" y="5508702"/>
            <a:ext cx="3166396" cy="1337802"/>
          </a:xfrm>
          <a:custGeom>
            <a:avLst/>
            <a:gdLst/>
            <a:ahLst/>
            <a:cxnLst/>
            <a:rect l="l" t="t" r="r" b="b"/>
            <a:pathLst>
              <a:path w="7315200" h="3090672">
                <a:moveTo>
                  <a:pt x="0" y="0"/>
                </a:moveTo>
                <a:lnTo>
                  <a:pt x="7315200" y="0"/>
                </a:lnTo>
                <a:lnTo>
                  <a:pt x="7315200" y="3090672"/>
                </a:lnTo>
                <a:lnTo>
                  <a:pt x="0" y="309067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vi-VN" sz="2489"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962981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08B031-9AF5-DCFD-E246-5225E9541894}"/>
              </a:ext>
            </a:extLst>
          </p:cNvPr>
          <p:cNvSpPr/>
          <p:nvPr/>
        </p:nvSpPr>
        <p:spPr>
          <a:xfrm>
            <a:off x="0" y="1728717"/>
            <a:ext cx="12192000" cy="619275"/>
          </a:xfrm>
          <a:prstGeom prst="rect">
            <a:avLst/>
          </a:prstGeom>
          <a:solidFill>
            <a:srgbClr val="FFDD9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Ca dao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tục</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ngữ</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về</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khách</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quan</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p>
        </p:txBody>
      </p:sp>
      <p:sp>
        <p:nvSpPr>
          <p:cNvPr id="12" name="TextBox 11">
            <a:extLst>
              <a:ext uri="{FF2B5EF4-FFF2-40B4-BE49-F238E27FC236}">
                <a16:creationId xmlns:a16="http://schemas.microsoft.com/office/drawing/2014/main" id="{BA739628-EB5A-8C08-E018-545E132D8C75}"/>
              </a:ext>
            </a:extLst>
          </p:cNvPr>
          <p:cNvSpPr txBox="1"/>
          <p:nvPr/>
        </p:nvSpPr>
        <p:spPr>
          <a:xfrm>
            <a:off x="1143915" y="2484282"/>
            <a:ext cx="6096000" cy="1128386"/>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sz="2400" dirty="0" err="1">
                <a:latin typeface="UTM Avo" panose="02040603050506020204" pitchFamily="18" charset="0"/>
                <a:ea typeface="+mn-ea"/>
                <a:cs typeface="+mn-cs"/>
              </a:rPr>
              <a:t>Quân</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pháp</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bất</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vị</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thân</a:t>
            </a:r>
            <a:r>
              <a:rPr lang="en-US" sz="2400" dirty="0">
                <a:latin typeface="UTM Avo" panose="02040603050506020204" pitchFamily="18" charset="0"/>
                <a:ea typeface="+mn-ea"/>
                <a:cs typeface="+mn-cs"/>
              </a:rPr>
              <a:t>.</a:t>
            </a:r>
          </a:p>
          <a:p>
            <a:pPr marL="342900" indent="-342900">
              <a:lnSpc>
                <a:spcPct val="150000"/>
              </a:lnSpc>
              <a:buFont typeface="Arial" panose="020B0604020202020204" pitchFamily="34" charset="0"/>
              <a:buChar char="•"/>
            </a:pPr>
            <a:r>
              <a:rPr lang="en-US" sz="2400" dirty="0" err="1">
                <a:latin typeface="UTM Avo" panose="02040603050506020204" pitchFamily="18" charset="0"/>
                <a:ea typeface="+mn-ea"/>
                <a:cs typeface="+mn-cs"/>
              </a:rPr>
              <a:t>Nói</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có</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sách</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mách</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có</a:t>
            </a:r>
            <a:r>
              <a:rPr lang="en-US" sz="2400" dirty="0">
                <a:latin typeface="UTM Avo" panose="02040603050506020204" pitchFamily="18" charset="0"/>
                <a:ea typeface="+mn-ea"/>
                <a:cs typeface="+mn-cs"/>
              </a:rPr>
              <a:t> </a:t>
            </a:r>
            <a:r>
              <a:rPr lang="en-US" sz="2400" dirty="0" err="1">
                <a:latin typeface="UTM Avo" panose="02040603050506020204" pitchFamily="18" charset="0"/>
                <a:ea typeface="+mn-ea"/>
                <a:cs typeface="+mn-cs"/>
              </a:rPr>
              <a:t>chứng</a:t>
            </a:r>
            <a:r>
              <a:rPr lang="en-US" sz="2400" dirty="0">
                <a:latin typeface="UTM Avo" panose="02040603050506020204" pitchFamily="18" charset="0"/>
                <a:ea typeface="+mn-ea"/>
                <a:cs typeface="+mn-cs"/>
              </a:rPr>
              <a:t>.</a:t>
            </a:r>
          </a:p>
        </p:txBody>
      </p:sp>
      <p:sp>
        <p:nvSpPr>
          <p:cNvPr id="13" name="Rectangle 12">
            <a:extLst>
              <a:ext uri="{FF2B5EF4-FFF2-40B4-BE49-F238E27FC236}">
                <a16:creationId xmlns:a16="http://schemas.microsoft.com/office/drawing/2014/main" id="{2057105D-65CB-97F5-8223-5880C9118B38}"/>
              </a:ext>
            </a:extLst>
          </p:cNvPr>
          <p:cNvSpPr/>
          <p:nvPr/>
        </p:nvSpPr>
        <p:spPr>
          <a:xfrm>
            <a:off x="0" y="3748958"/>
            <a:ext cx="12192000" cy="619275"/>
          </a:xfrm>
          <a:prstGeom prst="rect">
            <a:avLst/>
          </a:prstGeom>
          <a:solidFill>
            <a:srgbClr val="FFDD9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Ca dao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tục</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ngữ</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về</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thiếu</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khách</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quan</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p>
        </p:txBody>
      </p:sp>
      <p:sp>
        <p:nvSpPr>
          <p:cNvPr id="14" name="TextBox 13">
            <a:extLst>
              <a:ext uri="{FF2B5EF4-FFF2-40B4-BE49-F238E27FC236}">
                <a16:creationId xmlns:a16="http://schemas.microsoft.com/office/drawing/2014/main" id="{89E55512-66FF-3B6D-8C73-AF751A0868C0}"/>
              </a:ext>
            </a:extLst>
          </p:cNvPr>
          <p:cNvSpPr txBox="1"/>
          <p:nvPr/>
        </p:nvSpPr>
        <p:spPr>
          <a:xfrm>
            <a:off x="-77413" y="4504523"/>
            <a:ext cx="6637869" cy="2236381"/>
          </a:xfrm>
          <a:prstGeom prst="rect">
            <a:avLst/>
          </a:prstGeom>
          <a:noFill/>
        </p:spPr>
        <p:txBody>
          <a:bodyPr wrap="square">
            <a:spAutoFit/>
          </a:bodyPr>
          <a:lstStyle/>
          <a:p>
            <a:pPr marL="342900" marR="0" lvl="0" indent="-342900" algn="ctr"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dirty="0">
                <a:latin typeface="UTM Avo" panose="02040603050506020204" pitchFamily="18" charset="0"/>
                <a:ea typeface="+mn-ea"/>
                <a:cs typeface="+mn-cs"/>
              </a:rPr>
              <a:t>Yêu nhau cau sáu bổ ba</a:t>
            </a:r>
          </a:p>
          <a:p>
            <a:pPr marR="0" lvl="0" algn="ctr" defTabSz="914400" eaLnBrk="1" fontAlgn="auto" latinLnBrk="0" hangingPunct="1">
              <a:lnSpc>
                <a:spcPct val="150000"/>
              </a:lnSpc>
              <a:spcBef>
                <a:spcPts val="0"/>
              </a:spcBef>
              <a:spcAft>
                <a:spcPts val="0"/>
              </a:spcAft>
              <a:buClrTx/>
              <a:buSzTx/>
              <a:tabLst/>
              <a:defRPr/>
            </a:pPr>
            <a:r>
              <a:rPr lang="vi-VN" sz="2400" dirty="0">
                <a:latin typeface="UTM Avo" panose="02040603050506020204" pitchFamily="18" charset="0"/>
                <a:ea typeface="+mn-ea"/>
                <a:cs typeface="+mn-cs"/>
              </a:rPr>
              <a:t>Ghét nhau cau sáu bổ ra làm mười.</a:t>
            </a:r>
            <a:endParaRPr lang="en-US" sz="2400" dirty="0">
              <a:latin typeface="UTM Avo" panose="02040603050506020204" pitchFamily="18" charset="0"/>
              <a:ea typeface="+mn-ea"/>
              <a:cs typeface="+mn-cs"/>
            </a:endParaRPr>
          </a:p>
          <a:p>
            <a:pPr marL="342900" marR="0" lvl="0" indent="-342900" algn="ctr"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dirty="0">
                <a:latin typeface="UTM Avo" panose="02040603050506020204" pitchFamily="18" charset="0"/>
                <a:ea typeface="+mn-ea"/>
                <a:cs typeface="+mn-cs"/>
              </a:rPr>
              <a:t>Yêu ai yêu cả đường đi</a:t>
            </a:r>
            <a:endParaRPr lang="en-US" sz="2400" dirty="0">
              <a:latin typeface="UTM Avo" panose="02040603050506020204" pitchFamily="18" charset="0"/>
              <a:ea typeface="+mn-ea"/>
              <a:cs typeface="+mn-cs"/>
            </a:endParaRPr>
          </a:p>
          <a:p>
            <a:pPr marR="0" lvl="0" algn="ctr" defTabSz="914400" eaLnBrk="1" fontAlgn="auto" latinLnBrk="0" hangingPunct="1">
              <a:lnSpc>
                <a:spcPct val="150000"/>
              </a:lnSpc>
              <a:spcBef>
                <a:spcPts val="0"/>
              </a:spcBef>
              <a:spcAft>
                <a:spcPts val="0"/>
              </a:spcAft>
              <a:buClrTx/>
              <a:buSzTx/>
              <a:tabLst/>
              <a:defRPr/>
            </a:pPr>
            <a:r>
              <a:rPr lang="vi-VN" sz="2400" dirty="0">
                <a:latin typeface="UTM Avo" panose="02040603050506020204" pitchFamily="18" charset="0"/>
                <a:ea typeface="+mn-ea"/>
                <a:cs typeface="+mn-cs"/>
              </a:rPr>
              <a:t>Ghét ai ghét cả tông ti họ hàng.</a:t>
            </a:r>
          </a:p>
        </p:txBody>
      </p:sp>
      <p:sp>
        <p:nvSpPr>
          <p:cNvPr id="15" name="Freeform 6">
            <a:extLst>
              <a:ext uri="{FF2B5EF4-FFF2-40B4-BE49-F238E27FC236}">
                <a16:creationId xmlns:a16="http://schemas.microsoft.com/office/drawing/2014/main" id="{6F4DFACC-9D6A-F993-07CD-6DFB7173DE30}"/>
              </a:ext>
            </a:extLst>
          </p:cNvPr>
          <p:cNvSpPr/>
          <p:nvPr/>
        </p:nvSpPr>
        <p:spPr>
          <a:xfrm flipH="1">
            <a:off x="7329125" y="4714348"/>
            <a:ext cx="4862875" cy="2143652"/>
          </a:xfrm>
          <a:custGeom>
            <a:avLst/>
            <a:gdLst/>
            <a:ahLst/>
            <a:cxnLst/>
            <a:rect l="l" t="t" r="r" b="b"/>
            <a:pathLst>
              <a:path w="7315200" h="2734056">
                <a:moveTo>
                  <a:pt x="0" y="0"/>
                </a:moveTo>
                <a:lnTo>
                  <a:pt x="7315200" y="0"/>
                </a:lnTo>
                <a:lnTo>
                  <a:pt x="7315200" y="2734056"/>
                </a:lnTo>
                <a:lnTo>
                  <a:pt x="0" y="27340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vi-VN" sz="2489"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447489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p:bldP spid="13" grpId="0" animBg="1"/>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1BCF156-8FA8-441E-3B76-340F1EC41FB0}"/>
              </a:ext>
            </a:extLst>
          </p:cNvPr>
          <p:cNvGrpSpPr/>
          <p:nvPr/>
        </p:nvGrpSpPr>
        <p:grpSpPr>
          <a:xfrm>
            <a:off x="10866032" y="746200"/>
            <a:ext cx="1216041" cy="1432566"/>
            <a:chOff x="930253" y="1555705"/>
            <a:chExt cx="1279160" cy="1432566"/>
          </a:xfrm>
        </p:grpSpPr>
        <p:pic>
          <p:nvPicPr>
            <p:cNvPr id="9" name="Picture 8">
              <a:hlinkClick r:id="rId3"/>
              <a:extLst>
                <a:ext uri="{FF2B5EF4-FFF2-40B4-BE49-F238E27FC236}">
                  <a16:creationId xmlns:a16="http://schemas.microsoft.com/office/drawing/2014/main" id="{A0597820-CEAE-EEDD-9996-977CFF128FA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10" name="TextBox 9">
              <a:extLst>
                <a:ext uri="{FF2B5EF4-FFF2-40B4-BE49-F238E27FC236}">
                  <a16:creationId xmlns:a16="http://schemas.microsoft.com/office/drawing/2014/main" id="{01343E84-4DD5-C47B-EABF-7474A2ED3137}"/>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952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B87F9D8-DA41-09A3-3640-AF581A4A6CFA}"/>
              </a:ext>
            </a:extLst>
          </p:cNvPr>
          <p:cNvGrpSpPr/>
          <p:nvPr/>
        </p:nvGrpSpPr>
        <p:grpSpPr>
          <a:xfrm>
            <a:off x="8675649" y="1675269"/>
            <a:ext cx="3205202" cy="5182731"/>
            <a:chOff x="5968702" y="386464"/>
            <a:chExt cx="2941936" cy="4757036"/>
          </a:xfrm>
        </p:grpSpPr>
        <p:grpSp>
          <p:nvGrpSpPr>
            <p:cNvPr id="6" name="Google Shape;1236;p29">
              <a:extLst>
                <a:ext uri="{FF2B5EF4-FFF2-40B4-BE49-F238E27FC236}">
                  <a16:creationId xmlns:a16="http://schemas.microsoft.com/office/drawing/2014/main" id="{FE3B6030-2947-49A2-155A-9F2D51670EF0}"/>
                </a:ext>
              </a:extLst>
            </p:cNvPr>
            <p:cNvGrpSpPr/>
            <p:nvPr/>
          </p:nvGrpSpPr>
          <p:grpSpPr>
            <a:xfrm>
              <a:off x="6127452" y="386464"/>
              <a:ext cx="2783186" cy="4757036"/>
              <a:chOff x="6121124" y="675126"/>
              <a:chExt cx="2614302" cy="4468379"/>
            </a:xfrm>
          </p:grpSpPr>
          <p:sp>
            <p:nvSpPr>
              <p:cNvPr id="15" name="Google Shape;1237;p29">
                <a:extLst>
                  <a:ext uri="{FF2B5EF4-FFF2-40B4-BE49-F238E27FC236}">
                    <a16:creationId xmlns:a16="http://schemas.microsoft.com/office/drawing/2014/main" id="{93AF0623-DB70-1E13-9216-BB7C1EF0F95A}"/>
                  </a:ext>
                </a:extLst>
              </p:cNvPr>
              <p:cNvSpPr/>
              <p:nvPr/>
            </p:nvSpPr>
            <p:spPr>
              <a:xfrm>
                <a:off x="7103744" y="2705402"/>
                <a:ext cx="783929" cy="2415224"/>
              </a:xfrm>
              <a:custGeom>
                <a:avLst/>
                <a:gdLst/>
                <a:ahLst/>
                <a:cxnLst/>
                <a:rect l="l" t="t" r="r" b="b"/>
                <a:pathLst>
                  <a:path w="1953" h="6017" extrusionOk="0">
                    <a:moveTo>
                      <a:pt x="0" y="1014"/>
                    </a:moveTo>
                    <a:lnTo>
                      <a:pt x="0" y="6017"/>
                    </a:lnTo>
                    <a:lnTo>
                      <a:pt x="1953" y="6017"/>
                    </a:lnTo>
                    <a:cubicBezTo>
                      <a:pt x="1953" y="6017"/>
                      <a:pt x="1055" y="309"/>
                      <a:pt x="651" y="0"/>
                    </a:cubicBezTo>
                    <a:cubicBezTo>
                      <a:pt x="89" y="720"/>
                      <a:pt x="0" y="1014"/>
                      <a:pt x="0" y="1014"/>
                    </a:cubicBezTo>
                    <a:close/>
                  </a:path>
                </a:pathLst>
              </a:custGeom>
              <a:solidFill>
                <a:srgbClr val="5C281D"/>
              </a:solidFill>
              <a:ln>
                <a:noFill/>
              </a:ln>
            </p:spPr>
            <p:txBody>
              <a:bodyPr spcFirstLastPara="1" wrap="square" lIns="120000" tIns="60000" rIns="120000" bIns="60000"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6" name="Google Shape;1238;p29">
                <a:extLst>
                  <a:ext uri="{FF2B5EF4-FFF2-40B4-BE49-F238E27FC236}">
                    <a16:creationId xmlns:a16="http://schemas.microsoft.com/office/drawing/2014/main" id="{C925E5A8-6B74-6A31-B681-6ACC09BA34A4}"/>
                  </a:ext>
                </a:extLst>
              </p:cNvPr>
              <p:cNvSpPr/>
              <p:nvPr/>
            </p:nvSpPr>
            <p:spPr>
              <a:xfrm>
                <a:off x="7075245" y="3177849"/>
                <a:ext cx="661503" cy="1080167"/>
              </a:xfrm>
              <a:custGeom>
                <a:avLst/>
                <a:gdLst/>
                <a:ahLst/>
                <a:cxnLst/>
                <a:rect l="l" t="t" r="r" b="b"/>
                <a:pathLst>
                  <a:path w="1648" h="2691" extrusionOk="0">
                    <a:moveTo>
                      <a:pt x="57" y="304"/>
                    </a:moveTo>
                    <a:lnTo>
                      <a:pt x="1231" y="0"/>
                    </a:lnTo>
                    <a:lnTo>
                      <a:pt x="1648" y="2274"/>
                    </a:lnTo>
                    <a:lnTo>
                      <a:pt x="0" y="2691"/>
                    </a:lnTo>
                    <a:lnTo>
                      <a:pt x="57" y="304"/>
                    </a:lnTo>
                    <a:close/>
                  </a:path>
                </a:pathLst>
              </a:custGeom>
              <a:solidFill>
                <a:srgbClr val="E05835"/>
              </a:solidFill>
              <a:ln>
                <a:noFill/>
              </a:ln>
            </p:spPr>
            <p:txBody>
              <a:bodyPr spcFirstLastPara="1" wrap="square" lIns="120000" tIns="60000" rIns="120000" bIns="60000"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FFFFFF"/>
                  </a:solidFill>
                  <a:effectLst/>
                  <a:uLnTx/>
                  <a:uFillTx/>
                  <a:latin typeface="UTM Avo" panose="02040603050506020204" pitchFamily="18" charset="0"/>
                </a:endParaRPr>
              </a:p>
            </p:txBody>
          </p:sp>
          <p:sp>
            <p:nvSpPr>
              <p:cNvPr id="17" name="Google Shape;1239;p29">
                <a:extLst>
                  <a:ext uri="{FF2B5EF4-FFF2-40B4-BE49-F238E27FC236}">
                    <a16:creationId xmlns:a16="http://schemas.microsoft.com/office/drawing/2014/main" id="{CE647594-53A7-0338-B41E-E07DBDFB94BD}"/>
                  </a:ext>
                </a:extLst>
              </p:cNvPr>
              <p:cNvSpPr/>
              <p:nvPr/>
            </p:nvSpPr>
            <p:spPr>
              <a:xfrm>
                <a:off x="6837618" y="2610672"/>
                <a:ext cx="574400" cy="529045"/>
              </a:xfrm>
              <a:custGeom>
                <a:avLst/>
                <a:gdLst/>
                <a:ahLst/>
                <a:cxnLst/>
                <a:rect l="l" t="t" r="r" b="b"/>
                <a:pathLst>
                  <a:path w="1431" h="1318" extrusionOk="0">
                    <a:moveTo>
                      <a:pt x="1419" y="567"/>
                    </a:moveTo>
                    <a:cubicBezTo>
                      <a:pt x="1459" y="760"/>
                      <a:pt x="1399" y="960"/>
                      <a:pt x="1263" y="1103"/>
                    </a:cubicBezTo>
                    <a:cubicBezTo>
                      <a:pt x="1135" y="1238"/>
                      <a:pt x="930" y="1352"/>
                      <a:pt x="619" y="1308"/>
                    </a:cubicBezTo>
                    <a:cubicBezTo>
                      <a:pt x="2" y="1220"/>
                      <a:pt x="-20" y="794"/>
                      <a:pt x="7" y="687"/>
                    </a:cubicBezTo>
                    <a:cubicBezTo>
                      <a:pt x="31" y="588"/>
                      <a:pt x="247" y="214"/>
                      <a:pt x="565" y="94"/>
                    </a:cubicBezTo>
                    <a:cubicBezTo>
                      <a:pt x="883" y="-26"/>
                      <a:pt x="984" y="-54"/>
                      <a:pt x="1155" y="144"/>
                    </a:cubicBezTo>
                    <a:cubicBezTo>
                      <a:pt x="1274" y="284"/>
                      <a:pt x="1380" y="384"/>
                      <a:pt x="1419" y="567"/>
                    </a:cubicBezTo>
                    <a:close/>
                  </a:path>
                </a:pathLst>
              </a:custGeom>
              <a:solidFill>
                <a:srgbClr val="41150C"/>
              </a:solidFill>
              <a:ln>
                <a:noFill/>
              </a:ln>
            </p:spPr>
            <p:txBody>
              <a:bodyPr spcFirstLastPara="1" wrap="square" lIns="120000" tIns="60000" rIns="120000" bIns="60000"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8" name="Google Shape;1240;p29">
                <a:extLst>
                  <a:ext uri="{FF2B5EF4-FFF2-40B4-BE49-F238E27FC236}">
                    <a16:creationId xmlns:a16="http://schemas.microsoft.com/office/drawing/2014/main" id="{AED0D3A2-F29E-2172-BD21-7B712B8F5CB8}"/>
                  </a:ext>
                </a:extLst>
              </p:cNvPr>
              <p:cNvSpPr/>
              <p:nvPr/>
            </p:nvSpPr>
            <p:spPr>
              <a:xfrm>
                <a:off x="7062400" y="2985579"/>
                <a:ext cx="168186" cy="97540"/>
              </a:xfrm>
              <a:custGeom>
                <a:avLst/>
                <a:gdLst/>
                <a:ahLst/>
                <a:cxnLst/>
                <a:rect l="l" t="t" r="r" b="b"/>
                <a:pathLst>
                  <a:path w="419" h="243" extrusionOk="0">
                    <a:moveTo>
                      <a:pt x="15" y="243"/>
                    </a:moveTo>
                    <a:cubicBezTo>
                      <a:pt x="12" y="243"/>
                      <a:pt x="10" y="242"/>
                      <a:pt x="8" y="241"/>
                    </a:cubicBezTo>
                    <a:cubicBezTo>
                      <a:pt x="0" y="237"/>
                      <a:pt x="-2" y="228"/>
                      <a:pt x="2" y="221"/>
                    </a:cubicBezTo>
                    <a:cubicBezTo>
                      <a:pt x="81" y="78"/>
                      <a:pt x="243" y="-11"/>
                      <a:pt x="405" y="1"/>
                    </a:cubicBezTo>
                    <a:cubicBezTo>
                      <a:pt x="414" y="1"/>
                      <a:pt x="420" y="8"/>
                      <a:pt x="419" y="17"/>
                    </a:cubicBezTo>
                    <a:cubicBezTo>
                      <a:pt x="419" y="25"/>
                      <a:pt x="411" y="31"/>
                      <a:pt x="403" y="31"/>
                    </a:cubicBezTo>
                    <a:cubicBezTo>
                      <a:pt x="254" y="20"/>
                      <a:pt x="100" y="104"/>
                      <a:pt x="28" y="235"/>
                    </a:cubicBezTo>
                    <a:cubicBezTo>
                      <a:pt x="25" y="240"/>
                      <a:pt x="20" y="243"/>
                      <a:pt x="15" y="243"/>
                    </a:cubicBezTo>
                    <a:close/>
                  </a:path>
                </a:pathLst>
              </a:custGeom>
              <a:solidFill>
                <a:srgbClr val="111C1F"/>
              </a:solidFill>
              <a:ln>
                <a:noFill/>
              </a:ln>
            </p:spPr>
            <p:txBody>
              <a:bodyPr spcFirstLastPara="1" wrap="square" lIns="120000" tIns="56633" rIns="120000" bIns="56633"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9" name="Google Shape;1241;p29">
                <a:extLst>
                  <a:ext uri="{FF2B5EF4-FFF2-40B4-BE49-F238E27FC236}">
                    <a16:creationId xmlns:a16="http://schemas.microsoft.com/office/drawing/2014/main" id="{B456D4E8-8BFA-4FB4-7C13-CCC4A90258CE}"/>
                  </a:ext>
                </a:extLst>
              </p:cNvPr>
              <p:cNvSpPr/>
              <p:nvPr/>
            </p:nvSpPr>
            <p:spPr>
              <a:xfrm>
                <a:off x="6614842" y="820833"/>
                <a:ext cx="1066915" cy="3520679"/>
              </a:xfrm>
              <a:custGeom>
                <a:avLst/>
                <a:gdLst/>
                <a:ahLst/>
                <a:cxnLst/>
                <a:rect l="l" t="t" r="r" b="b"/>
                <a:pathLst>
                  <a:path w="2658" h="8771" extrusionOk="0">
                    <a:moveTo>
                      <a:pt x="333" y="8771"/>
                    </a:moveTo>
                    <a:lnTo>
                      <a:pt x="0" y="8681"/>
                    </a:lnTo>
                    <a:lnTo>
                      <a:pt x="1245" y="4034"/>
                    </a:lnTo>
                    <a:lnTo>
                      <a:pt x="2263" y="235"/>
                    </a:lnTo>
                    <a:lnTo>
                      <a:pt x="2326" y="0"/>
                    </a:lnTo>
                    <a:lnTo>
                      <a:pt x="2658" y="89"/>
                    </a:lnTo>
                    <a:lnTo>
                      <a:pt x="2595" y="325"/>
                    </a:lnTo>
                    <a:lnTo>
                      <a:pt x="1579" y="4118"/>
                    </a:lnTo>
                    <a:lnTo>
                      <a:pt x="333" y="8771"/>
                    </a:lnTo>
                    <a:close/>
                  </a:path>
                </a:pathLst>
              </a:custGeom>
              <a:solidFill>
                <a:srgbClr val="FFFFFF"/>
              </a:solidFill>
              <a:ln>
                <a:noFill/>
              </a:ln>
            </p:spPr>
            <p:txBody>
              <a:bodyPr spcFirstLastPara="1" wrap="square" lIns="120000" tIns="60000" rIns="120000" bIns="60000"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0" name="Google Shape;1242;p29">
                <a:extLst>
                  <a:ext uri="{FF2B5EF4-FFF2-40B4-BE49-F238E27FC236}">
                    <a16:creationId xmlns:a16="http://schemas.microsoft.com/office/drawing/2014/main" id="{BB6B849E-4BDC-1D48-684E-204BFFDB0C9C}"/>
                  </a:ext>
                </a:extLst>
              </p:cNvPr>
              <p:cNvSpPr/>
              <p:nvPr/>
            </p:nvSpPr>
            <p:spPr>
              <a:xfrm>
                <a:off x="6614842" y="820833"/>
                <a:ext cx="1066915" cy="3520679"/>
              </a:xfrm>
              <a:custGeom>
                <a:avLst/>
                <a:gdLst/>
                <a:ahLst/>
                <a:cxnLst/>
                <a:rect l="l" t="t" r="r" b="b"/>
                <a:pathLst>
                  <a:path w="2658" h="8771" extrusionOk="0">
                    <a:moveTo>
                      <a:pt x="333" y="8771"/>
                    </a:moveTo>
                    <a:lnTo>
                      <a:pt x="0" y="8681"/>
                    </a:lnTo>
                    <a:lnTo>
                      <a:pt x="1245" y="4034"/>
                    </a:lnTo>
                    <a:lnTo>
                      <a:pt x="2263" y="235"/>
                    </a:lnTo>
                    <a:lnTo>
                      <a:pt x="2326" y="0"/>
                    </a:lnTo>
                    <a:lnTo>
                      <a:pt x="2658" y="89"/>
                    </a:lnTo>
                    <a:lnTo>
                      <a:pt x="2595" y="325"/>
                    </a:lnTo>
                    <a:lnTo>
                      <a:pt x="1579" y="4118"/>
                    </a:lnTo>
                    <a:lnTo>
                      <a:pt x="333" y="8771"/>
                    </a:lnTo>
                    <a:close/>
                  </a:path>
                </a:pathLst>
              </a:custGeom>
              <a:solidFill>
                <a:srgbClr val="111C1F"/>
              </a:solidFill>
              <a:ln>
                <a:noFill/>
              </a:ln>
            </p:spPr>
            <p:txBody>
              <a:bodyPr spcFirstLastPara="1" wrap="square" lIns="120000" tIns="60000" rIns="120000" bIns="60000"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FFFFFF"/>
                  </a:solidFill>
                  <a:effectLst/>
                  <a:uLnTx/>
                  <a:uFillTx/>
                  <a:latin typeface="UTM Avo" panose="02040603050506020204" pitchFamily="18" charset="0"/>
                </a:endParaRPr>
              </a:p>
            </p:txBody>
          </p:sp>
          <p:sp>
            <p:nvSpPr>
              <p:cNvPr id="21" name="Google Shape;1243;p29">
                <a:extLst>
                  <a:ext uri="{FF2B5EF4-FFF2-40B4-BE49-F238E27FC236}">
                    <a16:creationId xmlns:a16="http://schemas.microsoft.com/office/drawing/2014/main" id="{43C82490-593A-EEB0-B56C-2C29CE5EC336}"/>
                  </a:ext>
                </a:extLst>
              </p:cNvPr>
              <p:cNvSpPr/>
              <p:nvPr/>
            </p:nvSpPr>
            <p:spPr>
              <a:xfrm>
                <a:off x="7110969" y="915162"/>
                <a:ext cx="545499" cy="1573889"/>
              </a:xfrm>
              <a:custGeom>
                <a:avLst/>
                <a:gdLst/>
                <a:ahLst/>
                <a:cxnLst/>
                <a:rect l="l" t="t" r="r" b="b"/>
                <a:pathLst>
                  <a:path w="1359" h="3921" extrusionOk="0">
                    <a:moveTo>
                      <a:pt x="333" y="3921"/>
                    </a:moveTo>
                    <a:lnTo>
                      <a:pt x="1359" y="90"/>
                    </a:lnTo>
                    <a:lnTo>
                      <a:pt x="1027" y="0"/>
                    </a:lnTo>
                    <a:lnTo>
                      <a:pt x="0" y="3831"/>
                    </a:lnTo>
                    <a:lnTo>
                      <a:pt x="333" y="3921"/>
                    </a:lnTo>
                    <a:close/>
                  </a:path>
                </a:pathLst>
              </a:custGeom>
              <a:solidFill>
                <a:srgbClr val="111C1F"/>
              </a:solidFill>
              <a:ln>
                <a:noFill/>
              </a:ln>
            </p:spPr>
            <p:txBody>
              <a:bodyPr spcFirstLastPara="1" wrap="square" lIns="120000" tIns="60000" rIns="120000" bIns="60000"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FFFFFF"/>
                  </a:solidFill>
                  <a:effectLst/>
                  <a:uLnTx/>
                  <a:uFillTx/>
                  <a:latin typeface="UTM Avo" panose="02040603050506020204" pitchFamily="18" charset="0"/>
                </a:endParaRPr>
              </a:p>
            </p:txBody>
          </p:sp>
          <p:sp>
            <p:nvSpPr>
              <p:cNvPr id="22" name="Google Shape;1244;p29">
                <a:extLst>
                  <a:ext uri="{FF2B5EF4-FFF2-40B4-BE49-F238E27FC236}">
                    <a16:creationId xmlns:a16="http://schemas.microsoft.com/office/drawing/2014/main" id="{2C1E22FC-5C3B-6C51-C315-C9329871147A}"/>
                  </a:ext>
                </a:extLst>
              </p:cNvPr>
              <p:cNvSpPr/>
              <p:nvPr/>
            </p:nvSpPr>
            <p:spPr>
              <a:xfrm>
                <a:off x="6121124" y="675126"/>
                <a:ext cx="2614302" cy="2020246"/>
              </a:xfrm>
              <a:custGeom>
                <a:avLst/>
                <a:gdLst/>
                <a:ahLst/>
                <a:cxnLst/>
                <a:rect l="l" t="t" r="r" b="b"/>
                <a:pathLst>
                  <a:path w="6513" h="5033" extrusionOk="0">
                    <a:moveTo>
                      <a:pt x="961" y="0"/>
                    </a:moveTo>
                    <a:lnTo>
                      <a:pt x="6513" y="1498"/>
                    </a:lnTo>
                    <a:lnTo>
                      <a:pt x="5607" y="5033"/>
                    </a:lnTo>
                    <a:lnTo>
                      <a:pt x="0" y="3521"/>
                    </a:lnTo>
                    <a:lnTo>
                      <a:pt x="961" y="0"/>
                    </a:lnTo>
                    <a:close/>
                  </a:path>
                </a:pathLst>
              </a:custGeom>
              <a:solidFill>
                <a:srgbClr val="FFFFFF"/>
              </a:solidFill>
              <a:ln>
                <a:noFill/>
              </a:ln>
            </p:spPr>
            <p:txBody>
              <a:bodyPr spcFirstLastPara="1" wrap="square" lIns="120000" tIns="60000" rIns="120000" bIns="60000"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3" name="Google Shape;1245;p29">
                <a:extLst>
                  <a:ext uri="{FF2B5EF4-FFF2-40B4-BE49-F238E27FC236}">
                    <a16:creationId xmlns:a16="http://schemas.microsoft.com/office/drawing/2014/main" id="{5BE601D9-5B5B-64BA-395C-16078B1AC6F2}"/>
                  </a:ext>
                </a:extLst>
              </p:cNvPr>
              <p:cNvSpPr/>
              <p:nvPr/>
            </p:nvSpPr>
            <p:spPr>
              <a:xfrm>
                <a:off x="6801091" y="2596222"/>
                <a:ext cx="350821" cy="422273"/>
              </a:xfrm>
              <a:custGeom>
                <a:avLst/>
                <a:gdLst/>
                <a:ahLst/>
                <a:cxnLst/>
                <a:rect l="l" t="t" r="r" b="b"/>
                <a:pathLst>
                  <a:path w="874" h="1052" extrusionOk="0">
                    <a:moveTo>
                      <a:pt x="843" y="185"/>
                    </a:moveTo>
                    <a:cubicBezTo>
                      <a:pt x="843" y="185"/>
                      <a:pt x="890" y="217"/>
                      <a:pt x="869" y="303"/>
                    </a:cubicBezTo>
                    <a:cubicBezTo>
                      <a:pt x="848" y="388"/>
                      <a:pt x="760" y="391"/>
                      <a:pt x="754" y="391"/>
                    </a:cubicBezTo>
                    <a:cubicBezTo>
                      <a:pt x="748" y="391"/>
                      <a:pt x="790" y="459"/>
                      <a:pt x="763" y="542"/>
                    </a:cubicBezTo>
                    <a:cubicBezTo>
                      <a:pt x="736" y="624"/>
                      <a:pt x="669" y="628"/>
                      <a:pt x="669" y="628"/>
                    </a:cubicBezTo>
                    <a:cubicBezTo>
                      <a:pt x="669" y="628"/>
                      <a:pt x="763" y="742"/>
                      <a:pt x="621" y="849"/>
                    </a:cubicBezTo>
                    <a:cubicBezTo>
                      <a:pt x="642" y="937"/>
                      <a:pt x="615" y="1014"/>
                      <a:pt x="536" y="1037"/>
                    </a:cubicBezTo>
                    <a:cubicBezTo>
                      <a:pt x="456" y="1061"/>
                      <a:pt x="173" y="1064"/>
                      <a:pt x="61" y="984"/>
                    </a:cubicBezTo>
                    <a:cubicBezTo>
                      <a:pt x="-51" y="905"/>
                      <a:pt x="14" y="801"/>
                      <a:pt x="70" y="766"/>
                    </a:cubicBezTo>
                    <a:cubicBezTo>
                      <a:pt x="35" y="692"/>
                      <a:pt x="16" y="588"/>
                      <a:pt x="123" y="527"/>
                    </a:cubicBezTo>
                    <a:cubicBezTo>
                      <a:pt x="46" y="465"/>
                      <a:pt x="96" y="300"/>
                      <a:pt x="191" y="253"/>
                    </a:cubicBezTo>
                    <a:cubicBezTo>
                      <a:pt x="120" y="188"/>
                      <a:pt x="120" y="70"/>
                      <a:pt x="191" y="20"/>
                    </a:cubicBezTo>
                    <a:cubicBezTo>
                      <a:pt x="262" y="-30"/>
                      <a:pt x="681" y="11"/>
                      <a:pt x="843" y="185"/>
                    </a:cubicBezTo>
                    <a:close/>
                  </a:path>
                </a:pathLst>
              </a:custGeom>
              <a:solidFill>
                <a:srgbClr val="5C281D"/>
              </a:solidFill>
              <a:ln>
                <a:noFill/>
              </a:ln>
            </p:spPr>
            <p:txBody>
              <a:bodyPr spcFirstLastPara="1" wrap="square" lIns="120000" tIns="60000" rIns="120000" bIns="60000"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4" name="Google Shape;1246;p29">
                <a:extLst>
                  <a:ext uri="{FF2B5EF4-FFF2-40B4-BE49-F238E27FC236}">
                    <a16:creationId xmlns:a16="http://schemas.microsoft.com/office/drawing/2014/main" id="{29BC7679-A73C-978E-A1BD-9B6A6E34ECCD}"/>
                  </a:ext>
                </a:extLst>
              </p:cNvPr>
              <p:cNvSpPr/>
              <p:nvPr/>
            </p:nvSpPr>
            <p:spPr>
              <a:xfrm>
                <a:off x="6988945" y="2563708"/>
                <a:ext cx="429897" cy="474455"/>
              </a:xfrm>
              <a:custGeom>
                <a:avLst/>
                <a:gdLst/>
                <a:ahLst/>
                <a:cxnLst/>
                <a:rect l="l" t="t" r="r" b="b"/>
                <a:pathLst>
                  <a:path w="1071" h="1182" extrusionOk="0">
                    <a:moveTo>
                      <a:pt x="1052" y="970"/>
                    </a:moveTo>
                    <a:cubicBezTo>
                      <a:pt x="1052" y="970"/>
                      <a:pt x="1092" y="750"/>
                      <a:pt x="1058" y="540"/>
                    </a:cubicBezTo>
                    <a:cubicBezTo>
                      <a:pt x="1007" y="225"/>
                      <a:pt x="756" y="53"/>
                      <a:pt x="534" y="8"/>
                    </a:cubicBezTo>
                    <a:cubicBezTo>
                      <a:pt x="312" y="-36"/>
                      <a:pt x="233" y="108"/>
                      <a:pt x="169" y="139"/>
                    </a:cubicBezTo>
                    <a:cubicBezTo>
                      <a:pt x="30" y="203"/>
                      <a:pt x="-52" y="222"/>
                      <a:pt x="36" y="311"/>
                    </a:cubicBezTo>
                    <a:cubicBezTo>
                      <a:pt x="125" y="400"/>
                      <a:pt x="309" y="393"/>
                      <a:pt x="461" y="266"/>
                    </a:cubicBezTo>
                    <a:cubicBezTo>
                      <a:pt x="569" y="336"/>
                      <a:pt x="601" y="343"/>
                      <a:pt x="601" y="343"/>
                    </a:cubicBezTo>
                    <a:cubicBezTo>
                      <a:pt x="601" y="343"/>
                      <a:pt x="334" y="704"/>
                      <a:pt x="531" y="1009"/>
                    </a:cubicBezTo>
                    <a:cubicBezTo>
                      <a:pt x="728" y="1313"/>
                      <a:pt x="1001" y="1161"/>
                      <a:pt x="1052" y="970"/>
                    </a:cubicBezTo>
                    <a:close/>
                  </a:path>
                </a:pathLst>
              </a:custGeom>
              <a:solidFill>
                <a:srgbClr val="5C281D"/>
              </a:solidFill>
              <a:ln>
                <a:noFill/>
              </a:ln>
            </p:spPr>
            <p:txBody>
              <a:bodyPr spcFirstLastPara="1" wrap="square" lIns="120000" tIns="60000" rIns="120000" bIns="60000"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5" name="Google Shape;1247;p29">
                <a:extLst>
                  <a:ext uri="{FF2B5EF4-FFF2-40B4-BE49-F238E27FC236}">
                    <a16:creationId xmlns:a16="http://schemas.microsoft.com/office/drawing/2014/main" id="{78742E3D-C9B8-2129-57EE-D4FA5E6F6B3A}"/>
                  </a:ext>
                </a:extLst>
              </p:cNvPr>
              <p:cNvSpPr/>
              <p:nvPr/>
            </p:nvSpPr>
            <p:spPr>
              <a:xfrm>
                <a:off x="7170376" y="2687339"/>
                <a:ext cx="97138" cy="340387"/>
              </a:xfrm>
              <a:custGeom>
                <a:avLst/>
                <a:gdLst/>
                <a:ahLst/>
                <a:cxnLst/>
                <a:rect l="l" t="t" r="r" b="b"/>
                <a:pathLst>
                  <a:path w="242" h="848" extrusionOk="0">
                    <a:moveTo>
                      <a:pt x="227" y="848"/>
                    </a:moveTo>
                    <a:cubicBezTo>
                      <a:pt x="225" y="848"/>
                      <a:pt x="222" y="848"/>
                      <a:pt x="220" y="847"/>
                    </a:cubicBezTo>
                    <a:cubicBezTo>
                      <a:pt x="122" y="800"/>
                      <a:pt x="45" y="701"/>
                      <a:pt x="15" y="582"/>
                    </a:cubicBezTo>
                    <a:cubicBezTo>
                      <a:pt x="-10" y="482"/>
                      <a:pt x="-4" y="366"/>
                      <a:pt x="34" y="247"/>
                    </a:cubicBezTo>
                    <a:cubicBezTo>
                      <a:pt x="58" y="169"/>
                      <a:pt x="85" y="128"/>
                      <a:pt x="118" y="76"/>
                    </a:cubicBezTo>
                    <a:cubicBezTo>
                      <a:pt x="131" y="56"/>
                      <a:pt x="146" y="34"/>
                      <a:pt x="161" y="8"/>
                    </a:cubicBezTo>
                    <a:cubicBezTo>
                      <a:pt x="165" y="0"/>
                      <a:pt x="174" y="-2"/>
                      <a:pt x="182" y="2"/>
                    </a:cubicBezTo>
                    <a:cubicBezTo>
                      <a:pt x="188" y="7"/>
                      <a:pt x="191" y="16"/>
                      <a:pt x="187" y="23"/>
                    </a:cubicBezTo>
                    <a:cubicBezTo>
                      <a:pt x="171" y="50"/>
                      <a:pt x="156" y="72"/>
                      <a:pt x="144" y="92"/>
                    </a:cubicBezTo>
                    <a:cubicBezTo>
                      <a:pt x="110" y="144"/>
                      <a:pt x="85" y="181"/>
                      <a:pt x="62" y="256"/>
                    </a:cubicBezTo>
                    <a:cubicBezTo>
                      <a:pt x="27" y="370"/>
                      <a:pt x="20" y="480"/>
                      <a:pt x="44" y="575"/>
                    </a:cubicBezTo>
                    <a:cubicBezTo>
                      <a:pt x="72" y="685"/>
                      <a:pt x="143" y="777"/>
                      <a:pt x="233" y="820"/>
                    </a:cubicBezTo>
                    <a:cubicBezTo>
                      <a:pt x="241" y="823"/>
                      <a:pt x="244" y="833"/>
                      <a:pt x="240" y="840"/>
                    </a:cubicBezTo>
                    <a:cubicBezTo>
                      <a:pt x="238" y="845"/>
                      <a:pt x="232" y="848"/>
                      <a:pt x="227" y="848"/>
                    </a:cubicBezTo>
                    <a:close/>
                  </a:path>
                </a:pathLst>
              </a:custGeom>
              <a:solidFill>
                <a:srgbClr val="111C1F"/>
              </a:solidFill>
              <a:ln>
                <a:noFill/>
              </a:ln>
            </p:spPr>
            <p:txBody>
              <a:bodyPr spcFirstLastPara="1" wrap="square" lIns="120000" tIns="60000" rIns="120000" bIns="60000"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6" name="Google Shape;1248;p29">
                <a:extLst>
                  <a:ext uri="{FF2B5EF4-FFF2-40B4-BE49-F238E27FC236}">
                    <a16:creationId xmlns:a16="http://schemas.microsoft.com/office/drawing/2014/main" id="{764E94B8-9ED1-9401-679C-5D103CC04EE5}"/>
                  </a:ext>
                </a:extLst>
              </p:cNvPr>
              <p:cNvSpPr/>
              <p:nvPr/>
            </p:nvSpPr>
            <p:spPr>
              <a:xfrm>
                <a:off x="6978508" y="2642383"/>
                <a:ext cx="250873" cy="69041"/>
              </a:xfrm>
              <a:custGeom>
                <a:avLst/>
                <a:gdLst/>
                <a:ahLst/>
                <a:cxnLst/>
                <a:rect l="l" t="t" r="r" b="b"/>
                <a:pathLst>
                  <a:path w="625" h="172" extrusionOk="0">
                    <a:moveTo>
                      <a:pt x="230" y="172"/>
                    </a:moveTo>
                    <a:cubicBezTo>
                      <a:pt x="195" y="172"/>
                      <a:pt x="162" y="166"/>
                      <a:pt x="132" y="155"/>
                    </a:cubicBezTo>
                    <a:cubicBezTo>
                      <a:pt x="66" y="131"/>
                      <a:pt x="16" y="79"/>
                      <a:pt x="1" y="19"/>
                    </a:cubicBezTo>
                    <a:cubicBezTo>
                      <a:pt x="-1" y="11"/>
                      <a:pt x="4" y="3"/>
                      <a:pt x="12" y="1"/>
                    </a:cubicBezTo>
                    <a:cubicBezTo>
                      <a:pt x="19" y="-1"/>
                      <a:pt x="28" y="4"/>
                      <a:pt x="30" y="12"/>
                    </a:cubicBezTo>
                    <a:cubicBezTo>
                      <a:pt x="43" y="62"/>
                      <a:pt x="86" y="106"/>
                      <a:pt x="142" y="127"/>
                    </a:cubicBezTo>
                    <a:cubicBezTo>
                      <a:pt x="191" y="145"/>
                      <a:pt x="250" y="147"/>
                      <a:pt x="313" y="132"/>
                    </a:cubicBezTo>
                    <a:cubicBezTo>
                      <a:pt x="376" y="117"/>
                      <a:pt x="439" y="96"/>
                      <a:pt x="489" y="74"/>
                    </a:cubicBezTo>
                    <a:lnTo>
                      <a:pt x="496" y="71"/>
                    </a:lnTo>
                    <a:lnTo>
                      <a:pt x="618" y="139"/>
                    </a:lnTo>
                    <a:cubicBezTo>
                      <a:pt x="625" y="143"/>
                      <a:pt x="627" y="152"/>
                      <a:pt x="623" y="159"/>
                    </a:cubicBezTo>
                    <a:cubicBezTo>
                      <a:pt x="619" y="167"/>
                      <a:pt x="610" y="169"/>
                      <a:pt x="603" y="165"/>
                    </a:cubicBezTo>
                    <a:lnTo>
                      <a:pt x="495" y="104"/>
                    </a:lnTo>
                    <a:cubicBezTo>
                      <a:pt x="444" y="126"/>
                      <a:pt x="382" y="147"/>
                      <a:pt x="320" y="161"/>
                    </a:cubicBezTo>
                    <a:cubicBezTo>
                      <a:pt x="289" y="168"/>
                      <a:pt x="259" y="172"/>
                      <a:pt x="230" y="172"/>
                    </a:cubicBezTo>
                    <a:close/>
                  </a:path>
                </a:pathLst>
              </a:custGeom>
              <a:solidFill>
                <a:srgbClr val="111C1F"/>
              </a:solidFill>
              <a:ln>
                <a:noFill/>
              </a:ln>
            </p:spPr>
            <p:txBody>
              <a:bodyPr spcFirstLastPara="1" wrap="square" lIns="120000" tIns="22533" rIns="120000" bIns="22533"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7" name="Google Shape;1249;p29">
                <a:extLst>
                  <a:ext uri="{FF2B5EF4-FFF2-40B4-BE49-F238E27FC236}">
                    <a16:creationId xmlns:a16="http://schemas.microsoft.com/office/drawing/2014/main" id="{70816E9E-E9F4-ADD8-B5FB-81260414F5AF}"/>
                  </a:ext>
                </a:extLst>
              </p:cNvPr>
              <p:cNvSpPr/>
              <p:nvPr/>
            </p:nvSpPr>
            <p:spPr>
              <a:xfrm>
                <a:off x="6850061" y="2656432"/>
                <a:ext cx="309879" cy="108779"/>
              </a:xfrm>
              <a:custGeom>
                <a:avLst/>
                <a:gdLst/>
                <a:ahLst/>
                <a:cxnLst/>
                <a:rect l="l" t="t" r="r" b="b"/>
                <a:pathLst>
                  <a:path w="772" h="271" extrusionOk="0">
                    <a:moveTo>
                      <a:pt x="579" y="271"/>
                    </a:moveTo>
                    <a:cubicBezTo>
                      <a:pt x="578" y="271"/>
                      <a:pt x="576" y="271"/>
                      <a:pt x="575" y="271"/>
                    </a:cubicBezTo>
                    <a:cubicBezTo>
                      <a:pt x="524" y="270"/>
                      <a:pt x="476" y="258"/>
                      <a:pt x="429" y="246"/>
                    </a:cubicBezTo>
                    <a:lnTo>
                      <a:pt x="262" y="202"/>
                    </a:lnTo>
                    <a:cubicBezTo>
                      <a:pt x="210" y="189"/>
                      <a:pt x="156" y="175"/>
                      <a:pt x="108" y="148"/>
                    </a:cubicBezTo>
                    <a:cubicBezTo>
                      <a:pt x="52" y="116"/>
                      <a:pt x="14" y="69"/>
                      <a:pt x="0" y="18"/>
                    </a:cubicBezTo>
                    <a:cubicBezTo>
                      <a:pt x="-2" y="10"/>
                      <a:pt x="3" y="2"/>
                      <a:pt x="11" y="0"/>
                    </a:cubicBezTo>
                    <a:cubicBezTo>
                      <a:pt x="19" y="-2"/>
                      <a:pt x="27" y="3"/>
                      <a:pt x="29" y="11"/>
                    </a:cubicBezTo>
                    <a:cubicBezTo>
                      <a:pt x="45" y="69"/>
                      <a:pt x="94" y="105"/>
                      <a:pt x="123" y="122"/>
                    </a:cubicBezTo>
                    <a:cubicBezTo>
                      <a:pt x="167" y="147"/>
                      <a:pt x="220" y="161"/>
                      <a:pt x="270" y="174"/>
                    </a:cubicBezTo>
                    <a:lnTo>
                      <a:pt x="437" y="217"/>
                    </a:lnTo>
                    <a:cubicBezTo>
                      <a:pt x="481" y="228"/>
                      <a:pt x="528" y="241"/>
                      <a:pt x="575" y="241"/>
                    </a:cubicBezTo>
                    <a:cubicBezTo>
                      <a:pt x="625" y="242"/>
                      <a:pt x="670" y="228"/>
                      <a:pt x="700" y="202"/>
                    </a:cubicBezTo>
                    <a:cubicBezTo>
                      <a:pt x="735" y="173"/>
                      <a:pt x="750" y="127"/>
                      <a:pt x="737" y="89"/>
                    </a:cubicBezTo>
                    <a:cubicBezTo>
                      <a:pt x="734" y="81"/>
                      <a:pt x="739" y="73"/>
                      <a:pt x="746" y="70"/>
                    </a:cubicBezTo>
                    <a:cubicBezTo>
                      <a:pt x="755" y="67"/>
                      <a:pt x="763" y="72"/>
                      <a:pt x="766" y="79"/>
                    </a:cubicBezTo>
                    <a:cubicBezTo>
                      <a:pt x="782" y="128"/>
                      <a:pt x="763" y="188"/>
                      <a:pt x="719" y="225"/>
                    </a:cubicBezTo>
                    <a:cubicBezTo>
                      <a:pt x="684" y="255"/>
                      <a:pt x="634" y="271"/>
                      <a:pt x="579" y="271"/>
                    </a:cubicBezTo>
                    <a:close/>
                  </a:path>
                </a:pathLst>
              </a:custGeom>
              <a:solidFill>
                <a:srgbClr val="111C1F"/>
              </a:solidFill>
              <a:ln>
                <a:noFill/>
              </a:ln>
            </p:spPr>
            <p:txBody>
              <a:bodyPr spcFirstLastPara="1" wrap="square" lIns="120000" tIns="60000" rIns="120000" bIns="60000"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8" name="Google Shape;1250;p29">
                <a:extLst>
                  <a:ext uri="{FF2B5EF4-FFF2-40B4-BE49-F238E27FC236}">
                    <a16:creationId xmlns:a16="http://schemas.microsoft.com/office/drawing/2014/main" id="{BAF15870-0DB6-3384-2CA6-B05EBB7F0327}"/>
                  </a:ext>
                </a:extLst>
              </p:cNvPr>
              <p:cNvSpPr/>
              <p:nvPr/>
            </p:nvSpPr>
            <p:spPr>
              <a:xfrm>
                <a:off x="6833202" y="2754774"/>
                <a:ext cx="286598" cy="102357"/>
              </a:xfrm>
              <a:custGeom>
                <a:avLst/>
                <a:gdLst/>
                <a:ahLst/>
                <a:cxnLst/>
                <a:rect l="l" t="t" r="r" b="b"/>
                <a:pathLst>
                  <a:path w="714" h="255" extrusionOk="0">
                    <a:moveTo>
                      <a:pt x="570" y="255"/>
                    </a:moveTo>
                    <a:cubicBezTo>
                      <a:pt x="551" y="255"/>
                      <a:pt x="532" y="254"/>
                      <a:pt x="513" y="251"/>
                    </a:cubicBezTo>
                    <a:cubicBezTo>
                      <a:pt x="358" y="232"/>
                      <a:pt x="233" y="206"/>
                      <a:pt x="117" y="170"/>
                    </a:cubicBezTo>
                    <a:cubicBezTo>
                      <a:pt x="71" y="156"/>
                      <a:pt x="20" y="134"/>
                      <a:pt x="1" y="86"/>
                    </a:cubicBezTo>
                    <a:cubicBezTo>
                      <a:pt x="-2" y="79"/>
                      <a:pt x="2" y="70"/>
                      <a:pt x="9" y="67"/>
                    </a:cubicBezTo>
                    <a:cubicBezTo>
                      <a:pt x="17" y="64"/>
                      <a:pt x="26" y="68"/>
                      <a:pt x="29" y="75"/>
                    </a:cubicBezTo>
                    <a:cubicBezTo>
                      <a:pt x="43" y="111"/>
                      <a:pt x="87" y="129"/>
                      <a:pt x="127" y="142"/>
                    </a:cubicBezTo>
                    <a:cubicBezTo>
                      <a:pt x="240" y="178"/>
                      <a:pt x="364" y="203"/>
                      <a:pt x="517" y="222"/>
                    </a:cubicBezTo>
                    <a:cubicBezTo>
                      <a:pt x="569" y="228"/>
                      <a:pt x="623" y="230"/>
                      <a:pt x="655" y="198"/>
                    </a:cubicBezTo>
                    <a:cubicBezTo>
                      <a:pt x="675" y="180"/>
                      <a:pt x="685" y="150"/>
                      <a:pt x="684" y="116"/>
                    </a:cubicBezTo>
                    <a:cubicBezTo>
                      <a:pt x="682" y="84"/>
                      <a:pt x="672" y="52"/>
                      <a:pt x="660" y="20"/>
                    </a:cubicBezTo>
                    <a:cubicBezTo>
                      <a:pt x="657" y="12"/>
                      <a:pt x="661" y="3"/>
                      <a:pt x="669" y="1"/>
                    </a:cubicBezTo>
                    <a:cubicBezTo>
                      <a:pt x="677" y="-2"/>
                      <a:pt x="685" y="2"/>
                      <a:pt x="688" y="10"/>
                    </a:cubicBezTo>
                    <a:cubicBezTo>
                      <a:pt x="700" y="44"/>
                      <a:pt x="712" y="78"/>
                      <a:pt x="714" y="114"/>
                    </a:cubicBezTo>
                    <a:cubicBezTo>
                      <a:pt x="715" y="157"/>
                      <a:pt x="702" y="196"/>
                      <a:pt x="676" y="220"/>
                    </a:cubicBezTo>
                    <a:cubicBezTo>
                      <a:pt x="647" y="247"/>
                      <a:pt x="610" y="255"/>
                      <a:pt x="570" y="255"/>
                    </a:cubicBezTo>
                    <a:close/>
                  </a:path>
                </a:pathLst>
              </a:custGeom>
              <a:solidFill>
                <a:srgbClr val="111C1F"/>
              </a:solidFill>
              <a:ln>
                <a:noFill/>
              </a:ln>
            </p:spPr>
            <p:txBody>
              <a:bodyPr spcFirstLastPara="1" wrap="square" lIns="120000" tIns="60000" rIns="120000" bIns="60000"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9" name="Google Shape;1251;p29">
                <a:extLst>
                  <a:ext uri="{FF2B5EF4-FFF2-40B4-BE49-F238E27FC236}">
                    <a16:creationId xmlns:a16="http://schemas.microsoft.com/office/drawing/2014/main" id="{38DB8F85-C3AA-B83A-D938-A158B64B1264}"/>
                  </a:ext>
                </a:extLst>
              </p:cNvPr>
              <p:cNvSpPr/>
              <p:nvPr/>
            </p:nvSpPr>
            <p:spPr>
              <a:xfrm>
                <a:off x="6811527" y="2845491"/>
                <a:ext cx="277767" cy="100751"/>
              </a:xfrm>
              <a:custGeom>
                <a:avLst/>
                <a:gdLst/>
                <a:ahLst/>
                <a:cxnLst/>
                <a:rect l="l" t="t" r="r" b="b"/>
                <a:pathLst>
                  <a:path w="692" h="251" extrusionOk="0">
                    <a:moveTo>
                      <a:pt x="527" y="251"/>
                    </a:moveTo>
                    <a:cubicBezTo>
                      <a:pt x="511" y="251"/>
                      <a:pt x="495" y="250"/>
                      <a:pt x="481" y="249"/>
                    </a:cubicBezTo>
                    <a:cubicBezTo>
                      <a:pt x="393" y="243"/>
                      <a:pt x="298" y="234"/>
                      <a:pt x="207" y="214"/>
                    </a:cubicBezTo>
                    <a:cubicBezTo>
                      <a:pt x="14" y="176"/>
                      <a:pt x="-2" y="102"/>
                      <a:pt x="0" y="30"/>
                    </a:cubicBezTo>
                    <a:cubicBezTo>
                      <a:pt x="0" y="21"/>
                      <a:pt x="7" y="15"/>
                      <a:pt x="15" y="15"/>
                    </a:cubicBezTo>
                    <a:cubicBezTo>
                      <a:pt x="23" y="15"/>
                      <a:pt x="30" y="22"/>
                      <a:pt x="30" y="30"/>
                    </a:cubicBezTo>
                    <a:cubicBezTo>
                      <a:pt x="28" y="95"/>
                      <a:pt x="42" y="151"/>
                      <a:pt x="213" y="184"/>
                    </a:cubicBezTo>
                    <a:cubicBezTo>
                      <a:pt x="303" y="205"/>
                      <a:pt x="396" y="213"/>
                      <a:pt x="483" y="219"/>
                    </a:cubicBezTo>
                    <a:cubicBezTo>
                      <a:pt x="534" y="223"/>
                      <a:pt x="578" y="224"/>
                      <a:pt x="613" y="202"/>
                    </a:cubicBezTo>
                    <a:cubicBezTo>
                      <a:pt x="639" y="185"/>
                      <a:pt x="657" y="154"/>
                      <a:pt x="661" y="120"/>
                    </a:cubicBezTo>
                    <a:cubicBezTo>
                      <a:pt x="665" y="88"/>
                      <a:pt x="657" y="54"/>
                      <a:pt x="639" y="22"/>
                    </a:cubicBezTo>
                    <a:cubicBezTo>
                      <a:pt x="635" y="15"/>
                      <a:pt x="637" y="6"/>
                      <a:pt x="645" y="2"/>
                    </a:cubicBezTo>
                    <a:cubicBezTo>
                      <a:pt x="652" y="-2"/>
                      <a:pt x="661" y="0"/>
                      <a:pt x="665" y="7"/>
                    </a:cubicBezTo>
                    <a:cubicBezTo>
                      <a:pt x="686" y="44"/>
                      <a:pt x="696" y="85"/>
                      <a:pt x="691" y="123"/>
                    </a:cubicBezTo>
                    <a:cubicBezTo>
                      <a:pt x="686" y="166"/>
                      <a:pt x="663" y="205"/>
                      <a:pt x="629" y="226"/>
                    </a:cubicBezTo>
                    <a:cubicBezTo>
                      <a:pt x="598" y="246"/>
                      <a:pt x="561" y="251"/>
                      <a:pt x="527" y="251"/>
                    </a:cubicBezTo>
                    <a:close/>
                  </a:path>
                </a:pathLst>
              </a:custGeom>
              <a:solidFill>
                <a:srgbClr val="111C1F"/>
              </a:solidFill>
              <a:ln>
                <a:noFill/>
              </a:ln>
            </p:spPr>
            <p:txBody>
              <a:bodyPr spcFirstLastPara="1" wrap="square" lIns="120000" tIns="60000" rIns="120000" bIns="60000"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0" name="Google Shape;1252;p29">
                <a:extLst>
                  <a:ext uri="{FF2B5EF4-FFF2-40B4-BE49-F238E27FC236}">
                    <a16:creationId xmlns:a16="http://schemas.microsoft.com/office/drawing/2014/main" id="{74289B6D-154C-DC6D-24C9-A5580D85E998}"/>
                  </a:ext>
                </a:extLst>
              </p:cNvPr>
              <p:cNvSpPr/>
              <p:nvPr/>
            </p:nvSpPr>
            <p:spPr>
              <a:xfrm>
                <a:off x="6796675" y="2931791"/>
                <a:ext cx="264922" cy="95132"/>
              </a:xfrm>
              <a:custGeom>
                <a:avLst/>
                <a:gdLst/>
                <a:ahLst/>
                <a:cxnLst/>
                <a:rect l="l" t="t" r="r" b="b"/>
                <a:pathLst>
                  <a:path w="660" h="237" extrusionOk="0">
                    <a:moveTo>
                      <a:pt x="473" y="237"/>
                    </a:moveTo>
                    <a:cubicBezTo>
                      <a:pt x="460" y="237"/>
                      <a:pt x="447" y="236"/>
                      <a:pt x="435" y="236"/>
                    </a:cubicBezTo>
                    <a:lnTo>
                      <a:pt x="429" y="235"/>
                    </a:lnTo>
                    <a:cubicBezTo>
                      <a:pt x="348" y="232"/>
                      <a:pt x="296" y="224"/>
                      <a:pt x="235" y="214"/>
                    </a:cubicBezTo>
                    <a:cubicBezTo>
                      <a:pt x="221" y="212"/>
                      <a:pt x="206" y="209"/>
                      <a:pt x="190" y="207"/>
                    </a:cubicBezTo>
                    <a:cubicBezTo>
                      <a:pt x="88" y="191"/>
                      <a:pt x="42" y="150"/>
                      <a:pt x="21" y="117"/>
                    </a:cubicBezTo>
                    <a:cubicBezTo>
                      <a:pt x="-2" y="83"/>
                      <a:pt x="-3" y="46"/>
                      <a:pt x="3" y="25"/>
                    </a:cubicBezTo>
                    <a:cubicBezTo>
                      <a:pt x="5" y="17"/>
                      <a:pt x="13" y="13"/>
                      <a:pt x="21" y="15"/>
                    </a:cubicBezTo>
                    <a:cubicBezTo>
                      <a:pt x="29" y="17"/>
                      <a:pt x="33" y="25"/>
                      <a:pt x="31" y="33"/>
                    </a:cubicBezTo>
                    <a:cubicBezTo>
                      <a:pt x="28" y="45"/>
                      <a:pt x="27" y="73"/>
                      <a:pt x="46" y="101"/>
                    </a:cubicBezTo>
                    <a:cubicBezTo>
                      <a:pt x="71" y="140"/>
                      <a:pt x="122" y="166"/>
                      <a:pt x="194" y="177"/>
                    </a:cubicBezTo>
                    <a:cubicBezTo>
                      <a:pt x="210" y="180"/>
                      <a:pt x="225" y="182"/>
                      <a:pt x="240" y="184"/>
                    </a:cubicBezTo>
                    <a:cubicBezTo>
                      <a:pt x="299" y="194"/>
                      <a:pt x="351" y="202"/>
                      <a:pt x="431" y="206"/>
                    </a:cubicBezTo>
                    <a:lnTo>
                      <a:pt x="437" y="206"/>
                    </a:lnTo>
                    <a:cubicBezTo>
                      <a:pt x="492" y="208"/>
                      <a:pt x="549" y="210"/>
                      <a:pt x="596" y="166"/>
                    </a:cubicBezTo>
                    <a:cubicBezTo>
                      <a:pt x="621" y="141"/>
                      <a:pt x="648" y="81"/>
                      <a:pt x="614" y="22"/>
                    </a:cubicBezTo>
                    <a:cubicBezTo>
                      <a:pt x="609" y="15"/>
                      <a:pt x="612" y="6"/>
                      <a:pt x="619" y="2"/>
                    </a:cubicBezTo>
                    <a:cubicBezTo>
                      <a:pt x="626" y="-2"/>
                      <a:pt x="635" y="0"/>
                      <a:pt x="639" y="7"/>
                    </a:cubicBezTo>
                    <a:cubicBezTo>
                      <a:pt x="678" y="74"/>
                      <a:pt x="657" y="148"/>
                      <a:pt x="616" y="187"/>
                    </a:cubicBezTo>
                    <a:cubicBezTo>
                      <a:pt x="573" y="230"/>
                      <a:pt x="520" y="237"/>
                      <a:pt x="473" y="237"/>
                    </a:cubicBezTo>
                    <a:close/>
                  </a:path>
                </a:pathLst>
              </a:custGeom>
              <a:solidFill>
                <a:srgbClr val="111C1F"/>
              </a:solidFill>
              <a:ln>
                <a:noFill/>
              </a:ln>
            </p:spPr>
            <p:txBody>
              <a:bodyPr spcFirstLastPara="1" wrap="square" lIns="120000" tIns="53733" rIns="120000" bIns="53733"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1" name="Google Shape;1253;p29">
                <a:extLst>
                  <a:ext uri="{FF2B5EF4-FFF2-40B4-BE49-F238E27FC236}">
                    <a16:creationId xmlns:a16="http://schemas.microsoft.com/office/drawing/2014/main" id="{A15157E1-8F6F-9B7F-7570-151480AC8572}"/>
                  </a:ext>
                </a:extLst>
              </p:cNvPr>
              <p:cNvSpPr/>
              <p:nvPr/>
            </p:nvSpPr>
            <p:spPr>
              <a:xfrm>
                <a:off x="6998980" y="3513419"/>
                <a:ext cx="958537" cy="1630085"/>
              </a:xfrm>
              <a:custGeom>
                <a:avLst/>
                <a:gdLst/>
                <a:ahLst/>
                <a:cxnLst/>
                <a:rect l="l" t="t" r="r" b="b"/>
                <a:pathLst>
                  <a:path w="2388" h="4061" extrusionOk="0">
                    <a:moveTo>
                      <a:pt x="50" y="629"/>
                    </a:moveTo>
                    <a:lnTo>
                      <a:pt x="1677" y="5"/>
                    </a:lnTo>
                    <a:cubicBezTo>
                      <a:pt x="1722" y="-12"/>
                      <a:pt x="1772" y="16"/>
                      <a:pt x="1780" y="63"/>
                    </a:cubicBezTo>
                    <a:lnTo>
                      <a:pt x="2388" y="4061"/>
                    </a:lnTo>
                    <a:lnTo>
                      <a:pt x="0" y="4061"/>
                    </a:lnTo>
                    <a:lnTo>
                      <a:pt x="0" y="700"/>
                    </a:lnTo>
                    <a:cubicBezTo>
                      <a:pt x="0" y="669"/>
                      <a:pt x="20" y="640"/>
                      <a:pt x="50" y="629"/>
                    </a:cubicBezTo>
                    <a:close/>
                  </a:path>
                </a:pathLst>
              </a:custGeom>
              <a:solidFill>
                <a:srgbClr val="426E77"/>
              </a:solidFill>
              <a:ln>
                <a:noFill/>
              </a:ln>
            </p:spPr>
            <p:txBody>
              <a:bodyPr spcFirstLastPara="1" wrap="square" lIns="120000" tIns="60000" rIns="120000" bIns="60000"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2" name="Google Shape;1254;p29">
                <a:extLst>
                  <a:ext uri="{FF2B5EF4-FFF2-40B4-BE49-F238E27FC236}">
                    <a16:creationId xmlns:a16="http://schemas.microsoft.com/office/drawing/2014/main" id="{14164CCD-B4EC-5B5B-5026-020F3C810BD1}"/>
                  </a:ext>
                </a:extLst>
              </p:cNvPr>
              <p:cNvSpPr/>
              <p:nvPr/>
            </p:nvSpPr>
            <p:spPr>
              <a:xfrm>
                <a:off x="7199678" y="3858221"/>
                <a:ext cx="346807" cy="746604"/>
              </a:xfrm>
              <a:custGeom>
                <a:avLst/>
                <a:gdLst/>
                <a:ahLst/>
                <a:cxnLst/>
                <a:rect l="l" t="t" r="r" b="b"/>
                <a:pathLst>
                  <a:path w="864" h="1860" extrusionOk="0">
                    <a:moveTo>
                      <a:pt x="108" y="1860"/>
                    </a:moveTo>
                    <a:cubicBezTo>
                      <a:pt x="95" y="1860"/>
                      <a:pt x="81" y="1856"/>
                      <a:pt x="67" y="1848"/>
                    </a:cubicBezTo>
                    <a:cubicBezTo>
                      <a:pt x="-14" y="1798"/>
                      <a:pt x="-10" y="1635"/>
                      <a:pt x="18" y="1510"/>
                    </a:cubicBezTo>
                    <a:cubicBezTo>
                      <a:pt x="154" y="906"/>
                      <a:pt x="424" y="372"/>
                      <a:pt x="778" y="3"/>
                    </a:cubicBezTo>
                    <a:cubicBezTo>
                      <a:pt x="785" y="-3"/>
                      <a:pt x="793" y="-1"/>
                      <a:pt x="798" y="8"/>
                    </a:cubicBezTo>
                    <a:cubicBezTo>
                      <a:pt x="802" y="17"/>
                      <a:pt x="801" y="29"/>
                      <a:pt x="795" y="36"/>
                    </a:cubicBezTo>
                    <a:cubicBezTo>
                      <a:pt x="445" y="399"/>
                      <a:pt x="178" y="927"/>
                      <a:pt x="44" y="1522"/>
                    </a:cubicBezTo>
                    <a:cubicBezTo>
                      <a:pt x="20" y="1631"/>
                      <a:pt x="14" y="1772"/>
                      <a:pt x="78" y="1811"/>
                    </a:cubicBezTo>
                    <a:cubicBezTo>
                      <a:pt x="120" y="1838"/>
                      <a:pt x="170" y="1806"/>
                      <a:pt x="236" y="1713"/>
                    </a:cubicBezTo>
                    <a:lnTo>
                      <a:pt x="841" y="854"/>
                    </a:lnTo>
                    <a:cubicBezTo>
                      <a:pt x="847" y="846"/>
                      <a:pt x="855" y="846"/>
                      <a:pt x="860" y="854"/>
                    </a:cubicBezTo>
                    <a:cubicBezTo>
                      <a:pt x="865" y="862"/>
                      <a:pt x="865" y="874"/>
                      <a:pt x="860" y="882"/>
                    </a:cubicBezTo>
                    <a:lnTo>
                      <a:pt x="255" y="1742"/>
                    </a:lnTo>
                    <a:cubicBezTo>
                      <a:pt x="217" y="1795"/>
                      <a:pt x="164" y="1860"/>
                      <a:pt x="108" y="1860"/>
                    </a:cubicBezTo>
                    <a:close/>
                  </a:path>
                </a:pathLst>
              </a:custGeom>
              <a:solidFill>
                <a:srgbClr val="111C1F"/>
              </a:solidFill>
              <a:ln>
                <a:noFill/>
              </a:ln>
            </p:spPr>
            <p:txBody>
              <a:bodyPr spcFirstLastPara="1" wrap="square" lIns="120000" tIns="60000" rIns="120000" bIns="60000"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FFFFFF"/>
                  </a:solidFill>
                  <a:effectLst/>
                  <a:uLnTx/>
                  <a:uFillTx/>
                  <a:latin typeface="UTM Avo" panose="02040603050506020204" pitchFamily="18" charset="0"/>
                </a:endParaRPr>
              </a:p>
            </p:txBody>
          </p:sp>
        </p:grpSp>
        <p:sp>
          <p:nvSpPr>
            <p:cNvPr id="8" name="Google Shape;1255;p29">
              <a:extLst>
                <a:ext uri="{FF2B5EF4-FFF2-40B4-BE49-F238E27FC236}">
                  <a16:creationId xmlns:a16="http://schemas.microsoft.com/office/drawing/2014/main" id="{9E791D38-98E0-3FA9-EA78-E03BFC41643F}"/>
                </a:ext>
              </a:extLst>
            </p:cNvPr>
            <p:cNvSpPr txBox="1"/>
            <p:nvPr/>
          </p:nvSpPr>
          <p:spPr>
            <a:xfrm rot="968836">
              <a:off x="6407635" y="902047"/>
              <a:ext cx="2222164" cy="1119591"/>
            </a:xfrm>
            <a:prstGeom prst="rect">
              <a:avLst/>
            </a:prstGeom>
            <a:noFill/>
            <a:ln>
              <a:noFill/>
            </a:ln>
          </p:spPr>
          <p:txBody>
            <a:bodyPr spcFirstLastPara="1" wrap="square" lIns="121900" tIns="121900" rIns="121900" bIns="1219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 sz="7200" b="1" i="0" u="none" strike="noStrike" kern="0" cap="none" spc="0" normalizeH="0" baseline="0" noProof="0" dirty="0">
                  <a:ln>
                    <a:noFill/>
                  </a:ln>
                  <a:solidFill>
                    <a:srgbClr val="111C1F"/>
                  </a:solidFill>
                  <a:effectLst/>
                  <a:uLnTx/>
                  <a:uFillTx/>
                  <a:latin typeface="UTM Avo" panose="02040603050506020204" pitchFamily="18" charset="0"/>
                  <a:ea typeface="Lilita One"/>
                  <a:cs typeface="Lilita One"/>
                  <a:sym typeface="Lilita One"/>
                </a:rPr>
                <a:t>03</a:t>
              </a:r>
              <a:endParaRPr kumimoji="0" sz="7200" b="1" i="0" u="none" strike="noStrike" kern="0" cap="none" spc="0" normalizeH="0" baseline="0" noProof="0" dirty="0">
                <a:ln>
                  <a:noFill/>
                </a:ln>
                <a:solidFill>
                  <a:srgbClr val="111C1F"/>
                </a:solidFill>
                <a:effectLst/>
                <a:uLnTx/>
                <a:uFillTx/>
                <a:latin typeface="UTM Avo" panose="02040603050506020204" pitchFamily="18" charset="0"/>
                <a:ea typeface="Lilita One"/>
                <a:cs typeface="Lilita One"/>
                <a:sym typeface="Lilita One"/>
              </a:endParaRPr>
            </a:p>
          </p:txBody>
        </p:sp>
        <p:grpSp>
          <p:nvGrpSpPr>
            <p:cNvPr id="9" name="Google Shape;1256;p29">
              <a:extLst>
                <a:ext uri="{FF2B5EF4-FFF2-40B4-BE49-F238E27FC236}">
                  <a16:creationId xmlns:a16="http://schemas.microsoft.com/office/drawing/2014/main" id="{37022B43-C4F3-25CE-8843-29EC4720B9D6}"/>
                </a:ext>
              </a:extLst>
            </p:cNvPr>
            <p:cNvGrpSpPr/>
            <p:nvPr/>
          </p:nvGrpSpPr>
          <p:grpSpPr>
            <a:xfrm>
              <a:off x="5968702" y="691129"/>
              <a:ext cx="2203410" cy="2689871"/>
              <a:chOff x="5587100" y="691129"/>
              <a:chExt cx="2203410" cy="2689871"/>
            </a:xfrm>
          </p:grpSpPr>
          <p:sp>
            <p:nvSpPr>
              <p:cNvPr id="10" name="Google Shape;1257;p29">
                <a:extLst>
                  <a:ext uri="{FF2B5EF4-FFF2-40B4-BE49-F238E27FC236}">
                    <a16:creationId xmlns:a16="http://schemas.microsoft.com/office/drawing/2014/main" id="{0B74C514-1160-EF76-EDEE-6FEA0A469ED4}"/>
                  </a:ext>
                </a:extLst>
              </p:cNvPr>
              <p:cNvSpPr/>
              <p:nvPr/>
            </p:nvSpPr>
            <p:spPr>
              <a:xfrm>
                <a:off x="6102436" y="3148061"/>
                <a:ext cx="168175" cy="168175"/>
              </a:xfrm>
              <a:custGeom>
                <a:avLst/>
                <a:gdLst/>
                <a:ahLst/>
                <a:cxnLst/>
                <a:rect l="l" t="t" r="r" b="b"/>
                <a:pathLst>
                  <a:path w="1450" h="1450" extrusionOk="0">
                    <a:moveTo>
                      <a:pt x="266" y="725"/>
                    </a:moveTo>
                    <a:cubicBezTo>
                      <a:pt x="266" y="132"/>
                      <a:pt x="1152" y="137"/>
                      <a:pt x="1183" y="725"/>
                    </a:cubicBezTo>
                    <a:cubicBezTo>
                      <a:pt x="1152" y="1313"/>
                      <a:pt x="266" y="1318"/>
                      <a:pt x="266" y="725"/>
                    </a:cubicBezTo>
                    <a:moveTo>
                      <a:pt x="1450" y="725"/>
                    </a:moveTo>
                    <a:cubicBezTo>
                      <a:pt x="1451" y="712"/>
                      <a:pt x="1449" y="700"/>
                      <a:pt x="1447" y="689"/>
                    </a:cubicBezTo>
                    <a:cubicBezTo>
                      <a:pt x="1410" y="312"/>
                      <a:pt x="1122" y="0"/>
                      <a:pt x="725" y="0"/>
                    </a:cubicBezTo>
                    <a:cubicBezTo>
                      <a:pt x="331" y="0"/>
                      <a:pt x="0" y="331"/>
                      <a:pt x="0" y="725"/>
                    </a:cubicBezTo>
                    <a:cubicBezTo>
                      <a:pt x="0" y="1108"/>
                      <a:pt x="311" y="1432"/>
                      <a:pt x="692" y="1449"/>
                    </a:cubicBezTo>
                    <a:cubicBezTo>
                      <a:pt x="1102" y="1467"/>
                      <a:pt x="1409" y="1152"/>
                      <a:pt x="1447" y="763"/>
                    </a:cubicBezTo>
                    <a:cubicBezTo>
                      <a:pt x="1449" y="751"/>
                      <a:pt x="1451" y="739"/>
                      <a:pt x="1450" y="725"/>
                    </a:cubicBezTo>
                    <a:close/>
                  </a:path>
                </a:pathLst>
              </a:custGeom>
              <a:solidFill>
                <a:srgbClr val="FFFFFF"/>
              </a:solidFill>
              <a:ln>
                <a:noFill/>
              </a:ln>
            </p:spPr>
            <p:txBody>
              <a:bodyPr spcFirstLastPara="1" wrap="square" lIns="120000" tIns="60000" rIns="120000" bIns="60000"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FFFFFF"/>
                  </a:solidFill>
                  <a:effectLst/>
                  <a:uLnTx/>
                  <a:uFillTx/>
                  <a:latin typeface="UTM Avo" panose="02040603050506020204" pitchFamily="18" charset="0"/>
                </a:endParaRPr>
              </a:p>
            </p:txBody>
          </p:sp>
          <p:sp>
            <p:nvSpPr>
              <p:cNvPr id="11" name="Google Shape;1258;p29">
                <a:extLst>
                  <a:ext uri="{FF2B5EF4-FFF2-40B4-BE49-F238E27FC236}">
                    <a16:creationId xmlns:a16="http://schemas.microsoft.com/office/drawing/2014/main" id="{E9D30E0B-81C1-AFAE-C073-F4DF57226B31}"/>
                  </a:ext>
                </a:extLst>
              </p:cNvPr>
              <p:cNvSpPr/>
              <p:nvPr/>
            </p:nvSpPr>
            <p:spPr>
              <a:xfrm>
                <a:off x="6100425" y="2308605"/>
                <a:ext cx="168174" cy="194657"/>
              </a:xfrm>
              <a:custGeom>
                <a:avLst/>
                <a:gdLst/>
                <a:ahLst/>
                <a:cxnLst/>
                <a:rect l="l" t="t" r="r" b="b"/>
                <a:pathLst>
                  <a:path w="1739" h="2013" extrusionOk="0">
                    <a:moveTo>
                      <a:pt x="1727" y="1066"/>
                    </a:moveTo>
                    <a:cubicBezTo>
                      <a:pt x="1743" y="1064"/>
                      <a:pt x="1743" y="1040"/>
                      <a:pt x="1726" y="1039"/>
                    </a:cubicBezTo>
                    <a:cubicBezTo>
                      <a:pt x="1510" y="1020"/>
                      <a:pt x="1089" y="969"/>
                      <a:pt x="1042" y="847"/>
                    </a:cubicBezTo>
                    <a:cubicBezTo>
                      <a:pt x="992" y="718"/>
                      <a:pt x="900" y="220"/>
                      <a:pt x="862" y="11"/>
                    </a:cubicBezTo>
                    <a:cubicBezTo>
                      <a:pt x="859" y="-4"/>
                      <a:pt x="837" y="-4"/>
                      <a:pt x="835" y="12"/>
                    </a:cubicBezTo>
                    <a:cubicBezTo>
                      <a:pt x="809" y="245"/>
                      <a:pt x="734" y="835"/>
                      <a:pt x="649" y="890"/>
                    </a:cubicBezTo>
                    <a:cubicBezTo>
                      <a:pt x="567" y="943"/>
                      <a:pt x="188" y="998"/>
                      <a:pt x="11" y="1022"/>
                    </a:cubicBezTo>
                    <a:cubicBezTo>
                      <a:pt x="-4" y="1024"/>
                      <a:pt x="-4" y="1046"/>
                      <a:pt x="11" y="1049"/>
                    </a:cubicBezTo>
                    <a:cubicBezTo>
                      <a:pt x="152" y="1074"/>
                      <a:pt x="294" y="1104"/>
                      <a:pt x="431" y="1148"/>
                    </a:cubicBezTo>
                    <a:cubicBezTo>
                      <a:pt x="500" y="1170"/>
                      <a:pt x="577" y="1196"/>
                      <a:pt x="636" y="1244"/>
                    </a:cubicBezTo>
                    <a:cubicBezTo>
                      <a:pt x="704" y="1299"/>
                      <a:pt x="718" y="1364"/>
                      <a:pt x="737" y="1446"/>
                    </a:cubicBezTo>
                    <a:cubicBezTo>
                      <a:pt x="779" y="1629"/>
                      <a:pt x="807" y="1816"/>
                      <a:pt x="834" y="2001"/>
                    </a:cubicBezTo>
                    <a:cubicBezTo>
                      <a:pt x="837" y="2017"/>
                      <a:pt x="860" y="2017"/>
                      <a:pt x="861" y="2001"/>
                    </a:cubicBezTo>
                    <a:cubicBezTo>
                      <a:pt x="885" y="1796"/>
                      <a:pt x="953" y="1368"/>
                      <a:pt x="1117" y="1243"/>
                    </a:cubicBezTo>
                    <a:cubicBezTo>
                      <a:pt x="1234" y="1154"/>
                      <a:pt x="1549" y="1094"/>
                      <a:pt x="1727" y="1066"/>
                    </a:cubicBezTo>
                    <a:close/>
                  </a:path>
                </a:pathLst>
              </a:custGeom>
              <a:solidFill>
                <a:srgbClr val="FFFFFF"/>
              </a:solidFill>
              <a:ln>
                <a:noFill/>
              </a:ln>
            </p:spPr>
            <p:txBody>
              <a:bodyPr spcFirstLastPara="1" wrap="square" lIns="120000" tIns="60000" rIns="120000" bIns="60000"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FFFFFF"/>
                  </a:solidFill>
                  <a:effectLst/>
                  <a:uLnTx/>
                  <a:uFillTx/>
                  <a:latin typeface="UTM Avo" panose="02040603050506020204" pitchFamily="18" charset="0"/>
                </a:endParaRPr>
              </a:p>
            </p:txBody>
          </p:sp>
          <p:sp>
            <p:nvSpPr>
              <p:cNvPr id="12" name="Google Shape;1259;p29">
                <a:extLst>
                  <a:ext uri="{FF2B5EF4-FFF2-40B4-BE49-F238E27FC236}">
                    <a16:creationId xmlns:a16="http://schemas.microsoft.com/office/drawing/2014/main" id="{EECBC964-7558-D4F9-AEFC-F128E41F818B}"/>
                  </a:ext>
                </a:extLst>
              </p:cNvPr>
              <p:cNvSpPr/>
              <p:nvPr/>
            </p:nvSpPr>
            <p:spPr>
              <a:xfrm>
                <a:off x="7622325" y="3186343"/>
                <a:ext cx="168174" cy="194657"/>
              </a:xfrm>
              <a:custGeom>
                <a:avLst/>
                <a:gdLst/>
                <a:ahLst/>
                <a:cxnLst/>
                <a:rect l="l" t="t" r="r" b="b"/>
                <a:pathLst>
                  <a:path w="1739" h="2013" extrusionOk="0">
                    <a:moveTo>
                      <a:pt x="1727" y="1066"/>
                    </a:moveTo>
                    <a:cubicBezTo>
                      <a:pt x="1743" y="1064"/>
                      <a:pt x="1743" y="1040"/>
                      <a:pt x="1726" y="1039"/>
                    </a:cubicBezTo>
                    <a:cubicBezTo>
                      <a:pt x="1510" y="1020"/>
                      <a:pt x="1089" y="969"/>
                      <a:pt x="1042" y="847"/>
                    </a:cubicBezTo>
                    <a:cubicBezTo>
                      <a:pt x="992" y="718"/>
                      <a:pt x="900" y="220"/>
                      <a:pt x="862" y="11"/>
                    </a:cubicBezTo>
                    <a:cubicBezTo>
                      <a:pt x="859" y="-4"/>
                      <a:pt x="837" y="-4"/>
                      <a:pt x="835" y="12"/>
                    </a:cubicBezTo>
                    <a:cubicBezTo>
                      <a:pt x="809" y="245"/>
                      <a:pt x="734" y="835"/>
                      <a:pt x="649" y="890"/>
                    </a:cubicBezTo>
                    <a:cubicBezTo>
                      <a:pt x="567" y="943"/>
                      <a:pt x="188" y="998"/>
                      <a:pt x="11" y="1022"/>
                    </a:cubicBezTo>
                    <a:cubicBezTo>
                      <a:pt x="-4" y="1024"/>
                      <a:pt x="-4" y="1046"/>
                      <a:pt x="11" y="1049"/>
                    </a:cubicBezTo>
                    <a:cubicBezTo>
                      <a:pt x="152" y="1074"/>
                      <a:pt x="294" y="1104"/>
                      <a:pt x="431" y="1148"/>
                    </a:cubicBezTo>
                    <a:cubicBezTo>
                      <a:pt x="500" y="1170"/>
                      <a:pt x="577" y="1196"/>
                      <a:pt x="636" y="1244"/>
                    </a:cubicBezTo>
                    <a:cubicBezTo>
                      <a:pt x="704" y="1299"/>
                      <a:pt x="718" y="1364"/>
                      <a:pt x="737" y="1446"/>
                    </a:cubicBezTo>
                    <a:cubicBezTo>
                      <a:pt x="779" y="1629"/>
                      <a:pt x="807" y="1816"/>
                      <a:pt x="834" y="2001"/>
                    </a:cubicBezTo>
                    <a:cubicBezTo>
                      <a:pt x="837" y="2017"/>
                      <a:pt x="860" y="2017"/>
                      <a:pt x="861" y="2001"/>
                    </a:cubicBezTo>
                    <a:cubicBezTo>
                      <a:pt x="885" y="1796"/>
                      <a:pt x="953" y="1368"/>
                      <a:pt x="1117" y="1243"/>
                    </a:cubicBezTo>
                    <a:cubicBezTo>
                      <a:pt x="1234" y="1154"/>
                      <a:pt x="1549" y="1094"/>
                      <a:pt x="1727" y="1066"/>
                    </a:cubicBezTo>
                    <a:close/>
                  </a:path>
                </a:pathLst>
              </a:custGeom>
              <a:solidFill>
                <a:srgbClr val="FFFFFF"/>
              </a:solidFill>
              <a:ln>
                <a:noFill/>
              </a:ln>
            </p:spPr>
            <p:txBody>
              <a:bodyPr spcFirstLastPara="1" wrap="square" lIns="120000" tIns="60000" rIns="120000" bIns="60000"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FFFFFF"/>
                  </a:solidFill>
                  <a:effectLst/>
                  <a:uLnTx/>
                  <a:uFillTx/>
                  <a:latin typeface="UTM Avo" panose="02040603050506020204" pitchFamily="18" charset="0"/>
                </a:endParaRPr>
              </a:p>
            </p:txBody>
          </p:sp>
          <p:sp>
            <p:nvSpPr>
              <p:cNvPr id="13" name="Google Shape;1260;p29">
                <a:extLst>
                  <a:ext uri="{FF2B5EF4-FFF2-40B4-BE49-F238E27FC236}">
                    <a16:creationId xmlns:a16="http://schemas.microsoft.com/office/drawing/2014/main" id="{E64BF9C1-6E09-9D80-066E-9CDB4184F203}"/>
                  </a:ext>
                </a:extLst>
              </p:cNvPr>
              <p:cNvSpPr/>
              <p:nvPr/>
            </p:nvSpPr>
            <p:spPr>
              <a:xfrm>
                <a:off x="7622336" y="2688136"/>
                <a:ext cx="168175" cy="168175"/>
              </a:xfrm>
              <a:custGeom>
                <a:avLst/>
                <a:gdLst/>
                <a:ahLst/>
                <a:cxnLst/>
                <a:rect l="l" t="t" r="r" b="b"/>
                <a:pathLst>
                  <a:path w="1450" h="1450" extrusionOk="0">
                    <a:moveTo>
                      <a:pt x="266" y="725"/>
                    </a:moveTo>
                    <a:cubicBezTo>
                      <a:pt x="266" y="132"/>
                      <a:pt x="1152" y="137"/>
                      <a:pt x="1183" y="725"/>
                    </a:cubicBezTo>
                    <a:cubicBezTo>
                      <a:pt x="1152" y="1313"/>
                      <a:pt x="266" y="1318"/>
                      <a:pt x="266" y="725"/>
                    </a:cubicBezTo>
                    <a:moveTo>
                      <a:pt x="1450" y="725"/>
                    </a:moveTo>
                    <a:cubicBezTo>
                      <a:pt x="1451" y="712"/>
                      <a:pt x="1449" y="700"/>
                      <a:pt x="1447" y="689"/>
                    </a:cubicBezTo>
                    <a:cubicBezTo>
                      <a:pt x="1410" y="312"/>
                      <a:pt x="1122" y="0"/>
                      <a:pt x="725" y="0"/>
                    </a:cubicBezTo>
                    <a:cubicBezTo>
                      <a:pt x="331" y="0"/>
                      <a:pt x="0" y="331"/>
                      <a:pt x="0" y="725"/>
                    </a:cubicBezTo>
                    <a:cubicBezTo>
                      <a:pt x="0" y="1108"/>
                      <a:pt x="311" y="1432"/>
                      <a:pt x="692" y="1449"/>
                    </a:cubicBezTo>
                    <a:cubicBezTo>
                      <a:pt x="1102" y="1467"/>
                      <a:pt x="1409" y="1152"/>
                      <a:pt x="1447" y="763"/>
                    </a:cubicBezTo>
                    <a:cubicBezTo>
                      <a:pt x="1449" y="751"/>
                      <a:pt x="1451" y="739"/>
                      <a:pt x="1450" y="725"/>
                    </a:cubicBezTo>
                    <a:close/>
                  </a:path>
                </a:pathLst>
              </a:custGeom>
              <a:solidFill>
                <a:srgbClr val="FFFFFF"/>
              </a:solidFill>
              <a:ln>
                <a:noFill/>
              </a:ln>
            </p:spPr>
            <p:txBody>
              <a:bodyPr spcFirstLastPara="1" wrap="square" lIns="120000" tIns="60000" rIns="120000" bIns="60000"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FFFFFF"/>
                  </a:solidFill>
                  <a:effectLst/>
                  <a:uLnTx/>
                  <a:uFillTx/>
                  <a:latin typeface="UTM Avo" panose="02040603050506020204" pitchFamily="18" charset="0"/>
                </a:endParaRPr>
              </a:p>
            </p:txBody>
          </p:sp>
          <p:sp>
            <p:nvSpPr>
              <p:cNvPr id="14" name="Google Shape;1261;p29">
                <a:extLst>
                  <a:ext uri="{FF2B5EF4-FFF2-40B4-BE49-F238E27FC236}">
                    <a16:creationId xmlns:a16="http://schemas.microsoft.com/office/drawing/2014/main" id="{A349240C-F88B-42AE-96AD-D4E4959A2C49}"/>
                  </a:ext>
                </a:extLst>
              </p:cNvPr>
              <p:cNvSpPr/>
              <p:nvPr/>
            </p:nvSpPr>
            <p:spPr>
              <a:xfrm>
                <a:off x="5587100" y="691129"/>
                <a:ext cx="237473" cy="274860"/>
              </a:xfrm>
              <a:custGeom>
                <a:avLst/>
                <a:gdLst/>
                <a:ahLst/>
                <a:cxnLst/>
                <a:rect l="l" t="t" r="r" b="b"/>
                <a:pathLst>
                  <a:path w="1739" h="2013" extrusionOk="0">
                    <a:moveTo>
                      <a:pt x="1727" y="1066"/>
                    </a:moveTo>
                    <a:cubicBezTo>
                      <a:pt x="1743" y="1064"/>
                      <a:pt x="1743" y="1040"/>
                      <a:pt x="1726" y="1039"/>
                    </a:cubicBezTo>
                    <a:cubicBezTo>
                      <a:pt x="1510" y="1020"/>
                      <a:pt x="1089" y="969"/>
                      <a:pt x="1042" y="847"/>
                    </a:cubicBezTo>
                    <a:cubicBezTo>
                      <a:pt x="992" y="718"/>
                      <a:pt x="900" y="220"/>
                      <a:pt x="862" y="11"/>
                    </a:cubicBezTo>
                    <a:cubicBezTo>
                      <a:pt x="859" y="-4"/>
                      <a:pt x="837" y="-4"/>
                      <a:pt x="835" y="12"/>
                    </a:cubicBezTo>
                    <a:cubicBezTo>
                      <a:pt x="809" y="245"/>
                      <a:pt x="734" y="835"/>
                      <a:pt x="649" y="890"/>
                    </a:cubicBezTo>
                    <a:cubicBezTo>
                      <a:pt x="567" y="943"/>
                      <a:pt x="188" y="998"/>
                      <a:pt x="11" y="1022"/>
                    </a:cubicBezTo>
                    <a:cubicBezTo>
                      <a:pt x="-4" y="1024"/>
                      <a:pt x="-4" y="1046"/>
                      <a:pt x="11" y="1049"/>
                    </a:cubicBezTo>
                    <a:cubicBezTo>
                      <a:pt x="152" y="1074"/>
                      <a:pt x="294" y="1104"/>
                      <a:pt x="431" y="1148"/>
                    </a:cubicBezTo>
                    <a:cubicBezTo>
                      <a:pt x="500" y="1170"/>
                      <a:pt x="577" y="1196"/>
                      <a:pt x="636" y="1244"/>
                    </a:cubicBezTo>
                    <a:cubicBezTo>
                      <a:pt x="704" y="1299"/>
                      <a:pt x="718" y="1364"/>
                      <a:pt x="737" y="1446"/>
                    </a:cubicBezTo>
                    <a:cubicBezTo>
                      <a:pt x="779" y="1629"/>
                      <a:pt x="807" y="1816"/>
                      <a:pt x="834" y="2001"/>
                    </a:cubicBezTo>
                    <a:cubicBezTo>
                      <a:pt x="837" y="2017"/>
                      <a:pt x="860" y="2017"/>
                      <a:pt x="861" y="2001"/>
                    </a:cubicBezTo>
                    <a:cubicBezTo>
                      <a:pt x="885" y="1796"/>
                      <a:pt x="953" y="1368"/>
                      <a:pt x="1117" y="1243"/>
                    </a:cubicBezTo>
                    <a:cubicBezTo>
                      <a:pt x="1234" y="1154"/>
                      <a:pt x="1549" y="1094"/>
                      <a:pt x="1727" y="1066"/>
                    </a:cubicBezTo>
                    <a:close/>
                  </a:path>
                </a:pathLst>
              </a:custGeom>
              <a:solidFill>
                <a:srgbClr val="FFFFFF"/>
              </a:solidFill>
              <a:ln>
                <a:noFill/>
              </a:ln>
            </p:spPr>
            <p:txBody>
              <a:bodyPr spcFirstLastPara="1" wrap="square" lIns="120000" tIns="60000" rIns="120000" bIns="60000" anchor="ctr" anchorCtr="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dirty="0">
                  <a:ln>
                    <a:noFill/>
                  </a:ln>
                  <a:solidFill>
                    <a:srgbClr val="FFFFFF"/>
                  </a:solidFill>
                  <a:effectLst/>
                  <a:uLnTx/>
                  <a:uFillTx/>
                  <a:latin typeface="UTM Avo" panose="02040603050506020204" pitchFamily="18" charset="0"/>
                </a:endParaRPr>
              </a:p>
            </p:txBody>
          </p:sp>
        </p:grpSp>
      </p:grpSp>
      <p:sp>
        <p:nvSpPr>
          <p:cNvPr id="33" name="TextBox 32">
            <a:extLst>
              <a:ext uri="{FF2B5EF4-FFF2-40B4-BE49-F238E27FC236}">
                <a16:creationId xmlns:a16="http://schemas.microsoft.com/office/drawing/2014/main" id="{47D85550-F354-9916-A46C-4C6CC4415987}"/>
              </a:ext>
            </a:extLst>
          </p:cNvPr>
          <p:cNvSpPr txBox="1"/>
          <p:nvPr/>
        </p:nvSpPr>
        <p:spPr>
          <a:xfrm>
            <a:off x="197640" y="2879542"/>
            <a:ext cx="9027985" cy="1991827"/>
          </a:xfrm>
          <a:prstGeom prst="rect">
            <a:avLst/>
          </a:prstGeom>
          <a:noFill/>
        </p:spPr>
        <p:txBody>
          <a:bodyPr wrap="square">
            <a:spAutoFit/>
          </a:bodyPr>
          <a:lstStyle/>
          <a:p>
            <a:pPr algn="ctr">
              <a:lnSpc>
                <a:spcPct val="150000"/>
              </a:lnSpc>
            </a:pPr>
            <a:r>
              <a:rPr lang="en-US" sz="4400" b="1">
                <a:solidFill>
                  <a:srgbClr val="E05835">
                    <a:lumMod val="75000"/>
                  </a:srgbClr>
                </a:solidFill>
                <a:latin typeface="UTM Avo" panose="02040603050506020204" pitchFamily="18" charset="0"/>
              </a:rPr>
              <a:t>CÁCH RÈN LUYỆN TÍNH KHÁCH QUAN VÀ CÔNG BẰNG</a:t>
            </a:r>
            <a:endParaRPr lang="en-US" sz="4400" b="1" dirty="0">
              <a:solidFill>
                <a:srgbClr val="E05835">
                  <a:lumMod val="75000"/>
                </a:srgbClr>
              </a:solidFill>
              <a:latin typeface="UTM Avo" panose="02040603050506020204" pitchFamily="18" charset="0"/>
            </a:endParaRPr>
          </a:p>
        </p:txBody>
      </p:sp>
    </p:spTree>
    <p:extLst>
      <p:ext uri="{BB962C8B-B14F-4D97-AF65-F5344CB8AC3E}">
        <p14:creationId xmlns:p14="http://schemas.microsoft.com/office/powerpoint/2010/main" val="1311754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2C72C75-8083-B9AD-5E8C-AE838F944FB9}"/>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ECA66A04-C491-A5FD-579E-C274D4883F7E}"/>
              </a:ext>
            </a:extLst>
          </p:cNvPr>
          <p:cNvGrpSpPr/>
          <p:nvPr/>
        </p:nvGrpSpPr>
        <p:grpSpPr>
          <a:xfrm>
            <a:off x="287492" y="1702081"/>
            <a:ext cx="11617012" cy="1121846"/>
            <a:chOff x="235341" y="1155313"/>
            <a:chExt cx="8712759" cy="841385"/>
          </a:xfrm>
        </p:grpSpPr>
        <p:sp>
          <p:nvSpPr>
            <p:cNvPr id="7" name="TextBox 6">
              <a:extLst>
                <a:ext uri="{FF2B5EF4-FFF2-40B4-BE49-F238E27FC236}">
                  <a16:creationId xmlns:a16="http://schemas.microsoft.com/office/drawing/2014/main" id="{AAB328E0-65C0-0044-4A0C-F2DEB28D62BF}"/>
                </a:ext>
              </a:extLst>
            </p:cNvPr>
            <p:cNvSpPr txBox="1"/>
            <p:nvPr/>
          </p:nvSpPr>
          <p:spPr>
            <a:xfrm>
              <a:off x="743157" y="1155313"/>
              <a:ext cx="8204943" cy="841385"/>
            </a:xfrm>
            <a:prstGeom prst="rect">
              <a:avLst/>
            </a:prstGeom>
            <a:noFill/>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solidFill>
                    <a:sysClr val="windowText" lastClr="000000"/>
                  </a:solidFill>
                  <a:effectLst/>
                  <a:uLnTx/>
                  <a:uFillTx/>
                  <a:latin typeface="UTM Avo" panose="02040603050506020204" pitchFamily="18" charset="0"/>
                </a:rPr>
                <a:t>Đọc trường hợp 1, 2 trong SGK tr.25 để thực hiện nhiệm vụ: </a:t>
              </a:r>
              <a:r>
                <a:rPr kumimoji="0" lang="vi-VN" sz="2400" b="0" i="0" u="none" strike="noStrike" kern="0" cap="none" spc="0" normalizeH="0" baseline="0" noProof="0" dirty="0">
                  <a:ln>
                    <a:noFill/>
                  </a:ln>
                  <a:solidFill>
                    <a:sysClr val="windowText" lastClr="000000"/>
                  </a:solidFill>
                  <a:effectLst/>
                  <a:uLnTx/>
                  <a:uFillTx/>
                  <a:latin typeface="UTM Avo" panose="02040603050506020204" pitchFamily="18" charset="0"/>
                </a:rPr>
                <a:t>Em hãy nhận xét lời nói, hành động của các nhân vật trong hai trường hợp trên. </a:t>
              </a:r>
            </a:p>
          </p:txBody>
        </p:sp>
        <p:sp>
          <p:nvSpPr>
            <p:cNvPr id="8" name="Freeform 10">
              <a:extLst>
                <a:ext uri="{FF2B5EF4-FFF2-40B4-BE49-F238E27FC236}">
                  <a16:creationId xmlns:a16="http://schemas.microsoft.com/office/drawing/2014/main" id="{EBBAC060-20CF-0EEE-0774-FF10CE5CFD8E}"/>
                </a:ext>
              </a:extLst>
            </p:cNvPr>
            <p:cNvSpPr/>
            <p:nvPr/>
          </p:nvSpPr>
          <p:spPr>
            <a:xfrm>
              <a:off x="235341" y="1322098"/>
              <a:ext cx="507816" cy="507816"/>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a:effectLst>
              <a:outerShdw blurRad="50800" dist="38100" dir="8100000" algn="tr" rotWithShape="0">
                <a:prstClr val="black">
                  <a:alpha val="40000"/>
                </a:prst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vi-VN" sz="2489" b="0" i="0" u="none" strike="noStrike" kern="0" cap="none" spc="0" normalizeH="0" baseline="0" noProof="0" dirty="0">
                <a:ln>
                  <a:noFill/>
                </a:ln>
                <a:solidFill>
                  <a:sysClr val="windowText" lastClr="000000"/>
                </a:solidFill>
                <a:effectLst/>
                <a:uLnTx/>
                <a:uFillTx/>
              </a:endParaRPr>
            </a:p>
          </p:txBody>
        </p:sp>
      </p:grpSp>
      <p:sp>
        <p:nvSpPr>
          <p:cNvPr id="9" name="Rectangle: Rounded Corners 8">
            <a:extLst>
              <a:ext uri="{FF2B5EF4-FFF2-40B4-BE49-F238E27FC236}">
                <a16:creationId xmlns:a16="http://schemas.microsoft.com/office/drawing/2014/main" id="{F00E9566-C690-04BD-319F-8B2F9FDD6D6D}"/>
              </a:ext>
            </a:extLst>
          </p:cNvPr>
          <p:cNvSpPr/>
          <p:nvPr/>
        </p:nvSpPr>
        <p:spPr>
          <a:xfrm>
            <a:off x="4426857" y="3267106"/>
            <a:ext cx="3338285" cy="695801"/>
          </a:xfrm>
          <a:prstGeom prst="roundRect">
            <a:avLst>
              <a:gd name="adj" fmla="val 50000"/>
            </a:avLst>
          </a:prstGeom>
          <a:solidFill>
            <a:schemeClr val="bg1"/>
          </a:solidFill>
          <a:ln w="28575" cap="flat" cmpd="sng" algn="ctr">
            <a:solidFill>
              <a:schemeClr val="accent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Thảo</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luận</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nhóm</a:t>
            </a:r>
            <a:endPar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endParaRPr>
          </a:p>
        </p:txBody>
      </p:sp>
      <p:sp>
        <p:nvSpPr>
          <p:cNvPr id="10" name="Rectangle: Rounded Corners 9">
            <a:extLst>
              <a:ext uri="{FF2B5EF4-FFF2-40B4-BE49-F238E27FC236}">
                <a16:creationId xmlns:a16="http://schemas.microsoft.com/office/drawing/2014/main" id="{A68C9B07-4700-C3D1-56A1-DCEE697F0179}"/>
              </a:ext>
            </a:extLst>
          </p:cNvPr>
          <p:cNvSpPr/>
          <p:nvPr/>
        </p:nvSpPr>
        <p:spPr>
          <a:xfrm>
            <a:off x="489005" y="4628465"/>
            <a:ext cx="5945537" cy="1850393"/>
          </a:xfrm>
          <a:prstGeom prst="roundRect">
            <a:avLst>
              <a:gd name="adj" fmla="val 9359"/>
            </a:avLst>
          </a:prstGeom>
          <a:solidFill>
            <a:srgbClr val="FFFFFF"/>
          </a:solidFill>
          <a:ln w="19050" cap="flat" cmpd="sng" algn="ctr">
            <a:solidFill>
              <a:srgbClr val="671E29">
                <a:shade val="15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Tx/>
              <a:buSzTx/>
              <a:buFontTx/>
              <a:buNone/>
              <a:tabLst/>
              <a:defRPr/>
            </a:pPr>
            <a:r>
              <a:rPr lang="vi-VN" sz="2400" b="1" dirty="0">
                <a:latin typeface="UTM Avo" panose="02040603050506020204" pitchFamily="18" charset="0"/>
                <a:ea typeface="+mn-ea"/>
                <a:cs typeface="+mn-cs"/>
              </a:rPr>
              <a:t>Nhóm 1, 2: </a:t>
            </a:r>
            <a:r>
              <a:rPr lang="vi-VN" sz="2400" dirty="0">
                <a:latin typeface="UTM Avo" panose="02040603050506020204" pitchFamily="18" charset="0"/>
                <a:ea typeface="+mn-ea"/>
                <a:cs typeface="+mn-cs"/>
              </a:rPr>
              <a:t>trường hợp 1</a:t>
            </a:r>
            <a:endParaRPr lang="en-US" sz="2400" dirty="0">
              <a:latin typeface="UTM Avo" panose="02040603050506020204" pitchFamily="18" charset="0"/>
              <a:ea typeface="+mn-ea"/>
              <a:cs typeface="+mn-cs"/>
            </a:endParaRPr>
          </a:p>
          <a:p>
            <a:pPr marL="0" marR="0" lvl="0" indent="0" algn="ctr" defTabSz="914400" eaLnBrk="1" fontAlgn="auto" latinLnBrk="0" hangingPunct="1">
              <a:lnSpc>
                <a:spcPct val="150000"/>
              </a:lnSpc>
              <a:spcBef>
                <a:spcPts val="0"/>
              </a:spcBef>
              <a:spcAft>
                <a:spcPts val="0"/>
              </a:spcAft>
              <a:buClrTx/>
              <a:buSzTx/>
              <a:buFontTx/>
              <a:buNone/>
              <a:tabLst/>
              <a:defRPr/>
            </a:pPr>
            <a:r>
              <a:rPr lang="vi-VN" sz="2400" dirty="0">
                <a:latin typeface="UTM Avo" panose="02040603050506020204" pitchFamily="18" charset="0"/>
                <a:ea typeface="+mn-ea"/>
                <a:cs typeface="+mn-cs"/>
              </a:rPr>
              <a:t>Trả lời câu hỏi mở rộng: Nếu là N, em sẽ thuyết phục bạn K như thế nào?</a:t>
            </a:r>
          </a:p>
        </p:txBody>
      </p:sp>
      <p:sp>
        <p:nvSpPr>
          <p:cNvPr id="11" name="Rectangle: Rounded Corners 10">
            <a:extLst>
              <a:ext uri="{FF2B5EF4-FFF2-40B4-BE49-F238E27FC236}">
                <a16:creationId xmlns:a16="http://schemas.microsoft.com/office/drawing/2014/main" id="{2E8247E5-49BD-9580-90FB-9ACFC0905207}"/>
              </a:ext>
            </a:extLst>
          </p:cNvPr>
          <p:cNvSpPr/>
          <p:nvPr/>
        </p:nvSpPr>
        <p:spPr>
          <a:xfrm>
            <a:off x="7327353" y="4628464"/>
            <a:ext cx="3860799" cy="1850393"/>
          </a:xfrm>
          <a:prstGeom prst="roundRect">
            <a:avLst>
              <a:gd name="adj" fmla="val 9359"/>
            </a:avLst>
          </a:prstGeom>
          <a:solidFill>
            <a:srgbClr val="FFFFFF"/>
          </a:solidFill>
          <a:ln w="19050" cap="flat" cmpd="sng" algn="ctr">
            <a:solidFill>
              <a:srgbClr val="671E29">
                <a:shade val="15000"/>
              </a:srgbClr>
            </a:solidFill>
            <a:prstDash val="solid"/>
          </a:ln>
          <a:effectLst/>
        </p:spPr>
        <p:txBody>
          <a:bodyPr rtlCol="0" anchor="ctr"/>
          <a:lstStyle/>
          <a:p>
            <a:pPr algn="ctr">
              <a:lnSpc>
                <a:spcPct val="150000"/>
              </a:lnSpc>
              <a:buClrTx/>
            </a:pPr>
            <a:r>
              <a:rPr lang="vi-VN" sz="2400" b="1" dirty="0">
                <a:latin typeface="UTM Avo" panose="02040603050506020204" pitchFamily="18" charset="0"/>
                <a:ea typeface="+mn-ea"/>
                <a:cs typeface="+mn-cs"/>
              </a:rPr>
              <a:t>Nhóm 1, 2: </a:t>
            </a:r>
          </a:p>
          <a:p>
            <a:pPr algn="ctr">
              <a:lnSpc>
                <a:spcPct val="150000"/>
              </a:lnSpc>
              <a:buClrTx/>
            </a:pPr>
            <a:r>
              <a:rPr lang="vi-VN" sz="2400" dirty="0">
                <a:latin typeface="UTM Avo" panose="02040603050506020204" pitchFamily="18" charset="0"/>
                <a:ea typeface="+mn-ea"/>
                <a:cs typeface="+mn-cs"/>
              </a:rPr>
              <a:t>Trường hợp 2</a:t>
            </a:r>
          </a:p>
        </p:txBody>
      </p:sp>
      <p:cxnSp>
        <p:nvCxnSpPr>
          <p:cNvPr id="12" name="Straight Connector 22">
            <a:extLst>
              <a:ext uri="{FF2B5EF4-FFF2-40B4-BE49-F238E27FC236}">
                <a16:creationId xmlns:a16="http://schemas.microsoft.com/office/drawing/2014/main" id="{289D4270-1376-96F1-11F9-5C1D296DDB12}"/>
              </a:ext>
            </a:extLst>
          </p:cNvPr>
          <p:cNvCxnSpPr>
            <a:cxnSpLocks/>
            <a:stCxn id="9" idx="2"/>
            <a:endCxn id="10" idx="0"/>
          </p:cNvCxnSpPr>
          <p:nvPr/>
        </p:nvCxnSpPr>
        <p:spPr>
          <a:xfrm rot="5400000">
            <a:off x="4446108" y="2978573"/>
            <a:ext cx="665558" cy="2634226"/>
          </a:xfrm>
          <a:prstGeom prst="curvedConnector3">
            <a:avLst>
              <a:gd name="adj1" fmla="val 50000"/>
            </a:avLst>
          </a:prstGeom>
          <a:noFill/>
          <a:ln w="28575" cap="flat" cmpd="sng" algn="ctr">
            <a:solidFill>
              <a:schemeClr val="accent4"/>
            </a:solidFill>
            <a:prstDash val="solid"/>
          </a:ln>
          <a:effectLst/>
        </p:spPr>
      </p:cxnSp>
      <p:cxnSp>
        <p:nvCxnSpPr>
          <p:cNvPr id="13" name="Straight Connector 23">
            <a:extLst>
              <a:ext uri="{FF2B5EF4-FFF2-40B4-BE49-F238E27FC236}">
                <a16:creationId xmlns:a16="http://schemas.microsoft.com/office/drawing/2014/main" id="{5F0BB12D-45A7-48D1-45A1-26747EF0C0F3}"/>
              </a:ext>
            </a:extLst>
          </p:cNvPr>
          <p:cNvCxnSpPr>
            <a:cxnSpLocks/>
            <a:stCxn id="9" idx="2"/>
            <a:endCxn id="11" idx="0"/>
          </p:cNvCxnSpPr>
          <p:nvPr/>
        </p:nvCxnSpPr>
        <p:spPr>
          <a:xfrm rot="16200000" flipH="1">
            <a:off x="7344098" y="2714808"/>
            <a:ext cx="665557" cy="3161753"/>
          </a:xfrm>
          <a:prstGeom prst="curvedConnector3">
            <a:avLst>
              <a:gd name="adj1" fmla="val 50000"/>
            </a:avLst>
          </a:prstGeom>
          <a:noFill/>
          <a:ln w="28575" cap="flat" cmpd="sng" algn="ctr">
            <a:solidFill>
              <a:schemeClr val="accent4"/>
            </a:solidFill>
            <a:prstDash val="solid"/>
          </a:ln>
          <a:effectLst/>
        </p:spPr>
      </p:cxnSp>
    </p:spTree>
    <p:extLst>
      <p:ext uri="{BB962C8B-B14F-4D97-AF65-F5344CB8AC3E}">
        <p14:creationId xmlns:p14="http://schemas.microsoft.com/office/powerpoint/2010/main" val="78474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F6EB134-11F1-AF8B-0F3C-EB23B7BD52ED}"/>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3E05BB71-3201-F979-C4B8-33D1422B9A92}"/>
              </a:ext>
            </a:extLst>
          </p:cNvPr>
          <p:cNvGrpSpPr/>
          <p:nvPr/>
        </p:nvGrpSpPr>
        <p:grpSpPr>
          <a:xfrm>
            <a:off x="714517" y="1827216"/>
            <a:ext cx="10762965" cy="4549370"/>
            <a:chOff x="216209" y="522657"/>
            <a:chExt cx="8072224" cy="3412028"/>
          </a:xfrm>
        </p:grpSpPr>
        <p:sp>
          <p:nvSpPr>
            <p:cNvPr id="4" name="Rectangle: Rounded Corners 3">
              <a:extLst>
                <a:ext uri="{FF2B5EF4-FFF2-40B4-BE49-F238E27FC236}">
                  <a16:creationId xmlns:a16="http://schemas.microsoft.com/office/drawing/2014/main" id="{691CC13D-CECC-AC7F-2991-B227CC005F17}"/>
                </a:ext>
              </a:extLst>
            </p:cNvPr>
            <p:cNvSpPr/>
            <p:nvPr/>
          </p:nvSpPr>
          <p:spPr>
            <a:xfrm>
              <a:off x="216209" y="522657"/>
              <a:ext cx="8072224" cy="3412028"/>
            </a:xfrm>
            <a:prstGeom prst="roundRect">
              <a:avLst>
                <a:gd name="adj" fmla="val 3634"/>
              </a:avLst>
            </a:prstGeom>
            <a:solidFill>
              <a:srgbClr val="FFFFFF"/>
            </a:solidFill>
            <a:ln w="25400" cap="flat" cmpd="sng" algn="ctr">
              <a:noFill/>
              <a:prstDash val="solid"/>
            </a:ln>
            <a:effectLst/>
          </p:spPr>
          <p:txBody>
            <a:bodyPr rtlCol="0" anchor="b"/>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Bạn N và bạn K cùng tham gia một dự án học tập, với đề tài “Khảo sát thực tế mức độ ô nhiễm môi trường” ở khu vực em đang sinh sống. Bạn N lên kế hoạch: “Bọn mình nên xây dựng mẫu phiếu để đi khảo sát, sau đó đi quan sát thực tế để lấy số liệu viết báo cáo” nhưng bạn K gạt đi: “Không cần phải phiền phức thế, lấy tư liệu trên mạng xã hội để viết báo cáo là đủ rồi, bây giờ ở đâu mà chẳng ô nhiễm, cứ kết luận ô nhiễm là được”.</a:t>
              </a:r>
            </a:p>
          </p:txBody>
        </p:sp>
        <p:sp>
          <p:nvSpPr>
            <p:cNvPr id="6" name="Rectangle: Rounded Corners 5">
              <a:extLst>
                <a:ext uri="{FF2B5EF4-FFF2-40B4-BE49-F238E27FC236}">
                  <a16:creationId xmlns:a16="http://schemas.microsoft.com/office/drawing/2014/main" id="{C839E076-3F72-A394-0278-65ED1B4F320E}"/>
                </a:ext>
              </a:extLst>
            </p:cNvPr>
            <p:cNvSpPr/>
            <p:nvPr/>
          </p:nvSpPr>
          <p:spPr>
            <a:xfrm>
              <a:off x="3270792" y="560201"/>
              <a:ext cx="1963057" cy="420913"/>
            </a:xfrm>
            <a:prstGeom prst="roundRect">
              <a:avLst>
                <a:gd name="adj" fmla="val 50000"/>
              </a:avLst>
            </a:prstGeom>
            <a:solidFill>
              <a:schemeClr val="accent1">
                <a:lumMod val="20000"/>
                <a:lumOff val="8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Trường</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hợp</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1</a:t>
              </a:r>
            </a:p>
          </p:txBody>
        </p:sp>
      </p:grpSp>
    </p:spTree>
    <p:extLst>
      <p:ext uri="{BB962C8B-B14F-4D97-AF65-F5344CB8AC3E}">
        <p14:creationId xmlns:p14="http://schemas.microsoft.com/office/powerpoint/2010/main" val="77879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85BDD7F-847C-0A3A-E8E7-796D29A2AE7C}"/>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8C20B85-266F-CBCC-0A72-54125CC07662}"/>
              </a:ext>
            </a:extLst>
          </p:cNvPr>
          <p:cNvSpPr/>
          <p:nvPr/>
        </p:nvSpPr>
        <p:spPr>
          <a:xfrm>
            <a:off x="4598402" y="1190031"/>
            <a:ext cx="2995195" cy="692703"/>
          </a:xfrm>
          <a:prstGeom prst="roundRect">
            <a:avLst>
              <a:gd name="adj" fmla="val 50000"/>
            </a:avLst>
          </a:prstGeom>
          <a:solidFill>
            <a:schemeClr val="accent2">
              <a:lumMod val="20000"/>
              <a:lumOff val="8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Nhận</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xét</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p>
        </p:txBody>
      </p:sp>
      <p:sp>
        <p:nvSpPr>
          <p:cNvPr id="5" name="Rectangle: Rounded Corners 4">
            <a:extLst>
              <a:ext uri="{FF2B5EF4-FFF2-40B4-BE49-F238E27FC236}">
                <a16:creationId xmlns:a16="http://schemas.microsoft.com/office/drawing/2014/main" id="{EAD592B9-D6D3-B07A-1F99-F3D94D4D6D63}"/>
              </a:ext>
            </a:extLst>
          </p:cNvPr>
          <p:cNvSpPr/>
          <p:nvPr/>
        </p:nvSpPr>
        <p:spPr>
          <a:xfrm>
            <a:off x="2100583" y="2212992"/>
            <a:ext cx="3324088" cy="2101757"/>
          </a:xfrm>
          <a:prstGeom prst="roundRect">
            <a:avLst>
              <a:gd name="adj" fmla="val 9067"/>
            </a:avLst>
          </a:prstGeom>
          <a:solidFill>
            <a:srgbClr val="FFFFFF"/>
          </a:solidFill>
          <a:ln w="38100" cap="flat" cmpd="sng" algn="ctr">
            <a:solidFill>
              <a:schemeClr val="accent2">
                <a:lumMod val="20000"/>
                <a:lumOff val="80000"/>
              </a:scheme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N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đề</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xuất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phương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án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dựa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trên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dữ</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liệu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khảo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sát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trực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tiếp</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p>
        </p:txBody>
      </p:sp>
      <mc:AlternateContent xmlns:mc="http://schemas.openxmlformats.org/markup-compatibility/2006" xmlns:a14="http://schemas.microsoft.com/office/drawing/2010/main">
        <mc:Choice Requires="a14">
          <p:sp>
            <p:nvSpPr>
              <p:cNvPr id="9" name="Rectangle: Rounded Corners 8">
                <a:extLst>
                  <a:ext uri="{FF2B5EF4-FFF2-40B4-BE49-F238E27FC236}">
                    <a16:creationId xmlns:a16="http://schemas.microsoft.com/office/drawing/2014/main" id="{E951E0A0-8A56-6160-6566-E82E826AF3C0}"/>
                  </a:ext>
                </a:extLst>
              </p:cNvPr>
              <p:cNvSpPr/>
              <p:nvPr/>
            </p:nvSpPr>
            <p:spPr>
              <a:xfrm>
                <a:off x="6767330" y="2212992"/>
                <a:ext cx="3324088" cy="2101757"/>
              </a:xfrm>
              <a:prstGeom prst="roundRect">
                <a:avLst>
                  <a:gd name="adj" fmla="val 9067"/>
                </a:avLst>
              </a:prstGeom>
              <a:solidFill>
                <a:srgbClr val="FFFFFF"/>
              </a:solidFill>
              <a:ln w="38100" cap="flat" cmpd="sng" algn="ctr">
                <a:solidFill>
                  <a:schemeClr val="accent2">
                    <a:lumMod val="20000"/>
                    <a:lumOff val="80000"/>
                  </a:scheme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K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ưu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tiên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sự</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tiện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lợi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14:m>
                  <m:oMath xmlns:m="http://schemas.openxmlformats.org/officeDocument/2006/math">
                    <m:r>
                      <a:rPr kumimoji="0" lang="en-US" sz="2400" b="0" i="1" u="none" strike="noStrike" kern="0" cap="none" spc="0" normalizeH="0" baseline="0" noProof="0" smtClean="0">
                        <a:ln>
                          <a:noFill/>
                        </a:ln>
                        <a:solidFill>
                          <a:srgbClr val="000000"/>
                        </a:solidFill>
                        <a:effectLst/>
                        <a:uLnTx/>
                        <a:uFillTx/>
                        <a:latin typeface="Cambria Math" panose="02040503050406030204" pitchFamily="18" charset="0"/>
                        <a:ea typeface="Cambria Math" panose="02040503050406030204" pitchFamily="18" charset="0"/>
                        <a:cs typeface="+mn-cs"/>
                      </a:rPr>
                      <m:t>→</m:t>
                    </m:r>
                  </m:oMath>
                </a14:m>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mất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đi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độ</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tin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cậy</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của</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kết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quả</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p>
            </p:txBody>
          </p:sp>
        </mc:Choice>
        <mc:Fallback xmlns="">
          <p:sp>
            <p:nvSpPr>
              <p:cNvPr id="9" name="Rectangle: Rounded Corners 8">
                <a:extLst>
                  <a:ext uri="{FF2B5EF4-FFF2-40B4-BE49-F238E27FC236}">
                    <a16:creationId xmlns:a16="http://schemas.microsoft.com/office/drawing/2014/main" id="{E951E0A0-8A56-6160-6566-E82E826AF3C0}"/>
                  </a:ext>
                </a:extLst>
              </p:cNvPr>
              <p:cNvSpPr>
                <a:spLocks noRot="1" noChangeAspect="1" noMove="1" noResize="1" noEditPoints="1" noAdjustHandles="1" noChangeArrowheads="1" noChangeShapeType="1" noTextEdit="1"/>
              </p:cNvSpPr>
              <p:nvPr/>
            </p:nvSpPr>
            <p:spPr>
              <a:xfrm>
                <a:off x="6767330" y="2212992"/>
                <a:ext cx="3324088" cy="2101757"/>
              </a:xfrm>
              <a:prstGeom prst="roundRect">
                <a:avLst>
                  <a:gd name="adj" fmla="val 9067"/>
                </a:avLst>
              </a:prstGeom>
              <a:blipFill>
                <a:blip r:embed="rId3"/>
                <a:stretch>
                  <a:fillRect l="-544" r="-726"/>
                </a:stretch>
              </a:blipFill>
              <a:ln w="38100" cap="flat" cmpd="sng" algn="ctr">
                <a:solidFill>
                  <a:schemeClr val="accent2">
                    <a:lumMod val="20000"/>
                    <a:lumOff val="80000"/>
                  </a:schemeClr>
                </a:solidFill>
                <a:prstDash val="solid"/>
              </a:ln>
              <a:effectLst/>
            </p:spPr>
            <p:txBody>
              <a:bodyPr/>
              <a:lstStyle/>
              <a:p>
                <a:r>
                  <a:rPr lang="en-US">
                    <a:noFill/>
                  </a:rPr>
                  <a:t> </a:t>
                </a:r>
              </a:p>
            </p:txBody>
          </p:sp>
        </mc:Fallback>
      </mc:AlternateContent>
      <p:grpSp>
        <p:nvGrpSpPr>
          <p:cNvPr id="10" name="Group 9">
            <a:extLst>
              <a:ext uri="{FF2B5EF4-FFF2-40B4-BE49-F238E27FC236}">
                <a16:creationId xmlns:a16="http://schemas.microsoft.com/office/drawing/2014/main" id="{55519783-DA8D-F713-FBC7-4D92656F9E03}"/>
              </a:ext>
            </a:extLst>
          </p:cNvPr>
          <p:cNvGrpSpPr/>
          <p:nvPr/>
        </p:nvGrpSpPr>
        <p:grpSpPr>
          <a:xfrm>
            <a:off x="1965759" y="4642428"/>
            <a:ext cx="3593736" cy="1960396"/>
            <a:chOff x="4367351" y="3299364"/>
            <a:chExt cx="2695302" cy="1470297"/>
          </a:xfrm>
        </p:grpSpPr>
        <p:sp>
          <p:nvSpPr>
            <p:cNvPr id="11" name="Arrow: Down 10">
              <a:extLst>
                <a:ext uri="{FF2B5EF4-FFF2-40B4-BE49-F238E27FC236}">
                  <a16:creationId xmlns:a16="http://schemas.microsoft.com/office/drawing/2014/main" id="{2D726B6F-5A97-7783-A0F1-3C3794BB5716}"/>
                </a:ext>
              </a:extLst>
            </p:cNvPr>
            <p:cNvSpPr/>
            <p:nvPr/>
          </p:nvSpPr>
          <p:spPr>
            <a:xfrm>
              <a:off x="5551717" y="3299364"/>
              <a:ext cx="326571" cy="283111"/>
            </a:xfrm>
            <a:prstGeom prst="downArrow">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89" b="0" i="0" u="none" strike="noStrike" kern="0" cap="none" spc="0" normalizeH="0" baseline="0" noProof="0" dirty="0">
                <a:ln>
                  <a:noFill/>
                </a:ln>
                <a:solidFill>
                  <a:schemeClr val="tx1"/>
                </a:solidFill>
                <a:effectLst/>
                <a:uLnTx/>
                <a:uFillTx/>
                <a:latin typeface="UTM Avo" panose="02040603050506020204" pitchFamily="18" charset="0"/>
                <a:ea typeface="+mn-ea"/>
                <a:cs typeface="+mn-cs"/>
              </a:endParaRPr>
            </a:p>
          </p:txBody>
        </p:sp>
        <p:sp>
          <p:nvSpPr>
            <p:cNvPr id="12" name="TextBox 11">
              <a:extLst>
                <a:ext uri="{FF2B5EF4-FFF2-40B4-BE49-F238E27FC236}">
                  <a16:creationId xmlns:a16="http://schemas.microsoft.com/office/drawing/2014/main" id="{3941C022-1622-C683-0803-7841E982530D}"/>
                </a:ext>
              </a:extLst>
            </p:cNvPr>
            <p:cNvSpPr txBox="1"/>
            <p:nvPr/>
          </p:nvSpPr>
          <p:spPr>
            <a:xfrm>
              <a:off x="4367351" y="3512779"/>
              <a:ext cx="2695302" cy="1256882"/>
            </a:xfrm>
            <a:prstGeom prst="rect">
              <a:avLst/>
            </a:prstGeom>
            <a:noFill/>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0" u="none" strike="noStrike" kern="0" cap="none" spc="0" normalizeH="0" baseline="0" noProof="0" dirty="0">
                  <a:ln>
                    <a:noFill/>
                  </a:ln>
                  <a:solidFill>
                    <a:schemeClr val="tx1"/>
                  </a:solidFill>
                  <a:effectLst/>
                  <a:uLnTx/>
                  <a:uFillTx/>
                  <a:latin typeface="UTM Avo" panose="02040603050506020204" pitchFamily="18" charset="0"/>
                </a:rPr>
                <a:t>Là người chăm chỉ, cẩn trọng, trung thực trong nghiên cứu. </a:t>
              </a:r>
            </a:p>
          </p:txBody>
        </p:sp>
      </p:grpSp>
      <p:grpSp>
        <p:nvGrpSpPr>
          <p:cNvPr id="13" name="Group 12">
            <a:extLst>
              <a:ext uri="{FF2B5EF4-FFF2-40B4-BE49-F238E27FC236}">
                <a16:creationId xmlns:a16="http://schemas.microsoft.com/office/drawing/2014/main" id="{BBA2E942-9A8A-891E-37FA-FA3444E7C875}"/>
              </a:ext>
            </a:extLst>
          </p:cNvPr>
          <p:cNvGrpSpPr/>
          <p:nvPr/>
        </p:nvGrpSpPr>
        <p:grpSpPr>
          <a:xfrm>
            <a:off x="6767330" y="4645007"/>
            <a:ext cx="3324087" cy="1957817"/>
            <a:chOff x="4468469" y="3330325"/>
            <a:chExt cx="2493065" cy="1468363"/>
          </a:xfrm>
        </p:grpSpPr>
        <p:sp>
          <p:nvSpPr>
            <p:cNvPr id="14" name="Arrow: Down 13">
              <a:extLst>
                <a:ext uri="{FF2B5EF4-FFF2-40B4-BE49-F238E27FC236}">
                  <a16:creationId xmlns:a16="http://schemas.microsoft.com/office/drawing/2014/main" id="{FB122ED4-352F-7A30-5A2F-E1D6644BE136}"/>
                </a:ext>
              </a:extLst>
            </p:cNvPr>
            <p:cNvSpPr/>
            <p:nvPr/>
          </p:nvSpPr>
          <p:spPr>
            <a:xfrm>
              <a:off x="5551716" y="3330325"/>
              <a:ext cx="326571" cy="281178"/>
            </a:xfrm>
            <a:prstGeom prst="downArrow">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89" b="0" i="0" u="none" strike="noStrike" kern="0" cap="none" spc="0" normalizeH="0" baseline="0" noProof="0" dirty="0">
                <a:ln>
                  <a:noFill/>
                </a:ln>
                <a:solidFill>
                  <a:schemeClr val="tx1"/>
                </a:solidFill>
                <a:effectLst/>
                <a:uLnTx/>
                <a:uFillTx/>
                <a:latin typeface="UTM Avo" panose="02040603050506020204" pitchFamily="18" charset="0"/>
                <a:ea typeface="+mn-ea"/>
                <a:cs typeface="+mn-cs"/>
              </a:endParaRPr>
            </a:p>
          </p:txBody>
        </p:sp>
        <p:sp>
          <p:nvSpPr>
            <p:cNvPr id="15" name="TextBox 14">
              <a:extLst>
                <a:ext uri="{FF2B5EF4-FFF2-40B4-BE49-F238E27FC236}">
                  <a16:creationId xmlns:a16="http://schemas.microsoft.com/office/drawing/2014/main" id="{4BCA75A3-FA90-BCCA-B6CB-E6D0F618925C}"/>
                </a:ext>
              </a:extLst>
            </p:cNvPr>
            <p:cNvSpPr txBox="1"/>
            <p:nvPr/>
          </p:nvSpPr>
          <p:spPr>
            <a:xfrm>
              <a:off x="4468469" y="3541806"/>
              <a:ext cx="2493065" cy="1256882"/>
            </a:xfrm>
            <a:prstGeom prst="rect">
              <a:avLst/>
            </a:prstGeom>
            <a:noFill/>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Thiếu</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nghiêm</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túc</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không</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tôn</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trọng</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tính</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khách</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quan</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a:t>
              </a:r>
            </a:p>
          </p:txBody>
        </p:sp>
      </p:grpSp>
    </p:spTree>
    <p:extLst>
      <p:ext uri="{BB962C8B-B14F-4D97-AF65-F5344CB8AC3E}">
        <p14:creationId xmlns:p14="http://schemas.microsoft.com/office/powerpoint/2010/main" val="3998590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064EEAB-E7E6-E119-2976-F10025D014F9}"/>
            </a:ext>
          </a:extLst>
        </p:cNvPr>
        <p:cNvGrpSpPr/>
        <p:nvPr/>
      </p:nvGrpSpPr>
      <p:grpSpPr>
        <a:xfrm>
          <a:off x="0" y="0"/>
          <a:ext cx="0" cy="0"/>
          <a:chOff x="0" y="0"/>
          <a:chExt cx="0" cy="0"/>
        </a:xfrm>
      </p:grpSpPr>
      <p:sp>
        <p:nvSpPr>
          <p:cNvPr id="2" name="Freeform 12">
            <a:extLst>
              <a:ext uri="{FF2B5EF4-FFF2-40B4-BE49-F238E27FC236}">
                <a16:creationId xmlns:a16="http://schemas.microsoft.com/office/drawing/2014/main" id="{44DFBB9D-9E3A-425B-9B29-69BD25C147AE}"/>
              </a:ext>
            </a:extLst>
          </p:cNvPr>
          <p:cNvSpPr/>
          <p:nvPr/>
        </p:nvSpPr>
        <p:spPr>
          <a:xfrm>
            <a:off x="7392611" y="2569754"/>
            <a:ext cx="4886476" cy="4436513"/>
          </a:xfrm>
          <a:custGeom>
            <a:avLst/>
            <a:gdLst/>
            <a:ahLst/>
            <a:cxnLst/>
            <a:rect l="l" t="t" r="r" b="b"/>
            <a:pathLst>
              <a:path w="9064268" h="8229600">
                <a:moveTo>
                  <a:pt x="0" y="0"/>
                </a:moveTo>
                <a:lnTo>
                  <a:pt x="9064268" y="0"/>
                </a:lnTo>
                <a:lnTo>
                  <a:pt x="9064268" y="8229600"/>
                </a:lnTo>
                <a:lnTo>
                  <a:pt x="0" y="8229600"/>
                </a:lnTo>
                <a:lnTo>
                  <a:pt x="0" y="0"/>
                </a:lnTo>
                <a:close/>
              </a:path>
            </a:pathLst>
          </a:custGeom>
          <a:blipFill>
            <a:blip r:embed="rId3"/>
            <a:stretch>
              <a:fillRect/>
            </a:stretch>
          </a:blip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vi-VN" sz="2489" b="0" i="0" u="none" strike="noStrike" kern="0" cap="none" spc="0" normalizeH="0" baseline="0" noProof="0" dirty="0">
              <a:ln>
                <a:noFill/>
              </a:ln>
              <a:solidFill>
                <a:sysClr val="windowText" lastClr="000000"/>
              </a:solidFill>
              <a:effectLst/>
              <a:uLnTx/>
              <a:uFillTx/>
            </a:endParaRPr>
          </a:p>
        </p:txBody>
      </p:sp>
      <p:sp>
        <p:nvSpPr>
          <p:cNvPr id="16" name="Arrow: Pentagon 15">
            <a:extLst>
              <a:ext uri="{FF2B5EF4-FFF2-40B4-BE49-F238E27FC236}">
                <a16:creationId xmlns:a16="http://schemas.microsoft.com/office/drawing/2014/main" id="{D3C4A170-68CD-BC8B-D466-01ED8AF3EEEC}"/>
              </a:ext>
            </a:extLst>
          </p:cNvPr>
          <p:cNvSpPr/>
          <p:nvPr/>
        </p:nvSpPr>
        <p:spPr>
          <a:xfrm>
            <a:off x="1" y="1700592"/>
            <a:ext cx="3784600" cy="725715"/>
          </a:xfrm>
          <a:prstGeom prst="homePlate">
            <a:avLst/>
          </a:prstGeom>
          <a:solidFill>
            <a:srgbClr val="FFDD9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Nếu</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là</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N,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em</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sẽ</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p>
        </p:txBody>
      </p:sp>
      <p:sp>
        <p:nvSpPr>
          <p:cNvPr id="17" name="TextBox 16">
            <a:extLst>
              <a:ext uri="{FF2B5EF4-FFF2-40B4-BE49-F238E27FC236}">
                <a16:creationId xmlns:a16="http://schemas.microsoft.com/office/drawing/2014/main" id="{AA24FBDB-FB67-088C-9535-0FB7FFAA52E4}"/>
              </a:ext>
            </a:extLst>
          </p:cNvPr>
          <p:cNvSpPr txBox="1"/>
          <p:nvPr/>
        </p:nvSpPr>
        <p:spPr>
          <a:xfrm>
            <a:off x="437849" y="2612208"/>
            <a:ext cx="6693504" cy="3891835"/>
          </a:xfrm>
          <a:prstGeom prst="rect">
            <a:avLst/>
          </a:prstGeom>
          <a:noFill/>
        </p:spPr>
        <p:txBody>
          <a:bodyPr wrap="square">
            <a:spAutoFit/>
          </a:bodyPr>
          <a:lstStyle/>
          <a:p>
            <a:pPr marL="342900" lvl="0" indent="-342900" algn="just">
              <a:lnSpc>
                <a:spcPct val="150000"/>
              </a:lnSpc>
              <a:buClrTx/>
              <a:buFont typeface="Arial" panose="020B0604020202020204" pitchFamily="34" charset="0"/>
              <a:buChar char="•"/>
            </a:pPr>
            <a:r>
              <a:rPr lang="vi-VN" sz="2400" dirty="0">
                <a:latin typeface="UTM Avo" panose="02040603050506020204" pitchFamily="18" charset="0"/>
                <a:ea typeface="+mn-ea"/>
                <a:cs typeface="+mn-cs"/>
              </a:rPr>
              <a:t>Giải thích cho K hiểu ý nghĩa của khảo sát thực địa trong nghiên cứu khoa học.</a:t>
            </a:r>
          </a:p>
          <a:p>
            <a:pPr marL="342900" lvl="0" indent="-342900" algn="just">
              <a:lnSpc>
                <a:spcPct val="150000"/>
              </a:lnSpc>
              <a:buClrTx/>
              <a:buFont typeface="Arial" panose="020B0604020202020204" pitchFamily="34" charset="0"/>
              <a:buChar char="•"/>
            </a:pPr>
            <a:r>
              <a:rPr lang="vi-VN" sz="2400" dirty="0">
                <a:latin typeface="UTM Avo" panose="02040603050506020204" pitchFamily="18" charset="0"/>
                <a:ea typeface="+mn-ea"/>
                <a:cs typeface="+mn-cs"/>
              </a:rPr>
              <a:t>Đưa ra các ví dụ thực tế để chứng minh việc lấy dữ liệu trực tiếp từ thực tiễn sẽ tăng tính khách quan và chính xác của nghiên cứu, kết quả thu được mới có giá trị và độ tin cậy cao. </a:t>
            </a:r>
          </a:p>
        </p:txBody>
      </p:sp>
    </p:spTree>
    <p:extLst>
      <p:ext uri="{BB962C8B-B14F-4D97-AF65-F5344CB8AC3E}">
        <p14:creationId xmlns:p14="http://schemas.microsoft.com/office/powerpoint/2010/main" val="178614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A1A002D-C44C-5A42-AAB1-06D88C99781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17362FF-C17E-063D-2FF2-27EC969FB8A5}"/>
              </a:ext>
            </a:extLst>
          </p:cNvPr>
          <p:cNvGrpSpPr/>
          <p:nvPr/>
        </p:nvGrpSpPr>
        <p:grpSpPr>
          <a:xfrm>
            <a:off x="714517" y="1827216"/>
            <a:ext cx="10762965" cy="4549370"/>
            <a:chOff x="216209" y="522657"/>
            <a:chExt cx="8072224" cy="3412028"/>
          </a:xfrm>
        </p:grpSpPr>
        <p:sp>
          <p:nvSpPr>
            <p:cNvPr id="4" name="Rectangle: Rounded Corners 3">
              <a:extLst>
                <a:ext uri="{FF2B5EF4-FFF2-40B4-BE49-F238E27FC236}">
                  <a16:creationId xmlns:a16="http://schemas.microsoft.com/office/drawing/2014/main" id="{88C3B20A-D8D1-DDA4-59F9-988DDC634FC2}"/>
                </a:ext>
              </a:extLst>
            </p:cNvPr>
            <p:cNvSpPr/>
            <p:nvPr/>
          </p:nvSpPr>
          <p:spPr>
            <a:xfrm>
              <a:off x="216209" y="522657"/>
              <a:ext cx="8072224" cy="3412028"/>
            </a:xfrm>
            <a:prstGeom prst="roundRect">
              <a:avLst>
                <a:gd name="adj" fmla="val 3634"/>
              </a:avLst>
            </a:prstGeom>
            <a:solidFill>
              <a:srgbClr val="FFFFFF"/>
            </a:solidFill>
            <a:ln w="25400" cap="flat" cmpd="sng" algn="ctr">
              <a:noFill/>
              <a:prstDash val="solid"/>
            </a:ln>
            <a:effectLst/>
          </p:spPr>
          <p:txBody>
            <a:bodyPr rtlCol="0" anchor="b"/>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Vào dịp nghỉ hè, bạn M rất hay về quê. Ở quê có nhiều chỗ vui chơi, lại được ông bà chiều chuộng. Mỗi lần về, M rất thích chơi với chị họ trạc tuổi. Tuy nhiên, thường chỉ chơi được một lúc là lại xảy ra mâu thuẫn, khi thì tranh giành đồ ăn, lúc thì tranh giành đồ chơi, chỗ chơi, thậm chí còn giành tối được ngủ với bà. Những lúc như vậy, bà của M lại yêu cầu chị họ nhường cho M và giải thích: “Em ở xa, lâu ngày mới về, cháu là chị phải nhường cho em mới đúng”. </a:t>
              </a:r>
            </a:p>
          </p:txBody>
        </p:sp>
        <p:sp>
          <p:nvSpPr>
            <p:cNvPr id="6" name="Rectangle: Rounded Corners 5">
              <a:extLst>
                <a:ext uri="{FF2B5EF4-FFF2-40B4-BE49-F238E27FC236}">
                  <a16:creationId xmlns:a16="http://schemas.microsoft.com/office/drawing/2014/main" id="{BD52B429-82B1-1048-9E9E-1C0A9B0C216E}"/>
                </a:ext>
              </a:extLst>
            </p:cNvPr>
            <p:cNvSpPr/>
            <p:nvPr/>
          </p:nvSpPr>
          <p:spPr>
            <a:xfrm>
              <a:off x="3270792" y="560201"/>
              <a:ext cx="1963057" cy="420913"/>
            </a:xfrm>
            <a:prstGeom prst="roundRect">
              <a:avLst>
                <a:gd name="adj" fmla="val 50000"/>
              </a:avLst>
            </a:prstGeom>
            <a:solidFill>
              <a:schemeClr val="accent1">
                <a:lumMod val="20000"/>
                <a:lumOff val="8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Trường</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hợp</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2</a:t>
              </a:r>
            </a:p>
          </p:txBody>
        </p:sp>
      </p:grpSp>
    </p:spTree>
    <p:extLst>
      <p:ext uri="{BB962C8B-B14F-4D97-AF65-F5344CB8AC3E}">
        <p14:creationId xmlns:p14="http://schemas.microsoft.com/office/powerpoint/2010/main" val="4071950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945982-FE4B-E902-F839-C58F3E88D7E3}"/>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F2C76A0-D4CA-55FA-4C09-8EFACE5CF5D8}"/>
              </a:ext>
            </a:extLst>
          </p:cNvPr>
          <p:cNvSpPr/>
          <p:nvPr/>
        </p:nvSpPr>
        <p:spPr>
          <a:xfrm>
            <a:off x="4598402" y="1190031"/>
            <a:ext cx="2995195" cy="692703"/>
          </a:xfrm>
          <a:prstGeom prst="roundRect">
            <a:avLst>
              <a:gd name="adj" fmla="val 50000"/>
            </a:avLst>
          </a:prstGeom>
          <a:solidFill>
            <a:schemeClr val="accent6">
              <a:lumMod val="20000"/>
              <a:lumOff val="80000"/>
            </a:schemeClr>
          </a:solidFill>
          <a:ln w="25400" cap="flat" cmpd="sng" algn="ctr">
            <a:noFill/>
            <a:prstDash val="solid"/>
          </a:ln>
          <a:effectLst/>
        </p:spPr>
        <p:txBody>
          <a:bodyPr rtlCol="0" anchor="ctr"/>
          <a:lstStyle/>
          <a:p>
            <a:pPr lvl="0" algn="ctr">
              <a:buClrTx/>
              <a:defRPr/>
            </a:pPr>
            <a:r>
              <a:rPr lang="en-US" sz="2400" b="1">
                <a:latin typeface="UTM Avo" panose="02040603050506020204" pitchFamily="18" charset="0"/>
                <a:ea typeface="+mn-ea"/>
                <a:cs typeface="+mn-cs"/>
              </a:rPr>
              <a:t>Hậu quả </a:t>
            </a:r>
            <a:endParaRPr lang="en-US" sz="2400" b="1" dirty="0" err="1">
              <a:latin typeface="UTM Avo" panose="02040603050506020204" pitchFamily="18" charset="0"/>
              <a:ea typeface="+mn-ea"/>
              <a:cs typeface="+mn-cs"/>
            </a:endParaRPr>
          </a:p>
        </p:txBody>
      </p:sp>
      <p:sp>
        <p:nvSpPr>
          <p:cNvPr id="5" name="Rectangle: Rounded Corners 4">
            <a:extLst>
              <a:ext uri="{FF2B5EF4-FFF2-40B4-BE49-F238E27FC236}">
                <a16:creationId xmlns:a16="http://schemas.microsoft.com/office/drawing/2014/main" id="{E8222485-D35E-D8AF-18F1-9EB18FB0A1A8}"/>
              </a:ext>
            </a:extLst>
          </p:cNvPr>
          <p:cNvSpPr/>
          <p:nvPr/>
        </p:nvSpPr>
        <p:spPr>
          <a:xfrm>
            <a:off x="2100583" y="2212992"/>
            <a:ext cx="3324088" cy="2101757"/>
          </a:xfrm>
          <a:prstGeom prst="roundRect">
            <a:avLst>
              <a:gd name="adj" fmla="val 9067"/>
            </a:avLst>
          </a:prstGeom>
          <a:solidFill>
            <a:srgbClr val="FFFFFF"/>
          </a:solidFill>
          <a:ln w="38100" cap="flat" cmpd="sng" algn="ctr">
            <a:solidFill>
              <a:schemeClr val="accent6">
                <a:lumMod val="20000"/>
                <a:lumOff val="80000"/>
              </a:schemeClr>
            </a:solidFill>
            <a:prstDash val="solid"/>
          </a:ln>
          <a:effectLst/>
        </p:spPr>
        <p:txBody>
          <a:bodyPr rtlCol="0" anchor="ctr"/>
          <a:lstStyle/>
          <a:p>
            <a:pPr lvl="0" algn="just">
              <a:lnSpc>
                <a:spcPct val="150000"/>
              </a:lnSpc>
              <a:buClrTx/>
              <a:defRPr/>
            </a:pPr>
            <a:r>
              <a:rPr lang="en-US" sz="2400">
                <a:latin typeface="UTM Avo" panose="02040603050506020204" pitchFamily="18" charset="0"/>
                <a:ea typeface="+mn-ea"/>
                <a:cs typeface="+mn-cs"/>
              </a:rPr>
              <a:t>Bà đối xử không công bằng với hai chị em. </a:t>
            </a:r>
            <a:endParaRPr lang="en-US" sz="2400" dirty="0">
              <a:latin typeface="UTM Avo" panose="02040603050506020204" pitchFamily="18" charset="0"/>
              <a:ea typeface="+mn-ea"/>
              <a:cs typeface="+mn-cs"/>
            </a:endParaRPr>
          </a:p>
        </p:txBody>
      </p:sp>
      <p:sp>
        <p:nvSpPr>
          <p:cNvPr id="9" name="Rectangle: Rounded Corners 8">
            <a:extLst>
              <a:ext uri="{FF2B5EF4-FFF2-40B4-BE49-F238E27FC236}">
                <a16:creationId xmlns:a16="http://schemas.microsoft.com/office/drawing/2014/main" id="{C228C42F-A912-DE60-9E7A-0D74A56FC9F6}"/>
              </a:ext>
            </a:extLst>
          </p:cNvPr>
          <p:cNvSpPr/>
          <p:nvPr/>
        </p:nvSpPr>
        <p:spPr>
          <a:xfrm>
            <a:off x="6767330" y="2212992"/>
            <a:ext cx="3324088" cy="2101757"/>
          </a:xfrm>
          <a:prstGeom prst="roundRect">
            <a:avLst>
              <a:gd name="adj" fmla="val 9067"/>
            </a:avLst>
          </a:prstGeom>
          <a:solidFill>
            <a:srgbClr val="FFFFFF"/>
          </a:solidFill>
          <a:ln w="38100" cap="flat" cmpd="sng" algn="ctr">
            <a:solidFill>
              <a:schemeClr val="accent6">
                <a:lumMod val="20000"/>
                <a:lumOff val="80000"/>
              </a:schemeClr>
            </a:solidFill>
            <a:prstDash val="solid"/>
          </a:ln>
          <a:effectLst/>
        </p:spPr>
        <p:txBody>
          <a:bodyPr rtlCol="0" anchor="ctr"/>
          <a:lstStyle/>
          <a:p>
            <a:pPr lvl="0" algn="just">
              <a:lnSpc>
                <a:spcPct val="150000"/>
              </a:lnSpc>
              <a:buClrTx/>
              <a:defRPr/>
            </a:pPr>
            <a:r>
              <a:rPr lang="en-US" sz="2400">
                <a:latin typeface="UTM Avo" panose="02040603050506020204" pitchFamily="18" charset="0"/>
                <a:ea typeface="+mn-ea"/>
                <a:cs typeface="+mn-cs"/>
              </a:rPr>
              <a:t>Tạo ra xung đột giữa M và chị họ. </a:t>
            </a:r>
            <a:endParaRPr lang="en-US" sz="2400" dirty="0">
              <a:latin typeface="UTM Avo" panose="02040603050506020204" pitchFamily="18" charset="0"/>
              <a:ea typeface="+mn-ea"/>
              <a:cs typeface="+mn-cs"/>
            </a:endParaRPr>
          </a:p>
        </p:txBody>
      </p:sp>
      <p:grpSp>
        <p:nvGrpSpPr>
          <p:cNvPr id="10" name="Group 9">
            <a:extLst>
              <a:ext uri="{FF2B5EF4-FFF2-40B4-BE49-F238E27FC236}">
                <a16:creationId xmlns:a16="http://schemas.microsoft.com/office/drawing/2014/main" id="{B467F5D3-1A30-936C-1F69-09FFF44701EA}"/>
              </a:ext>
            </a:extLst>
          </p:cNvPr>
          <p:cNvGrpSpPr/>
          <p:nvPr/>
        </p:nvGrpSpPr>
        <p:grpSpPr>
          <a:xfrm>
            <a:off x="1401978" y="4645007"/>
            <a:ext cx="9388041" cy="1406399"/>
            <a:chOff x="4367350" y="3299364"/>
            <a:chExt cx="7041031" cy="1054799"/>
          </a:xfrm>
        </p:grpSpPr>
        <p:sp>
          <p:nvSpPr>
            <p:cNvPr id="11" name="Arrow: Down 10">
              <a:extLst>
                <a:ext uri="{FF2B5EF4-FFF2-40B4-BE49-F238E27FC236}">
                  <a16:creationId xmlns:a16="http://schemas.microsoft.com/office/drawing/2014/main" id="{B05E7CCB-E146-426B-9845-D5DA55437AE9}"/>
                </a:ext>
              </a:extLst>
            </p:cNvPr>
            <p:cNvSpPr/>
            <p:nvPr/>
          </p:nvSpPr>
          <p:spPr>
            <a:xfrm>
              <a:off x="7724580" y="3299364"/>
              <a:ext cx="326571" cy="283111"/>
            </a:xfrm>
            <a:prstGeom prst="downArrow">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89" b="0" i="0" u="none" strike="noStrike" kern="0" cap="none" spc="0" normalizeH="0" baseline="0" noProof="0" dirty="0">
                <a:ln>
                  <a:noFill/>
                </a:ln>
                <a:solidFill>
                  <a:schemeClr val="tx1"/>
                </a:solidFill>
                <a:effectLst/>
                <a:uLnTx/>
                <a:uFillTx/>
                <a:latin typeface="UTM Avo" panose="02040603050506020204" pitchFamily="18" charset="0"/>
                <a:ea typeface="+mn-ea"/>
                <a:cs typeface="+mn-cs"/>
              </a:endParaRPr>
            </a:p>
          </p:txBody>
        </p:sp>
        <p:sp>
          <p:nvSpPr>
            <p:cNvPr id="12" name="TextBox 11">
              <a:extLst>
                <a:ext uri="{FF2B5EF4-FFF2-40B4-BE49-F238E27FC236}">
                  <a16:creationId xmlns:a16="http://schemas.microsoft.com/office/drawing/2014/main" id="{331BCA42-5FC4-3DA6-E7EB-713AC315C936}"/>
                </a:ext>
              </a:extLst>
            </p:cNvPr>
            <p:cNvSpPr txBox="1"/>
            <p:nvPr/>
          </p:nvSpPr>
          <p:spPr>
            <a:xfrm>
              <a:off x="4367350" y="3512779"/>
              <a:ext cx="7041031" cy="841384"/>
            </a:xfrm>
            <a:prstGeom prst="rect">
              <a:avLst/>
            </a:prstGeom>
            <a:noFill/>
          </p:spPr>
          <p:txBody>
            <a:bodyPr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0" u="none" strike="noStrike" kern="0" cap="none" spc="0" normalizeH="0" baseline="0" noProof="0" dirty="0">
                  <a:ln>
                    <a:noFill/>
                  </a:ln>
                  <a:solidFill>
                    <a:schemeClr val="tx1"/>
                  </a:solidFill>
                  <a:effectLst/>
                  <a:uLnTx/>
                  <a:uFillTx/>
                  <a:latin typeface="UTM Avo" panose="02040603050506020204" pitchFamily="18" charset="0"/>
                </a:rPr>
                <a:t>Các bên cần phải thảo luận và tìm ra cách tiếp cận công bằng và tử tế đối với tất cả các thành viên trong gia đình. </a:t>
              </a:r>
            </a:p>
          </p:txBody>
        </p:sp>
      </p:grpSp>
    </p:spTree>
    <p:extLst>
      <p:ext uri="{BB962C8B-B14F-4D97-AF65-F5344CB8AC3E}">
        <p14:creationId xmlns:p14="http://schemas.microsoft.com/office/powerpoint/2010/main" val="2373409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044F059-863B-68A8-6BAF-515B2EB6A480}"/>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0DB8BFEE-0DF4-F83E-66DE-2C688A2DAF55}"/>
              </a:ext>
            </a:extLst>
          </p:cNvPr>
          <p:cNvGrpSpPr/>
          <p:nvPr/>
        </p:nvGrpSpPr>
        <p:grpSpPr>
          <a:xfrm>
            <a:off x="557322" y="2231263"/>
            <a:ext cx="5346095" cy="3318637"/>
            <a:chOff x="542472" y="1592687"/>
            <a:chExt cx="4009571" cy="2488978"/>
          </a:xfrm>
        </p:grpSpPr>
        <p:sp>
          <p:nvSpPr>
            <p:cNvPr id="3" name="Rectangle: Rounded Corners 2">
              <a:extLst>
                <a:ext uri="{FF2B5EF4-FFF2-40B4-BE49-F238E27FC236}">
                  <a16:creationId xmlns:a16="http://schemas.microsoft.com/office/drawing/2014/main" id="{4FAA11AD-30C3-9193-B7F3-941A12B6314C}"/>
                </a:ext>
              </a:extLst>
            </p:cNvPr>
            <p:cNvSpPr/>
            <p:nvPr/>
          </p:nvSpPr>
          <p:spPr>
            <a:xfrm>
              <a:off x="542472" y="2046514"/>
              <a:ext cx="4009571" cy="2035151"/>
            </a:xfrm>
            <a:prstGeom prst="roundRect">
              <a:avLst>
                <a:gd name="adj" fmla="val 8589"/>
              </a:avLst>
            </a:prstGeom>
            <a:solidFill>
              <a:srgbClr val="FFFFFF"/>
            </a:solidFill>
            <a:ln w="25400" cap="flat" cmpd="sng" algn="ctr">
              <a:solidFill>
                <a:srgbClr val="73BDE0"/>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UTM Avo" panose="02040603050506020204" pitchFamily="18" charset="0"/>
                  <a:ea typeface="+mn-ea"/>
                  <a:cs typeface="+mn-cs"/>
                </a:rPr>
                <a:t>Dựa trên nguyên tắc khách quan và công bằng, em hãy đề xuất một số cách để giải quyết khúc mắc giữa bạn M và người chị họ.</a:t>
              </a:r>
            </a:p>
          </p:txBody>
        </p:sp>
        <p:sp>
          <p:nvSpPr>
            <p:cNvPr id="13" name="Freeform 7">
              <a:extLst>
                <a:ext uri="{FF2B5EF4-FFF2-40B4-BE49-F238E27FC236}">
                  <a16:creationId xmlns:a16="http://schemas.microsoft.com/office/drawing/2014/main" id="{7A3307CD-B9F5-DF50-9A5B-58ACEC50A9D8}"/>
                </a:ext>
              </a:extLst>
            </p:cNvPr>
            <p:cNvSpPr/>
            <p:nvPr/>
          </p:nvSpPr>
          <p:spPr>
            <a:xfrm>
              <a:off x="2085856" y="1592687"/>
              <a:ext cx="922802" cy="675953"/>
            </a:xfrm>
            <a:custGeom>
              <a:avLst/>
              <a:gdLst/>
              <a:ahLst/>
              <a:cxnLst/>
              <a:rect l="l" t="t" r="r" b="b"/>
              <a:pathLst>
                <a:path w="5617474" h="4114800">
                  <a:moveTo>
                    <a:pt x="0" y="0"/>
                  </a:moveTo>
                  <a:lnTo>
                    <a:pt x="5617474" y="0"/>
                  </a:lnTo>
                  <a:lnTo>
                    <a:pt x="561747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vi-VN" sz="2489" b="0" i="0" u="none" strike="noStrike" kern="0" cap="none" spc="0" normalizeH="0" baseline="0" noProof="0" dirty="0">
                <a:ln>
                  <a:noFill/>
                </a:ln>
                <a:solidFill>
                  <a:sysClr val="windowText" lastClr="000000"/>
                </a:solidFill>
                <a:effectLst/>
                <a:uLnTx/>
                <a:uFillTx/>
              </a:endParaRPr>
            </a:p>
          </p:txBody>
        </p:sp>
      </p:grpSp>
      <p:sp>
        <p:nvSpPr>
          <p:cNvPr id="14" name="Freeform 9">
            <a:extLst>
              <a:ext uri="{FF2B5EF4-FFF2-40B4-BE49-F238E27FC236}">
                <a16:creationId xmlns:a16="http://schemas.microsoft.com/office/drawing/2014/main" id="{5B3599CC-4896-DC51-BE04-46780EE6C050}"/>
              </a:ext>
            </a:extLst>
          </p:cNvPr>
          <p:cNvSpPr/>
          <p:nvPr/>
        </p:nvSpPr>
        <p:spPr>
          <a:xfrm>
            <a:off x="6131107" y="2066052"/>
            <a:ext cx="5911040" cy="4403725"/>
          </a:xfrm>
          <a:custGeom>
            <a:avLst/>
            <a:gdLst/>
            <a:ahLst/>
            <a:cxnLst/>
            <a:rect l="l" t="t" r="r" b="b"/>
            <a:pathLst>
              <a:path w="11046443" h="8229600">
                <a:moveTo>
                  <a:pt x="0" y="0"/>
                </a:moveTo>
                <a:lnTo>
                  <a:pt x="11046443" y="0"/>
                </a:lnTo>
                <a:lnTo>
                  <a:pt x="11046443" y="8229600"/>
                </a:lnTo>
                <a:lnTo>
                  <a:pt x="0" y="8229600"/>
                </a:lnTo>
                <a:lnTo>
                  <a:pt x="0" y="0"/>
                </a:lnTo>
                <a:close/>
              </a:path>
            </a:pathLst>
          </a:custGeom>
          <a:blipFill>
            <a:blip r:embed="rId5"/>
            <a:stretch>
              <a:fillRect/>
            </a:stretch>
          </a:blip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vi-VN" sz="2489"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25507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93133AB-F89E-7A02-7DB6-1C3DF0AECCB6}"/>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00F42DAF-ECD3-A76D-93F6-3530010A45E2}"/>
              </a:ext>
            </a:extLst>
          </p:cNvPr>
          <p:cNvSpPr/>
          <p:nvPr/>
        </p:nvSpPr>
        <p:spPr>
          <a:xfrm>
            <a:off x="3086705" y="1070262"/>
            <a:ext cx="6018589" cy="899887"/>
          </a:xfrm>
          <a:prstGeom prst="roundRect">
            <a:avLst>
              <a:gd name="adj" fmla="val 50000"/>
            </a:avLst>
          </a:prstGeom>
          <a:solidFill>
            <a:srgbClr val="FFFFFF"/>
          </a:solidFill>
          <a:ln w="38100" cap="flat" cmpd="sng" algn="ctr">
            <a:solidFill>
              <a:schemeClr val="accent2"/>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Cách</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giải</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quyết</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mâu</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thuẫn</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p>
        </p:txBody>
      </p:sp>
      <p:sp>
        <p:nvSpPr>
          <p:cNvPr id="6" name="Rectangle: Rounded Corners 5">
            <a:extLst>
              <a:ext uri="{FF2B5EF4-FFF2-40B4-BE49-F238E27FC236}">
                <a16:creationId xmlns:a16="http://schemas.microsoft.com/office/drawing/2014/main" id="{FB087869-1FE7-0380-7DA3-BC29D84F6452}"/>
              </a:ext>
            </a:extLst>
          </p:cNvPr>
          <p:cNvSpPr/>
          <p:nvPr/>
        </p:nvSpPr>
        <p:spPr>
          <a:xfrm>
            <a:off x="76201" y="2557626"/>
            <a:ext cx="3035974" cy="2816374"/>
          </a:xfrm>
          <a:prstGeom prst="roundRect">
            <a:avLst>
              <a:gd name="adj" fmla="val 8589"/>
            </a:avLst>
          </a:prstGeom>
          <a:solidFill>
            <a:schemeClr val="accent2">
              <a:lumMod val="20000"/>
              <a:lumOff val="80000"/>
            </a:schemeClr>
          </a:solid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Tổ</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chức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các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hoạt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động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chung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mà</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cả</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hai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đều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thích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a:t>
            </a:r>
          </a:p>
        </p:txBody>
      </p:sp>
      <p:sp>
        <p:nvSpPr>
          <p:cNvPr id="7" name="Rectangle: Rounded Corners 6">
            <a:extLst>
              <a:ext uri="{FF2B5EF4-FFF2-40B4-BE49-F238E27FC236}">
                <a16:creationId xmlns:a16="http://schemas.microsoft.com/office/drawing/2014/main" id="{88387E9F-5544-FF2D-53FE-C0780A4CB983}"/>
              </a:ext>
            </a:extLst>
          </p:cNvPr>
          <p:cNvSpPr/>
          <p:nvPr/>
        </p:nvSpPr>
        <p:spPr>
          <a:xfrm>
            <a:off x="3144126" y="2557622"/>
            <a:ext cx="3035974" cy="2816374"/>
          </a:xfrm>
          <a:prstGeom prst="roundRect">
            <a:avLst>
              <a:gd name="adj" fmla="val 8589"/>
            </a:avLst>
          </a:prstGeom>
          <a:solidFill>
            <a:schemeClr val="accent2">
              <a:lumMod val="20000"/>
              <a:lumOff val="80000"/>
            </a:schemeClr>
          </a:solidFill>
          <a:ln w="25400" cap="flat" cmpd="sng" algn="ctr">
            <a:noFill/>
            <a:prstDash val="solid"/>
          </a:ln>
          <a:effectLst/>
        </p:spPr>
        <p:txBody>
          <a:bodyPr rtlCol="0" anchor="ctr"/>
          <a:lstStyle/>
          <a:p>
            <a:pPr algn="just">
              <a:lnSpc>
                <a:spcPct val="150000"/>
              </a:lnSpc>
              <a:buClrTx/>
            </a:pPr>
            <a:r>
              <a:rPr lang="vi-VN" sz="2400" dirty="0">
                <a:latin typeface="UTM Avo" panose="02040603050506020204" pitchFamily="18" charset="0"/>
                <a:ea typeface="+mn-ea"/>
                <a:cs typeface="+mn-cs"/>
              </a:rPr>
              <a:t>Thiết lập quy tắc trước khi chơi để M và chị họ cùng tuân thủ.</a:t>
            </a:r>
            <a:endParaRPr lang="en-US" sz="2400" dirty="0">
              <a:latin typeface="UTM Avo" panose="02040603050506020204" pitchFamily="18" charset="0"/>
              <a:ea typeface="+mn-ea"/>
              <a:cs typeface="+mn-cs"/>
            </a:endParaRPr>
          </a:p>
        </p:txBody>
      </p:sp>
      <p:sp>
        <p:nvSpPr>
          <p:cNvPr id="8" name="Rectangle: Rounded Corners 7">
            <a:extLst>
              <a:ext uri="{FF2B5EF4-FFF2-40B4-BE49-F238E27FC236}">
                <a16:creationId xmlns:a16="http://schemas.microsoft.com/office/drawing/2014/main" id="{1E327413-B0F3-4739-CBFA-3B6A5D214D78}"/>
              </a:ext>
            </a:extLst>
          </p:cNvPr>
          <p:cNvSpPr/>
          <p:nvPr/>
        </p:nvSpPr>
        <p:spPr>
          <a:xfrm>
            <a:off x="6197856" y="2557623"/>
            <a:ext cx="3008136" cy="2816374"/>
          </a:xfrm>
          <a:prstGeom prst="roundRect">
            <a:avLst>
              <a:gd name="adj" fmla="val 8589"/>
            </a:avLst>
          </a:prstGeom>
          <a:solidFill>
            <a:schemeClr val="accent2">
              <a:lumMod val="20000"/>
              <a:lumOff val="80000"/>
            </a:schemeClr>
          </a:solid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lang="vi-VN" sz="2400" dirty="0">
                <a:latin typeface="UTM Avo" panose="02040603050506020204" pitchFamily="18" charset="0"/>
                <a:ea typeface="+mn-ea"/>
                <a:cs typeface="+mn-cs"/>
              </a:rPr>
              <a:t>Tạo sự thống nhất giữa người lớn trong gia đình.</a:t>
            </a:r>
            <a:endParaRPr lang="en-US" sz="2400" dirty="0">
              <a:latin typeface="UTM Avo" panose="02040603050506020204" pitchFamily="18" charset="0"/>
              <a:ea typeface="+mn-ea"/>
              <a:cs typeface="+mn-cs"/>
            </a:endParaRPr>
          </a:p>
        </p:txBody>
      </p:sp>
      <p:sp>
        <p:nvSpPr>
          <p:cNvPr id="13" name="Rectangle: Rounded Corners 12">
            <a:extLst>
              <a:ext uri="{FF2B5EF4-FFF2-40B4-BE49-F238E27FC236}">
                <a16:creationId xmlns:a16="http://schemas.microsoft.com/office/drawing/2014/main" id="{348A3336-CEC1-1CEC-822F-BCAF31166B12}"/>
              </a:ext>
            </a:extLst>
          </p:cNvPr>
          <p:cNvSpPr/>
          <p:nvPr/>
        </p:nvSpPr>
        <p:spPr>
          <a:xfrm>
            <a:off x="9232626" y="2557622"/>
            <a:ext cx="2923607" cy="2816374"/>
          </a:xfrm>
          <a:prstGeom prst="roundRect">
            <a:avLst>
              <a:gd name="adj" fmla="val 8589"/>
            </a:avLst>
          </a:prstGeom>
          <a:solidFill>
            <a:schemeClr val="accent2">
              <a:lumMod val="20000"/>
              <a:lumOff val="80000"/>
            </a:schemeClr>
          </a:solid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Thảo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luận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để</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giải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quyết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xung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đột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một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cách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bình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đẳng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hoà</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bình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a:t>
            </a:r>
          </a:p>
        </p:txBody>
      </p:sp>
      <p:cxnSp>
        <p:nvCxnSpPr>
          <p:cNvPr id="14" name="Straight Connector 8">
            <a:extLst>
              <a:ext uri="{FF2B5EF4-FFF2-40B4-BE49-F238E27FC236}">
                <a16:creationId xmlns:a16="http://schemas.microsoft.com/office/drawing/2014/main" id="{A30330D8-4040-B9B1-22E7-E880F479C2A9}"/>
              </a:ext>
            </a:extLst>
          </p:cNvPr>
          <p:cNvCxnSpPr>
            <a:cxnSpLocks/>
            <a:stCxn id="5" idx="2"/>
            <a:endCxn id="6" idx="0"/>
          </p:cNvCxnSpPr>
          <p:nvPr/>
        </p:nvCxnSpPr>
        <p:spPr>
          <a:xfrm rot="5400000">
            <a:off x="3551356" y="12981"/>
            <a:ext cx="587477" cy="4501812"/>
          </a:xfrm>
          <a:prstGeom prst="curvedConnector3">
            <a:avLst>
              <a:gd name="adj1" fmla="val 50000"/>
            </a:avLst>
          </a:prstGeom>
          <a:noFill/>
          <a:ln w="38100" cap="flat" cmpd="sng" algn="ctr">
            <a:solidFill>
              <a:schemeClr val="accent2"/>
            </a:solidFill>
            <a:prstDash val="solid"/>
          </a:ln>
          <a:effectLst/>
        </p:spPr>
      </p:cxnSp>
      <p:cxnSp>
        <p:nvCxnSpPr>
          <p:cNvPr id="15" name="Straight Connector 9">
            <a:extLst>
              <a:ext uri="{FF2B5EF4-FFF2-40B4-BE49-F238E27FC236}">
                <a16:creationId xmlns:a16="http://schemas.microsoft.com/office/drawing/2014/main" id="{B4E9C8EC-AE99-0048-D40B-0AE6809DED37}"/>
              </a:ext>
            </a:extLst>
          </p:cNvPr>
          <p:cNvCxnSpPr>
            <a:cxnSpLocks/>
            <a:stCxn id="5" idx="2"/>
            <a:endCxn id="7" idx="0"/>
          </p:cNvCxnSpPr>
          <p:nvPr/>
        </p:nvCxnSpPr>
        <p:spPr>
          <a:xfrm rot="5400000">
            <a:off x="5085321" y="1546942"/>
            <a:ext cx="587473" cy="1433887"/>
          </a:xfrm>
          <a:prstGeom prst="curvedConnector3">
            <a:avLst>
              <a:gd name="adj1" fmla="val 50000"/>
            </a:avLst>
          </a:prstGeom>
          <a:noFill/>
          <a:ln w="38100" cap="flat" cmpd="sng" algn="ctr">
            <a:solidFill>
              <a:schemeClr val="accent2"/>
            </a:solidFill>
            <a:prstDash val="solid"/>
          </a:ln>
          <a:effectLst/>
        </p:spPr>
      </p:cxnSp>
      <p:cxnSp>
        <p:nvCxnSpPr>
          <p:cNvPr id="16" name="Straight Connector 12">
            <a:extLst>
              <a:ext uri="{FF2B5EF4-FFF2-40B4-BE49-F238E27FC236}">
                <a16:creationId xmlns:a16="http://schemas.microsoft.com/office/drawing/2014/main" id="{3FB203CA-C3E0-04BE-0796-B524B601233D}"/>
              </a:ext>
            </a:extLst>
          </p:cNvPr>
          <p:cNvCxnSpPr>
            <a:cxnSpLocks/>
            <a:stCxn id="5" idx="2"/>
            <a:endCxn id="8" idx="0"/>
          </p:cNvCxnSpPr>
          <p:nvPr/>
        </p:nvCxnSpPr>
        <p:spPr>
          <a:xfrm rot="16200000" flipH="1">
            <a:off x="6605225" y="1460924"/>
            <a:ext cx="587474" cy="1605924"/>
          </a:xfrm>
          <a:prstGeom prst="curvedConnector3">
            <a:avLst>
              <a:gd name="adj1" fmla="val 50000"/>
            </a:avLst>
          </a:prstGeom>
          <a:noFill/>
          <a:ln w="38100" cap="flat" cmpd="sng" algn="ctr">
            <a:solidFill>
              <a:schemeClr val="accent2"/>
            </a:solidFill>
            <a:prstDash val="solid"/>
          </a:ln>
          <a:effectLst/>
        </p:spPr>
      </p:cxnSp>
      <p:cxnSp>
        <p:nvCxnSpPr>
          <p:cNvPr id="17" name="Straight Connector 15">
            <a:extLst>
              <a:ext uri="{FF2B5EF4-FFF2-40B4-BE49-F238E27FC236}">
                <a16:creationId xmlns:a16="http://schemas.microsoft.com/office/drawing/2014/main" id="{CE22307F-07C3-1CF7-0F5D-8C4C5C7C4630}"/>
              </a:ext>
            </a:extLst>
          </p:cNvPr>
          <p:cNvCxnSpPr>
            <a:cxnSpLocks/>
            <a:stCxn id="5" idx="2"/>
            <a:endCxn id="13" idx="0"/>
          </p:cNvCxnSpPr>
          <p:nvPr/>
        </p:nvCxnSpPr>
        <p:spPr>
          <a:xfrm rot="16200000" flipH="1">
            <a:off x="8101479" y="-35330"/>
            <a:ext cx="587473" cy="4598430"/>
          </a:xfrm>
          <a:prstGeom prst="curvedConnector3">
            <a:avLst>
              <a:gd name="adj1" fmla="val 50000"/>
            </a:avLst>
          </a:prstGeom>
          <a:noFill/>
          <a:ln w="38100" cap="flat" cmpd="sng" algn="ctr">
            <a:solidFill>
              <a:schemeClr val="accent2"/>
            </a:solidFill>
            <a:prstDash val="solid"/>
          </a:ln>
          <a:effectLst/>
        </p:spPr>
      </p:cxnSp>
      <p:sp>
        <p:nvSpPr>
          <p:cNvPr id="18" name="Freeform 8">
            <a:extLst>
              <a:ext uri="{FF2B5EF4-FFF2-40B4-BE49-F238E27FC236}">
                <a16:creationId xmlns:a16="http://schemas.microsoft.com/office/drawing/2014/main" id="{6A73DDD8-1A88-0035-1F7F-84838F1FBEBB}"/>
              </a:ext>
            </a:extLst>
          </p:cNvPr>
          <p:cNvSpPr/>
          <p:nvPr/>
        </p:nvSpPr>
        <p:spPr>
          <a:xfrm>
            <a:off x="3446444" y="5373996"/>
            <a:ext cx="5299113" cy="1487360"/>
          </a:xfrm>
          <a:custGeom>
            <a:avLst/>
            <a:gdLst/>
            <a:ahLst/>
            <a:cxnLst/>
            <a:rect l="l" t="t" r="r" b="b"/>
            <a:pathLst>
              <a:path w="7315200" h="2660904">
                <a:moveTo>
                  <a:pt x="0" y="0"/>
                </a:moveTo>
                <a:lnTo>
                  <a:pt x="7315200" y="0"/>
                </a:lnTo>
                <a:lnTo>
                  <a:pt x="7315200" y="2660904"/>
                </a:lnTo>
                <a:lnTo>
                  <a:pt x="0" y="266090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vi-VN" sz="24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812200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FE55354-5534-EE51-2844-F9CC5433023A}"/>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085CB9E-36D4-FA3A-9909-C1C2177D1A2D}"/>
              </a:ext>
            </a:extLst>
          </p:cNvPr>
          <p:cNvSpPr/>
          <p:nvPr/>
        </p:nvSpPr>
        <p:spPr>
          <a:xfrm>
            <a:off x="701040" y="1701800"/>
            <a:ext cx="10789920" cy="5029200"/>
          </a:xfrm>
          <a:prstGeom prst="roundRect">
            <a:avLst>
              <a:gd name="adj" fmla="val 6897"/>
            </a:avLst>
          </a:prstGeom>
          <a:solidFill>
            <a:schemeClr val="bg1"/>
          </a:solidFill>
          <a:ln w="38100" cap="flat" cmpd="sng" algn="ctr">
            <a:solidFill>
              <a:srgbClr val="671E29">
                <a:shade val="15000"/>
              </a:srgbClr>
            </a:solidFill>
            <a:prstDash val="solid"/>
          </a:ln>
          <a:effectLst/>
        </p:spPr>
        <p:txBody>
          <a:bodyPr rtlCol="0" anchor="ctr"/>
          <a:lstStyle/>
          <a:p>
            <a:pPr marL="380990" marR="0" lvl="0" indent="-380990" algn="just"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dirty="0">
                <a:latin typeface="UTM Avo" panose="02040603050506020204" pitchFamily="18" charset="0"/>
                <a:ea typeface="UD Digi Kyokasho N-B" panose="02020700000000000000" pitchFamily="17" charset="-128"/>
                <a:cs typeface="+mn-cs"/>
              </a:rPr>
              <a:t>Sự thiếu khách quan và công bằng có thể tạo ra nhận thức sai lệch dẫn đến những quyết định sai lầm; làm nảy sinh mâu thuẫn trong các mối quan hệ; làm mất niềm tin và động lực đối với những người bị ảnh hưởng. </a:t>
            </a:r>
          </a:p>
          <a:p>
            <a:pPr marL="380990" marR="0" lvl="0" indent="-380990" algn="just"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dirty="0">
                <a:latin typeface="UTM Avo" panose="02040603050506020204" pitchFamily="18" charset="0"/>
                <a:ea typeface="UD Digi Kyokasho N-B" panose="02020700000000000000" pitchFamily="17" charset="-128"/>
                <a:cs typeface="+mn-cs"/>
              </a:rPr>
              <a:t>Để thực hiện khách quan và công bằng, mỗi người cần thường xuyên rèn luyện thái độ nhìn nhận, đánh giá sự vật đúng như nó đang tồn tại, không định kiến, thiên vị khi nhận xét, đánh giá. Luôn thể hiện thái độ không đồng tình và phê phán những biểu hiện thiếu khách quan và công bằng trong cuộc sống hằng ngày.</a:t>
            </a:r>
          </a:p>
        </p:txBody>
      </p:sp>
      <p:sp>
        <p:nvSpPr>
          <p:cNvPr id="3" name="Rectangle: Rounded Corners 2">
            <a:extLst>
              <a:ext uri="{FF2B5EF4-FFF2-40B4-BE49-F238E27FC236}">
                <a16:creationId xmlns:a16="http://schemas.microsoft.com/office/drawing/2014/main" id="{DEC903A7-E4E3-62CD-BE6F-4CE77095A581}"/>
              </a:ext>
            </a:extLst>
          </p:cNvPr>
          <p:cNvSpPr/>
          <p:nvPr/>
        </p:nvSpPr>
        <p:spPr>
          <a:xfrm>
            <a:off x="4813905" y="977901"/>
            <a:ext cx="2564189" cy="723900"/>
          </a:xfrm>
          <a:prstGeom prst="roundRect">
            <a:avLst>
              <a:gd name="adj" fmla="val 50000"/>
            </a:avLst>
          </a:prstGeom>
          <a:solidFill>
            <a:srgbClr val="FFDD95"/>
          </a:solidFill>
          <a:ln w="38100" cap="flat" cmpd="sng" algn="ctr">
            <a:solidFill>
              <a:schemeClr val="tx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Kết</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luận</a:t>
            </a:r>
            <a:endPar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1947245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41B6820-7CBD-AF71-4787-77B6872B5AD3}"/>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471E75E1-8269-2BB0-C7DC-B6FD06E423D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4CBBB491-FEFA-3BBE-779E-0A717B6E096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82171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77A898C-9BE0-A066-7FC1-A14D1BFB86B0}"/>
              </a:ext>
            </a:extLst>
          </p:cNvPr>
          <p:cNvGrpSpPr/>
          <p:nvPr/>
        </p:nvGrpSpPr>
        <p:grpSpPr>
          <a:xfrm>
            <a:off x="616933" y="2037080"/>
            <a:ext cx="11156645" cy="2783840"/>
            <a:chOff x="388258" y="-20315"/>
            <a:chExt cx="8367484" cy="2087879"/>
          </a:xfrm>
        </p:grpSpPr>
        <p:sp>
          <p:nvSpPr>
            <p:cNvPr id="4" name="Oval 3">
              <a:extLst>
                <a:ext uri="{FF2B5EF4-FFF2-40B4-BE49-F238E27FC236}">
                  <a16:creationId xmlns:a16="http://schemas.microsoft.com/office/drawing/2014/main" id="{4B51A6C4-86D6-FCA3-9D8B-A849C644D091}"/>
                </a:ext>
              </a:extLst>
            </p:cNvPr>
            <p:cNvSpPr/>
            <p:nvPr/>
          </p:nvSpPr>
          <p:spPr>
            <a:xfrm>
              <a:off x="388258" y="214087"/>
              <a:ext cx="489856" cy="489856"/>
            </a:xfrm>
            <a:prstGeom prst="ellipse">
              <a:avLst/>
            </a:prstGeom>
            <a:noFill/>
            <a:ln w="25400" cap="flat" cmpd="sng" algn="ctr">
              <a:solidFill>
                <a:srgbClr val="00B0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C00000"/>
                  </a:solidFill>
                  <a:effectLst/>
                  <a:uLnTx/>
                  <a:uFillTx/>
                  <a:latin typeface="UTM Avo" panose="02040603050506020204" pitchFamily="18" charset="0"/>
                  <a:ea typeface="+mn-ea"/>
                  <a:cs typeface="+mn-cs"/>
                </a:rPr>
                <a:t>2</a:t>
              </a:r>
            </a:p>
          </p:txBody>
        </p:sp>
        <p:sp>
          <p:nvSpPr>
            <p:cNvPr id="6" name="TextBox 5">
              <a:extLst>
                <a:ext uri="{FF2B5EF4-FFF2-40B4-BE49-F238E27FC236}">
                  <a16:creationId xmlns:a16="http://schemas.microsoft.com/office/drawing/2014/main" id="{1569BE20-4D54-27E6-822F-9C4B3160FE5F}"/>
                </a:ext>
              </a:extLst>
            </p:cNvPr>
            <p:cNvSpPr txBox="1"/>
            <p:nvPr/>
          </p:nvSpPr>
          <p:spPr>
            <a:xfrm>
              <a:off x="1056253" y="-20315"/>
              <a:ext cx="7699489" cy="2087879"/>
            </a:xfrm>
            <a:prstGeom prst="rect">
              <a:avLst/>
            </a:prstGeom>
            <a:noFill/>
          </p:spPr>
          <p:txBody>
            <a:bodyPr wrap="square" rtlCol="0">
              <a:spAutoFit/>
            </a:bodyPr>
            <a:lstStyle/>
            <a:p>
              <a:pPr algn="just">
                <a:lnSpc>
                  <a:spcPct val="150000"/>
                </a:lnSpc>
              </a:pPr>
              <a:r>
                <a:rPr lang="en-US" sz="2400" dirty="0">
                  <a:latin typeface="UTM Avo" panose="02040603050506020204" pitchFamily="18" charset="0"/>
                </a:rPr>
                <a:t>Em </a:t>
              </a:r>
              <a:r>
                <a:rPr lang="en-US" sz="2400" dirty="0" err="1">
                  <a:latin typeface="UTM Avo" panose="02040603050506020204" pitchFamily="18" charset="0"/>
                </a:rPr>
                <a:t>hãy</a:t>
              </a:r>
              <a:r>
                <a:rPr lang="en-US" sz="2400" dirty="0">
                  <a:latin typeface="UTM Avo" panose="02040603050506020204" pitchFamily="18" charset="0"/>
                </a:rPr>
                <a:t> </a:t>
              </a:r>
              <a:r>
                <a:rPr lang="en-US" sz="2400" dirty="0" err="1">
                  <a:latin typeface="UTM Avo" panose="02040603050506020204" pitchFamily="18" charset="0"/>
                </a:rPr>
                <a:t>dựa</a:t>
              </a:r>
              <a:r>
                <a:rPr lang="en-US" sz="2400" dirty="0">
                  <a:latin typeface="UTM Avo" panose="02040603050506020204" pitchFamily="18" charset="0"/>
                </a:rPr>
                <a:t> </a:t>
              </a:r>
              <a:r>
                <a:rPr lang="en-US" sz="2400" dirty="0" err="1">
                  <a:latin typeface="UTM Avo" panose="02040603050506020204" pitchFamily="18" charset="0"/>
                </a:rPr>
                <a:t>vào</a:t>
              </a:r>
              <a:r>
                <a:rPr lang="en-US" sz="2400" dirty="0">
                  <a:latin typeface="UTM Avo" panose="02040603050506020204" pitchFamily="18" charset="0"/>
                </a:rPr>
                <a:t> </a:t>
              </a:r>
              <a:r>
                <a:rPr lang="en-US" sz="2400" dirty="0" err="1">
                  <a:latin typeface="UTM Avo" panose="02040603050506020204" pitchFamily="18" charset="0"/>
                </a:rPr>
                <a:t>câu</a:t>
              </a:r>
              <a:r>
                <a:rPr lang="en-US" sz="2400" dirty="0">
                  <a:latin typeface="UTM Avo" panose="02040603050506020204" pitchFamily="18" charset="0"/>
                </a:rPr>
                <a:t> ca dao </a:t>
              </a:r>
              <a:r>
                <a:rPr lang="en-US" sz="2400" dirty="0" err="1">
                  <a:latin typeface="UTM Avo" panose="02040603050506020204" pitchFamily="18" charset="0"/>
                </a:rPr>
                <a:t>dưới</a:t>
              </a:r>
              <a:r>
                <a:rPr lang="en-US" sz="2400" dirty="0">
                  <a:latin typeface="UTM Avo" panose="02040603050506020204" pitchFamily="18" charset="0"/>
                </a:rPr>
                <a:t> </a:t>
              </a:r>
              <a:r>
                <a:rPr lang="en-US" sz="2400" dirty="0" err="1">
                  <a:latin typeface="UTM Avo" panose="02040603050506020204" pitchFamily="18" charset="0"/>
                </a:rPr>
                <a:t>đây</a:t>
              </a:r>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a:t>
              </a:r>
              <a:r>
                <a:rPr lang="en-US" sz="2400" dirty="0" err="1">
                  <a:latin typeface="UTM Avo" panose="02040603050506020204" pitchFamily="18" charset="0"/>
                </a:rPr>
                <a:t>thuyết</a:t>
              </a:r>
              <a:r>
                <a:rPr lang="en-US" sz="2400" dirty="0">
                  <a:latin typeface="UTM Avo" panose="02040603050506020204" pitchFamily="18" charset="0"/>
                </a:rPr>
                <a:t> </a:t>
              </a:r>
              <a:r>
                <a:rPr lang="en-US" sz="2400" dirty="0" err="1">
                  <a:latin typeface="UTM Avo" panose="02040603050506020204" pitchFamily="18" charset="0"/>
                </a:rPr>
                <a:t>trình</a:t>
              </a:r>
              <a:r>
                <a:rPr lang="en-US" sz="2400" dirty="0">
                  <a:latin typeface="UTM Avo" panose="02040603050506020204" pitchFamily="18" charset="0"/>
                </a:rPr>
                <a:t> </a:t>
              </a:r>
              <a:r>
                <a:rPr lang="en-US" sz="2400" dirty="0" err="1">
                  <a:latin typeface="UTM Avo" panose="02040603050506020204" pitchFamily="18" charset="0"/>
                </a:rPr>
                <a:t>trước</a:t>
              </a:r>
              <a:r>
                <a:rPr lang="en-US" sz="2400" dirty="0">
                  <a:latin typeface="UTM Avo" panose="02040603050506020204" pitchFamily="18" charset="0"/>
                </a:rPr>
                <a:t> </a:t>
              </a:r>
              <a:r>
                <a:rPr lang="en-US" sz="2400" dirty="0" err="1">
                  <a:latin typeface="UTM Avo" panose="02040603050506020204" pitchFamily="18" charset="0"/>
                </a:rPr>
                <a:t>lớp</a:t>
              </a:r>
              <a:r>
                <a:rPr lang="en-US" sz="2400" dirty="0">
                  <a:latin typeface="UTM Avo" panose="02040603050506020204" pitchFamily="18" charset="0"/>
                </a:rPr>
                <a:t> </a:t>
              </a:r>
              <a:r>
                <a:rPr lang="en-US" sz="2400" dirty="0" err="1">
                  <a:latin typeface="UTM Avo" panose="02040603050506020204" pitchFamily="18" charset="0"/>
                </a:rPr>
                <a:t>về</a:t>
              </a:r>
              <a:r>
                <a:rPr lang="en-US" sz="2400" dirty="0">
                  <a:latin typeface="UTM Avo" panose="02040603050506020204" pitchFamily="18" charset="0"/>
                </a:rPr>
                <a:t> ý </a:t>
              </a:r>
              <a:r>
                <a:rPr lang="en-US" sz="2400" dirty="0" err="1">
                  <a:latin typeface="UTM Avo" panose="02040603050506020204" pitchFamily="18" charset="0"/>
                </a:rPr>
                <a:t>nghĩa</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khách</a:t>
              </a:r>
              <a:r>
                <a:rPr lang="en-US" sz="2400" dirty="0">
                  <a:latin typeface="UTM Avo" panose="02040603050506020204" pitchFamily="18" charset="0"/>
                </a:rPr>
                <a:t> </a:t>
              </a:r>
              <a:r>
                <a:rPr lang="en-US" sz="2400" dirty="0" err="1">
                  <a:latin typeface="UTM Avo" panose="02040603050506020204" pitchFamily="18" charset="0"/>
                </a:rPr>
                <a:t>quan</a:t>
              </a:r>
              <a:r>
                <a:rPr lang="en-US" sz="2400" dirty="0">
                  <a:latin typeface="UTM Avo" panose="02040603050506020204" pitchFamily="18" charset="0"/>
                </a:rPr>
                <a:t>, </a:t>
              </a:r>
              <a:r>
                <a:rPr lang="en-US" sz="2400" dirty="0" err="1">
                  <a:latin typeface="UTM Avo" panose="02040603050506020204" pitchFamily="18" charset="0"/>
                </a:rPr>
                <a:t>công</a:t>
              </a:r>
              <a:r>
                <a:rPr lang="en-US" sz="2400" dirty="0">
                  <a:latin typeface="UTM Avo" panose="02040603050506020204" pitchFamily="18" charset="0"/>
                </a:rPr>
                <a:t> </a:t>
              </a:r>
              <a:r>
                <a:rPr lang="en-US" sz="2400" dirty="0" err="1">
                  <a:latin typeface="UTM Avo" panose="02040603050506020204" pitchFamily="18" charset="0"/>
                </a:rPr>
                <a:t>bằng</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tác</a:t>
              </a:r>
              <a:r>
                <a:rPr lang="en-US" sz="2400" dirty="0">
                  <a:latin typeface="UTM Avo" panose="02040603050506020204" pitchFamily="18" charset="0"/>
                </a:rPr>
                <a:t> </a:t>
              </a:r>
              <a:r>
                <a:rPr lang="en-US" sz="2400" dirty="0" err="1">
                  <a:latin typeface="UTM Avo" panose="02040603050506020204" pitchFamily="18" charset="0"/>
                </a:rPr>
                <a:t>hại</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sự</a:t>
              </a:r>
              <a:r>
                <a:rPr lang="en-US" sz="2400" dirty="0">
                  <a:latin typeface="UTM Avo" panose="02040603050506020204" pitchFamily="18" charset="0"/>
                </a:rPr>
                <a:t> </a:t>
              </a:r>
              <a:r>
                <a:rPr lang="en-US" sz="2400" dirty="0" err="1">
                  <a:latin typeface="UTM Avo" panose="02040603050506020204" pitchFamily="18" charset="0"/>
                </a:rPr>
                <a:t>thiếu</a:t>
              </a:r>
              <a:r>
                <a:rPr lang="en-US" sz="2400" dirty="0">
                  <a:latin typeface="UTM Avo" panose="02040603050506020204" pitchFamily="18" charset="0"/>
                </a:rPr>
                <a:t> </a:t>
              </a:r>
              <a:r>
                <a:rPr lang="en-US" sz="2400" dirty="0" err="1">
                  <a:latin typeface="UTM Avo" panose="02040603050506020204" pitchFamily="18" charset="0"/>
                </a:rPr>
                <a:t>khách</a:t>
              </a:r>
              <a:r>
                <a:rPr lang="en-US" sz="2400" dirty="0">
                  <a:latin typeface="UTM Avo" panose="02040603050506020204" pitchFamily="18" charset="0"/>
                </a:rPr>
                <a:t> </a:t>
              </a:r>
              <a:r>
                <a:rPr lang="en-US" sz="2400" dirty="0" err="1">
                  <a:latin typeface="UTM Avo" panose="02040603050506020204" pitchFamily="18" charset="0"/>
                </a:rPr>
                <a:t>quan</a:t>
              </a:r>
              <a:r>
                <a:rPr lang="en-US" sz="2400" dirty="0">
                  <a:latin typeface="UTM Avo" panose="02040603050506020204" pitchFamily="18" charset="0"/>
                </a:rPr>
                <a:t>, </a:t>
              </a:r>
              <a:r>
                <a:rPr lang="en-US" sz="2400" dirty="0" err="1">
                  <a:latin typeface="UTM Avo" panose="02040603050506020204" pitchFamily="18" charset="0"/>
                </a:rPr>
                <a:t>công</a:t>
              </a:r>
              <a:r>
                <a:rPr lang="en-US" sz="2400" dirty="0">
                  <a:latin typeface="UTM Avo" panose="02040603050506020204" pitchFamily="18" charset="0"/>
                </a:rPr>
                <a:t> </a:t>
              </a:r>
              <a:r>
                <a:rPr lang="en-US" sz="2400" dirty="0" err="1">
                  <a:latin typeface="UTM Avo" panose="02040603050506020204" pitchFamily="18" charset="0"/>
                </a:rPr>
                <a:t>bằng</a:t>
              </a:r>
              <a:r>
                <a:rPr lang="en-US" sz="2400" dirty="0">
                  <a:latin typeface="UTM Avo" panose="02040603050506020204" pitchFamily="18" charset="0"/>
                </a:rPr>
                <a:t>: </a:t>
              </a:r>
            </a:p>
            <a:p>
              <a:pPr algn="ctr">
                <a:lnSpc>
                  <a:spcPct val="150000"/>
                </a:lnSpc>
              </a:pPr>
              <a:r>
                <a:rPr lang="en-US" sz="2400" dirty="0">
                  <a:latin typeface="UTM Avo" panose="02040603050506020204" pitchFamily="18" charset="0"/>
                </a:rPr>
                <a:t>“</a:t>
              </a:r>
              <a:r>
                <a:rPr lang="en-US" sz="2400" dirty="0" err="1">
                  <a:latin typeface="UTM Avo" panose="02040603050506020204" pitchFamily="18" charset="0"/>
                </a:rPr>
                <a:t>Thương</a:t>
              </a:r>
              <a:r>
                <a:rPr lang="en-US" sz="2400" dirty="0">
                  <a:latin typeface="UTM Avo" panose="02040603050506020204" pitchFamily="18" charset="0"/>
                </a:rPr>
                <a:t> </a:t>
              </a:r>
              <a:r>
                <a:rPr lang="en-US" sz="2400" dirty="0" err="1">
                  <a:latin typeface="UTM Avo" panose="02040603050506020204" pitchFamily="18" charset="0"/>
                </a:rPr>
                <a:t>nhau</a:t>
              </a:r>
              <a:r>
                <a:rPr lang="en-US" sz="2400" dirty="0">
                  <a:latin typeface="UTM Avo" panose="02040603050506020204" pitchFamily="18" charset="0"/>
                </a:rPr>
                <a:t> </a:t>
              </a:r>
              <a:r>
                <a:rPr lang="en-US" sz="2400" dirty="0" err="1">
                  <a:latin typeface="UTM Avo" panose="02040603050506020204" pitchFamily="18" charset="0"/>
                </a:rPr>
                <a:t>củ</a:t>
              </a:r>
              <a:r>
                <a:rPr lang="en-US" sz="2400" dirty="0">
                  <a:latin typeface="UTM Avo" panose="02040603050506020204" pitchFamily="18" charset="0"/>
                </a:rPr>
                <a:t> </a:t>
              </a:r>
              <a:r>
                <a:rPr lang="en-US" sz="2400" dirty="0" err="1">
                  <a:latin typeface="UTM Avo" panose="02040603050506020204" pitchFamily="18" charset="0"/>
                </a:rPr>
                <a:t>ấu</a:t>
              </a:r>
              <a:r>
                <a:rPr lang="en-US" sz="2400" dirty="0">
                  <a:latin typeface="UTM Avo" panose="02040603050506020204" pitchFamily="18" charset="0"/>
                </a:rPr>
                <a:t> </a:t>
              </a:r>
              <a:r>
                <a:rPr lang="en-US" sz="2400" dirty="0" err="1">
                  <a:latin typeface="UTM Avo" panose="02040603050506020204" pitchFamily="18" charset="0"/>
                </a:rPr>
                <a:t>cũng</a:t>
              </a:r>
              <a:r>
                <a:rPr lang="en-US" sz="2400" dirty="0">
                  <a:latin typeface="UTM Avo" panose="02040603050506020204" pitchFamily="18" charset="0"/>
                </a:rPr>
                <a:t> </a:t>
              </a:r>
              <a:r>
                <a:rPr lang="en-US" sz="2400" dirty="0" err="1">
                  <a:latin typeface="UTM Avo" panose="02040603050506020204" pitchFamily="18" charset="0"/>
                </a:rPr>
                <a:t>tròn</a:t>
              </a:r>
              <a:endParaRPr lang="en-US" sz="2400" dirty="0">
                <a:latin typeface="UTM Avo" panose="02040603050506020204" pitchFamily="18" charset="0"/>
              </a:endParaRPr>
            </a:p>
            <a:p>
              <a:pPr algn="ctr">
                <a:lnSpc>
                  <a:spcPct val="150000"/>
                </a:lnSpc>
              </a:pPr>
              <a:r>
                <a:rPr lang="en-US" sz="2400" dirty="0" err="1">
                  <a:latin typeface="UTM Avo" panose="02040603050506020204" pitchFamily="18" charset="0"/>
                </a:rPr>
                <a:t>Ghét</a:t>
              </a:r>
              <a:r>
                <a:rPr lang="en-US" sz="2400" dirty="0">
                  <a:latin typeface="UTM Avo" panose="02040603050506020204" pitchFamily="18" charset="0"/>
                </a:rPr>
                <a:t> </a:t>
              </a:r>
              <a:r>
                <a:rPr lang="en-US" sz="2400" dirty="0" err="1">
                  <a:latin typeface="UTM Avo" panose="02040603050506020204" pitchFamily="18" charset="0"/>
                </a:rPr>
                <a:t>nhau</a:t>
              </a:r>
              <a:r>
                <a:rPr lang="en-US" sz="2400" dirty="0">
                  <a:latin typeface="UTM Avo" panose="02040603050506020204" pitchFamily="18" charset="0"/>
                </a:rPr>
                <a:t> </a:t>
              </a:r>
              <a:r>
                <a:rPr lang="en-US" sz="2400" dirty="0" err="1">
                  <a:latin typeface="UTM Avo" panose="02040603050506020204" pitchFamily="18" charset="0"/>
                </a:rPr>
                <a:t>đến</a:t>
              </a:r>
              <a:r>
                <a:rPr lang="en-US" sz="2400" dirty="0">
                  <a:latin typeface="UTM Avo" panose="02040603050506020204" pitchFamily="18" charset="0"/>
                </a:rPr>
                <a:t> </a:t>
              </a:r>
              <a:r>
                <a:rPr lang="en-US" sz="2400" dirty="0" err="1">
                  <a:latin typeface="UTM Avo" panose="02040603050506020204" pitchFamily="18" charset="0"/>
                </a:rPr>
                <a:t>quả</a:t>
              </a:r>
              <a:r>
                <a:rPr lang="en-US" sz="2400" dirty="0">
                  <a:latin typeface="UTM Avo" panose="02040603050506020204" pitchFamily="18" charset="0"/>
                </a:rPr>
                <a:t> </a:t>
              </a:r>
              <a:r>
                <a:rPr lang="en-US" sz="2400" dirty="0" err="1">
                  <a:latin typeface="UTM Avo" panose="02040603050506020204" pitchFamily="18" charset="0"/>
                </a:rPr>
                <a:t>bồ</a:t>
              </a:r>
              <a:r>
                <a:rPr lang="en-US" sz="2400" dirty="0">
                  <a:latin typeface="UTM Avo" panose="02040603050506020204" pitchFamily="18" charset="0"/>
                </a:rPr>
                <a:t> </a:t>
              </a:r>
              <a:r>
                <a:rPr lang="en-US" sz="2400" dirty="0" err="1">
                  <a:latin typeface="UTM Avo" panose="02040603050506020204" pitchFamily="18" charset="0"/>
                </a:rPr>
                <a:t>hòn</a:t>
              </a:r>
              <a:r>
                <a:rPr lang="en-US" sz="2400" dirty="0">
                  <a:latin typeface="UTM Avo" panose="02040603050506020204" pitchFamily="18" charset="0"/>
                </a:rPr>
                <a:t> </a:t>
              </a:r>
              <a:r>
                <a:rPr lang="en-US" sz="2400" dirty="0" err="1">
                  <a:latin typeface="UTM Avo" panose="02040603050506020204" pitchFamily="18" charset="0"/>
                </a:rPr>
                <a:t>cũng</a:t>
              </a:r>
              <a:r>
                <a:rPr lang="en-US" sz="2400" dirty="0">
                  <a:latin typeface="UTM Avo" panose="02040603050506020204" pitchFamily="18" charset="0"/>
                </a:rPr>
                <a:t> </a:t>
              </a:r>
              <a:r>
                <a:rPr lang="en-US" sz="2400" dirty="0" err="1">
                  <a:latin typeface="UTM Avo" panose="02040603050506020204" pitchFamily="18" charset="0"/>
                </a:rPr>
                <a:t>méo</a:t>
              </a:r>
              <a:r>
                <a:rPr lang="en-US" sz="2400" dirty="0">
                  <a:latin typeface="UTM Avo" panose="02040603050506020204" pitchFamily="18" charset="0"/>
                </a:rPr>
                <a:t>”.</a:t>
              </a:r>
            </a:p>
          </p:txBody>
        </p:sp>
      </p:grpSp>
    </p:spTree>
    <p:extLst>
      <p:ext uri="{BB962C8B-B14F-4D97-AF65-F5344CB8AC3E}">
        <p14:creationId xmlns:p14="http://schemas.microsoft.com/office/powerpoint/2010/main" val="1445839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6D82337-FABC-0249-9F29-B41E45DE0189}"/>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3307B8DF-9C17-F016-03D1-8309EDF462B9}"/>
              </a:ext>
            </a:extLst>
          </p:cNvPr>
          <p:cNvSpPr/>
          <p:nvPr/>
        </p:nvSpPr>
        <p:spPr>
          <a:xfrm>
            <a:off x="1614963" y="1847044"/>
            <a:ext cx="8962073" cy="3914564"/>
          </a:xfrm>
          <a:prstGeom prst="roundRect">
            <a:avLst>
              <a:gd name="adj" fmla="val 9683"/>
            </a:avLst>
          </a:prstGeom>
          <a:solidFill>
            <a:srgbClr val="C2EA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b="1" dirty="0" err="1">
                <a:solidFill>
                  <a:schemeClr val="tx1"/>
                </a:solidFill>
                <a:latin typeface="UTM Avo" panose="02040603050506020204" pitchFamily="18" charset="0"/>
              </a:rPr>
              <a:t>Gợi</a:t>
            </a:r>
            <a:r>
              <a:rPr lang="en-US" sz="2400" b="1" dirty="0">
                <a:solidFill>
                  <a:schemeClr val="tx1"/>
                </a:solidFill>
                <a:latin typeface="UTM Avo" panose="02040603050506020204" pitchFamily="18" charset="0"/>
              </a:rPr>
              <a:t> ý: </a:t>
            </a:r>
          </a:p>
          <a:p>
            <a:pPr marL="380990" indent="-380990" algn="just">
              <a:lnSpc>
                <a:spcPct val="150000"/>
              </a:lnSpc>
              <a:buFont typeface="Arial" panose="020B0604020202020204" pitchFamily="34" charset="0"/>
              <a:buChar char="•"/>
            </a:pPr>
            <a:r>
              <a:rPr lang="en-US" sz="2400" dirty="0" err="1">
                <a:solidFill>
                  <a:schemeClr val="tx1"/>
                </a:solidFill>
                <a:latin typeface="UTM Avo" panose="02040603050506020204" pitchFamily="18" charset="0"/>
              </a:rPr>
              <a:t>Nội</a:t>
            </a:r>
            <a:r>
              <a:rPr lang="en-US" sz="2400" dirty="0">
                <a:solidFill>
                  <a:schemeClr val="tx1"/>
                </a:solidFill>
                <a:latin typeface="UTM Avo" panose="02040603050506020204" pitchFamily="18" charset="0"/>
              </a:rPr>
              <a:t> dung </a:t>
            </a:r>
            <a:r>
              <a:rPr lang="en-US" sz="2400" dirty="0" err="1">
                <a:solidFill>
                  <a:schemeClr val="tx1"/>
                </a:solidFill>
                <a:latin typeface="UTM Avo" panose="02040603050506020204" pitchFamily="18" charset="0"/>
              </a:rPr>
              <a:t>bài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thuyết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trình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tập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trung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làm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rõ</a:t>
            </a:r>
            <a:r>
              <a:rPr lang="en-US" sz="2400" dirty="0">
                <a:solidFill>
                  <a:schemeClr val="tx1"/>
                </a:solidFill>
                <a:latin typeface="UTM Avo" panose="02040603050506020204" pitchFamily="18" charset="0"/>
              </a:rPr>
              <a:t> ý </a:t>
            </a:r>
            <a:r>
              <a:rPr lang="en-US" sz="2400" dirty="0" err="1">
                <a:solidFill>
                  <a:schemeClr val="tx1"/>
                </a:solidFill>
                <a:latin typeface="UTM Avo" panose="02040603050506020204" pitchFamily="18" charset="0"/>
              </a:rPr>
              <a:t>nghĩa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khách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quan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công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bằng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thể</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hiện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trong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câu</a:t>
            </a:r>
            <a:r>
              <a:rPr lang="en-US" sz="2400" dirty="0">
                <a:solidFill>
                  <a:schemeClr val="tx1"/>
                </a:solidFill>
                <a:latin typeface="UTM Avo" panose="02040603050506020204" pitchFamily="18" charset="0"/>
              </a:rPr>
              <a:t> ca dao.</a:t>
            </a:r>
          </a:p>
          <a:p>
            <a:pPr marL="380990" indent="-380990" algn="just">
              <a:lnSpc>
                <a:spcPct val="150000"/>
              </a:lnSpc>
              <a:buFont typeface="Arial" panose="020B0604020202020204" pitchFamily="34" charset="0"/>
              <a:buChar char="•"/>
            </a:pPr>
            <a:r>
              <a:rPr lang="en-US" sz="2400" dirty="0" err="1">
                <a:solidFill>
                  <a:schemeClr val="tx1"/>
                </a:solidFill>
                <a:latin typeface="UTM Avo" panose="02040603050506020204" pitchFamily="18" charset="0"/>
              </a:rPr>
              <a:t>Thể</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hiện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rõ</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suy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nghĩ</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thái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độ</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quan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điểm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bản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thân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về</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thái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độ</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hành</a:t>
            </a:r>
            <a:r>
              <a:rPr lang="en-US" sz="2400" dirty="0">
                <a:solidFill>
                  <a:schemeClr val="tx1"/>
                </a:solidFill>
                <a:latin typeface="UTM Avo" panose="02040603050506020204" pitchFamily="18" charset="0"/>
              </a:rPr>
              <a:t> vi </a:t>
            </a:r>
            <a:r>
              <a:rPr lang="en-US" sz="2400" dirty="0" err="1">
                <a:solidFill>
                  <a:schemeClr val="tx1"/>
                </a:solidFill>
                <a:latin typeface="UTM Avo" panose="02040603050506020204" pitchFamily="18" charset="0"/>
              </a:rPr>
              <a:t>thiếu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khách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quan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công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bằng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tác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hại</a:t>
            </a:r>
            <a:r>
              <a:rPr lang="en-US" sz="2400" dirty="0">
                <a:solidFill>
                  <a:schemeClr val="tx1"/>
                </a:solidFill>
                <a:latin typeface="UTM Avo" panose="02040603050506020204" pitchFamily="18" charset="0"/>
              </a:rPr>
              <a:t> do </a:t>
            </a:r>
            <a:r>
              <a:rPr lang="en-US" sz="2400" dirty="0" err="1">
                <a:solidFill>
                  <a:schemeClr val="tx1"/>
                </a:solidFill>
                <a:latin typeface="UTM Avo" panose="02040603050506020204" pitchFamily="18" charset="0"/>
              </a:rPr>
              <a:t>thái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độ</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hành</a:t>
            </a:r>
            <a:r>
              <a:rPr lang="en-US" sz="2400" dirty="0">
                <a:solidFill>
                  <a:schemeClr val="tx1"/>
                </a:solidFill>
                <a:latin typeface="UTM Avo" panose="02040603050506020204" pitchFamily="18" charset="0"/>
              </a:rPr>
              <a:t> vi </a:t>
            </a:r>
            <a:r>
              <a:rPr lang="en-US" sz="2400" dirty="0" err="1">
                <a:solidFill>
                  <a:schemeClr val="tx1"/>
                </a:solidFill>
                <a:latin typeface="UTM Avo" panose="02040603050506020204" pitchFamily="18" charset="0"/>
              </a:rPr>
              <a:t>gây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ra.</a:t>
            </a:r>
            <a:r>
              <a:rPr lang="en-US" sz="2400" dirty="0">
                <a:solidFill>
                  <a:schemeClr val="tx1"/>
                </a:solidFill>
                <a:latin typeface="UTM Avo" panose="02040603050506020204" pitchFamily="18" charset="0"/>
              </a:rPr>
              <a:t> </a:t>
            </a:r>
          </a:p>
        </p:txBody>
      </p:sp>
    </p:spTree>
    <p:extLst>
      <p:ext uri="{BB962C8B-B14F-4D97-AF65-F5344CB8AC3E}">
        <p14:creationId xmlns:p14="http://schemas.microsoft.com/office/powerpoint/2010/main" val="4134572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CAAE9D8-2CED-B000-3430-533AABCF7A44}"/>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90F81C5E-9EDD-1DBC-6329-C65ECF534E45}"/>
              </a:ext>
            </a:extLst>
          </p:cNvPr>
          <p:cNvGrpSpPr/>
          <p:nvPr/>
        </p:nvGrpSpPr>
        <p:grpSpPr>
          <a:xfrm>
            <a:off x="758976" y="1649410"/>
            <a:ext cx="11029645" cy="653142"/>
            <a:chOff x="388258" y="214087"/>
            <a:chExt cx="8272234" cy="489856"/>
          </a:xfrm>
        </p:grpSpPr>
        <p:sp>
          <p:nvSpPr>
            <p:cNvPr id="4" name="Oval 3">
              <a:extLst>
                <a:ext uri="{FF2B5EF4-FFF2-40B4-BE49-F238E27FC236}">
                  <a16:creationId xmlns:a16="http://schemas.microsoft.com/office/drawing/2014/main" id="{CCA3907E-CE25-4C03-2D32-17FBF629BA60}"/>
                </a:ext>
              </a:extLst>
            </p:cNvPr>
            <p:cNvSpPr/>
            <p:nvPr/>
          </p:nvSpPr>
          <p:spPr>
            <a:xfrm>
              <a:off x="388258" y="214087"/>
              <a:ext cx="489856" cy="489856"/>
            </a:xfrm>
            <a:prstGeom prst="ellipse">
              <a:avLst/>
            </a:prstGeom>
            <a:noFill/>
            <a:ln w="25400" cap="flat" cmpd="sng" algn="ctr">
              <a:solidFill>
                <a:srgbClr val="00B0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C00000"/>
                  </a:solidFill>
                  <a:effectLst/>
                  <a:uLnTx/>
                  <a:uFillTx/>
                  <a:latin typeface="UTM Avo" panose="02040603050506020204" pitchFamily="18" charset="0"/>
                  <a:ea typeface="+mn-ea"/>
                  <a:cs typeface="+mn-cs"/>
                </a:rPr>
                <a:t>3</a:t>
              </a:r>
            </a:p>
          </p:txBody>
        </p:sp>
        <p:sp>
          <p:nvSpPr>
            <p:cNvPr id="6" name="TextBox 5">
              <a:extLst>
                <a:ext uri="{FF2B5EF4-FFF2-40B4-BE49-F238E27FC236}">
                  <a16:creationId xmlns:a16="http://schemas.microsoft.com/office/drawing/2014/main" id="{EA2163CB-2AB2-5E13-AF73-93782EF9DE05}"/>
                </a:ext>
              </a:extLst>
            </p:cNvPr>
            <p:cNvSpPr txBox="1"/>
            <p:nvPr/>
          </p:nvSpPr>
          <p:spPr>
            <a:xfrm>
              <a:off x="961003" y="246072"/>
              <a:ext cx="7699489" cy="425886"/>
            </a:xfrm>
            <a:prstGeom prst="rect">
              <a:avLst/>
            </a:prstGeom>
            <a:noFill/>
          </p:spPr>
          <p:txBody>
            <a:bodyPr wrap="square" rtlCol="0">
              <a:spAutoFit/>
            </a:bodyPr>
            <a:lstStyle/>
            <a:p>
              <a:pPr algn="just">
                <a:lnSpc>
                  <a:spcPct val="150000"/>
                </a:lnSpc>
              </a:pPr>
              <a:r>
                <a:rPr lang="en-US" sz="2400" dirty="0">
                  <a:latin typeface="UTM Avo" panose="02040603050506020204" pitchFamily="18" charset="0"/>
                </a:rPr>
                <a:t>Em </a:t>
              </a:r>
              <a:r>
                <a:rPr lang="en-US" sz="2400" dirty="0" err="1">
                  <a:latin typeface="UTM Avo" panose="02040603050506020204" pitchFamily="18" charset="0"/>
                </a:rPr>
                <a:t>hãy</a:t>
              </a:r>
              <a:r>
                <a:rPr lang="en-US" sz="2400" dirty="0">
                  <a:latin typeface="UTM Avo" panose="02040603050506020204" pitchFamily="18" charset="0"/>
                </a:rPr>
                <a:t> </a:t>
              </a:r>
              <a:r>
                <a:rPr lang="en-US" sz="2400" dirty="0" err="1">
                  <a:latin typeface="UTM Avo" panose="02040603050506020204" pitchFamily="18" charset="0"/>
                </a:rPr>
                <a:t>cùng</a:t>
              </a:r>
              <a:r>
                <a:rPr lang="en-US" sz="2400" dirty="0">
                  <a:latin typeface="UTM Avo" panose="02040603050506020204" pitchFamily="18" charset="0"/>
                </a:rPr>
                <a:t> </a:t>
              </a:r>
              <a:r>
                <a:rPr lang="en-US" sz="2400" dirty="0" err="1">
                  <a:latin typeface="UTM Avo" panose="02040603050506020204" pitchFamily="18" charset="0"/>
                </a:rPr>
                <a:t>bạn</a:t>
              </a:r>
              <a:r>
                <a:rPr lang="en-US" sz="2400" dirty="0">
                  <a:latin typeface="UTM Avo" panose="02040603050506020204" pitchFamily="18" charset="0"/>
                </a:rPr>
                <a:t> </a:t>
              </a:r>
              <a:r>
                <a:rPr lang="en-US" sz="2400" dirty="0" err="1">
                  <a:latin typeface="UTM Avo" panose="02040603050506020204" pitchFamily="18" charset="0"/>
                </a:rPr>
                <a:t>xử</a:t>
              </a:r>
              <a:r>
                <a:rPr lang="en-US" sz="2400" dirty="0">
                  <a:latin typeface="UTM Avo" panose="02040603050506020204" pitchFamily="18" charset="0"/>
                </a:rPr>
                <a:t> </a:t>
              </a:r>
              <a:r>
                <a:rPr lang="en-US" sz="2400" dirty="0" err="1">
                  <a:latin typeface="UTM Avo" panose="02040603050506020204" pitchFamily="18" charset="0"/>
                </a:rPr>
                <a:t>lí</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tình</a:t>
              </a:r>
              <a:r>
                <a:rPr lang="en-US" sz="2400" dirty="0">
                  <a:latin typeface="UTM Avo" panose="02040603050506020204" pitchFamily="18" charset="0"/>
                </a:rPr>
                <a:t> </a:t>
              </a:r>
              <a:r>
                <a:rPr lang="en-US" sz="2400" dirty="0" err="1">
                  <a:latin typeface="UTM Avo" panose="02040603050506020204" pitchFamily="18" charset="0"/>
                </a:rPr>
                <a:t>huống</a:t>
              </a:r>
              <a:r>
                <a:rPr lang="en-US" sz="2400" dirty="0">
                  <a:latin typeface="UTM Avo" panose="02040603050506020204" pitchFamily="18" charset="0"/>
                </a:rPr>
                <a:t> </a:t>
              </a:r>
              <a:r>
                <a:rPr lang="en-US" sz="2400" dirty="0" err="1">
                  <a:latin typeface="UTM Avo" panose="02040603050506020204" pitchFamily="18" charset="0"/>
                </a:rPr>
                <a:t>sau</a:t>
              </a:r>
              <a:r>
                <a:rPr lang="en-US" sz="2400" dirty="0">
                  <a:latin typeface="UTM Avo" panose="02040603050506020204" pitchFamily="18" charset="0"/>
                </a:rPr>
                <a:t>: </a:t>
              </a:r>
            </a:p>
          </p:txBody>
        </p:sp>
      </p:grpSp>
      <p:sp>
        <p:nvSpPr>
          <p:cNvPr id="5" name="Rectangle: Rounded Corners 4">
            <a:extLst>
              <a:ext uri="{FF2B5EF4-FFF2-40B4-BE49-F238E27FC236}">
                <a16:creationId xmlns:a16="http://schemas.microsoft.com/office/drawing/2014/main" id="{8A5EB8C2-7314-D0B1-E52F-A75536FC1E6F}"/>
              </a:ext>
            </a:extLst>
          </p:cNvPr>
          <p:cNvSpPr/>
          <p:nvPr/>
        </p:nvSpPr>
        <p:spPr>
          <a:xfrm>
            <a:off x="447524" y="2483639"/>
            <a:ext cx="11296952" cy="2922862"/>
          </a:xfrm>
          <a:prstGeom prst="roundRect">
            <a:avLst>
              <a:gd name="adj" fmla="val 7853"/>
            </a:avLst>
          </a:prstGeom>
          <a:solidFill>
            <a:srgbClr val="FFDD95"/>
          </a:solidFill>
          <a:ln w="25400" cap="flat" cmpd="sng" algn="ctr">
            <a:noFill/>
            <a:prstDash val="solid"/>
          </a:ln>
          <a:effectLst/>
        </p:spPr>
        <p:txBody>
          <a:bodyPr rtlCol="0" anchor="ctr"/>
          <a:lstStyle/>
          <a:p>
            <a:pPr lvl="0" algn="just">
              <a:lnSpc>
                <a:spcPct val="150000"/>
              </a:lnSpc>
              <a:buClrTx/>
            </a:pPr>
            <a:r>
              <a:rPr lang="vi-VN" sz="2200" dirty="0">
                <a:latin typeface="UTM Avo" panose="02040603050506020204" pitchFamily="18" charset="0"/>
                <a:ea typeface="+mn-ea"/>
                <a:cs typeface="+mn-cs"/>
              </a:rPr>
              <a:t>a. Khi đọc thông báo về kết quả thi đua tháng 11, bạn N thấy điểm thành tích của các lớp khối 9 không có sự chênh lệch nhưng điểm trừ thì lại chênh lệch khá lớn. N phát hiện thấy lớp mình không bị trừ điểm trong khi quá trình tham gia các hoạt động của lớp vấn có một số sai sót, nếu xét theo tiêu chí sẽ bị trừ điểm thi đua. N băn khoăn không biết nên xử lí như thế nào.</a:t>
            </a:r>
          </a:p>
        </p:txBody>
      </p:sp>
      <p:grpSp>
        <p:nvGrpSpPr>
          <p:cNvPr id="7" name="Group 6">
            <a:extLst>
              <a:ext uri="{FF2B5EF4-FFF2-40B4-BE49-F238E27FC236}">
                <a16:creationId xmlns:a16="http://schemas.microsoft.com/office/drawing/2014/main" id="{A28EBFC3-C881-194D-CC94-488296EE6D56}"/>
              </a:ext>
            </a:extLst>
          </p:cNvPr>
          <p:cNvGrpSpPr/>
          <p:nvPr/>
        </p:nvGrpSpPr>
        <p:grpSpPr>
          <a:xfrm>
            <a:off x="447524" y="5630234"/>
            <a:ext cx="11433022" cy="730551"/>
            <a:chOff x="344715" y="3957427"/>
            <a:chExt cx="8574766" cy="547913"/>
          </a:xfrm>
        </p:grpSpPr>
        <p:sp>
          <p:nvSpPr>
            <p:cNvPr id="8" name="TextBox 7">
              <a:extLst>
                <a:ext uri="{FF2B5EF4-FFF2-40B4-BE49-F238E27FC236}">
                  <a16:creationId xmlns:a16="http://schemas.microsoft.com/office/drawing/2014/main" id="{BE901DA7-418E-5CA2-3D03-583DB3DE847A}"/>
                </a:ext>
              </a:extLst>
            </p:cNvPr>
            <p:cNvSpPr txBox="1"/>
            <p:nvPr/>
          </p:nvSpPr>
          <p:spPr>
            <a:xfrm>
              <a:off x="960664" y="4046091"/>
              <a:ext cx="7958817" cy="400687"/>
            </a:xfrm>
            <a:prstGeom prst="rect">
              <a:avLst/>
            </a:prstGeom>
            <a:noFill/>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lang="vi-VN" sz="2200" b="1" dirty="0">
                  <a:solidFill>
                    <a:srgbClr val="C00000"/>
                  </a:solidFill>
                  <a:latin typeface="UTM Avo" panose="02040603050506020204" pitchFamily="18" charset="0"/>
                </a:rPr>
                <a:t>Nếu em là N, em sẽ làm như thế nào? Giải thích vì sao em làm như vậy.</a:t>
              </a:r>
            </a:p>
          </p:txBody>
        </p:sp>
        <p:sp>
          <p:nvSpPr>
            <p:cNvPr id="9" name="Freeform 10">
              <a:extLst>
                <a:ext uri="{FF2B5EF4-FFF2-40B4-BE49-F238E27FC236}">
                  <a16:creationId xmlns:a16="http://schemas.microsoft.com/office/drawing/2014/main" id="{C7A26170-6240-91DA-5231-38F8A06385BE}"/>
                </a:ext>
              </a:extLst>
            </p:cNvPr>
            <p:cNvSpPr/>
            <p:nvPr/>
          </p:nvSpPr>
          <p:spPr>
            <a:xfrm>
              <a:off x="344715" y="3957427"/>
              <a:ext cx="547913" cy="547913"/>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a:effectLst>
              <a:outerShdw blurRad="50800" dist="38100" dir="8100000" algn="tr" rotWithShape="0">
                <a:prstClr val="black">
                  <a:alpha val="40000"/>
                </a:prst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vi-VN" sz="2489" b="0" i="0" u="none" strike="noStrike" kern="0" cap="none" spc="0" normalizeH="0" baseline="0" noProof="0" dirty="0">
                <a:ln>
                  <a:noFill/>
                </a:ln>
                <a:solidFill>
                  <a:sysClr val="windowText" lastClr="000000"/>
                </a:solidFill>
                <a:effectLst/>
                <a:uLnTx/>
                <a:uFillTx/>
              </a:endParaRPr>
            </a:p>
          </p:txBody>
        </p:sp>
      </p:grpSp>
    </p:spTree>
    <p:extLst>
      <p:ext uri="{BB962C8B-B14F-4D97-AF65-F5344CB8AC3E}">
        <p14:creationId xmlns:p14="http://schemas.microsoft.com/office/powerpoint/2010/main" val="2743903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06FFA75-0719-7712-4F9B-BF70924489A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98B8978D-2791-77B9-8982-28FD634BAF84}"/>
              </a:ext>
            </a:extLst>
          </p:cNvPr>
          <p:cNvGrpSpPr/>
          <p:nvPr/>
        </p:nvGrpSpPr>
        <p:grpSpPr>
          <a:xfrm>
            <a:off x="758976" y="1649410"/>
            <a:ext cx="11029645" cy="653142"/>
            <a:chOff x="388258" y="214087"/>
            <a:chExt cx="8272234" cy="489856"/>
          </a:xfrm>
        </p:grpSpPr>
        <p:sp>
          <p:nvSpPr>
            <p:cNvPr id="4" name="Oval 3">
              <a:extLst>
                <a:ext uri="{FF2B5EF4-FFF2-40B4-BE49-F238E27FC236}">
                  <a16:creationId xmlns:a16="http://schemas.microsoft.com/office/drawing/2014/main" id="{9A330833-515A-0A3B-15C0-E345E6C23D42}"/>
                </a:ext>
              </a:extLst>
            </p:cNvPr>
            <p:cNvSpPr/>
            <p:nvPr/>
          </p:nvSpPr>
          <p:spPr>
            <a:xfrm>
              <a:off x="388258" y="214087"/>
              <a:ext cx="489856" cy="489856"/>
            </a:xfrm>
            <a:prstGeom prst="ellipse">
              <a:avLst/>
            </a:prstGeom>
            <a:noFill/>
            <a:ln w="25400" cap="flat" cmpd="sng" algn="ctr">
              <a:solidFill>
                <a:srgbClr val="00B0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C00000"/>
                  </a:solidFill>
                  <a:effectLst/>
                  <a:uLnTx/>
                  <a:uFillTx/>
                  <a:latin typeface="UTM Avo" panose="02040603050506020204" pitchFamily="18" charset="0"/>
                  <a:ea typeface="+mn-ea"/>
                  <a:cs typeface="+mn-cs"/>
                </a:rPr>
                <a:t>3</a:t>
              </a:r>
            </a:p>
          </p:txBody>
        </p:sp>
        <p:sp>
          <p:nvSpPr>
            <p:cNvPr id="6" name="TextBox 5">
              <a:extLst>
                <a:ext uri="{FF2B5EF4-FFF2-40B4-BE49-F238E27FC236}">
                  <a16:creationId xmlns:a16="http://schemas.microsoft.com/office/drawing/2014/main" id="{418C20D2-15CD-02DE-6151-06170976185A}"/>
                </a:ext>
              </a:extLst>
            </p:cNvPr>
            <p:cNvSpPr txBox="1"/>
            <p:nvPr/>
          </p:nvSpPr>
          <p:spPr>
            <a:xfrm>
              <a:off x="961003" y="246072"/>
              <a:ext cx="7699489" cy="425886"/>
            </a:xfrm>
            <a:prstGeom prst="rect">
              <a:avLst/>
            </a:prstGeom>
            <a:noFill/>
          </p:spPr>
          <p:txBody>
            <a:bodyPr wrap="square" rtlCol="0">
              <a:spAutoFit/>
            </a:bodyPr>
            <a:lstStyle/>
            <a:p>
              <a:pPr algn="just">
                <a:lnSpc>
                  <a:spcPct val="150000"/>
                </a:lnSpc>
              </a:pPr>
              <a:r>
                <a:rPr lang="en-US" sz="2400" dirty="0">
                  <a:latin typeface="UTM Avo" panose="02040603050506020204" pitchFamily="18" charset="0"/>
                </a:rPr>
                <a:t>Em </a:t>
              </a:r>
              <a:r>
                <a:rPr lang="en-US" sz="2400" dirty="0" err="1">
                  <a:latin typeface="UTM Avo" panose="02040603050506020204" pitchFamily="18" charset="0"/>
                </a:rPr>
                <a:t>hãy</a:t>
              </a:r>
              <a:r>
                <a:rPr lang="en-US" sz="2400" dirty="0">
                  <a:latin typeface="UTM Avo" panose="02040603050506020204" pitchFamily="18" charset="0"/>
                </a:rPr>
                <a:t> </a:t>
              </a:r>
              <a:r>
                <a:rPr lang="en-US" sz="2400" dirty="0" err="1">
                  <a:latin typeface="UTM Avo" panose="02040603050506020204" pitchFamily="18" charset="0"/>
                </a:rPr>
                <a:t>cùng</a:t>
              </a:r>
              <a:r>
                <a:rPr lang="en-US" sz="2400" dirty="0">
                  <a:latin typeface="UTM Avo" panose="02040603050506020204" pitchFamily="18" charset="0"/>
                </a:rPr>
                <a:t> </a:t>
              </a:r>
              <a:r>
                <a:rPr lang="en-US" sz="2400" dirty="0" err="1">
                  <a:latin typeface="UTM Avo" panose="02040603050506020204" pitchFamily="18" charset="0"/>
                </a:rPr>
                <a:t>bạn</a:t>
              </a:r>
              <a:r>
                <a:rPr lang="en-US" sz="2400" dirty="0">
                  <a:latin typeface="UTM Avo" panose="02040603050506020204" pitchFamily="18" charset="0"/>
                </a:rPr>
                <a:t> </a:t>
              </a:r>
              <a:r>
                <a:rPr lang="en-US" sz="2400" dirty="0" err="1">
                  <a:latin typeface="UTM Avo" panose="02040603050506020204" pitchFamily="18" charset="0"/>
                </a:rPr>
                <a:t>xử</a:t>
              </a:r>
              <a:r>
                <a:rPr lang="en-US" sz="2400" dirty="0">
                  <a:latin typeface="UTM Avo" panose="02040603050506020204" pitchFamily="18" charset="0"/>
                </a:rPr>
                <a:t> </a:t>
              </a:r>
              <a:r>
                <a:rPr lang="en-US" sz="2400" dirty="0" err="1">
                  <a:latin typeface="UTM Avo" panose="02040603050506020204" pitchFamily="18" charset="0"/>
                </a:rPr>
                <a:t>lí</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tình</a:t>
              </a:r>
              <a:r>
                <a:rPr lang="en-US" sz="2400" dirty="0">
                  <a:latin typeface="UTM Avo" panose="02040603050506020204" pitchFamily="18" charset="0"/>
                </a:rPr>
                <a:t> </a:t>
              </a:r>
              <a:r>
                <a:rPr lang="en-US" sz="2400" dirty="0" err="1">
                  <a:latin typeface="UTM Avo" panose="02040603050506020204" pitchFamily="18" charset="0"/>
                </a:rPr>
                <a:t>huống</a:t>
              </a:r>
              <a:r>
                <a:rPr lang="en-US" sz="2400" dirty="0">
                  <a:latin typeface="UTM Avo" panose="02040603050506020204" pitchFamily="18" charset="0"/>
                </a:rPr>
                <a:t> </a:t>
              </a:r>
              <a:r>
                <a:rPr lang="en-US" sz="2400" dirty="0" err="1">
                  <a:latin typeface="UTM Avo" panose="02040603050506020204" pitchFamily="18" charset="0"/>
                </a:rPr>
                <a:t>sau</a:t>
              </a:r>
              <a:r>
                <a:rPr lang="en-US" sz="2400" dirty="0">
                  <a:latin typeface="UTM Avo" panose="02040603050506020204" pitchFamily="18" charset="0"/>
                </a:rPr>
                <a:t>: </a:t>
              </a:r>
            </a:p>
          </p:txBody>
        </p:sp>
      </p:grpSp>
      <p:sp>
        <p:nvSpPr>
          <p:cNvPr id="5" name="Rectangle: Rounded Corners 4">
            <a:extLst>
              <a:ext uri="{FF2B5EF4-FFF2-40B4-BE49-F238E27FC236}">
                <a16:creationId xmlns:a16="http://schemas.microsoft.com/office/drawing/2014/main" id="{8EEF11D1-1F72-0441-6379-4C0CF6AF061F}"/>
              </a:ext>
            </a:extLst>
          </p:cNvPr>
          <p:cNvSpPr/>
          <p:nvPr/>
        </p:nvSpPr>
        <p:spPr>
          <a:xfrm>
            <a:off x="447524" y="2483639"/>
            <a:ext cx="11296952" cy="2551616"/>
          </a:xfrm>
          <a:prstGeom prst="roundRect">
            <a:avLst>
              <a:gd name="adj" fmla="val 7853"/>
            </a:avLst>
          </a:prstGeom>
          <a:solidFill>
            <a:srgbClr val="FFDD95"/>
          </a:solidFill>
          <a:ln w="25400" cap="flat" cmpd="sng" algn="ctr">
            <a:noFill/>
            <a:prstDash val="solid"/>
          </a:ln>
          <a:effectLst/>
        </p:spPr>
        <p:txBody>
          <a:bodyPr rtlCol="0" anchor="ctr"/>
          <a:lstStyle/>
          <a:p>
            <a:pPr lvl="0" algn="just">
              <a:lnSpc>
                <a:spcPct val="150000"/>
              </a:lnSpc>
              <a:buClrTx/>
            </a:pPr>
            <a:r>
              <a:rPr lang="vi-VN" sz="2200" dirty="0">
                <a:latin typeface="UTM Avo" panose="02040603050506020204" pitchFamily="18" charset="0"/>
                <a:ea typeface="+mn-ea"/>
                <a:cs typeface="+mn-cs"/>
              </a:rPr>
              <a:t>b. Hai vợ chồng anh T làm cùng một phân xưởng của nhà máy. Phân xưởng của anh chị thường phải trực đêm. Anh T có nhiệm vụ phân công trực đêm cho mọi người. Khi thấy anh T thường không phân công trực đêm cho vợ, có người thắc mắc, anh T trả lời: “Tôi là người có quyền, tôi phân công thế nào là việc của tôi”.</a:t>
            </a:r>
          </a:p>
        </p:txBody>
      </p:sp>
      <p:grpSp>
        <p:nvGrpSpPr>
          <p:cNvPr id="7" name="Group 6">
            <a:extLst>
              <a:ext uri="{FF2B5EF4-FFF2-40B4-BE49-F238E27FC236}">
                <a16:creationId xmlns:a16="http://schemas.microsoft.com/office/drawing/2014/main" id="{B94B0587-C0CE-67EC-2343-74FE36A419B5}"/>
              </a:ext>
            </a:extLst>
          </p:cNvPr>
          <p:cNvGrpSpPr/>
          <p:nvPr/>
        </p:nvGrpSpPr>
        <p:grpSpPr>
          <a:xfrm>
            <a:off x="646386" y="5258988"/>
            <a:ext cx="10899227" cy="1042081"/>
            <a:chOff x="344715" y="3872968"/>
            <a:chExt cx="8174420" cy="781561"/>
          </a:xfrm>
        </p:grpSpPr>
        <p:sp>
          <p:nvSpPr>
            <p:cNvPr id="8" name="TextBox 7">
              <a:extLst>
                <a:ext uri="{FF2B5EF4-FFF2-40B4-BE49-F238E27FC236}">
                  <a16:creationId xmlns:a16="http://schemas.microsoft.com/office/drawing/2014/main" id="{CFF8A848-4E31-4111-12FA-59D467D764E1}"/>
                </a:ext>
              </a:extLst>
            </p:cNvPr>
            <p:cNvSpPr txBox="1"/>
            <p:nvPr/>
          </p:nvSpPr>
          <p:spPr>
            <a:xfrm>
              <a:off x="960666" y="3872968"/>
              <a:ext cx="7558469" cy="781561"/>
            </a:xfrm>
            <a:prstGeom prst="rect">
              <a:avLst/>
            </a:prstGeom>
            <a:noFill/>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lang="vi-VN" sz="2200" b="1" dirty="0">
                  <a:solidFill>
                    <a:srgbClr val="C00000"/>
                  </a:solidFill>
                  <a:latin typeface="UTM Avo" panose="02040603050506020204" pitchFamily="18" charset="0"/>
                </a:rPr>
                <a:t>Em nhận xét gì về việc làm và câu trả lời của anh T? Nếu là người làm việc trong phân xưởng, em giải quyết vấn đề này như thế nào? </a:t>
              </a:r>
            </a:p>
          </p:txBody>
        </p:sp>
        <p:sp>
          <p:nvSpPr>
            <p:cNvPr id="9" name="Freeform 10">
              <a:extLst>
                <a:ext uri="{FF2B5EF4-FFF2-40B4-BE49-F238E27FC236}">
                  <a16:creationId xmlns:a16="http://schemas.microsoft.com/office/drawing/2014/main" id="{25529A59-BF70-2B20-727D-916ECFA326A0}"/>
                </a:ext>
              </a:extLst>
            </p:cNvPr>
            <p:cNvSpPr/>
            <p:nvPr/>
          </p:nvSpPr>
          <p:spPr>
            <a:xfrm>
              <a:off x="344715" y="3957427"/>
              <a:ext cx="547913" cy="547913"/>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a:effectLst>
              <a:outerShdw blurRad="50800" dist="38100" dir="8100000" algn="tr" rotWithShape="0">
                <a:prstClr val="black">
                  <a:alpha val="40000"/>
                </a:prst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vi-VN" sz="2200" b="0" i="0" u="none" strike="noStrike" kern="0" cap="none" spc="0" normalizeH="0" baseline="0" noProof="0" dirty="0">
                <a:ln>
                  <a:noFill/>
                </a:ln>
                <a:solidFill>
                  <a:sysClr val="windowText" lastClr="000000"/>
                </a:solidFill>
                <a:effectLst/>
                <a:uLnTx/>
                <a:uFillTx/>
              </a:endParaRPr>
            </a:p>
          </p:txBody>
        </p:sp>
      </p:grpSp>
    </p:spTree>
    <p:extLst>
      <p:ext uri="{BB962C8B-B14F-4D97-AF65-F5344CB8AC3E}">
        <p14:creationId xmlns:p14="http://schemas.microsoft.com/office/powerpoint/2010/main" val="1163610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5251D69-4A8B-F434-D349-3EC5B837B8FF}"/>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5639DAD-EE65-0A75-7BED-A6F231FE9D2C}"/>
              </a:ext>
            </a:extLst>
          </p:cNvPr>
          <p:cNvSpPr/>
          <p:nvPr/>
        </p:nvSpPr>
        <p:spPr>
          <a:xfrm>
            <a:off x="283027" y="1758197"/>
            <a:ext cx="5445276" cy="4927495"/>
          </a:xfrm>
          <a:prstGeom prst="roundRect">
            <a:avLst>
              <a:gd name="adj" fmla="val 6299"/>
            </a:avLst>
          </a:prstGeom>
          <a:solidFill>
            <a:srgbClr val="FFDD95"/>
          </a:solidFill>
          <a:ln w="25400" cap="flat" cmpd="sng" algn="ctr">
            <a:noFill/>
            <a:prstDash val="solid"/>
          </a:ln>
          <a:effectLst/>
        </p:spPr>
        <p:txBody>
          <a:bodyPr rtlCol="0" anchor="ctr"/>
          <a:lstStyle/>
          <a:p>
            <a:pPr lvl="0" algn="just">
              <a:lnSpc>
                <a:spcPct val="150000"/>
              </a:lnSpc>
              <a:buClrTx/>
            </a:pPr>
            <a:r>
              <a:rPr lang="vi-VN" sz="2000">
                <a:latin typeface="UTM Avo" panose="02040603050506020204" pitchFamily="18" charset="0"/>
                <a:ea typeface="+mn-ea"/>
                <a:cs typeface="+mn-cs"/>
              </a:rPr>
              <a:t>a. Khi đọc thông báo về kết quả thi đua tháng 11, bạn N thấy điểm thành tích của các lớp khối 9 không có sự chênh lệch nhưng điểm trừ thì lại chênh lệch khá lớn. N phát hiện thấy lớp mình không bị trừ điểm trong khi quá trình tham gia các hoạt động của lớp vấn có một số sai sót, nếu xét theo tiêu chí sẽ bị trừ điểm thi đua. N băn khoăn không biết nên xử lí như thế nào.</a:t>
            </a:r>
            <a:endParaRPr lang="vi-VN" sz="2000" dirty="0">
              <a:latin typeface="UTM Avo" panose="02040603050506020204" pitchFamily="18" charset="0"/>
              <a:ea typeface="+mn-ea"/>
              <a:cs typeface="+mn-cs"/>
            </a:endParaRPr>
          </a:p>
        </p:txBody>
      </p:sp>
      <p:sp>
        <p:nvSpPr>
          <p:cNvPr id="3" name="Rectangle 2">
            <a:extLst>
              <a:ext uri="{FF2B5EF4-FFF2-40B4-BE49-F238E27FC236}">
                <a16:creationId xmlns:a16="http://schemas.microsoft.com/office/drawing/2014/main" id="{0A8C16ED-C03F-893E-7BFD-75DAA3856C94}"/>
              </a:ext>
            </a:extLst>
          </p:cNvPr>
          <p:cNvSpPr/>
          <p:nvPr/>
        </p:nvSpPr>
        <p:spPr>
          <a:xfrm>
            <a:off x="5921830" y="1647196"/>
            <a:ext cx="5987143" cy="628952"/>
          </a:xfrm>
          <a:prstGeom prst="rect">
            <a:avLst/>
          </a:prstGeom>
          <a:solidFill>
            <a:srgbClr val="C2EAF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HƯỚNG DẪN THỰC HIỆN </a:t>
            </a:r>
          </a:p>
        </p:txBody>
      </p:sp>
      <p:sp>
        <p:nvSpPr>
          <p:cNvPr id="4" name="Rectangle: Rounded Corners 3">
            <a:extLst>
              <a:ext uri="{FF2B5EF4-FFF2-40B4-BE49-F238E27FC236}">
                <a16:creationId xmlns:a16="http://schemas.microsoft.com/office/drawing/2014/main" id="{ADC8B78D-C0F5-A443-8454-6B0B59FF9DB9}"/>
              </a:ext>
            </a:extLst>
          </p:cNvPr>
          <p:cNvSpPr/>
          <p:nvPr/>
        </p:nvSpPr>
        <p:spPr>
          <a:xfrm>
            <a:off x="5921830" y="2363233"/>
            <a:ext cx="5987143" cy="1954591"/>
          </a:xfrm>
          <a:prstGeom prst="roundRect">
            <a:avLst>
              <a:gd name="adj" fmla="val 11717"/>
            </a:avLst>
          </a:prstGeom>
          <a:solidFill>
            <a:srgbClr val="FFFFFF"/>
          </a:solidFill>
          <a:ln w="25400" cap="flat" cmpd="sng" algn="ctr">
            <a:solidFill>
              <a:srgbClr val="73BDE0"/>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lang="vi-VN" sz="2400" dirty="0">
                <a:latin typeface="UTM Avo" panose="02040603050506020204" pitchFamily="18" charset="0"/>
                <a:ea typeface="+mn-ea"/>
                <a:cs typeface="+mn-cs"/>
              </a:rPr>
              <a:t>Báo lại việc này cho giáo viên chủ nhiệm lớp hoặc đưa vấn đề ra thảo luận lấy ý kiến tập thể.</a:t>
            </a:r>
            <a:endParaRPr lang="en-US" sz="2400" dirty="0">
              <a:latin typeface="UTM Avo" panose="02040603050506020204" pitchFamily="18" charset="0"/>
              <a:ea typeface="+mn-ea"/>
              <a:cs typeface="+mn-cs"/>
            </a:endParaRPr>
          </a:p>
        </p:txBody>
      </p:sp>
      <p:sp>
        <p:nvSpPr>
          <p:cNvPr id="5" name="Arrow: Down 4">
            <a:extLst>
              <a:ext uri="{FF2B5EF4-FFF2-40B4-BE49-F238E27FC236}">
                <a16:creationId xmlns:a16="http://schemas.microsoft.com/office/drawing/2014/main" id="{D35885A3-093C-8C39-1904-9D55AE34716D}"/>
              </a:ext>
            </a:extLst>
          </p:cNvPr>
          <p:cNvSpPr/>
          <p:nvPr/>
        </p:nvSpPr>
        <p:spPr>
          <a:xfrm>
            <a:off x="8418286" y="4491994"/>
            <a:ext cx="677333" cy="548357"/>
          </a:xfrm>
          <a:prstGeom prst="downArrow">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89" b="0" i="0" u="none" strike="noStrike" kern="0" cap="none" spc="0" normalizeH="0" baseline="0" noProof="0" dirty="0">
              <a:ln>
                <a:noFill/>
              </a:ln>
              <a:solidFill>
                <a:srgbClr val="F9F8F7"/>
              </a:solidFill>
              <a:effectLst/>
              <a:uLnTx/>
              <a:uFillTx/>
              <a:latin typeface="UTM Avo" panose="02040603050506020204" pitchFamily="18" charset="0"/>
              <a:ea typeface="+mn-ea"/>
              <a:cs typeface="+mn-cs"/>
            </a:endParaRPr>
          </a:p>
        </p:txBody>
      </p:sp>
      <p:sp>
        <p:nvSpPr>
          <p:cNvPr id="23" name="Rectangle: Rounded Corners 22">
            <a:extLst>
              <a:ext uri="{FF2B5EF4-FFF2-40B4-BE49-F238E27FC236}">
                <a16:creationId xmlns:a16="http://schemas.microsoft.com/office/drawing/2014/main" id="{EAE38DC6-9609-F826-7FF6-2EF53D0961C5}"/>
              </a:ext>
            </a:extLst>
          </p:cNvPr>
          <p:cNvSpPr/>
          <p:nvPr/>
        </p:nvSpPr>
        <p:spPr>
          <a:xfrm>
            <a:off x="5921829" y="5214521"/>
            <a:ext cx="5987143" cy="1331365"/>
          </a:xfrm>
          <a:prstGeom prst="roundRect">
            <a:avLst>
              <a:gd name="adj" fmla="val 11717"/>
            </a:avLst>
          </a:prstGeom>
          <a:solidFill>
            <a:srgbClr val="FFFFFF"/>
          </a:solidFill>
          <a:ln w="25400" cap="flat" cmpd="sng" algn="ctr">
            <a:solidFill>
              <a:srgbClr val="73BDE0"/>
            </a:solidFill>
            <a:prstDash val="solid"/>
          </a:ln>
          <a:effectLst/>
        </p:spPr>
        <p:txBody>
          <a:bodyPr rtlCol="0" anchor="ctr"/>
          <a:lstStyle/>
          <a:p>
            <a:pPr algn="just">
              <a:lnSpc>
                <a:spcPct val="150000"/>
              </a:lnSpc>
              <a:buClrTx/>
            </a:pPr>
            <a:r>
              <a:rPr lang="vi-VN" sz="2400" dirty="0">
                <a:latin typeface="UTM Avo" panose="02040603050506020204" pitchFamily="18" charset="0"/>
                <a:ea typeface="+mn-ea"/>
                <a:cs typeface="+mn-cs"/>
              </a:rPr>
              <a:t>Để đính chính lại kết quả xếp loại cho chính xác.</a:t>
            </a:r>
            <a:endParaRPr lang="en-US" sz="2400" dirty="0">
              <a:latin typeface="UTM Avo" panose="02040603050506020204" pitchFamily="18" charset="0"/>
              <a:ea typeface="+mn-ea"/>
              <a:cs typeface="+mn-cs"/>
            </a:endParaRPr>
          </a:p>
        </p:txBody>
      </p:sp>
    </p:spTree>
    <p:extLst>
      <p:ext uri="{BB962C8B-B14F-4D97-AF65-F5344CB8AC3E}">
        <p14:creationId xmlns:p14="http://schemas.microsoft.com/office/powerpoint/2010/main" val="3584339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62E914C-C26E-3815-164F-4DC5165C6FA7}"/>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7EC8D14-26B4-4A87-042A-F35FDFB508B0}"/>
              </a:ext>
            </a:extLst>
          </p:cNvPr>
          <p:cNvSpPr/>
          <p:nvPr/>
        </p:nvSpPr>
        <p:spPr>
          <a:xfrm>
            <a:off x="283027" y="1758197"/>
            <a:ext cx="5445276" cy="4927495"/>
          </a:xfrm>
          <a:prstGeom prst="roundRect">
            <a:avLst>
              <a:gd name="adj" fmla="val 6299"/>
            </a:avLst>
          </a:prstGeom>
          <a:solidFill>
            <a:srgbClr val="FFDD95"/>
          </a:solidFill>
          <a:ln w="25400" cap="flat" cmpd="sng" algn="ctr">
            <a:noFill/>
            <a:prstDash val="solid"/>
          </a:ln>
          <a:effectLst/>
        </p:spPr>
        <p:txBody>
          <a:bodyPr rtlCol="0" anchor="ctr"/>
          <a:lstStyle/>
          <a:p>
            <a:pPr lvl="0" algn="just">
              <a:lnSpc>
                <a:spcPct val="150000"/>
              </a:lnSpc>
              <a:buClrTx/>
            </a:pPr>
            <a:r>
              <a:rPr lang="vi-VN" sz="2000" dirty="0">
                <a:latin typeface="UTM Avo" panose="02040603050506020204" pitchFamily="18" charset="0"/>
                <a:ea typeface="+mn-ea"/>
                <a:cs typeface="+mn-cs"/>
              </a:rPr>
              <a:t>b. Hai vợ chồng anh T làm cùng một phân xưởng của nhà máy. Phân xưởng của anh chị thường phải trực đêm. Anh T có nhiệm vụ phân công trực đêm cho mọi người. Khi thấy anh T thường không phân công trực đêm cho vợ, có người thắc mắc, anh T trả lời: “Tôi là người có quyền, tôi phân công thế nào là việc của tôi”.</a:t>
            </a:r>
          </a:p>
        </p:txBody>
      </p:sp>
      <p:sp>
        <p:nvSpPr>
          <p:cNvPr id="4" name="Rectangle: Rounded Corners 3">
            <a:extLst>
              <a:ext uri="{FF2B5EF4-FFF2-40B4-BE49-F238E27FC236}">
                <a16:creationId xmlns:a16="http://schemas.microsoft.com/office/drawing/2014/main" id="{F65A857B-31B9-B6A1-6BF9-943CDE0D8819}"/>
              </a:ext>
            </a:extLst>
          </p:cNvPr>
          <p:cNvSpPr/>
          <p:nvPr/>
        </p:nvSpPr>
        <p:spPr>
          <a:xfrm>
            <a:off x="5921826" y="773461"/>
            <a:ext cx="5987143" cy="1720731"/>
          </a:xfrm>
          <a:prstGeom prst="roundRect">
            <a:avLst>
              <a:gd name="adj" fmla="val 11717"/>
            </a:avLst>
          </a:prstGeom>
          <a:solidFill>
            <a:srgbClr val="FFFFFF"/>
          </a:solidFill>
          <a:ln w="25400" cap="flat" cmpd="sng" algn="ctr">
            <a:solidFill>
              <a:srgbClr val="73BDE0"/>
            </a:solidFill>
            <a:prstDash val="solid"/>
          </a:ln>
          <a:effectLst/>
        </p:spPr>
        <p:txBody>
          <a:bodyPr rtlCol="0" anchor="ctr"/>
          <a:lstStyle/>
          <a:p>
            <a:pPr lvl="0" algn="just">
              <a:lnSpc>
                <a:spcPct val="150000"/>
              </a:lnSpc>
              <a:buClrTx/>
              <a:defRPr/>
            </a:pPr>
            <a:r>
              <a:rPr lang="vi-VN" sz="2200" dirty="0">
                <a:latin typeface="UTM Avo" panose="02040603050506020204" pitchFamily="18" charset="0"/>
                <a:ea typeface="+mn-ea"/>
                <a:cs typeface="+mn-cs"/>
              </a:rPr>
              <a:t>Việc làm của anh T là thiếu công bằng, thiếu trách nhiệm, thiếu sự tôn trọng với đồng nghiệp. </a:t>
            </a:r>
          </a:p>
        </p:txBody>
      </p:sp>
      <p:sp>
        <p:nvSpPr>
          <p:cNvPr id="5" name="Arrow: Down 4">
            <a:extLst>
              <a:ext uri="{FF2B5EF4-FFF2-40B4-BE49-F238E27FC236}">
                <a16:creationId xmlns:a16="http://schemas.microsoft.com/office/drawing/2014/main" id="{58D38F6F-E34B-2871-51AE-66DA7B9B677B}"/>
              </a:ext>
            </a:extLst>
          </p:cNvPr>
          <p:cNvSpPr/>
          <p:nvPr/>
        </p:nvSpPr>
        <p:spPr>
          <a:xfrm>
            <a:off x="8670853" y="2466265"/>
            <a:ext cx="489088" cy="395957"/>
          </a:xfrm>
          <a:prstGeom prst="downArrow">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89" b="0" i="0" u="none" strike="noStrike" kern="0" cap="none" spc="0" normalizeH="0" baseline="0" noProof="0" dirty="0">
              <a:ln>
                <a:noFill/>
              </a:ln>
              <a:solidFill>
                <a:srgbClr val="F9F8F7"/>
              </a:solidFill>
              <a:effectLst/>
              <a:uLnTx/>
              <a:uFillTx/>
              <a:latin typeface="UTM Avo" panose="02040603050506020204" pitchFamily="18" charset="0"/>
              <a:ea typeface="+mn-ea"/>
              <a:cs typeface="+mn-cs"/>
            </a:endParaRPr>
          </a:p>
        </p:txBody>
      </p:sp>
      <p:sp>
        <p:nvSpPr>
          <p:cNvPr id="23" name="Rectangle: Rounded Corners 22">
            <a:extLst>
              <a:ext uri="{FF2B5EF4-FFF2-40B4-BE49-F238E27FC236}">
                <a16:creationId xmlns:a16="http://schemas.microsoft.com/office/drawing/2014/main" id="{A84F11D2-FCDB-6188-DE28-BE2AE23D07BC}"/>
              </a:ext>
            </a:extLst>
          </p:cNvPr>
          <p:cNvSpPr/>
          <p:nvPr/>
        </p:nvSpPr>
        <p:spPr>
          <a:xfrm>
            <a:off x="5921826" y="2862222"/>
            <a:ext cx="5987143" cy="1719072"/>
          </a:xfrm>
          <a:prstGeom prst="roundRect">
            <a:avLst>
              <a:gd name="adj" fmla="val 11717"/>
            </a:avLst>
          </a:prstGeom>
          <a:solidFill>
            <a:srgbClr val="FFFFFF"/>
          </a:solidFill>
          <a:ln w="25400" cap="flat" cmpd="sng" algn="ctr">
            <a:solidFill>
              <a:srgbClr val="73BDE0"/>
            </a:solidFill>
            <a:prstDash val="solid"/>
          </a:ln>
          <a:effectLst/>
        </p:spPr>
        <p:txBody>
          <a:bodyPr rtlCol="0" anchor="ctr"/>
          <a:lstStyle/>
          <a:p>
            <a:pPr algn="just">
              <a:lnSpc>
                <a:spcPct val="150000"/>
              </a:lnSpc>
              <a:buClrTx/>
            </a:pPr>
            <a:r>
              <a:rPr lang="vi-VN" sz="2200" dirty="0">
                <a:latin typeface="UTM Avo" panose="02040603050506020204" pitchFamily="18" charset="0"/>
                <a:ea typeface="+mn-ea"/>
                <a:cs typeface="+mn-cs"/>
              </a:rPr>
              <a:t>Cần giải thích cho anh T về sự công bằng, tôn trọng và quan tâm đến tất cả mọi người. </a:t>
            </a:r>
          </a:p>
        </p:txBody>
      </p:sp>
      <p:sp>
        <p:nvSpPr>
          <p:cNvPr id="6" name="Arrow: Down 5">
            <a:extLst>
              <a:ext uri="{FF2B5EF4-FFF2-40B4-BE49-F238E27FC236}">
                <a16:creationId xmlns:a16="http://schemas.microsoft.com/office/drawing/2014/main" id="{BC0A6FAF-242C-6559-A42D-80FFD0007929}"/>
              </a:ext>
            </a:extLst>
          </p:cNvPr>
          <p:cNvSpPr/>
          <p:nvPr/>
        </p:nvSpPr>
        <p:spPr>
          <a:xfrm>
            <a:off x="8670853" y="4550851"/>
            <a:ext cx="489088" cy="395957"/>
          </a:xfrm>
          <a:prstGeom prst="downArrow">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89" b="0" i="0" u="none" strike="noStrike" kern="0" cap="none" spc="0" normalizeH="0" baseline="0" noProof="0" dirty="0">
              <a:ln>
                <a:noFill/>
              </a:ln>
              <a:solidFill>
                <a:srgbClr val="F9F8F7"/>
              </a:solidFill>
              <a:effectLst/>
              <a:uLnTx/>
              <a:uFillTx/>
              <a:latin typeface="UTM Avo" panose="02040603050506020204" pitchFamily="18" charset="0"/>
              <a:ea typeface="+mn-ea"/>
              <a:cs typeface="+mn-cs"/>
            </a:endParaRPr>
          </a:p>
        </p:txBody>
      </p:sp>
      <p:sp>
        <p:nvSpPr>
          <p:cNvPr id="8" name="Rectangle: Rounded Corners 7">
            <a:extLst>
              <a:ext uri="{FF2B5EF4-FFF2-40B4-BE49-F238E27FC236}">
                <a16:creationId xmlns:a16="http://schemas.microsoft.com/office/drawing/2014/main" id="{B279145B-8E02-154C-9331-7A19E86232EA}"/>
              </a:ext>
            </a:extLst>
          </p:cNvPr>
          <p:cNvSpPr/>
          <p:nvPr/>
        </p:nvSpPr>
        <p:spPr>
          <a:xfrm>
            <a:off x="5921825" y="4983044"/>
            <a:ext cx="5987143" cy="1719072"/>
          </a:xfrm>
          <a:prstGeom prst="roundRect">
            <a:avLst>
              <a:gd name="adj" fmla="val 11717"/>
            </a:avLst>
          </a:prstGeom>
          <a:solidFill>
            <a:srgbClr val="FFFFFF"/>
          </a:solidFill>
          <a:ln w="25400" cap="flat" cmpd="sng" algn="ctr">
            <a:solidFill>
              <a:srgbClr val="73BDE0"/>
            </a:solidFill>
            <a:prstDash val="solid"/>
          </a:ln>
          <a:effectLst/>
        </p:spPr>
        <p:txBody>
          <a:bodyPr rtlCol="0" anchor="ctr"/>
          <a:lstStyle/>
          <a:p>
            <a:pPr algn="just">
              <a:lnSpc>
                <a:spcPct val="150000"/>
              </a:lnSpc>
              <a:buClrTx/>
            </a:pPr>
            <a:r>
              <a:rPr lang="vi-VN" sz="2200">
                <a:latin typeface="UTM Avo" panose="02040603050506020204" pitchFamily="18" charset="0"/>
                <a:ea typeface="+mn-ea"/>
                <a:cs typeface="+mn-cs"/>
              </a:rPr>
              <a:t>Đề xuất giúp anh T phân công trực đêm một cách công bằng, để mọi người đều có thời gian nghỉ ngơi. </a:t>
            </a:r>
            <a:endParaRPr lang="vi-VN" sz="2200" dirty="0">
              <a:latin typeface="UTM Avo" panose="02040603050506020204" pitchFamily="18" charset="0"/>
              <a:ea typeface="+mn-ea"/>
              <a:cs typeface="+mn-cs"/>
            </a:endParaRPr>
          </a:p>
        </p:txBody>
      </p:sp>
    </p:spTree>
    <p:extLst>
      <p:ext uri="{BB962C8B-B14F-4D97-AF65-F5344CB8AC3E}">
        <p14:creationId xmlns:p14="http://schemas.microsoft.com/office/powerpoint/2010/main" val="2423255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23" grpId="0" animBg="1"/>
      <p:bldP spid="6"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09BF060-0790-19D5-8D6A-DC0F24BDC53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BAC53EB1-544E-1331-37D8-BF05FC169D69}"/>
              </a:ext>
            </a:extLst>
          </p:cNvPr>
          <p:cNvGrpSpPr/>
          <p:nvPr/>
        </p:nvGrpSpPr>
        <p:grpSpPr>
          <a:xfrm>
            <a:off x="758976" y="1438474"/>
            <a:ext cx="11156645" cy="1675843"/>
            <a:chOff x="388258" y="-20315"/>
            <a:chExt cx="8367484" cy="1256882"/>
          </a:xfrm>
        </p:grpSpPr>
        <p:sp>
          <p:nvSpPr>
            <p:cNvPr id="4" name="Oval 3">
              <a:extLst>
                <a:ext uri="{FF2B5EF4-FFF2-40B4-BE49-F238E27FC236}">
                  <a16:creationId xmlns:a16="http://schemas.microsoft.com/office/drawing/2014/main" id="{808E2407-766B-A03D-55F8-FEE82A9D48E5}"/>
                </a:ext>
              </a:extLst>
            </p:cNvPr>
            <p:cNvSpPr/>
            <p:nvPr/>
          </p:nvSpPr>
          <p:spPr>
            <a:xfrm>
              <a:off x="388258" y="214087"/>
              <a:ext cx="489856" cy="489856"/>
            </a:xfrm>
            <a:prstGeom prst="ellipse">
              <a:avLst/>
            </a:prstGeom>
            <a:noFill/>
            <a:ln w="25400" cap="flat" cmpd="sng" algn="ctr">
              <a:solidFill>
                <a:srgbClr val="00B0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C00000"/>
                  </a:solidFill>
                  <a:effectLst/>
                  <a:uLnTx/>
                  <a:uFillTx/>
                  <a:latin typeface="UTM Avo" panose="02040603050506020204" pitchFamily="18" charset="0"/>
                  <a:ea typeface="+mn-ea"/>
                  <a:cs typeface="+mn-cs"/>
                </a:rPr>
                <a:t>4</a:t>
              </a:r>
            </a:p>
          </p:txBody>
        </p:sp>
        <p:sp>
          <p:nvSpPr>
            <p:cNvPr id="6" name="TextBox 5">
              <a:extLst>
                <a:ext uri="{FF2B5EF4-FFF2-40B4-BE49-F238E27FC236}">
                  <a16:creationId xmlns:a16="http://schemas.microsoft.com/office/drawing/2014/main" id="{BB57BFD8-04A3-B2F8-DB39-36EBD77BAEDF}"/>
                </a:ext>
              </a:extLst>
            </p:cNvPr>
            <p:cNvSpPr txBox="1"/>
            <p:nvPr/>
          </p:nvSpPr>
          <p:spPr>
            <a:xfrm>
              <a:off x="1056253" y="-20315"/>
              <a:ext cx="7699489" cy="1256882"/>
            </a:xfrm>
            <a:prstGeom prst="rect">
              <a:avLst/>
            </a:prstGeom>
            <a:noFill/>
          </p:spPr>
          <p:txBody>
            <a:bodyPr wrap="square" rtlCol="0">
              <a:spAutoFit/>
            </a:bodyPr>
            <a:lstStyle/>
            <a:p>
              <a:pPr algn="just">
                <a:lnSpc>
                  <a:spcPct val="150000"/>
                </a:lnSpc>
              </a:pPr>
              <a:r>
                <a:rPr lang="en-US" sz="2400" dirty="0">
                  <a:latin typeface="UTM Avo" panose="02040603050506020204" pitchFamily="18" charset="0"/>
                </a:rPr>
                <a:t>Em </a:t>
              </a:r>
              <a:r>
                <a:rPr lang="en-US" sz="2400" dirty="0" err="1">
                  <a:latin typeface="UTM Avo" panose="02040603050506020204" pitchFamily="18" charset="0"/>
                </a:rPr>
                <a:t>hãy</a:t>
              </a:r>
              <a:r>
                <a:rPr lang="en-US" sz="2400" dirty="0">
                  <a:latin typeface="UTM Avo" panose="02040603050506020204" pitchFamily="18" charset="0"/>
                </a:rPr>
                <a:t> </a:t>
              </a:r>
              <a:r>
                <a:rPr lang="en-US" sz="2400" dirty="0" err="1">
                  <a:latin typeface="UTM Avo" panose="02040603050506020204" pitchFamily="18" charset="0"/>
                </a:rPr>
                <a:t>kể</a:t>
              </a:r>
              <a:r>
                <a:rPr lang="en-US" sz="2400" dirty="0">
                  <a:latin typeface="UTM Avo" panose="02040603050506020204" pitchFamily="18" charset="0"/>
                </a:rPr>
                <a:t> </a:t>
              </a:r>
              <a:r>
                <a:rPr lang="en-US" sz="2400" dirty="0" err="1">
                  <a:latin typeface="UTM Avo" panose="02040603050506020204" pitchFamily="18" charset="0"/>
                </a:rPr>
                <a:t>những</a:t>
              </a:r>
              <a:r>
                <a:rPr lang="en-US" sz="2400" dirty="0">
                  <a:latin typeface="UTM Avo" panose="02040603050506020204" pitchFamily="18" charset="0"/>
                </a:rPr>
                <a:t> </a:t>
              </a:r>
              <a:r>
                <a:rPr lang="en-US" sz="2400" dirty="0" err="1">
                  <a:latin typeface="UTM Avo" panose="02040603050506020204" pitchFamily="18" charset="0"/>
                </a:rPr>
                <a:t>việc</a:t>
              </a:r>
              <a:r>
                <a:rPr lang="en-US" sz="2400" dirty="0">
                  <a:latin typeface="UTM Avo" panose="02040603050506020204" pitchFamily="18" charset="0"/>
                </a:rPr>
                <a:t> </a:t>
              </a:r>
              <a:r>
                <a:rPr lang="en-US" sz="2400" dirty="0" err="1">
                  <a:latin typeface="UTM Avo" panose="02040603050506020204" pitchFamily="18" charset="0"/>
                </a:rPr>
                <a:t>làm</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bản</a:t>
              </a:r>
              <a:r>
                <a:rPr lang="en-US" sz="2400" dirty="0">
                  <a:latin typeface="UTM Avo" panose="02040603050506020204" pitchFamily="18" charset="0"/>
                </a:rPr>
                <a:t> </a:t>
              </a:r>
              <a:r>
                <a:rPr lang="en-US" sz="2400" dirty="0" err="1">
                  <a:latin typeface="UTM Avo" panose="02040603050506020204" pitchFamily="18" charset="0"/>
                </a:rPr>
                <a:t>thân</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hiện</a:t>
              </a:r>
              <a:r>
                <a:rPr lang="en-US" sz="2400" dirty="0">
                  <a:latin typeface="UTM Avo" panose="02040603050506020204" pitchFamily="18" charset="0"/>
                </a:rPr>
                <a:t> </a:t>
              </a:r>
              <a:r>
                <a:rPr lang="en-US" sz="2400" dirty="0" err="1">
                  <a:latin typeface="UTM Avo" panose="02040603050506020204" pitchFamily="18" charset="0"/>
                </a:rPr>
                <a:t>tính</a:t>
              </a:r>
              <a:r>
                <a:rPr lang="en-US" sz="2400" dirty="0">
                  <a:latin typeface="UTM Avo" panose="02040603050506020204" pitchFamily="18" charset="0"/>
                </a:rPr>
                <a:t> </a:t>
              </a:r>
              <a:r>
                <a:rPr lang="en-US" sz="2400" dirty="0" err="1">
                  <a:latin typeface="UTM Avo" panose="02040603050506020204" pitchFamily="18" charset="0"/>
                </a:rPr>
                <a:t>khách</a:t>
              </a:r>
              <a:r>
                <a:rPr lang="en-US" sz="2400" dirty="0">
                  <a:latin typeface="UTM Avo" panose="02040603050506020204" pitchFamily="18" charset="0"/>
                </a:rPr>
                <a:t> </a:t>
              </a:r>
              <a:r>
                <a:rPr lang="en-US" sz="2400" dirty="0" err="1">
                  <a:latin typeface="UTM Avo" panose="02040603050506020204" pitchFamily="18" charset="0"/>
                </a:rPr>
                <a:t>quan</a:t>
              </a:r>
              <a:r>
                <a:rPr lang="en-US" sz="2400" dirty="0">
                  <a:latin typeface="UTM Avo" panose="02040603050506020204" pitchFamily="18" charset="0"/>
                </a:rPr>
                <a:t> </a:t>
              </a:r>
              <a:r>
                <a:rPr lang="en-US" sz="2400" dirty="0" err="1">
                  <a:latin typeface="UTM Avo" panose="02040603050506020204" pitchFamily="18" charset="0"/>
                </a:rPr>
                <a:t>hoặc</a:t>
              </a:r>
              <a:r>
                <a:rPr lang="en-US" sz="2400" dirty="0">
                  <a:latin typeface="UTM Avo" panose="02040603050506020204" pitchFamily="18" charset="0"/>
                </a:rPr>
                <a:t> </a:t>
              </a:r>
              <a:r>
                <a:rPr lang="en-US" sz="2400" dirty="0" err="1">
                  <a:latin typeface="UTM Avo" panose="02040603050506020204" pitchFamily="18" charset="0"/>
                </a:rPr>
                <a:t>chưa</a:t>
              </a:r>
              <a:r>
                <a:rPr lang="en-US" sz="2400" dirty="0">
                  <a:latin typeface="UTM Avo" panose="02040603050506020204" pitchFamily="18" charset="0"/>
                </a:rPr>
                <a:t> </a:t>
              </a:r>
              <a:r>
                <a:rPr lang="en-US" sz="2400" dirty="0" err="1">
                  <a:latin typeface="UTM Avo" panose="02040603050506020204" pitchFamily="18" charset="0"/>
                </a:rPr>
                <a:t>khách</a:t>
              </a:r>
              <a:r>
                <a:rPr lang="en-US" sz="2400" dirty="0">
                  <a:latin typeface="UTM Avo" panose="02040603050506020204" pitchFamily="18" charset="0"/>
                </a:rPr>
                <a:t> </a:t>
              </a:r>
              <a:r>
                <a:rPr lang="en-US" sz="2400" dirty="0" err="1">
                  <a:latin typeface="UTM Avo" panose="02040603050506020204" pitchFamily="18" charset="0"/>
                </a:rPr>
                <a:t>quan</a:t>
              </a:r>
              <a:r>
                <a:rPr lang="en-US" sz="2400" dirty="0">
                  <a:latin typeface="UTM Avo" panose="02040603050506020204" pitchFamily="18" charset="0"/>
                </a:rPr>
                <a:t>, </a:t>
              </a:r>
              <a:r>
                <a:rPr lang="en-US" sz="2400" dirty="0" err="1">
                  <a:latin typeface="UTM Avo" panose="02040603050506020204" pitchFamily="18" charset="0"/>
                </a:rPr>
                <a:t>công</a:t>
              </a:r>
              <a:r>
                <a:rPr lang="en-US" sz="2400" dirty="0">
                  <a:latin typeface="UTM Avo" panose="02040603050506020204" pitchFamily="18" charset="0"/>
                </a:rPr>
                <a:t> </a:t>
              </a:r>
              <a:r>
                <a:rPr lang="en-US" sz="2400" dirty="0" err="1">
                  <a:latin typeface="UTM Avo" panose="02040603050506020204" pitchFamily="18" charset="0"/>
                </a:rPr>
                <a:t>bằng</a:t>
              </a:r>
              <a:r>
                <a:rPr lang="en-US" sz="2400" dirty="0">
                  <a:latin typeface="UTM Avo" panose="02040603050506020204" pitchFamily="18" charset="0"/>
                </a:rPr>
                <a:t> </a:t>
              </a:r>
              <a:r>
                <a:rPr lang="en-US" sz="2400" dirty="0" err="1">
                  <a:latin typeface="UTM Avo" panose="02040603050506020204" pitchFamily="18" charset="0"/>
                </a:rPr>
                <a:t>hoặc</a:t>
              </a:r>
              <a:r>
                <a:rPr lang="en-US" sz="2400" dirty="0">
                  <a:latin typeface="UTM Avo" panose="02040603050506020204" pitchFamily="18" charset="0"/>
                </a:rPr>
                <a:t> </a:t>
              </a:r>
              <a:r>
                <a:rPr lang="en-US" sz="2400" dirty="0" err="1">
                  <a:latin typeface="UTM Avo" panose="02040603050506020204" pitchFamily="18" charset="0"/>
                </a:rPr>
                <a:t>chưa</a:t>
              </a:r>
              <a:r>
                <a:rPr lang="en-US" sz="2400" dirty="0">
                  <a:latin typeface="UTM Avo" panose="02040603050506020204" pitchFamily="18" charset="0"/>
                </a:rPr>
                <a:t> </a:t>
              </a:r>
              <a:r>
                <a:rPr lang="en-US" sz="2400" dirty="0" err="1">
                  <a:latin typeface="UTM Avo" panose="02040603050506020204" pitchFamily="18" charset="0"/>
                </a:rPr>
                <a:t>công</a:t>
              </a:r>
              <a:r>
                <a:rPr lang="en-US" sz="2400" dirty="0">
                  <a:latin typeface="UTM Avo" panose="02040603050506020204" pitchFamily="18" charset="0"/>
                </a:rPr>
                <a:t> </a:t>
              </a:r>
              <a:r>
                <a:rPr lang="en-US" sz="2400" dirty="0" err="1">
                  <a:latin typeface="UTM Avo" panose="02040603050506020204" pitchFamily="18" charset="0"/>
                </a:rPr>
                <a:t>bằng</a:t>
              </a:r>
              <a:r>
                <a:rPr lang="en-US" sz="2400" dirty="0">
                  <a:latin typeface="UTM Avo" panose="02040603050506020204" pitchFamily="18" charset="0"/>
                </a:rPr>
                <a:t> </a:t>
              </a:r>
              <a:r>
                <a:rPr lang="en-US" sz="2400" dirty="0" err="1">
                  <a:latin typeface="UTM Avo" panose="02040603050506020204" pitchFamily="18" charset="0"/>
                </a:rPr>
                <a:t>theo</a:t>
              </a:r>
              <a:r>
                <a:rPr lang="en-US" sz="2400" dirty="0">
                  <a:latin typeface="UTM Avo" panose="02040603050506020204" pitchFamily="18" charset="0"/>
                </a:rPr>
                <a:t> </a:t>
              </a:r>
              <a:r>
                <a:rPr lang="en-US" sz="2400" dirty="0" err="1">
                  <a:latin typeface="UTM Avo" panose="02040603050506020204" pitchFamily="18" charset="0"/>
                </a:rPr>
                <a:t>gợi</a:t>
              </a:r>
              <a:r>
                <a:rPr lang="en-US" sz="2400" dirty="0">
                  <a:latin typeface="UTM Avo" panose="02040603050506020204" pitchFamily="18" charset="0"/>
                </a:rPr>
                <a:t> ý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bảng</a:t>
              </a:r>
              <a:r>
                <a:rPr lang="en-US" sz="2400" dirty="0">
                  <a:latin typeface="UTM Avo" panose="02040603050506020204" pitchFamily="18" charset="0"/>
                </a:rPr>
                <a:t> </a:t>
              </a:r>
              <a:r>
                <a:rPr lang="en-US" sz="2400" dirty="0" err="1">
                  <a:latin typeface="UTM Avo" panose="02040603050506020204" pitchFamily="18" charset="0"/>
                </a:rPr>
                <a:t>sau</a:t>
              </a:r>
              <a:r>
                <a:rPr lang="en-US" sz="2400" dirty="0">
                  <a:latin typeface="UTM Avo" panose="02040603050506020204" pitchFamily="18" charset="0"/>
                </a:rPr>
                <a:t>: </a:t>
              </a:r>
            </a:p>
          </p:txBody>
        </p:sp>
      </p:grpSp>
      <p:graphicFrame>
        <p:nvGraphicFramePr>
          <p:cNvPr id="5" name="Table 4">
            <a:extLst>
              <a:ext uri="{FF2B5EF4-FFF2-40B4-BE49-F238E27FC236}">
                <a16:creationId xmlns:a16="http://schemas.microsoft.com/office/drawing/2014/main" id="{AF6A5C03-9460-27B8-CA36-EF95ED5F11C7}"/>
              </a:ext>
            </a:extLst>
          </p:cNvPr>
          <p:cNvGraphicFramePr>
            <a:graphicFrameLocks noGrp="1"/>
          </p:cNvGraphicFramePr>
          <p:nvPr>
            <p:extLst>
              <p:ext uri="{D42A27DB-BD31-4B8C-83A1-F6EECF244321}">
                <p14:modId xmlns:p14="http://schemas.microsoft.com/office/powerpoint/2010/main" val="1634316455"/>
              </p:ext>
            </p:extLst>
          </p:nvPr>
        </p:nvGraphicFramePr>
        <p:xfrm>
          <a:off x="130628" y="3264153"/>
          <a:ext cx="11930744" cy="3455005"/>
        </p:xfrm>
        <a:graphic>
          <a:graphicData uri="http://schemas.openxmlformats.org/drawingml/2006/table">
            <a:tbl>
              <a:tblPr firstRow="1" firstCol="1" bandRow="1"/>
              <a:tblGrid>
                <a:gridCol w="2981985">
                  <a:extLst>
                    <a:ext uri="{9D8B030D-6E8A-4147-A177-3AD203B41FA5}">
                      <a16:colId xmlns:a16="http://schemas.microsoft.com/office/drawing/2014/main" val="3709661564"/>
                    </a:ext>
                  </a:extLst>
                </a:gridCol>
                <a:gridCol w="2981985">
                  <a:extLst>
                    <a:ext uri="{9D8B030D-6E8A-4147-A177-3AD203B41FA5}">
                      <a16:colId xmlns:a16="http://schemas.microsoft.com/office/drawing/2014/main" val="145088433"/>
                    </a:ext>
                  </a:extLst>
                </a:gridCol>
                <a:gridCol w="2983387">
                  <a:extLst>
                    <a:ext uri="{9D8B030D-6E8A-4147-A177-3AD203B41FA5}">
                      <a16:colId xmlns:a16="http://schemas.microsoft.com/office/drawing/2014/main" val="1153752739"/>
                    </a:ext>
                  </a:extLst>
                </a:gridCol>
                <a:gridCol w="2983387">
                  <a:extLst>
                    <a:ext uri="{9D8B030D-6E8A-4147-A177-3AD203B41FA5}">
                      <a16:colId xmlns:a16="http://schemas.microsoft.com/office/drawing/2014/main" val="2354544248"/>
                    </a:ext>
                  </a:extLst>
                </a:gridCol>
              </a:tblGrid>
              <a:tr h="607403">
                <a:tc gridSpan="2">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ctr">
                        <a:lnSpc>
                          <a:spcPct val="150000"/>
                        </a:lnSpc>
                        <a:spcBef>
                          <a:spcPts val="0"/>
                        </a:spcBef>
                        <a:spcAft>
                          <a:spcPts val="0"/>
                        </a:spcAft>
                      </a:pPr>
                      <a:r>
                        <a:rPr lang="en-US" sz="2400" b="1" dirty="0" err="1">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Khách</a:t>
                      </a:r>
                      <a:r>
                        <a:rPr lang="en-US" sz="2400" b="1" dirty="0">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 </a:t>
                      </a:r>
                      <a:r>
                        <a:rPr lang="en-US" sz="2400" b="1" dirty="0" err="1">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quan</a:t>
                      </a:r>
                      <a:r>
                        <a:rPr lang="en-US" sz="2400" b="1" dirty="0">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 </a:t>
                      </a:r>
                      <a:r>
                        <a:rPr lang="en-US" sz="2400" b="1" dirty="0" err="1">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công</a:t>
                      </a:r>
                      <a:r>
                        <a:rPr lang="en-US" sz="2400" b="1" dirty="0">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 </a:t>
                      </a:r>
                      <a:r>
                        <a:rPr lang="en-US" sz="2400" b="1" dirty="0" err="1">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bằng</a:t>
                      </a:r>
                      <a:endParaRPr lang="en-US" sz="24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hMerge="1">
                  <a:txBody>
                    <a:bodyPr/>
                    <a:lstStyle/>
                    <a:p>
                      <a:endParaRPr lang="en-US"/>
                    </a:p>
                  </a:txBody>
                  <a:tcPr/>
                </a:tc>
                <a:tc gridSpan="2">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ctr">
                        <a:lnSpc>
                          <a:spcPct val="150000"/>
                        </a:lnSpc>
                        <a:spcBef>
                          <a:spcPts val="0"/>
                        </a:spcBef>
                        <a:spcAft>
                          <a:spcPts val="0"/>
                        </a:spcAft>
                      </a:pPr>
                      <a:r>
                        <a:rPr lang="en-US" sz="2400" b="1" dirty="0" err="1">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Thiếu</a:t>
                      </a:r>
                      <a:r>
                        <a:rPr lang="en-US" sz="2400" b="1" dirty="0">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 </a:t>
                      </a:r>
                      <a:r>
                        <a:rPr lang="en-US" sz="2400" b="1" dirty="0" err="1">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khách</a:t>
                      </a:r>
                      <a:r>
                        <a:rPr lang="en-US" sz="2400" b="1" dirty="0">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 </a:t>
                      </a:r>
                      <a:r>
                        <a:rPr lang="en-US" sz="2400" b="1" dirty="0" err="1">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quan</a:t>
                      </a:r>
                      <a:r>
                        <a:rPr lang="en-US" sz="2400" b="1" dirty="0">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 </a:t>
                      </a:r>
                      <a:r>
                        <a:rPr lang="en-US" sz="2400" b="1" dirty="0" err="1">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công</a:t>
                      </a:r>
                      <a:r>
                        <a:rPr lang="en-US" sz="2400" b="1" dirty="0">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 </a:t>
                      </a:r>
                      <a:r>
                        <a:rPr lang="en-US" sz="2400" b="1" dirty="0" err="1">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bằng</a:t>
                      </a:r>
                      <a:endParaRPr lang="en-US" sz="24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hMerge="1">
                  <a:txBody>
                    <a:bodyPr/>
                    <a:lstStyle/>
                    <a:p>
                      <a:endParaRPr lang="en-US"/>
                    </a:p>
                  </a:txBody>
                  <a:tcPr/>
                </a:tc>
                <a:extLst>
                  <a:ext uri="{0D108BD9-81ED-4DB2-BD59-A6C34878D82A}">
                    <a16:rowId xmlns:a16="http://schemas.microsoft.com/office/drawing/2014/main" val="1118730775"/>
                  </a:ext>
                </a:extLst>
              </a:tr>
              <a:tr h="102539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ctr">
                        <a:lnSpc>
                          <a:spcPct val="150000"/>
                        </a:lnSpc>
                        <a:spcBef>
                          <a:spcPts val="0"/>
                        </a:spcBef>
                        <a:spcAft>
                          <a:spcPts val="0"/>
                        </a:spcAft>
                      </a:pPr>
                      <a:r>
                        <a:rPr lang="en-US" sz="2400" b="1" dirty="0" err="1">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Việc</a:t>
                      </a:r>
                      <a:r>
                        <a:rPr lang="en-US" sz="2400" b="1" dirty="0">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 </a:t>
                      </a:r>
                      <a:r>
                        <a:rPr lang="en-US" sz="2400" b="1" dirty="0" err="1">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làm</a:t>
                      </a:r>
                      <a:endParaRPr lang="en-US" sz="24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ctr">
                        <a:lnSpc>
                          <a:spcPct val="150000"/>
                        </a:lnSpc>
                        <a:spcBef>
                          <a:spcPts val="0"/>
                        </a:spcBef>
                        <a:spcAft>
                          <a:spcPts val="0"/>
                        </a:spcAft>
                      </a:pPr>
                      <a:r>
                        <a:rPr lang="en-US" sz="2400" b="1" dirty="0" err="1">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Kết</a:t>
                      </a:r>
                      <a:r>
                        <a:rPr lang="en-US" sz="2400" b="1" dirty="0">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 </a:t>
                      </a:r>
                      <a:r>
                        <a:rPr lang="en-US" sz="2400" b="1" dirty="0" err="1">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quả</a:t>
                      </a:r>
                      <a:r>
                        <a:rPr lang="en-US" sz="2400" b="1" dirty="0">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 </a:t>
                      </a:r>
                      <a:r>
                        <a:rPr lang="en-US" sz="2400" b="1" dirty="0" err="1">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và</a:t>
                      </a:r>
                      <a:r>
                        <a:rPr lang="en-US" sz="2400" b="1" dirty="0">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 </a:t>
                      </a:r>
                      <a:endParaRPr lang="en-US" sz="2400" dirty="0">
                        <a:effectLst/>
                        <a:latin typeface="UTM Avo" panose="02040603050506020204" pitchFamily="18" charset="0"/>
                        <a:ea typeface="Calibri" panose="020F0502020204030204" pitchFamily="34" charset="0"/>
                        <a:cs typeface="Times New Roman" panose="02020603050405020304" pitchFamily="18" charset="0"/>
                      </a:endParaRPr>
                    </a:p>
                    <a:p>
                      <a:pPr marL="0" marR="0" algn="ctr">
                        <a:lnSpc>
                          <a:spcPct val="150000"/>
                        </a:lnSpc>
                        <a:spcBef>
                          <a:spcPts val="0"/>
                        </a:spcBef>
                        <a:spcAft>
                          <a:spcPts val="0"/>
                        </a:spcAft>
                      </a:pPr>
                      <a:r>
                        <a:rPr lang="en-US" sz="2400" b="1" dirty="0">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ý </a:t>
                      </a:r>
                      <a:r>
                        <a:rPr lang="en-US" sz="2400" b="1" dirty="0" err="1">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nghĩa</a:t>
                      </a:r>
                      <a:endParaRPr lang="en-US" sz="24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ctr">
                        <a:lnSpc>
                          <a:spcPct val="150000"/>
                        </a:lnSpc>
                        <a:spcBef>
                          <a:spcPts val="0"/>
                        </a:spcBef>
                        <a:spcAft>
                          <a:spcPts val="0"/>
                        </a:spcAft>
                      </a:pPr>
                      <a:r>
                        <a:rPr lang="en-US" sz="2400" b="1" dirty="0" err="1">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Việc</a:t>
                      </a:r>
                      <a:r>
                        <a:rPr lang="en-US" sz="2400" b="1" dirty="0">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 </a:t>
                      </a:r>
                      <a:r>
                        <a:rPr lang="en-US" sz="2400" b="1" dirty="0" err="1">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làm</a:t>
                      </a:r>
                      <a:endParaRPr lang="en-US" sz="24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ctr">
                        <a:lnSpc>
                          <a:spcPct val="150000"/>
                        </a:lnSpc>
                        <a:spcBef>
                          <a:spcPts val="0"/>
                        </a:spcBef>
                        <a:spcAft>
                          <a:spcPts val="0"/>
                        </a:spcAft>
                      </a:pPr>
                      <a:r>
                        <a:rPr lang="en-US" sz="2400" b="1" dirty="0" err="1">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Cách</a:t>
                      </a:r>
                      <a:r>
                        <a:rPr lang="en-US" sz="2400" b="1" dirty="0">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 </a:t>
                      </a:r>
                      <a:r>
                        <a:rPr lang="en-US" sz="2400" b="1" dirty="0" err="1">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khắc</a:t>
                      </a:r>
                      <a:r>
                        <a:rPr lang="en-US" sz="2400" b="1" dirty="0">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 </a:t>
                      </a:r>
                      <a:r>
                        <a:rPr lang="en-US" sz="2400" b="1" dirty="0" err="1">
                          <a:solidFill>
                            <a:srgbClr val="000000"/>
                          </a:solidFill>
                          <a:effectLst/>
                          <a:latin typeface="UTM Avo" panose="02040603050506020204" pitchFamily="18" charset="0"/>
                          <a:ea typeface="Times New Roman" panose="02020603050405020304" pitchFamily="18" charset="0"/>
                          <a:cs typeface="Calibri" panose="020F0502020204030204" pitchFamily="34" charset="0"/>
                        </a:rPr>
                        <a:t>phục</a:t>
                      </a:r>
                      <a:endParaRPr lang="en-US" sz="24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473994108"/>
                  </a:ext>
                </a:extLst>
              </a:tr>
              <a:tr h="60740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vi-VN" sz="2400" dirty="0">
                          <a:solidFill>
                            <a:srgbClr val="000000"/>
                          </a:solidFill>
                          <a:effectLst/>
                          <a:latin typeface="+mj-lt"/>
                          <a:ea typeface="Times New Roman" panose="02020603050405020304" pitchFamily="18" charset="0"/>
                          <a:cs typeface="Calibri" panose="020F0502020204030204" pitchFamily="34" charset="0"/>
                        </a:rPr>
                        <a:t> </a:t>
                      </a:r>
                      <a:endParaRPr lang="en-US" sz="24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vi-VN" sz="2400" dirty="0">
                          <a:solidFill>
                            <a:srgbClr val="000000"/>
                          </a:solidFill>
                          <a:effectLst/>
                          <a:latin typeface="+mj-lt"/>
                          <a:ea typeface="Times New Roman" panose="02020603050405020304" pitchFamily="18" charset="0"/>
                          <a:cs typeface="Calibri" panose="020F0502020204030204" pitchFamily="34" charset="0"/>
                        </a:rPr>
                        <a:t> </a:t>
                      </a:r>
                      <a:endParaRPr lang="en-US" sz="24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vi-VN" sz="2400" dirty="0">
                          <a:solidFill>
                            <a:srgbClr val="000000"/>
                          </a:solidFill>
                          <a:effectLst/>
                          <a:latin typeface="+mj-lt"/>
                          <a:ea typeface="Times New Roman" panose="02020603050405020304" pitchFamily="18" charset="0"/>
                          <a:cs typeface="Calibri" panose="020F0502020204030204" pitchFamily="34" charset="0"/>
                        </a:rPr>
                        <a:t> </a:t>
                      </a:r>
                      <a:endParaRPr lang="en-US" sz="24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vi-VN" sz="2400" dirty="0">
                          <a:solidFill>
                            <a:srgbClr val="000000"/>
                          </a:solidFill>
                          <a:effectLst/>
                          <a:latin typeface="+mj-lt"/>
                          <a:ea typeface="Times New Roman" panose="02020603050405020304" pitchFamily="18" charset="0"/>
                          <a:cs typeface="Calibri" panose="020F0502020204030204" pitchFamily="34" charset="0"/>
                        </a:rPr>
                        <a:t> </a:t>
                      </a:r>
                      <a:endParaRPr lang="en-US" sz="24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527550262"/>
                  </a:ext>
                </a:extLst>
              </a:tr>
              <a:tr h="60740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vi-VN" sz="2400" dirty="0">
                          <a:solidFill>
                            <a:srgbClr val="000000"/>
                          </a:solidFill>
                          <a:effectLst/>
                          <a:latin typeface="+mj-lt"/>
                          <a:ea typeface="Times New Roman" panose="02020603050405020304" pitchFamily="18" charset="0"/>
                          <a:cs typeface="Calibri" panose="020F0502020204030204" pitchFamily="34" charset="0"/>
                        </a:rPr>
                        <a:t> </a:t>
                      </a:r>
                      <a:endParaRPr lang="en-US" sz="24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vi-VN" sz="2400" dirty="0">
                          <a:solidFill>
                            <a:srgbClr val="000000"/>
                          </a:solidFill>
                          <a:effectLst/>
                          <a:latin typeface="+mj-lt"/>
                          <a:ea typeface="Times New Roman" panose="02020603050405020304" pitchFamily="18" charset="0"/>
                          <a:cs typeface="Calibri" panose="020F0502020204030204" pitchFamily="34" charset="0"/>
                        </a:rPr>
                        <a:t> </a:t>
                      </a:r>
                      <a:endParaRPr lang="en-US" sz="24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vi-VN" sz="2400" dirty="0">
                          <a:solidFill>
                            <a:srgbClr val="000000"/>
                          </a:solidFill>
                          <a:effectLst/>
                          <a:latin typeface="+mj-lt"/>
                          <a:ea typeface="Times New Roman" panose="02020603050405020304" pitchFamily="18" charset="0"/>
                          <a:cs typeface="Calibri" panose="020F0502020204030204" pitchFamily="34" charset="0"/>
                        </a:rPr>
                        <a:t> </a:t>
                      </a:r>
                      <a:endParaRPr lang="en-US" sz="24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vi-VN" sz="2400" dirty="0">
                          <a:solidFill>
                            <a:srgbClr val="000000"/>
                          </a:solidFill>
                          <a:effectLst/>
                          <a:latin typeface="+mj-lt"/>
                          <a:ea typeface="Times New Roman" panose="02020603050405020304" pitchFamily="18" charset="0"/>
                          <a:cs typeface="Calibri" panose="020F0502020204030204" pitchFamily="34" charset="0"/>
                        </a:rPr>
                        <a:t> </a:t>
                      </a:r>
                      <a:endParaRPr lang="en-US" sz="24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35648802"/>
                  </a:ext>
                </a:extLst>
              </a:tr>
              <a:tr h="60740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vi-VN" sz="2400" dirty="0">
                          <a:solidFill>
                            <a:srgbClr val="000000"/>
                          </a:solidFill>
                          <a:effectLst/>
                          <a:latin typeface="+mj-lt"/>
                          <a:ea typeface="Times New Roman" panose="02020603050405020304" pitchFamily="18" charset="0"/>
                          <a:cs typeface="Calibri" panose="020F0502020204030204" pitchFamily="34" charset="0"/>
                        </a:rPr>
                        <a:t> </a:t>
                      </a:r>
                      <a:endParaRPr lang="en-US" sz="24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vi-VN" sz="2400" dirty="0">
                          <a:solidFill>
                            <a:srgbClr val="000000"/>
                          </a:solidFill>
                          <a:effectLst/>
                          <a:latin typeface="+mj-lt"/>
                          <a:ea typeface="Times New Roman" panose="02020603050405020304" pitchFamily="18" charset="0"/>
                          <a:cs typeface="Calibri" panose="020F0502020204030204" pitchFamily="34" charset="0"/>
                        </a:rPr>
                        <a:t> </a:t>
                      </a:r>
                      <a:endParaRPr lang="en-US" sz="24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vi-VN" sz="2400" dirty="0">
                          <a:solidFill>
                            <a:srgbClr val="000000"/>
                          </a:solidFill>
                          <a:effectLst/>
                          <a:latin typeface="+mj-lt"/>
                          <a:ea typeface="Times New Roman" panose="02020603050405020304" pitchFamily="18" charset="0"/>
                          <a:cs typeface="Calibri" panose="020F0502020204030204" pitchFamily="34" charset="0"/>
                        </a:rPr>
                        <a:t> </a:t>
                      </a:r>
                      <a:endParaRPr lang="en-US" sz="24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marL="0" marR="0" algn="just">
                        <a:lnSpc>
                          <a:spcPct val="150000"/>
                        </a:lnSpc>
                        <a:spcBef>
                          <a:spcPts val="100"/>
                        </a:spcBef>
                        <a:spcAft>
                          <a:spcPts val="100"/>
                        </a:spcAft>
                      </a:pPr>
                      <a:r>
                        <a:rPr lang="vi-VN" sz="2400" dirty="0">
                          <a:solidFill>
                            <a:srgbClr val="000000"/>
                          </a:solidFill>
                          <a:effectLst/>
                          <a:latin typeface="+mj-lt"/>
                          <a:ea typeface="Times New Roman" panose="02020603050405020304" pitchFamily="18" charset="0"/>
                          <a:cs typeface="Calibri" panose="020F0502020204030204" pitchFamily="34" charset="0"/>
                        </a:rPr>
                        <a:t> </a:t>
                      </a:r>
                      <a:endParaRPr lang="en-US" sz="2400" dirty="0">
                        <a:effectLst/>
                        <a:latin typeface="UTM Avo" panose="02040603050506020204" pitchFamily="18" charset="0"/>
                        <a:ea typeface="Calibri" panose="020F0502020204030204" pitchFamily="34" charset="0"/>
                        <a:cs typeface="Times New Roman" panose="02020603050405020304" pitchFamily="18"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903227449"/>
                  </a:ext>
                </a:extLst>
              </a:tr>
            </a:tbl>
          </a:graphicData>
        </a:graphic>
      </p:graphicFrame>
    </p:spTree>
    <p:extLst>
      <p:ext uri="{BB962C8B-B14F-4D97-AF65-F5344CB8AC3E}">
        <p14:creationId xmlns:p14="http://schemas.microsoft.com/office/powerpoint/2010/main" val="765084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130"/>
        <p:cNvGrpSpPr/>
        <p:nvPr/>
      </p:nvGrpSpPr>
      <p:grpSpPr>
        <a:xfrm>
          <a:off x="0" y="0"/>
          <a:ext cx="0" cy="0"/>
          <a:chOff x="0" y="0"/>
          <a:chExt cx="0" cy="0"/>
        </a:xfrm>
      </p:grpSpPr>
      <p:sp>
        <p:nvSpPr>
          <p:cNvPr id="131" name="Google Shape;131;p4"/>
          <p:cNvSpPr/>
          <p:nvPr/>
        </p:nvSpPr>
        <p:spPr>
          <a:xfrm>
            <a:off x="559266" y="943935"/>
            <a:ext cx="10924918" cy="1959705"/>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kumimoji="0" lang="en-US" sz="2800" b="1" i="0" u="none" strike="noStrike" kern="0" cap="none" spc="0" normalizeH="0" baseline="0" noProof="0" dirty="0" err="1">
                <a:ln>
                  <a:noFill/>
                </a:ln>
                <a:solidFill>
                  <a:schemeClr val="tx1"/>
                </a:solidFill>
                <a:effectLst/>
                <a:uLnTx/>
                <a:uFillTx/>
                <a:latin typeface="UTM Avo" panose="02040603050506020204" pitchFamily="18" charset="0"/>
                <a:cs typeface="Arial"/>
                <a:sym typeface="Arial"/>
              </a:rPr>
              <a:t>Câu</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 1: </a:t>
            </a:r>
            <a:r>
              <a:rPr lang="vi-VN" sz="2800" dirty="0">
                <a:solidFill>
                  <a:schemeClr val="tx1"/>
                </a:solidFill>
                <a:latin typeface="UTM Avo" panose="02040603050506020204" pitchFamily="18" charset="0"/>
              </a:rPr>
              <a:t>Nội dung nào dưới đây thể hiện</a:t>
            </a:r>
            <a:endParaRPr lang="en-US" sz="2800" dirty="0">
              <a:solidFill>
                <a:schemeClr val="tx1"/>
              </a:solidFill>
              <a:latin typeface="UTM Avo" panose="02040603050506020204" pitchFamily="18" charset="0"/>
            </a:endParaRPr>
          </a:p>
          <a:p>
            <a:pPr lvl="0" algn="ctr">
              <a:lnSpc>
                <a:spcPct val="150000"/>
              </a:lnSpc>
              <a:buSzPts val="2800"/>
            </a:pPr>
            <a:r>
              <a:rPr lang="vi-VN" sz="2800" dirty="0">
                <a:solidFill>
                  <a:schemeClr val="tx1"/>
                </a:solidFill>
                <a:latin typeface="UTM Avo" panose="02040603050506020204" pitchFamily="18" charset="0"/>
              </a:rPr>
              <a:t>ý nghĩa của khách quan đối với xã hội?</a:t>
            </a:r>
            <a:endParaRPr kumimoji="0" sz="2800" i="0" u="none" strike="noStrike" kern="0" cap="none" spc="0" normalizeH="0" baseline="0" noProof="0" dirty="0">
              <a:ln>
                <a:noFill/>
              </a:ln>
              <a:solidFill>
                <a:schemeClr val="tx1"/>
              </a:solidFill>
              <a:effectLst/>
              <a:uLnTx/>
              <a:uFillTx/>
              <a:latin typeface="UTM Avo" panose="02040603050506020204" pitchFamily="18" charset="0"/>
              <a:sym typeface="Arial"/>
            </a:endParaRPr>
          </a:p>
        </p:txBody>
      </p:sp>
      <p:sp>
        <p:nvSpPr>
          <p:cNvPr id="132" name="D"/>
          <p:cNvSpPr/>
          <p:nvPr/>
        </p:nvSpPr>
        <p:spPr>
          <a:xfrm>
            <a:off x="6596291" y="4726347"/>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en-US" sz="2400" dirty="0">
                <a:solidFill>
                  <a:schemeClr val="tx1"/>
                </a:solidFill>
                <a:latin typeface="UTM Avo" panose="02040603050506020204" pitchFamily="18" charset="0"/>
              </a:rPr>
              <a:t>D. Duy </a:t>
            </a:r>
            <a:r>
              <a:rPr lang="en-US" sz="2400" dirty="0" err="1">
                <a:solidFill>
                  <a:schemeClr val="tx1"/>
                </a:solidFill>
                <a:latin typeface="UTM Avo" panose="02040603050506020204" pitchFamily="18" charset="0"/>
              </a:rPr>
              <a:t>trì</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bình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đẳng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thực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dân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chủ</a:t>
            </a:r>
            <a:r>
              <a:rPr lang="en-US" sz="2400" dirty="0">
                <a:solidFill>
                  <a:schemeClr val="tx1"/>
                </a:solidFill>
                <a:latin typeface="UTM Avo" panose="02040603050506020204" pitchFamily="18" charset="0"/>
              </a:rPr>
              <a:t>. </a:t>
            </a:r>
          </a:p>
        </p:txBody>
      </p:sp>
      <p:sp>
        <p:nvSpPr>
          <p:cNvPr id="133" name="C"/>
          <p:cNvSpPr/>
          <p:nvPr/>
        </p:nvSpPr>
        <p:spPr>
          <a:xfrm>
            <a:off x="766653" y="4726347"/>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C. Tạo động lực để con người sáng tạo.</a:t>
            </a:r>
          </a:p>
        </p:txBody>
      </p:sp>
      <p:sp>
        <p:nvSpPr>
          <p:cNvPr id="134" name="B"/>
          <p:cNvSpPr/>
          <p:nvPr/>
        </p:nvSpPr>
        <p:spPr>
          <a:xfrm>
            <a:off x="6596291" y="3121691"/>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a:solidFill>
                  <a:schemeClr val="tx1"/>
                </a:solidFill>
                <a:latin typeface="UTM Avo" panose="02040603050506020204" pitchFamily="18" charset="0"/>
              </a:rPr>
              <a:t>B. Mở rộng được kiến thức của bản thân.</a:t>
            </a:r>
          </a:p>
        </p:txBody>
      </p:sp>
      <p:sp>
        <p:nvSpPr>
          <p:cNvPr id="135" name="A"/>
          <p:cNvSpPr/>
          <p:nvPr/>
        </p:nvSpPr>
        <p:spPr>
          <a:xfrm>
            <a:off x="766653" y="3121691"/>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A. Đưa ra được quyết định đúng đắn.</a:t>
            </a:r>
          </a:p>
        </p:txBody>
      </p:sp>
      <p:pic>
        <p:nvPicPr>
          <p:cNvPr id="142" name="Google Shape;142;p4"/>
          <p:cNvPicPr preferRelativeResize="0"/>
          <p:nvPr/>
        </p:nvPicPr>
        <p:blipFill rotWithShape="1">
          <a:blip r:embed="rId4">
            <a:alphaModFix/>
          </a:blip>
          <a:srcRect/>
          <a:stretch/>
        </p:blipFill>
        <p:spPr>
          <a:xfrm>
            <a:off x="1" y="0"/>
            <a:ext cx="658498" cy="735496"/>
          </a:xfrm>
          <a:prstGeom prst="rect">
            <a:avLst/>
          </a:prstGeom>
          <a:solidFill>
            <a:schemeClr val="bg1"/>
          </a:solidFill>
          <a:ln>
            <a:noFill/>
          </a:ln>
        </p:spPr>
      </p:pic>
      <p:pic>
        <p:nvPicPr>
          <p:cNvPr id="2" name="Picture 18">
            <a:extLst>
              <a:ext uri="{FF2B5EF4-FFF2-40B4-BE49-F238E27FC236}">
                <a16:creationId xmlns:a16="http://schemas.microsoft.com/office/drawing/2014/main" id="{8BCEFACB-3F5B-EB9B-5505-775316FC57D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61901" y="5270457"/>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 name="Picture 20">
            <a:extLst>
              <a:ext uri="{FF2B5EF4-FFF2-40B4-BE49-F238E27FC236}">
                <a16:creationId xmlns:a16="http://schemas.microsoft.com/office/drawing/2014/main" id="{F0FAEEEA-3962-CCD8-C0B7-16D426451B3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67075" y="3667816"/>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 name="Picture 20">
            <a:extLst>
              <a:ext uri="{FF2B5EF4-FFF2-40B4-BE49-F238E27FC236}">
                <a16:creationId xmlns:a16="http://schemas.microsoft.com/office/drawing/2014/main" id="{FAF09C31-144A-7C83-A898-733A2DCF120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67075" y="5253103"/>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58FC85A-14CD-01B1-29DF-A663CB7B802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835693" y="3636860"/>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nextCondLst>
                <p:cond evt="onClick" delay="0">
                  <p:tgtEl>
                    <p:spTgt spid="135"/>
                  </p:tgtEl>
                </p:cond>
              </p:nextCondLst>
            </p:seq>
            <p:seq concurrent="1" nextAc="seek">
              <p:cTn id="8" restart="whenNotActive" fill="hold" evtFilter="cancelBubble" nodeType="interactiveSeq">
                <p:stCondLst>
                  <p:cond evt="onClick" delay="0">
                    <p:tgtEl>
                      <p:spTgt spid="13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nextCondLst>
                <p:cond evt="onClick" delay="0">
                  <p:tgtEl>
                    <p:spTgt spid="134"/>
                  </p:tgtEl>
                </p:cond>
              </p:nextCondLst>
            </p:seq>
            <p:seq concurrent="1" nextAc="seek">
              <p:cTn id="14" restart="whenNotActive" fill="hold" evtFilter="cancelBubble" nodeType="interactiveSeq">
                <p:stCondLst>
                  <p:cond evt="onClick" delay="0">
                    <p:tgtEl>
                      <p:spTgt spid="13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nextCondLst>
                <p:cond evt="onClick" delay="0">
                  <p:tgtEl>
                    <p:spTgt spid="133"/>
                  </p:tgtEl>
                </p:cond>
              </p:nextCondLst>
            </p:seq>
            <p:seq concurrent="1" nextAc="seek">
              <p:cTn id="20" restart="whenNotActive" fill="hold" evtFilter="cancelBubble" nodeType="interactiveSeq">
                <p:stCondLst>
                  <p:cond evt="onClick" delay="0">
                    <p:tgtEl>
                      <p:spTgt spid="132"/>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childTnLst>
              </p:cTn>
              <p:nextCondLst>
                <p:cond evt="onClick" delay="0">
                  <p:tgtEl>
                    <p:spTgt spid="132"/>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130">
          <a:extLst>
            <a:ext uri="{FF2B5EF4-FFF2-40B4-BE49-F238E27FC236}">
              <a16:creationId xmlns:a16="http://schemas.microsoft.com/office/drawing/2014/main" id="{9FD32838-0F83-0D18-D6CF-8FF58E7F97F5}"/>
            </a:ext>
          </a:extLst>
        </p:cNvPr>
        <p:cNvGrpSpPr/>
        <p:nvPr/>
      </p:nvGrpSpPr>
      <p:grpSpPr>
        <a:xfrm>
          <a:off x="0" y="0"/>
          <a:ext cx="0" cy="0"/>
          <a:chOff x="0" y="0"/>
          <a:chExt cx="0" cy="0"/>
        </a:xfrm>
      </p:grpSpPr>
      <p:sp>
        <p:nvSpPr>
          <p:cNvPr id="131" name="Google Shape;131;p4">
            <a:extLst>
              <a:ext uri="{FF2B5EF4-FFF2-40B4-BE49-F238E27FC236}">
                <a16:creationId xmlns:a16="http://schemas.microsoft.com/office/drawing/2014/main" id="{619829EE-3100-E65F-1EBE-70CBB10E3BBD}"/>
              </a:ext>
            </a:extLst>
          </p:cNvPr>
          <p:cNvSpPr/>
          <p:nvPr/>
        </p:nvSpPr>
        <p:spPr>
          <a:xfrm>
            <a:off x="559266" y="943935"/>
            <a:ext cx="10924918" cy="1959705"/>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kumimoji="0" lang="en-US" sz="2800" b="1" i="0" u="none" strike="noStrike" kern="0" cap="none" spc="0" normalizeH="0" baseline="0" noProof="0" dirty="0" err="1">
                <a:ln>
                  <a:noFill/>
                </a:ln>
                <a:solidFill>
                  <a:schemeClr val="tx1"/>
                </a:solidFill>
                <a:effectLst/>
                <a:uLnTx/>
                <a:uFillTx/>
                <a:latin typeface="UTM Avo" panose="02040603050506020204" pitchFamily="18" charset="0"/>
                <a:cs typeface="Arial"/>
                <a:sym typeface="Arial"/>
              </a:rPr>
              <a:t>Câu</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 </a:t>
            </a:r>
            <a:r>
              <a:rPr lang="en-US" sz="2800" b="1" dirty="0">
                <a:solidFill>
                  <a:schemeClr val="tx1"/>
                </a:solidFill>
                <a:latin typeface="UTM Avo" panose="02040603050506020204" pitchFamily="18" charset="0"/>
              </a:rPr>
              <a:t>2</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 </a:t>
            </a:r>
            <a:r>
              <a:rPr lang="vi-VN" sz="2800" dirty="0">
                <a:solidFill>
                  <a:schemeClr val="tx1"/>
                </a:solidFill>
                <a:latin typeface="UTM Avo" panose="02040603050506020204" pitchFamily="18" charset="0"/>
              </a:rPr>
              <a:t>Đối với mỗi cá nhân, công bằng</a:t>
            </a:r>
            <a:endParaRPr lang="en-US" sz="2800" dirty="0">
              <a:solidFill>
                <a:schemeClr val="tx1"/>
              </a:solidFill>
              <a:latin typeface="UTM Avo" panose="02040603050506020204" pitchFamily="18" charset="0"/>
            </a:endParaRPr>
          </a:p>
          <a:p>
            <a:pPr lvl="0" algn="ctr">
              <a:lnSpc>
                <a:spcPct val="150000"/>
              </a:lnSpc>
              <a:buSzPts val="2800"/>
            </a:pPr>
            <a:r>
              <a:rPr lang="vi-VN" sz="2800" dirty="0">
                <a:solidFill>
                  <a:schemeClr val="tx1"/>
                </a:solidFill>
                <a:latin typeface="UTM Avo" panose="02040603050506020204" pitchFamily="18" charset="0"/>
              </a:rPr>
              <a:t>có vai trò quan trọng trong việc:</a:t>
            </a:r>
            <a:endParaRPr kumimoji="0" sz="2800" i="0" u="none" strike="noStrike" kern="0" cap="none" spc="0" normalizeH="0" baseline="0" noProof="0" dirty="0">
              <a:ln>
                <a:noFill/>
              </a:ln>
              <a:solidFill>
                <a:schemeClr val="tx1"/>
              </a:solidFill>
              <a:effectLst/>
              <a:uLnTx/>
              <a:uFillTx/>
              <a:latin typeface="UTM Avo" panose="02040603050506020204" pitchFamily="18" charset="0"/>
              <a:sym typeface="Arial"/>
            </a:endParaRPr>
          </a:p>
        </p:txBody>
      </p:sp>
      <p:sp>
        <p:nvSpPr>
          <p:cNvPr id="132" name="D">
            <a:extLst>
              <a:ext uri="{FF2B5EF4-FFF2-40B4-BE49-F238E27FC236}">
                <a16:creationId xmlns:a16="http://schemas.microsoft.com/office/drawing/2014/main" id="{F49B0B41-DE4F-4C0C-7ED9-0CA946A58E97}"/>
              </a:ext>
            </a:extLst>
          </p:cNvPr>
          <p:cNvSpPr/>
          <p:nvPr/>
        </p:nvSpPr>
        <p:spPr>
          <a:xfrm>
            <a:off x="6596291" y="4726347"/>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D. đưa ra những quyết định chính xác.</a:t>
            </a:r>
          </a:p>
        </p:txBody>
      </p:sp>
      <p:sp>
        <p:nvSpPr>
          <p:cNvPr id="133" name="C">
            <a:extLst>
              <a:ext uri="{FF2B5EF4-FFF2-40B4-BE49-F238E27FC236}">
                <a16:creationId xmlns:a16="http://schemas.microsoft.com/office/drawing/2014/main" id="{288E3138-F858-B8BF-792C-AF40C9B078DA}"/>
              </a:ext>
            </a:extLst>
          </p:cNvPr>
          <p:cNvSpPr/>
          <p:nvPr/>
        </p:nvSpPr>
        <p:spPr>
          <a:xfrm>
            <a:off x="766653" y="4726347"/>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C. giúp con người tự tin</a:t>
            </a:r>
            <a:endParaRPr lang="en-US" sz="2400" dirty="0">
              <a:solidFill>
                <a:schemeClr val="tx1"/>
              </a:solidFill>
              <a:latin typeface="UTM Avo" panose="02040603050506020204" pitchFamily="18" charset="0"/>
            </a:endParaRPr>
          </a:p>
          <a:p>
            <a:pPr lvl="0" algn="ctr">
              <a:lnSpc>
                <a:spcPct val="150000"/>
              </a:lnSpc>
              <a:buSzPts val="2800"/>
            </a:pPr>
            <a:r>
              <a:rPr lang="vi-VN" sz="2400" dirty="0">
                <a:solidFill>
                  <a:schemeClr val="tx1"/>
                </a:solidFill>
                <a:latin typeface="UTM Avo" panose="02040603050506020204" pitchFamily="18" charset="0"/>
              </a:rPr>
              <a:t>trong cuộc sống.</a:t>
            </a:r>
          </a:p>
        </p:txBody>
      </p:sp>
      <p:sp>
        <p:nvSpPr>
          <p:cNvPr id="134" name="B">
            <a:extLst>
              <a:ext uri="{FF2B5EF4-FFF2-40B4-BE49-F238E27FC236}">
                <a16:creationId xmlns:a16="http://schemas.microsoft.com/office/drawing/2014/main" id="{530883D8-36BB-C48C-8A06-2347FD9AD939}"/>
              </a:ext>
            </a:extLst>
          </p:cNvPr>
          <p:cNvSpPr/>
          <p:nvPr/>
        </p:nvSpPr>
        <p:spPr>
          <a:xfrm>
            <a:off x="6596291" y="3121691"/>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B. cung cấp cơ hội</a:t>
            </a:r>
            <a:endParaRPr lang="en-US" sz="2400" dirty="0">
              <a:solidFill>
                <a:schemeClr val="tx1"/>
              </a:solidFill>
              <a:latin typeface="UTM Avo" panose="02040603050506020204" pitchFamily="18" charset="0"/>
            </a:endParaRPr>
          </a:p>
          <a:p>
            <a:pPr lvl="0" algn="ctr">
              <a:lnSpc>
                <a:spcPct val="150000"/>
              </a:lnSpc>
              <a:buSzPts val="2800"/>
            </a:pPr>
            <a:r>
              <a:rPr lang="vi-VN" sz="2400" dirty="0">
                <a:solidFill>
                  <a:schemeClr val="tx1"/>
                </a:solidFill>
                <a:latin typeface="UTM Avo" panose="02040603050506020204" pitchFamily="18" charset="0"/>
              </a:rPr>
              <a:t>nâng cao hiểu biết.</a:t>
            </a:r>
          </a:p>
        </p:txBody>
      </p:sp>
      <p:sp>
        <p:nvSpPr>
          <p:cNvPr id="135" name="A">
            <a:extLst>
              <a:ext uri="{FF2B5EF4-FFF2-40B4-BE49-F238E27FC236}">
                <a16:creationId xmlns:a16="http://schemas.microsoft.com/office/drawing/2014/main" id="{ED6B1603-3183-6868-12B1-3D0DDC7D3E62}"/>
              </a:ext>
            </a:extLst>
          </p:cNvPr>
          <p:cNvSpPr/>
          <p:nvPr/>
        </p:nvSpPr>
        <p:spPr>
          <a:xfrm>
            <a:off x="766653" y="3121691"/>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A. xây dựng cộng đồng</a:t>
            </a:r>
            <a:endParaRPr lang="en-US" sz="2400" dirty="0">
              <a:solidFill>
                <a:schemeClr val="tx1"/>
              </a:solidFill>
              <a:latin typeface="UTM Avo" panose="02040603050506020204" pitchFamily="18" charset="0"/>
            </a:endParaRPr>
          </a:p>
          <a:p>
            <a:pPr lvl="0" algn="ctr">
              <a:lnSpc>
                <a:spcPct val="150000"/>
              </a:lnSpc>
              <a:buSzPts val="2800"/>
            </a:pPr>
            <a:r>
              <a:rPr lang="vi-VN" sz="2400" dirty="0">
                <a:solidFill>
                  <a:schemeClr val="tx1"/>
                </a:solidFill>
                <a:latin typeface="UTM Avo" panose="02040603050506020204" pitchFamily="18" charset="0"/>
              </a:rPr>
              <a:t>người văn minh.</a:t>
            </a:r>
          </a:p>
        </p:txBody>
      </p:sp>
      <p:pic>
        <p:nvPicPr>
          <p:cNvPr id="142" name="Google Shape;142;p4">
            <a:extLst>
              <a:ext uri="{FF2B5EF4-FFF2-40B4-BE49-F238E27FC236}">
                <a16:creationId xmlns:a16="http://schemas.microsoft.com/office/drawing/2014/main" id="{8A3E4236-CFE7-765E-7282-393E38164434}"/>
              </a:ext>
            </a:extLst>
          </p:cNvPr>
          <p:cNvPicPr preferRelativeResize="0"/>
          <p:nvPr/>
        </p:nvPicPr>
        <p:blipFill rotWithShape="1">
          <a:blip r:embed="rId4">
            <a:alphaModFix/>
          </a:blip>
          <a:srcRect/>
          <a:stretch/>
        </p:blipFill>
        <p:spPr>
          <a:xfrm>
            <a:off x="1" y="0"/>
            <a:ext cx="658498" cy="735496"/>
          </a:xfrm>
          <a:prstGeom prst="rect">
            <a:avLst/>
          </a:prstGeom>
          <a:solidFill>
            <a:schemeClr val="bg1"/>
          </a:solidFill>
          <a:ln>
            <a:noFill/>
          </a:ln>
        </p:spPr>
      </p:pic>
      <p:pic>
        <p:nvPicPr>
          <p:cNvPr id="2" name="Picture 18">
            <a:extLst>
              <a:ext uri="{FF2B5EF4-FFF2-40B4-BE49-F238E27FC236}">
                <a16:creationId xmlns:a16="http://schemas.microsoft.com/office/drawing/2014/main" id="{197383D5-A285-3D6F-696F-4F1A0DAF6B9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37674" y="5222788"/>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 name="Picture 20">
            <a:extLst>
              <a:ext uri="{FF2B5EF4-FFF2-40B4-BE49-F238E27FC236}">
                <a16:creationId xmlns:a16="http://schemas.microsoft.com/office/drawing/2014/main" id="{EA9D24F3-1819-05A1-AF08-43327F8A789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67075" y="3667816"/>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 name="Picture 20">
            <a:extLst>
              <a:ext uri="{FF2B5EF4-FFF2-40B4-BE49-F238E27FC236}">
                <a16:creationId xmlns:a16="http://schemas.microsoft.com/office/drawing/2014/main" id="{2019C3B0-C947-09A5-EB6A-5278C19DFBE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888110" y="529612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2C936C7-D851-6887-3C19-2586FBCFC83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835693" y="3636860"/>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6262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nextCondLst>
                <p:cond evt="onClick" delay="0">
                  <p:tgtEl>
                    <p:spTgt spid="135"/>
                  </p:tgtEl>
                </p:cond>
              </p:nextCondLst>
            </p:seq>
            <p:seq concurrent="1" nextAc="seek">
              <p:cTn id="8" restart="whenNotActive" fill="hold" evtFilter="cancelBubble" nodeType="interactiveSeq">
                <p:stCondLst>
                  <p:cond evt="onClick" delay="0">
                    <p:tgtEl>
                      <p:spTgt spid="13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nextCondLst>
                <p:cond evt="onClick" delay="0">
                  <p:tgtEl>
                    <p:spTgt spid="134"/>
                  </p:tgtEl>
                </p:cond>
              </p:nextCondLst>
            </p:seq>
            <p:seq concurrent="1" nextAc="seek">
              <p:cTn id="14" restart="whenNotActive" fill="hold" evtFilter="cancelBubble" nodeType="interactiveSeq">
                <p:stCondLst>
                  <p:cond evt="onClick" delay="0">
                    <p:tgtEl>
                      <p:spTgt spid="13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nextCondLst>
                <p:cond evt="onClick" delay="0">
                  <p:tgtEl>
                    <p:spTgt spid="133"/>
                  </p:tgtEl>
                </p:cond>
              </p:nextCondLst>
            </p:seq>
            <p:seq concurrent="1" nextAc="seek">
              <p:cTn id="20" restart="whenNotActive" fill="hold" evtFilter="cancelBubble" nodeType="interactiveSeq">
                <p:stCondLst>
                  <p:cond evt="onClick" delay="0">
                    <p:tgtEl>
                      <p:spTgt spid="132"/>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nextCondLst>
                <p:cond evt="onClick" delay="0">
                  <p:tgtEl>
                    <p:spTgt spid="132"/>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130">
          <a:extLst>
            <a:ext uri="{FF2B5EF4-FFF2-40B4-BE49-F238E27FC236}">
              <a16:creationId xmlns:a16="http://schemas.microsoft.com/office/drawing/2014/main" id="{A77E5E9F-50AB-36AB-8BB4-935C72D273C0}"/>
            </a:ext>
          </a:extLst>
        </p:cNvPr>
        <p:cNvGrpSpPr/>
        <p:nvPr/>
      </p:nvGrpSpPr>
      <p:grpSpPr>
        <a:xfrm>
          <a:off x="0" y="0"/>
          <a:ext cx="0" cy="0"/>
          <a:chOff x="0" y="0"/>
          <a:chExt cx="0" cy="0"/>
        </a:xfrm>
      </p:grpSpPr>
      <p:sp>
        <p:nvSpPr>
          <p:cNvPr id="131" name="Google Shape;131;p4">
            <a:extLst>
              <a:ext uri="{FF2B5EF4-FFF2-40B4-BE49-F238E27FC236}">
                <a16:creationId xmlns:a16="http://schemas.microsoft.com/office/drawing/2014/main" id="{51443EFF-0923-1F08-AF1F-3AB4F055C975}"/>
              </a:ext>
            </a:extLst>
          </p:cNvPr>
          <p:cNvSpPr/>
          <p:nvPr/>
        </p:nvSpPr>
        <p:spPr>
          <a:xfrm>
            <a:off x="559266" y="943935"/>
            <a:ext cx="10924918" cy="1959705"/>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kumimoji="0" lang="en-US" sz="2800" b="1" i="0" u="none" strike="noStrike" kern="0" cap="none" spc="0" normalizeH="0" baseline="0" noProof="0" dirty="0" err="1">
                <a:ln>
                  <a:noFill/>
                </a:ln>
                <a:solidFill>
                  <a:schemeClr val="tx1"/>
                </a:solidFill>
                <a:effectLst/>
                <a:uLnTx/>
                <a:uFillTx/>
                <a:latin typeface="UTM Avo" panose="02040603050506020204" pitchFamily="18" charset="0"/>
                <a:cs typeface="Arial"/>
                <a:sym typeface="Arial"/>
              </a:rPr>
              <a:t>Câu</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 </a:t>
            </a:r>
            <a:r>
              <a:rPr lang="en-US" sz="2800" b="1" dirty="0">
                <a:solidFill>
                  <a:schemeClr val="tx1"/>
                </a:solidFill>
                <a:latin typeface="UTM Avo" panose="02040603050506020204" pitchFamily="18" charset="0"/>
              </a:rPr>
              <a:t>3</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 </a:t>
            </a:r>
            <a:r>
              <a:rPr lang="vi-VN" sz="2800" dirty="0">
                <a:solidFill>
                  <a:schemeClr val="tx1"/>
                </a:solidFill>
                <a:latin typeface="UTM Avo" panose="02040603050506020204" pitchFamily="18" charset="0"/>
              </a:rPr>
              <a:t>Khi xử lí một vấn đề trong đời sống,</a:t>
            </a:r>
            <a:endParaRPr lang="en-US" sz="2800" dirty="0">
              <a:solidFill>
                <a:schemeClr val="tx1"/>
              </a:solidFill>
              <a:latin typeface="UTM Avo" panose="02040603050506020204" pitchFamily="18" charset="0"/>
            </a:endParaRPr>
          </a:p>
          <a:p>
            <a:pPr lvl="0" algn="ctr">
              <a:lnSpc>
                <a:spcPct val="150000"/>
              </a:lnSpc>
              <a:buSzPts val="2800"/>
            </a:pPr>
            <a:r>
              <a:rPr lang="vi-VN" sz="2800" dirty="0">
                <a:solidFill>
                  <a:schemeClr val="tx1"/>
                </a:solidFill>
                <a:latin typeface="UTM Avo" panose="02040603050506020204" pitchFamily="18" charset="0"/>
              </a:rPr>
              <a:t>người khách quan sẽ:</a:t>
            </a:r>
            <a:endParaRPr kumimoji="0" sz="2800" i="0" u="none" strike="noStrike" kern="0" cap="none" spc="0" normalizeH="0" baseline="0" noProof="0" dirty="0">
              <a:ln>
                <a:noFill/>
              </a:ln>
              <a:solidFill>
                <a:schemeClr val="tx1"/>
              </a:solidFill>
              <a:effectLst/>
              <a:uLnTx/>
              <a:uFillTx/>
              <a:latin typeface="UTM Avo" panose="02040603050506020204" pitchFamily="18" charset="0"/>
              <a:sym typeface="Arial"/>
            </a:endParaRPr>
          </a:p>
        </p:txBody>
      </p:sp>
      <p:sp>
        <p:nvSpPr>
          <p:cNvPr id="132" name="D">
            <a:extLst>
              <a:ext uri="{FF2B5EF4-FFF2-40B4-BE49-F238E27FC236}">
                <a16:creationId xmlns:a16="http://schemas.microsoft.com/office/drawing/2014/main" id="{65584166-4316-89D0-121F-843AF4013E7C}"/>
              </a:ext>
            </a:extLst>
          </p:cNvPr>
          <p:cNvSpPr/>
          <p:nvPr/>
        </p:nvSpPr>
        <p:spPr>
          <a:xfrm>
            <a:off x="6596291" y="4726347"/>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D. chọn giải pháp nhanh chóng để kết thúc vấn đề. </a:t>
            </a:r>
          </a:p>
        </p:txBody>
      </p:sp>
      <p:sp>
        <p:nvSpPr>
          <p:cNvPr id="133" name="C">
            <a:extLst>
              <a:ext uri="{FF2B5EF4-FFF2-40B4-BE49-F238E27FC236}">
                <a16:creationId xmlns:a16="http://schemas.microsoft.com/office/drawing/2014/main" id="{A9A2F542-A824-A5AE-BD27-3E69B7CCD54E}"/>
              </a:ext>
            </a:extLst>
          </p:cNvPr>
          <p:cNvSpPr/>
          <p:nvPr/>
        </p:nvSpPr>
        <p:spPr>
          <a:xfrm>
            <a:off x="766653" y="4726347"/>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C. bỏ qua ý kiến của</a:t>
            </a:r>
            <a:endParaRPr lang="en-US" sz="2400" dirty="0">
              <a:solidFill>
                <a:schemeClr val="tx1"/>
              </a:solidFill>
              <a:latin typeface="UTM Avo" panose="02040603050506020204" pitchFamily="18" charset="0"/>
            </a:endParaRPr>
          </a:p>
          <a:p>
            <a:pPr lvl="0" algn="ctr">
              <a:lnSpc>
                <a:spcPct val="150000"/>
              </a:lnSpc>
              <a:buSzPts val="2800"/>
            </a:pPr>
            <a:r>
              <a:rPr lang="vi-VN" sz="2400" dirty="0">
                <a:solidFill>
                  <a:schemeClr val="tx1"/>
                </a:solidFill>
                <a:latin typeface="UTM Avo" panose="02040603050506020204" pitchFamily="18" charset="0"/>
              </a:rPr>
              <a:t>những người xung quanh.</a:t>
            </a:r>
          </a:p>
        </p:txBody>
      </p:sp>
      <p:sp>
        <p:nvSpPr>
          <p:cNvPr id="134" name="B">
            <a:extLst>
              <a:ext uri="{FF2B5EF4-FFF2-40B4-BE49-F238E27FC236}">
                <a16:creationId xmlns:a16="http://schemas.microsoft.com/office/drawing/2014/main" id="{23987508-E828-2999-7DF5-0562CC917FFA}"/>
              </a:ext>
            </a:extLst>
          </p:cNvPr>
          <p:cNvSpPr/>
          <p:nvPr/>
        </p:nvSpPr>
        <p:spPr>
          <a:xfrm>
            <a:off x="6596291" y="3121691"/>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B. tham gia vào các</a:t>
            </a:r>
            <a:endParaRPr lang="en-US" sz="2400" dirty="0">
              <a:solidFill>
                <a:schemeClr val="tx1"/>
              </a:solidFill>
              <a:latin typeface="UTM Avo" panose="02040603050506020204" pitchFamily="18" charset="0"/>
            </a:endParaRPr>
          </a:p>
          <a:p>
            <a:pPr lvl="0" algn="ctr">
              <a:lnSpc>
                <a:spcPct val="150000"/>
              </a:lnSpc>
              <a:buSzPts val="2800"/>
            </a:pPr>
            <a:r>
              <a:rPr lang="vi-VN" sz="2400" dirty="0">
                <a:solidFill>
                  <a:schemeClr val="tx1"/>
                </a:solidFill>
                <a:latin typeface="UTM Avo" panose="02040603050506020204" pitchFamily="18" charset="0"/>
              </a:rPr>
              <a:t>cuộc thảo luận đa dạng.</a:t>
            </a:r>
          </a:p>
        </p:txBody>
      </p:sp>
      <p:sp>
        <p:nvSpPr>
          <p:cNvPr id="135" name="A">
            <a:extLst>
              <a:ext uri="{FF2B5EF4-FFF2-40B4-BE49-F238E27FC236}">
                <a16:creationId xmlns:a16="http://schemas.microsoft.com/office/drawing/2014/main" id="{55192114-D52C-4D0D-C41C-B919AC032B00}"/>
              </a:ext>
            </a:extLst>
          </p:cNvPr>
          <p:cNvSpPr/>
          <p:nvPr/>
        </p:nvSpPr>
        <p:spPr>
          <a:xfrm>
            <a:off x="766653" y="3121691"/>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A. dựa vào quan điểm </a:t>
            </a:r>
            <a:endParaRPr lang="en-US" sz="2400" dirty="0">
              <a:solidFill>
                <a:schemeClr val="tx1"/>
              </a:solidFill>
              <a:latin typeface="UTM Avo" panose="02040603050506020204" pitchFamily="18" charset="0"/>
            </a:endParaRPr>
          </a:p>
          <a:p>
            <a:pPr lvl="0" algn="ctr">
              <a:lnSpc>
                <a:spcPct val="150000"/>
              </a:lnSpc>
              <a:buSzPts val="2800"/>
            </a:pPr>
            <a:r>
              <a:rPr lang="vi-VN" sz="2400" dirty="0">
                <a:solidFill>
                  <a:schemeClr val="tx1"/>
                </a:solidFill>
                <a:latin typeface="UTM Avo" panose="02040603050506020204" pitchFamily="18" charset="0"/>
              </a:rPr>
              <a:t>cá nhân của mình.</a:t>
            </a:r>
          </a:p>
        </p:txBody>
      </p:sp>
      <p:pic>
        <p:nvPicPr>
          <p:cNvPr id="142" name="Google Shape;142;p4">
            <a:extLst>
              <a:ext uri="{FF2B5EF4-FFF2-40B4-BE49-F238E27FC236}">
                <a16:creationId xmlns:a16="http://schemas.microsoft.com/office/drawing/2014/main" id="{EAB7184E-EEE6-3DA8-61E1-7918CF485E59}"/>
              </a:ext>
            </a:extLst>
          </p:cNvPr>
          <p:cNvPicPr preferRelativeResize="0"/>
          <p:nvPr/>
        </p:nvPicPr>
        <p:blipFill rotWithShape="1">
          <a:blip r:embed="rId4">
            <a:alphaModFix/>
          </a:blip>
          <a:srcRect/>
          <a:stretch/>
        </p:blipFill>
        <p:spPr>
          <a:xfrm>
            <a:off x="1" y="0"/>
            <a:ext cx="658498" cy="735496"/>
          </a:xfrm>
          <a:prstGeom prst="rect">
            <a:avLst/>
          </a:prstGeom>
          <a:solidFill>
            <a:schemeClr val="bg1"/>
          </a:solidFill>
          <a:ln>
            <a:noFill/>
          </a:ln>
        </p:spPr>
      </p:pic>
      <p:pic>
        <p:nvPicPr>
          <p:cNvPr id="2" name="Picture 18">
            <a:extLst>
              <a:ext uri="{FF2B5EF4-FFF2-40B4-BE49-F238E27FC236}">
                <a16:creationId xmlns:a16="http://schemas.microsoft.com/office/drawing/2014/main" id="{2216A67C-44A2-322D-A8F2-91C8A31D1D9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96713" y="3688295"/>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 name="Picture 20">
            <a:extLst>
              <a:ext uri="{FF2B5EF4-FFF2-40B4-BE49-F238E27FC236}">
                <a16:creationId xmlns:a16="http://schemas.microsoft.com/office/drawing/2014/main" id="{71ECBF41-0DB9-0ECE-8B3D-7690FFDAC80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67075" y="3667816"/>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 name="Picture 20">
            <a:extLst>
              <a:ext uri="{FF2B5EF4-FFF2-40B4-BE49-F238E27FC236}">
                <a16:creationId xmlns:a16="http://schemas.microsoft.com/office/drawing/2014/main" id="{1C7CF712-11A3-EA37-6C0E-31CFA7C6F3E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888110" y="529612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CD76BF3-0DB0-BC9C-E423-6F380198F65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67075" y="5198296"/>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64716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nextCondLst>
                <p:cond evt="onClick" delay="0">
                  <p:tgtEl>
                    <p:spTgt spid="135"/>
                  </p:tgtEl>
                </p:cond>
              </p:nextCondLst>
            </p:seq>
            <p:seq concurrent="1" nextAc="seek">
              <p:cTn id="8" restart="whenNotActive" fill="hold" evtFilter="cancelBubble" nodeType="interactiveSeq">
                <p:stCondLst>
                  <p:cond evt="onClick" delay="0">
                    <p:tgtEl>
                      <p:spTgt spid="13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nextCondLst>
                <p:cond evt="onClick" delay="0">
                  <p:tgtEl>
                    <p:spTgt spid="134"/>
                  </p:tgtEl>
                </p:cond>
              </p:nextCondLst>
            </p:seq>
            <p:seq concurrent="1" nextAc="seek">
              <p:cTn id="14" restart="whenNotActive" fill="hold" evtFilter="cancelBubble" nodeType="interactiveSeq">
                <p:stCondLst>
                  <p:cond evt="onClick" delay="0">
                    <p:tgtEl>
                      <p:spTgt spid="13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nextCondLst>
                <p:cond evt="onClick" delay="0">
                  <p:tgtEl>
                    <p:spTgt spid="133"/>
                  </p:tgtEl>
                </p:cond>
              </p:nextCondLst>
            </p:seq>
            <p:seq concurrent="1" nextAc="seek">
              <p:cTn id="20" restart="whenNotActive" fill="hold" evtFilter="cancelBubble" nodeType="interactiveSeq">
                <p:stCondLst>
                  <p:cond evt="onClick" delay="0">
                    <p:tgtEl>
                      <p:spTgt spid="132"/>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nextCondLst>
                <p:cond evt="onClick" delay="0">
                  <p:tgtEl>
                    <p:spTgt spid="132"/>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130">
          <a:extLst>
            <a:ext uri="{FF2B5EF4-FFF2-40B4-BE49-F238E27FC236}">
              <a16:creationId xmlns:a16="http://schemas.microsoft.com/office/drawing/2014/main" id="{393C8A31-D7D7-8D71-E344-0FF746E6078F}"/>
            </a:ext>
          </a:extLst>
        </p:cNvPr>
        <p:cNvGrpSpPr/>
        <p:nvPr/>
      </p:nvGrpSpPr>
      <p:grpSpPr>
        <a:xfrm>
          <a:off x="0" y="0"/>
          <a:ext cx="0" cy="0"/>
          <a:chOff x="0" y="0"/>
          <a:chExt cx="0" cy="0"/>
        </a:xfrm>
      </p:grpSpPr>
      <p:sp>
        <p:nvSpPr>
          <p:cNvPr id="131" name="Google Shape;131;p4">
            <a:extLst>
              <a:ext uri="{FF2B5EF4-FFF2-40B4-BE49-F238E27FC236}">
                <a16:creationId xmlns:a16="http://schemas.microsoft.com/office/drawing/2014/main" id="{117A713D-70B4-0ED0-8FFE-A6C544175D73}"/>
              </a:ext>
            </a:extLst>
          </p:cNvPr>
          <p:cNvSpPr/>
          <p:nvPr/>
        </p:nvSpPr>
        <p:spPr>
          <a:xfrm>
            <a:off x="559266" y="943936"/>
            <a:ext cx="10924918" cy="1321484"/>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kumimoji="0" lang="en-US" sz="2800" b="1" i="0" u="none" strike="noStrike" kern="0" cap="none" spc="0" normalizeH="0" baseline="0" noProof="0" dirty="0" err="1">
                <a:ln>
                  <a:noFill/>
                </a:ln>
                <a:solidFill>
                  <a:schemeClr val="tx1"/>
                </a:solidFill>
                <a:effectLst/>
                <a:uLnTx/>
                <a:uFillTx/>
                <a:latin typeface="UTM Avo" panose="02040603050506020204" pitchFamily="18" charset="0"/>
                <a:cs typeface="Arial"/>
                <a:sym typeface="Arial"/>
              </a:rPr>
              <a:t>Câu</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 </a:t>
            </a:r>
            <a:r>
              <a:rPr lang="en-US" sz="2800" b="1" dirty="0">
                <a:solidFill>
                  <a:schemeClr val="tx1"/>
                </a:solidFill>
                <a:latin typeface="UTM Avo" panose="02040603050506020204" pitchFamily="18" charset="0"/>
              </a:rPr>
              <a:t>4</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 </a:t>
            </a:r>
            <a:r>
              <a:rPr lang="vi-VN" sz="2800" dirty="0">
                <a:solidFill>
                  <a:schemeClr val="tx1"/>
                </a:solidFill>
                <a:latin typeface="UTM Avo" panose="02040603050506020204" pitchFamily="18" charset="0"/>
              </a:rPr>
              <a:t>Việc làm nào dưới đây</a:t>
            </a:r>
            <a:endParaRPr lang="en-US" sz="2800" dirty="0">
              <a:solidFill>
                <a:schemeClr val="tx1"/>
              </a:solidFill>
              <a:latin typeface="UTM Avo" panose="02040603050506020204" pitchFamily="18" charset="0"/>
            </a:endParaRPr>
          </a:p>
          <a:p>
            <a:pPr lvl="0" algn="ctr">
              <a:lnSpc>
                <a:spcPct val="150000"/>
              </a:lnSpc>
              <a:buSzPts val="2800"/>
            </a:pPr>
            <a:r>
              <a:rPr lang="vi-VN" sz="2800" dirty="0">
                <a:solidFill>
                  <a:schemeClr val="tx1"/>
                </a:solidFill>
                <a:latin typeface="UTM Avo" panose="02040603050506020204" pitchFamily="18" charset="0"/>
              </a:rPr>
              <a:t>không thể hiện sự công bằng?</a:t>
            </a:r>
            <a:endParaRPr kumimoji="0" sz="2800" i="0" u="none" strike="noStrike" kern="0" cap="none" spc="0" normalizeH="0" baseline="0" noProof="0" dirty="0">
              <a:ln>
                <a:noFill/>
              </a:ln>
              <a:solidFill>
                <a:schemeClr val="tx1"/>
              </a:solidFill>
              <a:effectLst/>
              <a:uLnTx/>
              <a:uFillTx/>
              <a:latin typeface="UTM Avo" panose="02040603050506020204" pitchFamily="18" charset="0"/>
              <a:sym typeface="Arial"/>
            </a:endParaRPr>
          </a:p>
        </p:txBody>
      </p:sp>
      <p:sp>
        <p:nvSpPr>
          <p:cNvPr id="132" name="D">
            <a:extLst>
              <a:ext uri="{FF2B5EF4-FFF2-40B4-BE49-F238E27FC236}">
                <a16:creationId xmlns:a16="http://schemas.microsoft.com/office/drawing/2014/main" id="{CEABFB5E-AE0B-FCE8-DD93-E017F47D10E9}"/>
              </a:ext>
            </a:extLst>
          </p:cNvPr>
          <p:cNvSpPr/>
          <p:nvPr/>
        </p:nvSpPr>
        <p:spPr>
          <a:xfrm>
            <a:off x="6596291" y="4125468"/>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D. Giải quyết công việc</a:t>
            </a:r>
            <a:endParaRPr lang="en-US" sz="2400" dirty="0">
              <a:solidFill>
                <a:schemeClr val="tx1"/>
              </a:solidFill>
              <a:latin typeface="UTM Avo" panose="02040603050506020204" pitchFamily="18" charset="0"/>
            </a:endParaRPr>
          </a:p>
          <a:p>
            <a:pPr lvl="0" algn="ctr">
              <a:lnSpc>
                <a:spcPct val="150000"/>
              </a:lnSpc>
              <a:buSzPts val="2800"/>
            </a:pPr>
            <a:r>
              <a:rPr lang="vi-VN" sz="2400" dirty="0">
                <a:solidFill>
                  <a:schemeClr val="tx1"/>
                </a:solidFill>
                <a:latin typeface="UTM Avo" panose="02040603050506020204" pitchFamily="18" charset="0"/>
              </a:rPr>
              <a:t>thấu tình đạt lí.</a:t>
            </a:r>
          </a:p>
        </p:txBody>
      </p:sp>
      <p:sp>
        <p:nvSpPr>
          <p:cNvPr id="133" name="C">
            <a:extLst>
              <a:ext uri="{FF2B5EF4-FFF2-40B4-BE49-F238E27FC236}">
                <a16:creationId xmlns:a16="http://schemas.microsoft.com/office/drawing/2014/main" id="{F911AE6F-C059-6C55-159E-D4D9ECEB60AC}"/>
              </a:ext>
            </a:extLst>
          </p:cNvPr>
          <p:cNvSpPr/>
          <p:nvPr/>
        </p:nvSpPr>
        <p:spPr>
          <a:xfrm>
            <a:off x="766653" y="4125468"/>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C. Giải quyết công việc</a:t>
            </a:r>
            <a:endParaRPr lang="en-US" sz="2400" dirty="0">
              <a:solidFill>
                <a:schemeClr val="tx1"/>
              </a:solidFill>
              <a:latin typeface="UTM Avo" panose="02040603050506020204" pitchFamily="18" charset="0"/>
            </a:endParaRPr>
          </a:p>
          <a:p>
            <a:pPr lvl="0" algn="ctr">
              <a:lnSpc>
                <a:spcPct val="150000"/>
              </a:lnSpc>
              <a:buSzPts val="2800"/>
            </a:pPr>
            <a:r>
              <a:rPr lang="vi-VN" sz="2400" dirty="0">
                <a:solidFill>
                  <a:schemeClr val="tx1"/>
                </a:solidFill>
                <a:latin typeface="UTM Avo" panose="02040603050506020204" pitchFamily="18" charset="0"/>
              </a:rPr>
              <a:t>theo lẽ phải.</a:t>
            </a:r>
          </a:p>
        </p:txBody>
      </p:sp>
      <p:sp>
        <p:nvSpPr>
          <p:cNvPr id="134" name="B">
            <a:extLst>
              <a:ext uri="{FF2B5EF4-FFF2-40B4-BE49-F238E27FC236}">
                <a16:creationId xmlns:a16="http://schemas.microsoft.com/office/drawing/2014/main" id="{BB8FF32F-0058-A9EA-543E-E6F4EE226383}"/>
              </a:ext>
            </a:extLst>
          </p:cNvPr>
          <p:cNvSpPr/>
          <p:nvPr/>
        </p:nvSpPr>
        <p:spPr>
          <a:xfrm>
            <a:off x="6596291" y="2520812"/>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B. Giải quyết công việc</a:t>
            </a:r>
            <a:endParaRPr lang="en-US" sz="2400" dirty="0">
              <a:solidFill>
                <a:schemeClr val="tx1"/>
              </a:solidFill>
              <a:latin typeface="UTM Avo" panose="02040603050506020204" pitchFamily="18" charset="0"/>
            </a:endParaRPr>
          </a:p>
          <a:p>
            <a:pPr lvl="0" algn="ctr">
              <a:lnSpc>
                <a:spcPct val="150000"/>
              </a:lnSpc>
              <a:buSzPts val="2800"/>
            </a:pPr>
            <a:r>
              <a:rPr lang="vi-VN" sz="2400" dirty="0">
                <a:solidFill>
                  <a:schemeClr val="tx1"/>
                </a:solidFill>
                <a:latin typeface="UTM Avo" panose="02040603050506020204" pitchFamily="18" charset="0"/>
              </a:rPr>
              <a:t>theo tình cảm.</a:t>
            </a:r>
          </a:p>
        </p:txBody>
      </p:sp>
      <p:sp>
        <p:nvSpPr>
          <p:cNvPr id="135" name="A">
            <a:extLst>
              <a:ext uri="{FF2B5EF4-FFF2-40B4-BE49-F238E27FC236}">
                <a16:creationId xmlns:a16="http://schemas.microsoft.com/office/drawing/2014/main" id="{836D9725-ED53-72E7-BD60-E899FF0020D2}"/>
              </a:ext>
            </a:extLst>
          </p:cNvPr>
          <p:cNvSpPr/>
          <p:nvPr/>
        </p:nvSpPr>
        <p:spPr>
          <a:xfrm>
            <a:off x="766653" y="2520812"/>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a:solidFill>
                  <a:schemeClr val="tx1"/>
                </a:solidFill>
                <a:latin typeface="UTM Avo" panose="02040603050506020204" pitchFamily="18" charset="0"/>
              </a:rPr>
              <a:t>A. Giải quyết công việc không thiên vị.</a:t>
            </a:r>
            <a:endParaRPr lang="vi-VN" sz="2400" dirty="0">
              <a:solidFill>
                <a:schemeClr val="tx1"/>
              </a:solidFill>
              <a:latin typeface="UTM Avo" panose="02040603050506020204" pitchFamily="18" charset="0"/>
            </a:endParaRPr>
          </a:p>
        </p:txBody>
      </p:sp>
      <p:pic>
        <p:nvPicPr>
          <p:cNvPr id="142" name="Google Shape;142;p4">
            <a:extLst>
              <a:ext uri="{FF2B5EF4-FFF2-40B4-BE49-F238E27FC236}">
                <a16:creationId xmlns:a16="http://schemas.microsoft.com/office/drawing/2014/main" id="{86113CD7-7994-D7A5-92DF-7A7C8E33B741}"/>
              </a:ext>
            </a:extLst>
          </p:cNvPr>
          <p:cNvPicPr preferRelativeResize="0"/>
          <p:nvPr/>
        </p:nvPicPr>
        <p:blipFill rotWithShape="1">
          <a:blip r:embed="rId4">
            <a:alphaModFix/>
          </a:blip>
          <a:srcRect/>
          <a:stretch/>
        </p:blipFill>
        <p:spPr>
          <a:xfrm>
            <a:off x="1" y="0"/>
            <a:ext cx="658498" cy="735496"/>
          </a:xfrm>
          <a:prstGeom prst="rect">
            <a:avLst/>
          </a:prstGeom>
          <a:solidFill>
            <a:schemeClr val="bg1"/>
          </a:solidFill>
          <a:ln>
            <a:noFill/>
          </a:ln>
        </p:spPr>
      </p:pic>
      <p:pic>
        <p:nvPicPr>
          <p:cNvPr id="2" name="Picture 18">
            <a:extLst>
              <a:ext uri="{FF2B5EF4-FFF2-40B4-BE49-F238E27FC236}">
                <a16:creationId xmlns:a16="http://schemas.microsoft.com/office/drawing/2014/main" id="{DA867830-61E2-86F3-5C01-56CAEB58E85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98102" y="3229787"/>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 name="Picture 20">
            <a:extLst>
              <a:ext uri="{FF2B5EF4-FFF2-40B4-BE49-F238E27FC236}">
                <a16:creationId xmlns:a16="http://schemas.microsoft.com/office/drawing/2014/main" id="{DFF9EF8B-B13B-FC0D-C545-3725A13554C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53852" y="3229787"/>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 name="Picture 20">
            <a:extLst>
              <a:ext uri="{FF2B5EF4-FFF2-40B4-BE49-F238E27FC236}">
                <a16:creationId xmlns:a16="http://schemas.microsoft.com/office/drawing/2014/main" id="{8092475E-32C2-103C-4C14-4559D756168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98102" y="4777336"/>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634FD36-3D2B-5E8F-F6D9-4DE0B618091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27882" y="4777336"/>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31632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nextCondLst>
                <p:cond evt="onClick" delay="0">
                  <p:tgtEl>
                    <p:spTgt spid="135"/>
                  </p:tgtEl>
                </p:cond>
              </p:nextCondLst>
            </p:seq>
            <p:seq concurrent="1" nextAc="seek">
              <p:cTn id="8" restart="whenNotActive" fill="hold" evtFilter="cancelBubble" nodeType="interactiveSeq">
                <p:stCondLst>
                  <p:cond evt="onClick" delay="0">
                    <p:tgtEl>
                      <p:spTgt spid="13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nextCondLst>
                <p:cond evt="onClick" delay="0">
                  <p:tgtEl>
                    <p:spTgt spid="134"/>
                  </p:tgtEl>
                </p:cond>
              </p:nextCondLst>
            </p:seq>
            <p:seq concurrent="1" nextAc="seek">
              <p:cTn id="14" restart="whenNotActive" fill="hold" evtFilter="cancelBubble" nodeType="interactiveSeq">
                <p:stCondLst>
                  <p:cond evt="onClick" delay="0">
                    <p:tgtEl>
                      <p:spTgt spid="13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nextCondLst>
                <p:cond evt="onClick" delay="0">
                  <p:tgtEl>
                    <p:spTgt spid="133"/>
                  </p:tgtEl>
                </p:cond>
              </p:nextCondLst>
            </p:seq>
            <p:seq concurrent="1" nextAc="seek">
              <p:cTn id="20" restart="whenNotActive" fill="hold" evtFilter="cancelBubble" nodeType="interactiveSeq">
                <p:stCondLst>
                  <p:cond evt="onClick" delay="0">
                    <p:tgtEl>
                      <p:spTgt spid="132"/>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nextCondLst>
                <p:cond evt="onClick" delay="0">
                  <p:tgtEl>
                    <p:spTgt spid="132"/>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130">
          <a:extLst>
            <a:ext uri="{FF2B5EF4-FFF2-40B4-BE49-F238E27FC236}">
              <a16:creationId xmlns:a16="http://schemas.microsoft.com/office/drawing/2014/main" id="{53AAAC06-0DC0-B8FF-8264-71D44F6A38F3}"/>
            </a:ext>
          </a:extLst>
        </p:cNvPr>
        <p:cNvGrpSpPr/>
        <p:nvPr/>
      </p:nvGrpSpPr>
      <p:grpSpPr>
        <a:xfrm>
          <a:off x="0" y="0"/>
          <a:ext cx="0" cy="0"/>
          <a:chOff x="0" y="0"/>
          <a:chExt cx="0" cy="0"/>
        </a:xfrm>
      </p:grpSpPr>
      <p:sp>
        <p:nvSpPr>
          <p:cNvPr id="131" name="Google Shape;131;p4">
            <a:extLst>
              <a:ext uri="{FF2B5EF4-FFF2-40B4-BE49-F238E27FC236}">
                <a16:creationId xmlns:a16="http://schemas.microsoft.com/office/drawing/2014/main" id="{66CEE1C4-2DC1-087A-6FA5-27BEEE84A0A9}"/>
              </a:ext>
            </a:extLst>
          </p:cNvPr>
          <p:cNvSpPr/>
          <p:nvPr/>
        </p:nvSpPr>
        <p:spPr>
          <a:xfrm>
            <a:off x="559266" y="943935"/>
            <a:ext cx="10924918" cy="1959705"/>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kumimoji="0" lang="en-US" sz="2800" b="1" i="0" u="none" strike="noStrike" kern="0" cap="none" spc="0" normalizeH="0" baseline="0" noProof="0" dirty="0" err="1">
                <a:ln>
                  <a:noFill/>
                </a:ln>
                <a:solidFill>
                  <a:schemeClr val="tx1"/>
                </a:solidFill>
                <a:effectLst/>
                <a:uLnTx/>
                <a:uFillTx/>
                <a:latin typeface="UTM Avo" panose="02040603050506020204" pitchFamily="18" charset="0"/>
                <a:cs typeface="Arial"/>
                <a:sym typeface="Arial"/>
              </a:rPr>
              <a:t>Câu</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 </a:t>
            </a:r>
            <a:r>
              <a:rPr lang="en-US" sz="2800" b="1" dirty="0">
                <a:solidFill>
                  <a:schemeClr val="tx1"/>
                </a:solidFill>
                <a:latin typeface="UTM Avo" panose="02040603050506020204" pitchFamily="18" charset="0"/>
              </a:rPr>
              <a:t>5</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 </a:t>
            </a:r>
            <a:r>
              <a:rPr lang="vi-VN" sz="2800" dirty="0">
                <a:solidFill>
                  <a:schemeClr val="tx1"/>
                </a:solidFill>
                <a:latin typeface="UTM Avo" panose="02040603050506020204" pitchFamily="18" charset="0"/>
              </a:rPr>
              <a:t>Khi đánh giá thành tích làm việc nhóm</a:t>
            </a:r>
            <a:endParaRPr lang="en-US" sz="2800" dirty="0">
              <a:solidFill>
                <a:schemeClr val="tx1"/>
              </a:solidFill>
              <a:latin typeface="UTM Avo" panose="02040603050506020204" pitchFamily="18" charset="0"/>
            </a:endParaRPr>
          </a:p>
          <a:p>
            <a:pPr lvl="0" algn="ctr">
              <a:lnSpc>
                <a:spcPct val="150000"/>
              </a:lnSpc>
              <a:buSzPts val="2800"/>
            </a:pPr>
            <a:r>
              <a:rPr lang="vi-VN" sz="2800" dirty="0">
                <a:solidFill>
                  <a:schemeClr val="tx1"/>
                </a:solidFill>
                <a:latin typeface="UTM Avo" panose="02040603050506020204" pitchFamily="18" charset="0"/>
              </a:rPr>
              <a:t>của mỗi cá nhân, cách đánh giá nào dưới đây</a:t>
            </a:r>
            <a:endParaRPr lang="en-US" sz="2800" dirty="0">
              <a:solidFill>
                <a:schemeClr val="tx1"/>
              </a:solidFill>
              <a:latin typeface="UTM Avo" panose="02040603050506020204" pitchFamily="18" charset="0"/>
            </a:endParaRPr>
          </a:p>
          <a:p>
            <a:pPr lvl="0" algn="ctr">
              <a:lnSpc>
                <a:spcPct val="150000"/>
              </a:lnSpc>
              <a:buSzPts val="2800"/>
            </a:pPr>
            <a:r>
              <a:rPr lang="vi-VN" sz="2800" dirty="0">
                <a:solidFill>
                  <a:schemeClr val="tx1"/>
                </a:solidFill>
                <a:latin typeface="UTM Avo" panose="02040603050506020204" pitchFamily="18" charset="0"/>
              </a:rPr>
              <a:t>của trưởng nhóm thể hiện sự công bằng?</a:t>
            </a:r>
            <a:endParaRPr kumimoji="0" sz="2800" i="0" u="none" strike="noStrike" kern="0" cap="none" spc="0" normalizeH="0" baseline="0" noProof="0" dirty="0">
              <a:ln>
                <a:noFill/>
              </a:ln>
              <a:solidFill>
                <a:schemeClr val="tx1"/>
              </a:solidFill>
              <a:effectLst/>
              <a:uLnTx/>
              <a:uFillTx/>
              <a:latin typeface="UTM Avo" panose="02040603050506020204" pitchFamily="18" charset="0"/>
              <a:sym typeface="Arial"/>
            </a:endParaRPr>
          </a:p>
        </p:txBody>
      </p:sp>
      <p:sp>
        <p:nvSpPr>
          <p:cNvPr id="132" name="D">
            <a:extLst>
              <a:ext uri="{FF2B5EF4-FFF2-40B4-BE49-F238E27FC236}">
                <a16:creationId xmlns:a16="http://schemas.microsoft.com/office/drawing/2014/main" id="{94668AD3-EFDC-4D40-553C-91796B76BE27}"/>
              </a:ext>
            </a:extLst>
          </p:cNvPr>
          <p:cNvSpPr/>
          <p:nvPr/>
        </p:nvSpPr>
        <p:spPr>
          <a:xfrm>
            <a:off x="6596291" y="4726347"/>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D. Nghe theo ý kiến của</a:t>
            </a:r>
            <a:endParaRPr lang="en-US" sz="2400" dirty="0">
              <a:solidFill>
                <a:schemeClr val="tx1"/>
              </a:solidFill>
              <a:latin typeface="UTM Avo" panose="02040603050506020204" pitchFamily="18" charset="0"/>
            </a:endParaRPr>
          </a:p>
          <a:p>
            <a:pPr lvl="0" algn="ctr">
              <a:lnSpc>
                <a:spcPct val="150000"/>
              </a:lnSpc>
              <a:buSzPts val="2800"/>
            </a:pPr>
            <a:r>
              <a:rPr lang="vi-VN" sz="2400" dirty="0">
                <a:solidFill>
                  <a:schemeClr val="tx1"/>
                </a:solidFill>
                <a:latin typeface="UTM Avo" panose="02040603050506020204" pitchFamily="18" charset="0"/>
              </a:rPr>
              <a:t>số đông trong nhóm.</a:t>
            </a:r>
          </a:p>
        </p:txBody>
      </p:sp>
      <p:sp>
        <p:nvSpPr>
          <p:cNvPr id="133" name="C">
            <a:extLst>
              <a:ext uri="{FF2B5EF4-FFF2-40B4-BE49-F238E27FC236}">
                <a16:creationId xmlns:a16="http://schemas.microsoft.com/office/drawing/2014/main" id="{56444AFE-4B75-AA58-4435-E5775632F135}"/>
              </a:ext>
            </a:extLst>
          </p:cNvPr>
          <p:cNvSpPr/>
          <p:nvPr/>
        </p:nvSpPr>
        <p:spPr>
          <a:xfrm>
            <a:off x="766653" y="4726347"/>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C. Lấy lợi thế cá nhân</a:t>
            </a:r>
            <a:endParaRPr lang="en-US" sz="2400" dirty="0">
              <a:solidFill>
                <a:schemeClr val="tx1"/>
              </a:solidFill>
              <a:latin typeface="UTM Avo" panose="02040603050506020204" pitchFamily="18" charset="0"/>
            </a:endParaRPr>
          </a:p>
          <a:p>
            <a:pPr lvl="0" algn="ctr">
              <a:lnSpc>
                <a:spcPct val="150000"/>
              </a:lnSpc>
              <a:buSzPts val="2800"/>
            </a:pPr>
            <a:r>
              <a:rPr lang="vi-VN" sz="2400" dirty="0">
                <a:solidFill>
                  <a:schemeClr val="tx1"/>
                </a:solidFill>
                <a:latin typeface="UTM Avo" panose="02040603050506020204" pitchFamily="18" charset="0"/>
              </a:rPr>
              <a:t>làm tiêu chí đánh giá.</a:t>
            </a:r>
          </a:p>
        </p:txBody>
      </p:sp>
      <p:sp>
        <p:nvSpPr>
          <p:cNvPr id="134" name="B">
            <a:extLst>
              <a:ext uri="{FF2B5EF4-FFF2-40B4-BE49-F238E27FC236}">
                <a16:creationId xmlns:a16="http://schemas.microsoft.com/office/drawing/2014/main" id="{7ADDC320-8679-467E-CD13-D8DAFAF9E05E}"/>
              </a:ext>
            </a:extLst>
          </p:cNvPr>
          <p:cNvSpPr/>
          <p:nvPr/>
        </p:nvSpPr>
        <p:spPr>
          <a:xfrm>
            <a:off x="6596291" y="3121691"/>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B. Tập trung vào kết quả</a:t>
            </a:r>
            <a:endParaRPr lang="en-US" sz="2400" dirty="0">
              <a:solidFill>
                <a:schemeClr val="tx1"/>
              </a:solidFill>
              <a:latin typeface="UTM Avo" panose="02040603050506020204" pitchFamily="18" charset="0"/>
            </a:endParaRPr>
          </a:p>
          <a:p>
            <a:pPr lvl="0" algn="ctr">
              <a:lnSpc>
                <a:spcPct val="150000"/>
              </a:lnSpc>
              <a:buSzPts val="2800"/>
            </a:pPr>
            <a:r>
              <a:rPr lang="vi-VN" sz="2400" dirty="0">
                <a:solidFill>
                  <a:schemeClr val="tx1"/>
                </a:solidFill>
                <a:latin typeface="UTM Avo" panose="02040603050506020204" pitchFamily="18" charset="0"/>
              </a:rPr>
              <a:t>và sự đóng góp.</a:t>
            </a:r>
          </a:p>
        </p:txBody>
      </p:sp>
      <p:sp>
        <p:nvSpPr>
          <p:cNvPr id="135" name="A">
            <a:extLst>
              <a:ext uri="{FF2B5EF4-FFF2-40B4-BE49-F238E27FC236}">
                <a16:creationId xmlns:a16="http://schemas.microsoft.com/office/drawing/2014/main" id="{8E217727-850F-6B92-BDC7-7A7ACE83C986}"/>
              </a:ext>
            </a:extLst>
          </p:cNvPr>
          <p:cNvSpPr/>
          <p:nvPr/>
        </p:nvSpPr>
        <p:spPr>
          <a:xfrm>
            <a:off x="766653" y="3121691"/>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A. Đánh giá dựa trên</a:t>
            </a:r>
            <a:endParaRPr lang="en-US" sz="2400" dirty="0">
              <a:solidFill>
                <a:schemeClr val="tx1"/>
              </a:solidFill>
              <a:latin typeface="UTM Avo" panose="02040603050506020204" pitchFamily="18" charset="0"/>
            </a:endParaRPr>
          </a:p>
          <a:p>
            <a:pPr lvl="0" algn="ctr">
              <a:lnSpc>
                <a:spcPct val="150000"/>
              </a:lnSpc>
              <a:buSzPts val="2800"/>
            </a:pPr>
            <a:r>
              <a:rPr lang="vi-VN" sz="2400" dirty="0">
                <a:solidFill>
                  <a:schemeClr val="tx1"/>
                </a:solidFill>
                <a:latin typeface="UTM Avo" panose="02040603050506020204" pitchFamily="18" charset="0"/>
              </a:rPr>
              <a:t>quan điểm cá nhân.</a:t>
            </a:r>
          </a:p>
        </p:txBody>
      </p:sp>
      <p:pic>
        <p:nvPicPr>
          <p:cNvPr id="142" name="Google Shape;142;p4">
            <a:extLst>
              <a:ext uri="{FF2B5EF4-FFF2-40B4-BE49-F238E27FC236}">
                <a16:creationId xmlns:a16="http://schemas.microsoft.com/office/drawing/2014/main" id="{C34B7FA2-8CD2-9A08-7265-B623D4F8D426}"/>
              </a:ext>
            </a:extLst>
          </p:cNvPr>
          <p:cNvPicPr preferRelativeResize="0"/>
          <p:nvPr/>
        </p:nvPicPr>
        <p:blipFill rotWithShape="1">
          <a:blip r:embed="rId4">
            <a:alphaModFix/>
          </a:blip>
          <a:srcRect/>
          <a:stretch/>
        </p:blipFill>
        <p:spPr>
          <a:xfrm>
            <a:off x="1" y="0"/>
            <a:ext cx="658498" cy="735496"/>
          </a:xfrm>
          <a:prstGeom prst="rect">
            <a:avLst/>
          </a:prstGeom>
          <a:solidFill>
            <a:schemeClr val="bg1"/>
          </a:solidFill>
          <a:ln>
            <a:noFill/>
          </a:ln>
        </p:spPr>
      </p:pic>
      <p:pic>
        <p:nvPicPr>
          <p:cNvPr id="2" name="Picture 18">
            <a:extLst>
              <a:ext uri="{FF2B5EF4-FFF2-40B4-BE49-F238E27FC236}">
                <a16:creationId xmlns:a16="http://schemas.microsoft.com/office/drawing/2014/main" id="{735B90C0-AD53-64AE-28FD-CC34008DB9A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90175" y="3812255"/>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 name="Picture 20">
            <a:extLst>
              <a:ext uri="{FF2B5EF4-FFF2-40B4-BE49-F238E27FC236}">
                <a16:creationId xmlns:a16="http://schemas.microsoft.com/office/drawing/2014/main" id="{6EA7ACE2-B565-6275-5ED5-ABFAE5F03C1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8816" y="3871057"/>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 name="Picture 20">
            <a:extLst>
              <a:ext uri="{FF2B5EF4-FFF2-40B4-BE49-F238E27FC236}">
                <a16:creationId xmlns:a16="http://schemas.microsoft.com/office/drawing/2014/main" id="{29BE7731-59D9-B737-A7E2-1AC3020A6C3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53640" y="5412147"/>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D9131C0-FD27-9A8F-0868-453AF358415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8816" y="5412147"/>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42368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nextCondLst>
                <p:cond evt="onClick" delay="0">
                  <p:tgtEl>
                    <p:spTgt spid="135"/>
                  </p:tgtEl>
                </p:cond>
              </p:nextCondLst>
            </p:seq>
            <p:seq concurrent="1" nextAc="seek">
              <p:cTn id="8" restart="whenNotActive" fill="hold" evtFilter="cancelBubble" nodeType="interactiveSeq">
                <p:stCondLst>
                  <p:cond evt="onClick" delay="0">
                    <p:tgtEl>
                      <p:spTgt spid="13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nextCondLst>
                <p:cond evt="onClick" delay="0">
                  <p:tgtEl>
                    <p:spTgt spid="134"/>
                  </p:tgtEl>
                </p:cond>
              </p:nextCondLst>
            </p:seq>
            <p:seq concurrent="1" nextAc="seek">
              <p:cTn id="14" restart="whenNotActive" fill="hold" evtFilter="cancelBubble" nodeType="interactiveSeq">
                <p:stCondLst>
                  <p:cond evt="onClick" delay="0">
                    <p:tgtEl>
                      <p:spTgt spid="13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nextCondLst>
                <p:cond evt="onClick" delay="0">
                  <p:tgtEl>
                    <p:spTgt spid="133"/>
                  </p:tgtEl>
                </p:cond>
              </p:nextCondLst>
            </p:seq>
            <p:seq concurrent="1" nextAc="seek">
              <p:cTn id="20" restart="whenNotActive" fill="hold" evtFilter="cancelBubble" nodeType="interactiveSeq">
                <p:stCondLst>
                  <p:cond evt="onClick" delay="0">
                    <p:tgtEl>
                      <p:spTgt spid="132"/>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nextCondLst>
                <p:cond evt="onClick" delay="0">
                  <p:tgtEl>
                    <p:spTgt spid="132"/>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130">
          <a:extLst>
            <a:ext uri="{FF2B5EF4-FFF2-40B4-BE49-F238E27FC236}">
              <a16:creationId xmlns:a16="http://schemas.microsoft.com/office/drawing/2014/main" id="{EA72FB95-64E8-6381-F219-4AA401C43CDC}"/>
            </a:ext>
          </a:extLst>
        </p:cNvPr>
        <p:cNvGrpSpPr/>
        <p:nvPr/>
      </p:nvGrpSpPr>
      <p:grpSpPr>
        <a:xfrm>
          <a:off x="0" y="0"/>
          <a:ext cx="0" cy="0"/>
          <a:chOff x="0" y="0"/>
          <a:chExt cx="0" cy="0"/>
        </a:xfrm>
      </p:grpSpPr>
      <p:sp>
        <p:nvSpPr>
          <p:cNvPr id="131" name="Google Shape;131;p4">
            <a:extLst>
              <a:ext uri="{FF2B5EF4-FFF2-40B4-BE49-F238E27FC236}">
                <a16:creationId xmlns:a16="http://schemas.microsoft.com/office/drawing/2014/main" id="{8E2FAB33-780E-B4AC-B731-14766B9C2FFE}"/>
              </a:ext>
            </a:extLst>
          </p:cNvPr>
          <p:cNvSpPr/>
          <p:nvPr/>
        </p:nvSpPr>
        <p:spPr>
          <a:xfrm>
            <a:off x="559266" y="943935"/>
            <a:ext cx="10924918" cy="1959705"/>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kumimoji="0" lang="en-US" sz="2800" b="1" i="0" u="none" strike="noStrike" kern="0" cap="none" spc="0" normalizeH="0" baseline="0" noProof="0" dirty="0" err="1">
                <a:ln>
                  <a:noFill/>
                </a:ln>
                <a:solidFill>
                  <a:schemeClr val="tx1"/>
                </a:solidFill>
                <a:effectLst/>
                <a:uLnTx/>
                <a:uFillTx/>
                <a:latin typeface="UTM Avo" panose="02040603050506020204" pitchFamily="18" charset="0"/>
                <a:cs typeface="Arial"/>
                <a:sym typeface="Arial"/>
              </a:rPr>
              <a:t>Câu</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 </a:t>
            </a:r>
            <a:r>
              <a:rPr lang="en-US" sz="2800" b="1" dirty="0">
                <a:solidFill>
                  <a:schemeClr val="tx1"/>
                </a:solidFill>
                <a:latin typeface="UTM Avo" panose="02040603050506020204" pitchFamily="18" charset="0"/>
              </a:rPr>
              <a:t>6</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 </a:t>
            </a:r>
            <a:r>
              <a:rPr lang="vi-VN" sz="2800" dirty="0">
                <a:solidFill>
                  <a:schemeClr val="tx1"/>
                </a:solidFill>
                <a:latin typeface="UTM Avo" panose="02040603050506020204" pitchFamily="18" charset="0"/>
              </a:rPr>
              <a:t>Công ty A tuyển dụng nhân sự đã thể hiện</a:t>
            </a:r>
            <a:endParaRPr lang="en-US" sz="2800" dirty="0">
              <a:solidFill>
                <a:schemeClr val="tx1"/>
              </a:solidFill>
              <a:latin typeface="UTM Avo" panose="02040603050506020204" pitchFamily="18" charset="0"/>
            </a:endParaRPr>
          </a:p>
          <a:p>
            <a:pPr lvl="0" algn="ctr">
              <a:lnSpc>
                <a:spcPct val="150000"/>
              </a:lnSpc>
              <a:buSzPts val="2800"/>
            </a:pPr>
            <a:r>
              <a:rPr lang="vi-VN" sz="2800" dirty="0">
                <a:solidFill>
                  <a:schemeClr val="tx1"/>
                </a:solidFill>
                <a:latin typeface="UTM Avo" panose="02040603050506020204" pitchFamily="18" charset="0"/>
              </a:rPr>
              <a:t>sự khách quan và công bằng khi đưa ra quyết định</a:t>
            </a:r>
            <a:endParaRPr lang="en-US" sz="2800" dirty="0">
              <a:solidFill>
                <a:schemeClr val="tx1"/>
              </a:solidFill>
              <a:latin typeface="UTM Avo" panose="02040603050506020204" pitchFamily="18" charset="0"/>
            </a:endParaRPr>
          </a:p>
          <a:p>
            <a:pPr lvl="0" algn="ctr">
              <a:lnSpc>
                <a:spcPct val="150000"/>
              </a:lnSpc>
              <a:buSzPts val="2800"/>
            </a:pPr>
            <a:r>
              <a:rPr lang="vi-VN" sz="2800" dirty="0">
                <a:solidFill>
                  <a:schemeClr val="tx1"/>
                </a:solidFill>
                <a:latin typeface="UTM Avo" panose="02040603050506020204" pitchFamily="18" charset="0"/>
              </a:rPr>
              <a:t>dựa trên yếu tố nào dưới đây?</a:t>
            </a:r>
            <a:endParaRPr kumimoji="0" sz="2800" i="0" u="none" strike="noStrike" kern="0" cap="none" spc="0" normalizeH="0" baseline="0" noProof="0" dirty="0">
              <a:ln>
                <a:noFill/>
              </a:ln>
              <a:solidFill>
                <a:schemeClr val="tx1"/>
              </a:solidFill>
              <a:effectLst/>
              <a:uLnTx/>
              <a:uFillTx/>
              <a:latin typeface="UTM Avo" panose="02040603050506020204" pitchFamily="18" charset="0"/>
              <a:sym typeface="Arial"/>
            </a:endParaRPr>
          </a:p>
        </p:txBody>
      </p:sp>
      <p:sp>
        <p:nvSpPr>
          <p:cNvPr id="132" name="D">
            <a:extLst>
              <a:ext uri="{FF2B5EF4-FFF2-40B4-BE49-F238E27FC236}">
                <a16:creationId xmlns:a16="http://schemas.microsoft.com/office/drawing/2014/main" id="{247C9BDE-718A-6630-9D32-985AF6533864}"/>
              </a:ext>
            </a:extLst>
          </p:cNvPr>
          <p:cNvSpPr/>
          <p:nvPr/>
        </p:nvSpPr>
        <p:spPr>
          <a:xfrm>
            <a:off x="6596291" y="4726347"/>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a:solidFill>
                  <a:schemeClr val="tx1"/>
                </a:solidFill>
                <a:latin typeface="UTM Avo" panose="02040603050506020204" pitchFamily="18" charset="0"/>
              </a:rPr>
              <a:t>D Chấp nhận ứng viên dựa vào ngoại hình và xuất thân.</a:t>
            </a:r>
            <a:endParaRPr lang="vi-VN" sz="2400" dirty="0">
              <a:solidFill>
                <a:schemeClr val="tx1"/>
              </a:solidFill>
              <a:latin typeface="UTM Avo" panose="02040603050506020204" pitchFamily="18" charset="0"/>
            </a:endParaRPr>
          </a:p>
        </p:txBody>
      </p:sp>
      <p:sp>
        <p:nvSpPr>
          <p:cNvPr id="133" name="C">
            <a:extLst>
              <a:ext uri="{FF2B5EF4-FFF2-40B4-BE49-F238E27FC236}">
                <a16:creationId xmlns:a16="http://schemas.microsoft.com/office/drawing/2014/main" id="{12E2B07A-5F4E-7B6E-D822-C71E94AFDC07}"/>
              </a:ext>
            </a:extLst>
          </p:cNvPr>
          <p:cNvSpPr/>
          <p:nvPr/>
        </p:nvSpPr>
        <p:spPr>
          <a:xfrm>
            <a:off x="766653" y="4726347"/>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C. Chọn ứng viên dựa</a:t>
            </a:r>
            <a:endParaRPr lang="en-US" sz="2400" dirty="0">
              <a:solidFill>
                <a:schemeClr val="tx1"/>
              </a:solidFill>
              <a:latin typeface="UTM Avo" panose="02040603050506020204" pitchFamily="18" charset="0"/>
            </a:endParaRPr>
          </a:p>
          <a:p>
            <a:pPr lvl="0" algn="ctr">
              <a:lnSpc>
                <a:spcPct val="150000"/>
              </a:lnSpc>
              <a:buSzPts val="2800"/>
            </a:pPr>
            <a:r>
              <a:rPr lang="vi-VN" sz="2400" dirty="0">
                <a:solidFill>
                  <a:schemeClr val="tx1"/>
                </a:solidFill>
                <a:latin typeface="UTM Avo" panose="02040603050506020204" pitchFamily="18" charset="0"/>
              </a:rPr>
              <a:t>trên năng lực của họ với</a:t>
            </a:r>
            <a:endParaRPr lang="en-US" sz="2400" dirty="0">
              <a:solidFill>
                <a:schemeClr val="tx1"/>
              </a:solidFill>
              <a:latin typeface="UTM Avo" panose="02040603050506020204" pitchFamily="18" charset="0"/>
            </a:endParaRPr>
          </a:p>
          <a:p>
            <a:pPr lvl="0" algn="ctr">
              <a:lnSpc>
                <a:spcPct val="150000"/>
              </a:lnSpc>
              <a:buSzPts val="2800"/>
            </a:pPr>
            <a:r>
              <a:rPr lang="vi-VN" sz="2400" dirty="0">
                <a:solidFill>
                  <a:schemeClr val="tx1"/>
                </a:solidFill>
                <a:latin typeface="UTM Avo" panose="02040603050506020204" pitchFamily="18" charset="0"/>
              </a:rPr>
              <a:t>công việc.</a:t>
            </a:r>
          </a:p>
        </p:txBody>
      </p:sp>
      <p:sp>
        <p:nvSpPr>
          <p:cNvPr id="134" name="B">
            <a:extLst>
              <a:ext uri="{FF2B5EF4-FFF2-40B4-BE49-F238E27FC236}">
                <a16:creationId xmlns:a16="http://schemas.microsoft.com/office/drawing/2014/main" id="{81D4856B-4F08-793F-86C8-48EECABF1F47}"/>
              </a:ext>
            </a:extLst>
          </p:cNvPr>
          <p:cNvSpPr/>
          <p:nvPr/>
        </p:nvSpPr>
        <p:spPr>
          <a:xfrm>
            <a:off x="6596291" y="3121691"/>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a:solidFill>
                  <a:schemeClr val="tx1"/>
                </a:solidFill>
                <a:latin typeface="UTM Avo" panose="02040603050506020204" pitchFamily="18" charset="0"/>
              </a:rPr>
              <a:t>B. Loại bỏ tất cả những ứng viên không có bằng cấp cao.</a:t>
            </a:r>
            <a:endParaRPr lang="vi-VN" sz="2400" dirty="0">
              <a:solidFill>
                <a:schemeClr val="tx1"/>
              </a:solidFill>
              <a:latin typeface="UTM Avo" panose="02040603050506020204" pitchFamily="18" charset="0"/>
            </a:endParaRPr>
          </a:p>
        </p:txBody>
      </p:sp>
      <p:sp>
        <p:nvSpPr>
          <p:cNvPr id="135" name="A">
            <a:extLst>
              <a:ext uri="{FF2B5EF4-FFF2-40B4-BE49-F238E27FC236}">
                <a16:creationId xmlns:a16="http://schemas.microsoft.com/office/drawing/2014/main" id="{E912F3DF-4869-A29C-4455-ACB1F822DE29}"/>
              </a:ext>
            </a:extLst>
          </p:cNvPr>
          <p:cNvSpPr/>
          <p:nvPr/>
        </p:nvSpPr>
        <p:spPr>
          <a:xfrm>
            <a:off x="766653" y="3101549"/>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a:solidFill>
                  <a:schemeClr val="tx1"/>
                </a:solidFill>
                <a:latin typeface="UTM Avo" panose="02040603050506020204" pitchFamily="18" charset="0"/>
              </a:rPr>
              <a:t>A. Ưu tiên những ứng viên có mối quan hệ quen biết.</a:t>
            </a:r>
            <a:endParaRPr lang="vi-VN" sz="2400" dirty="0">
              <a:solidFill>
                <a:schemeClr val="tx1"/>
              </a:solidFill>
              <a:latin typeface="UTM Avo" panose="02040603050506020204" pitchFamily="18" charset="0"/>
            </a:endParaRPr>
          </a:p>
        </p:txBody>
      </p:sp>
      <p:pic>
        <p:nvPicPr>
          <p:cNvPr id="142" name="Google Shape;142;p4">
            <a:extLst>
              <a:ext uri="{FF2B5EF4-FFF2-40B4-BE49-F238E27FC236}">
                <a16:creationId xmlns:a16="http://schemas.microsoft.com/office/drawing/2014/main" id="{491B6E9B-EF7D-536F-0D1E-618F82A99012}"/>
              </a:ext>
            </a:extLst>
          </p:cNvPr>
          <p:cNvPicPr preferRelativeResize="0"/>
          <p:nvPr/>
        </p:nvPicPr>
        <p:blipFill rotWithShape="1">
          <a:blip r:embed="rId4">
            <a:alphaModFix/>
          </a:blip>
          <a:srcRect/>
          <a:stretch/>
        </p:blipFill>
        <p:spPr>
          <a:xfrm>
            <a:off x="1" y="0"/>
            <a:ext cx="658498" cy="735496"/>
          </a:xfrm>
          <a:prstGeom prst="rect">
            <a:avLst/>
          </a:prstGeom>
          <a:solidFill>
            <a:schemeClr val="bg1"/>
          </a:solidFill>
          <a:ln>
            <a:noFill/>
          </a:ln>
        </p:spPr>
      </p:pic>
      <p:pic>
        <p:nvPicPr>
          <p:cNvPr id="2" name="Picture 18">
            <a:extLst>
              <a:ext uri="{FF2B5EF4-FFF2-40B4-BE49-F238E27FC236}">
                <a16:creationId xmlns:a16="http://schemas.microsoft.com/office/drawing/2014/main" id="{E9B9AAD0-749E-0E01-D775-322EC57E0B7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67075" y="5446952"/>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 name="Picture 20">
            <a:extLst>
              <a:ext uri="{FF2B5EF4-FFF2-40B4-BE49-F238E27FC236}">
                <a16:creationId xmlns:a16="http://schemas.microsoft.com/office/drawing/2014/main" id="{E3D02632-47B0-A1F3-E9A2-018A82A9E7A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87072" y="3809178"/>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 name="Picture 20">
            <a:extLst>
              <a:ext uri="{FF2B5EF4-FFF2-40B4-BE49-F238E27FC236}">
                <a16:creationId xmlns:a16="http://schemas.microsoft.com/office/drawing/2014/main" id="{41A15B54-5A8A-0984-0278-CDDA8E5E7EA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028342" y="5429598"/>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1246B69-58F1-9227-5B74-1F2E63E3ECE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060971" y="3822155"/>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0849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nextCondLst>
                <p:cond evt="onClick" delay="0">
                  <p:tgtEl>
                    <p:spTgt spid="135"/>
                  </p:tgtEl>
                </p:cond>
              </p:nextCondLst>
            </p:seq>
            <p:seq concurrent="1" nextAc="seek">
              <p:cTn id="8" restart="whenNotActive" fill="hold" evtFilter="cancelBubble" nodeType="interactiveSeq">
                <p:stCondLst>
                  <p:cond evt="onClick" delay="0">
                    <p:tgtEl>
                      <p:spTgt spid="13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nextCondLst>
                <p:cond evt="onClick" delay="0">
                  <p:tgtEl>
                    <p:spTgt spid="134"/>
                  </p:tgtEl>
                </p:cond>
              </p:nextCondLst>
            </p:seq>
            <p:seq concurrent="1" nextAc="seek">
              <p:cTn id="14" restart="whenNotActive" fill="hold" evtFilter="cancelBubble" nodeType="interactiveSeq">
                <p:stCondLst>
                  <p:cond evt="onClick" delay="0">
                    <p:tgtEl>
                      <p:spTgt spid="13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nextCondLst>
                <p:cond evt="onClick" delay="0">
                  <p:tgtEl>
                    <p:spTgt spid="133"/>
                  </p:tgtEl>
                </p:cond>
              </p:nextCondLst>
            </p:seq>
            <p:seq concurrent="1" nextAc="seek">
              <p:cTn id="20" restart="whenNotActive" fill="hold" evtFilter="cancelBubble" nodeType="interactiveSeq">
                <p:stCondLst>
                  <p:cond evt="onClick" delay="0">
                    <p:tgtEl>
                      <p:spTgt spid="132"/>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nextCondLst>
                <p:cond evt="onClick" delay="0">
                  <p:tgtEl>
                    <p:spTgt spid="132"/>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130">
          <a:extLst>
            <a:ext uri="{FF2B5EF4-FFF2-40B4-BE49-F238E27FC236}">
              <a16:creationId xmlns:a16="http://schemas.microsoft.com/office/drawing/2014/main" id="{A4E46324-64D2-79FC-9CF5-B94C125E5BF2}"/>
            </a:ext>
          </a:extLst>
        </p:cNvPr>
        <p:cNvGrpSpPr/>
        <p:nvPr/>
      </p:nvGrpSpPr>
      <p:grpSpPr>
        <a:xfrm>
          <a:off x="0" y="0"/>
          <a:ext cx="0" cy="0"/>
          <a:chOff x="0" y="0"/>
          <a:chExt cx="0" cy="0"/>
        </a:xfrm>
      </p:grpSpPr>
      <p:sp>
        <p:nvSpPr>
          <p:cNvPr id="131" name="Google Shape;131;p4">
            <a:extLst>
              <a:ext uri="{FF2B5EF4-FFF2-40B4-BE49-F238E27FC236}">
                <a16:creationId xmlns:a16="http://schemas.microsoft.com/office/drawing/2014/main" id="{C733A7C7-9E8B-7013-F602-389C89F0FF42}"/>
              </a:ext>
            </a:extLst>
          </p:cNvPr>
          <p:cNvSpPr/>
          <p:nvPr/>
        </p:nvSpPr>
        <p:spPr>
          <a:xfrm>
            <a:off x="559266" y="943936"/>
            <a:ext cx="10924918" cy="1458606"/>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kumimoji="0" lang="en-US" sz="2800" b="1" i="0" u="none" strike="noStrike" kern="0" cap="none" spc="0" normalizeH="0" baseline="0" noProof="0" dirty="0" err="1">
                <a:ln>
                  <a:noFill/>
                </a:ln>
                <a:solidFill>
                  <a:schemeClr val="tx1"/>
                </a:solidFill>
                <a:effectLst/>
                <a:uLnTx/>
                <a:uFillTx/>
                <a:latin typeface="UTM Avo" panose="02040603050506020204" pitchFamily="18" charset="0"/>
                <a:cs typeface="Arial"/>
                <a:sym typeface="Arial"/>
              </a:rPr>
              <a:t>Câu</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 7: </a:t>
            </a:r>
            <a:r>
              <a:rPr lang="vi-VN" sz="2800" dirty="0">
                <a:solidFill>
                  <a:schemeClr val="tx1"/>
                </a:solidFill>
                <a:latin typeface="UTM Avo" panose="02040603050506020204" pitchFamily="18" charset="0"/>
              </a:rPr>
              <a:t>Đâu không phải việc cần làm để</a:t>
            </a:r>
            <a:endParaRPr lang="en-US" sz="2800" dirty="0">
              <a:solidFill>
                <a:schemeClr val="tx1"/>
              </a:solidFill>
              <a:latin typeface="UTM Avo" panose="02040603050506020204" pitchFamily="18" charset="0"/>
            </a:endParaRPr>
          </a:p>
          <a:p>
            <a:pPr lvl="0" algn="ctr">
              <a:lnSpc>
                <a:spcPct val="150000"/>
              </a:lnSpc>
              <a:buSzPts val="2800"/>
            </a:pPr>
            <a:r>
              <a:rPr lang="vi-VN" sz="2800" dirty="0">
                <a:solidFill>
                  <a:schemeClr val="tx1"/>
                </a:solidFill>
                <a:latin typeface="UTM Avo" panose="02040603050506020204" pitchFamily="18" charset="0"/>
              </a:rPr>
              <a:t>rèn luyện tính khách quan và công bằng?</a:t>
            </a:r>
            <a:endParaRPr kumimoji="0" sz="2800" i="0" u="none" strike="noStrike" kern="0" cap="none" spc="0" normalizeH="0" baseline="0" noProof="0" dirty="0">
              <a:ln>
                <a:noFill/>
              </a:ln>
              <a:solidFill>
                <a:schemeClr val="tx1"/>
              </a:solidFill>
              <a:effectLst/>
              <a:uLnTx/>
              <a:uFillTx/>
              <a:latin typeface="UTM Avo" panose="02040603050506020204" pitchFamily="18" charset="0"/>
              <a:sym typeface="Arial"/>
            </a:endParaRPr>
          </a:p>
        </p:txBody>
      </p:sp>
      <p:sp>
        <p:nvSpPr>
          <p:cNvPr id="132" name="D">
            <a:extLst>
              <a:ext uri="{FF2B5EF4-FFF2-40B4-BE49-F238E27FC236}">
                <a16:creationId xmlns:a16="http://schemas.microsoft.com/office/drawing/2014/main" id="{2DC35B45-752D-1BAC-62C6-D98BD329EE24}"/>
              </a:ext>
            </a:extLst>
          </p:cNvPr>
          <p:cNvSpPr/>
          <p:nvPr/>
        </p:nvSpPr>
        <p:spPr>
          <a:xfrm>
            <a:off x="6488137" y="4490763"/>
            <a:ext cx="4697427" cy="1764100"/>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a:solidFill>
                  <a:schemeClr val="tx1"/>
                </a:solidFill>
                <a:latin typeface="UTM Avo" panose="02040603050506020204" pitchFamily="18" charset="0"/>
              </a:rPr>
              <a:t>D. Chỉ tin tưởng vào quan điểm của bản thân. </a:t>
            </a:r>
            <a:endParaRPr lang="vi-VN" sz="2400" dirty="0">
              <a:solidFill>
                <a:schemeClr val="tx1"/>
              </a:solidFill>
              <a:latin typeface="UTM Avo" panose="02040603050506020204" pitchFamily="18" charset="0"/>
            </a:endParaRPr>
          </a:p>
        </p:txBody>
      </p:sp>
      <p:sp>
        <p:nvSpPr>
          <p:cNvPr id="133" name="C">
            <a:extLst>
              <a:ext uri="{FF2B5EF4-FFF2-40B4-BE49-F238E27FC236}">
                <a16:creationId xmlns:a16="http://schemas.microsoft.com/office/drawing/2014/main" id="{8B6A30B0-A000-1631-E414-EC838A8DD5C8}"/>
              </a:ext>
            </a:extLst>
          </p:cNvPr>
          <p:cNvSpPr/>
          <p:nvPr/>
        </p:nvSpPr>
        <p:spPr>
          <a:xfrm>
            <a:off x="658499" y="4490763"/>
            <a:ext cx="4697427" cy="1764100"/>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C. Luôn thể hiện thái động không đồng tình với những biểu hiện thiếu khách quan.</a:t>
            </a:r>
          </a:p>
        </p:txBody>
      </p:sp>
      <p:sp>
        <p:nvSpPr>
          <p:cNvPr id="134" name="B">
            <a:extLst>
              <a:ext uri="{FF2B5EF4-FFF2-40B4-BE49-F238E27FC236}">
                <a16:creationId xmlns:a16="http://schemas.microsoft.com/office/drawing/2014/main" id="{A596B278-4354-4E57-5E6A-3A354B786E9A}"/>
              </a:ext>
            </a:extLst>
          </p:cNvPr>
          <p:cNvSpPr/>
          <p:nvPr/>
        </p:nvSpPr>
        <p:spPr>
          <a:xfrm>
            <a:off x="6488137" y="2610982"/>
            <a:ext cx="4697427" cy="1764100"/>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a:solidFill>
                  <a:schemeClr val="tx1"/>
                </a:solidFill>
                <a:latin typeface="UTM Avo" panose="02040603050506020204" pitchFamily="18" charset="0"/>
              </a:rPr>
              <a:t>B. Luôn lắng nghe ý kiến của những người khác trước khi đưa ra quyết định.</a:t>
            </a:r>
          </a:p>
        </p:txBody>
      </p:sp>
      <p:sp>
        <p:nvSpPr>
          <p:cNvPr id="135" name="A">
            <a:extLst>
              <a:ext uri="{FF2B5EF4-FFF2-40B4-BE49-F238E27FC236}">
                <a16:creationId xmlns:a16="http://schemas.microsoft.com/office/drawing/2014/main" id="{4677AFD1-F5AD-487C-949B-5236308DD566}"/>
              </a:ext>
            </a:extLst>
          </p:cNvPr>
          <p:cNvSpPr/>
          <p:nvPr/>
        </p:nvSpPr>
        <p:spPr>
          <a:xfrm>
            <a:off x="658499" y="2610982"/>
            <a:ext cx="4697427" cy="1764100"/>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A. Không định kiến, </a:t>
            </a:r>
            <a:endParaRPr lang="en-US" sz="2400" dirty="0">
              <a:solidFill>
                <a:schemeClr val="tx1"/>
              </a:solidFill>
              <a:latin typeface="UTM Avo" panose="02040603050506020204" pitchFamily="18" charset="0"/>
            </a:endParaRPr>
          </a:p>
          <a:p>
            <a:pPr lvl="0" algn="ctr">
              <a:lnSpc>
                <a:spcPct val="150000"/>
              </a:lnSpc>
              <a:buSzPts val="2800"/>
            </a:pPr>
            <a:r>
              <a:rPr lang="vi-VN" sz="2400" dirty="0">
                <a:solidFill>
                  <a:schemeClr val="tx1"/>
                </a:solidFill>
                <a:latin typeface="UTM Avo" panose="02040603050506020204" pitchFamily="18" charset="0"/>
              </a:rPr>
              <a:t>thiên kiến khi đánh giá.</a:t>
            </a:r>
          </a:p>
        </p:txBody>
      </p:sp>
      <p:pic>
        <p:nvPicPr>
          <p:cNvPr id="142" name="Google Shape;142;p4">
            <a:extLst>
              <a:ext uri="{FF2B5EF4-FFF2-40B4-BE49-F238E27FC236}">
                <a16:creationId xmlns:a16="http://schemas.microsoft.com/office/drawing/2014/main" id="{8F4B868E-A257-F86B-68F6-872D7E92AF24}"/>
              </a:ext>
            </a:extLst>
          </p:cNvPr>
          <p:cNvPicPr preferRelativeResize="0"/>
          <p:nvPr/>
        </p:nvPicPr>
        <p:blipFill rotWithShape="1">
          <a:blip r:embed="rId4">
            <a:alphaModFix/>
          </a:blip>
          <a:srcRect/>
          <a:stretch/>
        </p:blipFill>
        <p:spPr>
          <a:xfrm>
            <a:off x="1" y="0"/>
            <a:ext cx="658498" cy="735496"/>
          </a:xfrm>
          <a:prstGeom prst="rect">
            <a:avLst/>
          </a:prstGeom>
          <a:solidFill>
            <a:schemeClr val="bg1"/>
          </a:solidFill>
          <a:ln>
            <a:noFill/>
          </a:ln>
        </p:spPr>
      </p:pic>
      <p:pic>
        <p:nvPicPr>
          <p:cNvPr id="2" name="Picture 18">
            <a:extLst>
              <a:ext uri="{FF2B5EF4-FFF2-40B4-BE49-F238E27FC236}">
                <a16:creationId xmlns:a16="http://schemas.microsoft.com/office/drawing/2014/main" id="{5E2E76B3-3DC0-091E-FF57-E7C0713AC7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53747" y="5468379"/>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 name="Picture 20">
            <a:extLst>
              <a:ext uri="{FF2B5EF4-FFF2-40B4-BE49-F238E27FC236}">
                <a16:creationId xmlns:a16="http://schemas.microsoft.com/office/drawing/2014/main" id="{D15CA80D-C9A7-79EA-F134-992BDACC26A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95075" y="3642846"/>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 name="Picture 20">
            <a:extLst>
              <a:ext uri="{FF2B5EF4-FFF2-40B4-BE49-F238E27FC236}">
                <a16:creationId xmlns:a16="http://schemas.microsoft.com/office/drawing/2014/main" id="{14755455-068C-D3CF-5A90-9D08CDCFCA7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40018" y="5468379"/>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CFE2ED1-D062-97BC-B50B-7EFCA511B80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37892" y="3640145"/>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68147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nextCondLst>
                <p:cond evt="onClick" delay="0">
                  <p:tgtEl>
                    <p:spTgt spid="135"/>
                  </p:tgtEl>
                </p:cond>
              </p:nextCondLst>
            </p:seq>
            <p:seq concurrent="1" nextAc="seek">
              <p:cTn id="8" restart="whenNotActive" fill="hold" evtFilter="cancelBubble" nodeType="interactiveSeq">
                <p:stCondLst>
                  <p:cond evt="onClick" delay="0">
                    <p:tgtEl>
                      <p:spTgt spid="13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nextCondLst>
                <p:cond evt="onClick" delay="0">
                  <p:tgtEl>
                    <p:spTgt spid="134"/>
                  </p:tgtEl>
                </p:cond>
              </p:nextCondLst>
            </p:seq>
            <p:seq concurrent="1" nextAc="seek">
              <p:cTn id="14" restart="whenNotActive" fill="hold" evtFilter="cancelBubble" nodeType="interactiveSeq">
                <p:stCondLst>
                  <p:cond evt="onClick" delay="0">
                    <p:tgtEl>
                      <p:spTgt spid="13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nextCondLst>
                <p:cond evt="onClick" delay="0">
                  <p:tgtEl>
                    <p:spTgt spid="133"/>
                  </p:tgtEl>
                </p:cond>
              </p:nextCondLst>
            </p:seq>
            <p:seq concurrent="1" nextAc="seek">
              <p:cTn id="20" restart="whenNotActive" fill="hold" evtFilter="cancelBubble" nodeType="interactiveSeq">
                <p:stCondLst>
                  <p:cond evt="onClick" delay="0">
                    <p:tgtEl>
                      <p:spTgt spid="132"/>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childTnLst>
              </p:cTn>
              <p:nextCondLst>
                <p:cond evt="onClick" delay="0">
                  <p:tgtEl>
                    <p:spTgt spid="132"/>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130">
          <a:extLst>
            <a:ext uri="{FF2B5EF4-FFF2-40B4-BE49-F238E27FC236}">
              <a16:creationId xmlns:a16="http://schemas.microsoft.com/office/drawing/2014/main" id="{93208EF2-494C-AA41-2614-9355003E47FF}"/>
            </a:ext>
          </a:extLst>
        </p:cNvPr>
        <p:cNvGrpSpPr/>
        <p:nvPr/>
      </p:nvGrpSpPr>
      <p:grpSpPr>
        <a:xfrm>
          <a:off x="0" y="0"/>
          <a:ext cx="0" cy="0"/>
          <a:chOff x="0" y="0"/>
          <a:chExt cx="0" cy="0"/>
        </a:xfrm>
      </p:grpSpPr>
      <p:sp>
        <p:nvSpPr>
          <p:cNvPr id="131" name="Google Shape;131;p4">
            <a:extLst>
              <a:ext uri="{FF2B5EF4-FFF2-40B4-BE49-F238E27FC236}">
                <a16:creationId xmlns:a16="http://schemas.microsoft.com/office/drawing/2014/main" id="{31CDC7F6-EC8C-52D0-4594-BAA197643A5F}"/>
              </a:ext>
            </a:extLst>
          </p:cNvPr>
          <p:cNvSpPr/>
          <p:nvPr/>
        </p:nvSpPr>
        <p:spPr>
          <a:xfrm>
            <a:off x="559266" y="943935"/>
            <a:ext cx="10924918" cy="1959705"/>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kumimoji="0" lang="en-US" sz="2800" b="1" i="0" u="none" strike="noStrike" kern="0" cap="none" spc="0" normalizeH="0" baseline="0" noProof="0" dirty="0" err="1">
                <a:ln>
                  <a:noFill/>
                </a:ln>
                <a:solidFill>
                  <a:schemeClr val="tx1"/>
                </a:solidFill>
                <a:effectLst/>
                <a:uLnTx/>
                <a:uFillTx/>
                <a:latin typeface="UTM Avo" panose="02040603050506020204" pitchFamily="18" charset="0"/>
                <a:cs typeface="Arial"/>
                <a:sym typeface="Arial"/>
              </a:rPr>
              <a:t>Câu</a:t>
            </a:r>
            <a:r>
              <a:rPr kumimoji="0" lang="en-US" sz="2800" b="1" i="0" u="none" strike="noStrike" kern="0" cap="none" spc="0" normalizeH="0" baseline="0" noProof="0" dirty="0">
                <a:ln>
                  <a:noFill/>
                </a:ln>
                <a:solidFill>
                  <a:schemeClr val="tx1"/>
                </a:solidFill>
                <a:effectLst/>
                <a:uLnTx/>
                <a:uFillTx/>
                <a:latin typeface="UTM Avo" panose="02040603050506020204" pitchFamily="18" charset="0"/>
                <a:cs typeface="Arial"/>
                <a:sym typeface="Arial"/>
              </a:rPr>
              <a:t> 8: </a:t>
            </a:r>
            <a:r>
              <a:rPr lang="vi-VN" sz="2800" dirty="0">
                <a:solidFill>
                  <a:schemeClr val="tx1"/>
                </a:solidFill>
                <a:latin typeface="UTM Avo" panose="02040603050506020204" pitchFamily="18" charset="0"/>
              </a:rPr>
              <a:t>Nếu đánh giá sự việc thiếu khách quan,</a:t>
            </a:r>
            <a:endParaRPr lang="en-US" sz="2800" dirty="0">
              <a:solidFill>
                <a:schemeClr val="tx1"/>
              </a:solidFill>
              <a:latin typeface="UTM Avo" panose="02040603050506020204" pitchFamily="18" charset="0"/>
            </a:endParaRPr>
          </a:p>
          <a:p>
            <a:pPr lvl="0" algn="ctr">
              <a:lnSpc>
                <a:spcPct val="150000"/>
              </a:lnSpc>
              <a:buSzPts val="2800"/>
            </a:pPr>
            <a:r>
              <a:rPr lang="vi-VN" sz="2800" dirty="0">
                <a:solidFill>
                  <a:schemeClr val="tx1"/>
                </a:solidFill>
                <a:latin typeface="UTM Avo" panose="02040603050506020204" pitchFamily="18" charset="0"/>
              </a:rPr>
              <a:t>công bằng sẽ dẫn đến hậu quả như thế nào?</a:t>
            </a:r>
            <a:endParaRPr kumimoji="0" sz="2800" i="0" u="none" strike="noStrike" kern="0" cap="none" spc="0" normalizeH="0" baseline="0" noProof="0" dirty="0">
              <a:ln>
                <a:noFill/>
              </a:ln>
              <a:solidFill>
                <a:schemeClr val="tx1"/>
              </a:solidFill>
              <a:effectLst/>
              <a:uLnTx/>
              <a:uFillTx/>
              <a:latin typeface="UTM Avo" panose="02040603050506020204" pitchFamily="18" charset="0"/>
              <a:sym typeface="Arial"/>
            </a:endParaRPr>
          </a:p>
        </p:txBody>
      </p:sp>
      <p:sp>
        <p:nvSpPr>
          <p:cNvPr id="132" name="D">
            <a:extLst>
              <a:ext uri="{FF2B5EF4-FFF2-40B4-BE49-F238E27FC236}">
                <a16:creationId xmlns:a16="http://schemas.microsoft.com/office/drawing/2014/main" id="{064D28FB-ED33-69DB-0822-0742F62B45FC}"/>
              </a:ext>
            </a:extLst>
          </p:cNvPr>
          <p:cNvSpPr/>
          <p:nvPr/>
        </p:nvSpPr>
        <p:spPr>
          <a:xfrm>
            <a:off x="6596291" y="4726347"/>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D. Dẫn đến những</a:t>
            </a:r>
            <a:endParaRPr lang="en-US" sz="2400" dirty="0">
              <a:solidFill>
                <a:schemeClr val="tx1"/>
              </a:solidFill>
              <a:latin typeface="UTM Avo" panose="02040603050506020204" pitchFamily="18" charset="0"/>
            </a:endParaRPr>
          </a:p>
          <a:p>
            <a:pPr lvl="0" algn="ctr">
              <a:lnSpc>
                <a:spcPct val="150000"/>
              </a:lnSpc>
              <a:buSzPts val="2800"/>
            </a:pPr>
            <a:r>
              <a:rPr lang="vi-VN" sz="2400" dirty="0">
                <a:solidFill>
                  <a:schemeClr val="tx1"/>
                </a:solidFill>
                <a:latin typeface="UTM Avo" panose="02040603050506020204" pitchFamily="18" charset="0"/>
              </a:rPr>
              <a:t>quyết định sai lầm.</a:t>
            </a:r>
          </a:p>
        </p:txBody>
      </p:sp>
      <p:sp>
        <p:nvSpPr>
          <p:cNvPr id="133" name="C">
            <a:extLst>
              <a:ext uri="{FF2B5EF4-FFF2-40B4-BE49-F238E27FC236}">
                <a16:creationId xmlns:a16="http://schemas.microsoft.com/office/drawing/2014/main" id="{EF454453-298A-30E8-7A56-5C4187B7AFC0}"/>
              </a:ext>
            </a:extLst>
          </p:cNvPr>
          <p:cNvSpPr/>
          <p:nvPr/>
        </p:nvSpPr>
        <p:spPr>
          <a:xfrm>
            <a:off x="766653" y="4726347"/>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C. Giúp vấn đề được</a:t>
            </a:r>
            <a:endParaRPr lang="en-US" sz="2400" dirty="0">
              <a:solidFill>
                <a:schemeClr val="tx1"/>
              </a:solidFill>
              <a:latin typeface="UTM Avo" panose="02040603050506020204" pitchFamily="18" charset="0"/>
            </a:endParaRPr>
          </a:p>
          <a:p>
            <a:pPr lvl="0" algn="ctr">
              <a:lnSpc>
                <a:spcPct val="150000"/>
              </a:lnSpc>
              <a:buSzPts val="2800"/>
            </a:pPr>
            <a:r>
              <a:rPr lang="vi-VN" sz="2400" dirty="0">
                <a:solidFill>
                  <a:schemeClr val="tx1"/>
                </a:solidFill>
                <a:latin typeface="UTM Avo" panose="02040603050506020204" pitchFamily="18" charset="0"/>
              </a:rPr>
              <a:t>giải quyết trong hoà bình.</a:t>
            </a:r>
          </a:p>
        </p:txBody>
      </p:sp>
      <p:sp>
        <p:nvSpPr>
          <p:cNvPr id="134" name="B">
            <a:extLst>
              <a:ext uri="{FF2B5EF4-FFF2-40B4-BE49-F238E27FC236}">
                <a16:creationId xmlns:a16="http://schemas.microsoft.com/office/drawing/2014/main" id="{0418A2A8-2E28-87C6-CBB9-7C007850E13F}"/>
              </a:ext>
            </a:extLst>
          </p:cNvPr>
          <p:cNvSpPr/>
          <p:nvPr/>
        </p:nvSpPr>
        <p:spPr>
          <a:xfrm>
            <a:off x="6596291" y="3121691"/>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B. Bảo vệ được ý kiến</a:t>
            </a:r>
            <a:endParaRPr lang="en-US" sz="2400" dirty="0">
              <a:solidFill>
                <a:schemeClr val="tx1"/>
              </a:solidFill>
              <a:latin typeface="UTM Avo" panose="02040603050506020204" pitchFamily="18" charset="0"/>
            </a:endParaRPr>
          </a:p>
          <a:p>
            <a:pPr lvl="0" algn="ctr">
              <a:lnSpc>
                <a:spcPct val="150000"/>
              </a:lnSpc>
              <a:buSzPts val="2800"/>
            </a:pPr>
            <a:r>
              <a:rPr lang="vi-VN" sz="2400" dirty="0">
                <a:solidFill>
                  <a:schemeClr val="tx1"/>
                </a:solidFill>
                <a:latin typeface="UTM Avo" panose="02040603050506020204" pitchFamily="18" charset="0"/>
              </a:rPr>
              <a:t>cá nhân của mình.</a:t>
            </a:r>
          </a:p>
        </p:txBody>
      </p:sp>
      <p:sp>
        <p:nvSpPr>
          <p:cNvPr id="135" name="A">
            <a:extLst>
              <a:ext uri="{FF2B5EF4-FFF2-40B4-BE49-F238E27FC236}">
                <a16:creationId xmlns:a16="http://schemas.microsoft.com/office/drawing/2014/main" id="{DA10D12D-2C2F-54A2-556B-A77B35BD8389}"/>
              </a:ext>
            </a:extLst>
          </p:cNvPr>
          <p:cNvSpPr/>
          <p:nvPr/>
        </p:nvSpPr>
        <p:spPr>
          <a:xfrm>
            <a:off x="766653" y="3121691"/>
            <a:ext cx="4697427" cy="1441211"/>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45700" rIns="91425" bIns="45700" anchor="ctr" anchorCtr="0">
            <a:noAutofit/>
          </a:bodyPr>
          <a:lstStyle/>
          <a:p>
            <a:pPr lvl="0" algn="ctr">
              <a:lnSpc>
                <a:spcPct val="150000"/>
              </a:lnSpc>
              <a:buSzPts val="2800"/>
            </a:pPr>
            <a:r>
              <a:rPr lang="vi-VN" sz="2400" dirty="0">
                <a:solidFill>
                  <a:schemeClr val="tx1"/>
                </a:solidFill>
                <a:latin typeface="UTM Avo" panose="02040603050506020204" pitchFamily="18" charset="0"/>
              </a:rPr>
              <a:t>A. Cải thiện các mối quan hệ xung quanh. </a:t>
            </a:r>
          </a:p>
        </p:txBody>
      </p:sp>
      <p:pic>
        <p:nvPicPr>
          <p:cNvPr id="142" name="Google Shape;142;p4">
            <a:extLst>
              <a:ext uri="{FF2B5EF4-FFF2-40B4-BE49-F238E27FC236}">
                <a16:creationId xmlns:a16="http://schemas.microsoft.com/office/drawing/2014/main" id="{5CCAF717-1D20-C9D9-B5E1-678806B7B7F8}"/>
              </a:ext>
            </a:extLst>
          </p:cNvPr>
          <p:cNvPicPr preferRelativeResize="0"/>
          <p:nvPr/>
        </p:nvPicPr>
        <p:blipFill rotWithShape="1">
          <a:blip r:embed="rId4">
            <a:alphaModFix/>
          </a:blip>
          <a:srcRect/>
          <a:stretch/>
        </p:blipFill>
        <p:spPr>
          <a:xfrm>
            <a:off x="1" y="0"/>
            <a:ext cx="658498" cy="735496"/>
          </a:xfrm>
          <a:prstGeom prst="rect">
            <a:avLst/>
          </a:prstGeom>
          <a:solidFill>
            <a:schemeClr val="bg1"/>
          </a:solidFill>
          <a:ln>
            <a:noFill/>
          </a:ln>
        </p:spPr>
      </p:pic>
      <p:pic>
        <p:nvPicPr>
          <p:cNvPr id="2" name="Picture 18">
            <a:extLst>
              <a:ext uri="{FF2B5EF4-FFF2-40B4-BE49-F238E27FC236}">
                <a16:creationId xmlns:a16="http://schemas.microsoft.com/office/drawing/2014/main" id="{E4D9DE38-1A8E-8E5E-AD31-C469B52C0A5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70505" y="5446952"/>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 name="Picture 20">
            <a:extLst>
              <a:ext uri="{FF2B5EF4-FFF2-40B4-BE49-F238E27FC236}">
                <a16:creationId xmlns:a16="http://schemas.microsoft.com/office/drawing/2014/main" id="{527552D6-AE1A-93C3-406C-AB670F5C5A9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67075" y="3809649"/>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 name="Picture 20">
            <a:extLst>
              <a:ext uri="{FF2B5EF4-FFF2-40B4-BE49-F238E27FC236}">
                <a16:creationId xmlns:a16="http://schemas.microsoft.com/office/drawing/2014/main" id="{CAA70A97-C981-7BB3-60FD-E96322B7870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67075" y="5377390"/>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6C80326-8F60-6D56-B60D-F13C8928E56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870505" y="3765112"/>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4822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5"/>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nextCondLst>
                <p:cond evt="onClick" delay="0">
                  <p:tgtEl>
                    <p:spTgt spid="135"/>
                  </p:tgtEl>
                </p:cond>
              </p:nextCondLst>
            </p:seq>
            <p:seq concurrent="1" nextAc="seek">
              <p:cTn id="8" restart="whenNotActive" fill="hold" evtFilter="cancelBubble" nodeType="interactiveSeq">
                <p:stCondLst>
                  <p:cond evt="onClick" delay="0">
                    <p:tgtEl>
                      <p:spTgt spid="134"/>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nextCondLst>
                <p:cond evt="onClick" delay="0">
                  <p:tgtEl>
                    <p:spTgt spid="134"/>
                  </p:tgtEl>
                </p:cond>
              </p:nextCondLst>
            </p:seq>
            <p:seq concurrent="1" nextAc="seek">
              <p:cTn id="14" restart="whenNotActive" fill="hold" evtFilter="cancelBubble" nodeType="interactiveSeq">
                <p:stCondLst>
                  <p:cond evt="onClick" delay="0">
                    <p:tgtEl>
                      <p:spTgt spid="133"/>
                    </p:tgtEl>
                  </p:cond>
                </p:stCondLst>
                <p:endSync evt="end" delay="0">
                  <p:rtn val="all"/>
                </p:endSync>
                <p:childTnLst>
                  <p:par>
                    <p:cTn id="15" fill="hold">
                      <p:stCondLst>
                        <p:cond delay="0"/>
                      </p:stCondLst>
                      <p:childTnLst>
                        <p:par>
                          <p:cTn id="16" fill="hold">
                            <p:stCondLst>
                              <p:cond delay="0"/>
                            </p:stCondLst>
                            <p:childTnLst>
                              <p:par>
                                <p:cTn id="17" presetID="10"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nextCondLst>
                <p:cond evt="onClick" delay="0">
                  <p:tgtEl>
                    <p:spTgt spid="133"/>
                  </p:tgtEl>
                </p:cond>
              </p:nextCondLst>
            </p:seq>
            <p:seq concurrent="1" nextAc="seek">
              <p:cTn id="20" restart="whenNotActive" fill="hold" evtFilter="cancelBubble" nodeType="interactiveSeq">
                <p:stCondLst>
                  <p:cond evt="onClick" delay="0">
                    <p:tgtEl>
                      <p:spTgt spid="132"/>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childTnLst>
              </p:cTn>
              <p:nextCondLst>
                <p:cond evt="onClick" delay="0">
                  <p:tgtEl>
                    <p:spTgt spid="132"/>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B52E1C1-6AE8-6B1A-83A7-7716F67792DC}"/>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D10DE342-5E17-B20F-772A-74D0C4B2445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68EF8D4E-BF58-34DE-BCD5-A00FB7614641}"/>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276830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F2200F2-133B-2625-B0EC-F7B48E47C9C9}"/>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D67AB647-0B32-3D3F-2457-CFD5218B6053}"/>
              </a:ext>
            </a:extLst>
          </p:cNvPr>
          <p:cNvGrpSpPr/>
          <p:nvPr/>
        </p:nvGrpSpPr>
        <p:grpSpPr>
          <a:xfrm>
            <a:off x="2774354" y="1702506"/>
            <a:ext cx="6643292" cy="4139001"/>
            <a:chOff x="174672" y="1687287"/>
            <a:chExt cx="3986798" cy="3104251"/>
          </a:xfrm>
        </p:grpSpPr>
        <p:sp>
          <p:nvSpPr>
            <p:cNvPr id="10" name="Rectangle: Rounded Corners 9">
              <a:extLst>
                <a:ext uri="{FF2B5EF4-FFF2-40B4-BE49-F238E27FC236}">
                  <a16:creationId xmlns:a16="http://schemas.microsoft.com/office/drawing/2014/main" id="{A03D8103-64ED-5D24-5120-24B021958457}"/>
                </a:ext>
              </a:extLst>
            </p:cNvPr>
            <p:cNvSpPr/>
            <p:nvPr/>
          </p:nvSpPr>
          <p:spPr>
            <a:xfrm>
              <a:off x="410028" y="1687287"/>
              <a:ext cx="3516086" cy="460827"/>
            </a:xfrm>
            <a:prstGeom prst="roundRect">
              <a:avLst/>
            </a:prstGeom>
            <a:solidFill>
              <a:srgbClr val="D0E6A5"/>
            </a:solidFill>
            <a:ln w="25400" cap="flat" cmpd="sng" algn="ctr">
              <a:noFill/>
              <a:prstDash val="solid"/>
            </a:ln>
            <a:effectLst>
              <a:outerShdw blurRad="50800" dist="38100" dir="8100000" algn="tr" rotWithShape="0">
                <a:prstClr val="black">
                  <a:alpha val="4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Nhiệm</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vụ</a:t>
              </a:r>
              <a:r>
                <a:rPr kumimoji="0" lang="en-US" sz="2400" b="1"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p>
          </p:txBody>
        </p:sp>
        <p:sp>
          <p:nvSpPr>
            <p:cNvPr id="11" name="Rectangle: Rounded Corners 10">
              <a:extLst>
                <a:ext uri="{FF2B5EF4-FFF2-40B4-BE49-F238E27FC236}">
                  <a16:creationId xmlns:a16="http://schemas.microsoft.com/office/drawing/2014/main" id="{E245412B-230E-414D-EDD8-81B11BD9A8A0}"/>
                </a:ext>
              </a:extLst>
            </p:cNvPr>
            <p:cNvSpPr/>
            <p:nvPr/>
          </p:nvSpPr>
          <p:spPr>
            <a:xfrm>
              <a:off x="174672" y="2275423"/>
              <a:ext cx="3986798" cy="2516115"/>
            </a:xfrm>
            <a:prstGeom prst="roundRect">
              <a:avLst>
                <a:gd name="adj" fmla="val 6093"/>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marL="0" marR="0" lvl="0" indent="0" algn="just" defTabSz="121917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Em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hãy</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liệt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kê</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những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khó</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khăn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em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có</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thể</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gặp</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phải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khi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phê</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phán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những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biểu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hiện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không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khách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quan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công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bằng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Đề</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xuất</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cách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khắc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phục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những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khó</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khăn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đó</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và</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chia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sẻ</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với</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các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bạn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trong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mn-ea"/>
                  <a:cs typeface="+mn-cs"/>
                </a:rPr>
                <a:t>lớp</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mn-ea"/>
                  <a:cs typeface="+mn-cs"/>
                </a:rPr>
                <a:t>. </a:t>
              </a:r>
            </a:p>
          </p:txBody>
        </p:sp>
      </p:grpSp>
    </p:spTree>
    <p:extLst>
      <p:ext uri="{BB962C8B-B14F-4D97-AF65-F5344CB8AC3E}">
        <p14:creationId xmlns:p14="http://schemas.microsoft.com/office/powerpoint/2010/main" val="1065039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8D96B05-ABB1-28E1-29CE-1D3FC2247AAE}"/>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DABE01B6-59AD-693A-1951-6B9CBD009BF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1CD8FF07-D25D-CE03-22D5-6DD78E6C538A}"/>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134939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D89C4C7-B2F4-BB8D-BC51-92A0DC8D1DC5}"/>
              </a:ext>
            </a:extLst>
          </p:cNvPr>
          <p:cNvGrpSpPr/>
          <p:nvPr/>
        </p:nvGrpSpPr>
        <p:grpSpPr>
          <a:xfrm>
            <a:off x="0" y="4319591"/>
            <a:ext cx="1841500" cy="2538409"/>
            <a:chOff x="0" y="3336905"/>
            <a:chExt cx="2554394" cy="3521095"/>
          </a:xfrm>
        </p:grpSpPr>
        <p:sp>
          <p:nvSpPr>
            <p:cNvPr id="2" name="Freeform 5">
              <a:extLst>
                <a:ext uri="{FF2B5EF4-FFF2-40B4-BE49-F238E27FC236}">
                  <a16:creationId xmlns:a16="http://schemas.microsoft.com/office/drawing/2014/main" id="{153402D5-1588-1FAB-435F-C5BCA4D02F1C}"/>
                </a:ext>
              </a:extLst>
            </p:cNvPr>
            <p:cNvSpPr/>
            <p:nvPr/>
          </p:nvSpPr>
          <p:spPr>
            <a:xfrm>
              <a:off x="0" y="3336905"/>
              <a:ext cx="2554394" cy="3521095"/>
            </a:xfrm>
            <a:custGeom>
              <a:avLst/>
              <a:gdLst/>
              <a:ahLst/>
              <a:cxnLst/>
              <a:rect l="l" t="t" r="r" b="b"/>
              <a:pathLst>
                <a:path w="3831591" h="5281642">
                  <a:moveTo>
                    <a:pt x="0" y="0"/>
                  </a:moveTo>
                  <a:lnTo>
                    <a:pt x="3831591" y="0"/>
                  </a:lnTo>
                  <a:lnTo>
                    <a:pt x="3831591" y="5281642"/>
                  </a:lnTo>
                  <a:lnTo>
                    <a:pt x="0" y="528164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grpSp>
          <p:nvGrpSpPr>
            <p:cNvPr id="4" name="Group 7">
              <a:extLst>
                <a:ext uri="{FF2B5EF4-FFF2-40B4-BE49-F238E27FC236}">
                  <a16:creationId xmlns:a16="http://schemas.microsoft.com/office/drawing/2014/main" id="{40902C8D-C964-86DC-3495-AF1EDEB2412E}"/>
                </a:ext>
              </a:extLst>
            </p:cNvPr>
            <p:cNvGrpSpPr/>
            <p:nvPr/>
          </p:nvGrpSpPr>
          <p:grpSpPr>
            <a:xfrm>
              <a:off x="339992" y="4558532"/>
              <a:ext cx="2057400" cy="2057400"/>
              <a:chOff x="0" y="0"/>
              <a:chExt cx="812800" cy="812800"/>
            </a:xfrm>
          </p:grpSpPr>
          <p:sp>
            <p:nvSpPr>
              <p:cNvPr id="5" name="Freeform 8">
                <a:extLst>
                  <a:ext uri="{FF2B5EF4-FFF2-40B4-BE49-F238E27FC236}">
                    <a16:creationId xmlns:a16="http://schemas.microsoft.com/office/drawing/2014/main" id="{FF6FA658-79AD-7B91-F6B2-A719D6D94C30}"/>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C9987A"/>
              </a:solid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
            <p:nvSpPr>
              <p:cNvPr id="6" name="TextBox 9">
                <a:extLst>
                  <a:ext uri="{FF2B5EF4-FFF2-40B4-BE49-F238E27FC236}">
                    <a16:creationId xmlns:a16="http://schemas.microsoft.com/office/drawing/2014/main" id="{2A38CBA2-C96E-5F7F-5816-C4F31671C9D9}"/>
                  </a:ext>
                </a:extLst>
              </p:cNvPr>
              <p:cNvSpPr txBox="1"/>
              <p:nvPr/>
            </p:nvSpPr>
            <p:spPr>
              <a:xfrm>
                <a:off x="0" y="38100"/>
                <a:ext cx="812800" cy="774700"/>
              </a:xfrm>
              <a:prstGeom prst="rect">
                <a:avLst/>
              </a:prstGeom>
            </p:spPr>
            <p:txBody>
              <a:bodyPr lIns="33867" tIns="33867" rIns="33867" bIns="33867" rtlCol="0" anchor="ctr"/>
              <a:lstStyle/>
              <a:p>
                <a:pPr algn="ctr" defTabSz="609630">
                  <a:lnSpc>
                    <a:spcPts val="1796"/>
                  </a:lnSpc>
                  <a:buClrTx/>
                  <a:buFontTx/>
                  <a:buNone/>
                  <a:defRPr/>
                </a:pPr>
                <a:endParaRPr sz="1200" kern="1200">
                  <a:solidFill>
                    <a:prstClr val="black"/>
                  </a:solidFill>
                  <a:latin typeface="Calibri"/>
                  <a:ea typeface="+mn-ea"/>
                  <a:cs typeface="+mn-cs"/>
                </a:endParaRPr>
              </a:p>
            </p:txBody>
          </p:sp>
        </p:grpSp>
      </p:grpSp>
      <p:sp>
        <p:nvSpPr>
          <p:cNvPr id="7" name="Freeform 16">
            <a:extLst>
              <a:ext uri="{FF2B5EF4-FFF2-40B4-BE49-F238E27FC236}">
                <a16:creationId xmlns:a16="http://schemas.microsoft.com/office/drawing/2014/main" id="{7FBC8415-8AD2-7053-3292-50FBFC76AAF0}"/>
              </a:ext>
            </a:extLst>
          </p:cNvPr>
          <p:cNvSpPr/>
          <p:nvPr/>
        </p:nvSpPr>
        <p:spPr>
          <a:xfrm>
            <a:off x="11037258" y="795839"/>
            <a:ext cx="951542" cy="956761"/>
          </a:xfrm>
          <a:custGeom>
            <a:avLst/>
            <a:gdLst/>
            <a:ahLst/>
            <a:cxnLst/>
            <a:rect l="l" t="t" r="r" b="b"/>
            <a:pathLst>
              <a:path w="2081312" h="2092727">
                <a:moveTo>
                  <a:pt x="0" y="0"/>
                </a:moveTo>
                <a:lnTo>
                  <a:pt x="2081312" y="0"/>
                </a:lnTo>
                <a:lnTo>
                  <a:pt x="2081312" y="2092727"/>
                </a:lnTo>
                <a:lnTo>
                  <a:pt x="0" y="209272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
        <p:nvSpPr>
          <p:cNvPr id="9" name="Rounded Rectangle 4">
            <a:extLst>
              <a:ext uri="{FF2B5EF4-FFF2-40B4-BE49-F238E27FC236}">
                <a16:creationId xmlns:a16="http://schemas.microsoft.com/office/drawing/2014/main" id="{4C25CD79-7327-610D-A9CC-FFDE3F9A4117}"/>
              </a:ext>
            </a:extLst>
          </p:cNvPr>
          <p:cNvSpPr/>
          <p:nvPr/>
        </p:nvSpPr>
        <p:spPr>
          <a:xfrm>
            <a:off x="1010947" y="2009176"/>
            <a:ext cx="10170105" cy="1854125"/>
          </a:xfrm>
          <a:prstGeom prst="roundRect">
            <a:avLst>
              <a:gd name="adj" fmla="val 8447"/>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defRPr/>
            </a:pPr>
            <a:r>
              <a:rPr lang="vi-VN" sz="2400" dirty="0">
                <a:latin typeface="UTM Avo" panose="02040603050506020204" pitchFamily="18" charset="0"/>
                <a:cs typeface="Arial" pitchFamily="34" charset="0"/>
              </a:rPr>
              <a:t>Ôn lại kiến thức đã học</a:t>
            </a:r>
            <a:endParaRPr lang="en-US" sz="2400" dirty="0">
              <a:latin typeface="UTM Avo" panose="02040603050506020204" pitchFamily="18" charset="0"/>
              <a:cs typeface="Arial" pitchFamily="34" charset="0"/>
            </a:endParaRPr>
          </a:p>
          <a:p>
            <a:pPr marL="342900" lvl="0" indent="-342900" algn="ctr">
              <a:lnSpc>
                <a:spcPct val="150000"/>
              </a:lnSpc>
              <a:buFont typeface="Arial" panose="020B0604020202020204" pitchFamily="34" charset="0"/>
              <a:buChar char="•"/>
              <a:defRPr/>
            </a:pPr>
            <a:r>
              <a:rPr lang="vi-VN" sz="2400" dirty="0">
                <a:latin typeface="UTM Avo" panose="02040603050506020204" pitchFamily="18" charset="0"/>
                <a:cs typeface="Arial" pitchFamily="34" charset="0"/>
              </a:rPr>
              <a:t>Nhận biết, hiểu được ý nghĩa của khách quan và công bằng.</a:t>
            </a:r>
          </a:p>
          <a:p>
            <a:pPr marL="342900" lvl="0" indent="-342900" algn="ctr">
              <a:lnSpc>
                <a:spcPct val="150000"/>
              </a:lnSpc>
              <a:buFont typeface="Arial" panose="020B0604020202020204" pitchFamily="34" charset="0"/>
              <a:buChar char="•"/>
              <a:defRPr/>
            </a:pPr>
            <a:r>
              <a:rPr lang="vi-VN" sz="2400" dirty="0">
                <a:latin typeface="UTM Avo" panose="02040603050506020204" pitchFamily="18" charset="0"/>
                <a:cs typeface="Arial" pitchFamily="34" charset="0"/>
              </a:rPr>
              <a:t>Rèn luyện thái độ khách quan, công bằng trong cuộc sống.</a:t>
            </a:r>
          </a:p>
        </p:txBody>
      </p:sp>
      <p:sp>
        <p:nvSpPr>
          <p:cNvPr id="10" name="Rounded Rectangle 8">
            <a:extLst>
              <a:ext uri="{FF2B5EF4-FFF2-40B4-BE49-F238E27FC236}">
                <a16:creationId xmlns:a16="http://schemas.microsoft.com/office/drawing/2014/main" id="{166E0F15-F246-C943-1D07-9F4AE3EFC955}"/>
              </a:ext>
            </a:extLst>
          </p:cNvPr>
          <p:cNvSpPr/>
          <p:nvPr/>
        </p:nvSpPr>
        <p:spPr>
          <a:xfrm>
            <a:off x="1010947" y="4005462"/>
            <a:ext cx="10170104" cy="628257"/>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pPr>
            <a:r>
              <a:rPr lang="vi-VN" sz="2400" dirty="0">
                <a:latin typeface="UTM Avo" panose="02040603050506020204" pitchFamily="18" charset="0"/>
                <a:cs typeface="Arial" pitchFamily="34" charset="0"/>
              </a:rPr>
              <a:t>Hoàn thành nhiệm vụ phần Vận dụng.</a:t>
            </a:r>
          </a:p>
        </p:txBody>
      </p:sp>
      <p:sp>
        <p:nvSpPr>
          <p:cNvPr id="3" name="Rounded Rectangle 8">
            <a:extLst>
              <a:ext uri="{FF2B5EF4-FFF2-40B4-BE49-F238E27FC236}">
                <a16:creationId xmlns:a16="http://schemas.microsoft.com/office/drawing/2014/main" id="{2B8716DF-48CD-016B-B540-28B143A70EC6}"/>
              </a:ext>
            </a:extLst>
          </p:cNvPr>
          <p:cNvSpPr/>
          <p:nvPr/>
        </p:nvSpPr>
        <p:spPr>
          <a:xfrm>
            <a:off x="1010947" y="4772901"/>
            <a:ext cx="10194341" cy="634216"/>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pPr>
            <a:r>
              <a:rPr lang="vi-VN" sz="2400" dirty="0">
                <a:latin typeface="UTM Avo" panose="02040603050506020204" pitchFamily="18" charset="0"/>
                <a:cs typeface="Arial" pitchFamily="34" charset="0"/>
              </a:rPr>
              <a:t>Đọc và tìm hiểu trước nội dung </a:t>
            </a:r>
            <a:r>
              <a:rPr lang="vi-VN" sz="2400" b="1" dirty="0">
                <a:latin typeface="UTM Avo" panose="02040603050506020204" pitchFamily="18" charset="0"/>
                <a:cs typeface="Arial" pitchFamily="34" charset="0"/>
              </a:rPr>
              <a:t>Bài 5. Bảo vệ hoà bình</a:t>
            </a:r>
            <a:r>
              <a:rPr lang="vi-VN" sz="2400" dirty="0">
                <a:latin typeface="UTM Avo" panose="02040603050506020204" pitchFamily="18" charset="0"/>
                <a:cs typeface="Arial" pitchFamily="34" charset="0"/>
              </a:rPr>
              <a:t>.</a:t>
            </a:r>
          </a:p>
        </p:txBody>
      </p:sp>
    </p:spTree>
    <p:extLst>
      <p:ext uri="{BB962C8B-B14F-4D97-AF65-F5344CB8AC3E}">
        <p14:creationId xmlns:p14="http://schemas.microsoft.com/office/powerpoint/2010/main" val="2627713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Bài 4. Khách quan và công bằng (Phần 1, 2)</Template>
  <TotalTime>49</TotalTime>
  <Words>2276</Words>
  <Application>Microsoft Office PowerPoint</Application>
  <PresentationFormat>Widescreen</PresentationFormat>
  <Paragraphs>176</Paragraphs>
  <Slides>37</Slides>
  <Notes>11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37</vt:i4>
      </vt:variant>
    </vt:vector>
  </HeadingPairs>
  <TitlesOfParts>
    <vt:vector size="43" baseType="lpstr">
      <vt:lpstr>UTM Avo</vt:lpstr>
      <vt:lpstr>Arial</vt:lpstr>
      <vt:lpstr>Calibri</vt:lpstr>
      <vt:lpstr>Cambria Math</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Phuong Vin</dc:creator>
  <cp:lastModifiedBy>Vân Anh Vũ</cp:lastModifiedBy>
  <cp:revision>33</cp:revision>
  <dcterms:created xsi:type="dcterms:W3CDTF">2024-12-17T17:47:17Z</dcterms:created>
  <dcterms:modified xsi:type="dcterms:W3CDTF">2024-12-27T01:55:07Z</dcterms:modified>
</cp:coreProperties>
</file>