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1"/>
  </p:notesMasterIdLst>
  <p:sldIdLst>
    <p:sldId id="256" r:id="rId2"/>
    <p:sldId id="280" r:id="rId3"/>
    <p:sldId id="289" r:id="rId4"/>
    <p:sldId id="281" r:id="rId5"/>
    <p:sldId id="290" r:id="rId6"/>
    <p:sldId id="299" r:id="rId7"/>
    <p:sldId id="392" r:id="rId8"/>
    <p:sldId id="326" r:id="rId9"/>
    <p:sldId id="393" r:id="rId10"/>
    <p:sldId id="450" r:id="rId11"/>
    <p:sldId id="451" r:id="rId12"/>
    <p:sldId id="417" r:id="rId13"/>
    <p:sldId id="418" r:id="rId14"/>
    <p:sldId id="388" r:id="rId15"/>
    <p:sldId id="470" r:id="rId16"/>
    <p:sldId id="471" r:id="rId17"/>
    <p:sldId id="283" r:id="rId18"/>
    <p:sldId id="292" r:id="rId19"/>
    <p:sldId id="452" r:id="rId20"/>
    <p:sldId id="453" r:id="rId21"/>
    <p:sldId id="472" r:id="rId22"/>
    <p:sldId id="473" r:id="rId23"/>
    <p:sldId id="474" r:id="rId24"/>
    <p:sldId id="297" r:id="rId25"/>
    <p:sldId id="410" r:id="rId26"/>
    <p:sldId id="284" r:id="rId27"/>
    <p:sldId id="288" r:id="rId28"/>
    <p:sldId id="257" r:id="rId29"/>
    <p:sldId id="278"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E5"/>
    <a:srgbClr val="DBEEF4"/>
    <a:srgbClr val="FFFAF7"/>
    <a:srgbClr val="D0E6A5"/>
    <a:srgbClr val="F0F0F0"/>
    <a:srgbClr val="FF9999"/>
    <a:srgbClr val="F0EEFC"/>
    <a:srgbClr val="D3BD9D"/>
    <a:srgbClr val="9BBB59"/>
    <a:srgbClr val="F1C4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57" autoAdjust="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72"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28</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31/"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RzTxaGZ4bTw"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giao-duc-cong-dan-9/1/708/31/"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FwJpE0d8bN4"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hoc10.vn/doc-sach/giao-duc-cong-dan-9/1/708/34/"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hoc10.vn/doc-sach/giao-duc-cong-dan-9/1/708/35/"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svg"/></Relationships>
</file>

<file path=ppt/slides/_rels/slide26.xml.rels><?xml version="1.0" encoding="UTF-8" standalone="yes"?>
<Relationships xmlns="http://schemas.openxmlformats.org/package/2006/relationships"><Relationship Id="rId3" Type="http://schemas.openxmlformats.org/officeDocument/2006/relationships/hyperlink" Target="https://www.hoc10.vn/doc-sach/giao-duc-cong-dan-9/1/708/35/" TargetMode="External"/><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DD1A28B4-C836-C20B-7E8C-3FDC00A0396C}"/>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34BA8B01-193F-A3BC-96CE-D359A571AE0E}"/>
              </a:ext>
            </a:extLst>
          </p:cNvPr>
          <p:cNvSpPr txBox="1"/>
          <p:nvPr/>
        </p:nvSpPr>
        <p:spPr>
          <a:xfrm>
            <a:off x="-168587" y="2601119"/>
            <a:ext cx="12529174" cy="1655762"/>
          </a:xfrm>
          <a:prstGeom prst="rect">
            <a:avLst/>
          </a:prstGeom>
          <a:noFill/>
          <a:ln>
            <a:noFill/>
          </a:ln>
        </p:spPr>
        <p:txBody>
          <a:bodyPr spcFirstLastPara="1" wrap="square" lIns="91425" tIns="45700" rIns="91425" bIns="45700" anchor="t" anchorCtr="0">
            <a:noAutofit/>
          </a:bodyPr>
          <a:lstStyle/>
          <a:p>
            <a:pPr algn="ctr">
              <a:lnSpc>
                <a:spcPct val="100000"/>
              </a:lnSpc>
              <a:spcBef>
                <a:spcPts val="600"/>
              </a:spcBef>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5. </a:t>
            </a:r>
            <a:r>
              <a:rPr lang="de-DE" sz="6000" b="1" dirty="0">
                <a:solidFill>
                  <a:srgbClr val="FF0000"/>
                </a:solidFill>
                <a:latin typeface="UTM Avo" panose="02040603050506020204" pitchFamily="18" charset="0"/>
              </a:rPr>
              <a:t>Bảo vệ hoà bình </a:t>
            </a:r>
          </a:p>
          <a:p>
            <a:pPr algn="ctr">
              <a:lnSpc>
                <a:spcPct val="100000"/>
              </a:lnSpc>
              <a:spcBef>
                <a:spcPts val="600"/>
              </a:spcBef>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2)</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6B7F329-0BE4-C446-128F-8E6BD0FCBBD2}"/>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C1D8706-6913-300B-0B9F-995CDA5E6B1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2A9DE7D-1526-B12F-3820-8CB9C5E0155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video player on a paper&#10;&#10;Description automatically generated with medium confidence">
            <a:hlinkClick r:id="rId3"/>
            <a:extLst>
              <a:ext uri="{FF2B5EF4-FFF2-40B4-BE49-F238E27FC236}">
                <a16:creationId xmlns:a16="http://schemas.microsoft.com/office/drawing/2014/main" id="{A3B0BF34-A04F-F493-FC82-E273DB6461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9444" y="1635234"/>
            <a:ext cx="6393112" cy="4975772"/>
          </a:xfrm>
          <a:prstGeom prst="rect">
            <a:avLst/>
          </a:prstGeom>
        </p:spPr>
      </p:pic>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074435E-C218-8981-4313-460C8FB6180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10A526E-E839-751B-EF2A-DCE2C33EB9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A8E9D73-674F-9D41-F582-AF2A4CEAD8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13A84B7B-E1E0-B294-F6D5-C1101CBF0FC4}"/>
              </a:ext>
            </a:extLst>
          </p:cNvPr>
          <p:cNvSpPr txBox="1"/>
          <p:nvPr/>
        </p:nvSpPr>
        <p:spPr>
          <a:xfrm>
            <a:off x="153443" y="3216733"/>
            <a:ext cx="11885115" cy="2590196"/>
          </a:xfrm>
          <a:prstGeom prst="rect">
            <a:avLst/>
          </a:prstGeom>
        </p:spPr>
        <p:txBody>
          <a:bodyPr wrap="square" lIns="0" tIns="0" rIns="0" bIns="0" rtlCol="0" anchor="t">
            <a:spAutoFit/>
          </a:bodyPr>
          <a:lstStyle/>
          <a:p>
            <a:pPr algn="ctr" defTabSz="609539">
              <a:lnSpc>
                <a:spcPct val="150000"/>
              </a:lnSpc>
              <a:spcBef>
                <a:spcPct val="0"/>
              </a:spcBef>
              <a:buClrTx/>
              <a:buFontTx/>
              <a:buNone/>
            </a:pPr>
            <a:r>
              <a:rPr lang="en-US" sz="6000" b="1" kern="1200" dirty="0">
                <a:solidFill>
                  <a:schemeClr val="tx1"/>
                </a:solidFill>
                <a:latin typeface="UTM Avo" panose="02040603050506020204" pitchFamily="18" charset="0"/>
                <a:ea typeface="+mn-ea"/>
                <a:cs typeface="Arial" panose="020B0604020202020204" pitchFamily="34" charset="0"/>
              </a:rPr>
              <a:t>BẢO VỆ HOÀ BÌNH VÀ BIỆN PHÁP BẢO VỆ HOÀ BÌNH</a:t>
            </a:r>
          </a:p>
        </p:txBody>
      </p:sp>
      <p:sp>
        <p:nvSpPr>
          <p:cNvPr id="4" name="TextBox 14">
            <a:extLst>
              <a:ext uri="{FF2B5EF4-FFF2-40B4-BE49-F238E27FC236}">
                <a16:creationId xmlns:a16="http://schemas.microsoft.com/office/drawing/2014/main" id="{0E64F128-5DB7-9BA1-417F-8F0FB80229BE}"/>
              </a:ext>
            </a:extLst>
          </p:cNvPr>
          <p:cNvSpPr txBox="1"/>
          <p:nvPr/>
        </p:nvSpPr>
        <p:spPr>
          <a:xfrm>
            <a:off x="5471286" y="2238224"/>
            <a:ext cx="1249426" cy="923330"/>
          </a:xfrm>
          <a:prstGeom prst="rect">
            <a:avLst/>
          </a:prstGeom>
        </p:spPr>
        <p:txBody>
          <a:bodyPr lIns="0" tIns="0" rIns="0" bIns="0" rtlCol="0" anchor="t">
            <a:spAutoFit/>
          </a:bodyPr>
          <a:lstStyle/>
          <a:p>
            <a:pPr algn="ctr" defTabSz="609539">
              <a:spcBef>
                <a:spcPct val="0"/>
              </a:spcBef>
              <a:buClrTx/>
              <a:buFontTx/>
              <a:buNone/>
            </a:pPr>
            <a:r>
              <a:rPr lang="en-US" sz="6000" b="1" kern="1200" dirty="0">
                <a:solidFill>
                  <a:schemeClr val="tx1"/>
                </a:solidFill>
                <a:latin typeface="UTM Avo" panose="02040603050506020204" pitchFamily="18" charset="0"/>
                <a:ea typeface="+mn-ea"/>
                <a:cs typeface="Arial" panose="020B0604020202020204" pitchFamily="34" charset="0"/>
              </a:rPr>
              <a:t>02</a:t>
            </a:r>
          </a:p>
        </p:txBody>
      </p:sp>
      <p:sp>
        <p:nvSpPr>
          <p:cNvPr id="5" name="Freeform 5">
            <a:extLst>
              <a:ext uri="{FF2B5EF4-FFF2-40B4-BE49-F238E27FC236}">
                <a16:creationId xmlns:a16="http://schemas.microsoft.com/office/drawing/2014/main" id="{C64E02DB-178D-DDA9-35B5-81D36BE2FB2F}"/>
              </a:ext>
            </a:extLst>
          </p:cNvPr>
          <p:cNvSpPr/>
          <p:nvPr/>
        </p:nvSpPr>
        <p:spPr>
          <a:xfrm>
            <a:off x="6720712" y="1051071"/>
            <a:ext cx="1417156" cy="2020900"/>
          </a:xfrm>
          <a:custGeom>
            <a:avLst/>
            <a:gdLst/>
            <a:ahLst/>
            <a:cxnLst/>
            <a:rect l="l" t="t" r="r" b="b"/>
            <a:pathLst>
              <a:path w="2169106" h="3093200">
                <a:moveTo>
                  <a:pt x="0" y="0"/>
                </a:moveTo>
                <a:lnTo>
                  <a:pt x="2169106" y="0"/>
                </a:lnTo>
                <a:lnTo>
                  <a:pt x="2169106" y="3093199"/>
                </a:lnTo>
                <a:lnTo>
                  <a:pt x="0" y="30931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DE43685-5BFA-6C47-C92D-7D8ADAC09D8E}"/>
              </a:ext>
            </a:extLst>
          </p:cNvPr>
          <p:cNvSpPr/>
          <p:nvPr/>
        </p:nvSpPr>
        <p:spPr>
          <a:xfrm>
            <a:off x="4241800" y="1244600"/>
            <a:ext cx="3708400" cy="762000"/>
          </a:xfrm>
          <a:prstGeom prst="roundRect">
            <a:avLst/>
          </a:prstGeom>
          <a:solidFill>
            <a:schemeClr val="accent5">
              <a:lumMod val="20000"/>
              <a:lumOff val="80000"/>
            </a:schemeClr>
          </a:solidFill>
          <a:ln w="28575" cap="flat" cmpd="sng" algn="ctr">
            <a:solidFill>
              <a:schemeClr val="accent5"/>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7" name="Rectangle: Rounded Corners 6">
            <a:extLst>
              <a:ext uri="{FF2B5EF4-FFF2-40B4-BE49-F238E27FC236}">
                <a16:creationId xmlns:a16="http://schemas.microsoft.com/office/drawing/2014/main" id="{7B491C10-0F85-6A97-8F65-B0D026CD9451}"/>
              </a:ext>
            </a:extLst>
          </p:cNvPr>
          <p:cNvSpPr/>
          <p:nvPr/>
        </p:nvSpPr>
        <p:spPr>
          <a:xfrm>
            <a:off x="533400" y="2667000"/>
            <a:ext cx="3849414" cy="3313386"/>
          </a:xfrm>
          <a:prstGeom prst="roundRect">
            <a:avLst>
              <a:gd name="adj" fmla="val 7553"/>
            </a:avLst>
          </a:prstGeom>
          <a:solidFill>
            <a:sysClr val="window" lastClr="FFFFFF"/>
          </a:solidFill>
          <a:ln w="28575" cap="flat" cmpd="sng" algn="ctr">
            <a:solidFill>
              <a:schemeClr val="accent5"/>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 2: </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tin 1,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vệ</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thực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những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8" name="Rectangle: Rounded Corners 7">
            <a:extLst>
              <a:ext uri="{FF2B5EF4-FFF2-40B4-BE49-F238E27FC236}">
                <a16:creationId xmlns:a16="http://schemas.microsoft.com/office/drawing/2014/main" id="{853FDA74-EC21-FD59-92E1-87CFD101DBFA}"/>
              </a:ext>
            </a:extLst>
          </p:cNvPr>
          <p:cNvSpPr/>
          <p:nvPr/>
        </p:nvSpPr>
        <p:spPr>
          <a:xfrm>
            <a:off x="4992414" y="2667000"/>
            <a:ext cx="6915807" cy="3313386"/>
          </a:xfrm>
          <a:prstGeom prst="roundRect">
            <a:avLst>
              <a:gd name="adj" fmla="val 7553"/>
            </a:avLst>
          </a:prstGeom>
          <a:solidFill>
            <a:sysClr val="window" lastClr="FFFFFF"/>
          </a:solidFill>
          <a:ln w="28575" cap="flat" cmpd="sng" algn="ctr">
            <a:solidFill>
              <a:schemeClr val="accent5"/>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3, 4: </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tin 2,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Mỹ</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hoá</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xuống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những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hậu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Từ</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những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hậu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hãy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rõ</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cần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thiết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vệ</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cxnSp>
        <p:nvCxnSpPr>
          <p:cNvPr id="9" name="Straight Connector 6">
            <a:extLst>
              <a:ext uri="{FF2B5EF4-FFF2-40B4-BE49-F238E27FC236}">
                <a16:creationId xmlns:a16="http://schemas.microsoft.com/office/drawing/2014/main" id="{1870C0D0-769C-5E9E-E696-CC50588B590B}"/>
              </a:ext>
            </a:extLst>
          </p:cNvPr>
          <p:cNvCxnSpPr>
            <a:cxnSpLocks/>
            <a:stCxn id="6" idx="2"/>
            <a:endCxn id="7" idx="0"/>
          </p:cNvCxnSpPr>
          <p:nvPr/>
        </p:nvCxnSpPr>
        <p:spPr>
          <a:xfrm rot="5400000">
            <a:off x="3946854" y="517854"/>
            <a:ext cx="660400" cy="3637893"/>
          </a:xfrm>
          <a:prstGeom prst="bentConnector3">
            <a:avLst>
              <a:gd name="adj1" fmla="val 50000"/>
            </a:avLst>
          </a:prstGeom>
          <a:noFill/>
          <a:ln w="28575" cap="flat" cmpd="sng" algn="ctr">
            <a:solidFill>
              <a:schemeClr val="accent5"/>
            </a:solidFill>
            <a:prstDash val="solid"/>
          </a:ln>
          <a:effectLst/>
        </p:spPr>
      </p:cxnSp>
      <p:cxnSp>
        <p:nvCxnSpPr>
          <p:cNvPr id="10" name="Straight Connector 7">
            <a:extLst>
              <a:ext uri="{FF2B5EF4-FFF2-40B4-BE49-F238E27FC236}">
                <a16:creationId xmlns:a16="http://schemas.microsoft.com/office/drawing/2014/main" id="{CE3F5469-14C4-1DF4-60A8-757309F84728}"/>
              </a:ext>
            </a:extLst>
          </p:cNvPr>
          <p:cNvCxnSpPr>
            <a:cxnSpLocks/>
            <a:stCxn id="6" idx="2"/>
            <a:endCxn id="8" idx="0"/>
          </p:cNvCxnSpPr>
          <p:nvPr/>
        </p:nvCxnSpPr>
        <p:spPr>
          <a:xfrm rot="16200000" flipH="1">
            <a:off x="6942959" y="1159641"/>
            <a:ext cx="660400" cy="2354318"/>
          </a:xfrm>
          <a:prstGeom prst="bentConnector3">
            <a:avLst>
              <a:gd name="adj1" fmla="val 50000"/>
            </a:avLst>
          </a:prstGeom>
          <a:noFill/>
          <a:ln w="28575" cap="flat" cmpd="sng" algn="ctr">
            <a:solidFill>
              <a:schemeClr val="accent5"/>
            </a:solidFill>
            <a:prstDash val="solid"/>
          </a:ln>
          <a:effectLst/>
        </p:spPr>
      </p:cxn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6EB134-11F1-AF8B-0F3C-EB23B7BD52ED}"/>
            </a:ext>
          </a:extLst>
        </p:cNvPr>
        <p:cNvGrpSpPr/>
        <p:nvPr/>
      </p:nvGrpSpPr>
      <p:grpSpPr>
        <a:xfrm>
          <a:off x="0" y="0"/>
          <a:ext cx="0" cy="0"/>
          <a:chOff x="0" y="0"/>
          <a:chExt cx="0" cy="0"/>
        </a:xfrm>
      </p:grpSpPr>
      <p:pic>
        <p:nvPicPr>
          <p:cNvPr id="2" name="Picture 4" descr="Cuộc chiến chính nghĩa bảo vệ Tổ quốc">
            <a:extLst>
              <a:ext uri="{FF2B5EF4-FFF2-40B4-BE49-F238E27FC236}">
                <a16:creationId xmlns:a16="http://schemas.microsoft.com/office/drawing/2014/main" id="{A6B4E3B3-5CDE-2285-D015-6EEAC0B88A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232"/>
          <a:stretch/>
        </p:blipFill>
        <p:spPr bwMode="auto">
          <a:xfrm>
            <a:off x="6272302" y="3842894"/>
            <a:ext cx="4426969" cy="2883727"/>
          </a:xfrm>
          <a:prstGeom prst="roundRect">
            <a:avLst>
              <a:gd name="adj" fmla="val 0"/>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6" descr="Chiến đấu bảo vệ biên giới phía Bắc Tổ quốc 1979 - Thắng lợi và bài học  lịch sử | baotintuc.vn">
            <a:extLst>
              <a:ext uri="{FF2B5EF4-FFF2-40B4-BE49-F238E27FC236}">
                <a16:creationId xmlns:a16="http://schemas.microsoft.com/office/drawing/2014/main" id="{42C3875E-1524-1E27-BB1E-B5F1FB1A07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034" y="3842894"/>
            <a:ext cx="3905659" cy="2883727"/>
          </a:xfrm>
          <a:prstGeom prst="roundRect">
            <a:avLst>
              <a:gd name="adj" fmla="val 0"/>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3E4E990D-C179-DDA6-AC71-2E290355ED8B}"/>
              </a:ext>
            </a:extLst>
          </p:cNvPr>
          <p:cNvSpPr/>
          <p:nvPr/>
        </p:nvSpPr>
        <p:spPr>
          <a:xfrm>
            <a:off x="1891241" y="1860642"/>
            <a:ext cx="8409517" cy="740294"/>
          </a:xfrm>
          <a:prstGeom prst="roundRect">
            <a:avLst>
              <a:gd name="adj" fmla="val 50000"/>
            </a:avLst>
          </a:prstGeom>
          <a:solidFill>
            <a:schemeClr val="accent2">
              <a:lumMod val="20000"/>
              <a:lumOff val="80000"/>
            </a:schemeClr>
          </a:solidFill>
          <a:ln w="38100" cap="flat" cmpd="sng" algn="ctr">
            <a:solidFill>
              <a:schemeClr val="accent2"/>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Biện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pháp</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vệ</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hòa</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từng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sử</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13" name="TextBox 12">
            <a:extLst>
              <a:ext uri="{FF2B5EF4-FFF2-40B4-BE49-F238E27FC236}">
                <a16:creationId xmlns:a16="http://schemas.microsoft.com/office/drawing/2014/main" id="{4AFA0379-5DF7-5BAA-EF35-81620B41B749}"/>
              </a:ext>
            </a:extLst>
          </p:cNvPr>
          <p:cNvSpPr txBox="1"/>
          <p:nvPr/>
        </p:nvSpPr>
        <p:spPr>
          <a:xfrm>
            <a:off x="2119575" y="2572033"/>
            <a:ext cx="7952847" cy="1121846"/>
          </a:xfrm>
          <a:prstGeom prst="rect">
            <a:avLst/>
          </a:prstGeom>
          <a:noFill/>
        </p:spPr>
        <p:txBody>
          <a:bodyPr wrap="square">
            <a:spAutoFit/>
          </a:bodyPr>
          <a:lstStyle/>
          <a:p>
            <a:pPr marL="342900" indent="-342900" algn="just" defTabSz="609539">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mn-ea"/>
                <a:cs typeface="Arial" panose="020B0604020202020204" pitchFamily="34" charset="0"/>
              </a:rPr>
              <a:t>Đứng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lên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đấu</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tranh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để</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bảo</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vệ</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độc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lập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chủ</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quyền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thống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nhất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và</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toàn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vẹn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lãnh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thổ</a:t>
            </a:r>
            <a:r>
              <a:rPr lang="en-US" sz="2400" kern="1200" dirty="0">
                <a:solidFill>
                  <a:prstClr val="black"/>
                </a:solidFill>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7787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7184804-CCC1-6E38-0A09-41B7638B252B}"/>
              </a:ext>
            </a:extLst>
          </p:cNvPr>
          <p:cNvSpPr/>
          <p:nvPr/>
        </p:nvSpPr>
        <p:spPr>
          <a:xfrm>
            <a:off x="4495800" y="2159000"/>
            <a:ext cx="3200400" cy="2540000"/>
          </a:xfrm>
          <a:prstGeom prst="roundRect">
            <a:avLst>
              <a:gd name="adj" fmla="val 11179"/>
            </a:avLst>
          </a:prstGeom>
          <a:solidFill>
            <a:schemeClr val="accent6">
              <a:lumMod val="20000"/>
              <a:lumOff val="80000"/>
            </a:schemeClr>
          </a:solidFill>
          <a:ln w="38100" cap="flat" cmpd="sng" algn="ctr">
            <a:solidFill>
              <a:schemeClr val="accent6"/>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Hậu</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quả</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quân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Mỹ</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rải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chất</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hoá</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xuống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a:t>
            </a:r>
          </a:p>
        </p:txBody>
      </p:sp>
      <p:sp>
        <p:nvSpPr>
          <p:cNvPr id="4" name="Rectangle: Rounded Corners 3">
            <a:extLst>
              <a:ext uri="{FF2B5EF4-FFF2-40B4-BE49-F238E27FC236}">
                <a16:creationId xmlns:a16="http://schemas.microsoft.com/office/drawing/2014/main" id="{B3BF53DE-B921-FC6B-4095-386B7FB2201B}"/>
              </a:ext>
            </a:extLst>
          </p:cNvPr>
          <p:cNvSpPr/>
          <p:nvPr/>
        </p:nvSpPr>
        <p:spPr>
          <a:xfrm>
            <a:off x="406400" y="1782759"/>
            <a:ext cx="3352800" cy="1708945"/>
          </a:xfrm>
          <a:prstGeom prst="roundRect">
            <a:avLst>
              <a:gd name="adj" fmla="val 7553"/>
            </a:avLst>
          </a:prstGeom>
          <a:solidFill>
            <a:sysClr val="window" lastClr="FFFFFF"/>
          </a:solidFill>
          <a:ln w="38100" cap="flat" cmpd="sng" algn="ctr">
            <a:solidFill>
              <a:schemeClr val="accent6"/>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prstClr val="black"/>
                </a:solidFill>
                <a:latin typeface="UTM Avo" panose="02040603050506020204" pitchFamily="18" charset="0"/>
                <a:ea typeface="+mn-ea"/>
                <a:cs typeface="Arial" panose="020B0604020202020204" pitchFamily="34" charset="0"/>
              </a:rPr>
              <a:t>4,8 triệu người Việt Nam bị phơi nhiễm chất độc đi-ô-xin</a:t>
            </a:r>
            <a:r>
              <a:rPr lang="en-US" sz="2400" kern="1200" dirty="0">
                <a:solidFill>
                  <a:prstClr val="black"/>
                </a:solidFill>
                <a:latin typeface="UTM Avo" panose="02040603050506020204" pitchFamily="18" charset="0"/>
                <a:ea typeface="+mn-ea"/>
                <a:cs typeface="Arial" panose="020B0604020202020204" pitchFamily="34" charset="0"/>
              </a:rPr>
              <a:t>.</a:t>
            </a:r>
          </a:p>
        </p:txBody>
      </p:sp>
      <p:sp>
        <p:nvSpPr>
          <p:cNvPr id="5" name="Rectangle: Rounded Corners 4">
            <a:extLst>
              <a:ext uri="{FF2B5EF4-FFF2-40B4-BE49-F238E27FC236}">
                <a16:creationId xmlns:a16="http://schemas.microsoft.com/office/drawing/2014/main" id="{D2B2202E-6081-0339-552B-67067572830C}"/>
              </a:ext>
            </a:extLst>
          </p:cNvPr>
          <p:cNvSpPr/>
          <p:nvPr/>
        </p:nvSpPr>
        <p:spPr>
          <a:xfrm>
            <a:off x="181252" y="4982960"/>
            <a:ext cx="3908148" cy="1708945"/>
          </a:xfrm>
          <a:prstGeom prst="roundRect">
            <a:avLst>
              <a:gd name="adj" fmla="val 7553"/>
            </a:avLst>
          </a:prstGeom>
          <a:solidFill>
            <a:sysClr val="window" lastClr="FFFFFF"/>
          </a:solidFill>
          <a:ln w="38100" cap="flat" cmpd="sng" algn="ctr">
            <a:solidFill>
              <a:schemeClr val="accent6"/>
            </a:solidFill>
            <a:prstDash val="solid"/>
          </a:ln>
          <a:effectLst/>
        </p:spPr>
        <p:txBody>
          <a:bodyPr rtlCol="0" anchor="ctr"/>
          <a:lstStyle/>
          <a:p>
            <a:pPr algn="just" defTabSz="609539">
              <a:lnSpc>
                <a:spcPct val="150000"/>
              </a:lnSpc>
              <a:buClrTx/>
            </a:pPr>
            <a:r>
              <a:rPr lang="vi-VN" sz="2400" kern="1200" dirty="0">
                <a:solidFill>
                  <a:prstClr val="black"/>
                </a:solidFill>
                <a:latin typeface="UTM Avo" panose="02040603050506020204" pitchFamily="18" charset="0"/>
                <a:ea typeface="+mn-ea"/>
                <a:cs typeface="Arial" panose="020B0604020202020204" pitchFamily="34" charset="0"/>
              </a:rPr>
              <a:t>3 triệu người là nạn nhân chất độc da cam.</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08D43A1D-3B75-348B-5AFA-8B5B1138C1A0}"/>
              </a:ext>
            </a:extLst>
          </p:cNvPr>
          <p:cNvSpPr/>
          <p:nvPr/>
        </p:nvSpPr>
        <p:spPr>
          <a:xfrm>
            <a:off x="8636000" y="1720056"/>
            <a:ext cx="2946400" cy="4637086"/>
          </a:xfrm>
          <a:prstGeom prst="roundRect">
            <a:avLst>
              <a:gd name="adj" fmla="val 7553"/>
            </a:avLst>
          </a:prstGeom>
          <a:solidFill>
            <a:sysClr val="window" lastClr="FFFFFF"/>
          </a:solidFill>
          <a:ln w="38100" cap="flat" cmpd="sng" algn="ctr">
            <a:solidFill>
              <a:schemeClr val="accent6"/>
            </a:solidFill>
            <a:prstDash val="solid"/>
          </a:ln>
          <a:effectLst/>
        </p:spPr>
        <p:txBody>
          <a:bodyPr rtlCol="0" anchor="ctr"/>
          <a:lstStyle/>
          <a:p>
            <a:pPr marL="0" lvl="0" indent="0" algn="just" defTabSz="609539" eaLnBrk="1" fontAlgn="auto" latinLnBrk="0" hangingPunct="1">
              <a:lnSpc>
                <a:spcPct val="150000"/>
              </a:lnSpc>
              <a:buClrTx/>
              <a:buSzTx/>
              <a:buFont typeface="Arial"/>
              <a:buNone/>
              <a:tabLst/>
              <a:defRPr/>
            </a:pPr>
            <a:r>
              <a:rPr lang="vi-VN" sz="2400" kern="1200" dirty="0">
                <a:solidFill>
                  <a:prstClr val="black"/>
                </a:solidFill>
                <a:latin typeface="UTM Avo" panose="02040603050506020204" pitchFamily="18" charset="0"/>
                <a:ea typeface="+mn-ea"/>
                <a:cs typeface="Arial" panose="020B0604020202020204" pitchFamily="34" charset="0"/>
              </a:rPr>
              <a:t>Nhiều căn bệnh hiểm nghèo vẫn tiếp tục xảy ra cho những thế hệ con cháu của những người bị phơi nhiễm chất độc da cam.</a:t>
            </a:r>
            <a:endParaRPr lang="en-US" sz="2400" kern="1200" dirty="0">
              <a:solidFill>
                <a:prstClr val="black"/>
              </a:solidFill>
              <a:latin typeface="UTM Avo" panose="02040603050506020204" pitchFamily="18"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CC918782-EA5A-7FEB-3943-A64EC3C5B3C0}"/>
              </a:ext>
            </a:extLst>
          </p:cNvPr>
          <p:cNvCxnSpPr>
            <a:cxnSpLocks/>
            <a:stCxn id="2" idx="0"/>
            <a:endCxn id="4" idx="2"/>
          </p:cNvCxnSpPr>
          <p:nvPr/>
        </p:nvCxnSpPr>
        <p:spPr>
          <a:xfrm rot="16200000" flipH="1" flipV="1">
            <a:off x="3423048" y="818752"/>
            <a:ext cx="1332704" cy="4013200"/>
          </a:xfrm>
          <a:prstGeom prst="bentConnector5">
            <a:avLst>
              <a:gd name="adj1" fmla="val -17153"/>
              <a:gd name="adj2" fmla="val 49051"/>
              <a:gd name="adj3" fmla="val 117153"/>
            </a:avLst>
          </a:prstGeom>
          <a:noFill/>
          <a:ln w="38100" cap="flat" cmpd="sng" algn="ctr">
            <a:solidFill>
              <a:schemeClr val="accent6"/>
            </a:solidFill>
            <a:prstDash val="solid"/>
          </a:ln>
          <a:effectLst/>
        </p:spPr>
      </p:cxnSp>
      <p:cxnSp>
        <p:nvCxnSpPr>
          <p:cNvPr id="8" name="Straight Connector 6">
            <a:extLst>
              <a:ext uri="{FF2B5EF4-FFF2-40B4-BE49-F238E27FC236}">
                <a16:creationId xmlns:a16="http://schemas.microsoft.com/office/drawing/2014/main" id="{48C1BA50-FC0D-A64E-0B5F-032A21087C18}"/>
              </a:ext>
            </a:extLst>
          </p:cNvPr>
          <p:cNvCxnSpPr>
            <a:cxnSpLocks/>
            <a:stCxn id="2" idx="2"/>
            <a:endCxn id="5" idx="0"/>
          </p:cNvCxnSpPr>
          <p:nvPr/>
        </p:nvCxnSpPr>
        <p:spPr>
          <a:xfrm rot="5400000">
            <a:off x="3973683" y="2860643"/>
            <a:ext cx="283960" cy="3960674"/>
          </a:xfrm>
          <a:prstGeom prst="bentConnector3">
            <a:avLst>
              <a:gd name="adj1" fmla="val 50000"/>
            </a:avLst>
          </a:prstGeom>
          <a:noFill/>
          <a:ln w="38100" cap="flat" cmpd="sng" algn="ctr">
            <a:solidFill>
              <a:schemeClr val="accent6"/>
            </a:solidFill>
            <a:prstDash val="solid"/>
          </a:ln>
          <a:effectLst/>
        </p:spPr>
      </p:cxnSp>
      <p:cxnSp>
        <p:nvCxnSpPr>
          <p:cNvPr id="9" name="Straight Connector 6">
            <a:extLst>
              <a:ext uri="{FF2B5EF4-FFF2-40B4-BE49-F238E27FC236}">
                <a16:creationId xmlns:a16="http://schemas.microsoft.com/office/drawing/2014/main" id="{2F268A17-A942-5476-157D-6B3889B5CB0C}"/>
              </a:ext>
            </a:extLst>
          </p:cNvPr>
          <p:cNvCxnSpPr>
            <a:cxnSpLocks/>
            <a:stCxn id="6" idx="0"/>
            <a:endCxn id="2" idx="3"/>
          </p:cNvCxnSpPr>
          <p:nvPr/>
        </p:nvCxnSpPr>
        <p:spPr>
          <a:xfrm rot="16200000" flipH="1" flipV="1">
            <a:off x="8048228" y="1368028"/>
            <a:ext cx="1708944" cy="2413000"/>
          </a:xfrm>
          <a:prstGeom prst="bentConnector4">
            <a:avLst>
              <a:gd name="adj1" fmla="val -13377"/>
              <a:gd name="adj2" fmla="val 80526"/>
            </a:avLst>
          </a:prstGeom>
          <a:noFill/>
          <a:ln w="38100" cap="flat" cmpd="sng" algn="ctr">
            <a:solidFill>
              <a:schemeClr val="accent6"/>
            </a:solidFill>
            <a:prstDash val="solid"/>
          </a:ln>
          <a:effectLst/>
        </p:spPr>
      </p:cxnSp>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4EEAB-E7E6-E119-2976-F10025D014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0CC888-E686-E1FE-2741-AA629D4C14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560" y="1772067"/>
            <a:ext cx="5826641" cy="3971023"/>
          </a:xfrm>
          <a:prstGeom prst="rect">
            <a:avLst/>
          </a:prstGeom>
        </p:spPr>
      </p:pic>
      <p:pic>
        <p:nvPicPr>
          <p:cNvPr id="6" name="Picture 5">
            <a:extLst>
              <a:ext uri="{FF2B5EF4-FFF2-40B4-BE49-F238E27FC236}">
                <a16:creationId xmlns:a16="http://schemas.microsoft.com/office/drawing/2014/main" id="{4303A039-EEB9-B75C-63E2-5D33651AF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3783" y="2638369"/>
            <a:ext cx="3287417" cy="2467330"/>
          </a:xfrm>
          <a:prstGeom prst="ellipse">
            <a:avLst/>
          </a:prstGeom>
          <a:ln w="19050">
            <a:solidFill>
              <a:srgbClr val="FFFFFF"/>
            </a:solidFill>
          </a:ln>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D7EB8A44-AD8A-F484-9743-1BFA6BB577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4579" y="1319808"/>
            <a:ext cx="2724372" cy="2109192"/>
          </a:xfrm>
          <a:prstGeom prst="ellipse">
            <a:avLst/>
          </a:prstGeom>
          <a:ln w="19050">
            <a:solidFill>
              <a:srgbClr val="FFFFFF"/>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AB716AEC-05D8-478E-9032-A97D19AD3246}"/>
              </a:ext>
            </a:extLst>
          </p:cNvPr>
          <p:cNvSpPr txBox="1"/>
          <p:nvPr/>
        </p:nvSpPr>
        <p:spPr>
          <a:xfrm>
            <a:off x="2048095" y="5755491"/>
            <a:ext cx="8095810" cy="950325"/>
          </a:xfrm>
          <a:prstGeom prst="rect">
            <a:avLst/>
          </a:prstGeom>
          <a:noFill/>
        </p:spPr>
        <p:txBody>
          <a:bodyPr wrap="square" rtlCol="0">
            <a:spAutoFit/>
          </a:bodyPr>
          <a:lstStyle/>
          <a:p>
            <a:pPr algn="ctr" defTabSz="609630">
              <a:lnSpc>
                <a:spcPct val="150000"/>
              </a:lnSpc>
              <a:buFontTx/>
              <a:buNone/>
              <a:defRPr/>
            </a:pPr>
            <a:r>
              <a:rPr lang="en-US" sz="2000">
                <a:solidFill>
                  <a:schemeClr val="tx1"/>
                </a:solidFill>
                <a:latin typeface="UTM Avo" panose="02040603050506020204" pitchFamily="18" charset="0"/>
                <a:ea typeface="UD Digi Kyokasho N-B" panose="02020700000000000000" pitchFamily="17" charset="-128"/>
              </a:rPr>
              <a:t>Mỹ rải chất diệt cỏ xuống miền Nam Việt Nam, gây thảm họa chất độc màu da cam cho hàng triệu gia đình Việt.</a:t>
            </a:r>
            <a:endParaRPr lang="en-US" sz="2000" dirty="0">
              <a:solidFill>
                <a:schemeClr val="tx1"/>
              </a:solidFill>
              <a:latin typeface="UTM Avo" panose="02040603050506020204" pitchFamily="18" charset="0"/>
              <a:ea typeface="UD Digi Kyokasho N-B" panose="02020700000000000000" pitchFamily="17" charset="-128"/>
            </a:endParaRPr>
          </a:p>
        </p:txBody>
      </p:sp>
      <p:pic>
        <p:nvPicPr>
          <p:cNvPr id="9" name="Picture 8">
            <a:extLst>
              <a:ext uri="{FF2B5EF4-FFF2-40B4-BE49-F238E27FC236}">
                <a16:creationId xmlns:a16="http://schemas.microsoft.com/office/drawing/2014/main" id="{7400F735-37C4-7DBE-078D-834205EAA5B5}"/>
              </a:ext>
            </a:extLst>
          </p:cNvPr>
          <p:cNvPicPr>
            <a:picLocks noChangeAspect="1"/>
          </p:cNvPicPr>
          <p:nvPr/>
        </p:nvPicPr>
        <p:blipFill rotWithShape="1">
          <a:blip r:embed="rId6">
            <a:extLst>
              <a:ext uri="{28A0092B-C50C-407E-A947-70E740481C1C}">
                <a14:useLocalDpi xmlns:a14="http://schemas.microsoft.com/office/drawing/2010/main" val="0"/>
              </a:ext>
            </a:extLst>
          </a:blip>
          <a:srcRect l="3232" t="1931" r="341" b="9747"/>
          <a:stretch/>
        </p:blipFill>
        <p:spPr>
          <a:xfrm>
            <a:off x="9788373" y="3983399"/>
            <a:ext cx="1823189" cy="1772092"/>
          </a:xfrm>
          <a:prstGeom prst="ellipse">
            <a:avLst/>
          </a:prstGeom>
          <a:ln w="19050">
            <a:solidFill>
              <a:srgbClr val="FFFFFF"/>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861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1A002D-C44C-5A42-AAB1-06D88C99781C}"/>
            </a:ext>
          </a:extLst>
        </p:cNvPr>
        <p:cNvGrpSpPr/>
        <p:nvPr/>
      </p:nvGrpSpPr>
      <p:grpSpPr>
        <a:xfrm>
          <a:off x="0" y="0"/>
          <a:ext cx="0" cy="0"/>
          <a:chOff x="0" y="0"/>
          <a:chExt cx="0" cy="0"/>
        </a:xfrm>
      </p:grpSpPr>
      <p:pic>
        <p:nvPicPr>
          <p:cNvPr id="2" name="Picture 1" descr="A video player on a screen&#10;&#10;Description automatically generated">
            <a:hlinkClick r:id="rId3"/>
            <a:extLst>
              <a:ext uri="{FF2B5EF4-FFF2-40B4-BE49-F238E27FC236}">
                <a16:creationId xmlns:a16="http://schemas.microsoft.com/office/drawing/2014/main" id="{2BF3BAF8-4B59-DF5B-13E8-5BD2AB7FB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3635" y="1895876"/>
            <a:ext cx="6744729" cy="4475415"/>
          </a:xfrm>
          <a:prstGeom prst="rect">
            <a:avLst/>
          </a:prstGeom>
        </p:spPr>
      </p:pic>
    </p:spTree>
    <p:extLst>
      <p:ext uri="{BB962C8B-B14F-4D97-AF65-F5344CB8AC3E}">
        <p14:creationId xmlns:p14="http://schemas.microsoft.com/office/powerpoint/2010/main" val="407195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945982-FE4B-E902-F839-C58F3E88D7E3}"/>
            </a:ext>
          </a:extLst>
        </p:cNvPr>
        <p:cNvGrpSpPr/>
        <p:nvPr/>
      </p:nvGrpSpPr>
      <p:grpSpPr>
        <a:xfrm>
          <a:off x="0" y="0"/>
          <a:ext cx="0" cy="0"/>
          <a:chOff x="0" y="0"/>
          <a:chExt cx="0" cy="0"/>
        </a:xfrm>
      </p:grpSpPr>
      <p:sp>
        <p:nvSpPr>
          <p:cNvPr id="2" name="Rounded Rectangle 7">
            <a:extLst>
              <a:ext uri="{FF2B5EF4-FFF2-40B4-BE49-F238E27FC236}">
                <a16:creationId xmlns:a16="http://schemas.microsoft.com/office/drawing/2014/main" id="{8AE5B6EE-1A6B-BB59-63AC-D0A49A92D93A}"/>
              </a:ext>
            </a:extLst>
          </p:cNvPr>
          <p:cNvSpPr/>
          <p:nvPr/>
        </p:nvSpPr>
        <p:spPr>
          <a:xfrm>
            <a:off x="2743200" y="1582271"/>
            <a:ext cx="6705600" cy="762000"/>
          </a:xfrm>
          <a:prstGeom prst="roundRect">
            <a:avLst/>
          </a:prstGeom>
          <a:solidFill>
            <a:schemeClr val="accent4">
              <a:lumMod val="20000"/>
              <a:lumOff val="80000"/>
            </a:scheme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Sự</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cần</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thiết</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phải</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bảo</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vệ</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hòa</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bình</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p>
        </p:txBody>
      </p:sp>
      <p:pic>
        <p:nvPicPr>
          <p:cNvPr id="5" name="Picture 4">
            <a:extLst>
              <a:ext uri="{FF2B5EF4-FFF2-40B4-BE49-F238E27FC236}">
                <a16:creationId xmlns:a16="http://schemas.microsoft.com/office/drawing/2014/main" id="{03579338-0091-C753-F21C-77F1F17C558C}"/>
              </a:ext>
            </a:extLst>
          </p:cNvPr>
          <p:cNvPicPr>
            <a:picLocks noChangeAspect="1"/>
          </p:cNvPicPr>
          <p:nvPr/>
        </p:nvPicPr>
        <p:blipFill>
          <a:blip r:embed="rId3"/>
          <a:stretch>
            <a:fillRect/>
          </a:stretch>
        </p:blipFill>
        <p:spPr>
          <a:xfrm>
            <a:off x="406401" y="2971800"/>
            <a:ext cx="4273411" cy="3722713"/>
          </a:xfrm>
          <a:prstGeom prst="rect">
            <a:avLst/>
          </a:prstGeom>
        </p:spPr>
      </p:pic>
      <p:sp>
        <p:nvSpPr>
          <p:cNvPr id="7" name="Rectangle 6">
            <a:extLst>
              <a:ext uri="{FF2B5EF4-FFF2-40B4-BE49-F238E27FC236}">
                <a16:creationId xmlns:a16="http://schemas.microsoft.com/office/drawing/2014/main" id="{38DB5343-32AC-786D-1BF7-DA4E08D4FDC9}"/>
              </a:ext>
            </a:extLst>
          </p:cNvPr>
          <p:cNvSpPr/>
          <p:nvPr/>
        </p:nvSpPr>
        <p:spPr>
          <a:xfrm>
            <a:off x="5352716" y="2776049"/>
            <a:ext cx="6077284" cy="1121846"/>
          </a:xfrm>
          <a:prstGeom prst="rect">
            <a:avLst/>
          </a:prstGeom>
        </p:spPr>
        <p:txBody>
          <a:bodyPr wrap="square">
            <a:spAutoFit/>
          </a:bodyPr>
          <a:lstStyle/>
          <a:p>
            <a:pPr algn="just" defTabSz="609630">
              <a:lnSpc>
                <a:spcPct val="150000"/>
              </a:lnSpc>
              <a:buClrTx/>
              <a:buFontTx/>
              <a:buNone/>
              <a:defRPr/>
            </a:pPr>
            <a:r>
              <a:rPr lang="en-US" sz="2400" kern="1200" dirty="0" err="1">
                <a:solidFill>
                  <a:prstClr val="black"/>
                </a:solidFill>
                <a:latin typeface="UTM Avo" panose="02040603050506020204" pitchFamily="18" charset="0"/>
                <a:ea typeface="+mn-ea"/>
                <a:cs typeface="Arial" panose="020B0604020202020204" pitchFamily="34" charset="0"/>
              </a:rPr>
              <a:t>Bảo</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vệ</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được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toàn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vẹn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lãnh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thổ</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độc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lập</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chủ</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quyền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của</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quốc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gia</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dân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tộc</a:t>
            </a:r>
            <a:r>
              <a:rPr lang="en-US" sz="2400" kern="1200" dirty="0">
                <a:solidFill>
                  <a:prstClr val="black"/>
                </a:solidFill>
                <a:latin typeface="UTM Avo" panose="02040603050506020204" pitchFamily="18" charset="0"/>
                <a:ea typeface="+mn-ea"/>
                <a:cs typeface="Arial" panose="020B0604020202020204" pitchFamily="34" charset="0"/>
              </a:rPr>
              <a:t>. </a:t>
            </a:r>
          </a:p>
        </p:txBody>
      </p:sp>
      <p:sp>
        <p:nvSpPr>
          <p:cNvPr id="8" name="Rectangle 7">
            <a:extLst>
              <a:ext uri="{FF2B5EF4-FFF2-40B4-BE49-F238E27FC236}">
                <a16:creationId xmlns:a16="http://schemas.microsoft.com/office/drawing/2014/main" id="{208D0774-9641-7AD4-A1F1-C752FCB10C83}"/>
              </a:ext>
            </a:extLst>
          </p:cNvPr>
          <p:cNvSpPr/>
          <p:nvPr/>
        </p:nvSpPr>
        <p:spPr>
          <a:xfrm>
            <a:off x="5352716" y="4160808"/>
            <a:ext cx="6077284" cy="2229841"/>
          </a:xfrm>
          <a:prstGeom prst="rect">
            <a:avLst/>
          </a:prstGeom>
        </p:spPr>
        <p:txBody>
          <a:bodyPr wrap="square">
            <a:spAutoFit/>
          </a:bodyPr>
          <a:lstStyle/>
          <a:p>
            <a:pPr algn="just" defTabSz="609630">
              <a:lnSpc>
                <a:spcPct val="150000"/>
              </a:lnSpc>
              <a:buClrTx/>
              <a:buFontTx/>
              <a:buNone/>
              <a:defRPr/>
            </a:pPr>
            <a:r>
              <a:rPr lang="vi-VN" sz="2400" kern="1200" dirty="0">
                <a:solidFill>
                  <a:prstClr val="black"/>
                </a:solidFill>
                <a:latin typeface="UTM Avo" panose="02040603050506020204" pitchFamily="18" charset="0"/>
                <a:ea typeface="+mn-ea"/>
                <a:cs typeface="Arial" panose="020B0604020202020204" pitchFamily="34" charset="0"/>
              </a:rPr>
              <a:t>Tạo điều kiện để phát triển kinh tế xã hội và thúc đẩy mối quan hệ hữu nghị, hợp tác giữa các quốc gia trên thế giới vì sự thịnh vượng chung toàn cầu.</a:t>
            </a:r>
            <a:endParaRPr lang="en-US" sz="2400" kern="1200" dirty="0">
              <a:solidFill>
                <a:prstClr val="black"/>
              </a:solidFill>
              <a:latin typeface="UTM Avo" panose="02040603050506020204" pitchFamily="18" charset="0"/>
              <a:ea typeface="+mn-ea"/>
              <a:cs typeface="Arial" panose="020B0604020202020204" pitchFamily="34" charset="0"/>
            </a:endParaRPr>
          </a:p>
        </p:txBody>
      </p:sp>
      <p:cxnSp>
        <p:nvCxnSpPr>
          <p:cNvPr id="9" name="Elbow Connector 8">
            <a:extLst>
              <a:ext uri="{FF2B5EF4-FFF2-40B4-BE49-F238E27FC236}">
                <a16:creationId xmlns:a16="http://schemas.microsoft.com/office/drawing/2014/main" id="{5523F5DB-1290-74B6-4B45-B0D05E2444BB}"/>
              </a:ext>
            </a:extLst>
          </p:cNvPr>
          <p:cNvCxnSpPr>
            <a:cxnSpLocks/>
            <a:stCxn id="5" idx="0"/>
            <a:endCxn id="7" idx="1"/>
          </p:cNvCxnSpPr>
          <p:nvPr/>
        </p:nvCxnSpPr>
        <p:spPr>
          <a:xfrm rot="16200000" flipH="1">
            <a:off x="3765325" y="1749582"/>
            <a:ext cx="365172" cy="2809609"/>
          </a:xfrm>
          <a:prstGeom prst="bentConnector4">
            <a:avLst>
              <a:gd name="adj1" fmla="val -62601"/>
              <a:gd name="adj2" fmla="val 88025"/>
            </a:avLst>
          </a:prstGeom>
          <a:noFill/>
          <a:ln w="38100" cap="flat" cmpd="sng" algn="ctr">
            <a:solidFill>
              <a:sysClr val="windowText" lastClr="000000"/>
            </a:solidFill>
            <a:prstDash val="solid"/>
            <a:headEnd type="oval" w="med" len="med"/>
            <a:tailEnd type="oval" w="med" len="med"/>
          </a:ln>
          <a:effectLst/>
        </p:spPr>
      </p:cxnSp>
      <p:cxnSp>
        <p:nvCxnSpPr>
          <p:cNvPr id="10" name="Elbow Connector 10">
            <a:extLst>
              <a:ext uri="{FF2B5EF4-FFF2-40B4-BE49-F238E27FC236}">
                <a16:creationId xmlns:a16="http://schemas.microsoft.com/office/drawing/2014/main" id="{B7341288-0A10-5457-8C4F-6E63B223583F}"/>
              </a:ext>
            </a:extLst>
          </p:cNvPr>
          <p:cNvCxnSpPr>
            <a:cxnSpLocks/>
            <a:endCxn id="8" idx="1"/>
          </p:cNvCxnSpPr>
          <p:nvPr/>
        </p:nvCxnSpPr>
        <p:spPr>
          <a:xfrm>
            <a:off x="3556000" y="4451682"/>
            <a:ext cx="1796716" cy="824047"/>
          </a:xfrm>
          <a:prstGeom prst="bentConnector3">
            <a:avLst>
              <a:gd name="adj1" fmla="val 50000"/>
            </a:avLst>
          </a:prstGeom>
          <a:noFill/>
          <a:ln w="38100" cap="flat" cmpd="sng" algn="ctr">
            <a:solidFill>
              <a:sysClr val="windowText" lastClr="000000"/>
            </a:solidFill>
            <a:prstDash val="solid"/>
            <a:headEnd type="oval" w="med" len="med"/>
            <a:tailEnd type="oval" w="med" len="med"/>
          </a:ln>
          <a:effectLst/>
        </p:spPr>
      </p:cxnSp>
      <p:sp>
        <p:nvSpPr>
          <p:cNvPr id="11" name="Freeform 21">
            <a:extLst>
              <a:ext uri="{FF2B5EF4-FFF2-40B4-BE49-F238E27FC236}">
                <a16:creationId xmlns:a16="http://schemas.microsoft.com/office/drawing/2014/main" id="{21A263A5-3F71-2970-70DB-8F78983BA080}"/>
              </a:ext>
            </a:extLst>
          </p:cNvPr>
          <p:cNvSpPr/>
          <p:nvPr/>
        </p:nvSpPr>
        <p:spPr>
          <a:xfrm rot="-964286" flipH="1">
            <a:off x="10642123" y="141507"/>
            <a:ext cx="1289269" cy="1890928"/>
          </a:xfrm>
          <a:custGeom>
            <a:avLst/>
            <a:gdLst/>
            <a:ahLst/>
            <a:cxnLst/>
            <a:rect l="l" t="t" r="r" b="b"/>
            <a:pathLst>
              <a:path w="2471034" h="3624183">
                <a:moveTo>
                  <a:pt x="2471033" y="0"/>
                </a:moveTo>
                <a:lnTo>
                  <a:pt x="0" y="0"/>
                </a:lnTo>
                <a:lnTo>
                  <a:pt x="0" y="3624183"/>
                </a:lnTo>
                <a:lnTo>
                  <a:pt x="2471033" y="3624183"/>
                </a:lnTo>
                <a:lnTo>
                  <a:pt x="247103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237340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44F059-863B-68A8-6BAF-515B2EB6A480}"/>
            </a:ext>
          </a:extLst>
        </p:cNvPr>
        <p:cNvGrpSpPr/>
        <p:nvPr/>
      </p:nvGrpSpPr>
      <p:grpSpPr>
        <a:xfrm>
          <a:off x="0" y="0"/>
          <a:ext cx="0" cy="0"/>
          <a:chOff x="0" y="0"/>
          <a:chExt cx="0" cy="0"/>
        </a:xfrm>
      </p:grpSpPr>
      <p:pic>
        <p:nvPicPr>
          <p:cNvPr id="2" name="Picture 4" descr="Hình ảnh người lính gác đảo Trường Sa - biểu tượng thiêng liêng mỗi khi nhớ  về">
            <a:extLst>
              <a:ext uri="{FF2B5EF4-FFF2-40B4-BE49-F238E27FC236}">
                <a16:creationId xmlns:a16="http://schemas.microsoft.com/office/drawing/2014/main" id="{D0D16AAC-FDDC-F48D-D841-D20F516846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833"/>
          <a:stretch/>
        </p:blipFill>
        <p:spPr bwMode="auto">
          <a:xfrm>
            <a:off x="711201" y="1772509"/>
            <a:ext cx="2400300" cy="489812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AC9BB1EB-E183-4A4B-0E14-4FE5C02F7430}"/>
              </a:ext>
            </a:extLst>
          </p:cNvPr>
          <p:cNvGrpSpPr/>
          <p:nvPr/>
        </p:nvGrpSpPr>
        <p:grpSpPr>
          <a:xfrm>
            <a:off x="3568700" y="2468974"/>
            <a:ext cx="8331200" cy="1333500"/>
            <a:chOff x="5486400" y="1584657"/>
            <a:chExt cx="14617195" cy="2339643"/>
          </a:xfrm>
        </p:grpSpPr>
        <p:sp>
          <p:nvSpPr>
            <p:cNvPr id="13" name="Rectangle: Rounded Corners 12">
              <a:extLst>
                <a:ext uri="{FF2B5EF4-FFF2-40B4-BE49-F238E27FC236}">
                  <a16:creationId xmlns:a16="http://schemas.microsoft.com/office/drawing/2014/main" id="{515EBB54-4BE7-260D-D073-1084D5F7937A}"/>
                </a:ext>
              </a:extLst>
            </p:cNvPr>
            <p:cNvSpPr/>
            <p:nvPr/>
          </p:nvSpPr>
          <p:spPr>
            <a:xfrm>
              <a:off x="6400799" y="1584657"/>
              <a:ext cx="13702796" cy="2339643"/>
            </a:xfrm>
            <a:prstGeom prst="roundRect">
              <a:avLst>
                <a:gd name="adj" fmla="val 12381"/>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Chủ động ngăn ngừa các nguy cơ chiến tranh, xung đột, tranh chấp.</a:t>
              </a:r>
            </a:p>
          </p:txBody>
        </p:sp>
        <p:sp>
          <p:nvSpPr>
            <p:cNvPr id="14" name="Oval 13">
              <a:extLst>
                <a:ext uri="{FF2B5EF4-FFF2-40B4-BE49-F238E27FC236}">
                  <a16:creationId xmlns:a16="http://schemas.microsoft.com/office/drawing/2014/main" id="{20E5B32F-E10E-0940-C389-70BCAC0521E3}"/>
                </a:ext>
              </a:extLst>
            </p:cNvPr>
            <p:cNvSpPr/>
            <p:nvPr/>
          </p:nvSpPr>
          <p:spPr>
            <a:xfrm>
              <a:off x="5486400" y="2487778"/>
              <a:ext cx="533400" cy="533400"/>
            </a:xfrm>
            <a:prstGeom prst="ellipse">
              <a:avLst/>
            </a:prstGeom>
            <a:solidFill>
              <a:srgbClr val="F5C30B"/>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6" name="Group 15">
            <a:extLst>
              <a:ext uri="{FF2B5EF4-FFF2-40B4-BE49-F238E27FC236}">
                <a16:creationId xmlns:a16="http://schemas.microsoft.com/office/drawing/2014/main" id="{D5024CD8-FFC0-1B57-6FBD-45D0460AFC6B}"/>
              </a:ext>
            </a:extLst>
          </p:cNvPr>
          <p:cNvGrpSpPr/>
          <p:nvPr/>
        </p:nvGrpSpPr>
        <p:grpSpPr>
          <a:xfrm>
            <a:off x="3568700" y="4018023"/>
            <a:ext cx="8331200" cy="912048"/>
            <a:chOff x="5486400" y="2324100"/>
            <a:chExt cx="14617195" cy="1600200"/>
          </a:xfrm>
        </p:grpSpPr>
        <p:sp>
          <p:nvSpPr>
            <p:cNvPr id="17" name="Rectangle: Rounded Corners 16">
              <a:extLst>
                <a:ext uri="{FF2B5EF4-FFF2-40B4-BE49-F238E27FC236}">
                  <a16:creationId xmlns:a16="http://schemas.microsoft.com/office/drawing/2014/main" id="{9112AB4A-0E08-F017-912D-1680378451DB}"/>
                </a:ext>
              </a:extLst>
            </p:cNvPr>
            <p:cNvSpPr/>
            <p:nvPr/>
          </p:nvSpPr>
          <p:spPr>
            <a:xfrm>
              <a:off x="6400799" y="2324100"/>
              <a:ext cx="13702796" cy="1600200"/>
            </a:xfrm>
            <a:prstGeom prst="roundRect">
              <a:avLst>
                <a:gd name="adj" fmla="val 12381"/>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Tôn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trọng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quyền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toàn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vẹn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lãnh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thổ</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18" name="Oval 17">
              <a:extLst>
                <a:ext uri="{FF2B5EF4-FFF2-40B4-BE49-F238E27FC236}">
                  <a16:creationId xmlns:a16="http://schemas.microsoft.com/office/drawing/2014/main" id="{11522941-6878-9E73-7799-FE891562B9CE}"/>
                </a:ext>
              </a:extLst>
            </p:cNvPr>
            <p:cNvSpPr/>
            <p:nvPr/>
          </p:nvSpPr>
          <p:spPr>
            <a:xfrm>
              <a:off x="5486400" y="2857500"/>
              <a:ext cx="533400" cy="533400"/>
            </a:xfrm>
            <a:prstGeom prst="ellipse">
              <a:avLst/>
            </a:prstGeom>
            <a:solidFill>
              <a:srgbClr val="F5C30B"/>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a:extLst>
              <a:ext uri="{FF2B5EF4-FFF2-40B4-BE49-F238E27FC236}">
                <a16:creationId xmlns:a16="http://schemas.microsoft.com/office/drawing/2014/main" id="{BD58D43A-413A-E514-EE38-DE0C5092DFE6}"/>
              </a:ext>
            </a:extLst>
          </p:cNvPr>
          <p:cNvGrpSpPr/>
          <p:nvPr/>
        </p:nvGrpSpPr>
        <p:grpSpPr>
          <a:xfrm>
            <a:off x="3568700" y="5145620"/>
            <a:ext cx="8331200" cy="914400"/>
            <a:chOff x="5486400" y="1257300"/>
            <a:chExt cx="14617195" cy="1604327"/>
          </a:xfrm>
        </p:grpSpPr>
        <p:sp>
          <p:nvSpPr>
            <p:cNvPr id="20" name="Rectangle: Rounded Corners 19">
              <a:extLst>
                <a:ext uri="{FF2B5EF4-FFF2-40B4-BE49-F238E27FC236}">
                  <a16:creationId xmlns:a16="http://schemas.microsoft.com/office/drawing/2014/main" id="{C38D74FC-7973-0617-0419-F2E4A1F55F6F}"/>
                </a:ext>
              </a:extLst>
            </p:cNvPr>
            <p:cNvSpPr/>
            <p:nvPr/>
          </p:nvSpPr>
          <p:spPr>
            <a:xfrm>
              <a:off x="6400799" y="1257300"/>
              <a:ext cx="13702796" cy="1604327"/>
            </a:xfrm>
            <a:prstGeom prst="roundRect">
              <a:avLst>
                <a:gd name="adj" fmla="val 12381"/>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quốc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21" name="Oval 20">
              <a:extLst>
                <a:ext uri="{FF2B5EF4-FFF2-40B4-BE49-F238E27FC236}">
                  <a16:creationId xmlns:a16="http://schemas.microsoft.com/office/drawing/2014/main" id="{B278BC1A-BD26-CDC7-B899-D2426A8DCE2E}"/>
                </a:ext>
              </a:extLst>
            </p:cNvPr>
            <p:cNvSpPr/>
            <p:nvPr/>
          </p:nvSpPr>
          <p:spPr>
            <a:xfrm>
              <a:off x="5486400" y="1792763"/>
              <a:ext cx="533400" cy="533400"/>
            </a:xfrm>
            <a:prstGeom prst="ellipse">
              <a:avLst/>
            </a:prstGeom>
            <a:solidFill>
              <a:srgbClr val="F5C30B"/>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25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133AB-F89E-7A02-7DB6-1C3DF0AECCB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A67C897-05DC-A9FD-3D2F-15340FA25E2A}"/>
              </a:ext>
            </a:extLst>
          </p:cNvPr>
          <p:cNvGrpSpPr/>
          <p:nvPr/>
        </p:nvGrpSpPr>
        <p:grpSpPr>
          <a:xfrm>
            <a:off x="898494" y="1828800"/>
            <a:ext cx="10395012" cy="3673998"/>
            <a:chOff x="1347741" y="1866900"/>
            <a:chExt cx="15592518" cy="5510996"/>
          </a:xfrm>
        </p:grpSpPr>
        <p:sp>
          <p:nvSpPr>
            <p:cNvPr id="6" name="Rectangle 5">
              <a:extLst>
                <a:ext uri="{FF2B5EF4-FFF2-40B4-BE49-F238E27FC236}">
                  <a16:creationId xmlns:a16="http://schemas.microsoft.com/office/drawing/2014/main" id="{F3F6B278-8C3E-A82D-A111-D267DCAA607D}"/>
                </a:ext>
              </a:extLst>
            </p:cNvPr>
            <p:cNvSpPr/>
            <p:nvPr/>
          </p:nvSpPr>
          <p:spPr>
            <a:xfrm>
              <a:off x="1771650" y="1866900"/>
              <a:ext cx="14744700" cy="1002710"/>
            </a:xfrm>
            <a:prstGeom prst="rect">
              <a:avLst/>
            </a:prstGeom>
            <a:solidFill>
              <a:srgbClr val="C0504D">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Chơi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trò</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chơi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7" name="Rectangle 6">
              <a:extLst>
                <a:ext uri="{FF2B5EF4-FFF2-40B4-BE49-F238E27FC236}">
                  <a16:creationId xmlns:a16="http://schemas.microsoft.com/office/drawing/2014/main" id="{8D41761E-BFDE-E9DD-9024-42E666C0D251}"/>
                </a:ext>
              </a:extLst>
            </p:cNvPr>
            <p:cNvSpPr/>
            <p:nvPr/>
          </p:nvSpPr>
          <p:spPr>
            <a:xfrm>
              <a:off x="1347741" y="2989456"/>
              <a:ext cx="15592518" cy="4388440"/>
            </a:xfrm>
            <a:prstGeom prst="rect">
              <a:avLst/>
            </a:prstGeom>
            <a:solidFill>
              <a:sysClr val="window" lastClr="FFFFFF"/>
            </a:solidFill>
            <a:ln w="25400" cap="flat" cmpd="sng" algn="ctr">
              <a:noFill/>
              <a:prstDash val="solid"/>
            </a:ln>
            <a:effectLst/>
          </p:spPr>
          <p:txBody>
            <a:bodyPr rtlCol="0" anchor="b"/>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1200" dirty="0">
                  <a:solidFill>
                    <a:prstClr val="black"/>
                  </a:solidFill>
                  <a:latin typeface="UTM Avo" panose="02040603050506020204" pitchFamily="18" charset="0"/>
                  <a:ea typeface="+mn-ea"/>
                  <a:cs typeface="Arial" panose="020B0604020202020204" pitchFamily="34" charset="0"/>
                </a:rPr>
                <a:t>Học sinh thảo luận nhóm nêu ra các biện pháp bảo vệ hoà bình.</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1200" dirty="0">
                  <a:solidFill>
                    <a:prstClr val="black"/>
                  </a:solidFill>
                  <a:latin typeface="UTM Avo" panose="02040603050506020204" pitchFamily="18" charset="0"/>
                  <a:ea typeface="+mn-ea"/>
                  <a:cs typeface="Arial" panose="020B0604020202020204" pitchFamily="34" charset="0"/>
                </a:rPr>
                <a:t>học sinh viết các từ khoá vào giấy nhớ và lần lượt từng thành viên dán lên ô của nhóm mình trên bảng phụ trong vòng 2 phút.</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1200" dirty="0">
                  <a:solidFill>
                    <a:prstClr val="black"/>
                  </a:solidFill>
                  <a:latin typeface="UTM Avo" panose="02040603050506020204" pitchFamily="18" charset="0"/>
                  <a:ea typeface="+mn-ea"/>
                  <a:cs typeface="Arial" panose="020B0604020202020204" pitchFamily="34" charset="0"/>
                </a:rPr>
                <a:t>Nhóm nào ghi được nhiều câu trả lời chính xác nhất sẽ giành chiến thắng. </a:t>
              </a:r>
            </a:p>
          </p:txBody>
        </p:sp>
      </p:grpSp>
      <p:sp>
        <p:nvSpPr>
          <p:cNvPr id="8" name="Freeform 8">
            <a:extLst>
              <a:ext uri="{FF2B5EF4-FFF2-40B4-BE49-F238E27FC236}">
                <a16:creationId xmlns:a16="http://schemas.microsoft.com/office/drawing/2014/main" id="{A4F48998-38A0-0D2E-2BB2-2CC272B2EF5D}"/>
              </a:ext>
            </a:extLst>
          </p:cNvPr>
          <p:cNvSpPr/>
          <p:nvPr/>
        </p:nvSpPr>
        <p:spPr>
          <a:xfrm>
            <a:off x="3929406" y="5281803"/>
            <a:ext cx="4333188" cy="1576197"/>
          </a:xfrm>
          <a:custGeom>
            <a:avLst/>
            <a:gdLst/>
            <a:ahLst/>
            <a:cxnLst/>
            <a:rect l="l" t="t" r="r" b="b"/>
            <a:pathLst>
              <a:path w="7315200" h="2660904">
                <a:moveTo>
                  <a:pt x="0" y="0"/>
                </a:moveTo>
                <a:lnTo>
                  <a:pt x="7315200" y="0"/>
                </a:lnTo>
                <a:lnTo>
                  <a:pt x="7315200" y="2660904"/>
                </a:lnTo>
                <a:lnTo>
                  <a:pt x="0" y="26609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281220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55354-5534-EE51-2844-F9CC5433023A}"/>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DD931D2A-A42F-6A49-78A7-DB965893507C}"/>
              </a:ext>
            </a:extLst>
          </p:cNvPr>
          <p:cNvSpPr/>
          <p:nvPr/>
        </p:nvSpPr>
        <p:spPr>
          <a:xfrm>
            <a:off x="615974" y="1784853"/>
            <a:ext cx="6400800" cy="762000"/>
          </a:xfrm>
          <a:prstGeom prst="roundRect">
            <a:avLst>
              <a:gd name="adj" fmla="val 50000"/>
            </a:avLst>
          </a:prstGeom>
          <a:solidFill>
            <a:schemeClr val="accent1">
              <a:lumMod val="20000"/>
              <a:lumOff val="80000"/>
            </a:scheme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lvl="0" algn="ctr" defTabSz="609630">
              <a:buClrTx/>
              <a:defRPr/>
            </a:pPr>
            <a:r>
              <a:rPr lang="en-US" sz="2400" b="1" kern="1200">
                <a:solidFill>
                  <a:schemeClr val="tx1"/>
                </a:solidFill>
                <a:latin typeface="UTM Avo" panose="02040603050506020204" pitchFamily="18" charset="0"/>
                <a:ea typeface="+mn-ea"/>
                <a:cs typeface="Arial" panose="020B0604020202020204" pitchFamily="34" charset="0"/>
              </a:rPr>
              <a:t> Một số biện pháp bảo vệ hòa bình:</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A0D0F970-094F-4518-7281-B22708049FFD}"/>
              </a:ext>
            </a:extLst>
          </p:cNvPr>
          <p:cNvGrpSpPr/>
          <p:nvPr/>
        </p:nvGrpSpPr>
        <p:grpSpPr>
          <a:xfrm>
            <a:off x="1657374" y="2836355"/>
            <a:ext cx="4318000" cy="3793377"/>
            <a:chOff x="1838361" y="2685382"/>
            <a:chExt cx="6477000" cy="5690065"/>
          </a:xfrm>
        </p:grpSpPr>
        <p:grpSp>
          <p:nvGrpSpPr>
            <p:cNvPr id="283" name="Group 282">
              <a:extLst>
                <a:ext uri="{FF2B5EF4-FFF2-40B4-BE49-F238E27FC236}">
                  <a16:creationId xmlns:a16="http://schemas.microsoft.com/office/drawing/2014/main" id="{A7BE511E-11D3-859F-6CB5-FA52DED6DEA6}"/>
                </a:ext>
              </a:extLst>
            </p:cNvPr>
            <p:cNvGrpSpPr/>
            <p:nvPr/>
          </p:nvGrpSpPr>
          <p:grpSpPr>
            <a:xfrm rot="235559">
              <a:off x="1838361" y="3422447"/>
              <a:ext cx="6477000" cy="4953000"/>
              <a:chOff x="1295400" y="4305300"/>
              <a:chExt cx="6477000" cy="4953000"/>
            </a:xfrm>
          </p:grpSpPr>
          <p:sp>
            <p:nvSpPr>
              <p:cNvPr id="285" name="Folded Corner 3">
                <a:extLst>
                  <a:ext uri="{FF2B5EF4-FFF2-40B4-BE49-F238E27FC236}">
                    <a16:creationId xmlns:a16="http://schemas.microsoft.com/office/drawing/2014/main" id="{6F47F7D6-3485-2F3F-B673-E7AE95E28D39}"/>
                  </a:ext>
                </a:extLst>
              </p:cNvPr>
              <p:cNvSpPr/>
              <p:nvPr/>
            </p:nvSpPr>
            <p:spPr>
              <a:xfrm>
                <a:off x="1295400" y="4305300"/>
                <a:ext cx="6477000" cy="4953000"/>
              </a:xfrm>
              <a:prstGeom prst="foldedCorner">
                <a:avLst/>
              </a:prstGeom>
              <a:solidFill>
                <a:srgbClr val="FFE5E5"/>
              </a:solidFill>
              <a:ln w="25400" cap="flat" cmpd="sng" algn="ctr">
                <a:solidFill>
                  <a:srgbClr val="C0504D">
                    <a:lumMod val="40000"/>
                    <a:lumOff val="60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86" name="Rectangle 285">
                <a:extLst>
                  <a:ext uri="{FF2B5EF4-FFF2-40B4-BE49-F238E27FC236}">
                    <a16:creationId xmlns:a16="http://schemas.microsoft.com/office/drawing/2014/main" id="{27D50947-9AA4-3ECC-9B8B-C19996B3F1B7}"/>
                  </a:ext>
                </a:extLst>
              </p:cNvPr>
              <p:cNvSpPr/>
              <p:nvPr/>
            </p:nvSpPr>
            <p:spPr>
              <a:xfrm>
                <a:off x="1456208" y="5109420"/>
                <a:ext cx="6155384" cy="3344762"/>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Chủ động giải quyết mâu thuẫn thông qua trao đổi, thảo luận, thương lượng, đàm phán,...</a:t>
                </a:r>
              </a:p>
            </p:txBody>
          </p:sp>
        </p:grpSp>
        <p:pic>
          <p:nvPicPr>
            <p:cNvPr id="284" name="Picture 283">
              <a:extLst>
                <a:ext uri="{FF2B5EF4-FFF2-40B4-BE49-F238E27FC236}">
                  <a16:creationId xmlns:a16="http://schemas.microsoft.com/office/drawing/2014/main" id="{5BDA2D05-FD8D-5E4F-C311-075DC007E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861" y="2685382"/>
              <a:ext cx="806581" cy="1215042"/>
            </a:xfrm>
            <a:prstGeom prst="rect">
              <a:avLst/>
            </a:prstGeom>
          </p:spPr>
        </p:pic>
      </p:grpSp>
      <p:grpSp>
        <p:nvGrpSpPr>
          <p:cNvPr id="287" name="Group 286">
            <a:extLst>
              <a:ext uri="{FF2B5EF4-FFF2-40B4-BE49-F238E27FC236}">
                <a16:creationId xmlns:a16="http://schemas.microsoft.com/office/drawing/2014/main" id="{3EBE8BF8-55A5-7B92-4B83-99BA47AD4952}"/>
              </a:ext>
            </a:extLst>
          </p:cNvPr>
          <p:cNvGrpSpPr/>
          <p:nvPr/>
        </p:nvGrpSpPr>
        <p:grpSpPr>
          <a:xfrm>
            <a:off x="6740776" y="2550173"/>
            <a:ext cx="4613185" cy="3943283"/>
            <a:chOff x="9730164" y="2802925"/>
            <a:chExt cx="6919778" cy="5914924"/>
          </a:xfrm>
        </p:grpSpPr>
        <p:grpSp>
          <p:nvGrpSpPr>
            <p:cNvPr id="288" name="Group 287">
              <a:extLst>
                <a:ext uri="{FF2B5EF4-FFF2-40B4-BE49-F238E27FC236}">
                  <a16:creationId xmlns:a16="http://schemas.microsoft.com/office/drawing/2014/main" id="{C02EDF3B-3BF7-B9EB-1A7C-59064F64B27D}"/>
                </a:ext>
              </a:extLst>
            </p:cNvPr>
            <p:cNvGrpSpPr/>
            <p:nvPr/>
          </p:nvGrpSpPr>
          <p:grpSpPr>
            <a:xfrm rot="21314456">
              <a:off x="9730164" y="3484558"/>
              <a:ext cx="6919778" cy="5233291"/>
              <a:chOff x="852621" y="4305298"/>
              <a:chExt cx="6919778" cy="5233291"/>
            </a:xfrm>
          </p:grpSpPr>
          <p:sp>
            <p:nvSpPr>
              <p:cNvPr id="290" name="Folded Corner 6">
                <a:extLst>
                  <a:ext uri="{FF2B5EF4-FFF2-40B4-BE49-F238E27FC236}">
                    <a16:creationId xmlns:a16="http://schemas.microsoft.com/office/drawing/2014/main" id="{63BF9A27-488F-CCD1-5DBA-A217F2B8B983}"/>
                  </a:ext>
                </a:extLst>
              </p:cNvPr>
              <p:cNvSpPr/>
              <p:nvPr/>
            </p:nvSpPr>
            <p:spPr>
              <a:xfrm>
                <a:off x="852621" y="4305298"/>
                <a:ext cx="6919778" cy="5233291"/>
              </a:xfrm>
              <a:prstGeom prst="foldedCorner">
                <a:avLst/>
              </a:prstGeom>
              <a:solidFill>
                <a:schemeClr val="accent6">
                  <a:lumMod val="20000"/>
                  <a:lumOff val="80000"/>
                </a:schemeClr>
              </a:solidFill>
              <a:ln w="25400" cap="flat" cmpd="sng" algn="ctr">
                <a:solidFill>
                  <a:srgbClr val="9BBB59">
                    <a:lumMod val="60000"/>
                    <a:lumOff val="40000"/>
                  </a:srgbClr>
                </a:solidFill>
                <a:prstDash val="solid"/>
              </a:ln>
              <a:effectLst>
                <a:outerShdw blurRad="50800" dist="38100" dir="2700000" algn="tl" rotWithShape="0">
                  <a:prstClr val="black">
                    <a:alpha val="40000"/>
                  </a:prst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91" name="Rectangle 290">
                <a:extLst>
                  <a:ext uri="{FF2B5EF4-FFF2-40B4-BE49-F238E27FC236}">
                    <a16:creationId xmlns:a16="http://schemas.microsoft.com/office/drawing/2014/main" id="{D8D6C816-48D1-7673-BEAB-9A458F31F0F6}"/>
                  </a:ext>
                </a:extLst>
              </p:cNvPr>
              <p:cNvSpPr/>
              <p:nvPr/>
            </p:nvSpPr>
            <p:spPr>
              <a:xfrm>
                <a:off x="1126140" y="5249561"/>
                <a:ext cx="6494663" cy="3344761"/>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thuẫn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xảy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xung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dựa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nghĩa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pic>
          <p:nvPicPr>
            <p:cNvPr id="289" name="Picture 288">
              <a:extLst>
                <a:ext uri="{FF2B5EF4-FFF2-40B4-BE49-F238E27FC236}">
                  <a16:creationId xmlns:a16="http://schemas.microsoft.com/office/drawing/2014/main" id="{4080C707-E695-EEE4-E942-C3029B373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19265">
              <a:off x="12563189" y="2802925"/>
              <a:ext cx="806581" cy="1215042"/>
            </a:xfrm>
            <a:prstGeom prst="rect">
              <a:avLst/>
            </a:prstGeom>
          </p:spPr>
        </p:pic>
      </p:grpSp>
      <p:pic>
        <p:nvPicPr>
          <p:cNvPr id="292" name="Picture 291">
            <a:extLst>
              <a:ext uri="{FF2B5EF4-FFF2-40B4-BE49-F238E27FC236}">
                <a16:creationId xmlns:a16="http://schemas.microsoft.com/office/drawing/2014/main" id="{E0FD9A34-4FDD-E374-3BF4-04785FBE693A}"/>
              </a:ext>
            </a:extLst>
          </p:cNvPr>
          <p:cNvPicPr>
            <a:picLocks noChangeAspect="1"/>
          </p:cNvPicPr>
          <p:nvPr/>
        </p:nvPicPr>
        <p:blipFill>
          <a:blip r:embed="rId4"/>
          <a:stretch>
            <a:fillRect/>
          </a:stretch>
        </p:blipFill>
        <p:spPr>
          <a:xfrm flipH="1">
            <a:off x="9944737" y="736241"/>
            <a:ext cx="1784607" cy="1813932"/>
          </a:xfrm>
          <a:prstGeom prst="rect">
            <a:avLst/>
          </a:prstGeom>
        </p:spPr>
      </p:pic>
    </p:spTree>
    <p:extLst>
      <p:ext uri="{BB962C8B-B14F-4D97-AF65-F5344CB8AC3E}">
        <p14:creationId xmlns:p14="http://schemas.microsoft.com/office/powerpoint/2010/main" val="19472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92"/>
                                        </p:tgtEl>
                                        <p:attrNameLst>
                                          <p:attrName>style.visibility</p:attrName>
                                        </p:attrNameLst>
                                      </p:cBhvr>
                                      <p:to>
                                        <p:strVal val="visible"/>
                                      </p:to>
                                    </p:set>
                                    <p:animEffect transition="in" filter="fade">
                                      <p:cBhvr>
                                        <p:cTn id="10" dur="500"/>
                                        <p:tgtEl>
                                          <p:spTgt spid="29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87"/>
                                        </p:tgtEl>
                                        <p:attrNameLst>
                                          <p:attrName>style.visibility</p:attrName>
                                        </p:attrNameLst>
                                      </p:cBhvr>
                                      <p:to>
                                        <p:strVal val="visible"/>
                                      </p:to>
                                    </p:set>
                                    <p:animEffect transition="in" filter="fade">
                                      <p:cBhvr>
                                        <p:cTn id="20" dur="5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BC08-A2E6-590E-3A25-32BF699FC20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64D9BF43-91AE-0C02-F63E-956FAC51BE19}"/>
              </a:ext>
            </a:extLst>
          </p:cNvPr>
          <p:cNvGrpSpPr/>
          <p:nvPr/>
        </p:nvGrpSpPr>
        <p:grpSpPr>
          <a:xfrm>
            <a:off x="1771650" y="1920932"/>
            <a:ext cx="8648700" cy="4448960"/>
            <a:chOff x="1447800" y="953215"/>
            <a:chExt cx="15697200" cy="8074766"/>
          </a:xfrm>
        </p:grpSpPr>
        <p:grpSp>
          <p:nvGrpSpPr>
            <p:cNvPr id="5" name="Group 4">
              <a:extLst>
                <a:ext uri="{FF2B5EF4-FFF2-40B4-BE49-F238E27FC236}">
                  <a16:creationId xmlns:a16="http://schemas.microsoft.com/office/drawing/2014/main" id="{908FAC11-8A06-9219-FA17-E904EDD28C6B}"/>
                </a:ext>
              </a:extLst>
            </p:cNvPr>
            <p:cNvGrpSpPr/>
            <p:nvPr/>
          </p:nvGrpSpPr>
          <p:grpSpPr>
            <a:xfrm>
              <a:off x="1447800" y="1104900"/>
              <a:ext cx="6781800" cy="6781800"/>
              <a:chOff x="990600" y="1421423"/>
              <a:chExt cx="6781800" cy="6781800"/>
            </a:xfrm>
          </p:grpSpPr>
          <p:sp>
            <p:nvSpPr>
              <p:cNvPr id="10" name="Oval 9">
                <a:extLst>
                  <a:ext uri="{FF2B5EF4-FFF2-40B4-BE49-F238E27FC236}">
                    <a16:creationId xmlns:a16="http://schemas.microsoft.com/office/drawing/2014/main" id="{D931916D-AFB6-E4E1-13BD-3968C7074668}"/>
                  </a:ext>
                </a:extLst>
              </p:cNvPr>
              <p:cNvSpPr/>
              <p:nvPr/>
            </p:nvSpPr>
            <p:spPr>
              <a:xfrm>
                <a:off x="990600" y="1421423"/>
                <a:ext cx="6781800" cy="6781800"/>
              </a:xfrm>
              <a:prstGeom prst="ellipse">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2" descr="Chim Bồ Câu Hòa Bình Vector | Công cụ đồ họa AI Tải xuống miễn phí - Pikbest">
                <a:extLst>
                  <a:ext uri="{FF2B5EF4-FFF2-40B4-BE49-F238E27FC236}">
                    <a16:creationId xmlns:a16="http://schemas.microsoft.com/office/drawing/2014/main" id="{66B15429-638B-5D60-087A-DE031B24068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13338" y="1485900"/>
                <a:ext cx="6336323" cy="6336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858EAD7E-713B-1E61-ECD1-B8CDB6CBE408}"/>
                </a:ext>
              </a:extLst>
            </p:cNvPr>
            <p:cNvGrpSpPr/>
            <p:nvPr/>
          </p:nvGrpSpPr>
          <p:grpSpPr>
            <a:xfrm>
              <a:off x="9982200" y="953215"/>
              <a:ext cx="7162800" cy="7085169"/>
              <a:chOff x="9601200" y="1366086"/>
              <a:chExt cx="7162800" cy="7085169"/>
            </a:xfrm>
          </p:grpSpPr>
          <p:sp>
            <p:nvSpPr>
              <p:cNvPr id="8" name="Oval 7">
                <a:extLst>
                  <a:ext uri="{FF2B5EF4-FFF2-40B4-BE49-F238E27FC236}">
                    <a16:creationId xmlns:a16="http://schemas.microsoft.com/office/drawing/2014/main" id="{993DA1FA-D2DF-CFFA-B304-2008076E1C7F}"/>
                  </a:ext>
                </a:extLst>
              </p:cNvPr>
              <p:cNvSpPr/>
              <p:nvPr/>
            </p:nvSpPr>
            <p:spPr>
              <a:xfrm>
                <a:off x="9791700" y="1517771"/>
                <a:ext cx="6781800" cy="6781800"/>
              </a:xfrm>
              <a:prstGeom prst="ellipse">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4" descr="Hình ảnh Chim Bồ Câu Hòa Bình Trắng Trong Tay Con Người Minh Họa Vector  Phẳng PNG , Chiến Tranh, Quyền Lực, Của PNG và Vector với nền trong suốt để  tải">
                <a:extLst>
                  <a:ext uri="{FF2B5EF4-FFF2-40B4-BE49-F238E27FC236}">
                    <a16:creationId xmlns:a16="http://schemas.microsoft.com/office/drawing/2014/main" id="{FA36608C-F771-43E2-D7D2-525CEF346F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1200" y="1366086"/>
                <a:ext cx="7162800" cy="7085169"/>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570B8935-B77E-8773-86AD-32AE2173EDF9}"/>
                </a:ext>
              </a:extLst>
            </p:cNvPr>
            <p:cNvSpPr txBox="1"/>
            <p:nvPr/>
          </p:nvSpPr>
          <p:spPr>
            <a:xfrm>
              <a:off x="2849359" y="8190069"/>
              <a:ext cx="12894083" cy="837912"/>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vi-VN" sz="2400" b="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Chim bồ câu trắng - biểu tượng của hoà bình</a:t>
              </a:r>
            </a:p>
          </p:txBody>
        </p:sp>
      </p:grpSp>
    </p:spTree>
    <p:extLst>
      <p:ext uri="{BB962C8B-B14F-4D97-AF65-F5344CB8AC3E}">
        <p14:creationId xmlns:p14="http://schemas.microsoft.com/office/powerpoint/2010/main" val="8861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922CFB-1E9C-B3F1-DDC9-3928FC09723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A603477-BDA0-1581-DB54-07CF0CAD0949}"/>
              </a:ext>
            </a:extLst>
          </p:cNvPr>
          <p:cNvSpPr/>
          <p:nvPr/>
        </p:nvSpPr>
        <p:spPr>
          <a:xfrm>
            <a:off x="196849" y="1701801"/>
            <a:ext cx="11798300" cy="5029200"/>
          </a:xfrm>
          <a:prstGeom prst="roundRect">
            <a:avLst>
              <a:gd name="adj" fmla="val 4877"/>
            </a:avLst>
          </a:prstGeom>
          <a:solidFill>
            <a:schemeClr val="bg1"/>
          </a:solidFill>
          <a:ln w="38100" cap="flat" cmpd="sng" algn="ctr">
            <a:solidFill>
              <a:srgbClr val="671E29">
                <a:shade val="15000"/>
              </a:srgbClr>
            </a:solidFill>
            <a:prstDash val="solid"/>
          </a:ln>
          <a:effectLst/>
        </p:spPr>
        <p:txBody>
          <a:bodyPr rtlCol="0" anchor="ctr"/>
          <a:lstStyle/>
          <a:p>
            <a:pPr marL="380990" lvl="0" indent="-380990" algn="just">
              <a:lnSpc>
                <a:spcPct val="150000"/>
              </a:lnSpc>
              <a:buClrTx/>
              <a:buFont typeface="Arial" panose="020B0604020202020204" pitchFamily="34" charset="0"/>
              <a:buChar char="•"/>
              <a:defRPr/>
            </a:pPr>
            <a:r>
              <a:rPr lang="vi-VN" sz="2000">
                <a:latin typeface="UTM Avo" panose="02040603050506020204" pitchFamily="18" charset="0"/>
                <a:ea typeface="UD Digi Kyokasho N-B" panose="02020700000000000000" pitchFamily="17" charset="-128"/>
                <a:cs typeface="+mn-cs"/>
              </a:rPr>
              <a:t>Bảo vệ hoà bình là đấu tranh để bảo vệ độc lập, chủ quyền, thống nhất và toàn vẹn lãnh thổ; chủ động ngăn ngừa các nguy cơ chiến tranh, xung đột, tranh chấp; tôn trọng chủ quyền, toàn vẹn lãnh thổ; không phân biệt, kì thị quốc gia, dân tộc;... </a:t>
            </a:r>
          </a:p>
          <a:p>
            <a:pPr marL="380990" lvl="0" indent="-380990" algn="just">
              <a:lnSpc>
                <a:spcPct val="150000"/>
              </a:lnSpc>
              <a:buClrTx/>
              <a:buFont typeface="Arial" panose="020B0604020202020204" pitchFamily="34" charset="0"/>
              <a:buChar char="•"/>
              <a:defRPr/>
            </a:pPr>
            <a:r>
              <a:rPr lang="vi-VN" sz="2000">
                <a:latin typeface="UTM Avo" panose="02040603050506020204" pitchFamily="18" charset="0"/>
                <a:ea typeface="UD Digi Kyokasho N-B" panose="02020700000000000000" pitchFamily="17" charset="-128"/>
                <a:cs typeface="+mn-cs"/>
              </a:rPr>
              <a:t>Bảo vệ hoà bình mang lại cuộc sống bình yên và ổn định cho con người, để mỗi người được yên tâm phát triển bản thân và từ đó góp phần xây dựng đất nước; tạo điều kiện để mỗi quốc gia xây dựng, phát triển giàu mạnh về mọi mặt; góp phần tạo lập mối quan hệ bình đẳng, dân chủ và tiến bộ xã hội giữa các quốc gia, dân tộc. </a:t>
            </a:r>
          </a:p>
          <a:p>
            <a:pPr marL="380990" lvl="0" indent="-380990" algn="just">
              <a:lnSpc>
                <a:spcPct val="150000"/>
              </a:lnSpc>
              <a:buClrTx/>
              <a:buFont typeface="Arial" panose="020B0604020202020204" pitchFamily="34" charset="0"/>
              <a:buChar char="•"/>
              <a:defRPr/>
            </a:pPr>
            <a:r>
              <a:rPr lang="vi-VN" sz="2000">
                <a:latin typeface="UTM Avo" panose="02040603050506020204" pitchFamily="18" charset="0"/>
                <a:ea typeface="UD Digi Kyokasho N-B" panose="02020700000000000000" pitchFamily="17" charset="-128"/>
                <a:cs typeface="+mn-cs"/>
              </a:rPr>
              <a:t>Chủ động giải quyết mâu thuẫn khi xảy ra xung đột, tranh chấp bằng các biện pháp hoà bình, tránh để xảy ra xung đột vũ trang và chiến tranh; tìm cách giải quyết tranh chấp, xung đột bằng con đường đàm phán, trung gian, hoà giải và các biện pháp hoà bình khác.</a:t>
            </a:r>
            <a:endParaRPr lang="vi-VN" sz="2000" dirty="0">
              <a:latin typeface="UTM Avo" panose="02040603050506020204" pitchFamily="18" charset="0"/>
              <a:ea typeface="UD Digi Kyokasho N-B" panose="02020700000000000000" pitchFamily="17" charset="-128"/>
              <a:cs typeface="+mn-cs"/>
            </a:endParaRPr>
          </a:p>
        </p:txBody>
      </p:sp>
      <p:sp>
        <p:nvSpPr>
          <p:cNvPr id="3" name="Rectangle: Rounded Corners 2">
            <a:extLst>
              <a:ext uri="{FF2B5EF4-FFF2-40B4-BE49-F238E27FC236}">
                <a16:creationId xmlns:a16="http://schemas.microsoft.com/office/drawing/2014/main" id="{D80CBC32-C3AA-7F51-D5B4-2F37FAE275F8}"/>
              </a:ext>
            </a:extLst>
          </p:cNvPr>
          <p:cNvSpPr/>
          <p:nvPr/>
        </p:nvSpPr>
        <p:spPr>
          <a:xfrm>
            <a:off x="5054901" y="1143000"/>
            <a:ext cx="2082195" cy="558801"/>
          </a:xfrm>
          <a:prstGeom prst="roundRect">
            <a:avLst>
              <a:gd name="adj" fmla="val 50000"/>
            </a:avLst>
          </a:prstGeom>
          <a:solidFill>
            <a:schemeClr val="accent6">
              <a:lumMod val="60000"/>
              <a:lumOff val="40000"/>
            </a:schemeClr>
          </a:solidFill>
          <a:ln w="381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Kết</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luận</a:t>
            </a:r>
            <a:endPar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9920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7A898C-9BE0-A066-7FC1-A14D1BFB86B0}"/>
              </a:ext>
            </a:extLst>
          </p:cNvPr>
          <p:cNvGrpSpPr/>
          <p:nvPr/>
        </p:nvGrpSpPr>
        <p:grpSpPr>
          <a:xfrm>
            <a:off x="892087" y="1677438"/>
            <a:ext cx="10407825" cy="1411989"/>
            <a:chOff x="388258" y="214087"/>
            <a:chExt cx="7805869" cy="1058991"/>
          </a:xfrm>
        </p:grpSpPr>
        <p:sp>
          <p:nvSpPr>
            <p:cNvPr id="4" name="Oval 3">
              <a:extLst>
                <a:ext uri="{FF2B5EF4-FFF2-40B4-BE49-F238E27FC236}">
                  <a16:creationId xmlns:a16="http://schemas.microsoft.com/office/drawing/2014/main" id="{4B51A6C4-86D6-FCA3-9D8B-A849C644D091}"/>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UTM Avo" panose="02040603050506020204" pitchFamily="18" charset="0"/>
                  <a:ea typeface="+mn-ea"/>
                  <a:cs typeface="+mn-cs"/>
                </a:rPr>
                <a:t>2</a:t>
              </a:r>
              <a:endPar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1569BE20-4D54-27E6-822F-9C4B3160FE5F}"/>
                </a:ext>
              </a:extLst>
            </p:cNvPr>
            <p:cNvSpPr txBox="1"/>
            <p:nvPr/>
          </p:nvSpPr>
          <p:spPr>
            <a:xfrm>
              <a:off x="969543" y="214087"/>
              <a:ext cx="7224584" cy="1058991"/>
            </a:xfrm>
            <a:prstGeom prst="rect">
              <a:avLst/>
            </a:prstGeom>
            <a:noFill/>
          </p:spPr>
          <p:txBody>
            <a:bodyPr wrap="square" rtlCol="0">
              <a:spAutoFit/>
            </a:bodyPr>
            <a:lstStyle/>
            <a:p>
              <a:pPr algn="just">
                <a:lnSpc>
                  <a:spcPct val="150000"/>
                </a:lnSpc>
              </a:pPr>
              <a:r>
                <a:rPr lang="vi-VN" sz="2000" dirty="0">
                  <a:latin typeface="UTM Avo" panose="02040603050506020204" pitchFamily="18" charset="0"/>
                </a:rPr>
                <a:t>Theo em, học sinh có thể tham gia tuyên truyền về hoà bình và bảo vệ hoà bình bằng những hình thức, việc làm cụ thể nào dưới đây? Em hãy cho biết ý nghĩa của những việc làm đó.</a:t>
              </a:r>
            </a:p>
          </p:txBody>
        </p:sp>
      </p:grpSp>
      <p:sp>
        <p:nvSpPr>
          <p:cNvPr id="3" name="TextBox 2">
            <a:extLst>
              <a:ext uri="{FF2B5EF4-FFF2-40B4-BE49-F238E27FC236}">
                <a16:creationId xmlns:a16="http://schemas.microsoft.com/office/drawing/2014/main" id="{282DC333-6667-D009-8B42-5DFE2E23032B}"/>
              </a:ext>
            </a:extLst>
          </p:cNvPr>
          <p:cNvSpPr txBox="1"/>
          <p:nvPr/>
        </p:nvSpPr>
        <p:spPr>
          <a:xfrm>
            <a:off x="892087" y="3089427"/>
            <a:ext cx="10679478" cy="3374065"/>
          </a:xfrm>
          <a:prstGeom prst="rect">
            <a:avLst/>
          </a:prstGeom>
          <a:noFill/>
        </p:spPr>
        <p:txBody>
          <a:bodyPr wrap="square">
            <a:spAutoFit/>
          </a:bodyPr>
          <a:lstStyle/>
          <a:p>
            <a:pPr marL="495325" indent="-495325" algn="just">
              <a:lnSpc>
                <a:spcPct val="150000"/>
              </a:lnSpc>
              <a:spcAft>
                <a:spcPts val="333"/>
              </a:spcAft>
              <a:buFont typeface="+mj-lt"/>
              <a:buAutoNum type="alphaUcPeriod"/>
            </a:pPr>
            <a:r>
              <a:rPr lang="en-US" sz="2000" dirty="0">
                <a:latin typeface="UTM Avo" panose="02040603050506020204" pitchFamily="18" charset="0"/>
                <a:ea typeface="Times New Roman" panose="02020603050405020304" pitchFamily="18" charset="0"/>
                <a:cs typeface="Arial" panose="020B0604020202020204" pitchFamily="34" charset="0"/>
              </a:rPr>
              <a:t>Tham </a:t>
            </a:r>
            <a:r>
              <a:rPr lang="en-US" sz="2000" dirty="0" err="1">
                <a:latin typeface="UTM Avo" panose="02040603050506020204" pitchFamily="18" charset="0"/>
                <a:ea typeface="Times New Roman" panose="02020603050405020304" pitchFamily="18" charset="0"/>
                <a:cs typeface="Arial" panose="020B0604020202020204" pitchFamily="34" charset="0"/>
              </a:rPr>
              <a:t>gia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cuộc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trong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nước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quốc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tế</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để</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tuyên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truyền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về</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hoà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khát</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vọng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hoà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bình</a:t>
            </a:r>
            <a:r>
              <a:rPr lang="en-US" sz="2000" dirty="0">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SimSun" panose="02010600030101010101" pitchFamily="2" charset="-122"/>
              <a:cs typeface="Arial" panose="020B0604020202020204" pitchFamily="34" charset="0"/>
            </a:endParaRPr>
          </a:p>
          <a:p>
            <a:pPr marL="495325" indent="-495325" algn="just">
              <a:lnSpc>
                <a:spcPct val="150000"/>
              </a:lnSpc>
              <a:spcAft>
                <a:spcPts val="333"/>
              </a:spcAft>
              <a:buFont typeface="+mj-lt"/>
              <a:buAutoNum type="alphaUcPeriod"/>
            </a:pPr>
            <a:r>
              <a:rPr lang="en-US" sz="2000" dirty="0" err="1">
                <a:latin typeface="UTM Avo" panose="02040603050506020204" pitchFamily="18" charset="0"/>
                <a:ea typeface="Times New Roman" panose="02020603050405020304" pitchFamily="18" charset="0"/>
                <a:cs typeface="Arial" panose="020B0604020202020204" pitchFamily="34" charset="0"/>
              </a:rPr>
              <a:t>Nghiên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cứu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về</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lịch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sử</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cuộc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chiến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tranh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hậu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quả</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nặng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nề</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của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chúng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để</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nỗ</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lực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rèn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luyện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bản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sẵn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sàng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tham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gia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bảo</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vệ</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hoà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khi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dù</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điều</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kiện</a:t>
            </a:r>
            <a:r>
              <a:rPr lang="en-US" sz="2000" dirty="0">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SimSun" panose="02010600030101010101" pitchFamily="2" charset="-122"/>
              <a:cs typeface="Arial" panose="020B0604020202020204" pitchFamily="34" charset="0"/>
            </a:endParaRPr>
          </a:p>
          <a:p>
            <a:pPr marL="495325" indent="-495325" algn="just">
              <a:lnSpc>
                <a:spcPct val="150000"/>
              </a:lnSpc>
              <a:spcAft>
                <a:spcPts val="333"/>
              </a:spcAft>
              <a:buFont typeface="+mj-lt"/>
              <a:buAutoNum type="alphaUcPeriod"/>
            </a:pPr>
            <a:r>
              <a:rPr lang="en-US" sz="2000" dirty="0" err="1">
                <a:latin typeface="UTM Avo" panose="02040603050506020204" pitchFamily="18" charset="0"/>
                <a:ea typeface="Times New Roman" panose="02020603050405020304" pitchFamily="18" charset="0"/>
                <a:cs typeface="Arial" panose="020B0604020202020204" pitchFamily="34" charset="0"/>
              </a:rPr>
              <a:t>Vận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động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gia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đình</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người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thân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bạn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bè</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sẵn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sàng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tham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gia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bảo</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vệ</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hoà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bình</a:t>
            </a:r>
            <a:r>
              <a:rPr lang="en-US" sz="2000" dirty="0">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SimSun" panose="02010600030101010101" pitchFamily="2" charset="-122"/>
              <a:cs typeface="Arial" panose="020B0604020202020204" pitchFamily="34" charset="0"/>
            </a:endParaRPr>
          </a:p>
          <a:p>
            <a:pPr marL="495325" indent="-495325" algn="just">
              <a:lnSpc>
                <a:spcPct val="150000"/>
              </a:lnSpc>
              <a:spcAft>
                <a:spcPts val="333"/>
              </a:spcAft>
              <a:buFont typeface="+mj-lt"/>
              <a:buAutoNum type="alphaUcPeriod"/>
            </a:pPr>
            <a:r>
              <a:rPr lang="en-US" sz="2000" dirty="0" err="1">
                <a:latin typeface="UTM Avo" panose="02040603050506020204" pitchFamily="18" charset="0"/>
                <a:ea typeface="Times New Roman" panose="02020603050405020304" pitchFamily="18" charset="0"/>
                <a:cs typeface="Arial" panose="020B0604020202020204" pitchFamily="34" charset="0"/>
              </a:rPr>
              <a:t>Lên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án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phê</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phán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cuộc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chiến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tranh</a:t>
            </a:r>
            <a:r>
              <a:rPr lang="en-US" sz="2000" dirty="0">
                <a:latin typeface="UTM Avo" panose="02040603050506020204" pitchFamily="18" charset="0"/>
                <a:ea typeface="Times New Roman" panose="02020603050405020304" pitchFamily="18" charset="0"/>
                <a:cs typeface="Arial" panose="020B0604020202020204" pitchFamily="34" charset="0"/>
              </a:rPr>
              <a:t> phi </a:t>
            </a:r>
            <a:r>
              <a:rPr lang="en-US" sz="2000" dirty="0" err="1">
                <a:latin typeface="UTM Avo" panose="02040603050506020204" pitchFamily="18" charset="0"/>
                <a:ea typeface="Times New Roman" panose="02020603050405020304" pitchFamily="18" charset="0"/>
                <a:cs typeface="Arial" panose="020B0604020202020204" pitchFamily="34" charset="0"/>
              </a:rPr>
              <a:t>nghĩa</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xung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đột</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sắc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tộc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thông</a:t>
            </a:r>
            <a:r>
              <a:rPr lang="en-US" sz="2000" dirty="0">
                <a:latin typeface="UTM Avo" panose="02040603050506020204" pitchFamily="18" charset="0"/>
                <a:ea typeface="Times New Roman" panose="02020603050405020304" pitchFamily="18" charset="0"/>
                <a:cs typeface="Arial" panose="020B0604020202020204" pitchFamily="34" charset="0"/>
              </a:rPr>
              <a:t> qua </a:t>
            </a:r>
            <a:r>
              <a:rPr lang="en-US" sz="2000" dirty="0" err="1">
                <a:latin typeface="UTM Avo" panose="02040603050506020204" pitchFamily="18" charset="0"/>
                <a:ea typeface="Times New Roman" panose="02020603050405020304" pitchFamily="18" charset="0"/>
                <a:cs typeface="Arial" panose="020B0604020202020204" pitchFamily="34" charset="0"/>
              </a:rPr>
              <a:t>bài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viết</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bài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thơ</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và</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tác</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phẩm</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hội</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hoạ</a:t>
            </a:r>
            <a:r>
              <a:rPr lang="en-US" sz="2000" dirty="0">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AE9D8-2CED-B000-3430-533AABCF7A4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9269CF4-3BB5-D8E2-6EF2-F2104D485847}"/>
              </a:ext>
            </a:extLst>
          </p:cNvPr>
          <p:cNvGrpSpPr/>
          <p:nvPr/>
        </p:nvGrpSpPr>
        <p:grpSpPr>
          <a:xfrm>
            <a:off x="703562" y="1497726"/>
            <a:ext cx="10784874" cy="950325"/>
            <a:chOff x="1501089" y="703545"/>
            <a:chExt cx="16177311" cy="1425488"/>
          </a:xfrm>
        </p:grpSpPr>
        <p:sp>
          <p:nvSpPr>
            <p:cNvPr id="10" name="Freeform 2">
              <a:extLst>
                <a:ext uri="{FF2B5EF4-FFF2-40B4-BE49-F238E27FC236}">
                  <a16:creationId xmlns:a16="http://schemas.microsoft.com/office/drawing/2014/main" id="{4099EE10-A999-04CF-0A37-C7AFAE3E6AB2}"/>
                </a:ext>
              </a:extLst>
            </p:cNvPr>
            <p:cNvSpPr/>
            <p:nvPr/>
          </p:nvSpPr>
          <p:spPr>
            <a:xfrm>
              <a:off x="1501089" y="1095366"/>
              <a:ext cx="1051611" cy="89912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en-US" sz="2000" kern="1200">
                <a:solidFill>
                  <a:prstClr val="black"/>
                </a:solidFill>
                <a:latin typeface="Calibri"/>
                <a:ea typeface="+mn-ea"/>
                <a:cs typeface="+mn-cs"/>
              </a:endParaRPr>
            </a:p>
          </p:txBody>
        </p:sp>
        <p:sp>
          <p:nvSpPr>
            <p:cNvPr id="11" name="TextBox 10">
              <a:extLst>
                <a:ext uri="{FF2B5EF4-FFF2-40B4-BE49-F238E27FC236}">
                  <a16:creationId xmlns:a16="http://schemas.microsoft.com/office/drawing/2014/main" id="{023CAE3C-48FF-AC35-4051-626F93637F56}"/>
                </a:ext>
              </a:extLst>
            </p:cNvPr>
            <p:cNvSpPr txBox="1"/>
            <p:nvPr/>
          </p:nvSpPr>
          <p:spPr>
            <a:xfrm>
              <a:off x="2552700" y="703545"/>
              <a:ext cx="15125700" cy="1425488"/>
            </a:xfrm>
            <a:prstGeom prst="rect">
              <a:avLst/>
            </a:prstGeom>
            <a:noFill/>
          </p:spPr>
          <p:txBody>
            <a:bodyPr wrap="square">
              <a:spAutoFit/>
            </a:bodyPr>
            <a:lstStyle/>
            <a:p>
              <a:pPr algn="just" defTabSz="609539">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Thống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nhất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câu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lời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ghi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giấy</a:t>
              </a:r>
              <a:r>
                <a:rPr lang="en-US" sz="2000" kern="1200" dirty="0">
                  <a:solidFill>
                    <a:prstClr val="black"/>
                  </a:solidFill>
                  <a:latin typeface="UTM Avo" panose="02040603050506020204" pitchFamily="18" charset="0"/>
                  <a:ea typeface="+mn-ea"/>
                  <a:cs typeface="Arial" panose="020B0604020202020204" pitchFamily="34" charset="0"/>
                </a:rPr>
                <a:t> A3 </a:t>
              </a:r>
              <a:r>
                <a:rPr lang="en-US" sz="2000" kern="1200" dirty="0" err="1">
                  <a:solidFill>
                    <a:prstClr val="black"/>
                  </a:solidFill>
                  <a:latin typeface="UTM Avo" panose="02040603050506020204" pitchFamily="18" charset="0"/>
                  <a:ea typeface="+mn-ea"/>
                  <a:cs typeface="Arial" panose="020B0604020202020204" pitchFamily="34" charset="0"/>
                </a:rPr>
                <a:t>kết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quả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lời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của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nhóm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theo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mẫu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Phiếu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học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tập</a:t>
              </a:r>
              <a:r>
                <a:rPr lang="en-US" sz="2000" kern="1200" dirty="0">
                  <a:solidFill>
                    <a:prstClr val="black"/>
                  </a:solidFill>
                  <a:latin typeface="UTM Avo" panose="02040603050506020204" pitchFamily="18" charset="0"/>
                  <a:ea typeface="+mn-ea"/>
                  <a:cs typeface="Arial" panose="020B0604020202020204" pitchFamily="34" charset="0"/>
                </a:rPr>
                <a:t> 2.</a:t>
              </a:r>
            </a:p>
          </p:txBody>
        </p:sp>
      </p:grpSp>
      <p:sp>
        <p:nvSpPr>
          <p:cNvPr id="13" name="TextBox 12">
            <a:extLst>
              <a:ext uri="{FF2B5EF4-FFF2-40B4-BE49-F238E27FC236}">
                <a16:creationId xmlns:a16="http://schemas.microsoft.com/office/drawing/2014/main" id="{0B7BCF26-80DE-1171-7B9B-4BE60147019B}"/>
              </a:ext>
            </a:extLst>
          </p:cNvPr>
          <p:cNvSpPr txBox="1"/>
          <p:nvPr/>
        </p:nvSpPr>
        <p:spPr>
          <a:xfrm>
            <a:off x="4474779" y="2361238"/>
            <a:ext cx="3242441" cy="400110"/>
          </a:xfrm>
          <a:prstGeom prst="rect">
            <a:avLst/>
          </a:prstGeom>
          <a:noFill/>
        </p:spPr>
        <p:txBody>
          <a:bodyPr wrap="square" rtlCol="0">
            <a:spAutoFit/>
          </a:bodyPr>
          <a:lstStyle/>
          <a:p>
            <a:pPr algn="ctr" defTabSz="609539">
              <a:buClrTx/>
              <a:buFontTx/>
              <a:buNone/>
            </a:pPr>
            <a:r>
              <a:rPr lang="en-US" sz="2000" b="1" kern="1200" dirty="0">
                <a:solidFill>
                  <a:schemeClr val="tx1"/>
                </a:solidFill>
                <a:latin typeface="UTM Avo" panose="02040603050506020204" pitchFamily="18" charset="0"/>
                <a:ea typeface="+mn-ea"/>
                <a:cs typeface="Arial" panose="020B0604020202020204" pitchFamily="34" charset="0"/>
              </a:rPr>
              <a:t>PHIẾU HỌC TẬP SỐ 2 </a:t>
            </a:r>
          </a:p>
        </p:txBody>
      </p:sp>
      <p:graphicFrame>
        <p:nvGraphicFramePr>
          <p:cNvPr id="4" name="Table 3">
            <a:extLst>
              <a:ext uri="{FF2B5EF4-FFF2-40B4-BE49-F238E27FC236}">
                <a16:creationId xmlns:a16="http://schemas.microsoft.com/office/drawing/2014/main" id="{3B19CD00-1C5F-8B64-5D53-4BD58191E740}"/>
              </a:ext>
            </a:extLst>
          </p:cNvPr>
          <p:cNvGraphicFramePr>
            <a:graphicFrameLocks noGrp="1"/>
          </p:cNvGraphicFramePr>
          <p:nvPr>
            <p:extLst>
              <p:ext uri="{D42A27DB-BD31-4B8C-83A1-F6EECF244321}">
                <p14:modId xmlns:p14="http://schemas.microsoft.com/office/powerpoint/2010/main" val="3714219239"/>
              </p:ext>
            </p:extLst>
          </p:nvPr>
        </p:nvGraphicFramePr>
        <p:xfrm>
          <a:off x="104775" y="2905970"/>
          <a:ext cx="11982450" cy="3812865"/>
        </p:xfrm>
        <a:graphic>
          <a:graphicData uri="http://schemas.openxmlformats.org/drawingml/2006/table">
            <a:tbl>
              <a:tblPr firstRow="1" firstCol="1" bandRow="1"/>
              <a:tblGrid>
                <a:gridCol w="7635625">
                  <a:extLst>
                    <a:ext uri="{9D8B030D-6E8A-4147-A177-3AD203B41FA5}">
                      <a16:colId xmlns:a16="http://schemas.microsoft.com/office/drawing/2014/main" val="694230627"/>
                    </a:ext>
                  </a:extLst>
                </a:gridCol>
                <a:gridCol w="4346825">
                  <a:extLst>
                    <a:ext uri="{9D8B030D-6E8A-4147-A177-3AD203B41FA5}">
                      <a16:colId xmlns:a16="http://schemas.microsoft.com/office/drawing/2014/main" val="3192367830"/>
                    </a:ext>
                  </a:extLst>
                </a:gridCol>
              </a:tblGrid>
              <a:tr h="34246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00000"/>
                        </a:lnSpc>
                        <a:spcBef>
                          <a:spcPts val="100"/>
                        </a:spcBef>
                        <a:spcAft>
                          <a:spcPts val="100"/>
                        </a:spcAft>
                      </a:pPr>
                      <a:r>
                        <a:rPr lang="en-US" sz="1800" b="1"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thức</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việc</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làm</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00000"/>
                        </a:lnSpc>
                        <a:spcBef>
                          <a:spcPts val="100"/>
                        </a:spcBef>
                        <a:spcAft>
                          <a:spcPts val="100"/>
                        </a:spcAft>
                      </a:pPr>
                      <a:r>
                        <a:rPr lang="en-US" sz="1800" b="1" dirty="0">
                          <a:effectLst/>
                          <a:latin typeface="UTM Avo" panose="02040603050506020204" pitchFamily="18" charset="0"/>
                          <a:ea typeface="Times New Roman" panose="02020603050405020304" pitchFamily="18" charset="0"/>
                          <a:cs typeface="Arial" panose="020B0604020202020204" pitchFamily="34" charset="0"/>
                        </a:rPr>
                        <a:t>Ý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nghĩa</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3374630774"/>
                  </a:ext>
                </a:extLst>
              </a:tr>
              <a:tr h="16700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A. Tham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trong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nước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quốc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tế</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tuyên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truyền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về</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khát</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vọng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3677368944"/>
                  </a:ext>
                </a:extLst>
              </a:tr>
              <a:tr h="256005">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B.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Nghiên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cứu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về</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lịch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sử</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hậu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quả</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nặng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nề</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chúng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nỗ</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lực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rèn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luyện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bản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thân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sẵn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sàng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tham</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khi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đủ</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điều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kiện</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2880747409"/>
                  </a:ext>
                </a:extLst>
              </a:tr>
              <a:tr h="16700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C.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Vận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động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người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thân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bạn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bè</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sẵn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sàng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tham</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2172865951"/>
                  </a:ext>
                </a:extLst>
              </a:tr>
              <a:tr h="25153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D.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Lên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án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phê</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phán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1800" dirty="0">
                          <a:effectLst/>
                          <a:latin typeface="UTM Avo" panose="02040603050506020204" pitchFamily="18" charset="0"/>
                          <a:ea typeface="Times New Roman" panose="02020603050405020304" pitchFamily="18" charset="0"/>
                          <a:cs typeface="Arial" panose="020B0604020202020204" pitchFamily="34" charset="0"/>
                        </a:rPr>
                        <a:t> phi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nghĩa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xung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đột</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sắc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tộc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thông</a:t>
                      </a:r>
                      <a:r>
                        <a:rPr lang="en-US" sz="1800" dirty="0">
                          <a:effectLst/>
                          <a:latin typeface="UTM Avo" panose="02040603050506020204" pitchFamily="18" charset="0"/>
                          <a:ea typeface="Times New Roman" panose="02020603050405020304" pitchFamily="18" charset="0"/>
                          <a:cs typeface="Arial" panose="020B0604020202020204" pitchFamily="34" charset="0"/>
                        </a:rPr>
                        <a:t> qua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bài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viết</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bài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thơ</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phẩm</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hội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hoạ</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4173812513"/>
                  </a:ext>
                </a:extLst>
              </a:tr>
            </a:tbl>
          </a:graphicData>
        </a:graphic>
      </p:graphicFrame>
    </p:spTree>
    <p:extLst>
      <p:ext uri="{BB962C8B-B14F-4D97-AF65-F5344CB8AC3E}">
        <p14:creationId xmlns:p14="http://schemas.microsoft.com/office/powerpoint/2010/main" val="274390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FFA75-0719-7712-4F9B-BF70924489A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1166001-7294-FE70-F526-3676C17F398F}"/>
              </a:ext>
            </a:extLst>
          </p:cNvPr>
          <p:cNvGraphicFramePr>
            <a:graphicFrameLocks noGrp="1"/>
          </p:cNvGraphicFramePr>
          <p:nvPr>
            <p:extLst>
              <p:ext uri="{D42A27DB-BD31-4B8C-83A1-F6EECF244321}">
                <p14:modId xmlns:p14="http://schemas.microsoft.com/office/powerpoint/2010/main" val="263488766"/>
              </p:ext>
            </p:extLst>
          </p:nvPr>
        </p:nvGraphicFramePr>
        <p:xfrm>
          <a:off x="139700" y="2527300"/>
          <a:ext cx="11912600" cy="2870323"/>
        </p:xfrm>
        <a:graphic>
          <a:graphicData uri="http://schemas.openxmlformats.org/drawingml/2006/table">
            <a:tbl>
              <a:tblPr firstRow="1" firstCol="1" bandRow="1"/>
              <a:tblGrid>
                <a:gridCol w="5942085">
                  <a:extLst>
                    <a:ext uri="{9D8B030D-6E8A-4147-A177-3AD203B41FA5}">
                      <a16:colId xmlns:a16="http://schemas.microsoft.com/office/drawing/2014/main" val="3749886581"/>
                    </a:ext>
                  </a:extLst>
                </a:gridCol>
                <a:gridCol w="5970515">
                  <a:extLst>
                    <a:ext uri="{9D8B030D-6E8A-4147-A177-3AD203B41FA5}">
                      <a16:colId xmlns:a16="http://schemas.microsoft.com/office/drawing/2014/main" val="3578638223"/>
                    </a:ext>
                  </a:extLst>
                </a:gridCol>
              </a:tblGrid>
              <a:tr h="73660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thức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việc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làm</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nghĩa</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3763892366"/>
                  </a:ext>
                </a:extLst>
              </a:tr>
              <a:tr h="21337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2400" dirty="0">
                          <a:effectLst/>
                          <a:latin typeface="UTM Avo" panose="02040603050506020204" pitchFamily="18" charset="0"/>
                          <a:ea typeface="Times New Roman" panose="02020603050405020304" pitchFamily="18" charset="0"/>
                          <a:cs typeface="Arial" panose="020B0604020202020204" pitchFamily="34" charset="0"/>
                        </a:rPr>
                        <a:t>A. Tham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trong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nước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quốc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tế</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tuyên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truyền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về</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khát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vọng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2400" dirty="0" err="1">
                          <a:effectLst/>
                          <a:latin typeface="UTM Avo" panose="02040603050506020204" pitchFamily="18" charset="0"/>
                          <a:ea typeface="Times New Roman" panose="02020603050405020304" pitchFamily="18" charset="0"/>
                          <a:cs typeface="Arial" panose="020B0604020202020204" pitchFamily="34" charset="0"/>
                        </a:rPr>
                        <a:t>Góp</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phần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tạo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lập</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mối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quan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đẳng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dân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chủ</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tiến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bộ</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xã</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hội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giữa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quốc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dân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tộc</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1590616583"/>
                  </a:ext>
                </a:extLst>
              </a:tr>
            </a:tbl>
          </a:graphicData>
        </a:graphic>
      </p:graphicFrame>
      <p:sp>
        <p:nvSpPr>
          <p:cNvPr id="3" name="Rectangle 2">
            <a:extLst>
              <a:ext uri="{FF2B5EF4-FFF2-40B4-BE49-F238E27FC236}">
                <a16:creationId xmlns:a16="http://schemas.microsoft.com/office/drawing/2014/main" id="{7373ECC1-5F2A-B32E-8061-6868B9A6AB21}"/>
              </a:ext>
            </a:extLst>
          </p:cNvPr>
          <p:cNvSpPr/>
          <p:nvPr/>
        </p:nvSpPr>
        <p:spPr>
          <a:xfrm>
            <a:off x="-25400" y="1666210"/>
            <a:ext cx="12217400" cy="695990"/>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defTabSz="609539">
              <a:buClrTx/>
              <a:defRPr/>
            </a:pPr>
            <a:r>
              <a:rPr lang="en-US" sz="2400" b="1" kern="1200">
                <a:solidFill>
                  <a:prstClr val="black"/>
                </a:solidFill>
                <a:latin typeface="UTM Avo" panose="02040603050506020204" pitchFamily="18" charset="0"/>
                <a:ea typeface="+mn-ea"/>
                <a:cs typeface="Arial" panose="020B0604020202020204" pitchFamily="34" charset="0"/>
              </a:rPr>
              <a:t>Gợi ý trả lời</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16361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AB9298-B194-BE94-F133-D3B35241C1E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40B9FAF-47A9-810F-B31D-71D6DC114505}"/>
              </a:ext>
            </a:extLst>
          </p:cNvPr>
          <p:cNvGraphicFramePr>
            <a:graphicFrameLocks noGrp="1"/>
          </p:cNvGraphicFramePr>
          <p:nvPr>
            <p:extLst>
              <p:ext uri="{D42A27DB-BD31-4B8C-83A1-F6EECF244321}">
                <p14:modId xmlns:p14="http://schemas.microsoft.com/office/powerpoint/2010/main" val="2951754854"/>
              </p:ext>
            </p:extLst>
          </p:nvPr>
        </p:nvGraphicFramePr>
        <p:xfrm>
          <a:off x="139700" y="2527300"/>
          <a:ext cx="11912600" cy="3669327"/>
        </p:xfrm>
        <a:graphic>
          <a:graphicData uri="http://schemas.openxmlformats.org/drawingml/2006/table">
            <a:tbl>
              <a:tblPr firstRow="1" firstCol="1" bandRow="1"/>
              <a:tblGrid>
                <a:gridCol w="5942085">
                  <a:extLst>
                    <a:ext uri="{9D8B030D-6E8A-4147-A177-3AD203B41FA5}">
                      <a16:colId xmlns:a16="http://schemas.microsoft.com/office/drawing/2014/main" val="3749886581"/>
                    </a:ext>
                  </a:extLst>
                </a:gridCol>
                <a:gridCol w="5970515">
                  <a:extLst>
                    <a:ext uri="{9D8B030D-6E8A-4147-A177-3AD203B41FA5}">
                      <a16:colId xmlns:a16="http://schemas.microsoft.com/office/drawing/2014/main" val="3578638223"/>
                    </a:ext>
                  </a:extLst>
                </a:gridCol>
              </a:tblGrid>
              <a:tr h="73660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thức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việc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làm</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nghĩa</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3763892366"/>
                  </a:ext>
                </a:extLst>
              </a:tr>
              <a:tr h="2932727">
                <a:tc>
                  <a:txBody>
                    <a:bodyPr/>
                    <a:lstStyle/>
                    <a:p>
                      <a:pPr marL="0" marR="0" algn="just">
                        <a:lnSpc>
                          <a:spcPct val="150000"/>
                        </a:lnSpc>
                        <a:spcBef>
                          <a:spcPts val="100"/>
                        </a:spcBef>
                        <a:spcAft>
                          <a:spcPts val="100"/>
                        </a:spcAft>
                      </a:pPr>
                      <a:r>
                        <a:rPr lang="en-US" sz="2400" dirty="0">
                          <a:effectLst/>
                          <a:latin typeface="UTM Avo" panose="02040603050506020204" pitchFamily="18" charset="0"/>
                          <a:ea typeface="Times New Roman" panose="02020603050405020304" pitchFamily="18" charset="0"/>
                          <a:cs typeface="Arial" panose="020B0604020202020204" pitchFamily="34" charset="0"/>
                        </a:rPr>
                        <a:t>B.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Nghiên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cứu</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về</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lịch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sử</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hậu</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quả</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nặng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nề</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chúng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nỗ</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lực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rèn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luyện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sẵn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sàng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tham</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khi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đủ</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điều</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kiện</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p>
                      <a:pPr marL="0" marR="0" algn="just">
                        <a:lnSpc>
                          <a:spcPct val="150000"/>
                        </a:lnSpc>
                        <a:spcBef>
                          <a:spcPts val="100"/>
                        </a:spcBef>
                        <a:spcAft>
                          <a:spcPts val="100"/>
                        </a:spcAft>
                      </a:pPr>
                      <a:r>
                        <a:rPr lang="en-US" sz="2400" dirty="0" err="1">
                          <a:effectLst/>
                          <a:latin typeface="UTM Avo" panose="02040603050506020204" pitchFamily="18" charset="0"/>
                          <a:ea typeface="Times New Roman" panose="02020603050405020304" pitchFamily="18" charset="0"/>
                          <a:cs typeface="Arial" panose="020B0604020202020204" pitchFamily="34" charset="0"/>
                        </a:rPr>
                        <a:t>Mang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lại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sống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yên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ổn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định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cho</a:t>
                      </a:r>
                      <a:r>
                        <a:rPr lang="en-US" sz="2400" dirty="0">
                          <a:effectLst/>
                          <a:latin typeface="UTM Avo" panose="02040603050506020204" pitchFamily="18" charset="0"/>
                          <a:ea typeface="Times New Roman" panose="02020603050405020304" pitchFamily="18" charset="0"/>
                          <a:cs typeface="Arial" panose="020B0604020202020204" pitchFamily="34" charset="0"/>
                        </a:rPr>
                        <a:t> con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người</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1590616583"/>
                  </a:ext>
                </a:extLst>
              </a:tr>
            </a:tbl>
          </a:graphicData>
        </a:graphic>
      </p:graphicFrame>
      <p:sp>
        <p:nvSpPr>
          <p:cNvPr id="3" name="Rectangle 2">
            <a:extLst>
              <a:ext uri="{FF2B5EF4-FFF2-40B4-BE49-F238E27FC236}">
                <a16:creationId xmlns:a16="http://schemas.microsoft.com/office/drawing/2014/main" id="{ECA84709-58D1-0AA5-EE43-E62BAAB59903}"/>
              </a:ext>
            </a:extLst>
          </p:cNvPr>
          <p:cNvSpPr/>
          <p:nvPr/>
        </p:nvSpPr>
        <p:spPr>
          <a:xfrm>
            <a:off x="-25400" y="1666210"/>
            <a:ext cx="12217400" cy="695990"/>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defTabSz="609539">
              <a:buClrTx/>
              <a:defRPr/>
            </a:pPr>
            <a:r>
              <a:rPr lang="en-US" sz="2400" b="1" kern="1200">
                <a:solidFill>
                  <a:prstClr val="black"/>
                </a:solidFill>
                <a:latin typeface="UTM Avo" panose="02040603050506020204" pitchFamily="18" charset="0"/>
                <a:ea typeface="+mn-ea"/>
                <a:cs typeface="Arial" panose="020B0604020202020204" pitchFamily="34" charset="0"/>
              </a:rPr>
              <a:t>Gợi ý trả lời</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69830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21ECF6-F153-5301-00D1-9A51C661C06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D56D008-2F2A-072C-3A35-0A6B2C6C6797}"/>
              </a:ext>
            </a:extLst>
          </p:cNvPr>
          <p:cNvSpPr/>
          <p:nvPr/>
        </p:nvSpPr>
        <p:spPr>
          <a:xfrm>
            <a:off x="-25400" y="1666210"/>
            <a:ext cx="12217400" cy="695990"/>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defTabSz="609539">
              <a:buClrTx/>
              <a:defRPr/>
            </a:pPr>
            <a:r>
              <a:rPr lang="en-US" sz="2400" b="1" kern="1200">
                <a:solidFill>
                  <a:prstClr val="black"/>
                </a:solidFill>
                <a:latin typeface="UTM Avo" panose="02040603050506020204" pitchFamily="18" charset="0"/>
                <a:ea typeface="+mn-ea"/>
                <a:cs typeface="Arial" panose="020B0604020202020204" pitchFamily="34" charset="0"/>
              </a:rPr>
              <a:t>Gợi ý trả lời</a:t>
            </a:r>
            <a:endParaRPr lang="en-US" sz="2400" b="1" kern="1200" dirty="0">
              <a:solidFill>
                <a:prstClr val="black"/>
              </a:solidFill>
              <a:latin typeface="UTM Avo" panose="02040603050506020204" pitchFamily="18"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5547EF0E-CE28-D1EF-9D72-87EFD5B790A7}"/>
              </a:ext>
            </a:extLst>
          </p:cNvPr>
          <p:cNvGraphicFramePr>
            <a:graphicFrameLocks noGrp="1"/>
          </p:cNvGraphicFramePr>
          <p:nvPr>
            <p:extLst>
              <p:ext uri="{D42A27DB-BD31-4B8C-83A1-F6EECF244321}">
                <p14:modId xmlns:p14="http://schemas.microsoft.com/office/powerpoint/2010/main" val="3550126386"/>
              </p:ext>
            </p:extLst>
          </p:nvPr>
        </p:nvGraphicFramePr>
        <p:xfrm>
          <a:off x="139700" y="2527300"/>
          <a:ext cx="11912600" cy="2853479"/>
        </p:xfrm>
        <a:graphic>
          <a:graphicData uri="http://schemas.openxmlformats.org/drawingml/2006/table">
            <a:tbl>
              <a:tblPr firstRow="1" firstCol="1" bandRow="1"/>
              <a:tblGrid>
                <a:gridCol w="5942085">
                  <a:extLst>
                    <a:ext uri="{9D8B030D-6E8A-4147-A177-3AD203B41FA5}">
                      <a16:colId xmlns:a16="http://schemas.microsoft.com/office/drawing/2014/main" val="3749886581"/>
                    </a:ext>
                  </a:extLst>
                </a:gridCol>
                <a:gridCol w="5970515">
                  <a:extLst>
                    <a:ext uri="{9D8B030D-6E8A-4147-A177-3AD203B41FA5}">
                      <a16:colId xmlns:a16="http://schemas.microsoft.com/office/drawing/2014/main" val="3578638223"/>
                    </a:ext>
                  </a:extLst>
                </a:gridCol>
              </a:tblGrid>
              <a:tr h="73660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thức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việc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làm</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nghĩa</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3763892366"/>
                  </a:ext>
                </a:extLst>
              </a:tr>
              <a:tr h="2116879">
                <a:tc>
                  <a:txBody>
                    <a:bodyPr/>
                    <a:lstStyle/>
                    <a:p>
                      <a:pPr marL="0" marR="0" algn="just">
                        <a:lnSpc>
                          <a:spcPct val="150000"/>
                        </a:lnSpc>
                        <a:spcBef>
                          <a:spcPts val="100"/>
                        </a:spcBef>
                        <a:spcAft>
                          <a:spcPts val="100"/>
                        </a:spcAft>
                      </a:pPr>
                      <a:r>
                        <a:rPr lang="en-US" sz="2400" dirty="0">
                          <a:effectLst/>
                          <a:latin typeface="UTM Avo" panose="02040603050506020204" pitchFamily="18" charset="0"/>
                          <a:ea typeface="Times New Roman" panose="02020603050405020304" pitchFamily="18" charset="0"/>
                          <a:cs typeface="Arial" panose="020B0604020202020204" pitchFamily="34" charset="0"/>
                        </a:rPr>
                        <a:t>C.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Vận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người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bạn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bè</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sẵn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sàng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tham</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p>
                      <a:pPr marL="0" marR="0" algn="just">
                        <a:lnSpc>
                          <a:spcPct val="150000"/>
                        </a:lnSpc>
                        <a:spcBef>
                          <a:spcPts val="100"/>
                        </a:spcBef>
                        <a:spcAft>
                          <a:spcPts val="100"/>
                        </a:spcAft>
                      </a:pPr>
                      <a:r>
                        <a:rPr lang="en-US" sz="2400" dirty="0" err="1">
                          <a:effectLst/>
                          <a:latin typeface="UTM Avo" panose="02040603050506020204" pitchFamily="18" charset="0"/>
                          <a:ea typeface="Times New Roman" panose="02020603050405020304" pitchFamily="18" charset="0"/>
                          <a:cs typeface="Arial" panose="020B0604020202020204" pitchFamily="34" charset="0"/>
                        </a:rPr>
                        <a:t>Giúp</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mọi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người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hiểu</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được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vì</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sao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cần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tránh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xảy</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ra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xung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vũ</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1590616583"/>
                  </a:ext>
                </a:extLst>
              </a:tr>
            </a:tbl>
          </a:graphicData>
        </a:graphic>
      </p:graphicFrame>
    </p:spTree>
    <p:extLst>
      <p:ext uri="{BB962C8B-B14F-4D97-AF65-F5344CB8AC3E}">
        <p14:creationId xmlns:p14="http://schemas.microsoft.com/office/powerpoint/2010/main" val="288467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811E0-D4AF-D52E-BC0B-EDBD4E54384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2716AC6-D6D7-2934-B49C-1A06661DF7D9}"/>
              </a:ext>
            </a:extLst>
          </p:cNvPr>
          <p:cNvSpPr/>
          <p:nvPr/>
        </p:nvSpPr>
        <p:spPr>
          <a:xfrm>
            <a:off x="-25400" y="1666210"/>
            <a:ext cx="12217400" cy="695990"/>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defTabSz="609539">
              <a:buClrTx/>
              <a:defRPr/>
            </a:pPr>
            <a:r>
              <a:rPr lang="en-US" sz="2400" b="1" kern="1200">
                <a:solidFill>
                  <a:prstClr val="black"/>
                </a:solidFill>
                <a:latin typeface="UTM Avo" panose="02040603050506020204" pitchFamily="18" charset="0"/>
                <a:ea typeface="+mn-ea"/>
                <a:cs typeface="Arial" panose="020B0604020202020204" pitchFamily="34" charset="0"/>
              </a:rPr>
              <a:t>Gợi ý trả lời</a:t>
            </a:r>
            <a:endParaRPr lang="en-US" sz="2400" b="1" kern="1200" dirty="0">
              <a:solidFill>
                <a:prstClr val="black"/>
              </a:solidFill>
              <a:latin typeface="UTM Avo" panose="02040603050506020204" pitchFamily="18"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76C9C43A-730C-7813-D521-B8CE70678610}"/>
              </a:ext>
            </a:extLst>
          </p:cNvPr>
          <p:cNvGraphicFramePr>
            <a:graphicFrameLocks noGrp="1"/>
          </p:cNvGraphicFramePr>
          <p:nvPr>
            <p:extLst>
              <p:ext uri="{D42A27DB-BD31-4B8C-83A1-F6EECF244321}">
                <p14:modId xmlns:p14="http://schemas.microsoft.com/office/powerpoint/2010/main" val="1163687915"/>
              </p:ext>
            </p:extLst>
          </p:nvPr>
        </p:nvGraphicFramePr>
        <p:xfrm>
          <a:off x="139700" y="2527300"/>
          <a:ext cx="11912600" cy="3586015"/>
        </p:xfrm>
        <a:graphic>
          <a:graphicData uri="http://schemas.openxmlformats.org/drawingml/2006/table">
            <a:tbl>
              <a:tblPr firstRow="1" firstCol="1" bandRow="1"/>
              <a:tblGrid>
                <a:gridCol w="4546600">
                  <a:extLst>
                    <a:ext uri="{9D8B030D-6E8A-4147-A177-3AD203B41FA5}">
                      <a16:colId xmlns:a16="http://schemas.microsoft.com/office/drawing/2014/main" val="3749886581"/>
                    </a:ext>
                  </a:extLst>
                </a:gridCol>
                <a:gridCol w="7366000">
                  <a:extLst>
                    <a:ext uri="{9D8B030D-6E8A-4147-A177-3AD203B41FA5}">
                      <a16:colId xmlns:a16="http://schemas.microsoft.com/office/drawing/2014/main" val="3578638223"/>
                    </a:ext>
                  </a:extLst>
                </a:gridCol>
              </a:tblGrid>
              <a:tr h="736600">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Hình</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thức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việc</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làm</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nghĩa</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BBB59">
                        <a:lumMod val="40000"/>
                        <a:lumOff val="60000"/>
                      </a:srgbClr>
                    </a:solidFill>
                  </a:tcPr>
                </a:tc>
                <a:extLst>
                  <a:ext uri="{0D108BD9-81ED-4DB2-BD59-A6C34878D82A}">
                    <a16:rowId xmlns:a16="http://schemas.microsoft.com/office/drawing/2014/main" val="3763892366"/>
                  </a:ext>
                </a:extLst>
              </a:tr>
              <a:tr h="2849415">
                <a:tc>
                  <a:txBody>
                    <a:bodyPr/>
                    <a:lstStyle/>
                    <a:p>
                      <a:pPr marL="0" marR="0" algn="just">
                        <a:lnSpc>
                          <a:spcPct val="150000"/>
                        </a:lnSpc>
                        <a:spcBef>
                          <a:spcPts val="100"/>
                        </a:spcBef>
                        <a:spcAft>
                          <a:spcPts val="100"/>
                        </a:spcAft>
                      </a:pPr>
                      <a:r>
                        <a:rPr lang="en-US" sz="2400" dirty="0">
                          <a:effectLst/>
                          <a:latin typeface="UTM Avo" panose="02040603050506020204" pitchFamily="18" charset="0"/>
                          <a:ea typeface="Times New Roman" panose="02020603050405020304" pitchFamily="18" charset="0"/>
                          <a:cs typeface="Arial" panose="020B0604020202020204" pitchFamily="34" charset="0"/>
                        </a:rPr>
                        <a:t>D.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Lên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án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phê</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phán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 phi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nghĩa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xung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sắc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thông</a:t>
                      </a:r>
                      <a:r>
                        <a:rPr lang="en-US" sz="2400" dirty="0">
                          <a:effectLst/>
                          <a:latin typeface="UTM Avo" panose="02040603050506020204" pitchFamily="18" charset="0"/>
                          <a:ea typeface="Times New Roman" panose="02020603050405020304" pitchFamily="18" charset="0"/>
                          <a:cs typeface="Arial" panose="020B0604020202020204" pitchFamily="34" charset="0"/>
                        </a:rPr>
                        <a:t> qua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bài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viết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bài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thơ</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phẩm</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hội</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hoạ</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tc>
                  <a:txBody>
                    <a:bodyPr/>
                    <a:lstStyle/>
                    <a:p>
                      <a:pPr marL="0" marR="0" algn="just">
                        <a:lnSpc>
                          <a:spcPct val="150000"/>
                        </a:lnSpc>
                        <a:spcBef>
                          <a:spcPts val="100"/>
                        </a:spcBef>
                        <a:spcAft>
                          <a:spcPts val="100"/>
                        </a:spcAft>
                      </a:pPr>
                      <a:r>
                        <a:rPr lang="en-US" sz="2400" dirty="0" err="1">
                          <a:effectLst/>
                          <a:latin typeface="UTM Avo" panose="02040603050506020204" pitchFamily="18" charset="0"/>
                          <a:ea typeface="Times New Roman" panose="02020603050405020304" pitchFamily="18" charset="0"/>
                          <a:cs typeface="Arial" panose="020B0604020202020204" pitchFamily="34" charset="0"/>
                        </a:rPr>
                        <a:t>Đấu</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để</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lập</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chủ</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quyền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thống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nhất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toàn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vẹn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lãnh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thổ</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chủ</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ngăn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ngừa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nguy</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cơ</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xung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đột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chấp</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tôn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trọng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chủ</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quyền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toàn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vẹn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lãnh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thổ</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phân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biệt</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kì</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thị</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quốc</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dân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tộc</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36311" marR="3631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DF6EC"/>
                    </a:solidFill>
                  </a:tcPr>
                </a:tc>
                <a:extLst>
                  <a:ext uri="{0D108BD9-81ED-4DB2-BD59-A6C34878D82A}">
                    <a16:rowId xmlns:a16="http://schemas.microsoft.com/office/drawing/2014/main" val="1590616583"/>
                  </a:ext>
                </a:extLst>
              </a:tr>
            </a:tbl>
          </a:graphicData>
        </a:graphic>
      </p:graphicFrame>
    </p:spTree>
    <p:extLst>
      <p:ext uri="{BB962C8B-B14F-4D97-AF65-F5344CB8AC3E}">
        <p14:creationId xmlns:p14="http://schemas.microsoft.com/office/powerpoint/2010/main" val="134349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18FBF37-E787-08D5-D02D-CE7DE1FAFA0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731958A-6A73-C8B1-CD2F-B6B34CE03E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2B98F7E1-4F58-D46C-D395-239E3489753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2200F2-133B-2625-B0EC-F7B48E47C9C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2D6A742-A367-70B2-A925-DE9C0787E2A0}"/>
              </a:ext>
            </a:extLst>
          </p:cNvPr>
          <p:cNvGrpSpPr/>
          <p:nvPr/>
        </p:nvGrpSpPr>
        <p:grpSpPr>
          <a:xfrm>
            <a:off x="1422399" y="2053470"/>
            <a:ext cx="5213651" cy="4076658"/>
            <a:chOff x="685801" y="2206704"/>
            <a:chExt cx="9018309" cy="7051596"/>
          </a:xfrm>
        </p:grpSpPr>
        <p:sp>
          <p:nvSpPr>
            <p:cNvPr id="3" name="Rectangle: Rounded Corners 2">
              <a:extLst>
                <a:ext uri="{FF2B5EF4-FFF2-40B4-BE49-F238E27FC236}">
                  <a16:creationId xmlns:a16="http://schemas.microsoft.com/office/drawing/2014/main" id="{CB83F34B-9B01-F5E1-9B09-1FEC7B8AF947}"/>
                </a:ext>
              </a:extLst>
            </p:cNvPr>
            <p:cNvSpPr/>
            <p:nvPr/>
          </p:nvSpPr>
          <p:spPr>
            <a:xfrm>
              <a:off x="838201" y="3413311"/>
              <a:ext cx="8865909" cy="5844989"/>
            </a:xfrm>
            <a:prstGeom prst="roundRect">
              <a:avLst>
                <a:gd name="adj" fmla="val 8602"/>
              </a:avLst>
            </a:prstGeom>
            <a:solidFill>
              <a:srgbClr val="F5C30B"/>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391DEC0B-90A4-5FCA-A94D-BE40D9CB014F}"/>
                </a:ext>
              </a:extLst>
            </p:cNvPr>
            <p:cNvSpPr/>
            <p:nvPr/>
          </p:nvSpPr>
          <p:spPr>
            <a:xfrm>
              <a:off x="685801" y="3260912"/>
              <a:ext cx="8865909" cy="5844989"/>
            </a:xfrm>
            <a:prstGeom prst="roundRect">
              <a:avLst>
                <a:gd name="adj" fmla="val 8602"/>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chemeClr val="tx1"/>
                  </a:solidFill>
                  <a:effectLst/>
                  <a:uLnTx/>
                  <a:uFillTx/>
                  <a:latin typeface="UTM Avo" panose="02040603050506020204" pitchFamily="18" charset="0"/>
                  <a:ea typeface="UD Digi Kyokasho N-B" panose="02020700000000000000" pitchFamily="17" charset="-128"/>
                  <a:cs typeface="+mn-cs"/>
                </a:rPr>
                <a:t>Em hãy làm một sản phẩm (tranh tuyên truyền, bài thuyết trình, video,...) mang thông điệp hòa bình và và chia sẻ với các bạn trong lớp. </a:t>
              </a:r>
            </a:p>
          </p:txBody>
        </p:sp>
        <p:sp>
          <p:nvSpPr>
            <p:cNvPr id="12" name="Freeform 7">
              <a:extLst>
                <a:ext uri="{FF2B5EF4-FFF2-40B4-BE49-F238E27FC236}">
                  <a16:creationId xmlns:a16="http://schemas.microsoft.com/office/drawing/2014/main" id="{389C8C7E-292F-D23B-C79C-F6D80C94A36A}"/>
                </a:ext>
              </a:extLst>
            </p:cNvPr>
            <p:cNvSpPr/>
            <p:nvPr/>
          </p:nvSpPr>
          <p:spPr>
            <a:xfrm>
              <a:off x="3581400" y="2206704"/>
              <a:ext cx="2391327" cy="1717596"/>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13" name="Freeform 12">
            <a:extLst>
              <a:ext uri="{FF2B5EF4-FFF2-40B4-BE49-F238E27FC236}">
                <a16:creationId xmlns:a16="http://schemas.microsoft.com/office/drawing/2014/main" id="{FF8F5FF5-0BF2-9E82-B74A-0D208EBE1CEB}"/>
              </a:ext>
            </a:extLst>
          </p:cNvPr>
          <p:cNvSpPr/>
          <p:nvPr/>
        </p:nvSpPr>
        <p:spPr>
          <a:xfrm>
            <a:off x="7815543" y="2750076"/>
            <a:ext cx="4376457" cy="4107924"/>
          </a:xfrm>
          <a:custGeom>
            <a:avLst/>
            <a:gdLst/>
            <a:ahLst/>
            <a:cxnLst/>
            <a:rect l="l" t="t" r="r" b="b"/>
            <a:pathLst>
              <a:path w="9064268" h="8229600">
                <a:moveTo>
                  <a:pt x="0" y="0"/>
                </a:moveTo>
                <a:lnTo>
                  <a:pt x="9064268" y="0"/>
                </a:lnTo>
                <a:lnTo>
                  <a:pt x="9064268" y="8229600"/>
                </a:lnTo>
                <a:lnTo>
                  <a:pt x="0" y="8229600"/>
                </a:lnTo>
                <a:lnTo>
                  <a:pt x="0" y="0"/>
                </a:lnTo>
                <a:close/>
              </a:path>
            </a:pathLst>
          </a:custGeom>
          <a:blipFill>
            <a:blip r:embed="rId5"/>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06503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D96B05-ABB1-28E1-29CE-1D3FC2247AA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ABE01B6-59AD-693A-1951-6B9CBD009BF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CD8FF07-D25D-CE03-22D5-6DD78E6C538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89C4C7-B2F4-BB8D-BC51-92A0DC8D1DC5}"/>
              </a:ext>
            </a:extLst>
          </p:cNvPr>
          <p:cNvGrpSpPr/>
          <p:nvPr/>
        </p:nvGrpSpPr>
        <p:grpSpPr>
          <a:xfrm>
            <a:off x="0" y="4319591"/>
            <a:ext cx="1841500" cy="2538409"/>
            <a:chOff x="0" y="3336905"/>
            <a:chExt cx="2554394" cy="3521095"/>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grpSp>
      <p:sp>
        <p:nvSpPr>
          <p:cNvPr id="7" name="Freeform 16">
            <a:extLst>
              <a:ext uri="{FF2B5EF4-FFF2-40B4-BE49-F238E27FC236}">
                <a16:creationId xmlns:a16="http://schemas.microsoft.com/office/drawing/2014/main" id="{7FBC8415-8AD2-7053-3292-50FBFC76AAF0}"/>
              </a:ext>
            </a:extLst>
          </p:cNvPr>
          <p:cNvSpPr/>
          <p:nvPr/>
        </p:nvSpPr>
        <p:spPr>
          <a:xfrm>
            <a:off x="11037258" y="795839"/>
            <a:ext cx="951542" cy="95676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2652534" y="2133782"/>
            <a:ext cx="6886931" cy="606290"/>
          </a:xfrm>
          <a:prstGeom prst="roundRect">
            <a:avLst>
              <a:gd name="adj" fmla="val 11978"/>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dirty="0">
                <a:latin typeface="UTM Avo" panose="02040603050506020204" pitchFamily="18" charset="0"/>
                <a:cs typeface="Arial" pitchFamily="34" charset="0"/>
              </a:rPr>
              <a:t>Ôn tập kiến thức đã học trong bài.</a:t>
            </a:r>
          </a:p>
        </p:txBody>
      </p:sp>
      <p:sp>
        <p:nvSpPr>
          <p:cNvPr id="10" name="Rounded Rectangle 8">
            <a:extLst>
              <a:ext uri="{FF2B5EF4-FFF2-40B4-BE49-F238E27FC236}">
                <a16:creationId xmlns:a16="http://schemas.microsoft.com/office/drawing/2014/main" id="{166E0F15-F246-C943-1D07-9F4AE3EFC955}"/>
              </a:ext>
            </a:extLst>
          </p:cNvPr>
          <p:cNvSpPr/>
          <p:nvPr/>
        </p:nvSpPr>
        <p:spPr>
          <a:xfrm>
            <a:off x="2652535" y="2892768"/>
            <a:ext cx="688693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 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2636122" y="3684704"/>
            <a:ext cx="6903343"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a:latin typeface="UTM Avo" panose="02040603050506020204" pitchFamily="18" charset="0"/>
                <a:cs typeface="Arial" pitchFamily="34" charset="0"/>
              </a:rPr>
              <a:t>Chuẩn bị phần tiếp theo của bài học.</a:t>
            </a:r>
            <a:endParaRPr lang="vi-VN" sz="2400" dirty="0">
              <a:latin typeface="UTM Avo" panose="02040603050506020204" pitchFamily="18" charset="0"/>
              <a:cs typeface="Arial" pitchFamily="34" charset="0"/>
            </a:endParaRP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5. Bảo vệ hoà bình (Phần 1)</Template>
  <TotalTime>37</TotalTime>
  <Words>1353</Words>
  <Application>Microsoft Office PowerPoint</Application>
  <PresentationFormat>Widescreen</PresentationFormat>
  <Paragraphs>84</Paragraphs>
  <Slides>29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UTM Avo</vt:lpstr>
      <vt:lpstr>Arial</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21</cp:revision>
  <dcterms:created xsi:type="dcterms:W3CDTF">2024-12-18T13:25:01Z</dcterms:created>
  <dcterms:modified xsi:type="dcterms:W3CDTF">2024-12-27T01:59:35Z</dcterms:modified>
</cp:coreProperties>
</file>