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</p:sldMasterIdLst>
  <p:notesMasterIdLst>
    <p:notesMasterId r:id="rId40"/>
  </p:notesMasterIdLst>
  <p:sldIdLst>
    <p:sldId id="256" r:id="rId3"/>
    <p:sldId id="280" r:id="rId4"/>
    <p:sldId id="289" r:id="rId5"/>
    <p:sldId id="281" r:id="rId6"/>
    <p:sldId id="290" r:id="rId7"/>
    <p:sldId id="299" r:id="rId8"/>
    <p:sldId id="392" r:id="rId9"/>
    <p:sldId id="326" r:id="rId10"/>
    <p:sldId id="393" r:id="rId11"/>
    <p:sldId id="450" r:id="rId12"/>
    <p:sldId id="451" r:id="rId13"/>
    <p:sldId id="417" r:id="rId14"/>
    <p:sldId id="418" r:id="rId15"/>
    <p:sldId id="388" r:id="rId16"/>
    <p:sldId id="470" r:id="rId17"/>
    <p:sldId id="471" r:id="rId18"/>
    <p:sldId id="472" r:id="rId19"/>
    <p:sldId id="473" r:id="rId20"/>
    <p:sldId id="283" r:id="rId21"/>
    <p:sldId id="292" r:id="rId22"/>
    <p:sldId id="474" r:id="rId23"/>
    <p:sldId id="266" r:id="rId24"/>
    <p:sldId id="269" r:id="rId25"/>
    <p:sldId id="273" r:id="rId26"/>
    <p:sldId id="275" r:id="rId27"/>
    <p:sldId id="274" r:id="rId28"/>
    <p:sldId id="475" r:id="rId29"/>
    <p:sldId id="476" r:id="rId30"/>
    <p:sldId id="477" r:id="rId31"/>
    <p:sldId id="478" r:id="rId32"/>
    <p:sldId id="276" r:id="rId33"/>
    <p:sldId id="297" r:id="rId34"/>
    <p:sldId id="410" r:id="rId35"/>
    <p:sldId id="284" r:id="rId36"/>
    <p:sldId id="288" r:id="rId37"/>
    <p:sldId id="257" r:id="rId38"/>
    <p:sldId id="278" r:id="rId39"/>
  </p:sldIdLst>
  <p:sldSz cx="12192000" cy="6858000"/>
  <p:notesSz cx="6858000" cy="9144000"/>
  <p:embeddedFontLst>
    <p:embeddedFont>
      <p:font typeface="Aptos Black" panose="020B0004020202020204" pitchFamily="34" charset="0"/>
      <p:bold r:id="rId41"/>
      <p:boldItalic r:id="rId42"/>
    </p:embeddedFont>
    <p:embeddedFont>
      <p:font typeface="UTM Avo" panose="02040603050506020204" pitchFamily="18" charset="0"/>
      <p:regular r:id="rId43"/>
      <p:bold r:id="rId44"/>
      <p:italic r:id="rId45"/>
      <p:boldItalic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0" roundtripDataSignature="AMtx7mjDzl0zg1wnN98VYnZXEtwQG81E9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EEF4"/>
    <a:srgbClr val="FFFAF7"/>
    <a:srgbClr val="D0E6A5"/>
    <a:srgbClr val="F0F0F0"/>
    <a:srgbClr val="FF9999"/>
    <a:srgbClr val="F0EEFC"/>
    <a:srgbClr val="FFE5E5"/>
    <a:srgbClr val="D3BD9D"/>
    <a:srgbClr val="9BBB59"/>
    <a:srgbClr val="F1C4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557" autoAdjust="0"/>
  </p:normalViewPr>
  <p:slideViewPr>
    <p:cSldViewPr snapToGrid="0">
      <p:cViewPr varScale="1">
        <p:scale>
          <a:sx n="108" d="100"/>
          <a:sy n="108" d="100"/>
        </p:scale>
        <p:origin x="6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6.fntdata"/><Relationship Id="rId71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1.fntdata"/><Relationship Id="rId7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7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4.fntdata"/><Relationship Id="rId73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3.fntdata"/><Relationship Id="rId8" Type="http://schemas.openxmlformats.org/officeDocument/2006/relationships/slide" Target="slides/slide6.xml"/><Relationship Id="rId7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CA614-19E2-4EA4-9EF2-0B66D141A6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1096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4B497-1421-65E7-480E-9D5A9013A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1F2F76-22AF-2108-4521-607FD2E555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757866-6F0C-BB52-657A-E0052B47DD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AF48D9-BBB9-8E68-CE6E-97D6DA1468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CA614-19E2-4EA4-9EF2-0B66D141A6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08787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43B45-B0B2-BCD1-44BE-487D26165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766B02-43E3-2357-4269-3B147EF793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9FE6E5-7F95-40AC-5810-F570BDB73A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43BB78-6C66-930C-7CEF-BF534FF10A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CA614-19E2-4EA4-9EF2-0B66D141A6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7670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1AF3B-BB25-F63D-0776-F56D35103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40E81E-8331-D3F8-51FB-6D958424F6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4EA362-E539-28AA-2CC9-228FAD2EBA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5A5CE2-1473-A7A2-0F95-A9D3B3B7B3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CA614-19E2-4EA4-9EF2-0B66D141A6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85039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744B8-E688-0455-5833-B25F0004A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F6332F-3B2D-BC65-7135-441ECBDF62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1CE53F-D450-A99A-C8E7-E1725B96F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F804DD-83E5-79B8-C338-2CF2C84E28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CA614-19E2-4EA4-9EF2-0B66D141A6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79467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FE437-8467-DD35-1A0A-783874106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3CBEC2-A6A3-CC1E-B4DE-A235B5E971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41C263-503E-2AE6-45CB-C11B78DDAD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88699F-0765-9492-D34C-E1B089DD9D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CA614-19E2-4EA4-9EF2-0B66D141A6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36039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67783-2729-57CF-DD80-45EF145A1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EF916A-DE74-1A13-DB68-3BDCA9D072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84706B-137D-0315-BDB7-038AD4D83E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6482EE-0C48-2256-8A75-81AC0D8D0B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CA614-19E2-4EA4-9EF2-0B66D141A6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52874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5DCE2-3A32-D1A6-E65C-A5D5916AF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76712D-C95C-DAF5-70FE-225CAC68DC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8211D2-69BD-86C3-8DC2-DE4060A47F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116152-E7F0-8FA4-F9A0-8CB17181FA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CA614-19E2-4EA4-9EF2-0B66D141A6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24832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04457-3813-BC39-4519-14ECFE78B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743412-497A-DD26-D5E8-D4619C10DB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293DF9-AF32-4ABC-391C-704ED7FC2F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F38511-B754-59A4-DE94-4E0E9971E6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CA614-19E2-4EA4-9EF2-0B66D141A6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36455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C9BC2-C9DC-46E9-89FE-D9A19A127D38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7532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4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4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4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4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4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4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4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4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4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4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4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5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7347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8733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3604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7950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1694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1330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0533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6800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8794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7204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95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F2E77-4E87-4338-A6B2-93E833A84A3C}" type="datetimeFigureOut">
              <a:rPr lang="en-US" smtClean="0"/>
              <a:t>12/27/2024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349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giao-duc-cong-dan-9/1/708/34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CI3-cB-upFY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giao-duc-cong-dan-9/1/708/34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giao-duc-cong-dan-9/1/708/35/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4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7.png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audio" Target="../media/audio1.wav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5" Type="http://schemas.openxmlformats.org/officeDocument/2006/relationships/image" Target="../media/image49.jpeg"/><Relationship Id="rId10" Type="http://schemas.openxmlformats.org/officeDocument/2006/relationships/image" Target="../media/image47.png"/><Relationship Id="rId4" Type="http://schemas.openxmlformats.org/officeDocument/2006/relationships/audio" Target="../media/audio2.wav"/><Relationship Id="rId9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audio" Target="../media/audio1.wav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5" Type="http://schemas.openxmlformats.org/officeDocument/2006/relationships/image" Target="../media/image49.jpeg"/><Relationship Id="rId10" Type="http://schemas.openxmlformats.org/officeDocument/2006/relationships/image" Target="../media/image47.png"/><Relationship Id="rId4" Type="http://schemas.openxmlformats.org/officeDocument/2006/relationships/audio" Target="../media/audio2.wav"/><Relationship Id="rId9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audio" Target="../media/audio1.wav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5" Type="http://schemas.openxmlformats.org/officeDocument/2006/relationships/image" Target="../media/image49.jpeg"/><Relationship Id="rId10" Type="http://schemas.openxmlformats.org/officeDocument/2006/relationships/image" Target="../media/image47.png"/><Relationship Id="rId4" Type="http://schemas.openxmlformats.org/officeDocument/2006/relationships/audio" Target="../media/audio2.wav"/><Relationship Id="rId9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audio" Target="../media/audio1.wav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5" Type="http://schemas.openxmlformats.org/officeDocument/2006/relationships/image" Target="../media/image49.jpeg"/><Relationship Id="rId10" Type="http://schemas.openxmlformats.org/officeDocument/2006/relationships/image" Target="../media/image47.png"/><Relationship Id="rId4" Type="http://schemas.openxmlformats.org/officeDocument/2006/relationships/audio" Target="../media/audio2.wav"/><Relationship Id="rId9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audio" Target="../media/audio1.wav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5" Type="http://schemas.openxmlformats.org/officeDocument/2006/relationships/image" Target="../media/image49.jpeg"/><Relationship Id="rId10" Type="http://schemas.openxmlformats.org/officeDocument/2006/relationships/image" Target="../media/image47.png"/><Relationship Id="rId4" Type="http://schemas.openxmlformats.org/officeDocument/2006/relationships/audio" Target="../media/audio2.wav"/><Relationship Id="rId9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audio" Target="../media/audio1.wav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5" Type="http://schemas.openxmlformats.org/officeDocument/2006/relationships/image" Target="../media/image49.jpeg"/><Relationship Id="rId10" Type="http://schemas.openxmlformats.org/officeDocument/2006/relationships/image" Target="../media/image47.png"/><Relationship Id="rId4" Type="http://schemas.openxmlformats.org/officeDocument/2006/relationships/audio" Target="../media/audio2.wav"/><Relationship Id="rId9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audio" Target="../media/audio1.wav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5" Type="http://schemas.openxmlformats.org/officeDocument/2006/relationships/image" Target="../media/image49.jpeg"/><Relationship Id="rId10" Type="http://schemas.openxmlformats.org/officeDocument/2006/relationships/image" Target="../media/image47.png"/><Relationship Id="rId4" Type="http://schemas.openxmlformats.org/officeDocument/2006/relationships/audio" Target="../media/audio2.wav"/><Relationship Id="rId9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audio" Target="../media/audio1.wav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5" Type="http://schemas.openxmlformats.org/officeDocument/2006/relationships/image" Target="../media/image49.jpeg"/><Relationship Id="rId10" Type="http://schemas.openxmlformats.org/officeDocument/2006/relationships/image" Target="../media/image47.png"/><Relationship Id="rId4" Type="http://schemas.openxmlformats.org/officeDocument/2006/relationships/audio" Target="../media/audio2.wav"/><Relationship Id="rId9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giao-duc-cong-dan-9/1/708/35/" TargetMode="Externa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11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giao-duc-cong-dan-9/1/708/35/" TargetMode="Externa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svg"/><Relationship Id="rId5" Type="http://schemas.openxmlformats.org/officeDocument/2006/relationships/image" Target="../media/image64.png"/><Relationship Id="rId4" Type="http://schemas.openxmlformats.org/officeDocument/2006/relationships/image" Target="../media/image63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4;p1">
            <a:extLst>
              <a:ext uri="{FF2B5EF4-FFF2-40B4-BE49-F238E27FC236}">
                <a16:creationId xmlns:a16="http://schemas.microsoft.com/office/drawing/2014/main" id="{185E96D1-8AE1-9A3B-DBE7-395176CD8980}"/>
              </a:ext>
            </a:extLst>
          </p:cNvPr>
          <p:cNvSpPr txBox="1"/>
          <p:nvPr/>
        </p:nvSpPr>
        <p:spPr>
          <a:xfrm>
            <a:off x="6636471" y="-85567"/>
            <a:ext cx="5451432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Giáo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dục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công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dân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 9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6" name="Google Shape;86;p1">
            <a:extLst>
              <a:ext uri="{FF2B5EF4-FFF2-40B4-BE49-F238E27FC236}">
                <a16:creationId xmlns:a16="http://schemas.microsoft.com/office/drawing/2014/main" id="{903F8041-77E6-0BD9-B5CC-2F14624FD1D6}"/>
              </a:ext>
            </a:extLst>
          </p:cNvPr>
          <p:cNvSpPr txBox="1"/>
          <p:nvPr/>
        </p:nvSpPr>
        <p:spPr>
          <a:xfrm>
            <a:off x="-168587" y="2601119"/>
            <a:ext cx="12529174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5. </a:t>
            </a:r>
            <a:r>
              <a:rPr lang="de-DE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Bảo vệ hoà bình </a:t>
            </a: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(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Phần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3)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6B7F329-0BE4-C446-128F-8E6BD0FCBBD2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8C1D8706-6913-300B-0B9F-995CDA5E6B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2A9DE7D-1526-B12F-3820-8CB9C5E0155D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264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with a backpack and a ski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CB585A0-30AC-096F-BD85-7B6C8A6BF4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556" y="1873469"/>
            <a:ext cx="8456888" cy="475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981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1BCF156-8FA8-441E-3B76-340F1EC41FB0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9" name="Picture 8">
              <a:hlinkClick r:id="rId3"/>
              <a:extLst>
                <a:ext uri="{FF2B5EF4-FFF2-40B4-BE49-F238E27FC236}">
                  <a16:creationId xmlns:a16="http://schemas.microsoft.com/office/drawing/2014/main" id="{A0597820-CEAE-EEDD-9996-977CFF128F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1343E84-4DD5-C47B-EABF-7474A2ED3137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095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3">
            <a:extLst>
              <a:ext uri="{FF2B5EF4-FFF2-40B4-BE49-F238E27FC236}">
                <a16:creationId xmlns:a16="http://schemas.microsoft.com/office/drawing/2014/main" id="{13A84B7B-E1E0-B294-F6D5-C1101CBF0FC4}"/>
              </a:ext>
            </a:extLst>
          </p:cNvPr>
          <p:cNvSpPr txBox="1"/>
          <p:nvPr/>
        </p:nvSpPr>
        <p:spPr>
          <a:xfrm>
            <a:off x="1168734" y="3216733"/>
            <a:ext cx="9854533" cy="2590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539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US" sz="6000" b="1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XUNG ĐỘT SẮC TỘC VÀ CHIẾN TRANH PHI NGHĨA</a:t>
            </a:r>
          </a:p>
        </p:txBody>
      </p:sp>
      <p:sp>
        <p:nvSpPr>
          <p:cNvPr id="4" name="TextBox 14">
            <a:extLst>
              <a:ext uri="{FF2B5EF4-FFF2-40B4-BE49-F238E27FC236}">
                <a16:creationId xmlns:a16="http://schemas.microsoft.com/office/drawing/2014/main" id="{0E64F128-5DB7-9BA1-417F-8F0FB80229BE}"/>
              </a:ext>
            </a:extLst>
          </p:cNvPr>
          <p:cNvSpPr txBox="1"/>
          <p:nvPr/>
        </p:nvSpPr>
        <p:spPr>
          <a:xfrm>
            <a:off x="5471286" y="2238224"/>
            <a:ext cx="1249426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539">
              <a:spcBef>
                <a:spcPct val="0"/>
              </a:spcBef>
              <a:buClrTx/>
              <a:buFontTx/>
              <a:buNone/>
            </a:pPr>
            <a:r>
              <a:rPr lang="en-US" sz="6000" b="1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C64E02DB-178D-DDA9-35B5-81D36BE2FB2F}"/>
              </a:ext>
            </a:extLst>
          </p:cNvPr>
          <p:cNvSpPr/>
          <p:nvPr/>
        </p:nvSpPr>
        <p:spPr>
          <a:xfrm>
            <a:off x="6720712" y="1051071"/>
            <a:ext cx="1417156" cy="2020900"/>
          </a:xfrm>
          <a:custGeom>
            <a:avLst/>
            <a:gdLst/>
            <a:ahLst/>
            <a:cxnLst/>
            <a:rect l="l" t="t" r="r" b="b"/>
            <a:pathLst>
              <a:path w="2169106" h="3093200">
                <a:moveTo>
                  <a:pt x="0" y="0"/>
                </a:moveTo>
                <a:lnTo>
                  <a:pt x="2169106" y="0"/>
                </a:lnTo>
                <a:lnTo>
                  <a:pt x="2169106" y="3093199"/>
                </a:lnTo>
                <a:lnTo>
                  <a:pt x="0" y="30931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175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C72C75-8083-B9AD-5E8C-AE838F944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528E081-6AB0-7FD4-D7D4-BC532FDBA035}"/>
              </a:ext>
            </a:extLst>
          </p:cNvPr>
          <p:cNvGrpSpPr/>
          <p:nvPr/>
        </p:nvGrpSpPr>
        <p:grpSpPr>
          <a:xfrm>
            <a:off x="457200" y="1978573"/>
            <a:ext cx="5638800" cy="3970282"/>
            <a:chOff x="1219200" y="2141959"/>
            <a:chExt cx="8458200" cy="5955424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5BF6A614-AEA8-6A6C-FD7D-892FC9B98B09}"/>
                </a:ext>
              </a:extLst>
            </p:cNvPr>
            <p:cNvSpPr/>
            <p:nvPr/>
          </p:nvSpPr>
          <p:spPr>
            <a:xfrm>
              <a:off x="1219200" y="3009900"/>
              <a:ext cx="8458200" cy="5087483"/>
            </a:xfrm>
            <a:prstGeom prst="roundRect">
              <a:avLst>
                <a:gd name="adj" fmla="val 7773"/>
              </a:avLst>
            </a:prstGeom>
            <a:solidFill>
              <a:sysClr val="window" lastClr="FFFFFF"/>
            </a:solidFill>
            <a:ln w="38100" cap="flat" cmpd="sng" algn="ctr">
              <a:solidFill>
                <a:srgbClr val="F79646">
                  <a:lumMod val="75000"/>
                </a:srgbClr>
              </a:solidFill>
              <a:prstDash val="solid"/>
            </a:ln>
            <a:effectLst/>
          </p:spPr>
          <p:txBody>
            <a:bodyPr rtlCol="0" anchor="b"/>
            <a:lstStyle/>
            <a:p>
              <a:pPr algn="just" defTabSz="609539">
                <a:lnSpc>
                  <a:spcPct val="150000"/>
                </a:lnSpc>
                <a:buClrTx/>
              </a:pPr>
              <a:r>
                <a:rPr kumimoji="0" lang="en-US" sz="2400" b="1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Đọc</a:t>
              </a:r>
              <a:r>
                <a:rPr kumimoji="0" lang="en-US" sz="2400" b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thông</a:t>
              </a:r>
              <a:r>
                <a:rPr kumimoji="0" lang="en-US" sz="2400" b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tin </a:t>
              </a:r>
              <a:r>
                <a:rPr kumimoji="0" lang="en-US" sz="2400" b="1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trong</a:t>
              </a:r>
              <a:r>
                <a:rPr kumimoji="0" lang="en-US" sz="2400" b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SGK tr.32-33 </a:t>
              </a:r>
              <a:r>
                <a:rPr kumimoji="0" lang="en-US" sz="2400" b="1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và</a:t>
              </a:r>
              <a:r>
                <a:rPr kumimoji="0" lang="en-US" sz="2400" b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trả</a:t>
              </a:r>
              <a:r>
                <a:rPr kumimoji="0" lang="en-US" sz="2400" b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lời</a:t>
              </a:r>
              <a:r>
                <a:rPr kumimoji="0" lang="en-US" sz="2400" b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câu</a:t>
              </a:r>
              <a:r>
                <a:rPr kumimoji="0" lang="en-US" sz="2400" b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hỏi</a:t>
              </a:r>
              <a:r>
                <a:rPr kumimoji="0" lang="en-US" sz="2400" b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: </a:t>
              </a:r>
              <a:r>
                <a:rPr kumimoji="0" lang="en-US" sz="2400" b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Từ</a:t>
              </a:r>
              <a:r>
                <a:rPr kumimoji="0" lang="en-US" sz="24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thông</a:t>
              </a:r>
              <a:r>
                <a:rPr kumimoji="0" lang="en-US" sz="24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tin </a:t>
              </a:r>
              <a:r>
                <a:rPr kumimoji="0" lang="en-US" sz="2400" b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trên</a:t>
              </a:r>
              <a:r>
                <a:rPr kumimoji="0" lang="en-US" sz="24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US" sz="2400" b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em</a:t>
              </a:r>
              <a:r>
                <a:rPr kumimoji="0" lang="en-US" sz="24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hãy</a:t>
              </a:r>
              <a:r>
                <a:rPr kumimoji="0" lang="en-US" sz="24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nêu</a:t>
              </a:r>
              <a:r>
                <a:rPr kumimoji="0" lang="en-US" sz="24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nhận</a:t>
              </a:r>
              <a:r>
                <a:rPr kumimoji="0" lang="en-US" sz="24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xét</a:t>
              </a:r>
              <a:r>
                <a:rPr kumimoji="0" lang="en-US" sz="24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của</a:t>
              </a:r>
              <a:r>
                <a:rPr kumimoji="0" lang="en-US" sz="24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mình</a:t>
              </a:r>
              <a:r>
                <a:rPr kumimoji="0" lang="en-US" sz="24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về</a:t>
              </a:r>
              <a:r>
                <a:rPr kumimoji="0" lang="en-US" sz="24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cuộc</a:t>
              </a:r>
              <a:r>
                <a:rPr kumimoji="0" lang="en-US" sz="24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Chiến</a:t>
              </a:r>
              <a:r>
                <a:rPr kumimoji="0" lang="en-US" sz="24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tranh</a:t>
              </a:r>
              <a:r>
                <a:rPr kumimoji="0" lang="en-US" sz="24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thế</a:t>
              </a:r>
              <a:r>
                <a:rPr kumimoji="0" lang="en-US" sz="24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giới</a:t>
              </a:r>
              <a:r>
                <a:rPr kumimoji="0" lang="en-US" sz="24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lần</a:t>
              </a:r>
              <a:r>
                <a:rPr kumimoji="0" lang="en-US" sz="24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thứ</a:t>
              </a:r>
              <a:r>
                <a:rPr kumimoji="0" lang="en-US" sz="24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nhất</a:t>
              </a:r>
              <a:r>
                <a:rPr kumimoji="0" lang="en-US" sz="24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6C7FAA77-902C-A216-DE15-663195C98F55}"/>
                </a:ext>
              </a:extLst>
            </p:cNvPr>
            <p:cNvSpPr/>
            <p:nvPr/>
          </p:nvSpPr>
          <p:spPr>
            <a:xfrm>
              <a:off x="4263398" y="2141959"/>
              <a:ext cx="2369803" cy="1735881"/>
            </a:xfrm>
            <a:custGeom>
              <a:avLst/>
              <a:gdLst/>
              <a:ahLst/>
              <a:cxnLst/>
              <a:rect l="l" t="t" r="r" b="b"/>
              <a:pathLst>
                <a:path w="5617474" h="4114800">
                  <a:moveTo>
                    <a:pt x="0" y="0"/>
                  </a:moveTo>
                  <a:lnTo>
                    <a:pt x="5617474" y="0"/>
                  </a:lnTo>
                  <a:lnTo>
                    <a:pt x="5617474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defTabSz="60953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6723259-10A2-1F57-7B11-9D4EADE91592}"/>
              </a:ext>
            </a:extLst>
          </p:cNvPr>
          <p:cNvGrpSpPr/>
          <p:nvPr/>
        </p:nvGrpSpPr>
        <p:grpSpPr>
          <a:xfrm>
            <a:off x="6882792" y="1357750"/>
            <a:ext cx="4657567" cy="5143773"/>
            <a:chOff x="9748837" y="1562100"/>
            <a:chExt cx="8089937" cy="8934450"/>
          </a:xfrm>
        </p:grpSpPr>
        <p:pic>
          <p:nvPicPr>
            <p:cNvPr id="11" name="Picture 2" descr="Bài học từ cuộc Chiến tranh thế giới thứ nhất 110 năm trước - Binh Phuoc,  Tin tuc Binh Phuoc, Tin mới tỉnh Bình Phước">
              <a:extLst>
                <a:ext uri="{FF2B5EF4-FFF2-40B4-BE49-F238E27FC236}">
                  <a16:creationId xmlns:a16="http://schemas.microsoft.com/office/drawing/2014/main" id="{080EE816-9DB1-464B-2A74-3DA80B5532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53600" y="1562100"/>
              <a:ext cx="8085174" cy="5562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4" descr="Chiến tranh thế giới thứ nhất – Wikipedia tiếng Việt">
              <a:extLst>
                <a:ext uri="{FF2B5EF4-FFF2-40B4-BE49-F238E27FC236}">
                  <a16:creationId xmlns:a16="http://schemas.microsoft.com/office/drawing/2014/main" id="{7338E512-3B7B-0DBC-735F-F69AD0455D7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9" t="5237" r="59" b="19635"/>
            <a:stretch/>
          </p:blipFill>
          <p:spPr bwMode="auto">
            <a:xfrm>
              <a:off x="9748837" y="6953250"/>
              <a:ext cx="8085174" cy="3543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8474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6EB134-11F1-AF8B-0F3C-EB23B7BD5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31AB5F2-D5A2-2759-319C-AD9E0866CCA9}"/>
              </a:ext>
            </a:extLst>
          </p:cNvPr>
          <p:cNvGrpSpPr/>
          <p:nvPr/>
        </p:nvGrpSpPr>
        <p:grpSpPr>
          <a:xfrm>
            <a:off x="3150198" y="2113150"/>
            <a:ext cx="5781799" cy="2946400"/>
            <a:chOff x="4953000" y="1714500"/>
            <a:chExt cx="8672699" cy="4419600"/>
          </a:xfrm>
        </p:grpSpPr>
        <p:pic>
          <p:nvPicPr>
            <p:cNvPr id="4" name="Picture 2" descr="WW1 Facts | When did World War 1 end? - Twinkl">
              <a:extLst>
                <a:ext uri="{FF2B5EF4-FFF2-40B4-BE49-F238E27FC236}">
                  <a16:creationId xmlns:a16="http://schemas.microsoft.com/office/drawing/2014/main" id="{4E38939F-C2DF-B5BB-4BDE-26A448A7246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445"/>
            <a:stretch/>
          </p:blipFill>
          <p:spPr bwMode="auto">
            <a:xfrm>
              <a:off x="4953000" y="1714500"/>
              <a:ext cx="8672699" cy="37099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FEFC702-295C-D278-600C-CD6BBCD23109}"/>
                </a:ext>
              </a:extLst>
            </p:cNvPr>
            <p:cNvSpPr/>
            <p:nvPr/>
          </p:nvSpPr>
          <p:spPr>
            <a:xfrm>
              <a:off x="5326949" y="5157787"/>
              <a:ext cx="7924800" cy="976313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Chiến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tranh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thế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giới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thứ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nhất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</a:p>
          </p:txBody>
        </p:sp>
      </p:grp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6FFF203-9E20-66AF-3E7B-3E14350677D8}"/>
              </a:ext>
            </a:extLst>
          </p:cNvPr>
          <p:cNvSpPr/>
          <p:nvPr/>
        </p:nvSpPr>
        <p:spPr>
          <a:xfrm>
            <a:off x="359103" y="1814108"/>
            <a:ext cx="2946400" cy="1659540"/>
          </a:xfrm>
          <a:prstGeom prst="roundRect">
            <a:avLst>
              <a:gd name="adj" fmla="val 7553"/>
            </a:avLst>
          </a:pr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Cuộc chiến tranh hiện đại, tổng lực, toàn diện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68C3D29-EEB7-07DD-7A69-D96B90E27A0C}"/>
              </a:ext>
            </a:extLst>
          </p:cNvPr>
          <p:cNvSpPr/>
          <p:nvPr/>
        </p:nvSpPr>
        <p:spPr>
          <a:xfrm>
            <a:off x="359103" y="3663425"/>
            <a:ext cx="2946400" cy="1108720"/>
          </a:xfrm>
          <a:prstGeom prst="roundRect">
            <a:avLst>
              <a:gd name="adj" fmla="val 7553"/>
            </a:avLst>
          </a:pr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vũ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khí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hủy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diệt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loạt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41348D5-0828-E937-F8C1-D03312A9432F}"/>
              </a:ext>
            </a:extLst>
          </p:cNvPr>
          <p:cNvSpPr/>
          <p:nvPr/>
        </p:nvSpPr>
        <p:spPr>
          <a:xfrm>
            <a:off x="355599" y="4961923"/>
            <a:ext cx="2946400" cy="1659540"/>
          </a:xfrm>
          <a:prstGeom prst="roundRect">
            <a:avLst>
              <a:gd name="adj" fmla="val 7553"/>
            </a:avLst>
          </a:pr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Loại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mặt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đất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biển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8A85381-21CE-6BAD-2B7E-08A7F4C8F682}"/>
              </a:ext>
            </a:extLst>
          </p:cNvPr>
          <p:cNvSpPr/>
          <p:nvPr/>
        </p:nvSpPr>
        <p:spPr>
          <a:xfrm>
            <a:off x="8783700" y="717296"/>
            <a:ext cx="3207406" cy="1664208"/>
          </a:xfrm>
          <a:prstGeom prst="roundRect">
            <a:avLst>
              <a:gd name="adj" fmla="val 7553"/>
            </a:avLst>
          </a:pr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cuộc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chiến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phi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nghĩa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4AEA92A-DEDD-D0F6-E5B4-B43D21D697A7}"/>
              </a:ext>
            </a:extLst>
          </p:cNvPr>
          <p:cNvSpPr/>
          <p:nvPr/>
        </p:nvSpPr>
        <p:spPr>
          <a:xfrm>
            <a:off x="8783700" y="2868375"/>
            <a:ext cx="3207406" cy="1664208"/>
          </a:xfrm>
          <a:prstGeom prst="roundRect">
            <a:avLst>
              <a:gd name="adj" fmla="val 7553"/>
            </a:avLst>
          </a:pr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Chỉ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mang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nghĩa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hủy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loài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39094F8-220E-0268-916E-396031C88C12}"/>
              </a:ext>
            </a:extLst>
          </p:cNvPr>
          <p:cNvSpPr/>
          <p:nvPr/>
        </p:nvSpPr>
        <p:spPr>
          <a:xfrm>
            <a:off x="8783700" y="5019454"/>
            <a:ext cx="3207406" cy="1664208"/>
          </a:xfrm>
          <a:prstGeom prst="roundRect">
            <a:avLst>
              <a:gd name="adj" fmla="val 7553"/>
            </a:avLst>
          </a:pr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cuộc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chiến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giành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quyền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lợi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đế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quốc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33283773-1538-A54B-081D-67D6FD6662E5}"/>
              </a:ext>
            </a:extLst>
          </p:cNvPr>
          <p:cNvSpPr/>
          <p:nvPr/>
        </p:nvSpPr>
        <p:spPr>
          <a:xfrm>
            <a:off x="10192140" y="2494206"/>
            <a:ext cx="390525" cy="300831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E9DD714C-77C5-7A05-8447-8DE0C183EE77}"/>
              </a:ext>
            </a:extLst>
          </p:cNvPr>
          <p:cNvSpPr/>
          <p:nvPr/>
        </p:nvSpPr>
        <p:spPr>
          <a:xfrm>
            <a:off x="10192140" y="4605921"/>
            <a:ext cx="390525" cy="300831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7787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5BDD7F-847C-0A3A-E8E7-796D29A2A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0345947-DC09-A06A-9168-F2D2EF86585F}"/>
              </a:ext>
            </a:extLst>
          </p:cNvPr>
          <p:cNvGrpSpPr/>
          <p:nvPr/>
        </p:nvGrpSpPr>
        <p:grpSpPr>
          <a:xfrm>
            <a:off x="6550024" y="1039649"/>
            <a:ext cx="5337176" cy="5417375"/>
            <a:chOff x="10101261" y="1851855"/>
            <a:chExt cx="8005764" cy="8126063"/>
          </a:xfrm>
        </p:grpSpPr>
        <p:pic>
          <p:nvPicPr>
            <p:cNvPr id="4" name="Picture 8" descr="Loat hinh am anh tran Somme dam mau nhat The chien 1-Hinh-6">
              <a:extLst>
                <a:ext uri="{FF2B5EF4-FFF2-40B4-BE49-F238E27FC236}">
                  <a16:creationId xmlns:a16="http://schemas.microsoft.com/office/drawing/2014/main" id="{0B7A2A5F-2D1D-04B4-5AB8-DC7370CD52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01262" y="3771900"/>
              <a:ext cx="8005763" cy="62060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6BFD924-DA05-11CF-F8F7-3BE4EDA4CB7E}"/>
                </a:ext>
              </a:extLst>
            </p:cNvPr>
            <p:cNvSpPr txBox="1"/>
            <p:nvPr/>
          </p:nvSpPr>
          <p:spPr>
            <a:xfrm>
              <a:off x="10101261" y="1851855"/>
              <a:ext cx="8005764" cy="19200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09539">
                <a:lnSpc>
                  <a:spcPct val="150000"/>
                </a:lnSpc>
                <a:buClrTx/>
                <a:buFontTx/>
                <a:buNone/>
              </a:pPr>
              <a:r>
                <a:rPr lang="vi-VN" sz="1800" kern="1200" dirty="0">
                  <a:solidFill>
                    <a:prstClr val="black"/>
                  </a:solidFill>
                  <a:latin typeface="UTM Avo" panose="02040603050506020204" pitchFamily="18" charset="0"/>
                  <a:ea typeface="UD Digi Kyokasho N-B" panose="02020700000000000000" pitchFamily="17" charset="-128"/>
                  <a:cs typeface="+mn-cs"/>
                </a:rPr>
                <a:t>Thi thể binh sĩ tử trận trên chiến trường Somme. Do chiến sự ác liệt nên thi hài những binh sĩ tử trận không được mai táng cẩn thận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960E9DF-55C5-47B2-50A3-D21CA573D40F}"/>
              </a:ext>
            </a:extLst>
          </p:cNvPr>
          <p:cNvGrpSpPr/>
          <p:nvPr/>
        </p:nvGrpSpPr>
        <p:grpSpPr>
          <a:xfrm>
            <a:off x="304800" y="2495545"/>
            <a:ext cx="5791200" cy="3982192"/>
            <a:chOff x="670511" y="1991010"/>
            <a:chExt cx="8686800" cy="5973288"/>
          </a:xfrm>
        </p:grpSpPr>
        <p:pic>
          <p:nvPicPr>
            <p:cNvPr id="7" name="Picture 6" descr="Loat hinh am anh tran Somme dam mau nhat The chien 1">
              <a:extLst>
                <a:ext uri="{FF2B5EF4-FFF2-40B4-BE49-F238E27FC236}">
                  <a16:creationId xmlns:a16="http://schemas.microsoft.com/office/drawing/2014/main" id="{A9A9F72C-E10B-0575-39FD-C6399691A0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2094" y="1991010"/>
              <a:ext cx="7283634" cy="46764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EAB20B9-DF0A-83C7-1B12-3E9DDDCF84FC}"/>
                </a:ext>
              </a:extLst>
            </p:cNvPr>
            <p:cNvSpPr txBox="1"/>
            <p:nvPr/>
          </p:nvSpPr>
          <p:spPr>
            <a:xfrm>
              <a:off x="670511" y="6667500"/>
              <a:ext cx="8686800" cy="12967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09539">
                <a:lnSpc>
                  <a:spcPct val="150000"/>
                </a:lnSpc>
                <a:buClrTx/>
                <a:buFontTx/>
                <a:buNone/>
              </a:pPr>
              <a:r>
                <a:rPr lang="vi-VN" sz="1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Lực lượng kỵ binh Pháp băng qua một dòng sông, trong một trận khốc liệt nhất của thế chiến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859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64EEAB-E7E6-E119-2976-F10025D01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F8A00F0-7D1B-5625-222C-A97F21F83E68}"/>
              </a:ext>
            </a:extLst>
          </p:cNvPr>
          <p:cNvSpPr/>
          <p:nvPr/>
        </p:nvSpPr>
        <p:spPr>
          <a:xfrm>
            <a:off x="7609490" y="1766614"/>
            <a:ext cx="4032605" cy="4410445"/>
          </a:xfrm>
          <a:custGeom>
            <a:avLst/>
            <a:gdLst/>
            <a:ahLst/>
            <a:cxnLst/>
            <a:rect l="l" t="t" r="r" b="b"/>
            <a:pathLst>
              <a:path w="7694676" h="8229600">
                <a:moveTo>
                  <a:pt x="0" y="0"/>
                </a:moveTo>
                <a:lnTo>
                  <a:pt x="7694676" y="0"/>
                </a:lnTo>
                <a:lnTo>
                  <a:pt x="769467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BE56426-997B-59A0-5A2A-EDD93237A47B}"/>
              </a:ext>
            </a:extLst>
          </p:cNvPr>
          <p:cNvGrpSpPr/>
          <p:nvPr/>
        </p:nvGrpSpPr>
        <p:grpSpPr>
          <a:xfrm>
            <a:off x="224085" y="1766614"/>
            <a:ext cx="6908800" cy="4276834"/>
            <a:chOff x="685800" y="2228850"/>
            <a:chExt cx="10363200" cy="6415251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A4D436FB-321F-E9C8-24EB-48B2785245FC}"/>
                </a:ext>
              </a:extLst>
            </p:cNvPr>
            <p:cNvSpPr/>
            <p:nvPr/>
          </p:nvSpPr>
          <p:spPr>
            <a:xfrm>
              <a:off x="685800" y="3162300"/>
              <a:ext cx="10363200" cy="5481801"/>
            </a:xfrm>
            <a:prstGeom prst="roundRect">
              <a:avLst>
                <a:gd name="adj" fmla="val 6842"/>
              </a:avLst>
            </a:prstGeom>
            <a:solidFill>
              <a:sysClr val="window" lastClr="FFFFFF"/>
            </a:solidFill>
            <a:ln w="38100" cap="flat" cmpd="sng" algn="ctr">
              <a:solidFill>
                <a:srgbClr val="4BACC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342900" marR="0" lvl="0" indent="-342900" algn="just" defTabSz="609539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Các nhóm thảo luận trong 5 phút để trả lời câu hỏi: Em hãy lấy ví dụ về xung đột sắc tộc và cho biết hậu quả của xung đột sắc tộc đó. </a:t>
              </a:r>
            </a:p>
            <a:p>
              <a:pPr marL="342900" marR="0" lvl="0" indent="-342900" algn="just" defTabSz="609539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4 nhóm ghi kết quả dưới dạng sơ đồ tư duy ra giấy A4 và trình bày trước lớp.</a:t>
              </a:r>
            </a:p>
          </p:txBody>
        </p:sp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C16BB67C-3180-4ECB-C481-681F469508DB}"/>
                </a:ext>
              </a:extLst>
            </p:cNvPr>
            <p:cNvSpPr/>
            <p:nvPr/>
          </p:nvSpPr>
          <p:spPr>
            <a:xfrm>
              <a:off x="5181600" y="2228850"/>
              <a:ext cx="1371600" cy="1143000"/>
            </a:xfrm>
            <a:custGeom>
              <a:avLst/>
              <a:gdLst/>
              <a:ahLst/>
              <a:cxnLst/>
              <a:rect l="l" t="t" r="r" b="b"/>
              <a:pathLst>
                <a:path w="4247535" h="4114800">
                  <a:moveTo>
                    <a:pt x="0" y="0"/>
                  </a:moveTo>
                  <a:lnTo>
                    <a:pt x="4247536" y="0"/>
                  </a:lnTo>
                  <a:lnTo>
                    <a:pt x="4247536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defTabSz="60953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614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1A002D-C44C-5A42-AAB1-06D88C997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D196E5A-8481-396A-872C-EFE3FDF4414A}"/>
              </a:ext>
            </a:extLst>
          </p:cNvPr>
          <p:cNvGrpSpPr/>
          <p:nvPr/>
        </p:nvGrpSpPr>
        <p:grpSpPr>
          <a:xfrm>
            <a:off x="6241016" y="2036380"/>
            <a:ext cx="5762193" cy="3838865"/>
            <a:chOff x="9401660" y="4541402"/>
            <a:chExt cx="8643289" cy="575829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8C6DE66-6B3D-326A-6E86-9A9DFA09E5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01660" y="4541403"/>
              <a:ext cx="8633129" cy="5758297"/>
            </a:xfrm>
            <a:prstGeom prst="rect">
              <a:avLst/>
            </a:prstGeom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E0D71E9-04A4-3F29-2E68-4E9FFAF05709}"/>
                </a:ext>
              </a:extLst>
            </p:cNvPr>
            <p:cNvSpPr/>
            <p:nvPr/>
          </p:nvSpPr>
          <p:spPr>
            <a:xfrm>
              <a:off x="9406740" y="4541402"/>
              <a:ext cx="8638209" cy="1425488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square">
              <a:spAutoFit/>
            </a:bodyPr>
            <a:lstStyle/>
            <a:p>
              <a:pPr marL="0" marR="0" lvl="0" indent="0" algn="ctr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Cuộc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xung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đột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giữa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Hồi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giáo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và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Phật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giáo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ở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miền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Nam Thái Lan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1FDE12B-5924-C2BB-8A31-5A58C6D4A2ED}"/>
              </a:ext>
            </a:extLst>
          </p:cNvPr>
          <p:cNvGrpSpPr/>
          <p:nvPr/>
        </p:nvGrpSpPr>
        <p:grpSpPr>
          <a:xfrm>
            <a:off x="213711" y="2036380"/>
            <a:ext cx="5758297" cy="3838865"/>
            <a:chOff x="609600" y="4541402"/>
            <a:chExt cx="8637446" cy="5758297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2C01AD5-BA25-474F-98AE-466DB7DE9E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" y="4541402"/>
              <a:ext cx="8637446" cy="5758297"/>
            </a:xfrm>
            <a:prstGeom prst="rect">
              <a:avLst/>
            </a:prstGeom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B6FE6EC-A62E-1467-F9B9-00FA4CDBE4DA}"/>
                </a:ext>
              </a:extLst>
            </p:cNvPr>
            <p:cNvSpPr/>
            <p:nvPr/>
          </p:nvSpPr>
          <p:spPr>
            <a:xfrm>
              <a:off x="609600" y="4541402"/>
              <a:ext cx="8637446" cy="1425487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Khủng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bố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tại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Marawi,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miền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nam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Philippines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195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945982-FE4B-E902-F839-C58F3E88D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3FB65E0-C87F-895E-099C-FE289A6BB4F4}"/>
              </a:ext>
            </a:extLst>
          </p:cNvPr>
          <p:cNvGrpSpPr/>
          <p:nvPr/>
        </p:nvGrpSpPr>
        <p:grpSpPr>
          <a:xfrm>
            <a:off x="228600" y="1795343"/>
            <a:ext cx="11734800" cy="4837280"/>
            <a:chOff x="381000" y="2866434"/>
            <a:chExt cx="17602200" cy="725592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8117506-8386-7C78-E801-3E466BDD8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0444" y="2866434"/>
              <a:ext cx="10907111" cy="6544266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3174BF7-D347-AFD6-EA2E-7E958C9D1703}"/>
                </a:ext>
              </a:extLst>
            </p:cNvPr>
            <p:cNvSpPr txBox="1"/>
            <p:nvPr/>
          </p:nvSpPr>
          <p:spPr>
            <a:xfrm>
              <a:off x="381000" y="9568356"/>
              <a:ext cx="176022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>
                <a:buClrTx/>
                <a:buFontTx/>
                <a:buNone/>
                <a:defRPr/>
              </a:pPr>
              <a:r>
                <a:rPr lang="vi-VN" sz="1800" kern="12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Tổ chức khủng bố Taliban đánh bom tấn công thánh đường Hồi giáo Pakistan (Tháng 1/2023)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340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44F059-863B-68A8-6BAF-515B2EB6A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9E19FCE-ECA9-3AB6-9030-E3B980CB67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9" r="15296"/>
          <a:stretch/>
        </p:blipFill>
        <p:spPr>
          <a:xfrm>
            <a:off x="6376633" y="2002695"/>
            <a:ext cx="4517697" cy="36141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57A954B-68CE-ED5B-7A15-77B502D8A2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57" y="2002695"/>
            <a:ext cx="4818877" cy="361415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BD492E0-E9EC-D9B9-DEEF-9BD38BE3553F}"/>
              </a:ext>
            </a:extLst>
          </p:cNvPr>
          <p:cNvSpPr txBox="1"/>
          <p:nvPr/>
        </p:nvSpPr>
        <p:spPr>
          <a:xfrm>
            <a:off x="2007833" y="5720799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buClrTx/>
              <a:buFontTx/>
              <a:buNone/>
              <a:defRPr/>
            </a:pPr>
            <a:r>
              <a:rPr lang="vi-VN" sz="1800" kern="120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Tổ chức Nhà nước Hồi giáo tự xưng (IS) đánh bom khủng bố Iran</a:t>
            </a:r>
            <a:endParaRPr lang="vi-VN" sz="1800" kern="1200" dirty="0">
              <a:solidFill>
                <a:schemeClr val="tx1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079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3133AB-F89E-7A02-7DB6-1C3DF0AEC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10D84C1B-4E50-6252-4BB8-C5BD3B8D2789}"/>
              </a:ext>
            </a:extLst>
          </p:cNvPr>
          <p:cNvGrpSpPr/>
          <p:nvPr/>
        </p:nvGrpSpPr>
        <p:grpSpPr>
          <a:xfrm>
            <a:off x="578069" y="1805236"/>
            <a:ext cx="5116858" cy="4504334"/>
            <a:chOff x="0" y="800100"/>
            <a:chExt cx="9144000" cy="804939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A0BF1F6-BA2D-D0CB-16D5-9062332A4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800100"/>
              <a:ext cx="8974037" cy="731520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8C2FB3F-43EF-A9AD-9DFD-36584FC2EADD}"/>
                </a:ext>
              </a:extLst>
            </p:cNvPr>
            <p:cNvSpPr txBox="1"/>
            <p:nvPr/>
          </p:nvSpPr>
          <p:spPr>
            <a:xfrm>
              <a:off x="185202" y="8295501"/>
              <a:ext cx="895879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>
                <a:defRPr/>
              </a:pPr>
              <a:r>
                <a:rPr lang="en-US" sz="1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Chiến</a:t>
              </a:r>
              <a:r>
                <a:rPr lang="en-US" sz="1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tranh</a:t>
              </a:r>
              <a:r>
                <a:rPr lang="en-US" sz="1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Thế</a:t>
              </a:r>
              <a:r>
                <a:rPr lang="en-US" sz="1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giới</a:t>
              </a:r>
              <a:r>
                <a:rPr lang="en-US" sz="1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thứ</a:t>
              </a:r>
              <a:r>
                <a:rPr lang="en-US" sz="1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nhất</a:t>
              </a:r>
              <a:r>
                <a:rPr lang="en-US" sz="1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(1914 - 1918)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32B958D-5DEF-D641-CACF-024100045ED6}"/>
              </a:ext>
            </a:extLst>
          </p:cNvPr>
          <p:cNvGrpSpPr/>
          <p:nvPr/>
        </p:nvGrpSpPr>
        <p:grpSpPr>
          <a:xfrm>
            <a:off x="6258910" y="1786759"/>
            <a:ext cx="4988936" cy="4522811"/>
            <a:chOff x="9372600" y="767080"/>
            <a:chExt cx="8915400" cy="808241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9AE62AE-FDAB-6D9B-3518-94D3ABD642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57" r="11946"/>
            <a:stretch/>
          </p:blipFill>
          <p:spPr>
            <a:xfrm>
              <a:off x="9372600" y="767080"/>
              <a:ext cx="8915400" cy="734822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E4F15DD-C0A7-BE82-75F0-20A7D70EF5D9}"/>
                </a:ext>
              </a:extLst>
            </p:cNvPr>
            <p:cNvSpPr txBox="1"/>
            <p:nvPr/>
          </p:nvSpPr>
          <p:spPr>
            <a:xfrm>
              <a:off x="9372600" y="8295501"/>
              <a:ext cx="859579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>
                <a:defRPr/>
              </a:pPr>
              <a:r>
                <a:rPr lang="en-US" sz="1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Chiến</a:t>
              </a:r>
              <a:r>
                <a:rPr lang="en-US" sz="1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tranh</a:t>
              </a:r>
              <a:r>
                <a:rPr lang="en-US" sz="1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Thế</a:t>
              </a:r>
              <a:r>
                <a:rPr lang="en-US" sz="1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giới</a:t>
              </a:r>
              <a:r>
                <a:rPr lang="en-US" sz="1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thứ</a:t>
              </a:r>
              <a:r>
                <a:rPr lang="en-US" sz="1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hai</a:t>
              </a:r>
              <a:r>
                <a:rPr lang="en-US" sz="1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(1939 - 1945)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220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E55354-5534-EE51-2844-F9CC54330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1F539DD-DB84-76AA-3D65-9382112D995E}"/>
              </a:ext>
            </a:extLst>
          </p:cNvPr>
          <p:cNvGrpSpPr/>
          <p:nvPr/>
        </p:nvGrpSpPr>
        <p:grpSpPr>
          <a:xfrm>
            <a:off x="439684" y="2091828"/>
            <a:ext cx="6847231" cy="4362277"/>
            <a:chOff x="359052" y="3390900"/>
            <a:chExt cx="10270847" cy="654341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09EA401-61C6-9514-B1BB-F02FB38531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3390900"/>
              <a:ext cx="10074553" cy="52466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27473940-2405-99F0-F852-DDAC082CF10F}"/>
                </a:ext>
              </a:extLst>
            </p:cNvPr>
            <p:cNvSpPr txBox="1"/>
            <p:nvPr/>
          </p:nvSpPr>
          <p:spPr>
            <a:xfrm>
              <a:off x="359052" y="8637518"/>
              <a:ext cx="10270847" cy="12967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Một</a:t>
              </a:r>
              <a:r>
                <a:rPr lang="en-US" sz="1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nhóm</a:t>
              </a:r>
              <a:r>
                <a:rPr lang="en-US" sz="1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sinh</a:t>
              </a:r>
              <a:r>
                <a:rPr lang="en-US" sz="1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viên</a:t>
              </a:r>
              <a:r>
                <a:rPr lang="en-US" sz="1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nữ</a:t>
              </a:r>
              <a:r>
                <a:rPr lang="en-US" sz="1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tại</a:t>
              </a:r>
              <a:r>
                <a:rPr lang="en-US" sz="1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Đại</a:t>
              </a:r>
              <a:r>
                <a:rPr lang="en-US" sz="1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học</a:t>
              </a:r>
              <a:r>
                <a:rPr lang="en-US" sz="1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California, Berkeley, </a:t>
              </a:r>
              <a:r>
                <a:rPr lang="en-US" sz="1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Mỹ</a:t>
              </a:r>
              <a:r>
                <a:rPr lang="en-US" sz="1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1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biểu</a:t>
              </a:r>
              <a:r>
                <a:rPr lang="en-US" sz="1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tình</a:t>
              </a:r>
              <a:r>
                <a:rPr lang="en-US" sz="1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phản</a:t>
              </a:r>
              <a:r>
                <a:rPr lang="en-US" sz="1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đối</a:t>
              </a:r>
              <a:r>
                <a:rPr lang="en-US" sz="1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chiến</a:t>
              </a:r>
              <a:r>
                <a:rPr lang="en-US" sz="1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tranh</a:t>
              </a:r>
              <a:r>
                <a:rPr lang="en-US" sz="1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8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Việt</a:t>
              </a:r>
              <a:r>
                <a:rPr lang="en-US" sz="1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Nam</a:t>
              </a:r>
            </a:p>
          </p:txBody>
        </p:sp>
      </p:grp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AB5E4D67-A323-9A31-28C1-DC816A1EA87C}"/>
              </a:ext>
            </a:extLst>
          </p:cNvPr>
          <p:cNvGrpSpPr/>
          <p:nvPr/>
        </p:nvGrpSpPr>
        <p:grpSpPr>
          <a:xfrm>
            <a:off x="7728607" y="2600509"/>
            <a:ext cx="3622566" cy="2621455"/>
            <a:chOff x="11277600" y="3448707"/>
            <a:chExt cx="5433849" cy="3932183"/>
          </a:xfrm>
        </p:grpSpPr>
        <p:sp>
          <p:nvSpPr>
            <p:cNvPr id="285" name="Rectangle: Rounded Corners 284">
              <a:extLst>
                <a:ext uri="{FF2B5EF4-FFF2-40B4-BE49-F238E27FC236}">
                  <a16:creationId xmlns:a16="http://schemas.microsoft.com/office/drawing/2014/main" id="{9CE26AE7-6833-6BF8-D1C7-C5F0BF2375A2}"/>
                </a:ext>
              </a:extLst>
            </p:cNvPr>
            <p:cNvSpPr/>
            <p:nvPr/>
          </p:nvSpPr>
          <p:spPr>
            <a:xfrm>
              <a:off x="11277600" y="4533900"/>
              <a:ext cx="5433849" cy="2846990"/>
            </a:xfrm>
            <a:prstGeom prst="roundRect">
              <a:avLst>
                <a:gd name="adj" fmla="val 12314"/>
              </a:avLst>
            </a:prstGeom>
            <a:solidFill>
              <a:schemeClr val="bg1"/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Em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suy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nghĩ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gì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về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bức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ảnh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này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287" name="Freeform 7">
              <a:extLst>
                <a:ext uri="{FF2B5EF4-FFF2-40B4-BE49-F238E27FC236}">
                  <a16:creationId xmlns:a16="http://schemas.microsoft.com/office/drawing/2014/main" id="{BD6CA344-2D78-FF7C-AB2F-FEFA77051ACD}"/>
                </a:ext>
              </a:extLst>
            </p:cNvPr>
            <p:cNvSpPr/>
            <p:nvPr/>
          </p:nvSpPr>
          <p:spPr>
            <a:xfrm>
              <a:off x="12824087" y="3448707"/>
              <a:ext cx="2340875" cy="1600200"/>
            </a:xfrm>
            <a:custGeom>
              <a:avLst/>
              <a:gdLst/>
              <a:ahLst/>
              <a:cxnLst/>
              <a:rect l="l" t="t" r="r" b="b"/>
              <a:pathLst>
                <a:path w="5617474" h="4114800">
                  <a:moveTo>
                    <a:pt x="0" y="0"/>
                  </a:moveTo>
                  <a:lnTo>
                    <a:pt x="5617474" y="0"/>
                  </a:lnTo>
                  <a:lnTo>
                    <a:pt x="5617474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vi-VN" sz="8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47245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509BCF-A7D7-BBE4-275E-575E50B53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FADEE21-6A7C-4C11-FEC5-B24C744534B7}"/>
              </a:ext>
            </a:extLst>
          </p:cNvPr>
          <p:cNvGrpSpPr/>
          <p:nvPr/>
        </p:nvGrpSpPr>
        <p:grpSpPr>
          <a:xfrm>
            <a:off x="763752" y="1456849"/>
            <a:ext cx="5164082" cy="3197289"/>
            <a:chOff x="838200" y="342900"/>
            <a:chExt cx="9296400" cy="5755772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7F614156-F7A3-00CC-BC44-8EBA1E4A7C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257300"/>
              <a:ext cx="9296400" cy="484137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sp>
          <p:nvSpPr>
            <p:cNvPr id="6" name="Freeform 11">
              <a:extLst>
                <a:ext uri="{FF2B5EF4-FFF2-40B4-BE49-F238E27FC236}">
                  <a16:creationId xmlns:a16="http://schemas.microsoft.com/office/drawing/2014/main" id="{5D477AC7-D1C8-DCB6-4C09-7D94C26BE8FE}"/>
                </a:ext>
              </a:extLst>
            </p:cNvPr>
            <p:cNvSpPr/>
            <p:nvPr/>
          </p:nvSpPr>
          <p:spPr>
            <a:xfrm>
              <a:off x="5067300" y="342900"/>
              <a:ext cx="838200" cy="1411705"/>
            </a:xfrm>
            <a:custGeom>
              <a:avLst/>
              <a:gdLst/>
              <a:ahLst/>
              <a:cxnLst/>
              <a:rect l="l" t="t" r="r" b="b"/>
              <a:pathLst>
                <a:path w="2443162" h="4114800">
                  <a:moveTo>
                    <a:pt x="0" y="0"/>
                  </a:moveTo>
                  <a:lnTo>
                    <a:pt x="2443162" y="0"/>
                  </a:lnTo>
                  <a:lnTo>
                    <a:pt x="2443162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539">
                <a:buClrTx/>
                <a:buFontTx/>
                <a:buNone/>
              </a:pPr>
              <a:endParaRPr lang="vi-VN" sz="8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8812D45-F030-1EDE-2564-192EC631875E}"/>
              </a:ext>
            </a:extLst>
          </p:cNvPr>
          <p:cNvSpPr/>
          <p:nvPr/>
        </p:nvSpPr>
        <p:spPr>
          <a:xfrm>
            <a:off x="6805448" y="1475538"/>
            <a:ext cx="4622800" cy="3681663"/>
          </a:xfrm>
          <a:prstGeom prst="roundRect">
            <a:avLst>
              <a:gd name="adj" fmla="val 9909"/>
            </a:avLst>
          </a:prstGeom>
          <a:solidFill>
            <a:sysClr val="window" lastClr="FFFFFF"/>
          </a:solidFill>
          <a:ln w="38100" cap="flat" cmpd="sng" algn="ctr">
            <a:solidFill>
              <a:srgbClr val="9BBB59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just" defTabSz="609539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Những người dân Mỹ yêu chuộng </a:t>
            </a:r>
            <a:r>
              <a:rPr lang="vi-VN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hoà</a:t>
            </a: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bình cùng nhau đứng lên, lên tiếng chống lại cuộc chiến tranh xâm lược tàn bạo của Mỹ đang diễn ra ở Việt Nam.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3FF4626-E46C-5204-D745-97482BD8DEE6}"/>
              </a:ext>
            </a:extLst>
          </p:cNvPr>
          <p:cNvGrpSpPr/>
          <p:nvPr/>
        </p:nvGrpSpPr>
        <p:grpSpPr>
          <a:xfrm>
            <a:off x="529021" y="5660265"/>
            <a:ext cx="10965793" cy="1121846"/>
            <a:chOff x="762000" y="7772799"/>
            <a:chExt cx="16448690" cy="1682769"/>
          </a:xfrm>
        </p:grpSpPr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82CFAB81-45FB-8AF6-510C-9FFFD5045FAE}"/>
                </a:ext>
              </a:extLst>
            </p:cNvPr>
            <p:cNvSpPr/>
            <p:nvPr/>
          </p:nvSpPr>
          <p:spPr>
            <a:xfrm>
              <a:off x="762000" y="8191500"/>
              <a:ext cx="762000" cy="762000"/>
            </a:xfrm>
            <a:prstGeom prst="rightArrow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53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CD76508-07A6-12A5-5BDC-60CBED91631D}"/>
                </a:ext>
              </a:extLst>
            </p:cNvPr>
            <p:cNvSpPr txBox="1"/>
            <p:nvPr/>
          </p:nvSpPr>
          <p:spPr>
            <a:xfrm>
              <a:off x="1665890" y="7772799"/>
              <a:ext cx="15544800" cy="16827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609539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Cho thấy sự đoàn kết toàn cầu, lòng yêu hòa bình và lòng thương xót đối với những nạn nhân của chiến tranh.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1861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537042-E832-E832-F63D-F5932E7C1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3230302-07C7-CA8F-34DD-1CD4FCF64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657" y="897750"/>
            <a:ext cx="3994104" cy="2738180"/>
          </a:xfrm>
          <a:prstGeom prst="roundRect">
            <a:avLst/>
          </a:prstGeom>
          <a:ln w="76200">
            <a:solidFill>
              <a:sysClr val="window" lastClr="FFFF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4" descr="Bức ảnh phơi bày tội ác của tướng Loan trong Chiến tranh Việt Nam - Vĩnh  Long Online">
            <a:extLst>
              <a:ext uri="{FF2B5EF4-FFF2-40B4-BE49-F238E27FC236}">
                <a16:creationId xmlns:a16="http://schemas.microsoft.com/office/drawing/2014/main" id="{8B5CA0C5-17F9-FAD8-949F-93E7BA348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163" y="3429000"/>
            <a:ext cx="3994104" cy="2662736"/>
          </a:xfrm>
          <a:prstGeom prst="roundRect">
            <a:avLst/>
          </a:prstGeom>
          <a:noFill/>
          <a:ln w="76200">
            <a:solidFill>
              <a:sysClr val="window" lastClr="FFFF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trẻ em trong thời chiến tranh - các bài viết về trẻ em trong thời chiến  tranh, tin tức trẻ em trong thời chiến tranh">
            <a:extLst>
              <a:ext uri="{FF2B5EF4-FFF2-40B4-BE49-F238E27FC236}">
                <a16:creationId xmlns:a16="http://schemas.microsoft.com/office/drawing/2014/main" id="{8B274D60-D40F-5069-C00C-1BF8837658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99" r="9201"/>
          <a:stretch/>
        </p:blipFill>
        <p:spPr bwMode="auto">
          <a:xfrm>
            <a:off x="8830421" y="3953866"/>
            <a:ext cx="2762490" cy="2624734"/>
          </a:xfrm>
          <a:prstGeom prst="roundRect">
            <a:avLst>
              <a:gd name="adj" fmla="val 16126"/>
            </a:avLst>
          </a:prstGeom>
          <a:noFill/>
          <a:ln w="76200">
            <a:solidFill>
              <a:sysClr val="window" lastClr="FFFF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Arrow: Pentagon 16">
            <a:extLst>
              <a:ext uri="{FF2B5EF4-FFF2-40B4-BE49-F238E27FC236}">
                <a16:creationId xmlns:a16="http://schemas.microsoft.com/office/drawing/2014/main" id="{0AA8FCC0-EC5F-EEB9-81F5-34C77B137EAA}"/>
              </a:ext>
            </a:extLst>
          </p:cNvPr>
          <p:cNvSpPr/>
          <p:nvPr/>
        </p:nvSpPr>
        <p:spPr>
          <a:xfrm>
            <a:off x="0" y="1654503"/>
            <a:ext cx="2869324" cy="699814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Nguyên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nhân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A0067FF-DDFC-8F40-1072-3A1F507985A6}"/>
              </a:ext>
            </a:extLst>
          </p:cNvPr>
          <p:cNvSpPr txBox="1"/>
          <p:nvPr/>
        </p:nvSpPr>
        <p:spPr>
          <a:xfrm>
            <a:off x="439563" y="3044330"/>
            <a:ext cx="4510787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539">
              <a:lnSpc>
                <a:spcPct val="150000"/>
              </a:lnSpc>
              <a:buClrTx/>
              <a:buFontTx/>
              <a:buNone/>
            </a:pP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Xung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đột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sắc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tộc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chiến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phi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nghĩa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gây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ra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hậu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quả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nghiêm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trọng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tổn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thất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nặng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nề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cho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nhân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loại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07552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425189-2E09-F13D-B9C4-26E2A0A0C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rrow: Pentagon 16">
            <a:extLst>
              <a:ext uri="{FF2B5EF4-FFF2-40B4-BE49-F238E27FC236}">
                <a16:creationId xmlns:a16="http://schemas.microsoft.com/office/drawing/2014/main" id="{FABFFB3C-BEAA-85B6-9B60-A3030D9BC237}"/>
              </a:ext>
            </a:extLst>
          </p:cNvPr>
          <p:cNvSpPr/>
          <p:nvPr/>
        </p:nvSpPr>
        <p:spPr>
          <a:xfrm>
            <a:off x="0" y="1654503"/>
            <a:ext cx="2869324" cy="699814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609539">
              <a:buClrTx/>
              <a:defRPr/>
            </a:pPr>
            <a:r>
              <a:rPr lang="en-US" sz="2400" b="1" kern="120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Biện pháp </a:t>
            </a:r>
            <a:endParaRPr lang="en-US" sz="2400" b="1" kern="1200" dirty="0" err="1">
              <a:solidFill>
                <a:schemeClr val="tx1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988A71D-FF2F-1875-1973-18687F524502}"/>
              </a:ext>
            </a:extLst>
          </p:cNvPr>
          <p:cNvGrpSpPr/>
          <p:nvPr/>
        </p:nvGrpSpPr>
        <p:grpSpPr>
          <a:xfrm>
            <a:off x="861798" y="2335103"/>
            <a:ext cx="4743016" cy="1577976"/>
            <a:chOff x="990600" y="2247900"/>
            <a:chExt cx="7467600" cy="248443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88A5EB66-1C3E-B36C-6453-5C63E780EDA9}"/>
                </a:ext>
              </a:extLst>
            </p:cNvPr>
            <p:cNvSpPr/>
            <p:nvPr/>
          </p:nvSpPr>
          <p:spPr>
            <a:xfrm>
              <a:off x="990600" y="2628902"/>
              <a:ext cx="7467600" cy="2103428"/>
            </a:xfrm>
            <a:prstGeom prst="roundRect">
              <a:avLst>
                <a:gd name="adj" fmla="val 11979"/>
              </a:avLst>
            </a:prstGeom>
            <a:solidFill>
              <a:sysClr val="window" lastClr="FFFFFF"/>
            </a:solidFill>
            <a:ln w="38100" cap="flat" cmpd="sng" algn="ctr">
              <a:solidFill>
                <a:srgbClr val="9BBB59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53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Chung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tay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bảo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vệ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hoà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bình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4" name="Freeform 12">
              <a:extLst>
                <a:ext uri="{FF2B5EF4-FFF2-40B4-BE49-F238E27FC236}">
                  <a16:creationId xmlns:a16="http://schemas.microsoft.com/office/drawing/2014/main" id="{404B3D96-24D9-C85A-7264-2218AA5C8CB9}"/>
                </a:ext>
              </a:extLst>
            </p:cNvPr>
            <p:cNvSpPr/>
            <p:nvPr/>
          </p:nvSpPr>
          <p:spPr>
            <a:xfrm>
              <a:off x="4572000" y="2247900"/>
              <a:ext cx="1143000" cy="1052989"/>
            </a:xfrm>
            <a:custGeom>
              <a:avLst/>
              <a:gdLst/>
              <a:ahLst/>
              <a:cxnLst/>
              <a:rect l="l" t="t" r="r" b="b"/>
              <a:pathLst>
                <a:path w="4466540" h="4114800">
                  <a:moveTo>
                    <a:pt x="0" y="0"/>
                  </a:moveTo>
                  <a:lnTo>
                    <a:pt x="4466540" y="0"/>
                  </a:lnTo>
                  <a:lnTo>
                    <a:pt x="4466540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defTabSz="60953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2449D26-0B23-4A0D-E9BA-124CABFC49E4}"/>
              </a:ext>
            </a:extLst>
          </p:cNvPr>
          <p:cNvGrpSpPr/>
          <p:nvPr/>
        </p:nvGrpSpPr>
        <p:grpSpPr>
          <a:xfrm>
            <a:off x="6137194" y="1447800"/>
            <a:ext cx="5397500" cy="2465279"/>
            <a:chOff x="9448800" y="2176462"/>
            <a:chExt cx="8498048" cy="3881438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8F863E2F-2063-E25B-C763-983BED0E4C91}"/>
                </a:ext>
              </a:extLst>
            </p:cNvPr>
            <p:cNvSpPr/>
            <p:nvPr/>
          </p:nvSpPr>
          <p:spPr>
            <a:xfrm>
              <a:off x="9448800" y="2628900"/>
              <a:ext cx="8498048" cy="3429000"/>
            </a:xfrm>
            <a:prstGeom prst="roundRect">
              <a:avLst>
                <a:gd name="adj" fmla="val 7314"/>
              </a:avLst>
            </a:prstGeom>
            <a:solidFill>
              <a:sysClr val="window" lastClr="FFFFFF"/>
            </a:solidFill>
            <a:ln w="38100" cap="flat" cmpd="sng" algn="ctr">
              <a:solidFill>
                <a:srgbClr val="9BBB59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just" defTabSz="609539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Phê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phán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các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hành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vi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phân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biệt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kì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thị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văn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hoá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dân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tộc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sắc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tộc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và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chiến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tranh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phi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nghĩa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7" name="Freeform 12">
              <a:extLst>
                <a:ext uri="{FF2B5EF4-FFF2-40B4-BE49-F238E27FC236}">
                  <a16:creationId xmlns:a16="http://schemas.microsoft.com/office/drawing/2014/main" id="{14E74F6B-E63B-CCA6-189F-6B4587380711}"/>
                </a:ext>
              </a:extLst>
            </p:cNvPr>
            <p:cNvSpPr/>
            <p:nvPr/>
          </p:nvSpPr>
          <p:spPr>
            <a:xfrm>
              <a:off x="13126324" y="2176462"/>
              <a:ext cx="1143000" cy="1052990"/>
            </a:xfrm>
            <a:custGeom>
              <a:avLst/>
              <a:gdLst/>
              <a:ahLst/>
              <a:cxnLst/>
              <a:rect l="l" t="t" r="r" b="b"/>
              <a:pathLst>
                <a:path w="4466540" h="4114800">
                  <a:moveTo>
                    <a:pt x="0" y="0"/>
                  </a:moveTo>
                  <a:lnTo>
                    <a:pt x="4466540" y="0"/>
                  </a:lnTo>
                  <a:lnTo>
                    <a:pt x="4466540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defTabSz="60953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8" name="Picture 2" descr="Những bài ca phản đối chiến tranh Việt Nam của Mỹ những năm 1960-1970">
            <a:extLst>
              <a:ext uri="{FF2B5EF4-FFF2-40B4-BE49-F238E27FC236}">
                <a16:creationId xmlns:a16="http://schemas.microsoft.com/office/drawing/2014/main" id="{B220E6C4-4EE7-04CF-D755-799CF56FA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4283076"/>
            <a:ext cx="4384675" cy="2465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Phong trào phản chiến từng làm &quot;dậy sóng&quot; nước Mỹ thời Chiến tranh Việt Nam  | Báo Dân trí">
            <a:extLst>
              <a:ext uri="{FF2B5EF4-FFF2-40B4-BE49-F238E27FC236}">
                <a16:creationId xmlns:a16="http://schemas.microsoft.com/office/drawing/2014/main" id="{24B151D8-7DA3-5E11-7A10-BA3138A1CC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1" r="6182"/>
          <a:stretch/>
        </p:blipFill>
        <p:spPr bwMode="auto">
          <a:xfrm>
            <a:off x="4673601" y="4292600"/>
            <a:ext cx="4079875" cy="2453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Phong trào phản chiến trong Chiến tranh Việt Nam – Wikipedia tiếng Việt">
            <a:extLst>
              <a:ext uri="{FF2B5EF4-FFF2-40B4-BE49-F238E27FC236}">
                <a16:creationId xmlns:a16="http://schemas.microsoft.com/office/drawing/2014/main" id="{A4C5C84F-68C9-62F2-306F-985A6674B8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8" r="7692" b="14167"/>
          <a:stretch/>
        </p:blipFill>
        <p:spPr bwMode="auto">
          <a:xfrm>
            <a:off x="8890000" y="4268261"/>
            <a:ext cx="3048000" cy="2465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214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3AFF38-92C5-90C0-7C1A-03BD75DE9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4">
            <a:extLst>
              <a:ext uri="{FF2B5EF4-FFF2-40B4-BE49-F238E27FC236}">
                <a16:creationId xmlns:a16="http://schemas.microsoft.com/office/drawing/2014/main" id="{058B0006-D337-C5A7-20B8-451CBC0BC77C}"/>
              </a:ext>
            </a:extLst>
          </p:cNvPr>
          <p:cNvSpPr/>
          <p:nvPr/>
        </p:nvSpPr>
        <p:spPr>
          <a:xfrm>
            <a:off x="3454400" y="2489200"/>
            <a:ext cx="4908764" cy="4368800"/>
          </a:xfrm>
          <a:custGeom>
            <a:avLst/>
            <a:gdLst/>
            <a:ahLst/>
            <a:cxnLst/>
            <a:rect l="l" t="t" r="r" b="b"/>
            <a:pathLst>
              <a:path w="4623371" h="4114800">
                <a:moveTo>
                  <a:pt x="0" y="0"/>
                </a:moveTo>
                <a:lnTo>
                  <a:pt x="4623370" y="0"/>
                </a:lnTo>
                <a:lnTo>
                  <a:pt x="462337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2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6ED80D0-581E-5C32-92D2-7A0C97877D7F}"/>
              </a:ext>
            </a:extLst>
          </p:cNvPr>
          <p:cNvSpPr/>
          <p:nvPr/>
        </p:nvSpPr>
        <p:spPr>
          <a:xfrm>
            <a:off x="457200" y="2197326"/>
            <a:ext cx="2641600" cy="1368425"/>
          </a:xfrm>
          <a:prstGeom prst="roundRect">
            <a:avLst>
              <a:gd name="adj" fmla="val 11979"/>
            </a:avLst>
          </a:prstGeom>
          <a:solidFill>
            <a:sysClr val="window" lastClr="FFFFFF"/>
          </a:solidFill>
          <a:ln w="38100" cap="flat" cmpd="sng" algn="ctr">
            <a:solidFill>
              <a:srgbClr val="9BBB59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Học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điều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hay,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lẽ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phải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E3FE59-1CA2-B562-C15B-8E46C0331958}"/>
              </a:ext>
            </a:extLst>
          </p:cNvPr>
          <p:cNvSpPr txBox="1"/>
          <p:nvPr/>
        </p:nvSpPr>
        <p:spPr>
          <a:xfrm>
            <a:off x="4191000" y="1086177"/>
            <a:ext cx="3810000" cy="1128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39">
              <a:lnSpc>
                <a:spcPct val="150000"/>
              </a:lnSpc>
              <a:buClrTx/>
              <a:buFontTx/>
              <a:buNone/>
            </a:pPr>
            <a:r>
              <a:rPr lang="en-US" sz="2400" b="1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Hành</a:t>
            </a:r>
            <a:r>
              <a:rPr lang="en-US" sz="2400" b="1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động</a:t>
            </a:r>
            <a:r>
              <a:rPr lang="en-US" sz="2400" b="1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học</a:t>
            </a:r>
            <a:r>
              <a:rPr lang="en-US" sz="2400" b="1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sinh</a:t>
            </a:r>
            <a:r>
              <a:rPr lang="en-US" sz="2400" b="1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</a:t>
            </a:r>
            <a:r>
              <a:rPr lang="en-US" sz="2400" b="1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thể</a:t>
            </a:r>
            <a:r>
              <a:rPr lang="en-US" sz="2400" b="1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</a:t>
            </a:r>
            <a:r>
              <a:rPr lang="en-US" sz="2400" b="1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1FC9B9B-2907-0A40-151D-2C92640AEA6B}"/>
              </a:ext>
            </a:extLst>
          </p:cNvPr>
          <p:cNvSpPr/>
          <p:nvPr/>
        </p:nvSpPr>
        <p:spPr>
          <a:xfrm>
            <a:off x="8567937" y="2277123"/>
            <a:ext cx="3337018" cy="1305172"/>
          </a:xfrm>
          <a:prstGeom prst="roundRect">
            <a:avLst>
              <a:gd name="adj" fmla="val 11979"/>
            </a:avLst>
          </a:prstGeom>
          <a:solidFill>
            <a:sysClr val="window" lastClr="FFFFFF"/>
          </a:solidFill>
          <a:ln w="38100" cap="flat" cmpd="sng" algn="ctr">
            <a:solidFill>
              <a:srgbClr val="9BBB59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Học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sống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văn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minh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65C82FA-E3B9-FE4F-F547-B6A87AA3057A}"/>
              </a:ext>
            </a:extLst>
          </p:cNvPr>
          <p:cNvSpPr/>
          <p:nvPr/>
        </p:nvSpPr>
        <p:spPr>
          <a:xfrm>
            <a:off x="457200" y="3835400"/>
            <a:ext cx="2641600" cy="2286000"/>
          </a:xfrm>
          <a:prstGeom prst="roundRect">
            <a:avLst>
              <a:gd name="adj" fmla="val 11979"/>
            </a:avLst>
          </a:prstGeom>
          <a:solidFill>
            <a:sysClr val="window" lastClr="FFFFFF"/>
          </a:solidFill>
          <a:ln w="38100" cap="flat" cmpd="sng" algn="ctr">
            <a:solidFill>
              <a:srgbClr val="9BBB59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Biết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giải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quyết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mâu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thuẫn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bằng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giải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8E5AD15-70C8-5E72-86CD-08CAB150833D}"/>
              </a:ext>
            </a:extLst>
          </p:cNvPr>
          <p:cNvSpPr/>
          <p:nvPr/>
        </p:nvSpPr>
        <p:spPr>
          <a:xfrm>
            <a:off x="8567937" y="4580877"/>
            <a:ext cx="3337018" cy="1306329"/>
          </a:xfrm>
          <a:prstGeom prst="roundRect">
            <a:avLst>
              <a:gd name="adj" fmla="val 11979"/>
            </a:avLst>
          </a:prstGeom>
          <a:solidFill>
            <a:sysClr val="window" lastClr="FFFFFF"/>
          </a:solidFill>
          <a:ln w="38100" cap="flat" cmpd="sng" algn="ctr">
            <a:solidFill>
              <a:srgbClr val="9BBB59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Chủ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can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ngăn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đồng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510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 animBg="1"/>
      <p:bldP spid="15" grpId="0" animBg="1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41B6820-7CBD-AF71-4787-77B6872B5AD3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471E75E1-8269-2BB0-C7DC-B6FD06E423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CBBB491-FEFA-3BBE-779E-0A717B6E096F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2171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77A898C-9BE0-A066-7FC1-A14D1BFB86B0}"/>
              </a:ext>
            </a:extLst>
          </p:cNvPr>
          <p:cNvGrpSpPr/>
          <p:nvPr/>
        </p:nvGrpSpPr>
        <p:grpSpPr>
          <a:xfrm>
            <a:off x="892087" y="1677438"/>
            <a:ext cx="10407825" cy="1121846"/>
            <a:chOff x="388258" y="214087"/>
            <a:chExt cx="7805869" cy="841384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4B51A6C4-86D6-FCA3-9D8B-A849C644D091}"/>
                </a:ext>
              </a:extLst>
            </p:cNvPr>
            <p:cNvSpPr/>
            <p:nvPr/>
          </p:nvSpPr>
          <p:spPr>
            <a:xfrm>
              <a:off x="388258" y="214087"/>
              <a:ext cx="489856" cy="489856"/>
            </a:xfrm>
            <a:prstGeom prst="ellipse">
              <a:avLst/>
            </a:prstGeom>
            <a:noFill/>
            <a:ln w="25400" cap="flat" cmpd="sng" algn="ctr">
              <a:solidFill>
                <a:srgbClr val="00B0F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569BE20-4D54-27E6-822F-9C4B3160FE5F}"/>
                </a:ext>
              </a:extLst>
            </p:cNvPr>
            <p:cNvSpPr txBox="1"/>
            <p:nvPr/>
          </p:nvSpPr>
          <p:spPr>
            <a:xfrm>
              <a:off x="969543" y="214087"/>
              <a:ext cx="7224584" cy="8413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latin typeface="UTM Avo" panose="02040603050506020204" pitchFamily="18" charset="0"/>
                </a:rPr>
                <a:t>Em hãy đọc trường hợp dưới đây và nêu nhận xét của em về các ý kiến của mỗi nhân vật. </a:t>
              </a:r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F514D28-80E6-B9C2-5069-B5D40FD5CB77}"/>
              </a:ext>
            </a:extLst>
          </p:cNvPr>
          <p:cNvSpPr/>
          <p:nvPr/>
        </p:nvSpPr>
        <p:spPr>
          <a:xfrm>
            <a:off x="355600" y="2984407"/>
            <a:ext cx="11480800" cy="2336800"/>
          </a:xfrm>
          <a:prstGeom prst="roundRect">
            <a:avLst>
              <a:gd name="adj" fmla="val 10177"/>
            </a:avLst>
          </a:prstGeom>
          <a:solidFill>
            <a:sysClr val="window" lastClr="FFFFFF"/>
          </a:solidFill>
          <a:ln w="3810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just" defTabSz="609539">
              <a:lnSpc>
                <a:spcPct val="150000"/>
              </a:lnSpc>
              <a:buClrTx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Sau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khi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xem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bản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tin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về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tình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hình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xung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đột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ở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một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số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quốc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gia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trên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thế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giới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trong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giai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đoạn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hiện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nay, K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lên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tiếng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phản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đối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về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việc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dùng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bạo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lực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để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giải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quyết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mâu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thuẫn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giữa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nước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. T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thì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cho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rằng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xung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đột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chỉ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có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thể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chấm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dứt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bằng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cách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sử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dụng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sức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mạnh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vũ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trang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.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2D99B06-9219-A588-08E6-220591A11E0F}"/>
              </a:ext>
            </a:extLst>
          </p:cNvPr>
          <p:cNvGrpSpPr/>
          <p:nvPr/>
        </p:nvGrpSpPr>
        <p:grpSpPr>
          <a:xfrm>
            <a:off x="1083240" y="5789911"/>
            <a:ext cx="10025517" cy="617572"/>
            <a:chOff x="1497124" y="8451501"/>
            <a:chExt cx="15038276" cy="926358"/>
          </a:xfrm>
        </p:grpSpPr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27833213-1F92-440E-C950-720500289F6B}"/>
                </a:ext>
              </a:extLst>
            </p:cNvPr>
            <p:cNvSpPr/>
            <p:nvPr/>
          </p:nvSpPr>
          <p:spPr>
            <a:xfrm>
              <a:off x="1497124" y="8451501"/>
              <a:ext cx="964958" cy="926358"/>
            </a:xfrm>
            <a:custGeom>
              <a:avLst/>
              <a:gdLst/>
              <a:ahLst/>
              <a:cxnLst/>
              <a:rect l="l" t="t" r="r" b="b"/>
              <a:pathLst>
                <a:path w="4114800" h="4114800">
                  <a:moveTo>
                    <a:pt x="0" y="0"/>
                  </a:moveTo>
                  <a:lnTo>
                    <a:pt x="4114800" y="0"/>
                  </a:lnTo>
                  <a:lnTo>
                    <a:pt x="4114800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539">
                <a:buClrTx/>
                <a:buFontTx/>
                <a:buNone/>
              </a:pPr>
              <a:endParaRPr lang="vi-VN" sz="8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112C6F3-DEAE-1BA7-0094-BBBE40AC26DA}"/>
                </a:ext>
              </a:extLst>
            </p:cNvPr>
            <p:cNvSpPr txBox="1"/>
            <p:nvPr/>
          </p:nvSpPr>
          <p:spPr>
            <a:xfrm>
              <a:off x="2514600" y="8572501"/>
              <a:ext cx="14020800" cy="692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09539">
                <a:buClrTx/>
                <a:buFontTx/>
                <a:buNone/>
              </a:pPr>
              <a:r>
                <a:rPr lang="en-US" sz="2400" b="1" kern="1200" dirty="0" err="1">
                  <a:solidFill>
                    <a:srgbClr val="C0000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Nêu</a:t>
              </a:r>
              <a:r>
                <a:rPr lang="en-US" sz="2400" b="1" kern="1200" dirty="0">
                  <a:solidFill>
                    <a:srgbClr val="C0000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b="1" kern="1200" dirty="0" err="1">
                  <a:solidFill>
                    <a:srgbClr val="C0000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nhận</a:t>
              </a:r>
              <a:r>
                <a:rPr lang="en-US" sz="2400" b="1" kern="1200" dirty="0">
                  <a:solidFill>
                    <a:srgbClr val="C0000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b="1" kern="1200" dirty="0" err="1">
                  <a:solidFill>
                    <a:srgbClr val="C0000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xét</a:t>
              </a:r>
              <a:r>
                <a:rPr lang="en-US" sz="2400" b="1" kern="1200" dirty="0">
                  <a:solidFill>
                    <a:srgbClr val="C0000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b="1" kern="1200" dirty="0" err="1">
                  <a:solidFill>
                    <a:srgbClr val="C0000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của</a:t>
              </a:r>
              <a:r>
                <a:rPr lang="en-US" sz="2400" b="1" kern="1200" dirty="0">
                  <a:solidFill>
                    <a:srgbClr val="C0000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b="1" kern="1200" dirty="0" err="1">
                  <a:solidFill>
                    <a:srgbClr val="C0000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em</a:t>
              </a:r>
              <a:r>
                <a:rPr lang="en-US" sz="2400" b="1" kern="1200" dirty="0">
                  <a:solidFill>
                    <a:srgbClr val="C0000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b="1" kern="1200" dirty="0" err="1">
                  <a:solidFill>
                    <a:srgbClr val="C0000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về</a:t>
              </a:r>
              <a:r>
                <a:rPr lang="en-US" sz="2400" b="1" kern="1200" dirty="0">
                  <a:solidFill>
                    <a:srgbClr val="C0000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b="1" kern="1200" dirty="0" err="1">
                  <a:solidFill>
                    <a:srgbClr val="C0000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các</a:t>
              </a:r>
              <a:r>
                <a:rPr lang="en-US" sz="2400" b="1" kern="1200" dirty="0">
                  <a:solidFill>
                    <a:srgbClr val="C0000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ý </a:t>
              </a:r>
              <a:r>
                <a:rPr lang="en-US" sz="2400" b="1" kern="1200" dirty="0" err="1">
                  <a:solidFill>
                    <a:srgbClr val="C0000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kiến</a:t>
              </a:r>
              <a:r>
                <a:rPr lang="en-US" sz="2400" b="1" kern="1200" dirty="0">
                  <a:solidFill>
                    <a:srgbClr val="C0000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b="1" kern="1200" dirty="0" err="1">
                  <a:solidFill>
                    <a:srgbClr val="C0000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của</a:t>
              </a:r>
              <a:r>
                <a:rPr lang="en-US" sz="2400" b="1" kern="1200" dirty="0">
                  <a:solidFill>
                    <a:srgbClr val="C0000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b="1" kern="1200" dirty="0" err="1">
                  <a:solidFill>
                    <a:srgbClr val="C0000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mỗi</a:t>
              </a:r>
              <a:r>
                <a:rPr lang="en-US" sz="2400" b="1" kern="1200" dirty="0">
                  <a:solidFill>
                    <a:srgbClr val="C0000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b="1" kern="1200" dirty="0" err="1">
                  <a:solidFill>
                    <a:srgbClr val="C0000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nhân</a:t>
              </a:r>
              <a:r>
                <a:rPr lang="en-US" sz="2400" b="1" kern="1200" dirty="0">
                  <a:solidFill>
                    <a:srgbClr val="C0000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b="1" kern="1200" dirty="0" err="1">
                  <a:solidFill>
                    <a:srgbClr val="C0000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vật</a:t>
              </a:r>
              <a:r>
                <a:rPr lang="en-US" sz="2400" b="1" kern="1200" dirty="0">
                  <a:solidFill>
                    <a:srgbClr val="C0000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583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07E682-403D-8F85-E548-5388C2E2B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0B0F829-E57C-7A68-CD5C-7013DB300883}"/>
              </a:ext>
            </a:extLst>
          </p:cNvPr>
          <p:cNvGrpSpPr/>
          <p:nvPr/>
        </p:nvGrpSpPr>
        <p:grpSpPr>
          <a:xfrm>
            <a:off x="892087" y="1677438"/>
            <a:ext cx="10407825" cy="653142"/>
            <a:chOff x="388258" y="214087"/>
            <a:chExt cx="7805869" cy="489856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7CACB299-90FB-0B46-05E4-8709608E2DFB}"/>
                </a:ext>
              </a:extLst>
            </p:cNvPr>
            <p:cNvSpPr/>
            <p:nvPr/>
          </p:nvSpPr>
          <p:spPr>
            <a:xfrm>
              <a:off x="388258" y="214087"/>
              <a:ext cx="489856" cy="489856"/>
            </a:xfrm>
            <a:prstGeom prst="ellipse">
              <a:avLst/>
            </a:prstGeom>
            <a:noFill/>
            <a:ln w="25400" cap="flat" cmpd="sng" algn="ctr">
              <a:solidFill>
                <a:srgbClr val="00B0F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>
                  <a:solidFill>
                    <a:srgbClr val="C00000"/>
                  </a:solidFill>
                  <a:latin typeface="UTM Avo" panose="02040603050506020204" pitchFamily="18" charset="0"/>
                  <a:ea typeface="+mn-ea"/>
                  <a:cs typeface="+mn-cs"/>
                </a:rPr>
                <a:t>4</a:t>
              </a: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D7BD217-1BC0-2AF9-E947-81CFE47A5A84}"/>
                </a:ext>
              </a:extLst>
            </p:cNvPr>
            <p:cNvSpPr txBox="1"/>
            <p:nvPr/>
          </p:nvSpPr>
          <p:spPr>
            <a:xfrm>
              <a:off x="969543" y="214087"/>
              <a:ext cx="7224584" cy="425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Em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hãy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trình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bày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hiểu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biết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của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em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về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lời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dạy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của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anose="020B0604020202020204" pitchFamily="34" charset="0"/>
                </a:rPr>
                <a:t>Bác</a:t>
              </a:r>
              <a:r>
                <a:rPr lang="en-US" sz="2400" dirty="0">
                  <a:latin typeface="UTM Avo" panose="02040603050506020204" pitchFamily="18" charset="0"/>
                  <a:cs typeface="Arial" panose="020B0604020202020204" pitchFamily="34" charset="0"/>
                </a:rPr>
                <a:t>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B9C0087-4FB8-9C77-7C19-B0F1F7DC9AB1}"/>
              </a:ext>
            </a:extLst>
          </p:cNvPr>
          <p:cNvGrpSpPr/>
          <p:nvPr/>
        </p:nvGrpSpPr>
        <p:grpSpPr>
          <a:xfrm>
            <a:off x="1164261" y="2540000"/>
            <a:ext cx="5791200" cy="4318000"/>
            <a:chOff x="1050680" y="2489255"/>
            <a:chExt cx="8686800" cy="6477000"/>
          </a:xfrm>
        </p:grpSpPr>
        <p:sp>
          <p:nvSpPr>
            <p:cNvPr id="5" name="Horizontal Scroll 11">
              <a:extLst>
                <a:ext uri="{FF2B5EF4-FFF2-40B4-BE49-F238E27FC236}">
                  <a16:creationId xmlns:a16="http://schemas.microsoft.com/office/drawing/2014/main" id="{FC7CB456-00CB-3787-660C-B88E379F6A76}"/>
                </a:ext>
              </a:extLst>
            </p:cNvPr>
            <p:cNvSpPr/>
            <p:nvPr/>
          </p:nvSpPr>
          <p:spPr>
            <a:xfrm>
              <a:off x="1050680" y="2489255"/>
              <a:ext cx="8686800" cy="6477000"/>
            </a:xfrm>
            <a:prstGeom prst="horizontalScroll">
              <a:avLst/>
            </a:prstGeom>
            <a:solidFill>
              <a:sysClr val="window" lastClr="FFFFFF"/>
            </a:solidFill>
            <a:ln w="28575" cap="flat" cmpd="sng" algn="ctr">
              <a:solidFill>
                <a:srgbClr val="C00000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609539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Các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vua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Hùng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đã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có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công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dựng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nước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,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Bác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cháu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ta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phải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cùng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nhau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giữ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lấy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nước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3666941-5F34-9ED0-12AD-C221C44F5A51}"/>
                </a:ext>
              </a:extLst>
            </p:cNvPr>
            <p:cNvSpPr txBox="1"/>
            <p:nvPr/>
          </p:nvSpPr>
          <p:spPr>
            <a:xfrm>
              <a:off x="1400364" y="3742597"/>
              <a:ext cx="1676400" cy="1985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53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Black" panose="020B0004020202020204" pitchFamily="34" charset="0"/>
                  <a:ea typeface="+mn-ea"/>
                  <a:cs typeface="Arial" panose="020B0604020202020204" pitchFamily="34" charset="0"/>
                </a:rPr>
                <a:t>“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B3744E8-8627-965A-020E-256AD8FF2C03}"/>
                </a:ext>
              </a:extLst>
            </p:cNvPr>
            <p:cNvSpPr txBox="1"/>
            <p:nvPr/>
          </p:nvSpPr>
          <p:spPr>
            <a:xfrm>
              <a:off x="8061080" y="6235180"/>
              <a:ext cx="1676400" cy="1985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53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Black" panose="020B0004020202020204" pitchFamily="34" charset="0"/>
                  <a:ea typeface="+mn-ea"/>
                  <a:cs typeface="Arial" panose="020B0604020202020204" pitchFamily="34" charset="0"/>
                </a:rPr>
                <a:t>”</a:t>
              </a:r>
            </a:p>
          </p:txBody>
        </p:sp>
      </p:grpSp>
      <p:pic>
        <p:nvPicPr>
          <p:cNvPr id="9" name="Picture 2" descr="Xuyên tạc, bội nhọ Chủ tịch Hồ Chí Minh là hành động đáng lên án">
            <a:extLst>
              <a:ext uri="{FF2B5EF4-FFF2-40B4-BE49-F238E27FC236}">
                <a16:creationId xmlns:a16="http://schemas.microsoft.com/office/drawing/2014/main" id="{9AC1D98D-C2F3-084E-6E7C-8C2AE7D98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317" y="2733764"/>
            <a:ext cx="2569144" cy="342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6848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ood sign with a nail attached to it&#10;&#10;Description automatically generated">
            <a:extLst>
              <a:ext uri="{FF2B5EF4-FFF2-40B4-BE49-F238E27FC236}">
                <a16:creationId xmlns:a16="http://schemas.microsoft.com/office/drawing/2014/main" id="{E5D113B0-8997-7679-0581-B6DCCB6397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4172" y="1"/>
            <a:ext cx="4120257" cy="26696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5AD00A-538E-9385-A224-3B28DEE53D64}"/>
              </a:ext>
            </a:extLst>
          </p:cNvPr>
          <p:cNvSpPr txBox="1"/>
          <p:nvPr/>
        </p:nvSpPr>
        <p:spPr>
          <a:xfrm>
            <a:off x="2639375" y="937905"/>
            <a:ext cx="3657600" cy="141820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Calibri"/>
                <a:cs typeface="Calibri"/>
              </a:rPr>
              <a:t>Công</a:t>
            </a:r>
            <a:r>
              <a:rPr kumimoji="0" lang="en-US" sz="3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Calibri"/>
                <a:cs typeface="Calibri"/>
              </a:rPr>
              <a:t> </a:t>
            </a:r>
            <a:r>
              <a:rPr kumimoji="0" lang="en-US" sz="30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Calibri"/>
                <a:cs typeface="Calibri"/>
              </a:rPr>
              <a:t>chúa</a:t>
            </a: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Calibri"/>
              <a:cs typeface="Calibri"/>
            </a:endParaRPr>
          </a:p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Calibri"/>
                <a:cs typeface="Calibri"/>
              </a:rPr>
              <a:t> </a:t>
            </a:r>
            <a:r>
              <a:rPr kumimoji="0" lang="en-US" sz="30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Calibri"/>
                <a:cs typeface="Calibri"/>
              </a:rPr>
              <a:t>trong</a:t>
            </a:r>
            <a:r>
              <a:rPr kumimoji="0" lang="en-US" sz="3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Calibri"/>
                <a:cs typeface="Calibri"/>
              </a:rPr>
              <a:t> </a:t>
            </a:r>
            <a:r>
              <a:rPr kumimoji="0" lang="en-US" sz="30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Calibri"/>
                <a:cs typeface="Calibri"/>
              </a:rPr>
              <a:t>rừng</a:t>
            </a: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Calibri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F96E05-DF85-ED1A-973A-D2C1B719C90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3" name="240924-enchanted-whimsical-fairy-tale-ancient-dreamlike-250405">
            <a:hlinkClick r:id="" action="ppaction://media"/>
            <a:extLst>
              <a:ext uri="{FF2B5EF4-FFF2-40B4-BE49-F238E27FC236}">
                <a16:creationId xmlns:a16="http://schemas.microsoft.com/office/drawing/2014/main" id="{7AF79776-E90D-8630-01D7-38B5D31627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654829" y="-4856974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583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365F042-B4BB-CE41-E77E-BB0E28ACEA4A}"/>
              </a:ext>
            </a:extLst>
          </p:cNvPr>
          <p:cNvSpPr/>
          <p:nvPr/>
        </p:nvSpPr>
        <p:spPr>
          <a:xfrm>
            <a:off x="1250061" y="390916"/>
            <a:ext cx="9684143" cy="4681860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1920" tIns="60960" rIns="121920" bIns="60960" rtlCol="0" anchor="ctr"/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HƯỚNG DẪN</a:t>
            </a:r>
            <a:endParaRPr kumimoji="0" lang="en-US" sz="32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- GV click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vào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“PLAY”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để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bắt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đầu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trò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chơi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.</a:t>
            </a:r>
          </a:p>
          <a:p>
            <a:pPr marL="0" marR="0" lvl="0" indent="0" algn="just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-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Chọn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đáp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án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bằng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cách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click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vào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các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ô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đáp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án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tương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ứng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. </a:t>
            </a:r>
          </a:p>
          <a:p>
            <a:pPr marL="0" marR="0" lvl="0" indent="0" algn="just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- Click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vào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mũi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tên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trên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góc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phải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màn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hình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để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chuyển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sang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câu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hỏi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tiếp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theo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hoặc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mũi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tên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trên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góc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trái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màn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hình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để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chuyển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về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câu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hỏi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 </a:t>
            </a:r>
            <a:r>
              <a:rPr kumimoji="0" lang="en-US" sz="2667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trước</a:t>
            </a:r>
            <a:r>
              <a:rPr kumimoji="0" lang="en-US" sz="2667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Aptos" panose="020B0004020202020204" pitchFamily="34" charset="0"/>
                <a:cs typeface="Times New Roman"/>
              </a:rPr>
              <a:t>.</a:t>
            </a:r>
          </a:p>
        </p:txBody>
      </p:sp>
      <p:pic>
        <p:nvPicPr>
          <p:cNvPr id="15" name="Picture 11" descr="C:\Users\ADMIN\Desktop\Tai nguyen thiet ke tro choi\Angry birds epic birds\1505573783630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779" y="5336730"/>
            <a:ext cx="2285461" cy="1222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752031F-2818-459E-D671-069851B0FF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2164853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93F15C-4A4E-BE92-D224-B296ACED0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EBC6834-C316-6A7C-0C84-1540934C9710}"/>
              </a:ext>
            </a:extLst>
          </p:cNvPr>
          <p:cNvSpPr/>
          <p:nvPr/>
        </p:nvSpPr>
        <p:spPr>
          <a:xfrm>
            <a:off x="1474914" y="660864"/>
            <a:ext cx="9242323" cy="119478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buClrTx/>
            </a:pPr>
            <a:r>
              <a:rPr lang="en-US" sz="2800" b="1" kern="1200" dirty="0" err="1">
                <a:solidFill>
                  <a:srgbClr val="000000"/>
                </a:solidFill>
                <a:latin typeface="UTM Avo"/>
              </a:rPr>
              <a:t>Câu</a:t>
            </a:r>
            <a:r>
              <a:rPr lang="en-US" sz="2800" b="1" kern="1200" dirty="0">
                <a:solidFill>
                  <a:srgbClr val="000000"/>
                </a:solidFill>
                <a:latin typeface="UTM Avo"/>
              </a:rPr>
              <a:t> 1: </a:t>
            </a:r>
            <a:r>
              <a:rPr lang="en-US" sz="2800" kern="1200" dirty="0" err="1">
                <a:solidFill>
                  <a:srgbClr val="000000"/>
                </a:solidFill>
                <a:latin typeface="UTM Avo"/>
              </a:rPr>
              <a:t>Hòa</a:t>
            </a:r>
            <a:r>
              <a:rPr lang="en-US" sz="2800" kern="1200" dirty="0">
                <a:solidFill>
                  <a:srgbClr val="000000"/>
                </a:solidFill>
                <a:latin typeface="UTM Avo"/>
              </a:rPr>
              <a:t> </a:t>
            </a:r>
            <a:r>
              <a:rPr lang="en-US" sz="2800" kern="1200" dirty="0" err="1">
                <a:solidFill>
                  <a:srgbClr val="000000"/>
                </a:solidFill>
                <a:latin typeface="UTM Avo"/>
              </a:rPr>
              <a:t>bình</a:t>
            </a:r>
            <a:r>
              <a:rPr lang="en-US" sz="2800" kern="1200" dirty="0">
                <a:solidFill>
                  <a:srgbClr val="000000"/>
                </a:solidFill>
                <a:latin typeface="UTM Avo"/>
              </a:rPr>
              <a:t> </a:t>
            </a:r>
            <a:r>
              <a:rPr lang="en-US" sz="2800" kern="1200" dirty="0" err="1">
                <a:solidFill>
                  <a:srgbClr val="000000"/>
                </a:solidFill>
                <a:latin typeface="UTM Avo"/>
              </a:rPr>
              <a:t>là</a:t>
            </a:r>
            <a:r>
              <a:rPr lang="en-US" sz="2800" kern="1200" dirty="0">
                <a:solidFill>
                  <a:srgbClr val="000000"/>
                </a:solidFill>
                <a:latin typeface="UTM Avo"/>
              </a:rPr>
              <a:t> </a:t>
            </a:r>
            <a:r>
              <a:rPr lang="en-US" sz="2800" kern="1200" dirty="0" err="1">
                <a:solidFill>
                  <a:srgbClr val="000000"/>
                </a:solidFill>
                <a:latin typeface="UTM Avo"/>
              </a:rPr>
              <a:t>gì</a:t>
            </a:r>
            <a:r>
              <a:rPr lang="en-US" sz="2800" kern="1200" dirty="0">
                <a:solidFill>
                  <a:srgbClr val="000000"/>
                </a:solidFill>
                <a:latin typeface="UTM Avo"/>
              </a:rPr>
              <a:t>?</a:t>
            </a:r>
          </a:p>
        </p:txBody>
      </p:sp>
      <p:sp>
        <p:nvSpPr>
          <p:cNvPr id="8" name="Rounded Rectangle 43">
            <a:extLst>
              <a:ext uri="{FF2B5EF4-FFF2-40B4-BE49-F238E27FC236}">
                <a16:creationId xmlns:a16="http://schemas.microsoft.com/office/drawing/2014/main" id="{4F894B6F-C503-98E4-31E5-D3AB18862D2D}"/>
              </a:ext>
            </a:extLst>
          </p:cNvPr>
          <p:cNvSpPr/>
          <p:nvPr/>
        </p:nvSpPr>
        <p:spPr>
          <a:xfrm>
            <a:off x="1474914" y="2399201"/>
            <a:ext cx="3948021" cy="170553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lnSpc>
                <a:spcPct val="150000"/>
              </a:lnSpc>
              <a:buClrTx/>
            </a:pPr>
            <a:r>
              <a:rPr lang="en-US" sz="2400" kern="1200">
                <a:solidFill>
                  <a:srgbClr val="000000"/>
                </a:solidFill>
                <a:latin typeface="UTM Avo" panose="02040603050506020204" pitchFamily="18" charset="0"/>
              </a:rPr>
              <a:t>A. Là tranh chấp lãnh thổ của nhau.</a:t>
            </a:r>
            <a:endParaRPr lang="en-US" sz="2400" kern="1200" err="1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Rounded Rectangle 44">
            <a:extLst>
              <a:ext uri="{FF2B5EF4-FFF2-40B4-BE49-F238E27FC236}">
                <a16:creationId xmlns:a16="http://schemas.microsoft.com/office/drawing/2014/main" id="{5620A999-265A-5C70-E264-8A499894BF7D}"/>
              </a:ext>
            </a:extLst>
          </p:cNvPr>
          <p:cNvSpPr/>
          <p:nvPr/>
        </p:nvSpPr>
        <p:spPr>
          <a:xfrm>
            <a:off x="6765780" y="2404176"/>
            <a:ext cx="3948021" cy="169115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lnSpc>
                <a:spcPct val="150000"/>
              </a:lnSpc>
              <a:buClrTx/>
            </a:pP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B.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Là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sự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bất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hợp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tác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giữa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các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dân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tộc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12" name="Rounded Rectangle 45">
            <a:extLst>
              <a:ext uri="{FF2B5EF4-FFF2-40B4-BE49-F238E27FC236}">
                <a16:creationId xmlns:a16="http://schemas.microsoft.com/office/drawing/2014/main" id="{ED5C3456-C743-4A73-3759-C555A084F001}"/>
              </a:ext>
            </a:extLst>
          </p:cNvPr>
          <p:cNvSpPr/>
          <p:nvPr/>
        </p:nvSpPr>
        <p:spPr>
          <a:xfrm>
            <a:off x="1478004" y="4244478"/>
            <a:ext cx="3948021" cy="169115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lnSpc>
                <a:spcPct val="150000"/>
              </a:lnSpc>
              <a:buClrTx/>
            </a:pPr>
            <a:r>
              <a:rPr lang="en-US" sz="2400" kern="1200">
                <a:solidFill>
                  <a:srgbClr val="000000"/>
                </a:solidFill>
                <a:latin typeface="UTM Avo" panose="02040603050506020204" pitchFamily="18" charset="0"/>
              </a:rPr>
              <a:t>C. Là không tôn trọng chủ quyền, lãnh thổ của nhau.</a:t>
            </a:r>
          </a:p>
        </p:txBody>
      </p:sp>
      <p:sp>
        <p:nvSpPr>
          <p:cNvPr id="14" name="Rounded Rectangle 46">
            <a:extLst>
              <a:ext uri="{FF2B5EF4-FFF2-40B4-BE49-F238E27FC236}">
                <a16:creationId xmlns:a16="http://schemas.microsoft.com/office/drawing/2014/main" id="{781089E6-7E5B-00D7-94D7-942BB1DA2485}"/>
              </a:ext>
            </a:extLst>
          </p:cNvPr>
          <p:cNvSpPr/>
          <p:nvPr/>
        </p:nvSpPr>
        <p:spPr>
          <a:xfrm>
            <a:off x="6763865" y="4239503"/>
            <a:ext cx="3933644" cy="170553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lnSpc>
                <a:spcPct val="150000"/>
              </a:lnSpc>
              <a:buClrTx/>
            </a:pPr>
            <a:r>
              <a:rPr lang="en-US" sz="2400" kern="1200">
                <a:solidFill>
                  <a:srgbClr val="000000"/>
                </a:solidFill>
                <a:latin typeface="UTM Avo" panose="02040603050506020204" pitchFamily="18" charset="0"/>
              </a:rPr>
              <a:t>D. Là tình trạng không có chiến tranh hay xung đột vũ trang.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3A801B5-066A-02D4-6F32-4D6B81CFD4CE}"/>
              </a:ext>
            </a:extLst>
          </p:cNvPr>
          <p:cNvGrpSpPr/>
          <p:nvPr/>
        </p:nvGrpSpPr>
        <p:grpSpPr>
          <a:xfrm>
            <a:off x="5029249" y="2338212"/>
            <a:ext cx="1780058" cy="1643784"/>
            <a:chOff x="7500061" y="1627236"/>
            <a:chExt cx="1335044" cy="1232838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8CA56F4-72D3-3387-4E2A-C98C847BAB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00061" y="1994063"/>
              <a:ext cx="826770" cy="866011"/>
            </a:xfrm>
            <a:prstGeom prst="rect">
              <a:avLst/>
            </a:prstGeom>
          </p:spPr>
        </p:pic>
        <p:sp>
          <p:nvSpPr>
            <p:cNvPr id="7" name="Speech Bubble: Oval 6">
              <a:extLst>
                <a:ext uri="{FF2B5EF4-FFF2-40B4-BE49-F238E27FC236}">
                  <a16:creationId xmlns:a16="http://schemas.microsoft.com/office/drawing/2014/main" id="{026CA232-FAD5-DE00-8B78-D8EFA5EDA201}"/>
                </a:ext>
              </a:extLst>
            </p:cNvPr>
            <p:cNvSpPr/>
            <p:nvPr/>
          </p:nvSpPr>
          <p:spPr>
            <a:xfrm>
              <a:off x="7833837" y="1627236"/>
              <a:ext cx="1001268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21AB4C0-DB71-E4CD-B4DA-F6251BB728E1}"/>
              </a:ext>
            </a:extLst>
          </p:cNvPr>
          <p:cNvGrpSpPr/>
          <p:nvPr/>
        </p:nvGrpSpPr>
        <p:grpSpPr>
          <a:xfrm>
            <a:off x="4840107" y="4301254"/>
            <a:ext cx="1775092" cy="1643784"/>
            <a:chOff x="7500061" y="1627236"/>
            <a:chExt cx="1331319" cy="123283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A815C74-6FA7-85F2-5F75-1E6C7A4AF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00061" y="1994063"/>
              <a:ext cx="826770" cy="866011"/>
            </a:xfrm>
            <a:prstGeom prst="rect">
              <a:avLst/>
            </a:prstGeom>
          </p:spPr>
        </p:pic>
        <p:sp>
          <p:nvSpPr>
            <p:cNvPr id="11" name="Speech Bubble: Oval 10">
              <a:extLst>
                <a:ext uri="{FF2B5EF4-FFF2-40B4-BE49-F238E27FC236}">
                  <a16:creationId xmlns:a16="http://schemas.microsoft.com/office/drawing/2014/main" id="{76EE116A-8FD8-52D7-AEAB-ACE2B78B4F73}"/>
                </a:ext>
              </a:extLst>
            </p:cNvPr>
            <p:cNvSpPr/>
            <p:nvPr/>
          </p:nvSpPr>
          <p:spPr>
            <a:xfrm>
              <a:off x="7833837" y="1627236"/>
              <a:ext cx="997543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CA187C1-6EA9-19BE-D7C8-C446D4CF7A54}"/>
              </a:ext>
            </a:extLst>
          </p:cNvPr>
          <p:cNvGrpSpPr/>
          <p:nvPr/>
        </p:nvGrpSpPr>
        <p:grpSpPr>
          <a:xfrm>
            <a:off x="10225240" y="2384760"/>
            <a:ext cx="1780058" cy="1643784"/>
            <a:chOff x="7500061" y="1627236"/>
            <a:chExt cx="1335044" cy="1232838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72FD564-8D8F-1C32-00D8-E90E84C1F0F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00061" y="1994063"/>
              <a:ext cx="826770" cy="866011"/>
            </a:xfrm>
            <a:prstGeom prst="rect">
              <a:avLst/>
            </a:prstGeom>
          </p:spPr>
        </p:pic>
        <p:sp>
          <p:nvSpPr>
            <p:cNvPr id="18" name="Speech Bubble: Oval 17">
              <a:extLst>
                <a:ext uri="{FF2B5EF4-FFF2-40B4-BE49-F238E27FC236}">
                  <a16:creationId xmlns:a16="http://schemas.microsoft.com/office/drawing/2014/main" id="{A4B3547E-A99E-7F3F-BB5D-35F3E1B9F8D7}"/>
                </a:ext>
              </a:extLst>
            </p:cNvPr>
            <p:cNvSpPr/>
            <p:nvPr/>
          </p:nvSpPr>
          <p:spPr>
            <a:xfrm>
              <a:off x="7833837" y="1627236"/>
              <a:ext cx="1001268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pic>
        <p:nvPicPr>
          <p:cNvPr id="32" name="Picture 11" descr="C:\Users\ADMIN\Desktop\Tai nguyen thiet ke tro choi\Bảng gỗ\Picture1 (2).pn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552C056-0BCB-AD28-B806-F6645E87A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7889" y="6135232"/>
            <a:ext cx="1143639" cy="48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1" descr="C:\Users\ADMIN\Desktop\Tai nguyen thiet ke tro choi\Bảng gỗ\Picture1 (2).pn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FF5618AE-8AF7-2A61-6EFC-7BB783EDD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5261" y="982044"/>
            <a:ext cx="1164597" cy="48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5A4242CA-1F37-B931-8A17-ACF48F15C6F9}"/>
              </a:ext>
            </a:extLst>
          </p:cNvPr>
          <p:cNvGrpSpPr/>
          <p:nvPr/>
        </p:nvGrpSpPr>
        <p:grpSpPr>
          <a:xfrm>
            <a:off x="9565782" y="4022552"/>
            <a:ext cx="2626218" cy="2626218"/>
            <a:chOff x="5731980" y="3904429"/>
            <a:chExt cx="2626218" cy="2626218"/>
          </a:xfrm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747ABD4F-466E-810B-3DE1-2756A59515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 rot="2687853">
              <a:off x="5731980" y="3904429"/>
              <a:ext cx="2626218" cy="26262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Speech Bubble: Oval 18">
              <a:extLst>
                <a:ext uri="{FF2B5EF4-FFF2-40B4-BE49-F238E27FC236}">
                  <a16:creationId xmlns:a16="http://schemas.microsoft.com/office/drawing/2014/main" id="{07B946DA-E17D-8609-CB88-BA04AE88A67C}"/>
                </a:ext>
              </a:extLst>
            </p:cNvPr>
            <p:cNvSpPr/>
            <p:nvPr/>
          </p:nvSpPr>
          <p:spPr>
            <a:xfrm>
              <a:off x="6748488" y="4036269"/>
              <a:ext cx="1550350" cy="486185"/>
            </a:xfrm>
            <a:prstGeom prst="wedgeEllipseCallout">
              <a:avLst>
                <a:gd name="adj1" fmla="val -32013"/>
                <a:gd name="adj2" fmla="val 685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UTM Avo"/>
                  <a:ea typeface="+mn-ea"/>
                  <a:cs typeface="Calibri"/>
                </a:rPr>
                <a:t>Đúng rồi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738D38D5-91CE-B259-9B77-7267314012E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1772370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BBB59"/>
                                      </p:to>
                                    </p:animClr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 Answer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9A7FB7-3143-6191-F976-2C1047A92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DDE817B-032A-4C8F-7988-CEEE7C516796}"/>
              </a:ext>
            </a:extLst>
          </p:cNvPr>
          <p:cNvSpPr/>
          <p:nvPr/>
        </p:nvSpPr>
        <p:spPr>
          <a:xfrm>
            <a:off x="1475301" y="230502"/>
            <a:ext cx="9242323" cy="198926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buClrTx/>
            </a:pPr>
            <a:r>
              <a:rPr lang="en-US" sz="2800" b="1" kern="1200" dirty="0" err="1">
                <a:solidFill>
                  <a:srgbClr val="000000"/>
                </a:solidFill>
                <a:latin typeface="UTM Avo"/>
              </a:rPr>
              <a:t>Câu</a:t>
            </a:r>
            <a:r>
              <a:rPr lang="en-US" sz="2800" b="1" kern="1200" dirty="0">
                <a:solidFill>
                  <a:srgbClr val="000000"/>
                </a:solidFill>
                <a:latin typeface="UTM Avo"/>
              </a:rPr>
              <a:t> 2: </a:t>
            </a:r>
            <a:r>
              <a:rPr lang="en-US" sz="2800" kern="1200" dirty="0" err="1">
                <a:solidFill>
                  <a:srgbClr val="000000"/>
                </a:solidFill>
                <a:latin typeface="UTM Avo"/>
              </a:rPr>
              <a:t>Bảo</a:t>
            </a:r>
            <a:r>
              <a:rPr lang="en-US" sz="2800" kern="1200" dirty="0">
                <a:solidFill>
                  <a:srgbClr val="000000"/>
                </a:solidFill>
                <a:latin typeface="UTM Avo"/>
              </a:rPr>
              <a:t> </a:t>
            </a:r>
            <a:r>
              <a:rPr lang="en-US" sz="2800" kern="1200" dirty="0" err="1">
                <a:solidFill>
                  <a:srgbClr val="000000"/>
                </a:solidFill>
                <a:latin typeface="UTM Avo"/>
              </a:rPr>
              <a:t>vệ</a:t>
            </a:r>
            <a:r>
              <a:rPr lang="en-US" sz="2800" kern="1200" dirty="0">
                <a:solidFill>
                  <a:srgbClr val="000000"/>
                </a:solidFill>
                <a:latin typeface="UTM Avo"/>
              </a:rPr>
              <a:t> </a:t>
            </a:r>
            <a:r>
              <a:rPr lang="en-US" sz="2800" kern="1200" dirty="0" err="1">
                <a:solidFill>
                  <a:srgbClr val="000000"/>
                </a:solidFill>
                <a:latin typeface="UTM Avo"/>
              </a:rPr>
              <a:t>hoà</a:t>
            </a:r>
            <a:r>
              <a:rPr lang="en-US" sz="2800" kern="1200" dirty="0">
                <a:solidFill>
                  <a:srgbClr val="000000"/>
                </a:solidFill>
                <a:latin typeface="UTM Avo"/>
              </a:rPr>
              <a:t> </a:t>
            </a:r>
            <a:r>
              <a:rPr lang="en-US" sz="2800" kern="1200" dirty="0" err="1">
                <a:solidFill>
                  <a:srgbClr val="000000"/>
                </a:solidFill>
                <a:latin typeface="UTM Avo"/>
              </a:rPr>
              <a:t>bình</a:t>
            </a:r>
            <a:r>
              <a:rPr lang="en-US" sz="2800" kern="1200" dirty="0">
                <a:solidFill>
                  <a:srgbClr val="000000"/>
                </a:solidFill>
                <a:latin typeface="UTM Avo"/>
              </a:rPr>
              <a:t> </a:t>
            </a:r>
            <a:r>
              <a:rPr lang="en-US" sz="2800" kern="1200" dirty="0" err="1">
                <a:solidFill>
                  <a:srgbClr val="000000"/>
                </a:solidFill>
                <a:latin typeface="UTM Avo"/>
              </a:rPr>
              <a:t>là</a:t>
            </a:r>
            <a:r>
              <a:rPr lang="en-US" sz="2800" kern="1200" dirty="0">
                <a:solidFill>
                  <a:srgbClr val="000000"/>
                </a:solidFill>
                <a:latin typeface="UTM Avo"/>
              </a:rPr>
              <a:t> </a:t>
            </a:r>
            <a:r>
              <a:rPr lang="en-US" sz="2800" kern="1200" dirty="0" err="1">
                <a:solidFill>
                  <a:srgbClr val="000000"/>
                </a:solidFill>
                <a:latin typeface="UTM Avo"/>
              </a:rPr>
              <a:t>trách</a:t>
            </a:r>
            <a:r>
              <a:rPr lang="en-US" sz="2800" kern="1200" dirty="0">
                <a:solidFill>
                  <a:srgbClr val="000000"/>
                </a:solidFill>
                <a:latin typeface="UTM Avo"/>
              </a:rPr>
              <a:t> </a:t>
            </a:r>
            <a:r>
              <a:rPr lang="en-US" sz="2800" kern="1200" dirty="0" err="1">
                <a:solidFill>
                  <a:srgbClr val="000000"/>
                </a:solidFill>
                <a:latin typeface="UTM Avo"/>
              </a:rPr>
              <a:t>nhiệm</a:t>
            </a:r>
            <a:r>
              <a:rPr lang="en-US" sz="2800" kern="1200" dirty="0">
                <a:solidFill>
                  <a:srgbClr val="000000"/>
                </a:solidFill>
                <a:latin typeface="UTM Avo"/>
              </a:rPr>
              <a:t> </a:t>
            </a:r>
            <a:r>
              <a:rPr lang="en-US" sz="2800" kern="1200" dirty="0" err="1">
                <a:solidFill>
                  <a:srgbClr val="000000"/>
                </a:solidFill>
                <a:latin typeface="UTM Avo"/>
              </a:rPr>
              <a:t>của</a:t>
            </a:r>
            <a:r>
              <a:rPr lang="en-US" sz="2800" kern="1200" dirty="0">
                <a:solidFill>
                  <a:srgbClr val="000000"/>
                </a:solidFill>
                <a:latin typeface="UTM Avo"/>
              </a:rPr>
              <a:t>:</a:t>
            </a:r>
          </a:p>
        </p:txBody>
      </p:sp>
      <p:sp>
        <p:nvSpPr>
          <p:cNvPr id="8" name="Rounded Rectangle 43">
            <a:extLst>
              <a:ext uri="{FF2B5EF4-FFF2-40B4-BE49-F238E27FC236}">
                <a16:creationId xmlns:a16="http://schemas.microsoft.com/office/drawing/2014/main" id="{A1D4EEEC-BCB9-1250-1502-6BAC332F5059}"/>
              </a:ext>
            </a:extLst>
          </p:cNvPr>
          <p:cNvSpPr/>
          <p:nvPr/>
        </p:nvSpPr>
        <p:spPr>
          <a:xfrm>
            <a:off x="1474914" y="2399201"/>
            <a:ext cx="3948021" cy="170553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lnSpc>
                <a:spcPct val="150000"/>
              </a:lnSpc>
              <a:buClrTx/>
            </a:pPr>
            <a:r>
              <a:rPr lang="vi-VN" sz="2400" kern="1200">
                <a:solidFill>
                  <a:srgbClr val="000000"/>
                </a:solidFill>
                <a:latin typeface="UTM Avo" panose="02040603050506020204" pitchFamily="18" charset="0"/>
              </a:rPr>
              <a:t>A. những nước lớn.</a:t>
            </a:r>
            <a:endParaRPr lang="vi-VN" sz="2400" kern="1200" err="1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Rounded Rectangle 44">
            <a:extLst>
              <a:ext uri="{FF2B5EF4-FFF2-40B4-BE49-F238E27FC236}">
                <a16:creationId xmlns:a16="http://schemas.microsoft.com/office/drawing/2014/main" id="{8DDCF3AF-98CC-5E9D-55D5-4473B4AADB09}"/>
              </a:ext>
            </a:extLst>
          </p:cNvPr>
          <p:cNvSpPr/>
          <p:nvPr/>
        </p:nvSpPr>
        <p:spPr>
          <a:xfrm>
            <a:off x="6765780" y="2404176"/>
            <a:ext cx="3948021" cy="169115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lnSpc>
                <a:spcPct val="150000"/>
              </a:lnSpc>
              <a:buClrTx/>
            </a:pPr>
            <a:r>
              <a:rPr lang="vi-VN" sz="2400" kern="1200">
                <a:solidFill>
                  <a:srgbClr val="000000"/>
                </a:solidFill>
                <a:latin typeface="UTM Avo" panose="02040603050506020204" pitchFamily="18" charset="0"/>
              </a:rPr>
              <a:t>B. những nước có tiềm năng quân sự.</a:t>
            </a:r>
          </a:p>
        </p:txBody>
      </p:sp>
      <p:sp>
        <p:nvSpPr>
          <p:cNvPr id="12" name="Rounded Rectangle 45">
            <a:extLst>
              <a:ext uri="{FF2B5EF4-FFF2-40B4-BE49-F238E27FC236}">
                <a16:creationId xmlns:a16="http://schemas.microsoft.com/office/drawing/2014/main" id="{AB1856B7-FA1C-094F-1BF1-CAC2650B9B2C}"/>
              </a:ext>
            </a:extLst>
          </p:cNvPr>
          <p:cNvSpPr/>
          <p:nvPr/>
        </p:nvSpPr>
        <p:spPr>
          <a:xfrm>
            <a:off x="1478004" y="4244478"/>
            <a:ext cx="3948021" cy="169115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lnSpc>
                <a:spcPct val="150000"/>
              </a:lnSpc>
              <a:buClrTx/>
            </a:pPr>
            <a:r>
              <a:rPr lang="en-US" sz="2400" kern="1200">
                <a:solidFill>
                  <a:srgbClr val="000000"/>
                </a:solidFill>
                <a:latin typeface="UTM Avo" panose="02040603050506020204" pitchFamily="18" charset="0"/>
              </a:rPr>
              <a:t>C. tất cả các quốc gia, dân tộc trên thế giới.</a:t>
            </a:r>
          </a:p>
        </p:txBody>
      </p:sp>
      <p:sp>
        <p:nvSpPr>
          <p:cNvPr id="14" name="Rounded Rectangle 46">
            <a:extLst>
              <a:ext uri="{FF2B5EF4-FFF2-40B4-BE49-F238E27FC236}">
                <a16:creationId xmlns:a16="http://schemas.microsoft.com/office/drawing/2014/main" id="{0D96FE0C-6D8E-5573-22B7-E2C3CE50F52B}"/>
              </a:ext>
            </a:extLst>
          </p:cNvPr>
          <p:cNvSpPr/>
          <p:nvPr/>
        </p:nvSpPr>
        <p:spPr>
          <a:xfrm>
            <a:off x="6763865" y="4239503"/>
            <a:ext cx="3933644" cy="170553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lnSpc>
                <a:spcPct val="150000"/>
              </a:lnSpc>
              <a:buClrTx/>
            </a:pPr>
            <a:r>
              <a:rPr lang="vi-VN" sz="2400" kern="1200">
                <a:solidFill>
                  <a:srgbClr val="000000"/>
                </a:solidFill>
                <a:latin typeface="UTM Avo" panose="02040603050506020204" pitchFamily="18" charset="0"/>
              </a:rPr>
              <a:t>D. những nước đang xảy ra chiến tranh.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4333A4-F247-E55F-9863-55926B3F31E4}"/>
              </a:ext>
            </a:extLst>
          </p:cNvPr>
          <p:cNvGrpSpPr/>
          <p:nvPr/>
        </p:nvGrpSpPr>
        <p:grpSpPr>
          <a:xfrm>
            <a:off x="4598226" y="2282175"/>
            <a:ext cx="2007755" cy="1892432"/>
            <a:chOff x="7329288" y="1627236"/>
            <a:chExt cx="1505817" cy="1419324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6118F6F-A785-23B2-8F6C-8E3DBB6C69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29288" y="1941847"/>
              <a:ext cx="1054657" cy="1104713"/>
            </a:xfrm>
            <a:prstGeom prst="rect">
              <a:avLst/>
            </a:prstGeom>
          </p:spPr>
        </p:pic>
        <p:sp>
          <p:nvSpPr>
            <p:cNvPr id="7" name="Speech Bubble: Oval 6">
              <a:extLst>
                <a:ext uri="{FF2B5EF4-FFF2-40B4-BE49-F238E27FC236}">
                  <a16:creationId xmlns:a16="http://schemas.microsoft.com/office/drawing/2014/main" id="{38E16F50-5C12-062F-E388-9EB9ED77A47E}"/>
                </a:ext>
              </a:extLst>
            </p:cNvPr>
            <p:cNvSpPr/>
            <p:nvPr/>
          </p:nvSpPr>
          <p:spPr>
            <a:xfrm>
              <a:off x="7833837" y="1627236"/>
              <a:ext cx="1001268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967D631-B53B-B5AF-9B43-78C3693DB5FE}"/>
              </a:ext>
            </a:extLst>
          </p:cNvPr>
          <p:cNvGrpSpPr/>
          <p:nvPr/>
        </p:nvGrpSpPr>
        <p:grpSpPr>
          <a:xfrm>
            <a:off x="10093845" y="2264202"/>
            <a:ext cx="2011752" cy="2029348"/>
            <a:chOff x="7322566" y="1627236"/>
            <a:chExt cx="1508814" cy="152201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16725B5-B53D-10B2-CBD4-F97BB760C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22566" y="1992817"/>
              <a:ext cx="1104029" cy="1156430"/>
            </a:xfrm>
            <a:prstGeom prst="rect">
              <a:avLst/>
            </a:prstGeom>
          </p:spPr>
        </p:pic>
        <p:sp>
          <p:nvSpPr>
            <p:cNvPr id="11" name="Speech Bubble: Oval 10">
              <a:extLst>
                <a:ext uri="{FF2B5EF4-FFF2-40B4-BE49-F238E27FC236}">
                  <a16:creationId xmlns:a16="http://schemas.microsoft.com/office/drawing/2014/main" id="{3D3F515D-4B20-63E6-DA75-14794087CAA1}"/>
                </a:ext>
              </a:extLst>
            </p:cNvPr>
            <p:cNvSpPr/>
            <p:nvPr/>
          </p:nvSpPr>
          <p:spPr>
            <a:xfrm>
              <a:off x="7833837" y="1627236"/>
              <a:ext cx="997543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8B7B1EA-BAC7-D6DE-679B-DE86FC530984}"/>
              </a:ext>
            </a:extLst>
          </p:cNvPr>
          <p:cNvGrpSpPr/>
          <p:nvPr/>
        </p:nvGrpSpPr>
        <p:grpSpPr>
          <a:xfrm>
            <a:off x="10042822" y="4239503"/>
            <a:ext cx="2113798" cy="2048153"/>
            <a:chOff x="7249756" y="1627236"/>
            <a:chExt cx="1585349" cy="1536115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0BD7EBD-B902-331A-0E80-53690068C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249756" y="1939746"/>
              <a:ext cx="1168161" cy="1223605"/>
            </a:xfrm>
            <a:prstGeom prst="rect">
              <a:avLst/>
            </a:prstGeom>
          </p:spPr>
        </p:pic>
        <p:sp>
          <p:nvSpPr>
            <p:cNvPr id="18" name="Speech Bubble: Oval 17">
              <a:extLst>
                <a:ext uri="{FF2B5EF4-FFF2-40B4-BE49-F238E27FC236}">
                  <a16:creationId xmlns:a16="http://schemas.microsoft.com/office/drawing/2014/main" id="{C8CFB28C-66C0-2ADD-9DD1-9E21B239B9FE}"/>
                </a:ext>
              </a:extLst>
            </p:cNvPr>
            <p:cNvSpPr/>
            <p:nvPr/>
          </p:nvSpPr>
          <p:spPr>
            <a:xfrm>
              <a:off x="7833837" y="1627236"/>
              <a:ext cx="1001268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pic>
        <p:nvPicPr>
          <p:cNvPr id="32" name="Picture 11" descr="C:\Users\ADMIN\Desktop\Tai nguyen thiet ke tro choi\Bảng gỗ\Picture1 (2).pn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575770A-C572-4045-10E6-7DFE8011FD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8748" y="6218151"/>
            <a:ext cx="1143639" cy="48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1" descr="C:\Users\ADMIN\Desktop\Tai nguyen thiet ke tro choi\Bảng gỗ\Picture1 (2).pn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5E0E6270-F7A9-11DC-6293-0B4F5ABFE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5261" y="982044"/>
            <a:ext cx="1164597" cy="48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783C6C03-0A1C-C147-D0BF-79AF902CF3E3}"/>
              </a:ext>
            </a:extLst>
          </p:cNvPr>
          <p:cNvGrpSpPr/>
          <p:nvPr/>
        </p:nvGrpSpPr>
        <p:grpSpPr>
          <a:xfrm>
            <a:off x="-313821" y="3860473"/>
            <a:ext cx="2956450" cy="2825995"/>
            <a:chOff x="5290915" y="3979750"/>
            <a:chExt cx="2956450" cy="2825995"/>
          </a:xfrm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9D9E8B88-EBE1-4265-6374-BDF6A39099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 rot="1694894">
              <a:off x="5290915" y="3979750"/>
              <a:ext cx="2825995" cy="28259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Speech Bubble: Oval 18">
              <a:extLst>
                <a:ext uri="{FF2B5EF4-FFF2-40B4-BE49-F238E27FC236}">
                  <a16:creationId xmlns:a16="http://schemas.microsoft.com/office/drawing/2014/main" id="{9BACE4EE-E964-E744-10E1-9AC884E80046}"/>
                </a:ext>
              </a:extLst>
            </p:cNvPr>
            <p:cNvSpPr/>
            <p:nvPr/>
          </p:nvSpPr>
          <p:spPr>
            <a:xfrm>
              <a:off x="6697015" y="4117591"/>
              <a:ext cx="1550350" cy="486185"/>
            </a:xfrm>
            <a:prstGeom prst="wedgeEllipseCallout">
              <a:avLst>
                <a:gd name="adj1" fmla="val -32013"/>
                <a:gd name="adj2" fmla="val 685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UTM Avo"/>
                  <a:ea typeface="+mn-ea"/>
                  <a:cs typeface="Calibri"/>
                </a:rPr>
                <a:t>Đúng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UTM Avo"/>
                  <a:ea typeface="+mn-ea"/>
                  <a:cs typeface="Calibri"/>
                </a:rPr>
                <a:t> </a:t>
              </a:r>
              <a:r>
                <a:rPr kumimoji="0" lang="en-US" sz="1600" b="1" i="0" u="none" strike="noStrike" kern="1200" cap="none" spc="0" normalizeH="0" baseline="0" noProof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UTM Avo"/>
                  <a:ea typeface="+mn-ea"/>
                  <a:cs typeface="Calibri"/>
                </a:rPr>
                <a:t>rồi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F3F156F2-E541-187E-FAD6-226770981DA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114327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BBB59"/>
                                      </p:to>
                                    </p:animClr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 Answer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8D273F-9361-5406-E98C-5607B2147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F003CB1-B837-EFF6-89DE-4290DF60541C}"/>
              </a:ext>
            </a:extLst>
          </p:cNvPr>
          <p:cNvSpPr/>
          <p:nvPr/>
        </p:nvSpPr>
        <p:spPr>
          <a:xfrm>
            <a:off x="1475301" y="230502"/>
            <a:ext cx="9242323" cy="198926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lnSpc>
                <a:spcPct val="150000"/>
              </a:lnSpc>
              <a:buClrTx/>
            </a:pPr>
            <a:r>
              <a:rPr lang="en-US" sz="2800" b="1" kern="1200" dirty="0" err="1">
                <a:solidFill>
                  <a:srgbClr val="000000"/>
                </a:solidFill>
                <a:latin typeface="UTM Avo"/>
              </a:rPr>
              <a:t>Câu</a:t>
            </a:r>
            <a:r>
              <a:rPr lang="en-US" sz="2800" b="1" kern="1200" dirty="0">
                <a:solidFill>
                  <a:srgbClr val="000000"/>
                </a:solidFill>
                <a:latin typeface="UTM Avo"/>
              </a:rPr>
              <a:t> 3: </a:t>
            </a:r>
            <a:r>
              <a:rPr lang="en-US" sz="2800" kern="1200" dirty="0" err="1">
                <a:solidFill>
                  <a:srgbClr val="000000"/>
                </a:solidFill>
                <a:latin typeface="UTM Avo"/>
              </a:rPr>
              <a:t>Biểu</a:t>
            </a:r>
            <a:r>
              <a:rPr lang="en-US" sz="2800" kern="1200" dirty="0">
                <a:solidFill>
                  <a:srgbClr val="000000"/>
                </a:solidFill>
                <a:latin typeface="UTM Avo"/>
              </a:rPr>
              <a:t> </a:t>
            </a:r>
            <a:r>
              <a:rPr lang="en-US" sz="2800" kern="1200" dirty="0" err="1">
                <a:solidFill>
                  <a:srgbClr val="000000"/>
                </a:solidFill>
                <a:latin typeface="UTM Avo"/>
              </a:rPr>
              <a:t>hiện</a:t>
            </a:r>
            <a:r>
              <a:rPr lang="en-US" sz="2800" kern="1200" dirty="0">
                <a:solidFill>
                  <a:srgbClr val="000000"/>
                </a:solidFill>
                <a:latin typeface="UTM Avo"/>
              </a:rPr>
              <a:t> </a:t>
            </a:r>
            <a:r>
              <a:rPr lang="en-US" sz="2800" kern="1200" dirty="0" err="1">
                <a:solidFill>
                  <a:srgbClr val="000000"/>
                </a:solidFill>
                <a:latin typeface="UTM Avo"/>
              </a:rPr>
              <a:t>của</a:t>
            </a:r>
            <a:endParaRPr lang="en-US" sz="2800" kern="1200" dirty="0">
              <a:solidFill>
                <a:srgbClr val="000000"/>
              </a:solidFill>
              <a:latin typeface="UTM Avo"/>
            </a:endParaRPr>
          </a:p>
          <a:p>
            <a:pPr lvl="0" algn="ctr" defTabSz="1219170">
              <a:lnSpc>
                <a:spcPct val="150000"/>
              </a:lnSpc>
              <a:buClrTx/>
            </a:pPr>
            <a:r>
              <a:rPr lang="en-US" sz="2800" kern="1200" dirty="0" err="1">
                <a:solidFill>
                  <a:srgbClr val="000000"/>
                </a:solidFill>
                <a:latin typeface="UTM Avo"/>
              </a:rPr>
              <a:t>lòng</a:t>
            </a:r>
            <a:r>
              <a:rPr lang="en-US" sz="2800" kern="1200" dirty="0">
                <a:solidFill>
                  <a:srgbClr val="000000"/>
                </a:solidFill>
                <a:latin typeface="UTM Avo"/>
              </a:rPr>
              <a:t> </a:t>
            </a:r>
            <a:r>
              <a:rPr lang="en-US" sz="2800" kern="1200" dirty="0" err="1">
                <a:solidFill>
                  <a:srgbClr val="000000"/>
                </a:solidFill>
                <a:latin typeface="UTM Avo"/>
              </a:rPr>
              <a:t>yêu</a:t>
            </a:r>
            <a:r>
              <a:rPr lang="en-US" sz="2800" kern="1200" dirty="0">
                <a:solidFill>
                  <a:srgbClr val="000000"/>
                </a:solidFill>
                <a:latin typeface="UTM Avo"/>
              </a:rPr>
              <a:t> </a:t>
            </a:r>
            <a:r>
              <a:rPr lang="en-US" sz="2800" kern="1200" dirty="0" err="1">
                <a:solidFill>
                  <a:srgbClr val="000000"/>
                </a:solidFill>
                <a:latin typeface="UTM Avo"/>
              </a:rPr>
              <a:t>chuộng</a:t>
            </a:r>
            <a:r>
              <a:rPr lang="en-US" sz="2800" kern="1200" dirty="0">
                <a:solidFill>
                  <a:srgbClr val="000000"/>
                </a:solidFill>
                <a:latin typeface="UTM Avo"/>
              </a:rPr>
              <a:t> </a:t>
            </a:r>
            <a:r>
              <a:rPr lang="en-US" sz="2800" kern="1200" dirty="0" err="1">
                <a:solidFill>
                  <a:srgbClr val="000000"/>
                </a:solidFill>
                <a:latin typeface="UTM Avo"/>
              </a:rPr>
              <a:t>hòa</a:t>
            </a:r>
            <a:r>
              <a:rPr lang="en-US" sz="2800" kern="1200" dirty="0">
                <a:solidFill>
                  <a:srgbClr val="000000"/>
                </a:solidFill>
                <a:latin typeface="UTM Avo"/>
              </a:rPr>
              <a:t> </a:t>
            </a:r>
            <a:r>
              <a:rPr lang="en-US" sz="2800" kern="1200" dirty="0" err="1">
                <a:solidFill>
                  <a:srgbClr val="000000"/>
                </a:solidFill>
                <a:latin typeface="UTM Avo"/>
              </a:rPr>
              <a:t>bình</a:t>
            </a:r>
            <a:r>
              <a:rPr lang="en-US" sz="2800" kern="1200" dirty="0">
                <a:solidFill>
                  <a:srgbClr val="000000"/>
                </a:solidFill>
                <a:latin typeface="UTM Avo"/>
              </a:rPr>
              <a:t> </a:t>
            </a:r>
            <a:r>
              <a:rPr lang="en-US" sz="2800" kern="1200" dirty="0" err="1">
                <a:solidFill>
                  <a:srgbClr val="000000"/>
                </a:solidFill>
                <a:latin typeface="UTM Avo"/>
              </a:rPr>
              <a:t>là</a:t>
            </a:r>
            <a:r>
              <a:rPr lang="en-US" sz="2800" kern="1200" dirty="0">
                <a:solidFill>
                  <a:srgbClr val="000000"/>
                </a:solidFill>
                <a:latin typeface="UTM Avo"/>
              </a:rPr>
              <a:t>:</a:t>
            </a:r>
          </a:p>
        </p:txBody>
      </p:sp>
      <p:sp>
        <p:nvSpPr>
          <p:cNvPr id="8" name="Rounded Rectangle 43">
            <a:extLst>
              <a:ext uri="{FF2B5EF4-FFF2-40B4-BE49-F238E27FC236}">
                <a16:creationId xmlns:a16="http://schemas.microsoft.com/office/drawing/2014/main" id="{1692A1B6-4A40-3813-AAE2-43D3BB6B4E63}"/>
              </a:ext>
            </a:extLst>
          </p:cNvPr>
          <p:cNvSpPr/>
          <p:nvPr/>
        </p:nvSpPr>
        <p:spPr>
          <a:xfrm>
            <a:off x="1474914" y="2399201"/>
            <a:ext cx="3948021" cy="170553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lnSpc>
                <a:spcPct val="150000"/>
              </a:lnSpc>
              <a:buClrTx/>
            </a:pPr>
            <a:r>
              <a:rPr lang="vi-VN" sz="2400" kern="1200">
                <a:solidFill>
                  <a:srgbClr val="000000"/>
                </a:solidFill>
                <a:latin typeface="UTM Avo" panose="02040603050506020204" pitchFamily="18" charset="0"/>
              </a:rPr>
              <a:t>A. giải quyết các mâu thuẫn bằng lực lượng vũ trang.</a:t>
            </a:r>
            <a:endParaRPr lang="vi-VN" sz="2400" kern="1200" err="1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Rounded Rectangle 44">
            <a:extLst>
              <a:ext uri="{FF2B5EF4-FFF2-40B4-BE49-F238E27FC236}">
                <a16:creationId xmlns:a16="http://schemas.microsoft.com/office/drawing/2014/main" id="{F4A4BD3F-D572-E34B-281F-0892852463E0}"/>
              </a:ext>
            </a:extLst>
          </p:cNvPr>
          <p:cNvSpPr/>
          <p:nvPr/>
        </p:nvSpPr>
        <p:spPr>
          <a:xfrm>
            <a:off x="6765780" y="2404176"/>
            <a:ext cx="3948021" cy="169115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lnSpc>
                <a:spcPct val="150000"/>
              </a:lnSpc>
              <a:buClrTx/>
            </a:pPr>
            <a:r>
              <a:rPr lang="en-US" sz="2400" kern="1200">
                <a:solidFill>
                  <a:srgbClr val="000000"/>
                </a:solidFill>
                <a:latin typeface="UTM Avo" panose="02040603050506020204" pitchFamily="18" charset="0"/>
              </a:rPr>
              <a:t>B. kêu gọi đoàn kết, chống chiến tranh.</a:t>
            </a:r>
          </a:p>
        </p:txBody>
      </p:sp>
      <p:sp>
        <p:nvSpPr>
          <p:cNvPr id="12" name="Rounded Rectangle 45">
            <a:extLst>
              <a:ext uri="{FF2B5EF4-FFF2-40B4-BE49-F238E27FC236}">
                <a16:creationId xmlns:a16="http://schemas.microsoft.com/office/drawing/2014/main" id="{177A6756-DD0D-3377-82A5-BBB50D50E99E}"/>
              </a:ext>
            </a:extLst>
          </p:cNvPr>
          <p:cNvSpPr/>
          <p:nvPr/>
        </p:nvSpPr>
        <p:spPr>
          <a:xfrm>
            <a:off x="1478004" y="4244478"/>
            <a:ext cx="3948021" cy="169115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lnSpc>
                <a:spcPct val="150000"/>
              </a:lnSpc>
              <a:buClrTx/>
            </a:pP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C.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tham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gia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các</a:t>
            </a:r>
            <a:endParaRPr lang="en-US" sz="2400" kern="1200" dirty="0">
              <a:solidFill>
                <a:srgbClr val="000000"/>
              </a:solidFill>
              <a:latin typeface="UTM Avo" panose="02040603050506020204" pitchFamily="18" charset="0"/>
            </a:endParaRPr>
          </a:p>
          <a:p>
            <a:pPr lvl="0" algn="ctr" defTabSz="1219170">
              <a:lnSpc>
                <a:spcPct val="150000"/>
              </a:lnSpc>
              <a:buClrTx/>
            </a:pP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cuộc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xung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đột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giữa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các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dân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tộc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.</a:t>
            </a:r>
          </a:p>
        </p:txBody>
      </p:sp>
      <p:sp>
        <p:nvSpPr>
          <p:cNvPr id="14" name="Rounded Rectangle 46">
            <a:extLst>
              <a:ext uri="{FF2B5EF4-FFF2-40B4-BE49-F238E27FC236}">
                <a16:creationId xmlns:a16="http://schemas.microsoft.com/office/drawing/2014/main" id="{D715230B-3100-A45C-FFF9-18B0355F4DF6}"/>
              </a:ext>
            </a:extLst>
          </p:cNvPr>
          <p:cNvSpPr/>
          <p:nvPr/>
        </p:nvSpPr>
        <p:spPr>
          <a:xfrm>
            <a:off x="6763865" y="4239503"/>
            <a:ext cx="3933644" cy="170553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lnSpc>
                <a:spcPct val="150000"/>
              </a:lnSpc>
              <a:buClrTx/>
            </a:pP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D.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gây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bè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phái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,</a:t>
            </a:r>
          </a:p>
          <a:p>
            <a:pPr lvl="0" algn="ctr" defTabSz="1219170">
              <a:lnSpc>
                <a:spcPct val="150000"/>
              </a:lnSpc>
              <a:buClrTx/>
            </a:pP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chia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rẽ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tôn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giáo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1E5C897-C5BA-A6AF-5AB1-137B19DD3A29}"/>
              </a:ext>
            </a:extLst>
          </p:cNvPr>
          <p:cNvGrpSpPr/>
          <p:nvPr/>
        </p:nvGrpSpPr>
        <p:grpSpPr>
          <a:xfrm>
            <a:off x="4837274" y="2343888"/>
            <a:ext cx="1995958" cy="1802194"/>
            <a:chOff x="7338136" y="1627236"/>
            <a:chExt cx="1496969" cy="1351645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A85415D2-8D70-FB22-38C6-5AEAB96D7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38136" y="1930090"/>
              <a:ext cx="1001268" cy="1048791"/>
            </a:xfrm>
            <a:prstGeom prst="rect">
              <a:avLst/>
            </a:prstGeom>
          </p:spPr>
        </p:pic>
        <p:sp>
          <p:nvSpPr>
            <p:cNvPr id="7" name="Speech Bubble: Oval 6">
              <a:extLst>
                <a:ext uri="{FF2B5EF4-FFF2-40B4-BE49-F238E27FC236}">
                  <a16:creationId xmlns:a16="http://schemas.microsoft.com/office/drawing/2014/main" id="{4B26A3C8-E2D5-A5ED-E99C-EC5C3B299E7A}"/>
                </a:ext>
              </a:extLst>
            </p:cNvPr>
            <p:cNvSpPr/>
            <p:nvPr/>
          </p:nvSpPr>
          <p:spPr>
            <a:xfrm>
              <a:off x="7833837" y="1627236"/>
              <a:ext cx="1001268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8945705-76FC-252E-46A7-D9B5AA27DFAE}"/>
              </a:ext>
            </a:extLst>
          </p:cNvPr>
          <p:cNvGrpSpPr/>
          <p:nvPr/>
        </p:nvGrpSpPr>
        <p:grpSpPr>
          <a:xfrm>
            <a:off x="4719596" y="4125326"/>
            <a:ext cx="2077362" cy="1970120"/>
            <a:chOff x="7273359" y="1627236"/>
            <a:chExt cx="1558021" cy="147759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11EA880-08BA-31C1-C5F1-F6BE4459D8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273359" y="1957010"/>
              <a:ext cx="1095806" cy="1147816"/>
            </a:xfrm>
            <a:prstGeom prst="rect">
              <a:avLst/>
            </a:prstGeom>
          </p:spPr>
        </p:pic>
        <p:sp>
          <p:nvSpPr>
            <p:cNvPr id="11" name="Speech Bubble: Oval 10">
              <a:extLst>
                <a:ext uri="{FF2B5EF4-FFF2-40B4-BE49-F238E27FC236}">
                  <a16:creationId xmlns:a16="http://schemas.microsoft.com/office/drawing/2014/main" id="{3B335D57-5DED-7829-EE21-CC8C7FA0AD35}"/>
                </a:ext>
              </a:extLst>
            </p:cNvPr>
            <p:cNvSpPr/>
            <p:nvPr/>
          </p:nvSpPr>
          <p:spPr>
            <a:xfrm>
              <a:off x="7833837" y="1627236"/>
              <a:ext cx="997543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F001843-77FC-A085-9907-A7C5D6110FA8}"/>
              </a:ext>
            </a:extLst>
          </p:cNvPr>
          <p:cNvGrpSpPr/>
          <p:nvPr/>
        </p:nvGrpSpPr>
        <p:grpSpPr>
          <a:xfrm>
            <a:off x="9899519" y="4081211"/>
            <a:ext cx="2065562" cy="1970121"/>
            <a:chOff x="7285933" y="1627236"/>
            <a:chExt cx="1549172" cy="1477591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3FE9F33-41D9-2336-F614-854672798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285933" y="1957010"/>
              <a:ext cx="1095807" cy="1147817"/>
            </a:xfrm>
            <a:prstGeom prst="rect">
              <a:avLst/>
            </a:prstGeom>
          </p:spPr>
        </p:pic>
        <p:sp>
          <p:nvSpPr>
            <p:cNvPr id="18" name="Speech Bubble: Oval 17">
              <a:extLst>
                <a:ext uri="{FF2B5EF4-FFF2-40B4-BE49-F238E27FC236}">
                  <a16:creationId xmlns:a16="http://schemas.microsoft.com/office/drawing/2014/main" id="{834037D9-E24C-AF99-ADE0-8965D08CF137}"/>
                </a:ext>
              </a:extLst>
            </p:cNvPr>
            <p:cNvSpPr/>
            <p:nvPr/>
          </p:nvSpPr>
          <p:spPr>
            <a:xfrm>
              <a:off x="7833837" y="1627236"/>
              <a:ext cx="1001268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pic>
        <p:nvPicPr>
          <p:cNvPr id="32" name="Picture 11" descr="C:\Users\ADMIN\Desktop\Tai nguyen thiet ke tro choi\Bảng gỗ\Picture1 (2).pn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75AB338-F817-7D1E-3B26-A1D0CA3A1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245" y="6250054"/>
            <a:ext cx="1143639" cy="48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1" descr="C:\Users\ADMIN\Desktop\Tai nguyen thiet ke tro choi\Bảng gỗ\Picture1 (2).pn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DCFA7A9D-3FBD-5327-911D-36EB8B7DA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5261" y="982044"/>
            <a:ext cx="1164597" cy="48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CCE1A52B-201A-6D8D-4B3A-C4B3895A6FC8}"/>
              </a:ext>
            </a:extLst>
          </p:cNvPr>
          <p:cNvGrpSpPr/>
          <p:nvPr/>
        </p:nvGrpSpPr>
        <p:grpSpPr>
          <a:xfrm>
            <a:off x="9762155" y="2126106"/>
            <a:ext cx="2535599" cy="2401134"/>
            <a:chOff x="5763239" y="4036269"/>
            <a:chExt cx="2535599" cy="2401134"/>
          </a:xfrm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9248559C-B790-802C-28F5-40A45F9A67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 rot="903621">
              <a:off x="5763239" y="4087738"/>
              <a:ext cx="2343121" cy="2349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Speech Bubble: Oval 18">
              <a:extLst>
                <a:ext uri="{FF2B5EF4-FFF2-40B4-BE49-F238E27FC236}">
                  <a16:creationId xmlns:a16="http://schemas.microsoft.com/office/drawing/2014/main" id="{C15F1BF1-AF28-0EAD-AF4E-C849E94979DE}"/>
                </a:ext>
              </a:extLst>
            </p:cNvPr>
            <p:cNvSpPr/>
            <p:nvPr/>
          </p:nvSpPr>
          <p:spPr>
            <a:xfrm>
              <a:off x="6748488" y="4036269"/>
              <a:ext cx="1550350" cy="486185"/>
            </a:xfrm>
            <a:prstGeom prst="wedgeEllipseCallout">
              <a:avLst>
                <a:gd name="adj1" fmla="val -32013"/>
                <a:gd name="adj2" fmla="val 685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UTM Avo"/>
                  <a:ea typeface="+mn-ea"/>
                  <a:cs typeface="Calibri"/>
                </a:rPr>
                <a:t>Đúng rồi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745BFC3F-E325-AFAD-ED5F-4F9AD644209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1073071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BBB59"/>
                                      </p:to>
                                    </p:animClr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 Answer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58C50B-5DF9-AA81-204F-412153EDF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AD07DB5-2B85-FD3D-4E9C-A6E99FE16384}"/>
              </a:ext>
            </a:extLst>
          </p:cNvPr>
          <p:cNvSpPr/>
          <p:nvPr/>
        </p:nvSpPr>
        <p:spPr>
          <a:xfrm>
            <a:off x="1475301" y="230502"/>
            <a:ext cx="9242323" cy="198926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lnSpc>
                <a:spcPct val="150000"/>
              </a:lnSpc>
              <a:buClrTx/>
            </a:pPr>
            <a:r>
              <a:rPr lang="vi-VN" sz="2800" b="1" kern="1200" dirty="0">
                <a:solidFill>
                  <a:srgbClr val="000000"/>
                </a:solidFill>
                <a:latin typeface="UTM Avo"/>
              </a:rPr>
              <a:t>Câu 4: </a:t>
            </a:r>
            <a:r>
              <a:rPr lang="vi-VN" sz="2800" kern="1200" dirty="0">
                <a:solidFill>
                  <a:srgbClr val="000000"/>
                </a:solidFill>
                <a:latin typeface="UTM Avo"/>
              </a:rPr>
              <a:t>Bảo vệ hòa bình, ngăn chặn</a:t>
            </a:r>
            <a:endParaRPr lang="en-US" sz="2800" kern="1200" dirty="0">
              <a:solidFill>
                <a:srgbClr val="000000"/>
              </a:solidFill>
              <a:latin typeface="UTM Avo"/>
            </a:endParaRPr>
          </a:p>
          <a:p>
            <a:pPr lvl="0" algn="ctr" defTabSz="1219170">
              <a:lnSpc>
                <a:spcPct val="150000"/>
              </a:lnSpc>
              <a:buClrTx/>
            </a:pPr>
            <a:r>
              <a:rPr lang="vi-VN" sz="2800" kern="1200" dirty="0">
                <a:solidFill>
                  <a:srgbClr val="000000"/>
                </a:solidFill>
                <a:latin typeface="UTM Avo"/>
              </a:rPr>
              <a:t>chiến tranh được thể hiện:</a:t>
            </a:r>
          </a:p>
        </p:txBody>
      </p:sp>
      <p:sp>
        <p:nvSpPr>
          <p:cNvPr id="8" name="Rounded Rectangle 43">
            <a:extLst>
              <a:ext uri="{FF2B5EF4-FFF2-40B4-BE49-F238E27FC236}">
                <a16:creationId xmlns:a16="http://schemas.microsoft.com/office/drawing/2014/main" id="{9C4CCF89-0B12-4C3A-C0A5-B1C8A90AE8FC}"/>
              </a:ext>
            </a:extLst>
          </p:cNvPr>
          <p:cNvSpPr/>
          <p:nvPr/>
        </p:nvSpPr>
        <p:spPr>
          <a:xfrm>
            <a:off x="1474914" y="2399201"/>
            <a:ext cx="3948021" cy="170553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lnSpc>
                <a:spcPct val="150000"/>
              </a:lnSpc>
              <a:buClrTx/>
            </a:pP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A.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chỉ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khi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có</a:t>
            </a:r>
            <a:endParaRPr lang="en-US" sz="2400" kern="1200" dirty="0">
              <a:solidFill>
                <a:srgbClr val="000000"/>
              </a:solidFill>
              <a:latin typeface="UTM Avo" panose="02040603050506020204" pitchFamily="18" charset="0"/>
            </a:endParaRPr>
          </a:p>
          <a:p>
            <a:pPr lvl="0" algn="ctr" defTabSz="1219170">
              <a:lnSpc>
                <a:spcPct val="150000"/>
              </a:lnSpc>
              <a:buClrTx/>
            </a:pP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chiến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tranh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10" name="Rounded Rectangle 44">
            <a:extLst>
              <a:ext uri="{FF2B5EF4-FFF2-40B4-BE49-F238E27FC236}">
                <a16:creationId xmlns:a16="http://schemas.microsoft.com/office/drawing/2014/main" id="{C989265F-1AB3-DC82-4989-EAAF4D808001}"/>
              </a:ext>
            </a:extLst>
          </p:cNvPr>
          <p:cNvSpPr/>
          <p:nvPr/>
        </p:nvSpPr>
        <p:spPr>
          <a:xfrm>
            <a:off x="6765780" y="2404176"/>
            <a:ext cx="3948021" cy="169115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lnSpc>
                <a:spcPct val="150000"/>
              </a:lnSpc>
              <a:buClrTx/>
            </a:pP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B.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chỉ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khi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có</a:t>
            </a:r>
            <a:endParaRPr lang="en-US" sz="2400" kern="1200" dirty="0">
              <a:solidFill>
                <a:srgbClr val="000000"/>
              </a:solidFill>
              <a:latin typeface="UTM Avo" panose="02040603050506020204" pitchFamily="18" charset="0"/>
            </a:endParaRPr>
          </a:p>
          <a:p>
            <a:pPr lvl="0" algn="ctr" defTabSz="1219170">
              <a:lnSpc>
                <a:spcPct val="150000"/>
              </a:lnSpc>
              <a:buClrTx/>
            </a:pP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xung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đột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vũ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trang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12" name="Rounded Rectangle 45">
            <a:extLst>
              <a:ext uri="{FF2B5EF4-FFF2-40B4-BE49-F238E27FC236}">
                <a16:creationId xmlns:a16="http://schemas.microsoft.com/office/drawing/2014/main" id="{765A0BB8-DEAE-2BF4-DA4D-64D3369171D3}"/>
              </a:ext>
            </a:extLst>
          </p:cNvPr>
          <p:cNvSpPr/>
          <p:nvPr/>
        </p:nvSpPr>
        <p:spPr>
          <a:xfrm>
            <a:off x="1478004" y="4244478"/>
            <a:ext cx="3948021" cy="169115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lnSpc>
                <a:spcPct val="150000"/>
              </a:lnSpc>
              <a:buClrTx/>
            </a:pPr>
            <a:r>
              <a:rPr lang="en-US" sz="2400" kern="1200">
                <a:solidFill>
                  <a:srgbClr val="000000"/>
                </a:solidFill>
                <a:latin typeface="UTM Avo" panose="02040603050506020204" pitchFamily="18" charset="0"/>
              </a:rPr>
              <a:t>C. khi có mâu thuẫn xảy ra.</a:t>
            </a:r>
          </a:p>
        </p:txBody>
      </p:sp>
      <p:sp>
        <p:nvSpPr>
          <p:cNvPr id="14" name="Rounded Rectangle 46">
            <a:extLst>
              <a:ext uri="{FF2B5EF4-FFF2-40B4-BE49-F238E27FC236}">
                <a16:creationId xmlns:a16="http://schemas.microsoft.com/office/drawing/2014/main" id="{B26FD824-B056-4961-7E73-6BFA7B3FEECF}"/>
              </a:ext>
            </a:extLst>
          </p:cNvPr>
          <p:cNvSpPr/>
          <p:nvPr/>
        </p:nvSpPr>
        <p:spPr>
          <a:xfrm>
            <a:off x="6763865" y="4239503"/>
            <a:ext cx="3933644" cy="170553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lnSpc>
                <a:spcPct val="150000"/>
              </a:lnSpc>
              <a:buClrTx/>
            </a:pPr>
            <a:r>
              <a:rPr lang="vi-VN" sz="2400" kern="1200">
                <a:solidFill>
                  <a:srgbClr val="000000"/>
                </a:solidFill>
                <a:latin typeface="UTM Avo" panose="02040603050506020204" pitchFamily="18" charset="0"/>
              </a:rPr>
              <a:t>D. mọi nơi, mọi lúc.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D4B0BF2-9D52-B3EF-9FC8-14AB3A50C1E5}"/>
              </a:ext>
            </a:extLst>
          </p:cNvPr>
          <p:cNvGrpSpPr/>
          <p:nvPr/>
        </p:nvGrpSpPr>
        <p:grpSpPr>
          <a:xfrm>
            <a:off x="4647249" y="2323132"/>
            <a:ext cx="1780058" cy="1643784"/>
            <a:chOff x="7500061" y="1627236"/>
            <a:chExt cx="1335044" cy="1232838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2889729-F982-8ABC-0DE1-FA02B08E48A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00061" y="1994063"/>
              <a:ext cx="826770" cy="866011"/>
            </a:xfrm>
            <a:prstGeom prst="rect">
              <a:avLst/>
            </a:prstGeom>
          </p:spPr>
        </p:pic>
        <p:sp>
          <p:nvSpPr>
            <p:cNvPr id="7" name="Speech Bubble: Oval 6">
              <a:extLst>
                <a:ext uri="{FF2B5EF4-FFF2-40B4-BE49-F238E27FC236}">
                  <a16:creationId xmlns:a16="http://schemas.microsoft.com/office/drawing/2014/main" id="{731EF2AD-B798-27C9-CF0B-A11E4BECB5B3}"/>
                </a:ext>
              </a:extLst>
            </p:cNvPr>
            <p:cNvSpPr/>
            <p:nvPr/>
          </p:nvSpPr>
          <p:spPr>
            <a:xfrm>
              <a:off x="7833837" y="1627236"/>
              <a:ext cx="1001268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FAC31A9-8FC7-4BA8-E162-0D7F7FE45411}"/>
              </a:ext>
            </a:extLst>
          </p:cNvPr>
          <p:cNvGrpSpPr/>
          <p:nvPr/>
        </p:nvGrpSpPr>
        <p:grpSpPr>
          <a:xfrm>
            <a:off x="4647067" y="4464113"/>
            <a:ext cx="1775092" cy="1643784"/>
            <a:chOff x="7500061" y="1627236"/>
            <a:chExt cx="1331319" cy="123283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2EA08C7-4D3B-B640-69FD-439C4A29E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00061" y="1994063"/>
              <a:ext cx="826770" cy="866011"/>
            </a:xfrm>
            <a:prstGeom prst="rect">
              <a:avLst/>
            </a:prstGeom>
          </p:spPr>
        </p:pic>
        <p:sp>
          <p:nvSpPr>
            <p:cNvPr id="11" name="Speech Bubble: Oval 10">
              <a:extLst>
                <a:ext uri="{FF2B5EF4-FFF2-40B4-BE49-F238E27FC236}">
                  <a16:creationId xmlns:a16="http://schemas.microsoft.com/office/drawing/2014/main" id="{C73B11A5-EA9D-4704-FFB7-BCBAA4192695}"/>
                </a:ext>
              </a:extLst>
            </p:cNvPr>
            <p:cNvSpPr/>
            <p:nvPr/>
          </p:nvSpPr>
          <p:spPr>
            <a:xfrm>
              <a:off x="7833837" y="1627236"/>
              <a:ext cx="997543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BC4F21F-95D9-4586-611B-6A5A97DCEC94}"/>
              </a:ext>
            </a:extLst>
          </p:cNvPr>
          <p:cNvGrpSpPr/>
          <p:nvPr/>
        </p:nvGrpSpPr>
        <p:grpSpPr>
          <a:xfrm>
            <a:off x="10162245" y="2400956"/>
            <a:ext cx="1780058" cy="1643784"/>
            <a:chOff x="7500061" y="1627236"/>
            <a:chExt cx="1335044" cy="1232838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CCBB698-02B1-D1C4-4963-350A10970B8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00061" y="1994063"/>
              <a:ext cx="826770" cy="866011"/>
            </a:xfrm>
            <a:prstGeom prst="rect">
              <a:avLst/>
            </a:prstGeom>
          </p:spPr>
        </p:pic>
        <p:sp>
          <p:nvSpPr>
            <p:cNvPr id="18" name="Speech Bubble: Oval 17">
              <a:extLst>
                <a:ext uri="{FF2B5EF4-FFF2-40B4-BE49-F238E27FC236}">
                  <a16:creationId xmlns:a16="http://schemas.microsoft.com/office/drawing/2014/main" id="{34CE638E-24CB-A930-3B58-FE8261B84D66}"/>
                </a:ext>
              </a:extLst>
            </p:cNvPr>
            <p:cNvSpPr/>
            <p:nvPr/>
          </p:nvSpPr>
          <p:spPr>
            <a:xfrm>
              <a:off x="7833837" y="1627236"/>
              <a:ext cx="1001268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pic>
        <p:nvPicPr>
          <p:cNvPr id="32" name="Picture 11" descr="C:\Users\ADMIN\Desktop\Tai nguyen thiet ke tro choi\Bảng gỗ\Picture1 (2).pn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42CF63C-5E50-AEAD-8F84-45771CC6E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7889" y="6135232"/>
            <a:ext cx="1143639" cy="48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1" descr="C:\Users\ADMIN\Desktop\Tai nguyen thiet ke tro choi\Bảng gỗ\Picture1 (2).pn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DFE718BF-C6C7-3383-CA2E-BB7C8B00F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5261" y="982044"/>
            <a:ext cx="1164597" cy="48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0B202E45-49C6-C9DD-8B64-583E6C49AFF1}"/>
              </a:ext>
            </a:extLst>
          </p:cNvPr>
          <p:cNvGrpSpPr/>
          <p:nvPr/>
        </p:nvGrpSpPr>
        <p:grpSpPr>
          <a:xfrm>
            <a:off x="9445310" y="3951149"/>
            <a:ext cx="2626218" cy="2626218"/>
            <a:chOff x="5731980" y="3904429"/>
            <a:chExt cx="2626218" cy="2626218"/>
          </a:xfrm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42D73F9F-A9DB-5990-AAF7-BF432A374E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 rot="2687853">
              <a:off x="5731980" y="3904429"/>
              <a:ext cx="2626218" cy="26262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Speech Bubble: Oval 18">
              <a:extLst>
                <a:ext uri="{FF2B5EF4-FFF2-40B4-BE49-F238E27FC236}">
                  <a16:creationId xmlns:a16="http://schemas.microsoft.com/office/drawing/2014/main" id="{67C0860A-6666-284F-6532-416C57770A28}"/>
                </a:ext>
              </a:extLst>
            </p:cNvPr>
            <p:cNvSpPr/>
            <p:nvPr/>
          </p:nvSpPr>
          <p:spPr>
            <a:xfrm>
              <a:off x="6748488" y="4036269"/>
              <a:ext cx="1550350" cy="486185"/>
            </a:xfrm>
            <a:prstGeom prst="wedgeEllipseCallout">
              <a:avLst>
                <a:gd name="adj1" fmla="val -32013"/>
                <a:gd name="adj2" fmla="val 685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UTM Avo"/>
                  <a:ea typeface="+mn-ea"/>
                  <a:cs typeface="Calibri"/>
                </a:rPr>
                <a:t>Đúng rồi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B9A5DC18-4257-46D7-0C56-15A9CA81280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242290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BBB59"/>
                                      </p:to>
                                    </p:animClr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 Answer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515CC2-6985-E7A4-09F5-8CC4824DE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F22CD07-967D-141A-17C1-EA2E71E5121E}"/>
              </a:ext>
            </a:extLst>
          </p:cNvPr>
          <p:cNvSpPr/>
          <p:nvPr/>
        </p:nvSpPr>
        <p:spPr>
          <a:xfrm>
            <a:off x="1475301" y="230502"/>
            <a:ext cx="9242323" cy="198926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buClrTx/>
            </a:pPr>
            <a:r>
              <a:rPr lang="en-US" sz="2800" b="1" kern="1200" dirty="0" err="1">
                <a:solidFill>
                  <a:srgbClr val="000000"/>
                </a:solidFill>
                <a:latin typeface="UTM Avo"/>
              </a:rPr>
              <a:t>Câu</a:t>
            </a:r>
            <a:r>
              <a:rPr lang="en-US" sz="2800" b="1" kern="1200" dirty="0">
                <a:solidFill>
                  <a:srgbClr val="000000"/>
                </a:solidFill>
                <a:latin typeface="UTM Avo"/>
              </a:rPr>
              <a:t> 5: </a:t>
            </a:r>
            <a:r>
              <a:rPr lang="en-US" sz="2800" kern="1200" dirty="0">
                <a:solidFill>
                  <a:srgbClr val="000000"/>
                </a:solidFill>
                <a:latin typeface="UTM Avo"/>
              </a:rPr>
              <a:t>Xu </a:t>
            </a:r>
            <a:r>
              <a:rPr lang="en-US" sz="2800" kern="1200" dirty="0" err="1">
                <a:solidFill>
                  <a:srgbClr val="000000"/>
                </a:solidFill>
                <a:latin typeface="UTM Avo"/>
              </a:rPr>
              <a:t>thế</a:t>
            </a:r>
            <a:r>
              <a:rPr lang="en-US" sz="2800" kern="1200" dirty="0">
                <a:solidFill>
                  <a:srgbClr val="000000"/>
                </a:solidFill>
                <a:latin typeface="UTM Avo"/>
              </a:rPr>
              <a:t> </a:t>
            </a:r>
            <a:r>
              <a:rPr lang="en-US" sz="2800" kern="1200" dirty="0" err="1">
                <a:solidFill>
                  <a:srgbClr val="000000"/>
                </a:solidFill>
                <a:latin typeface="UTM Avo"/>
              </a:rPr>
              <a:t>chung</a:t>
            </a:r>
            <a:r>
              <a:rPr lang="en-US" sz="2800" kern="1200" dirty="0">
                <a:solidFill>
                  <a:srgbClr val="000000"/>
                </a:solidFill>
                <a:latin typeface="UTM Avo"/>
              </a:rPr>
              <a:t> </a:t>
            </a:r>
            <a:r>
              <a:rPr lang="en-US" sz="2800" kern="1200" dirty="0" err="1">
                <a:solidFill>
                  <a:srgbClr val="000000"/>
                </a:solidFill>
                <a:latin typeface="UTM Avo"/>
              </a:rPr>
              <a:t>của</a:t>
            </a:r>
            <a:r>
              <a:rPr lang="en-US" sz="2800" kern="1200" dirty="0">
                <a:solidFill>
                  <a:srgbClr val="000000"/>
                </a:solidFill>
                <a:latin typeface="UTM Avo"/>
              </a:rPr>
              <a:t> </a:t>
            </a:r>
            <a:r>
              <a:rPr lang="en-US" sz="2800" kern="1200" dirty="0" err="1">
                <a:solidFill>
                  <a:srgbClr val="000000"/>
                </a:solidFill>
                <a:latin typeface="UTM Avo"/>
              </a:rPr>
              <a:t>thế</a:t>
            </a:r>
            <a:r>
              <a:rPr lang="en-US" sz="2800" kern="1200" dirty="0">
                <a:solidFill>
                  <a:srgbClr val="000000"/>
                </a:solidFill>
                <a:latin typeface="UTM Avo"/>
              </a:rPr>
              <a:t> </a:t>
            </a:r>
            <a:r>
              <a:rPr lang="en-US" sz="2800" kern="1200" dirty="0" err="1">
                <a:solidFill>
                  <a:srgbClr val="000000"/>
                </a:solidFill>
                <a:latin typeface="UTM Avo"/>
              </a:rPr>
              <a:t>giới</a:t>
            </a:r>
            <a:r>
              <a:rPr lang="en-US" sz="2800" kern="1200" dirty="0">
                <a:solidFill>
                  <a:srgbClr val="000000"/>
                </a:solidFill>
                <a:latin typeface="UTM Avo"/>
              </a:rPr>
              <a:t> </a:t>
            </a:r>
            <a:r>
              <a:rPr lang="en-US" sz="2800" kern="1200" dirty="0" err="1">
                <a:solidFill>
                  <a:srgbClr val="000000"/>
                </a:solidFill>
                <a:latin typeface="UTM Avo"/>
              </a:rPr>
              <a:t>hiện</a:t>
            </a:r>
            <a:r>
              <a:rPr lang="en-US" sz="2800" kern="1200" dirty="0">
                <a:solidFill>
                  <a:srgbClr val="000000"/>
                </a:solidFill>
                <a:latin typeface="UTM Avo"/>
              </a:rPr>
              <a:t> nay </a:t>
            </a:r>
            <a:r>
              <a:rPr lang="en-US" sz="2800" kern="1200" dirty="0" err="1">
                <a:solidFill>
                  <a:srgbClr val="000000"/>
                </a:solidFill>
                <a:latin typeface="UTM Avo"/>
              </a:rPr>
              <a:t>là</a:t>
            </a:r>
            <a:r>
              <a:rPr lang="en-US" sz="2800" kern="1200" dirty="0">
                <a:solidFill>
                  <a:srgbClr val="000000"/>
                </a:solidFill>
                <a:latin typeface="UTM Avo"/>
              </a:rPr>
              <a:t>:</a:t>
            </a:r>
          </a:p>
        </p:txBody>
      </p:sp>
      <p:sp>
        <p:nvSpPr>
          <p:cNvPr id="8" name="Rounded Rectangle 43">
            <a:extLst>
              <a:ext uri="{FF2B5EF4-FFF2-40B4-BE49-F238E27FC236}">
                <a16:creationId xmlns:a16="http://schemas.microsoft.com/office/drawing/2014/main" id="{5DFC54B3-F9D2-E5BF-F343-1CBB7E99FF32}"/>
              </a:ext>
            </a:extLst>
          </p:cNvPr>
          <p:cNvSpPr/>
          <p:nvPr/>
        </p:nvSpPr>
        <p:spPr>
          <a:xfrm>
            <a:off x="1474914" y="2399201"/>
            <a:ext cx="3948021" cy="170553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lnSpc>
                <a:spcPct val="150000"/>
              </a:lnSpc>
              <a:buClrTx/>
            </a:pPr>
            <a:r>
              <a:rPr lang="vi-VN" sz="2400" kern="1200">
                <a:solidFill>
                  <a:srgbClr val="000000"/>
                </a:solidFill>
                <a:latin typeface="UTM Avo" panose="02040603050506020204" pitchFamily="18" charset="0"/>
              </a:rPr>
              <a:t>A. chiến tranh lạnh.</a:t>
            </a:r>
          </a:p>
        </p:txBody>
      </p:sp>
      <p:sp>
        <p:nvSpPr>
          <p:cNvPr id="10" name="Rounded Rectangle 44">
            <a:extLst>
              <a:ext uri="{FF2B5EF4-FFF2-40B4-BE49-F238E27FC236}">
                <a16:creationId xmlns:a16="http://schemas.microsoft.com/office/drawing/2014/main" id="{44154AE8-F4C6-F177-D1E9-96F4352552F4}"/>
              </a:ext>
            </a:extLst>
          </p:cNvPr>
          <p:cNvSpPr/>
          <p:nvPr/>
        </p:nvSpPr>
        <p:spPr>
          <a:xfrm>
            <a:off x="6765780" y="2404176"/>
            <a:ext cx="3948021" cy="169115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lnSpc>
                <a:spcPct val="150000"/>
              </a:lnSpc>
              <a:buClrTx/>
            </a:pPr>
            <a:r>
              <a:rPr lang="vi-VN" sz="2400" kern="1200">
                <a:solidFill>
                  <a:srgbClr val="000000"/>
                </a:solidFill>
                <a:latin typeface="UTM Avo" panose="02040603050506020204" pitchFamily="18" charset="0"/>
              </a:rPr>
              <a:t>B. chống khủng bố.</a:t>
            </a:r>
          </a:p>
        </p:txBody>
      </p:sp>
      <p:sp>
        <p:nvSpPr>
          <p:cNvPr id="12" name="Rounded Rectangle 45">
            <a:extLst>
              <a:ext uri="{FF2B5EF4-FFF2-40B4-BE49-F238E27FC236}">
                <a16:creationId xmlns:a16="http://schemas.microsoft.com/office/drawing/2014/main" id="{AA6299B9-1D8C-8368-9C90-E0831E4A8633}"/>
              </a:ext>
            </a:extLst>
          </p:cNvPr>
          <p:cNvSpPr/>
          <p:nvPr/>
        </p:nvSpPr>
        <p:spPr>
          <a:xfrm>
            <a:off x="1478004" y="4244478"/>
            <a:ext cx="3948021" cy="169115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lnSpc>
                <a:spcPct val="150000"/>
              </a:lnSpc>
              <a:buClrTx/>
            </a:pPr>
            <a:r>
              <a:rPr lang="en-US" sz="2400" kern="1200">
                <a:solidFill>
                  <a:srgbClr val="000000"/>
                </a:solidFill>
                <a:latin typeface="UTM Avo" panose="02040603050506020204" pitchFamily="18" charset="0"/>
              </a:rPr>
              <a:t>C. ổn định và hợp tác.</a:t>
            </a:r>
          </a:p>
        </p:txBody>
      </p:sp>
      <p:sp>
        <p:nvSpPr>
          <p:cNvPr id="14" name="Rounded Rectangle 46">
            <a:extLst>
              <a:ext uri="{FF2B5EF4-FFF2-40B4-BE49-F238E27FC236}">
                <a16:creationId xmlns:a16="http://schemas.microsoft.com/office/drawing/2014/main" id="{AA796556-F8B4-50CD-AAC1-0505976FB034}"/>
              </a:ext>
            </a:extLst>
          </p:cNvPr>
          <p:cNvSpPr/>
          <p:nvPr/>
        </p:nvSpPr>
        <p:spPr>
          <a:xfrm>
            <a:off x="6763865" y="4239503"/>
            <a:ext cx="3933644" cy="170553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lnSpc>
                <a:spcPct val="150000"/>
              </a:lnSpc>
              <a:buClrTx/>
            </a:pPr>
            <a:r>
              <a:rPr lang="vi-VN" sz="2400" kern="1200">
                <a:solidFill>
                  <a:srgbClr val="000000"/>
                </a:solidFill>
                <a:latin typeface="UTM Avo" panose="02040603050506020204" pitchFamily="18" charset="0"/>
              </a:rPr>
              <a:t>D. đối đầu xung đột.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FCC3F52-9C7F-17D3-4D9C-5EACC9B15435}"/>
              </a:ext>
            </a:extLst>
          </p:cNvPr>
          <p:cNvGrpSpPr/>
          <p:nvPr/>
        </p:nvGrpSpPr>
        <p:grpSpPr>
          <a:xfrm>
            <a:off x="4705418" y="2282175"/>
            <a:ext cx="2007755" cy="1892432"/>
            <a:chOff x="7329288" y="1627236"/>
            <a:chExt cx="1505817" cy="1419324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A0686F62-CD43-FC20-9D9C-437B1BAABF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29288" y="1941847"/>
              <a:ext cx="1054657" cy="1104713"/>
            </a:xfrm>
            <a:prstGeom prst="rect">
              <a:avLst/>
            </a:prstGeom>
          </p:spPr>
        </p:pic>
        <p:sp>
          <p:nvSpPr>
            <p:cNvPr id="7" name="Speech Bubble: Oval 6">
              <a:extLst>
                <a:ext uri="{FF2B5EF4-FFF2-40B4-BE49-F238E27FC236}">
                  <a16:creationId xmlns:a16="http://schemas.microsoft.com/office/drawing/2014/main" id="{087B1CC1-608B-735A-7995-B2AD7AF293F8}"/>
                </a:ext>
              </a:extLst>
            </p:cNvPr>
            <p:cNvSpPr/>
            <p:nvPr/>
          </p:nvSpPr>
          <p:spPr>
            <a:xfrm>
              <a:off x="7833837" y="1627236"/>
              <a:ext cx="1001268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08D1E6A-D2C4-423E-B4A1-96B2B6BFA1EE}"/>
              </a:ext>
            </a:extLst>
          </p:cNvPr>
          <p:cNvGrpSpPr/>
          <p:nvPr/>
        </p:nvGrpSpPr>
        <p:grpSpPr>
          <a:xfrm>
            <a:off x="10007014" y="2138070"/>
            <a:ext cx="2011752" cy="2029348"/>
            <a:chOff x="7322566" y="1627236"/>
            <a:chExt cx="1508814" cy="152201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393FF32-09D3-5CB2-B52B-674023FD5D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22566" y="1992817"/>
              <a:ext cx="1104029" cy="1156430"/>
            </a:xfrm>
            <a:prstGeom prst="rect">
              <a:avLst/>
            </a:prstGeom>
          </p:spPr>
        </p:pic>
        <p:sp>
          <p:nvSpPr>
            <p:cNvPr id="11" name="Speech Bubble: Oval 10">
              <a:extLst>
                <a:ext uri="{FF2B5EF4-FFF2-40B4-BE49-F238E27FC236}">
                  <a16:creationId xmlns:a16="http://schemas.microsoft.com/office/drawing/2014/main" id="{BCADE9B0-41DF-628D-D995-0D4B2D5B50FA}"/>
                </a:ext>
              </a:extLst>
            </p:cNvPr>
            <p:cNvSpPr/>
            <p:nvPr/>
          </p:nvSpPr>
          <p:spPr>
            <a:xfrm>
              <a:off x="7833837" y="1627236"/>
              <a:ext cx="997543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03A229E-47C4-9098-752C-C0C464796D66}"/>
              </a:ext>
            </a:extLst>
          </p:cNvPr>
          <p:cNvGrpSpPr/>
          <p:nvPr/>
        </p:nvGrpSpPr>
        <p:grpSpPr>
          <a:xfrm>
            <a:off x="10056238" y="3989767"/>
            <a:ext cx="2113798" cy="2048153"/>
            <a:chOff x="7249756" y="1627236"/>
            <a:chExt cx="1585349" cy="1536115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A1A7C31-AD62-8069-3E0E-62856989A7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249756" y="1939746"/>
              <a:ext cx="1168161" cy="1223605"/>
            </a:xfrm>
            <a:prstGeom prst="rect">
              <a:avLst/>
            </a:prstGeom>
          </p:spPr>
        </p:pic>
        <p:sp>
          <p:nvSpPr>
            <p:cNvPr id="18" name="Speech Bubble: Oval 17">
              <a:extLst>
                <a:ext uri="{FF2B5EF4-FFF2-40B4-BE49-F238E27FC236}">
                  <a16:creationId xmlns:a16="http://schemas.microsoft.com/office/drawing/2014/main" id="{83A8C208-EC49-3372-6C69-29CF8638D379}"/>
                </a:ext>
              </a:extLst>
            </p:cNvPr>
            <p:cNvSpPr/>
            <p:nvPr/>
          </p:nvSpPr>
          <p:spPr>
            <a:xfrm>
              <a:off x="7833837" y="1627236"/>
              <a:ext cx="1001268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pic>
        <p:nvPicPr>
          <p:cNvPr id="32" name="Picture 11" descr="C:\Users\ADMIN\Desktop\Tai nguyen thiet ke tro choi\Bảng gỗ\Picture1 (2).pn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2D8A730-5498-5535-E9CC-F882D42849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3067" y="6051725"/>
            <a:ext cx="1143639" cy="48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1" descr="C:\Users\ADMIN\Desktop\Tai nguyen thiet ke tro choi\Bảng gỗ\Picture1 (2).pn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49D6C650-DCF2-B629-8773-040C7864A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5261" y="982044"/>
            <a:ext cx="1164597" cy="48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02EBB0AE-8006-B167-FFBF-A19926ACD237}"/>
              </a:ext>
            </a:extLst>
          </p:cNvPr>
          <p:cNvGrpSpPr/>
          <p:nvPr/>
        </p:nvGrpSpPr>
        <p:grpSpPr>
          <a:xfrm>
            <a:off x="-268201" y="4032005"/>
            <a:ext cx="2956450" cy="2825995"/>
            <a:chOff x="5290915" y="3979750"/>
            <a:chExt cx="2956450" cy="2825995"/>
          </a:xfrm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BA86B97A-CADA-3263-C101-0AABD553F7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 rot="1694894">
              <a:off x="5290915" y="3979750"/>
              <a:ext cx="2825995" cy="28259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Speech Bubble: Oval 18">
              <a:extLst>
                <a:ext uri="{FF2B5EF4-FFF2-40B4-BE49-F238E27FC236}">
                  <a16:creationId xmlns:a16="http://schemas.microsoft.com/office/drawing/2014/main" id="{7F943354-AD03-D608-B923-1BB411E84743}"/>
                </a:ext>
              </a:extLst>
            </p:cNvPr>
            <p:cNvSpPr/>
            <p:nvPr/>
          </p:nvSpPr>
          <p:spPr>
            <a:xfrm>
              <a:off x="6697015" y="4117591"/>
              <a:ext cx="1550350" cy="486185"/>
            </a:xfrm>
            <a:prstGeom prst="wedgeEllipseCallout">
              <a:avLst>
                <a:gd name="adj1" fmla="val -32013"/>
                <a:gd name="adj2" fmla="val 685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UTM Avo"/>
                  <a:ea typeface="+mn-ea"/>
                  <a:cs typeface="Calibri"/>
                </a:rPr>
                <a:t>Đúng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UTM Avo"/>
                  <a:ea typeface="+mn-ea"/>
                  <a:cs typeface="Calibri"/>
                </a:rPr>
                <a:t> </a:t>
              </a:r>
              <a:r>
                <a:rPr kumimoji="0" lang="en-US" sz="1600" b="1" i="0" u="none" strike="noStrike" kern="1200" cap="none" spc="0" normalizeH="0" baseline="0" noProof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UTM Avo"/>
                  <a:ea typeface="+mn-ea"/>
                  <a:cs typeface="Calibri"/>
                </a:rPr>
                <a:t>rồi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902B1CA0-B868-C402-B36A-960A75E1B41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292664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BBB59"/>
                                      </p:to>
                                    </p:animClr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 Answer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1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43E7AB-8507-B94B-8053-3FFB8C705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8928223-D828-0B5F-A8B1-42DE67C4DD69}"/>
              </a:ext>
            </a:extLst>
          </p:cNvPr>
          <p:cNvSpPr/>
          <p:nvPr/>
        </p:nvSpPr>
        <p:spPr>
          <a:xfrm>
            <a:off x="1475301" y="230502"/>
            <a:ext cx="9242323" cy="198926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lnSpc>
                <a:spcPct val="150000"/>
              </a:lnSpc>
              <a:buClrTx/>
            </a:pPr>
            <a:r>
              <a:rPr lang="vi-VN" sz="2800" b="1" kern="1200" dirty="0">
                <a:solidFill>
                  <a:srgbClr val="000000"/>
                </a:solidFill>
                <a:latin typeface="UTM Avo"/>
              </a:rPr>
              <a:t>Câu 6: </a:t>
            </a:r>
            <a:r>
              <a:rPr lang="vi-VN" sz="2800" kern="1200" dirty="0">
                <a:solidFill>
                  <a:srgbClr val="000000"/>
                </a:solidFill>
                <a:latin typeface="UTM Avo"/>
              </a:rPr>
              <a:t>Phương án nào dưới đây </a:t>
            </a:r>
            <a:r>
              <a:rPr lang="vi-VN" sz="2800" b="1" i="1" kern="1200" dirty="0">
                <a:solidFill>
                  <a:srgbClr val="000000"/>
                </a:solidFill>
                <a:latin typeface="UTM Avo"/>
              </a:rPr>
              <a:t>không đúng</a:t>
            </a:r>
            <a:endParaRPr lang="en-US" sz="2800" b="1" i="1" kern="1200" dirty="0">
              <a:solidFill>
                <a:srgbClr val="000000"/>
              </a:solidFill>
              <a:latin typeface="UTM Avo"/>
            </a:endParaRPr>
          </a:p>
          <a:p>
            <a:pPr lvl="0" algn="ctr" defTabSz="1219170">
              <a:lnSpc>
                <a:spcPct val="150000"/>
              </a:lnSpc>
              <a:buClrTx/>
            </a:pPr>
            <a:r>
              <a:rPr lang="vi-VN" sz="2800" kern="1200" dirty="0">
                <a:solidFill>
                  <a:srgbClr val="000000"/>
                </a:solidFill>
                <a:latin typeface="UTM Avo"/>
              </a:rPr>
              <a:t>khi nói về hòa bình?</a:t>
            </a:r>
          </a:p>
        </p:txBody>
      </p:sp>
      <p:sp>
        <p:nvSpPr>
          <p:cNvPr id="8" name="Rounded Rectangle 43">
            <a:extLst>
              <a:ext uri="{FF2B5EF4-FFF2-40B4-BE49-F238E27FC236}">
                <a16:creationId xmlns:a16="http://schemas.microsoft.com/office/drawing/2014/main" id="{788686FE-93CB-888F-0E43-34B9CF8C9FC0}"/>
              </a:ext>
            </a:extLst>
          </p:cNvPr>
          <p:cNvSpPr/>
          <p:nvPr/>
        </p:nvSpPr>
        <p:spPr>
          <a:xfrm>
            <a:off x="1474914" y="2399201"/>
            <a:ext cx="3948021" cy="170553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lnSpc>
                <a:spcPct val="150000"/>
              </a:lnSpc>
              <a:buClrTx/>
            </a:pPr>
            <a:r>
              <a:rPr lang="vi-VN" sz="2400" kern="1200">
                <a:solidFill>
                  <a:srgbClr val="000000"/>
                </a:solidFill>
                <a:latin typeface="UTM Avo" panose="02040603050506020204" pitchFamily="18" charset="0"/>
              </a:rPr>
              <a:t>A. Chiến tranh là thảm họa của loài người.</a:t>
            </a:r>
            <a:endParaRPr lang="vi-VN" sz="2400" kern="1200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Rounded Rectangle 44">
            <a:extLst>
              <a:ext uri="{FF2B5EF4-FFF2-40B4-BE49-F238E27FC236}">
                <a16:creationId xmlns:a16="http://schemas.microsoft.com/office/drawing/2014/main" id="{B4D33835-1467-26B8-EC1B-5F18366A3F86}"/>
              </a:ext>
            </a:extLst>
          </p:cNvPr>
          <p:cNvSpPr/>
          <p:nvPr/>
        </p:nvSpPr>
        <p:spPr>
          <a:xfrm>
            <a:off x="6765780" y="2404176"/>
            <a:ext cx="3948021" cy="169115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lnSpc>
                <a:spcPct val="150000"/>
              </a:lnSpc>
              <a:buClrTx/>
            </a:pPr>
            <a:r>
              <a:rPr lang="vi-VN" sz="2400" kern="1200">
                <a:solidFill>
                  <a:srgbClr val="000000"/>
                </a:solidFill>
                <a:latin typeface="UTM Avo" panose="02040603050506020204" pitchFamily="18" charset="0"/>
              </a:rPr>
              <a:t>B. Mọi người đều có quyền được sống trong hòa bình.</a:t>
            </a:r>
            <a:endParaRPr lang="vi-VN" sz="2400" kern="1200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Rounded Rectangle 45">
            <a:extLst>
              <a:ext uri="{FF2B5EF4-FFF2-40B4-BE49-F238E27FC236}">
                <a16:creationId xmlns:a16="http://schemas.microsoft.com/office/drawing/2014/main" id="{4AB87200-75BD-19CB-252F-9AD12F94D2C1}"/>
              </a:ext>
            </a:extLst>
          </p:cNvPr>
          <p:cNvSpPr/>
          <p:nvPr/>
        </p:nvSpPr>
        <p:spPr>
          <a:xfrm>
            <a:off x="1478004" y="4244478"/>
            <a:ext cx="3948021" cy="169115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lnSpc>
                <a:spcPct val="150000"/>
              </a:lnSpc>
              <a:buClrTx/>
            </a:pPr>
            <a:r>
              <a:rPr lang="vi-VN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C. Chiến tranh gây ra nhiều nỗi đau cho</a:t>
            </a:r>
            <a:endParaRPr lang="en-US" sz="2400" kern="1200" dirty="0">
              <a:solidFill>
                <a:srgbClr val="000000"/>
              </a:solidFill>
              <a:latin typeface="UTM Avo" panose="02040603050506020204" pitchFamily="18" charset="0"/>
            </a:endParaRPr>
          </a:p>
          <a:p>
            <a:pPr lvl="0" algn="ctr" defTabSz="1219170">
              <a:lnSpc>
                <a:spcPct val="150000"/>
              </a:lnSpc>
              <a:buClrTx/>
            </a:pPr>
            <a:r>
              <a:rPr lang="vi-VN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con người.</a:t>
            </a:r>
          </a:p>
        </p:txBody>
      </p:sp>
      <p:sp>
        <p:nvSpPr>
          <p:cNvPr id="14" name="Rounded Rectangle 46">
            <a:extLst>
              <a:ext uri="{FF2B5EF4-FFF2-40B4-BE49-F238E27FC236}">
                <a16:creationId xmlns:a16="http://schemas.microsoft.com/office/drawing/2014/main" id="{7AB1E306-EE10-25E5-0B3B-83622519058F}"/>
              </a:ext>
            </a:extLst>
          </p:cNvPr>
          <p:cNvSpPr/>
          <p:nvPr/>
        </p:nvSpPr>
        <p:spPr>
          <a:xfrm>
            <a:off x="6763865" y="4239503"/>
            <a:ext cx="3933644" cy="170553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lnSpc>
                <a:spcPct val="150000"/>
              </a:lnSpc>
              <a:buClrTx/>
            </a:pPr>
            <a:r>
              <a:rPr lang="vi-VN" sz="2400" kern="1200">
                <a:solidFill>
                  <a:srgbClr val="000000"/>
                </a:solidFill>
                <a:latin typeface="UTM Avo" panose="02040603050506020204" pitchFamily="18" charset="0"/>
              </a:rPr>
              <a:t>D. Hòa bình chỉ là khát vọng của một số nước đang có chiến tranh.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6D4258B-3B65-1A88-AD21-0855EDDE2B55}"/>
              </a:ext>
            </a:extLst>
          </p:cNvPr>
          <p:cNvGrpSpPr/>
          <p:nvPr/>
        </p:nvGrpSpPr>
        <p:grpSpPr>
          <a:xfrm>
            <a:off x="5040992" y="2404176"/>
            <a:ext cx="1780058" cy="1643784"/>
            <a:chOff x="7500061" y="1627236"/>
            <a:chExt cx="1335044" cy="1232838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6AFA550-1AB5-BD19-BBC0-7AEEC7FDD21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00061" y="1994063"/>
              <a:ext cx="826770" cy="866011"/>
            </a:xfrm>
            <a:prstGeom prst="rect">
              <a:avLst/>
            </a:prstGeom>
          </p:spPr>
        </p:pic>
        <p:sp>
          <p:nvSpPr>
            <p:cNvPr id="7" name="Speech Bubble: Oval 6">
              <a:extLst>
                <a:ext uri="{FF2B5EF4-FFF2-40B4-BE49-F238E27FC236}">
                  <a16:creationId xmlns:a16="http://schemas.microsoft.com/office/drawing/2014/main" id="{D994FD52-4B59-D141-7BCA-7811A9F745E5}"/>
                </a:ext>
              </a:extLst>
            </p:cNvPr>
            <p:cNvSpPr/>
            <p:nvPr/>
          </p:nvSpPr>
          <p:spPr>
            <a:xfrm>
              <a:off x="7833837" y="1627236"/>
              <a:ext cx="1001268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42C2B3D-B05D-5568-8CBB-D8D8C0705963}"/>
              </a:ext>
            </a:extLst>
          </p:cNvPr>
          <p:cNvGrpSpPr/>
          <p:nvPr/>
        </p:nvGrpSpPr>
        <p:grpSpPr>
          <a:xfrm>
            <a:off x="4704626" y="4488369"/>
            <a:ext cx="1775092" cy="1643784"/>
            <a:chOff x="7500061" y="1627236"/>
            <a:chExt cx="1331319" cy="123283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970B854-1980-B4E6-8CE7-4E7B20934E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00061" y="1994063"/>
              <a:ext cx="826770" cy="866011"/>
            </a:xfrm>
            <a:prstGeom prst="rect">
              <a:avLst/>
            </a:prstGeom>
          </p:spPr>
        </p:pic>
        <p:sp>
          <p:nvSpPr>
            <p:cNvPr id="11" name="Speech Bubble: Oval 10">
              <a:extLst>
                <a:ext uri="{FF2B5EF4-FFF2-40B4-BE49-F238E27FC236}">
                  <a16:creationId xmlns:a16="http://schemas.microsoft.com/office/drawing/2014/main" id="{48F7E661-89C7-EE5F-A310-956E60F8712E}"/>
                </a:ext>
              </a:extLst>
            </p:cNvPr>
            <p:cNvSpPr/>
            <p:nvPr/>
          </p:nvSpPr>
          <p:spPr>
            <a:xfrm>
              <a:off x="7833837" y="1627236"/>
              <a:ext cx="997543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DBD5D3B-00E1-3FE8-5A6E-F3E7DF25481C}"/>
              </a:ext>
            </a:extLst>
          </p:cNvPr>
          <p:cNvGrpSpPr/>
          <p:nvPr/>
        </p:nvGrpSpPr>
        <p:grpSpPr>
          <a:xfrm>
            <a:off x="10291470" y="2335989"/>
            <a:ext cx="1780058" cy="1643784"/>
            <a:chOff x="7500061" y="1627236"/>
            <a:chExt cx="1335044" cy="1232838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749C14A-C629-E2B5-70DE-64955DD06C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00061" y="1994063"/>
              <a:ext cx="826770" cy="866011"/>
            </a:xfrm>
            <a:prstGeom prst="rect">
              <a:avLst/>
            </a:prstGeom>
          </p:spPr>
        </p:pic>
        <p:sp>
          <p:nvSpPr>
            <p:cNvPr id="18" name="Speech Bubble: Oval 17">
              <a:extLst>
                <a:ext uri="{FF2B5EF4-FFF2-40B4-BE49-F238E27FC236}">
                  <a16:creationId xmlns:a16="http://schemas.microsoft.com/office/drawing/2014/main" id="{E58B3AA5-E493-8727-76B9-04F3E056E90E}"/>
                </a:ext>
              </a:extLst>
            </p:cNvPr>
            <p:cNvSpPr/>
            <p:nvPr/>
          </p:nvSpPr>
          <p:spPr>
            <a:xfrm>
              <a:off x="7833837" y="1627236"/>
              <a:ext cx="1001268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pic>
        <p:nvPicPr>
          <p:cNvPr id="32" name="Picture 11" descr="C:\Users\ADMIN\Desktop\Tai nguyen thiet ke tro choi\Bảng gỗ\Picture1 (2).pn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BB2D3A8-6B0D-EA6A-418C-5FDDE7C6C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7889" y="6135232"/>
            <a:ext cx="1143639" cy="48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1" descr="C:\Users\ADMIN\Desktop\Tai nguyen thiet ke tro choi\Bảng gỗ\Picture1 (2).pn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003F19C1-ADEA-1A9F-A146-98E42ACE3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5261" y="982044"/>
            <a:ext cx="1164597" cy="48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D7D02D44-21E2-BFA4-8853-9A845CEC8522}"/>
              </a:ext>
            </a:extLst>
          </p:cNvPr>
          <p:cNvGrpSpPr/>
          <p:nvPr/>
        </p:nvGrpSpPr>
        <p:grpSpPr>
          <a:xfrm>
            <a:off x="9709159" y="4035907"/>
            <a:ext cx="2626218" cy="2626218"/>
            <a:chOff x="5731980" y="3904429"/>
            <a:chExt cx="2626218" cy="2626218"/>
          </a:xfrm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FA7C0B14-AACF-05CA-B93F-D8D953398A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 rot="2687853">
              <a:off x="5731980" y="3904429"/>
              <a:ext cx="2626218" cy="26262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Speech Bubble: Oval 18">
              <a:extLst>
                <a:ext uri="{FF2B5EF4-FFF2-40B4-BE49-F238E27FC236}">
                  <a16:creationId xmlns:a16="http://schemas.microsoft.com/office/drawing/2014/main" id="{23EE9E7B-E4C7-7217-051F-48E28A265D47}"/>
                </a:ext>
              </a:extLst>
            </p:cNvPr>
            <p:cNvSpPr/>
            <p:nvPr/>
          </p:nvSpPr>
          <p:spPr>
            <a:xfrm>
              <a:off x="6748488" y="4036269"/>
              <a:ext cx="1550350" cy="486185"/>
            </a:xfrm>
            <a:prstGeom prst="wedgeEllipseCallout">
              <a:avLst>
                <a:gd name="adj1" fmla="val -32013"/>
                <a:gd name="adj2" fmla="val 685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UTM Avo"/>
                  <a:ea typeface="+mn-ea"/>
                  <a:cs typeface="Calibri"/>
                </a:rPr>
                <a:t>Đúng rồi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6DD8D2D7-EAED-1F99-9F03-0756CB03DD5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43478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BBB59"/>
                                      </p:to>
                                    </p:animClr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 Answer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1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5E4B6C-0BDD-70B0-C963-37EC2CC29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DC64B5F-AA78-1F57-448D-DDB96C199925}"/>
              </a:ext>
            </a:extLst>
          </p:cNvPr>
          <p:cNvSpPr/>
          <p:nvPr/>
        </p:nvSpPr>
        <p:spPr>
          <a:xfrm>
            <a:off x="1475301" y="230502"/>
            <a:ext cx="9242323" cy="198926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lnSpc>
                <a:spcPct val="150000"/>
              </a:lnSpc>
              <a:buClrTx/>
            </a:pPr>
            <a:r>
              <a:rPr lang="vi-VN" sz="2800" b="1" kern="1200" dirty="0">
                <a:solidFill>
                  <a:srgbClr val="000000"/>
                </a:solidFill>
                <a:latin typeface="UTM Avo"/>
              </a:rPr>
              <a:t>Câu 7: </a:t>
            </a:r>
            <a:r>
              <a:rPr lang="vi-VN" sz="2800" kern="1200" dirty="0">
                <a:solidFill>
                  <a:srgbClr val="000000"/>
                </a:solidFill>
                <a:latin typeface="UTM Avo"/>
              </a:rPr>
              <a:t>Anh S cho rằng “muốn bảo vệ</a:t>
            </a:r>
            <a:endParaRPr lang="en-US" sz="2800" kern="1200" dirty="0">
              <a:solidFill>
                <a:srgbClr val="000000"/>
              </a:solidFill>
              <a:latin typeface="UTM Avo"/>
            </a:endParaRPr>
          </a:p>
          <a:p>
            <a:pPr lvl="0" algn="ctr" defTabSz="1219170">
              <a:lnSpc>
                <a:spcPct val="150000"/>
              </a:lnSpc>
              <a:buClrTx/>
            </a:pPr>
            <a:r>
              <a:rPr lang="vi-VN" sz="2800" kern="1200" dirty="0">
                <a:solidFill>
                  <a:srgbClr val="000000"/>
                </a:solidFill>
                <a:latin typeface="UTM Avo"/>
              </a:rPr>
              <a:t>hòa bình thì cần đầu tư thật nhiều ngân sách quốc gia cho vũ khí quân sự” là:</a:t>
            </a:r>
          </a:p>
        </p:txBody>
      </p:sp>
      <p:sp>
        <p:nvSpPr>
          <p:cNvPr id="8" name="Rounded Rectangle 43">
            <a:extLst>
              <a:ext uri="{FF2B5EF4-FFF2-40B4-BE49-F238E27FC236}">
                <a16:creationId xmlns:a16="http://schemas.microsoft.com/office/drawing/2014/main" id="{B581AECA-5D24-0D2C-8C81-DD9D97953A76}"/>
              </a:ext>
            </a:extLst>
          </p:cNvPr>
          <p:cNvSpPr/>
          <p:nvPr/>
        </p:nvSpPr>
        <p:spPr>
          <a:xfrm>
            <a:off x="1474914" y="2399201"/>
            <a:ext cx="3948021" cy="170553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lnSpc>
                <a:spcPct val="150000"/>
              </a:lnSpc>
              <a:buClrTx/>
            </a:pPr>
            <a:r>
              <a:rPr lang="vi-VN" sz="2400" kern="1200">
                <a:solidFill>
                  <a:srgbClr val="000000"/>
                </a:solidFill>
                <a:latin typeface="UTM Avo" panose="02040603050506020204" pitchFamily="18" charset="0"/>
              </a:rPr>
              <a:t>A. có quan điểm đúng về hòa bình.</a:t>
            </a:r>
          </a:p>
        </p:txBody>
      </p:sp>
      <p:sp>
        <p:nvSpPr>
          <p:cNvPr id="10" name="Rounded Rectangle 44">
            <a:extLst>
              <a:ext uri="{FF2B5EF4-FFF2-40B4-BE49-F238E27FC236}">
                <a16:creationId xmlns:a16="http://schemas.microsoft.com/office/drawing/2014/main" id="{D929D249-7B67-5286-DA63-E3356EB7613B}"/>
              </a:ext>
            </a:extLst>
          </p:cNvPr>
          <p:cNvSpPr/>
          <p:nvPr/>
        </p:nvSpPr>
        <p:spPr>
          <a:xfrm>
            <a:off x="6765780" y="2404176"/>
            <a:ext cx="3948021" cy="169115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lnSpc>
                <a:spcPct val="150000"/>
              </a:lnSpc>
              <a:buClrTx/>
            </a:pPr>
            <a:r>
              <a:rPr lang="vi-VN" sz="2400" kern="1200">
                <a:solidFill>
                  <a:srgbClr val="000000"/>
                </a:solidFill>
                <a:latin typeface="UTM Avo" panose="02040603050506020204" pitchFamily="18" charset="0"/>
              </a:rPr>
              <a:t>B. đưa ra ý kiến hay về bảo vệ hòa bình.</a:t>
            </a:r>
            <a:endParaRPr lang="vi-VN" sz="2400" kern="1200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Rounded Rectangle 45">
            <a:extLst>
              <a:ext uri="{FF2B5EF4-FFF2-40B4-BE49-F238E27FC236}">
                <a16:creationId xmlns:a16="http://schemas.microsoft.com/office/drawing/2014/main" id="{5735BB08-C030-9B0C-58C6-EEE713602DE9}"/>
              </a:ext>
            </a:extLst>
          </p:cNvPr>
          <p:cNvSpPr/>
          <p:nvPr/>
        </p:nvSpPr>
        <p:spPr>
          <a:xfrm>
            <a:off x="1478004" y="4244478"/>
            <a:ext cx="3948021" cy="169115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lnSpc>
                <a:spcPct val="150000"/>
              </a:lnSpc>
              <a:buClrTx/>
            </a:pPr>
            <a:r>
              <a:rPr lang="vi-VN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C. hiểu đúng về</a:t>
            </a:r>
            <a:endParaRPr lang="en-US" sz="2400" kern="1200" dirty="0">
              <a:solidFill>
                <a:srgbClr val="000000"/>
              </a:solidFill>
              <a:latin typeface="UTM Avo" panose="02040603050506020204" pitchFamily="18" charset="0"/>
            </a:endParaRPr>
          </a:p>
          <a:p>
            <a:pPr lvl="0" algn="ctr" defTabSz="1219170">
              <a:lnSpc>
                <a:spcPct val="150000"/>
              </a:lnSpc>
              <a:buClrTx/>
            </a:pPr>
            <a:r>
              <a:rPr lang="vi-VN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bảo vệ hòa bình.</a:t>
            </a:r>
          </a:p>
        </p:txBody>
      </p:sp>
      <p:sp>
        <p:nvSpPr>
          <p:cNvPr id="14" name="Rounded Rectangle 46">
            <a:extLst>
              <a:ext uri="{FF2B5EF4-FFF2-40B4-BE49-F238E27FC236}">
                <a16:creationId xmlns:a16="http://schemas.microsoft.com/office/drawing/2014/main" id="{0DB42BA6-BC7A-8EA4-15CC-B9BD91E57F96}"/>
              </a:ext>
            </a:extLst>
          </p:cNvPr>
          <p:cNvSpPr/>
          <p:nvPr/>
        </p:nvSpPr>
        <p:spPr>
          <a:xfrm>
            <a:off x="6763865" y="4239503"/>
            <a:ext cx="3933644" cy="170553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lnSpc>
                <a:spcPct val="150000"/>
              </a:lnSpc>
              <a:buClrTx/>
            </a:pPr>
            <a:r>
              <a:rPr lang="vi-VN" sz="2400" kern="1200">
                <a:solidFill>
                  <a:srgbClr val="000000"/>
                </a:solidFill>
                <a:latin typeface="UTM Avo" panose="02040603050506020204" pitchFamily="18" charset="0"/>
              </a:rPr>
              <a:t>D. hiểu sai biện pháp bảo vệ hòa bình.</a:t>
            </a:r>
            <a:endParaRPr lang="vi-VN" sz="2400" kern="1200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6294117-E988-E9E8-F08D-7E5AB33D8950}"/>
              </a:ext>
            </a:extLst>
          </p:cNvPr>
          <p:cNvGrpSpPr/>
          <p:nvPr/>
        </p:nvGrpSpPr>
        <p:grpSpPr>
          <a:xfrm>
            <a:off x="4945676" y="2505451"/>
            <a:ext cx="1780058" cy="1643784"/>
            <a:chOff x="7500061" y="1627236"/>
            <a:chExt cx="1335044" cy="1232838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12EAAEA-D163-F48F-0E79-CA7D394ED0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00061" y="1994063"/>
              <a:ext cx="826770" cy="866011"/>
            </a:xfrm>
            <a:prstGeom prst="rect">
              <a:avLst/>
            </a:prstGeom>
          </p:spPr>
        </p:pic>
        <p:sp>
          <p:nvSpPr>
            <p:cNvPr id="7" name="Speech Bubble: Oval 6">
              <a:extLst>
                <a:ext uri="{FF2B5EF4-FFF2-40B4-BE49-F238E27FC236}">
                  <a16:creationId xmlns:a16="http://schemas.microsoft.com/office/drawing/2014/main" id="{8B3E5A15-1F24-4171-3E90-D8CEF3EBEF8C}"/>
                </a:ext>
              </a:extLst>
            </p:cNvPr>
            <p:cNvSpPr/>
            <p:nvPr/>
          </p:nvSpPr>
          <p:spPr>
            <a:xfrm>
              <a:off x="7833837" y="1627236"/>
              <a:ext cx="1001268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344D395-5C92-A1E1-B533-5E76B07B789B}"/>
              </a:ext>
            </a:extLst>
          </p:cNvPr>
          <p:cNvGrpSpPr/>
          <p:nvPr/>
        </p:nvGrpSpPr>
        <p:grpSpPr>
          <a:xfrm>
            <a:off x="4708403" y="4301254"/>
            <a:ext cx="1775092" cy="1643784"/>
            <a:chOff x="7500061" y="1627236"/>
            <a:chExt cx="1331319" cy="123283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3FC15BF-BCC7-8349-B942-34BB1E03CB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00061" y="1994063"/>
              <a:ext cx="826770" cy="866011"/>
            </a:xfrm>
            <a:prstGeom prst="rect">
              <a:avLst/>
            </a:prstGeom>
          </p:spPr>
        </p:pic>
        <p:sp>
          <p:nvSpPr>
            <p:cNvPr id="11" name="Speech Bubble: Oval 10">
              <a:extLst>
                <a:ext uri="{FF2B5EF4-FFF2-40B4-BE49-F238E27FC236}">
                  <a16:creationId xmlns:a16="http://schemas.microsoft.com/office/drawing/2014/main" id="{0AC73279-33C6-7A57-E0F2-13D72B04663F}"/>
                </a:ext>
              </a:extLst>
            </p:cNvPr>
            <p:cNvSpPr/>
            <p:nvPr/>
          </p:nvSpPr>
          <p:spPr>
            <a:xfrm>
              <a:off x="7833837" y="1627236"/>
              <a:ext cx="997543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2F673B-C4EC-0D17-A5C9-1DD817FB7500}"/>
              </a:ext>
            </a:extLst>
          </p:cNvPr>
          <p:cNvGrpSpPr/>
          <p:nvPr/>
        </p:nvGrpSpPr>
        <p:grpSpPr>
          <a:xfrm>
            <a:off x="10273043" y="2480268"/>
            <a:ext cx="1780058" cy="1643784"/>
            <a:chOff x="7500061" y="1627236"/>
            <a:chExt cx="1335044" cy="1232838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43724D6-D4F5-BB0E-0092-034A40CDE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00061" y="1994063"/>
              <a:ext cx="826770" cy="866011"/>
            </a:xfrm>
            <a:prstGeom prst="rect">
              <a:avLst/>
            </a:prstGeom>
          </p:spPr>
        </p:pic>
        <p:sp>
          <p:nvSpPr>
            <p:cNvPr id="18" name="Speech Bubble: Oval 17">
              <a:extLst>
                <a:ext uri="{FF2B5EF4-FFF2-40B4-BE49-F238E27FC236}">
                  <a16:creationId xmlns:a16="http://schemas.microsoft.com/office/drawing/2014/main" id="{51614609-B50C-96C3-81B1-329EC78E4E76}"/>
                </a:ext>
              </a:extLst>
            </p:cNvPr>
            <p:cNvSpPr/>
            <p:nvPr/>
          </p:nvSpPr>
          <p:spPr>
            <a:xfrm>
              <a:off x="7833837" y="1627236"/>
              <a:ext cx="1001268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pic>
        <p:nvPicPr>
          <p:cNvPr id="32" name="Picture 11" descr="C:\Users\ADMIN\Desktop\Tai nguyen thiet ke tro choi\Bảng gỗ\Picture1 (2).pn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93D85E3-28E7-37F6-9715-1B600E885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7889" y="6135232"/>
            <a:ext cx="1143639" cy="48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1" descr="C:\Users\ADMIN\Desktop\Tai nguyen thiet ke tro choi\Bảng gỗ\Picture1 (2).pn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28E673E0-A037-CE03-DE7E-C3DC87AEF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5261" y="982044"/>
            <a:ext cx="1164597" cy="48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E72AFFD4-A029-ED92-5FB6-3263D5614517}"/>
              </a:ext>
            </a:extLst>
          </p:cNvPr>
          <p:cNvGrpSpPr/>
          <p:nvPr/>
        </p:nvGrpSpPr>
        <p:grpSpPr>
          <a:xfrm>
            <a:off x="9486243" y="4078893"/>
            <a:ext cx="2626218" cy="2626218"/>
            <a:chOff x="5731980" y="3904429"/>
            <a:chExt cx="2626218" cy="2626218"/>
          </a:xfrm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D89EF88C-19B5-BB53-C699-80A6382218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 rot="2687853">
              <a:off x="5731980" y="3904429"/>
              <a:ext cx="2626218" cy="26262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Speech Bubble: Oval 18">
              <a:extLst>
                <a:ext uri="{FF2B5EF4-FFF2-40B4-BE49-F238E27FC236}">
                  <a16:creationId xmlns:a16="http://schemas.microsoft.com/office/drawing/2014/main" id="{7F0C0414-8604-C080-2ED3-041D10BEFC8F}"/>
                </a:ext>
              </a:extLst>
            </p:cNvPr>
            <p:cNvSpPr/>
            <p:nvPr/>
          </p:nvSpPr>
          <p:spPr>
            <a:xfrm>
              <a:off x="6748488" y="4036269"/>
              <a:ext cx="1550350" cy="486185"/>
            </a:xfrm>
            <a:prstGeom prst="wedgeEllipseCallout">
              <a:avLst>
                <a:gd name="adj1" fmla="val -32013"/>
                <a:gd name="adj2" fmla="val 685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UTM Avo"/>
                  <a:ea typeface="+mn-ea"/>
                  <a:cs typeface="Calibri"/>
                </a:rPr>
                <a:t>Đúng rồi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416572E9-28E0-A32A-003E-C04500FA630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3613545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BBB59"/>
                                      </p:to>
                                    </p:animClr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 Answer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1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A9D96D-BC7A-5D48-EBD1-BE33EB071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4440DA5-9754-0C08-AD2B-95BE281D7BCD}"/>
              </a:ext>
            </a:extLst>
          </p:cNvPr>
          <p:cNvSpPr/>
          <p:nvPr/>
        </p:nvSpPr>
        <p:spPr>
          <a:xfrm>
            <a:off x="1475301" y="230502"/>
            <a:ext cx="9242323" cy="198926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lnSpc>
                <a:spcPct val="150000"/>
              </a:lnSpc>
              <a:buClrTx/>
            </a:pPr>
            <a:r>
              <a:rPr lang="vi-VN" sz="2800" b="1" kern="1200" dirty="0">
                <a:solidFill>
                  <a:srgbClr val="000000"/>
                </a:solidFill>
                <a:latin typeface="UTM Avo"/>
              </a:rPr>
              <a:t>Câu 8: </a:t>
            </a:r>
            <a:r>
              <a:rPr lang="vi-VN" sz="2800" kern="1200" dirty="0">
                <a:solidFill>
                  <a:srgbClr val="000000"/>
                </a:solidFill>
                <a:latin typeface="UTM Avo"/>
              </a:rPr>
              <a:t>Hoạt động nào dưới đây </a:t>
            </a:r>
            <a:r>
              <a:rPr lang="vi-VN" sz="2800" b="1" i="1" kern="1200" dirty="0">
                <a:solidFill>
                  <a:srgbClr val="000000"/>
                </a:solidFill>
                <a:latin typeface="UTM Avo"/>
              </a:rPr>
              <a:t>không</a:t>
            </a:r>
            <a:r>
              <a:rPr lang="vi-VN" sz="2800" kern="1200" dirty="0">
                <a:solidFill>
                  <a:srgbClr val="000000"/>
                </a:solidFill>
                <a:latin typeface="UTM Avo"/>
              </a:rPr>
              <a:t> được coi hoạt động bảo vệ hòa bình?</a:t>
            </a:r>
          </a:p>
        </p:txBody>
      </p:sp>
      <p:sp>
        <p:nvSpPr>
          <p:cNvPr id="8" name="Rounded Rectangle 43">
            <a:extLst>
              <a:ext uri="{FF2B5EF4-FFF2-40B4-BE49-F238E27FC236}">
                <a16:creationId xmlns:a16="http://schemas.microsoft.com/office/drawing/2014/main" id="{13AA5F47-1A9A-CD10-210A-BE0BE367F824}"/>
              </a:ext>
            </a:extLst>
          </p:cNvPr>
          <p:cNvSpPr/>
          <p:nvPr/>
        </p:nvSpPr>
        <p:spPr>
          <a:xfrm>
            <a:off x="1474914" y="2399201"/>
            <a:ext cx="3948021" cy="170553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 algn="ctr" defTabSz="1219170">
              <a:lnSpc>
                <a:spcPct val="150000"/>
              </a:lnSpc>
              <a:buClrTx/>
              <a:buAutoNum type="alphaUcPeriod"/>
            </a:pP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Can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thiệp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công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việc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nội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bộ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của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các</a:t>
            </a:r>
            <a:endParaRPr lang="en-US" sz="2400" kern="1200" dirty="0">
              <a:solidFill>
                <a:srgbClr val="000000"/>
              </a:solidFill>
              <a:latin typeface="UTM Avo" panose="02040603050506020204" pitchFamily="18" charset="0"/>
            </a:endParaRPr>
          </a:p>
          <a:p>
            <a:pPr lvl="0" algn="ctr" defTabSz="1219170">
              <a:lnSpc>
                <a:spcPct val="150000"/>
              </a:lnSpc>
              <a:buClrTx/>
            </a:pP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quốc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gia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10" name="Rounded Rectangle 44">
            <a:extLst>
              <a:ext uri="{FF2B5EF4-FFF2-40B4-BE49-F238E27FC236}">
                <a16:creationId xmlns:a16="http://schemas.microsoft.com/office/drawing/2014/main" id="{614A9C41-DF59-B0F5-1141-EE7292D39209}"/>
              </a:ext>
            </a:extLst>
          </p:cNvPr>
          <p:cNvSpPr/>
          <p:nvPr/>
        </p:nvSpPr>
        <p:spPr>
          <a:xfrm>
            <a:off x="6765780" y="2404176"/>
            <a:ext cx="3948021" cy="169115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lnSpc>
                <a:spcPct val="150000"/>
              </a:lnSpc>
              <a:buClrTx/>
            </a:pP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B.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Ngăn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chặn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chiến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tranh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hạt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 charset="0"/>
              </a:rPr>
              <a:t>nhân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12" name="Rounded Rectangle 45">
            <a:extLst>
              <a:ext uri="{FF2B5EF4-FFF2-40B4-BE49-F238E27FC236}">
                <a16:creationId xmlns:a16="http://schemas.microsoft.com/office/drawing/2014/main" id="{56B88CAB-B1C5-8FEC-2B16-5CEBCAD5FEC6}"/>
              </a:ext>
            </a:extLst>
          </p:cNvPr>
          <p:cNvSpPr/>
          <p:nvPr/>
        </p:nvSpPr>
        <p:spPr>
          <a:xfrm>
            <a:off x="1478004" y="4244478"/>
            <a:ext cx="3948021" cy="169115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lnSpc>
                <a:spcPct val="150000"/>
              </a:lnSpc>
              <a:buClrTx/>
            </a:pPr>
            <a:r>
              <a:rPr lang="en-US" sz="2400" kern="1200">
                <a:solidFill>
                  <a:srgbClr val="000000"/>
                </a:solidFill>
                <a:latin typeface="UTM Avo" panose="02040603050506020204" pitchFamily="18" charset="0"/>
              </a:rPr>
              <a:t>C. Tham gia kí tên vào bản thông điệp bảo vệ hòa bình.</a:t>
            </a:r>
          </a:p>
        </p:txBody>
      </p:sp>
      <p:sp>
        <p:nvSpPr>
          <p:cNvPr id="14" name="Rounded Rectangle 46">
            <a:extLst>
              <a:ext uri="{FF2B5EF4-FFF2-40B4-BE49-F238E27FC236}">
                <a16:creationId xmlns:a16="http://schemas.microsoft.com/office/drawing/2014/main" id="{7A1A75DF-5119-D59C-94A0-66794BBF14AD}"/>
              </a:ext>
            </a:extLst>
          </p:cNvPr>
          <p:cNvSpPr/>
          <p:nvPr/>
        </p:nvSpPr>
        <p:spPr>
          <a:xfrm>
            <a:off x="6763865" y="4239503"/>
            <a:ext cx="3933644" cy="170553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9170">
              <a:lnSpc>
                <a:spcPct val="150000"/>
              </a:lnSpc>
              <a:buClrTx/>
            </a:pPr>
            <a:r>
              <a:rPr lang="en-US" sz="2400" kern="1200">
                <a:solidFill>
                  <a:srgbClr val="000000"/>
                </a:solidFill>
                <a:latin typeface="UTM Avo" panose="02040603050506020204" pitchFamily="18" charset="0"/>
              </a:rPr>
              <a:t>D. Hợp tác chống chiến tranh khủng bố.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7273355-09F7-A819-60D7-86A96F284AEA}"/>
              </a:ext>
            </a:extLst>
          </p:cNvPr>
          <p:cNvGrpSpPr/>
          <p:nvPr/>
        </p:nvGrpSpPr>
        <p:grpSpPr>
          <a:xfrm>
            <a:off x="4873936" y="4192738"/>
            <a:ext cx="2162680" cy="1849705"/>
            <a:chOff x="7235960" y="1627236"/>
            <a:chExt cx="1599145" cy="1504886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ECD6F93-17E5-2155-9FF0-64C28FBCB5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235960" y="1900873"/>
              <a:ext cx="1175459" cy="1231249"/>
            </a:xfrm>
            <a:prstGeom prst="rect">
              <a:avLst/>
            </a:prstGeom>
          </p:spPr>
        </p:pic>
        <p:sp>
          <p:nvSpPr>
            <p:cNvPr id="7" name="Speech Bubble: Oval 6">
              <a:extLst>
                <a:ext uri="{FF2B5EF4-FFF2-40B4-BE49-F238E27FC236}">
                  <a16:creationId xmlns:a16="http://schemas.microsoft.com/office/drawing/2014/main" id="{FDEB8568-85D8-29BF-E470-239AC70493BD}"/>
                </a:ext>
              </a:extLst>
            </p:cNvPr>
            <p:cNvSpPr/>
            <p:nvPr/>
          </p:nvSpPr>
          <p:spPr>
            <a:xfrm>
              <a:off x="7833837" y="1627236"/>
              <a:ext cx="1001268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D7651D2-B4BD-172C-FF05-D5CF500F98FE}"/>
              </a:ext>
            </a:extLst>
          </p:cNvPr>
          <p:cNvGrpSpPr/>
          <p:nvPr/>
        </p:nvGrpSpPr>
        <p:grpSpPr>
          <a:xfrm>
            <a:off x="9917242" y="2092596"/>
            <a:ext cx="2183058" cy="1870753"/>
            <a:chOff x="7217168" y="1627236"/>
            <a:chExt cx="1614212" cy="152201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036F1F2-8D8C-629F-7587-8131A95B7E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217168" y="1885991"/>
              <a:ext cx="1206015" cy="1263255"/>
            </a:xfrm>
            <a:prstGeom prst="rect">
              <a:avLst/>
            </a:prstGeom>
          </p:spPr>
        </p:pic>
        <p:sp>
          <p:nvSpPr>
            <p:cNvPr id="11" name="Speech Bubble: Oval 10">
              <a:extLst>
                <a:ext uri="{FF2B5EF4-FFF2-40B4-BE49-F238E27FC236}">
                  <a16:creationId xmlns:a16="http://schemas.microsoft.com/office/drawing/2014/main" id="{ADEC865F-EE2A-48EA-1654-D6933FD2C0B4}"/>
                </a:ext>
              </a:extLst>
            </p:cNvPr>
            <p:cNvSpPr/>
            <p:nvPr/>
          </p:nvSpPr>
          <p:spPr>
            <a:xfrm>
              <a:off x="7833837" y="1627236"/>
              <a:ext cx="997543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D2FDA9C-8E87-E762-E2C3-3240EE455BE6}"/>
              </a:ext>
            </a:extLst>
          </p:cNvPr>
          <p:cNvGrpSpPr/>
          <p:nvPr/>
        </p:nvGrpSpPr>
        <p:grpSpPr>
          <a:xfrm>
            <a:off x="10255043" y="4338593"/>
            <a:ext cx="2259686" cy="1894329"/>
            <a:chOff x="7164232" y="1627236"/>
            <a:chExt cx="1670873" cy="1541192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E491889-8773-F950-D72D-C5822D85904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164232" y="1878672"/>
              <a:ext cx="1231314" cy="1289756"/>
            </a:xfrm>
            <a:prstGeom prst="rect">
              <a:avLst/>
            </a:prstGeom>
          </p:spPr>
        </p:pic>
        <p:sp>
          <p:nvSpPr>
            <p:cNvPr id="18" name="Speech Bubble: Oval 17">
              <a:extLst>
                <a:ext uri="{FF2B5EF4-FFF2-40B4-BE49-F238E27FC236}">
                  <a16:creationId xmlns:a16="http://schemas.microsoft.com/office/drawing/2014/main" id="{B1073679-3F8B-880A-E47D-1C8FED6262A9}"/>
                </a:ext>
              </a:extLst>
            </p:cNvPr>
            <p:cNvSpPr/>
            <p:nvPr/>
          </p:nvSpPr>
          <p:spPr>
            <a:xfrm>
              <a:off x="7833837" y="1627236"/>
              <a:ext cx="1001268" cy="364639"/>
            </a:xfrm>
            <a:prstGeom prst="wedgeEllipseCallou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Sai </a:t>
              </a:r>
              <a:r>
                <a:rPr kumimoji="0" lang="en-US" sz="1600" b="1" i="0" u="none" strike="noStrike" kern="1200" cap="none" spc="0" normalizeH="0" baseline="0" noProof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rồi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/>
                  <a:ea typeface="Calibri"/>
                  <a:cs typeface="Calibri"/>
                </a:rPr>
                <a:t>!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pic>
        <p:nvPicPr>
          <p:cNvPr id="32" name="Picture 11" descr="C:\Users\ADMIN\Desktop\Tai nguyen thiet ke tro choi\Bảng gỗ\Picture1 (2).pn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0895A36-E6B2-1A79-D706-3F35F9F4E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3067" y="6187885"/>
            <a:ext cx="1143639" cy="48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1" descr="C:\Users\ADMIN\Desktop\Tai nguyen thiet ke tro choi\Bảng gỗ\Picture1 (2).pn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08D80C96-76FB-B132-DBA7-AAAE657CED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5261" y="982044"/>
            <a:ext cx="1164597" cy="48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CF1B8608-895E-0FB5-CB34-93F3951421FB}"/>
              </a:ext>
            </a:extLst>
          </p:cNvPr>
          <p:cNvGrpSpPr/>
          <p:nvPr/>
        </p:nvGrpSpPr>
        <p:grpSpPr>
          <a:xfrm>
            <a:off x="215261" y="2147334"/>
            <a:ext cx="2222491" cy="2164606"/>
            <a:chOff x="6076347" y="4036269"/>
            <a:chExt cx="2222491" cy="2164606"/>
          </a:xfrm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7D2AD3CE-DDD7-9B82-3E2C-FFD66373A6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 rot="20959776">
              <a:off x="6076347" y="4498785"/>
              <a:ext cx="1702090" cy="17020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Speech Bubble: Oval 18">
              <a:extLst>
                <a:ext uri="{FF2B5EF4-FFF2-40B4-BE49-F238E27FC236}">
                  <a16:creationId xmlns:a16="http://schemas.microsoft.com/office/drawing/2014/main" id="{1434ED4E-AA8A-14C2-08F4-0E96F980EDD3}"/>
                </a:ext>
              </a:extLst>
            </p:cNvPr>
            <p:cNvSpPr/>
            <p:nvPr/>
          </p:nvSpPr>
          <p:spPr>
            <a:xfrm>
              <a:off x="6748488" y="4036269"/>
              <a:ext cx="1550350" cy="486185"/>
            </a:xfrm>
            <a:prstGeom prst="wedgeEllipseCallout">
              <a:avLst>
                <a:gd name="adj1" fmla="val -32013"/>
                <a:gd name="adj2" fmla="val 685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UTM Avo"/>
                  <a:ea typeface="+mn-ea"/>
                  <a:cs typeface="Calibri"/>
                </a:rPr>
                <a:t>Đúng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UTM Avo"/>
                  <a:ea typeface="+mn-ea"/>
                  <a:cs typeface="Calibri"/>
                </a:rPr>
                <a:t> </a:t>
              </a:r>
              <a:r>
                <a:rPr kumimoji="0" lang="en-US" sz="1600" b="1" i="0" u="none" strike="noStrike" kern="1200" cap="none" spc="0" normalizeH="0" baseline="0" noProof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UTM Avo"/>
                  <a:ea typeface="+mn-ea"/>
                  <a:cs typeface="Calibri"/>
                </a:rPr>
                <a:t>rồi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3939C55A-E570-EF0A-2F04-91FE9BBFF02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508229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BBB59"/>
                                      </p:to>
                                    </p:animClr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 Answer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 - Sound Eff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1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18FBF37-E787-08D5-D02D-CE7DE1FAFA05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1731958A-6A73-C8B1-CD2F-B6B34CE03E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B98F7E1-4F58-D46C-D395-239E34897538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683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2200F2-133B-2625-B0EC-F7B48E47C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2D6A742-A367-70B2-A925-DE9C0787E2A0}"/>
              </a:ext>
            </a:extLst>
          </p:cNvPr>
          <p:cNvGrpSpPr/>
          <p:nvPr/>
        </p:nvGrpSpPr>
        <p:grpSpPr>
          <a:xfrm>
            <a:off x="907493" y="2000706"/>
            <a:ext cx="5301756" cy="4394278"/>
            <a:chOff x="685799" y="2106378"/>
            <a:chExt cx="9170709" cy="7151922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CB83F34B-9B01-F5E1-9B09-1FEC7B8AF947}"/>
                </a:ext>
              </a:extLst>
            </p:cNvPr>
            <p:cNvSpPr/>
            <p:nvPr/>
          </p:nvSpPr>
          <p:spPr>
            <a:xfrm>
              <a:off x="838199" y="3413311"/>
              <a:ext cx="9018309" cy="5844989"/>
            </a:xfrm>
            <a:prstGeom prst="roundRect">
              <a:avLst>
                <a:gd name="adj" fmla="val 8602"/>
              </a:avLst>
            </a:prstGeom>
            <a:solidFill>
              <a:srgbClr val="F5C30B"/>
            </a:solidFill>
            <a:ln w="25400" cap="flat" cmpd="sng" algn="ctr">
              <a:solidFill>
                <a:srgbClr val="4F81BD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53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391DEC0B-90A4-5FCA-A94D-BE40D9CB014F}"/>
                </a:ext>
              </a:extLst>
            </p:cNvPr>
            <p:cNvSpPr/>
            <p:nvPr/>
          </p:nvSpPr>
          <p:spPr>
            <a:xfrm>
              <a:off x="685799" y="3260912"/>
              <a:ext cx="9018309" cy="5844989"/>
            </a:xfrm>
            <a:prstGeom prst="roundRect">
              <a:avLst>
                <a:gd name="adj" fmla="val 8602"/>
              </a:avLst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just" defTabSz="609539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UD Digi Kyokasho N-B" panose="02020700000000000000" pitchFamily="17" charset="-128"/>
                  <a:cs typeface="+mn-cs"/>
                </a:rPr>
                <a:t>Từ những hiểu biết về hoà bình và bảo vệ hoà bình, em hãy viết một đoạn ngắn/sáng tác một bài thơ/vẽ tranh/thiết kế thông điệp về một thế giới hoà bình. </a:t>
              </a:r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389C8C7E-292F-D23B-C79C-F6D80C94A36A}"/>
                </a:ext>
              </a:extLst>
            </p:cNvPr>
            <p:cNvSpPr/>
            <p:nvPr/>
          </p:nvSpPr>
          <p:spPr>
            <a:xfrm>
              <a:off x="3545038" y="2106378"/>
              <a:ext cx="2391326" cy="1492099"/>
            </a:xfrm>
            <a:custGeom>
              <a:avLst/>
              <a:gdLst/>
              <a:ahLst/>
              <a:cxnLst/>
              <a:rect l="l" t="t" r="r" b="b"/>
              <a:pathLst>
                <a:path w="5617474" h="4114800">
                  <a:moveTo>
                    <a:pt x="0" y="0"/>
                  </a:moveTo>
                  <a:lnTo>
                    <a:pt x="5617474" y="0"/>
                  </a:lnTo>
                  <a:lnTo>
                    <a:pt x="5617474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defTabSz="60953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3" name="Freeform 12">
            <a:extLst>
              <a:ext uri="{FF2B5EF4-FFF2-40B4-BE49-F238E27FC236}">
                <a16:creationId xmlns:a16="http://schemas.microsoft.com/office/drawing/2014/main" id="{FF8F5FF5-0BF2-9E82-B74A-0D208EBE1CEB}"/>
              </a:ext>
            </a:extLst>
          </p:cNvPr>
          <p:cNvSpPr/>
          <p:nvPr/>
        </p:nvSpPr>
        <p:spPr>
          <a:xfrm>
            <a:off x="6876249" y="1911929"/>
            <a:ext cx="5384800" cy="4811265"/>
          </a:xfrm>
          <a:custGeom>
            <a:avLst/>
            <a:gdLst/>
            <a:ahLst/>
            <a:cxnLst/>
            <a:rect l="l" t="t" r="r" b="b"/>
            <a:pathLst>
              <a:path w="9064268" h="8229600">
                <a:moveTo>
                  <a:pt x="0" y="0"/>
                </a:moveTo>
                <a:lnTo>
                  <a:pt x="9064268" y="0"/>
                </a:lnTo>
                <a:lnTo>
                  <a:pt x="906426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503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8D96B05-ABB1-28E1-29CE-1D3FC2247AAE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DABE01B6-59AD-693A-1951-6B9CBD009B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CD8FF07-D25D-CE03-22D5-6DD78E6C538A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493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D89C4C7-B2F4-BB8D-BC51-92A0DC8D1DC5}"/>
              </a:ext>
            </a:extLst>
          </p:cNvPr>
          <p:cNvGrpSpPr/>
          <p:nvPr/>
        </p:nvGrpSpPr>
        <p:grpSpPr>
          <a:xfrm>
            <a:off x="0" y="4319591"/>
            <a:ext cx="1841500" cy="2538409"/>
            <a:chOff x="0" y="3336905"/>
            <a:chExt cx="2554394" cy="3521095"/>
          </a:xfrm>
        </p:grpSpPr>
        <p:sp>
          <p:nvSpPr>
            <p:cNvPr id="2" name="Freeform 5">
              <a:extLst>
                <a:ext uri="{FF2B5EF4-FFF2-40B4-BE49-F238E27FC236}">
                  <a16:creationId xmlns:a16="http://schemas.microsoft.com/office/drawing/2014/main" id="{153402D5-1588-1FAB-435F-C5BCA4D02F1C}"/>
                </a:ext>
              </a:extLst>
            </p:cNvPr>
            <p:cNvSpPr/>
            <p:nvPr/>
          </p:nvSpPr>
          <p:spPr>
            <a:xfrm>
              <a:off x="0" y="3336905"/>
              <a:ext cx="2554394" cy="3521095"/>
            </a:xfrm>
            <a:custGeom>
              <a:avLst/>
              <a:gdLst/>
              <a:ahLst/>
              <a:cxnLst/>
              <a:rect l="l" t="t" r="r" b="b"/>
              <a:pathLst>
                <a:path w="3831591" h="5281642">
                  <a:moveTo>
                    <a:pt x="0" y="0"/>
                  </a:moveTo>
                  <a:lnTo>
                    <a:pt x="3831591" y="0"/>
                  </a:lnTo>
                  <a:lnTo>
                    <a:pt x="3831591" y="5281642"/>
                  </a:lnTo>
                  <a:lnTo>
                    <a:pt x="0" y="52816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539">
                <a:buClrTx/>
                <a:buFontTx/>
                <a:buNone/>
              </a:pPr>
              <a:endParaRPr lang="vi-VN" sz="8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grpSp>
          <p:nvGrpSpPr>
            <p:cNvPr id="4" name="Group 7">
              <a:extLst>
                <a:ext uri="{FF2B5EF4-FFF2-40B4-BE49-F238E27FC236}">
                  <a16:creationId xmlns:a16="http://schemas.microsoft.com/office/drawing/2014/main" id="{40902C8D-C964-86DC-3495-AF1EDEB2412E}"/>
                </a:ext>
              </a:extLst>
            </p:cNvPr>
            <p:cNvGrpSpPr/>
            <p:nvPr/>
          </p:nvGrpSpPr>
          <p:grpSpPr>
            <a:xfrm>
              <a:off x="339992" y="4558532"/>
              <a:ext cx="2057400" cy="2057400"/>
              <a:chOff x="0" y="0"/>
              <a:chExt cx="812800" cy="812800"/>
            </a:xfrm>
          </p:grpSpPr>
          <p:sp>
            <p:nvSpPr>
              <p:cNvPr id="5" name="Freeform 8">
                <a:extLst>
                  <a:ext uri="{FF2B5EF4-FFF2-40B4-BE49-F238E27FC236}">
                    <a16:creationId xmlns:a16="http://schemas.microsoft.com/office/drawing/2014/main" id="{FF6FA658-79AD-7B91-F6B2-A719D6D94C30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C9987A"/>
              </a:solidFill>
            </p:spPr>
            <p:txBody>
              <a:bodyPr/>
              <a:lstStyle/>
              <a:p>
                <a:pPr defTabSz="609539">
                  <a:buClrTx/>
                  <a:buFontTx/>
                  <a:buNone/>
                </a:pPr>
                <a:endParaRPr lang="vi-VN" sz="800" kern="1200" dirty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" name="TextBox 9">
                <a:extLst>
                  <a:ext uri="{FF2B5EF4-FFF2-40B4-BE49-F238E27FC236}">
                    <a16:creationId xmlns:a16="http://schemas.microsoft.com/office/drawing/2014/main" id="{2A38CBA2-C96E-5F7F-5816-C4F31671C9D9}"/>
                  </a:ext>
                </a:extLst>
              </p:cNvPr>
              <p:cNvSpPr txBox="1"/>
              <p:nvPr/>
            </p:nvSpPr>
            <p:spPr>
              <a:xfrm>
                <a:off x="0" y="38100"/>
                <a:ext cx="812800" cy="7747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 defTabSz="609630">
                  <a:lnSpc>
                    <a:spcPts val="1796"/>
                  </a:lnSpc>
                  <a:buClrTx/>
                  <a:buFontTx/>
                  <a:buNone/>
                  <a:defRPr/>
                </a:pPr>
                <a:endParaRPr sz="120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7" name="Freeform 16">
            <a:extLst>
              <a:ext uri="{FF2B5EF4-FFF2-40B4-BE49-F238E27FC236}">
                <a16:creationId xmlns:a16="http://schemas.microsoft.com/office/drawing/2014/main" id="{7FBC8415-8AD2-7053-3292-50FBFC76AAF0}"/>
              </a:ext>
            </a:extLst>
          </p:cNvPr>
          <p:cNvSpPr/>
          <p:nvPr/>
        </p:nvSpPr>
        <p:spPr>
          <a:xfrm>
            <a:off x="11037258" y="795839"/>
            <a:ext cx="951542" cy="956761"/>
          </a:xfrm>
          <a:custGeom>
            <a:avLst/>
            <a:gdLst/>
            <a:ahLst/>
            <a:cxnLst/>
            <a:rect l="l" t="t" r="r" b="b"/>
            <a:pathLst>
              <a:path w="2081312" h="2092727">
                <a:moveTo>
                  <a:pt x="0" y="0"/>
                </a:moveTo>
                <a:lnTo>
                  <a:pt x="2081312" y="0"/>
                </a:lnTo>
                <a:lnTo>
                  <a:pt x="2081312" y="2092727"/>
                </a:lnTo>
                <a:lnTo>
                  <a:pt x="0" y="20927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539">
              <a:buClrTx/>
              <a:buFontTx/>
              <a:buNone/>
            </a:pPr>
            <a:endParaRPr lang="vi-VN" sz="8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Rounded Rectangle 4">
            <a:extLst>
              <a:ext uri="{FF2B5EF4-FFF2-40B4-BE49-F238E27FC236}">
                <a16:creationId xmlns:a16="http://schemas.microsoft.com/office/drawing/2014/main" id="{4C25CD79-7327-610D-A9CC-FFDE3F9A4117}"/>
              </a:ext>
            </a:extLst>
          </p:cNvPr>
          <p:cNvSpPr/>
          <p:nvPr/>
        </p:nvSpPr>
        <p:spPr>
          <a:xfrm>
            <a:off x="2652534" y="2133782"/>
            <a:ext cx="6886931" cy="606290"/>
          </a:xfrm>
          <a:prstGeom prst="roundRect">
            <a:avLst>
              <a:gd name="adj" fmla="val 11978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vi-VN" sz="2400" dirty="0">
                <a:latin typeface="UTM Avo" panose="02040603050506020204" pitchFamily="18" charset="0"/>
                <a:cs typeface="Arial" pitchFamily="34" charset="0"/>
              </a:rPr>
              <a:t>Ôn tập kiến thức đã học trong bài.</a:t>
            </a:r>
          </a:p>
        </p:txBody>
      </p:sp>
      <p:sp>
        <p:nvSpPr>
          <p:cNvPr id="10" name="Rounded Rectangle 8">
            <a:extLst>
              <a:ext uri="{FF2B5EF4-FFF2-40B4-BE49-F238E27FC236}">
                <a16:creationId xmlns:a16="http://schemas.microsoft.com/office/drawing/2014/main" id="{166E0F15-F246-C943-1D07-9F4AE3EFC955}"/>
              </a:ext>
            </a:extLst>
          </p:cNvPr>
          <p:cNvSpPr/>
          <p:nvPr/>
        </p:nvSpPr>
        <p:spPr>
          <a:xfrm>
            <a:off x="2652535" y="2892768"/>
            <a:ext cx="6886930" cy="62825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  <a:cs typeface="Arial" pitchFamily="34" charset="0"/>
              </a:rPr>
              <a:t>Hoàn thành nhiệm vụ phần Vận dụng.</a:t>
            </a:r>
          </a:p>
        </p:txBody>
      </p:sp>
      <p:sp>
        <p:nvSpPr>
          <p:cNvPr id="3" name="Rounded Rectangle 8">
            <a:extLst>
              <a:ext uri="{FF2B5EF4-FFF2-40B4-BE49-F238E27FC236}">
                <a16:creationId xmlns:a16="http://schemas.microsoft.com/office/drawing/2014/main" id="{2B8716DF-48CD-016B-B540-28B143A70EC6}"/>
              </a:ext>
            </a:extLst>
          </p:cNvPr>
          <p:cNvSpPr/>
          <p:nvPr/>
        </p:nvSpPr>
        <p:spPr>
          <a:xfrm>
            <a:off x="2636122" y="3684704"/>
            <a:ext cx="6903343" cy="124119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  <a:cs typeface="Arial" pitchFamily="34" charset="0"/>
              </a:rPr>
              <a:t>Chuẩn bị nội dung bài học </a:t>
            </a:r>
          </a:p>
          <a:p>
            <a:pPr lvl="0" algn="ctr">
              <a:lnSpc>
                <a:spcPct val="150000"/>
              </a:lnSpc>
            </a:pPr>
            <a:r>
              <a:rPr lang="vi-VN" sz="2400" b="1" dirty="0">
                <a:latin typeface="UTM Avo" panose="02040603050506020204" pitchFamily="18" charset="0"/>
                <a:cs typeface="Arial" pitchFamily="34" charset="0"/>
              </a:rPr>
              <a:t>Bài 6</a:t>
            </a:r>
            <a:r>
              <a:rPr lang="en-US" sz="2400" b="1" dirty="0">
                <a:latin typeface="UTM Avo" panose="02040603050506020204" pitchFamily="18" charset="0"/>
                <a:cs typeface="Arial" pitchFamily="34" charset="0"/>
              </a:rPr>
              <a:t>. </a:t>
            </a:r>
            <a:r>
              <a:rPr lang="vi-VN" sz="2400" b="1" dirty="0">
                <a:latin typeface="UTM Avo" panose="02040603050506020204" pitchFamily="18" charset="0"/>
                <a:cs typeface="Arial" pitchFamily="34" charset="0"/>
              </a:rPr>
              <a:t>Quản lí thời gian</a:t>
            </a:r>
            <a:r>
              <a:rPr lang="vi-VN" sz="2400" dirty="0">
                <a:latin typeface="UTM Avo" panose="02040603050506020204" pitchFamily="18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771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A9959-4890-DE89-757C-1B7BBDF0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EB95C36-F2A3-C29F-F613-4941C51FE0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20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Bài 5. Bảo vệ hoà bình (Phần 1)</Template>
  <TotalTime>28</TotalTime>
  <Words>1374</Words>
  <Application>Microsoft Office PowerPoint</Application>
  <PresentationFormat>Widescreen</PresentationFormat>
  <Paragraphs>156</Paragraphs>
  <Slides>37</Slides>
  <Notes>12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Aptos</vt:lpstr>
      <vt:lpstr>Arial</vt:lpstr>
      <vt:lpstr>Calibri</vt:lpstr>
      <vt:lpstr>UTM Avo</vt:lpstr>
      <vt:lpstr>Aptos Black</vt:lpstr>
      <vt:lpstr>2_Office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Phuong Vin</dc:creator>
  <cp:lastModifiedBy>Vân Anh Vũ</cp:lastModifiedBy>
  <cp:revision>22</cp:revision>
  <dcterms:created xsi:type="dcterms:W3CDTF">2024-12-18T13:52:52Z</dcterms:created>
  <dcterms:modified xsi:type="dcterms:W3CDTF">2024-12-27T02:02:20Z</dcterms:modified>
</cp:coreProperties>
</file>