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0"/>
  </p:notesMasterIdLst>
  <p:sldIdLst>
    <p:sldId id="256" r:id="rId4"/>
    <p:sldId id="257" r:id="rId5"/>
    <p:sldId id="258" r:id="rId6"/>
    <p:sldId id="259" r:id="rId7"/>
    <p:sldId id="273" r:id="rId8"/>
    <p:sldId id="260" r:id="rId9"/>
    <p:sldId id="274" r:id="rId10"/>
    <p:sldId id="275" r:id="rId11"/>
    <p:sldId id="276" r:id="rId12"/>
    <p:sldId id="277" r:id="rId13"/>
    <p:sldId id="278" r:id="rId14"/>
    <p:sldId id="289" r:id="rId15"/>
    <p:sldId id="279" r:id="rId16"/>
    <p:sldId id="290" r:id="rId17"/>
    <p:sldId id="291" r:id="rId18"/>
    <p:sldId id="295" r:id="rId19"/>
    <p:sldId id="292" r:id="rId20"/>
    <p:sldId id="293" r:id="rId21"/>
    <p:sldId id="261" r:id="rId22"/>
    <p:sldId id="263" r:id="rId23"/>
    <p:sldId id="296" r:id="rId24"/>
    <p:sldId id="297" r:id="rId25"/>
    <p:sldId id="262" r:id="rId26"/>
    <p:sldId id="264" r:id="rId27"/>
    <p:sldId id="298" r:id="rId28"/>
    <p:sldId id="267" r:id="rId29"/>
  </p:sldIdLst>
  <p:sldSz cx="12192000" cy="6858000"/>
  <p:notesSz cx="6858000" cy="9144000"/>
  <p:embeddedFontLst>
    <p:embeddedFont>
      <p:font typeface="Cambria Math" panose="02040503050406030204" pitchFamily="18" charset="0"/>
      <p:regular r:id="rId31"/>
    </p:embeddedFont>
    <p:embeddedFont>
      <p:font typeface="Open Sans" panose="020B0606030504020204" pitchFamily="34" charset="0"/>
      <p:regular r:id="rId32"/>
    </p:embeddedFont>
    <p:embeddedFont>
      <p:font typeface="UTM Avo" panose="02040603050506020204" pitchFamily="18"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84" d="100"/>
          <a:sy n="84" d="100"/>
        </p:scale>
        <p:origin x="174" y="8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25C390-17E8-4FFA-A555-C9533C0D6CBB}" type="datetimeFigureOut">
              <a:rPr lang="en-US" smtClean="0"/>
              <a:t>12/30/2024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C329FB-8430-41B5-93C8-E9740F9AF5D5}" type="slidenum">
              <a:rPr lang="en-US" smtClean="0"/>
              <a:t>‹#›</a:t>
            </a:fld>
            <a:endParaRPr lang="en-US"/>
          </a:p>
        </p:txBody>
      </p:sp>
    </p:spTree>
    <p:extLst>
      <p:ext uri="{BB962C8B-B14F-4D97-AF65-F5344CB8AC3E}">
        <p14:creationId xmlns:p14="http://schemas.microsoft.com/office/powerpoint/2010/main" val="1680634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72437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67284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81573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49657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31232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64734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170860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2661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6555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90161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928916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130295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629092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61586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25197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724666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264229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357427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644236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34190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575640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56481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137818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16476754"/>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6.jpg"/></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6</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50000"/>
              </a:lnSpc>
              <a:spcBef>
                <a:spcPts val="600"/>
              </a:spcBef>
            </a:pPr>
            <a:r>
              <a:rPr lang="en-US" sz="5400" b="1" dirty="0" err="1">
                <a:solidFill>
                  <a:srgbClr val="002060"/>
                </a:solidFill>
                <a:latin typeface="UTM Avo" panose="02040603050506020204" pitchFamily="18" charset="0"/>
              </a:rPr>
              <a:t>Nhiệt</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760581"/>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24. </a:t>
            </a:r>
            <a:r>
              <a:rPr lang="en-US" sz="6000" b="1" dirty="0" err="1">
                <a:solidFill>
                  <a:srgbClr val="FF0000"/>
                </a:solidFill>
                <a:latin typeface="UTM Avo" panose="02040603050506020204" pitchFamily="18" charset="0"/>
              </a:rPr>
              <a:t>Năng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lượng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nhiệt</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D3FA755-78AE-E1C7-E1E1-B2B457516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D52C6E-5221-BF7C-E3BA-7A37A1247F81}"/>
              </a:ext>
            </a:extLst>
          </p:cNvPr>
          <p:cNvPicPr>
            <a:picLocks noChangeAspect="1"/>
          </p:cNvPicPr>
          <p:nvPr/>
        </p:nvPicPr>
        <p:blipFill>
          <a:blip r:embed="rId3"/>
          <a:stretch>
            <a:fillRect/>
          </a:stretch>
        </p:blipFill>
        <p:spPr>
          <a:xfrm>
            <a:off x="1009737" y="2067895"/>
            <a:ext cx="3182194" cy="4132608"/>
          </a:xfrm>
          <a:prstGeom prst="rect">
            <a:avLst/>
          </a:prstGeom>
        </p:spPr>
      </p:pic>
      <p:sp>
        <p:nvSpPr>
          <p:cNvPr id="4" name="Speech Bubble: Rectangle with Corners Rounded 3">
            <a:extLst>
              <a:ext uri="{FF2B5EF4-FFF2-40B4-BE49-F238E27FC236}">
                <a16:creationId xmlns:a16="http://schemas.microsoft.com/office/drawing/2014/main" id="{AA23BE8B-F7F5-4D3C-3A4E-ADD11C02B1CD}"/>
              </a:ext>
            </a:extLst>
          </p:cNvPr>
          <p:cNvSpPr/>
          <p:nvPr/>
        </p:nvSpPr>
        <p:spPr>
          <a:xfrm>
            <a:off x="5164183" y="2255519"/>
            <a:ext cx="6104708" cy="1759131"/>
          </a:xfrm>
          <a:prstGeom prst="wedgeRoundRectCallout">
            <a:avLst>
              <a:gd name="adj1" fmla="val -61068"/>
              <a:gd name="adj2" fmla="val 51457"/>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Đặt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chiếc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 .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lúc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chạm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tay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ta </a:t>
            </a:r>
            <a:r>
              <a:rPr lang="en-US" sz="2400" dirty="0" err="1">
                <a:solidFill>
                  <a:schemeClr val="tx1"/>
                </a:solidFill>
                <a:latin typeface="UTM Avo" panose="02040603050506020204" pitchFamily="18" charset="0"/>
              </a:rPr>
              <a:t>cảm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thấy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a:t>
            </a:r>
          </a:p>
        </p:txBody>
      </p:sp>
      <p:sp>
        <p:nvSpPr>
          <p:cNvPr id="5" name="Speech Bubble: Rectangle with Corners Rounded 4">
            <a:extLst>
              <a:ext uri="{FF2B5EF4-FFF2-40B4-BE49-F238E27FC236}">
                <a16:creationId xmlns:a16="http://schemas.microsoft.com/office/drawing/2014/main" id="{A0339E1E-CD2D-7C4E-209E-5C33B686FDD4}"/>
              </a:ext>
            </a:extLst>
          </p:cNvPr>
          <p:cNvSpPr/>
          <p:nvPr/>
        </p:nvSpPr>
        <p:spPr>
          <a:xfrm>
            <a:off x="5164183" y="4689565"/>
            <a:ext cx="6104708" cy="1066799"/>
          </a:xfrm>
          <a:prstGeom prst="wedgeRoundRectCallout">
            <a:avLst>
              <a:gd name="adj1" fmla="val -59784"/>
              <a:gd name="adj2" fmla="val -51513"/>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a:t>
            </a:r>
          </a:p>
        </p:txBody>
      </p:sp>
      <p:pic>
        <p:nvPicPr>
          <p:cNvPr id="6" name="Picture 8">
            <a:extLst>
              <a:ext uri="{FF2B5EF4-FFF2-40B4-BE49-F238E27FC236}">
                <a16:creationId xmlns:a16="http://schemas.microsoft.com/office/drawing/2014/main" id="{AF620DFD-B1AE-2485-D85F-881AAE23BE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10131576" y="4212175"/>
            <a:ext cx="1688512" cy="954777"/>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A330DE-4E3F-72FD-27FC-2E39039B7C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9AE20B-46FD-18FF-800F-FEB6729F58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F534FC-B1BC-E466-758F-EFC64A2E3AC6}"/>
              </a:ext>
            </a:extLst>
          </p:cNvPr>
          <p:cNvSpPr txBox="1"/>
          <p:nvPr/>
        </p:nvSpPr>
        <p:spPr>
          <a:xfrm>
            <a:off x="1709506" y="1586670"/>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KHÁI NIỆM VỀ NĂNG LƯỢNG NHIỆT</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69640A7-6F79-11FC-0963-47224C05C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6087" y="4616599"/>
            <a:ext cx="2233251" cy="22414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90E0593-9202-050E-ABBA-CF04AE33D165}"/>
              </a:ext>
            </a:extLst>
          </p:cNvPr>
          <p:cNvPicPr>
            <a:picLocks noChangeAspect="1"/>
          </p:cNvPicPr>
          <p:nvPr/>
        </p:nvPicPr>
        <p:blipFill rotWithShape="1">
          <a:blip r:embed="rId4">
            <a:extLst>
              <a:ext uri="{28A0092B-C50C-407E-A947-70E740481C1C}">
                <a14:useLocalDpi xmlns:a14="http://schemas.microsoft.com/office/drawing/2010/main" val="0"/>
              </a:ext>
            </a:extLst>
          </a:blip>
          <a:srcRect b="11228"/>
          <a:stretch/>
        </p:blipFill>
        <p:spPr>
          <a:xfrm>
            <a:off x="-453955" y="3684389"/>
            <a:ext cx="4101271" cy="3173611"/>
          </a:xfrm>
          <a:prstGeom prst="rect">
            <a:avLst/>
          </a:prstGeom>
        </p:spPr>
      </p:pic>
      <p:sp>
        <p:nvSpPr>
          <p:cNvPr id="4" name="Thought Bubble: Cloud 3">
            <a:extLst>
              <a:ext uri="{FF2B5EF4-FFF2-40B4-BE49-F238E27FC236}">
                <a16:creationId xmlns:a16="http://schemas.microsoft.com/office/drawing/2014/main" id="{43B61F59-C74D-8656-523A-FA1430D43E54}"/>
              </a:ext>
            </a:extLst>
          </p:cNvPr>
          <p:cNvSpPr/>
          <p:nvPr/>
        </p:nvSpPr>
        <p:spPr>
          <a:xfrm>
            <a:off x="3876890" y="2563688"/>
            <a:ext cx="5789623" cy="224140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Năng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lượng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nhiệt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vật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gì</a:t>
            </a:r>
            <a:r>
              <a:rPr lang="en-US" sz="2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261520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A38CB9-9A15-2197-56D3-EAD5B8A3EEFB}"/>
              </a:ext>
            </a:extLst>
          </p:cNvPr>
          <p:cNvSpPr/>
          <p:nvPr/>
        </p:nvSpPr>
        <p:spPr>
          <a:xfrm>
            <a:off x="988167" y="1911734"/>
            <a:ext cx="10215666" cy="3575274"/>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Do các phân tử tạo nên vật chuyển động không ngừng nên </a:t>
            </a:r>
            <a:r>
              <a:rPr lang="en-US" sz="2200" dirty="0">
                <a:latin typeface="UTM Avo" panose="02040603050506020204" pitchFamily="18"/>
                <a:cs typeface="Arial" panose="020B0604020202020204" pitchFamily="34" charset="0"/>
              </a:rPr>
              <a:t>c</a:t>
            </a:r>
            <a:r>
              <a:rPr lang="vi-VN" sz="2200" dirty="0">
                <a:latin typeface="UTM Avo" panose="02040603050506020204" pitchFamily="18"/>
                <a:cs typeface="Arial" panose="020B0604020202020204" pitchFamily="34" charset="0"/>
              </a:rPr>
              <a:t>húng có động năng. Tổng động năng của các phân tử tạo nên vật được gọi là </a:t>
            </a:r>
            <a:r>
              <a:rPr lang="vi-VN" sz="2200" i="1" dirty="0">
                <a:latin typeface="UTM Avo" panose="02040603050506020204" pitchFamily="18"/>
                <a:cs typeface="Arial" panose="020B0604020202020204" pitchFamily="34" charset="0"/>
              </a:rPr>
              <a:t>năng lượng nhiệt của vật</a:t>
            </a:r>
            <a:r>
              <a:rPr lang="vi-VN" sz="2200" dirty="0">
                <a:latin typeface="UTM Avo" panose="02040603050506020204" pitchFamily="18"/>
                <a:cs typeface="Arial" panose="020B0604020202020204" pitchFamily="34" charset="0"/>
              </a:rPr>
              <a:t>.</a:t>
            </a:r>
          </a:p>
          <a:p>
            <a:pPr algn="just">
              <a:lnSpc>
                <a:spcPct val="150000"/>
              </a:lnSpc>
            </a:pPr>
            <a:r>
              <a:rPr lang="vi-VN" sz="2200" dirty="0">
                <a:latin typeface="UTM Avo" panose="02040603050506020204" pitchFamily="18"/>
                <a:cs typeface="Arial" panose="020B0604020202020204" pitchFamily="34" charset="0"/>
              </a:rPr>
              <a:t>Năng lượng nhiệt luôn truyền từ nơi có nhiệt độ cao đến nơi có nhiệt độ thấp. Trong quá trình truyền năng lượng nhiệt, phần năng lượng nhiệt mà vật nhận thêm hay mất đi được gọi là </a:t>
            </a:r>
            <a:r>
              <a:rPr lang="vi-VN" sz="2200" i="1" dirty="0">
                <a:latin typeface="UTM Avo" panose="02040603050506020204" pitchFamily="18"/>
                <a:cs typeface="Arial" panose="020B0604020202020204" pitchFamily="34" charset="0"/>
              </a:rPr>
              <a:t>nhiệt lượng</a:t>
            </a:r>
            <a:r>
              <a:rPr lang="vi-VN" sz="2200" dirty="0">
                <a:latin typeface="UTM Avo" panose="02040603050506020204" pitchFamily="18"/>
                <a:cs typeface="Arial" panose="020B0604020202020204" pitchFamily="34" charset="0"/>
              </a:rPr>
              <a:t>. Đơn vị của nhiệt lượng là jun, kí hiệu là J.</a:t>
            </a:r>
            <a:endParaRPr lang="en-US" sz="2200" dirty="0">
              <a:latin typeface="UTM Avo" panose="02040603050506020204" pitchFamily="18"/>
              <a:cs typeface="Arial" panose="020B0604020202020204" pitchFamily="34" charset="0"/>
            </a:endParaRPr>
          </a:p>
        </p:txBody>
      </p:sp>
      <p:pic>
        <p:nvPicPr>
          <p:cNvPr id="4" name="Picture 2">
            <a:extLst>
              <a:ext uri="{FF2B5EF4-FFF2-40B4-BE49-F238E27FC236}">
                <a16:creationId xmlns:a16="http://schemas.microsoft.com/office/drawing/2014/main" id="{60E09E64-169C-012E-63C3-1AC095BFA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9188" y="5312229"/>
            <a:ext cx="1540150" cy="154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7E9F27-E53E-751B-3375-AA3308FB631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0F379F-3B87-ED99-A858-E8CB35D5F533}"/>
              </a:ext>
            </a:extLst>
          </p:cNvPr>
          <p:cNvPicPr>
            <a:picLocks noChangeAspect="1"/>
          </p:cNvPicPr>
          <p:nvPr/>
        </p:nvPicPr>
        <p:blipFill>
          <a:blip r:embed="rId3"/>
          <a:stretch>
            <a:fillRect/>
          </a:stretch>
        </p:blipFill>
        <p:spPr>
          <a:xfrm>
            <a:off x="1009737" y="2067895"/>
            <a:ext cx="3182194" cy="4132608"/>
          </a:xfrm>
          <a:prstGeom prst="rect">
            <a:avLst/>
          </a:prstGeom>
        </p:spPr>
      </p:pic>
      <p:sp>
        <p:nvSpPr>
          <p:cNvPr id="3" name="Rectangle 2">
            <a:extLst>
              <a:ext uri="{FF2B5EF4-FFF2-40B4-BE49-F238E27FC236}">
                <a16:creationId xmlns:a16="http://schemas.microsoft.com/office/drawing/2014/main" id="{2EE36F6C-B87F-2C26-919F-2BDEBB053F94}"/>
              </a:ext>
            </a:extLst>
          </p:cNvPr>
          <p:cNvSpPr/>
          <p:nvPr/>
        </p:nvSpPr>
        <p:spPr>
          <a:xfrm>
            <a:off x="4896660" y="2327372"/>
            <a:ext cx="6861361" cy="1036117"/>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Ở tình huống mở đầu, thìa nóng lên là do đã nhận được nhiệt lượng từ nước nóng truyền đến.</a:t>
            </a:r>
          </a:p>
        </p:txBody>
      </p:sp>
      <p:sp>
        <p:nvSpPr>
          <p:cNvPr id="4" name="Rectangle: Rounded Corners 3">
            <a:extLst>
              <a:ext uri="{FF2B5EF4-FFF2-40B4-BE49-F238E27FC236}">
                <a16:creationId xmlns:a16="http://schemas.microsoft.com/office/drawing/2014/main" id="{E8ED10BE-BE67-E759-6AEC-A73ED2AE110F}"/>
              </a:ext>
            </a:extLst>
          </p:cNvPr>
          <p:cNvSpPr/>
          <p:nvPr/>
        </p:nvSpPr>
        <p:spPr>
          <a:xfrm>
            <a:off x="5183318" y="4134199"/>
            <a:ext cx="6288046" cy="1384662"/>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Sự truyền năng lượng nhiệt có thể được gọi tắt là </a:t>
            </a:r>
            <a:r>
              <a:rPr lang="vi-VN" sz="2400" i="1" dirty="0">
                <a:solidFill>
                  <a:schemeClr val="tx1"/>
                </a:solidFill>
                <a:latin typeface="UTM Avo" panose="02040603050506020204" pitchFamily="18"/>
                <a:cs typeface="Arial" panose="020B0604020202020204" pitchFamily="34" charset="0"/>
              </a:rPr>
              <a:t>sự truyền nhiệt</a:t>
            </a:r>
            <a:r>
              <a:rPr lang="vi-VN"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5" name="Arrow: Down 4">
            <a:extLst>
              <a:ext uri="{FF2B5EF4-FFF2-40B4-BE49-F238E27FC236}">
                <a16:creationId xmlns:a16="http://schemas.microsoft.com/office/drawing/2014/main" id="{E2FCB811-D7D6-2E7B-37DF-347422C646FC}"/>
              </a:ext>
            </a:extLst>
          </p:cNvPr>
          <p:cNvSpPr/>
          <p:nvPr/>
        </p:nvSpPr>
        <p:spPr>
          <a:xfrm>
            <a:off x="8096564" y="3515890"/>
            <a:ext cx="461554" cy="465908"/>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0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BB8CBD-97E2-D02F-0924-F87FE7AE3B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5AD6CE-50F1-4216-C103-19AF9344C7A5}"/>
              </a:ext>
            </a:extLst>
          </p:cNvPr>
          <p:cNvSpPr txBox="1"/>
          <p:nvPr/>
        </p:nvSpPr>
        <p:spPr>
          <a:xfrm>
            <a:off x="1709506" y="1710113"/>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NỘI NĂNG CỦA VẬT</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hought Bubble: Cloud 2">
            <a:extLst>
              <a:ext uri="{FF2B5EF4-FFF2-40B4-BE49-F238E27FC236}">
                <a16:creationId xmlns:a16="http://schemas.microsoft.com/office/drawing/2014/main" id="{70CEADF4-9595-1149-A651-72A728BEAEEA}"/>
              </a:ext>
            </a:extLst>
          </p:cNvPr>
          <p:cNvSpPr/>
          <p:nvPr/>
        </p:nvSpPr>
        <p:spPr>
          <a:xfrm>
            <a:off x="4692870" y="2800396"/>
            <a:ext cx="5789623" cy="2241401"/>
          </a:xfrm>
          <a:prstGeom prst="cloudCallout">
            <a:avLst>
              <a:gd name="adj1" fmla="val -58121"/>
              <a:gd name="adj2" fmla="val 45016"/>
            </a:avLst>
          </a:prstGeom>
          <a:solidFill>
            <a:schemeClr val="accent6">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Nội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năng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vật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gì</a:t>
            </a:r>
            <a:r>
              <a:rPr lang="en-US" sz="2800" dirty="0">
                <a:solidFill>
                  <a:schemeClr val="tx1"/>
                </a:solidFill>
                <a:latin typeface="UTM Avo" panose="02040603050506020204" pitchFamily="18" charset="0"/>
              </a:rPr>
              <a:t>?</a:t>
            </a:r>
          </a:p>
        </p:txBody>
      </p:sp>
      <p:pic>
        <p:nvPicPr>
          <p:cNvPr id="2050" name="Picture 2">
            <a:extLst>
              <a:ext uri="{FF2B5EF4-FFF2-40B4-BE49-F238E27FC236}">
                <a16:creationId xmlns:a16="http://schemas.microsoft.com/office/drawing/2014/main" id="{0BC2CF69-F6A6-6340-ED3D-3B687B5B7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87" y="3352800"/>
            <a:ext cx="3909954" cy="3909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58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left)">
                                      <p:cBhvr>
                                        <p:cTn id="12" dur="500"/>
                                        <p:tgtEl>
                                          <p:spTgt spid="205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5C5AB-7086-738D-EF50-AD53F66B06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F0FC6C2-257B-27D7-2412-AC4F00DEB29C}"/>
              </a:ext>
            </a:extLst>
          </p:cNvPr>
          <p:cNvSpPr/>
          <p:nvPr/>
        </p:nvSpPr>
        <p:spPr>
          <a:xfrm>
            <a:off x="1458430" y="2159927"/>
            <a:ext cx="9275139"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Do các phân tử có tương tác với nhau và giữa chúng có khoảng cách nên chúng có thế năng.</a:t>
            </a:r>
          </a:p>
          <a:p>
            <a:pPr algn="just">
              <a:lnSpc>
                <a:spcPct val="150000"/>
              </a:lnSpc>
            </a:pPr>
            <a:r>
              <a:rPr lang="vi-VN" sz="2400" dirty="0">
                <a:latin typeface="UTM Avo" panose="02040603050506020204" pitchFamily="18"/>
                <a:cs typeface="Arial" panose="020B0604020202020204" pitchFamily="34" charset="0"/>
              </a:rPr>
              <a:t>Tổng động năng và thế năng của các phân tử tạo nên vật được gọi là </a:t>
            </a:r>
            <a:r>
              <a:rPr lang="vi-VN" sz="2400" i="1" dirty="0">
                <a:latin typeface="UTM Avo" panose="02040603050506020204" pitchFamily="18"/>
                <a:cs typeface="Arial" panose="020B0604020202020204" pitchFamily="34" charset="0"/>
              </a:rPr>
              <a:t>nội năng của vật</a:t>
            </a:r>
            <a:r>
              <a:rPr lang="vi-VN" sz="2400" dirty="0">
                <a:latin typeface="UTM Avo" panose="02040603050506020204" pitchFamily="18"/>
                <a:cs typeface="Arial" panose="020B0604020202020204" pitchFamily="34" charset="0"/>
              </a:rPr>
              <a:t>.</a:t>
            </a:r>
          </a:p>
        </p:txBody>
      </p:sp>
      <p:pic>
        <p:nvPicPr>
          <p:cNvPr id="3" name="Picture 3">
            <a:extLst>
              <a:ext uri="{FF2B5EF4-FFF2-40B4-BE49-F238E27FC236}">
                <a16:creationId xmlns:a16="http://schemas.microsoft.com/office/drawing/2014/main" id="{0788B05B-ED61-03B2-E3A5-384EBE9DCE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4367812"/>
            <a:ext cx="1885279" cy="2490188"/>
          </a:xfrm>
          <a:prstGeom prst="rect">
            <a:avLst/>
          </a:prstGeom>
        </p:spPr>
      </p:pic>
    </p:spTree>
    <p:extLst>
      <p:ext uri="{BB962C8B-B14F-4D97-AF65-F5344CB8AC3E}">
        <p14:creationId xmlns:p14="http://schemas.microsoft.com/office/powerpoint/2010/main" val="30391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AA0FA6-9526-FE69-EED0-CEDAB00159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EB522B-81E2-6FA0-0B83-ADDC0EAB178B}"/>
              </a:ext>
            </a:extLst>
          </p:cNvPr>
          <p:cNvSpPr txBox="1"/>
          <p:nvPr/>
        </p:nvSpPr>
        <p:spPr>
          <a:xfrm>
            <a:off x="1245326" y="1895435"/>
            <a:ext cx="9701348" cy="3337837"/>
          </a:xfrm>
          <a:prstGeom prst="rect">
            <a:avLst/>
          </a:prstGeom>
          <a:noFill/>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Một vật có nhiệt độ càng cao thì có năng lượng nhiệt càng lớn, tức là các phân tử tạo nên vật chuyển động càng nhanh. Vì thế, nội năng của vật càng lớn.</a:t>
            </a:r>
            <a:endParaRPr lang="en-US" sz="2400" dirty="0">
              <a:latin typeface="UTM Avo" panose="02040603050506020204" pitchFamily="18"/>
              <a:cs typeface="Arial" panose="020B0604020202020204" pitchFamily="34" charset="0"/>
            </a:endParaRPr>
          </a:p>
          <a:p>
            <a:pPr algn="just">
              <a:lnSpc>
                <a:spcPct val="150000"/>
              </a:lnSpc>
            </a:pPr>
            <a:r>
              <a:rPr lang="vi-VN" sz="2400" dirty="0">
                <a:latin typeface="UTM Avo" panose="02040603050506020204" pitchFamily="18"/>
                <a:cs typeface="Arial" panose="020B0604020202020204" pitchFamily="34" charset="0"/>
              </a:rPr>
              <a:t>So với cốc nước lạnh, ở cốc nước nóng, các phân tử nước chuyển động nhanh hơn, tổng động năng của chúng lớn hơn. Do đó nội năng của cốc nước nóng lớn hơn.</a:t>
            </a:r>
            <a:endParaRPr lang="en-US" sz="2400" dirty="0">
              <a:latin typeface="UTM Avo" panose="02040603050506020204" pitchFamily="18"/>
              <a:cs typeface="Arial" panose="020B0604020202020204" pitchFamily="34" charset="0"/>
            </a:endParaRPr>
          </a:p>
        </p:txBody>
      </p:sp>
      <p:pic>
        <p:nvPicPr>
          <p:cNvPr id="5122" name="Picture 2">
            <a:extLst>
              <a:ext uri="{FF2B5EF4-FFF2-40B4-BE49-F238E27FC236}">
                <a16:creationId xmlns:a16="http://schemas.microsoft.com/office/drawing/2014/main" id="{9CB40B21-FE9E-F92F-139D-6A199ACBE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9063" y="4820633"/>
            <a:ext cx="2015222" cy="2037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14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DE9A83-7875-8C02-B21D-D1D1C01531F4}"/>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26E002ED-467B-1E43-5412-1FCBCB0997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012165" y="1873924"/>
            <a:ext cx="1688512" cy="954777"/>
          </a:xfrm>
          <a:prstGeom prst="rect">
            <a:avLst/>
          </a:prstGeom>
        </p:spPr>
      </p:pic>
      <p:pic>
        <p:nvPicPr>
          <p:cNvPr id="6" name="Picture 5">
            <a:extLst>
              <a:ext uri="{FF2B5EF4-FFF2-40B4-BE49-F238E27FC236}">
                <a16:creationId xmlns:a16="http://schemas.microsoft.com/office/drawing/2014/main" id="{B09F2F86-6D73-DC47-0398-0665D6746927}"/>
              </a:ext>
            </a:extLst>
          </p:cNvPr>
          <p:cNvPicPr>
            <a:picLocks noChangeAspect="1"/>
          </p:cNvPicPr>
          <p:nvPr/>
        </p:nvPicPr>
        <p:blipFill rotWithShape="1">
          <a:blip r:embed="rId5"/>
          <a:srcRect t="13364"/>
          <a:stretch/>
        </p:blipFill>
        <p:spPr>
          <a:xfrm>
            <a:off x="449057" y="2124892"/>
            <a:ext cx="3281242" cy="4504210"/>
          </a:xfrm>
          <a:prstGeom prst="rect">
            <a:avLst/>
          </a:prstGeom>
        </p:spPr>
      </p:pic>
      <p:sp>
        <p:nvSpPr>
          <p:cNvPr id="2" name="Speech Bubble: Rectangle with Corners Rounded 1">
            <a:extLst>
              <a:ext uri="{FF2B5EF4-FFF2-40B4-BE49-F238E27FC236}">
                <a16:creationId xmlns:a16="http://schemas.microsoft.com/office/drawing/2014/main" id="{EB29BEF9-AAF4-B6D9-5464-B5E4316B58EB}"/>
              </a:ext>
            </a:extLst>
          </p:cNvPr>
          <p:cNvSpPr/>
          <p:nvPr/>
        </p:nvSpPr>
        <p:spPr>
          <a:xfrm>
            <a:off x="4171950" y="2505891"/>
            <a:ext cx="7123067" cy="2614749"/>
          </a:xfrm>
          <a:prstGeom prst="wedgeRoundRectCallout">
            <a:avLst>
              <a:gd name="adj1" fmla="val -62624"/>
              <a:gd name="adj2" fmla="val 39800"/>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vi-VN" sz="2400" dirty="0">
                <a:solidFill>
                  <a:schemeClr val="tx1"/>
                </a:solidFill>
                <a:latin typeface="UTM Avo" panose="02040603050506020204" pitchFamily="18" charset="0"/>
              </a:rPr>
              <a:t>Thả một miếng sắt được nung nóng vào một cốc nước lạnh. Nội năng của miếng sắt và của nước trong cốc thay đổi như thế nào? Giải thích.</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84163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31B3B7-60B8-EA65-4FE0-A95E028C8A9E}"/>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C35DBA09-372E-E1EA-4499-A979924990AE}"/>
              </a:ext>
            </a:extLst>
          </p:cNvPr>
          <p:cNvSpPr/>
          <p:nvPr/>
        </p:nvSpPr>
        <p:spPr>
          <a:xfrm>
            <a:off x="4561404" y="1802674"/>
            <a:ext cx="7371516" cy="4667795"/>
          </a:xfrm>
          <a:prstGeom prst="wedgeRoundRectCallout">
            <a:avLst>
              <a:gd name="adj1" fmla="val -59713"/>
              <a:gd name="adj2" fmla="val 3488"/>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còn</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sẽ</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sự</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từ</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sang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còn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bị</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chậm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lại</a:t>
            </a:r>
            <a:r>
              <a:rPr lang="en-US" sz="2400" dirty="0">
                <a:solidFill>
                  <a:schemeClr val="tx1"/>
                </a:solidFill>
                <a:latin typeface="UTM Avo" panose="02040603050506020204" pitchFamily="18" charset="0"/>
              </a:rPr>
              <a:t>.</a:t>
            </a:r>
            <a:r>
              <a:rPr lang="vi-VN" sz="2400" dirty="0">
                <a:solidFill>
                  <a:schemeClr val="tx1"/>
                </a:solidFill>
                <a:latin typeface="UTM Avo" panose="02040603050506020204" pitchFamily="18" charset="0"/>
              </a:rPr>
              <a:t> </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5B384C4B-BEBF-3D4E-2531-1154ED5AED4B}"/>
              </a:ext>
            </a:extLst>
          </p:cNvPr>
          <p:cNvPicPr>
            <a:picLocks noChangeAspect="1"/>
          </p:cNvPicPr>
          <p:nvPr/>
        </p:nvPicPr>
        <p:blipFill rotWithShape="1">
          <a:blip r:embed="rId3"/>
          <a:srcRect t="13364"/>
          <a:stretch/>
        </p:blipFill>
        <p:spPr>
          <a:xfrm>
            <a:off x="449057" y="2124892"/>
            <a:ext cx="3281242" cy="4504210"/>
          </a:xfrm>
          <a:prstGeom prst="rect">
            <a:avLst/>
          </a:prstGeom>
        </p:spPr>
      </p:pic>
    </p:spTree>
    <p:extLst>
      <p:ext uri="{BB962C8B-B14F-4D97-AF65-F5344CB8AC3E}">
        <p14:creationId xmlns:p14="http://schemas.microsoft.com/office/powerpoint/2010/main" val="3177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AD0C57-4F99-9FA8-67F5-F4FBEFC4D201}"/>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2639F68-700B-7CDB-15B6-F7CE54DD8AE5}"/>
              </a:ext>
            </a:extLst>
          </p:cNvPr>
          <p:cNvSpPr/>
          <p:nvPr/>
        </p:nvSpPr>
        <p:spPr>
          <a:xfrm>
            <a:off x="1382485" y="2246811"/>
            <a:ext cx="9427029" cy="3056709"/>
          </a:xfrm>
          <a:prstGeom prst="round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n-US" sz="2800" b="1" dirty="0">
                <a:solidFill>
                  <a:schemeClr val="tx1"/>
                </a:solidFill>
                <a:latin typeface="UTM Avo" panose="02040603050506020204" pitchFamily="18" charset="0"/>
              </a:rPr>
              <a:t>Em </a:t>
            </a:r>
            <a:r>
              <a:rPr lang="en-US" sz="2800" b="1" dirty="0" err="1">
                <a:solidFill>
                  <a:schemeClr val="tx1"/>
                </a:solidFill>
                <a:latin typeface="UTM Avo" panose="02040603050506020204" pitchFamily="18" charset="0"/>
              </a:rPr>
              <a:t>có</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biết</a:t>
            </a:r>
            <a:endParaRPr lang="en-US" sz="2800" b="1" dirty="0">
              <a:solidFill>
                <a:schemeClr val="tx1"/>
              </a:solidFill>
              <a:latin typeface="UTM Avo" panose="02040603050506020204" pitchFamily="18" charset="0"/>
            </a:endParaRPr>
          </a:p>
          <a:p>
            <a:pPr algn="just">
              <a:lnSpc>
                <a:spcPct val="150000"/>
              </a:lnSpc>
            </a:pPr>
            <a:r>
              <a:rPr lang="vi-VN" sz="2400" dirty="0">
                <a:solidFill>
                  <a:schemeClr val="tx1"/>
                </a:solidFill>
                <a:latin typeface="UTM Avo" panose="02040603050506020204" pitchFamily="18" charset="0"/>
              </a:rPr>
              <a:t>Nội năng của vật còn phụ thuộc vào khối lượng của vật. Cùng được làm từ một chất, vật có khối lượng lớn chứa nhiều phân tử hơn vật có khối lượng nhỏ, do đó ở cùng nhiệt độ, vật có khối lượng lớn hơn thì có nội năng lớn hơn.</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12349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E1615D-52A9-75DC-3FF2-8525C98ECC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7AB610-C30D-5719-361E-449BEE924459}"/>
              </a:ext>
            </a:extLst>
          </p:cNvPr>
          <p:cNvSpPr txBox="1"/>
          <p:nvPr/>
        </p:nvSpPr>
        <p:spPr>
          <a:xfrm>
            <a:off x="1709506" y="1497508"/>
            <a:ext cx="8772987" cy="574388"/>
          </a:xfrm>
          <a:prstGeom prst="rect">
            <a:avLst/>
          </a:prstGeom>
          <a:noFill/>
        </p:spPr>
        <p:txBody>
          <a:bodyPr wrap="square" anchor="ctr">
            <a:spAutoFit/>
          </a:bodyPr>
          <a:lstStyle/>
          <a:p>
            <a:pPr lvl="0" algn="ctr">
              <a:lnSpc>
                <a:spcPct val="150000"/>
              </a:lnSpc>
            </a:pPr>
            <a:r>
              <a:rPr lang="en-US" sz="2400" b="1" dirty="0">
                <a:latin typeface="UTM Avo" panose="02040603050506020204" pitchFamily="18"/>
                <a:ea typeface="Arial" panose="020B0604020202020204" pitchFamily="34" charset="0"/>
                <a:cs typeface="Arial" panose="020B0604020202020204" pitchFamily="34" charset="0"/>
              </a:rPr>
              <a:t>III. ĐO NĂNG LƯỢNG NHIỆT</a:t>
            </a:r>
            <a:endParaRPr lang="vi-VN" sz="2400" b="1" dirty="0">
              <a:latin typeface="UTM Avo" panose="02040603050506020204" pitchFamily="18"/>
              <a:ea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04B422F7-0712-D525-2303-50B612D208FD}"/>
              </a:ext>
            </a:extLst>
          </p:cNvPr>
          <p:cNvGrpSpPr/>
          <p:nvPr/>
        </p:nvGrpSpPr>
        <p:grpSpPr>
          <a:xfrm>
            <a:off x="1735632" y="2076315"/>
            <a:ext cx="8569820" cy="534249"/>
            <a:chOff x="-5209663" y="1280121"/>
            <a:chExt cx="15821206" cy="986306"/>
          </a:xfrm>
        </p:grpSpPr>
        <p:sp>
          <p:nvSpPr>
            <p:cNvPr id="5" name="Rectangle 4">
              <a:extLst>
                <a:ext uri="{FF2B5EF4-FFF2-40B4-BE49-F238E27FC236}">
                  <a16:creationId xmlns:a16="http://schemas.microsoft.com/office/drawing/2014/main" id="{BC27E325-4D2B-9CDB-E85D-8FFFFF5A3D01}"/>
                </a:ext>
              </a:extLst>
            </p:cNvPr>
            <p:cNvSpPr/>
            <p:nvPr/>
          </p:nvSpPr>
          <p:spPr>
            <a:xfrm>
              <a:off x="-5209663" y="1280121"/>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DAC57A67-0F20-E71F-B8FE-43DC25505AEE}"/>
                </a:ext>
              </a:extLst>
            </p:cNvPr>
            <p:cNvPicPr>
              <a:picLocks noChangeAspect="1"/>
            </p:cNvPicPr>
            <p:nvPr/>
          </p:nvPicPr>
          <p:blipFill>
            <a:blip r:embed="rId3"/>
            <a:srcRect/>
            <a:stretch>
              <a:fillRect/>
            </a:stretch>
          </p:blipFill>
          <p:spPr>
            <a:xfrm>
              <a:off x="-2407287" y="1280121"/>
              <a:ext cx="771785" cy="986306"/>
            </a:xfrm>
            <a:prstGeom prst="rect">
              <a:avLst/>
            </a:prstGeom>
          </p:spPr>
        </p:pic>
      </p:grpSp>
      <p:sp>
        <p:nvSpPr>
          <p:cNvPr id="7" name="Rectangle 6">
            <a:extLst>
              <a:ext uri="{FF2B5EF4-FFF2-40B4-BE49-F238E27FC236}">
                <a16:creationId xmlns:a16="http://schemas.microsoft.com/office/drawing/2014/main" id="{DC2E84F0-14D0-5598-02DA-A85C84EF217E}"/>
              </a:ext>
            </a:extLst>
          </p:cNvPr>
          <p:cNvSpPr/>
          <p:nvPr/>
        </p:nvSpPr>
        <p:spPr>
          <a:xfrm>
            <a:off x="805892" y="2989519"/>
            <a:ext cx="6137821" cy="3773021"/>
          </a:xfrm>
          <a:prstGeom prst="rect">
            <a:avLst/>
          </a:prstGeom>
        </p:spPr>
        <p:txBody>
          <a:bodyPr wrap="square">
            <a:spAutoFit/>
          </a:bodyPr>
          <a:lstStyle/>
          <a:p>
            <a:pPr algn="just">
              <a:lnSpc>
                <a:spcPct val="150000"/>
              </a:lnSpc>
            </a:pPr>
            <a:r>
              <a:rPr lang="vi-VN" dirty="0">
                <a:latin typeface="UTM Avo" panose="02040603050506020204" pitchFamily="18"/>
                <a:cs typeface="Arial" panose="020B0604020202020204" pitchFamily="34" charset="0"/>
              </a:rPr>
              <a:t>(1) Một bình chứa nước kín có vỏ cách nhiệt</a:t>
            </a:r>
          </a:p>
          <a:p>
            <a:pPr algn="just">
              <a:lnSpc>
                <a:spcPct val="150000"/>
              </a:lnSpc>
            </a:pPr>
            <a:r>
              <a:rPr lang="vi-VN" dirty="0">
                <a:latin typeface="UTM Avo" panose="02040603050506020204" pitchFamily="18"/>
                <a:cs typeface="Arial" panose="020B0604020202020204" pitchFamily="34" charset="0"/>
              </a:rPr>
              <a:t>(2) Một dây cấp nhiệt được nhúng trong bình nước </a:t>
            </a:r>
          </a:p>
          <a:p>
            <a:pPr algn="just">
              <a:lnSpc>
                <a:spcPct val="150000"/>
              </a:lnSpc>
            </a:pPr>
            <a:r>
              <a:rPr lang="vi-VN" dirty="0">
                <a:latin typeface="UTM Avo" panose="02040603050506020204" pitchFamily="18"/>
                <a:cs typeface="Arial" panose="020B0604020202020204" pitchFamily="34" charset="0"/>
              </a:rPr>
              <a:t>(3) Một nhiệt kế được cắm vào trong bình </a:t>
            </a:r>
          </a:p>
          <a:p>
            <a:pPr algn="just">
              <a:lnSpc>
                <a:spcPct val="150000"/>
              </a:lnSpc>
            </a:pPr>
            <a:r>
              <a:rPr lang="vi-VN" dirty="0">
                <a:latin typeface="UTM Avo" panose="02040603050506020204" pitchFamily="18"/>
                <a:cs typeface="Arial" panose="020B0604020202020204" pitchFamily="34" charset="0"/>
              </a:rPr>
              <a:t>(4) Một que khuấy nước </a:t>
            </a:r>
          </a:p>
          <a:p>
            <a:pPr algn="just">
              <a:lnSpc>
                <a:spcPct val="150000"/>
              </a:lnSpc>
            </a:pPr>
            <a:r>
              <a:rPr lang="vi-VN" dirty="0">
                <a:latin typeface="UTM Avo" panose="02040603050506020204" pitchFamily="18"/>
                <a:cs typeface="Arial" panose="020B0604020202020204" pitchFamily="34" charset="0"/>
              </a:rPr>
              <a:t>(5) Một nguồn điện </a:t>
            </a:r>
          </a:p>
          <a:p>
            <a:pPr algn="just">
              <a:lnSpc>
                <a:spcPct val="150000"/>
              </a:lnSpc>
            </a:pPr>
            <a:r>
              <a:rPr lang="vi-VN" dirty="0">
                <a:latin typeface="UTM Avo" panose="02040603050506020204" pitchFamily="18"/>
                <a:cs typeface="Arial" panose="020B0604020202020204" pitchFamily="34" charset="0"/>
              </a:rPr>
              <a:t>(6) Một oát kế được dùng để đo năng lượng cấp cho bình chứa nước (đơn vị đo là oát giờ, kí hiệu Wh, với 1 Wh = 3 600 J)</a:t>
            </a:r>
          </a:p>
          <a:p>
            <a:pPr algn="just">
              <a:lnSpc>
                <a:spcPct val="150000"/>
              </a:lnSpc>
            </a:pPr>
            <a:r>
              <a:rPr lang="vi-VN" dirty="0">
                <a:latin typeface="UTM Avo" panose="02040603050506020204" pitchFamily="18"/>
                <a:cs typeface="Arial" panose="020B0604020202020204" pitchFamily="34" charset="0"/>
              </a:rPr>
              <a:t>(7) Các dây dẫn điện. </a:t>
            </a:r>
            <a:endParaRPr lang="en-US" dirty="0">
              <a:latin typeface="UTM Avo" panose="02040603050506020204" pitchFamily="18"/>
              <a:cs typeface="Arial" panose="020B0604020202020204" pitchFamily="34" charset="0"/>
            </a:endParaRPr>
          </a:p>
        </p:txBody>
      </p:sp>
      <p:sp>
        <p:nvSpPr>
          <p:cNvPr id="8" name="Pentagon 5">
            <a:extLst>
              <a:ext uri="{FF2B5EF4-FFF2-40B4-BE49-F238E27FC236}">
                <a16:creationId xmlns:a16="http://schemas.microsoft.com/office/drawing/2014/main" id="{C9F70065-2AA4-297C-00BE-622471A3AFE0}"/>
              </a:ext>
            </a:extLst>
          </p:cNvPr>
          <p:cNvSpPr/>
          <p:nvPr/>
        </p:nvSpPr>
        <p:spPr>
          <a:xfrm>
            <a:off x="-20159" y="2371327"/>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1DD4C0BF-9B1C-AE51-8E9B-44D6723F3753}"/>
              </a:ext>
            </a:extLst>
          </p:cNvPr>
          <p:cNvPicPr>
            <a:picLocks noChangeAspect="1"/>
          </p:cNvPicPr>
          <p:nvPr/>
        </p:nvPicPr>
        <p:blipFill>
          <a:blip r:embed="rId4"/>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386845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fade">
                                      <p:cBhvr>
                                        <p:cTn id="34" dur="500"/>
                                        <p:tgtEl>
                                          <p:spTgt spid="7">
                                            <p:txEl>
                                              <p:pRg st="2" end="2"/>
                                            </p:txEl>
                                          </p:spTgt>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7">
                                            <p:txEl>
                                              <p:pRg st="3" end="3"/>
                                            </p:txEl>
                                          </p:spTgt>
                                        </p:tgtEl>
                                        <p:attrNameLst>
                                          <p:attrName>style.visibility</p:attrName>
                                        </p:attrNameLst>
                                      </p:cBhvr>
                                      <p:to>
                                        <p:strVal val="visible"/>
                                      </p:to>
                                    </p:set>
                                    <p:animEffect transition="in" filter="fade">
                                      <p:cBhvr>
                                        <p:cTn id="38" dur="500"/>
                                        <p:tgtEl>
                                          <p:spTgt spid="7">
                                            <p:txEl>
                                              <p:pRg st="3" end="3"/>
                                            </p:txEl>
                                          </p:spTgt>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500"/>
                                        <p:tgtEl>
                                          <p:spTgt spid="7">
                                            <p:txEl>
                                              <p:pRg st="4" end="4"/>
                                            </p:txEl>
                                          </p:spTgt>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7">
                                            <p:txEl>
                                              <p:pRg st="5" end="5"/>
                                            </p:txEl>
                                          </p:spTgt>
                                        </p:tgtEl>
                                        <p:attrNameLst>
                                          <p:attrName>style.visibility</p:attrName>
                                        </p:attrNameLst>
                                      </p:cBhvr>
                                      <p:to>
                                        <p:strVal val="visible"/>
                                      </p:to>
                                    </p:set>
                                    <p:animEffect transition="in" filter="fade">
                                      <p:cBhvr>
                                        <p:cTn id="46" dur="500"/>
                                        <p:tgtEl>
                                          <p:spTgt spid="7">
                                            <p:txEl>
                                              <p:pRg st="5" end="5"/>
                                            </p:txEl>
                                          </p:spTgt>
                                        </p:tgtEl>
                                      </p:cBhvr>
                                    </p:animEffect>
                                  </p:childTnLst>
                                </p:cTn>
                              </p:par>
                            </p:childTnLst>
                          </p:cTn>
                        </p:par>
                        <p:par>
                          <p:cTn id="47" fill="hold">
                            <p:stCondLst>
                              <p:cond delay="3500"/>
                            </p:stCondLst>
                            <p:childTnLst>
                              <p:par>
                                <p:cTn id="48" presetID="10" presetClass="entr" presetSubtype="0" fill="hold" nodeType="afterEffect">
                                  <p:stCondLst>
                                    <p:cond delay="0"/>
                                  </p:stCondLst>
                                  <p:childTnLst>
                                    <p:set>
                                      <p:cBhvr>
                                        <p:cTn id="49" dur="1" fill="hold">
                                          <p:stCondLst>
                                            <p:cond delay="0"/>
                                          </p:stCondLst>
                                        </p:cTn>
                                        <p:tgtEl>
                                          <p:spTgt spid="7">
                                            <p:txEl>
                                              <p:pRg st="6" end="6"/>
                                            </p:txEl>
                                          </p:spTgt>
                                        </p:tgtEl>
                                        <p:attrNameLst>
                                          <p:attrName>style.visibility</p:attrName>
                                        </p:attrNameLst>
                                      </p:cBhvr>
                                      <p:to>
                                        <p:strVal val="visible"/>
                                      </p:to>
                                    </p:set>
                                    <p:animEffect transition="in" filter="fade">
                                      <p:cBhvr>
                                        <p:cTn id="50"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97429-ABD7-49B3-24F0-019C99EF71E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BB60FBC-76D7-FA44-F43E-DAF0492E9426}"/>
              </a:ext>
            </a:extLst>
          </p:cNvPr>
          <p:cNvGrpSpPr/>
          <p:nvPr/>
        </p:nvGrpSpPr>
        <p:grpSpPr>
          <a:xfrm>
            <a:off x="1811090" y="1716290"/>
            <a:ext cx="8569820" cy="536328"/>
            <a:chOff x="-5397201" y="1173314"/>
            <a:chExt cx="15821206" cy="990144"/>
          </a:xfrm>
        </p:grpSpPr>
        <p:sp>
          <p:nvSpPr>
            <p:cNvPr id="3" name="Rectangle 2">
              <a:extLst>
                <a:ext uri="{FF2B5EF4-FFF2-40B4-BE49-F238E27FC236}">
                  <a16:creationId xmlns:a16="http://schemas.microsoft.com/office/drawing/2014/main" id="{0C92A0C1-5342-5300-AC55-F3E8ABEA8F0D}"/>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4F08AA74-BC7E-2AD7-485F-EF195C14A3B2}"/>
                </a:ext>
              </a:extLst>
            </p:cNvPr>
            <p:cNvPicPr>
              <a:picLocks noChangeAspect="1"/>
            </p:cNvPicPr>
            <p:nvPr/>
          </p:nvPicPr>
          <p:blipFill>
            <a:blip r:embed="rId3"/>
            <a:srcRect/>
            <a:stretch>
              <a:fillRect/>
            </a:stretch>
          </p:blipFill>
          <p:spPr>
            <a:xfrm>
              <a:off x="-2487358" y="1173314"/>
              <a:ext cx="774788" cy="990144"/>
            </a:xfrm>
            <a:prstGeom prst="rect">
              <a:avLst/>
            </a:prstGeom>
          </p:spPr>
        </p:pic>
      </p:grpSp>
      <p:sp>
        <p:nvSpPr>
          <p:cNvPr id="5" name="Pentagon 2">
            <a:extLst>
              <a:ext uri="{FF2B5EF4-FFF2-40B4-BE49-F238E27FC236}">
                <a16:creationId xmlns:a16="http://schemas.microsoft.com/office/drawing/2014/main" id="{FB0B5AA4-0D68-F9FB-3453-53ADE14075EC}"/>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3A2395D-1757-AC57-95C0-704049F92D60}"/>
                  </a:ext>
                </a:extLst>
              </p:cNvPr>
              <p:cNvSpPr txBox="1"/>
              <p:nvPr/>
            </p:nvSpPr>
            <p:spPr>
              <a:xfrm>
                <a:off x="122829" y="2913727"/>
                <a:ext cx="6948531" cy="3737626"/>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đặt thí nghiệm như hình 24.2.</a:t>
                </a:r>
              </a:p>
              <a:p>
                <a:pPr algn="just">
                  <a:lnSpc>
                    <a:spcPct val="150000"/>
                  </a:lnSpc>
                </a:pPr>
                <a:r>
                  <a:rPr lang="vi-VN" sz="2000" dirty="0">
                    <a:latin typeface="UTM Avo" panose="02040603050506020204" pitchFamily="18" charset="0"/>
                  </a:rPr>
                  <a:t>• Đổ nước vào bình sao cho nước chiếm khoảng</a:t>
                </a:r>
                <a:r>
                  <a:rPr lang="en-US" sz="2000" dirty="0">
                    <a:latin typeface="UTM Avo" panose="02040603050506020204" pitchFamily="18" charset="0"/>
                  </a:rPr>
                  <a:t> </a:t>
                </a:r>
                <a14:m>
                  <m:oMath xmlns:m="http://schemas.openxmlformats.org/officeDocument/2006/math">
                    <m:f>
                      <m:fPr>
                        <m:ctrlPr>
                          <a:rPr lang="en-US" sz="2200" b="0" i="1" smtClean="0">
                            <a:latin typeface="Cambria Math" panose="02040503050406030204" pitchFamily="18" charset="0"/>
                          </a:rPr>
                        </m:ctrlPr>
                      </m:fPr>
                      <m:num>
                        <m:r>
                          <m:rPr>
                            <m:nor/>
                          </m:rPr>
                          <a:rPr lang="en-US" sz="2200" b="0" i="0" smtClean="0">
                            <a:latin typeface="UTM Avo" panose="02040603050506020204" pitchFamily="18" charset="0"/>
                          </a:rPr>
                          <m:t>3</m:t>
                        </m:r>
                      </m:num>
                      <m:den>
                        <m:r>
                          <m:rPr>
                            <m:nor/>
                          </m:rPr>
                          <a:rPr lang="en-US" sz="2200" b="0" i="0" smtClean="0">
                            <a:latin typeface="UTM Avo" panose="02040603050506020204" pitchFamily="18" charset="0"/>
                          </a:rPr>
                          <m:t>4</m:t>
                        </m:r>
                      </m:den>
                    </m:f>
                  </m:oMath>
                </a14:m>
                <a:r>
                  <a:rPr lang="vi-VN" sz="2400" dirty="0">
                    <a:latin typeface="UTM Avo" panose="02040603050506020204" pitchFamily="18" charset="0"/>
                  </a:rPr>
                  <a:t> </a:t>
                </a:r>
                <a:r>
                  <a:rPr lang="vi-VN" sz="2000" dirty="0">
                    <a:latin typeface="UTM Avo" panose="02040603050506020204" pitchFamily="18" charset="0"/>
                  </a:rPr>
                  <a:t>bình chứa.</a:t>
                </a:r>
                <a:r>
                  <a:rPr lang="en-US" sz="2000" dirty="0">
                    <a:latin typeface="UTM Avo" panose="02040603050506020204" pitchFamily="18" charset="0"/>
                  </a:rPr>
                  <a:t> </a:t>
                </a:r>
                <a:r>
                  <a:rPr lang="vi-VN" sz="2000" dirty="0">
                    <a:latin typeface="UTM Avo" panose="02040603050506020204" pitchFamily="18" charset="0"/>
                  </a:rPr>
                  <a:t>Đọc giá trị ở nhiệt kế chỉ nhiệt độ ban đầu t</a:t>
                </a:r>
                <a:r>
                  <a:rPr lang="vi-VN" sz="2000" baseline="-25000" dirty="0">
                    <a:latin typeface="UTM Avo" panose="02040603050506020204" pitchFamily="18" charset="0"/>
                  </a:rPr>
                  <a:t>1</a:t>
                </a:r>
                <a:r>
                  <a:rPr lang="vi-VN" sz="2000" dirty="0">
                    <a:latin typeface="UTM Avo" panose="02040603050506020204" pitchFamily="18" charset="0"/>
                  </a:rPr>
                  <a:t> của nước.</a:t>
                </a:r>
              </a:p>
              <a:p>
                <a:pPr algn="just">
                  <a:lnSpc>
                    <a:spcPct val="150000"/>
                  </a:lnSpc>
                </a:pPr>
                <a:r>
                  <a:rPr lang="vi-VN" sz="2000" dirty="0">
                    <a:latin typeface="UTM Avo" panose="02040603050506020204" pitchFamily="18" charset="0"/>
                  </a:rPr>
                  <a:t>• Nối oát kế với dây cấp nhiệt và nguồn điện. Xoay núm điều chỉnh hiệu điện thế đến số 9. Nhấn nút </a:t>
                </a:r>
                <a:br>
                  <a:rPr lang="en-US" sz="2000" dirty="0">
                    <a:latin typeface="UTM Avo" panose="02040603050506020204" pitchFamily="18" charset="0"/>
                  </a:rPr>
                </a:br>
                <a:r>
                  <a:rPr lang="vi-VN" sz="2000" dirty="0">
                    <a:latin typeface="UTM Avo" panose="02040603050506020204" pitchFamily="18" charset="0"/>
                  </a:rPr>
                  <a:t>công tắc ON để cấp điện cho dây cấp nhiệt.</a:t>
                </a:r>
                <a:endParaRPr lang="en-US" sz="2000" dirty="0">
                  <a:latin typeface="UTM Avo" panose="02040603050506020204" pitchFamily="18" charset="0"/>
                </a:endParaRPr>
              </a:p>
            </p:txBody>
          </p:sp>
        </mc:Choice>
        <mc:Fallback>
          <p:sp>
            <p:nvSpPr>
              <p:cNvPr id="6" name="TextBox 5">
                <a:extLst>
                  <a:ext uri="{FF2B5EF4-FFF2-40B4-BE49-F238E27FC236}">
                    <a16:creationId xmlns:a16="http://schemas.microsoft.com/office/drawing/2014/main" id="{F3A2395D-1757-AC57-95C0-704049F92D60}"/>
                  </a:ext>
                </a:extLst>
              </p:cNvPr>
              <p:cNvSpPr txBox="1">
                <a:spLocks noRot="1" noChangeAspect="1" noMove="1" noResize="1" noEditPoints="1" noAdjustHandles="1" noChangeArrowheads="1" noChangeShapeType="1" noTextEdit="1"/>
              </p:cNvSpPr>
              <p:nvPr/>
            </p:nvSpPr>
            <p:spPr>
              <a:xfrm>
                <a:off x="122829" y="2913727"/>
                <a:ext cx="6948531" cy="3737626"/>
              </a:xfrm>
              <a:prstGeom prst="rect">
                <a:avLst/>
              </a:prstGeom>
              <a:blipFill>
                <a:blip r:embed="rId4"/>
                <a:stretch>
                  <a:fillRect l="-877" r="-965"/>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76434B-505A-0915-C9FB-752199FF2138}"/>
              </a:ext>
            </a:extLst>
          </p:cNvPr>
          <p:cNvPicPr>
            <a:picLocks noChangeAspect="1"/>
          </p:cNvPicPr>
          <p:nvPr/>
        </p:nvPicPr>
        <p:blipFill>
          <a:blip r:embed="rId5"/>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178010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B5D00-2006-4E4B-76AA-3BADE67F877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4C125E-8436-1FD8-A194-9F9478613636}"/>
              </a:ext>
            </a:extLst>
          </p:cNvPr>
          <p:cNvGrpSpPr/>
          <p:nvPr/>
        </p:nvGrpSpPr>
        <p:grpSpPr>
          <a:xfrm>
            <a:off x="1811090" y="1718369"/>
            <a:ext cx="8569820" cy="534249"/>
            <a:chOff x="-5397201" y="1177152"/>
            <a:chExt cx="15821206" cy="986306"/>
          </a:xfrm>
        </p:grpSpPr>
        <p:sp>
          <p:nvSpPr>
            <p:cNvPr id="3" name="Rectangle 2">
              <a:extLst>
                <a:ext uri="{FF2B5EF4-FFF2-40B4-BE49-F238E27FC236}">
                  <a16:creationId xmlns:a16="http://schemas.microsoft.com/office/drawing/2014/main" id="{499DE596-DA5D-4D8A-1D85-C4DFE4743E41}"/>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C1B70BBE-806E-9A9D-80A6-5AD3F85CF046}"/>
                </a:ext>
              </a:extLst>
            </p:cNvPr>
            <p:cNvPicPr>
              <a:picLocks noChangeAspect="1"/>
            </p:cNvPicPr>
            <p:nvPr/>
          </p:nvPicPr>
          <p:blipFill>
            <a:blip r:embed="rId3"/>
            <a:srcRect/>
            <a:stretch>
              <a:fillRect/>
            </a:stretch>
          </p:blipFill>
          <p:spPr>
            <a:xfrm>
              <a:off x="-2681937" y="1177152"/>
              <a:ext cx="771785" cy="986306"/>
            </a:xfrm>
            <a:prstGeom prst="rect">
              <a:avLst/>
            </a:prstGeom>
          </p:spPr>
        </p:pic>
      </p:grpSp>
      <p:sp>
        <p:nvSpPr>
          <p:cNvPr id="5" name="Pentagon 2">
            <a:extLst>
              <a:ext uri="{FF2B5EF4-FFF2-40B4-BE49-F238E27FC236}">
                <a16:creationId xmlns:a16="http://schemas.microsoft.com/office/drawing/2014/main" id="{B9C4A1CE-90D0-E116-883F-0291481F0A68}"/>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0A85C88B-3EC8-40A5-14F4-5D6AFBB6973D}"/>
              </a:ext>
            </a:extLst>
          </p:cNvPr>
          <p:cNvSpPr txBox="1"/>
          <p:nvPr/>
        </p:nvSpPr>
        <p:spPr>
          <a:xfrm>
            <a:off x="122829" y="2913727"/>
            <a:ext cx="7154158" cy="3720314"/>
          </a:xfrm>
          <a:prstGeom prst="rect">
            <a:avLst/>
          </a:prstGeom>
          <a:noFill/>
        </p:spPr>
        <p:txBody>
          <a:bodyPr wrap="square">
            <a:spAutoFit/>
          </a:bodyPr>
          <a:lstStyle/>
          <a:p>
            <a:pPr algn="just">
              <a:lnSpc>
                <a:spcPct val="150000"/>
              </a:lnSpc>
            </a:pPr>
            <a:r>
              <a:rPr lang="vi-VN" sz="2000" dirty="0">
                <a:latin typeface="UTM Avo" panose="02040603050506020204" pitchFamily="18" charset="0"/>
              </a:rPr>
              <a:t>• Dùng que khuấy đều nước, đồng thời quan sát sự </a:t>
            </a:r>
            <a:br>
              <a:rPr lang="en-US" sz="2000" dirty="0">
                <a:latin typeface="UTM Avo" panose="02040603050506020204" pitchFamily="18" charset="0"/>
              </a:rPr>
            </a:br>
            <a:r>
              <a:rPr lang="vi-VN" sz="2000" dirty="0">
                <a:latin typeface="UTM Avo" panose="02040603050506020204" pitchFamily="18" charset="0"/>
              </a:rPr>
              <a:t>thay đổi của số chỉ nhiệt lượng (trên oát kế) mà nước trong bình nhận được từ dây cấp nhiệt.</a:t>
            </a:r>
          </a:p>
          <a:p>
            <a:pPr algn="just">
              <a:lnSpc>
                <a:spcPct val="150000"/>
              </a:lnSpc>
            </a:pPr>
            <a:r>
              <a:rPr lang="vi-VN" sz="2000" dirty="0">
                <a:latin typeface="UTM Avo" panose="02040603050506020204" pitchFamily="18" charset="0"/>
              </a:rPr>
              <a:t>• Khi nhiệt độ tăng khoảng 10</a:t>
            </a:r>
            <a:r>
              <a:rPr lang="vi-VN" sz="2000" baseline="30000" dirty="0">
                <a:latin typeface="UTM Avo" panose="02040603050506020204" pitchFamily="18" charset="0"/>
              </a:rPr>
              <a:t>o</a:t>
            </a:r>
            <a:r>
              <a:rPr lang="vi-VN" sz="2000" dirty="0">
                <a:latin typeface="UTM Avo" panose="02040603050506020204" pitchFamily="18" charset="0"/>
              </a:rPr>
              <a:t>C so với nhiệt độ </a:t>
            </a:r>
            <a:br>
              <a:rPr lang="en-US" sz="2000" dirty="0">
                <a:latin typeface="UTM Avo" panose="02040603050506020204" pitchFamily="18" charset="0"/>
              </a:rPr>
            </a:br>
            <a:r>
              <a:rPr lang="vi-VN" sz="2000" dirty="0">
                <a:latin typeface="UTM Avo" panose="02040603050506020204" pitchFamily="18" charset="0"/>
              </a:rPr>
              <a:t>ban đầu,đọc số chỉ của oát kế. </a:t>
            </a:r>
          </a:p>
          <a:p>
            <a:pPr algn="just">
              <a:lnSpc>
                <a:spcPct val="150000"/>
              </a:lnSpc>
            </a:pPr>
            <a:r>
              <a:rPr lang="vi-VN" sz="2000" dirty="0">
                <a:latin typeface="UTM Avo" panose="02040603050506020204" pitchFamily="18" charset="0"/>
              </a:rPr>
              <a:t>• Rút ra nhiệt lượng mà nước nhận được để tăng 10</a:t>
            </a:r>
            <a:r>
              <a:rPr lang="vi-VN" sz="2000" baseline="30000" dirty="0">
                <a:latin typeface="UTM Avo" panose="02040603050506020204" pitchFamily="18" charset="0"/>
              </a:rPr>
              <a:t>o</a:t>
            </a:r>
            <a:r>
              <a:rPr lang="vi-VN" sz="2000" dirty="0">
                <a:latin typeface="UTM Avo" panose="02040603050506020204" pitchFamily="18" charset="0"/>
              </a:rPr>
              <a:t>C so với nhiệt độ ban đầu (coi nhiệt lượng toả ra </a:t>
            </a:r>
            <a:br>
              <a:rPr lang="en-US" sz="2000" dirty="0">
                <a:latin typeface="UTM Avo" panose="02040603050506020204" pitchFamily="18" charset="0"/>
              </a:rPr>
            </a:br>
            <a:r>
              <a:rPr lang="vi-VN" sz="2000" dirty="0">
                <a:latin typeface="UTM Avo" panose="02040603050506020204" pitchFamily="18" charset="0"/>
              </a:rPr>
              <a:t>môi trường là không đáng kể).</a:t>
            </a:r>
            <a:endParaRPr lang="en-US" sz="2000" dirty="0">
              <a:latin typeface="UTM Avo" panose="02040603050506020204" pitchFamily="18" charset="0"/>
            </a:endParaRPr>
          </a:p>
        </p:txBody>
      </p:sp>
      <p:pic>
        <p:nvPicPr>
          <p:cNvPr id="7" name="Picture 6">
            <a:extLst>
              <a:ext uri="{FF2B5EF4-FFF2-40B4-BE49-F238E27FC236}">
                <a16:creationId xmlns:a16="http://schemas.microsoft.com/office/drawing/2014/main" id="{87BA62FE-A3CC-28AF-DF13-D15AFA5EA294}"/>
              </a:ext>
            </a:extLst>
          </p:cNvPr>
          <p:cNvPicPr>
            <a:picLocks noChangeAspect="1"/>
          </p:cNvPicPr>
          <p:nvPr/>
        </p:nvPicPr>
        <p:blipFill>
          <a:blip r:embed="rId4"/>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309673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466EA0-F4E2-99C0-B564-067B1103A7AE}"/>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FB7785BA-0A99-16D6-BDE9-B707D173A196}"/>
              </a:ext>
            </a:extLst>
          </p:cNvPr>
          <p:cNvSpPr/>
          <p:nvPr/>
        </p:nvSpPr>
        <p:spPr>
          <a:xfrm>
            <a:off x="4749205" y="2250872"/>
            <a:ext cx="6685150" cy="2614749"/>
          </a:xfrm>
          <a:prstGeom prst="wedgeRoundRectCallout">
            <a:avLst>
              <a:gd name="adj1" fmla="val -58716"/>
              <a:gd name="adj2" fmla="val 35803"/>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vi-VN" sz="2400" dirty="0">
                <a:solidFill>
                  <a:schemeClr val="tx1"/>
                </a:solidFill>
                <a:latin typeface="UTM Avo" panose="02040603050506020204" pitchFamily="18" charset="0"/>
              </a:rPr>
              <a:t>Ở thí nghiệm nhóm em tiến hành, khi nhiệt độ nước tăng thêm 20</a:t>
            </a:r>
            <a:r>
              <a:rPr lang="vi-VN" sz="2400" baseline="30000" dirty="0">
                <a:solidFill>
                  <a:schemeClr val="tx1"/>
                </a:solidFill>
                <a:latin typeface="UTM Avo" panose="02040603050506020204" pitchFamily="18" charset="0"/>
              </a:rPr>
              <a:t>o</a:t>
            </a:r>
            <a:r>
              <a:rPr lang="vi-VN" sz="2400" dirty="0">
                <a:solidFill>
                  <a:schemeClr val="tx1"/>
                </a:solidFill>
                <a:latin typeface="UTM Avo" panose="02040603050506020204" pitchFamily="18" charset="0"/>
              </a:rPr>
              <a:t>C so với nhiệt độ ban đầu thì nhiệt lượng mà nước trong bình nhận được là bao nhiêu jun?</a:t>
            </a:r>
            <a:endParaRPr lang="en-US" sz="24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F796AD3B-337E-D033-DB93-C6883FDC95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630084"/>
            <a:ext cx="1688512" cy="954777"/>
          </a:xfrm>
          <a:prstGeom prst="rect">
            <a:avLst/>
          </a:prstGeom>
        </p:spPr>
      </p:pic>
      <p:pic>
        <p:nvPicPr>
          <p:cNvPr id="8194" name="Picture 2">
            <a:extLst>
              <a:ext uri="{FF2B5EF4-FFF2-40B4-BE49-F238E27FC236}">
                <a16:creationId xmlns:a16="http://schemas.microsoft.com/office/drawing/2014/main" id="{3C952AB9-4A4A-53CE-BDA3-6B6B5BB816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476" y="3429000"/>
            <a:ext cx="3516221" cy="3646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14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EF048D-A1E5-D739-1811-C7EDCCBFDA50}"/>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73A51C1B-5032-D1C6-E3BE-5F9D6D251FD3}"/>
              </a:ext>
            </a:extLst>
          </p:cNvPr>
          <p:cNvSpPr/>
          <p:nvPr/>
        </p:nvSpPr>
        <p:spPr>
          <a:xfrm>
            <a:off x="1327948" y="1846760"/>
            <a:ext cx="9536103" cy="46585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Tổng động năng của các phân tử tạo nên vật được gọi là</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năng lượng nhiệt của vật.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Nhiệt lượng là phần năng lượng nhiệt mà vật nhận thêm hay mất đi trong quá trình truyền năng lượng nhiệt.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Tổng động năng và thế năng của các phân tử tạo nên vật được gọi là nội năng của vật.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Khi một vật được làm nóng, các phân tử của vật </a:t>
            </a:r>
            <a:b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b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chuyển động nhanh hơn và nội năng của vật tăng.</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61F6F82-1356-084A-D69E-25598FCECA55}"/>
              </a:ext>
            </a:extLst>
          </p:cNvPr>
          <p:cNvPicPr>
            <a:picLocks noChangeAspect="1"/>
          </p:cNvPicPr>
          <p:nvPr/>
        </p:nvPicPr>
        <p:blipFill>
          <a:blip r:embed="rId3"/>
          <a:stretch>
            <a:fillRect/>
          </a:stretch>
        </p:blipFill>
        <p:spPr>
          <a:xfrm>
            <a:off x="10080589" y="1156821"/>
            <a:ext cx="1258708" cy="1188291"/>
          </a:xfrm>
          <a:prstGeom prst="rect">
            <a:avLst/>
          </a:prstGeom>
        </p:spPr>
      </p:pic>
    </p:spTree>
    <p:extLst>
      <p:ext uri="{BB962C8B-B14F-4D97-AF65-F5344CB8AC3E}">
        <p14:creationId xmlns:p14="http://schemas.microsoft.com/office/powerpoint/2010/main" val="278349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120CF1A-B2DF-1882-D73A-F2AD76FCC9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FBBDDE72-4EC1-469A-A6F6-81DD0ED503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550611" y="1442952"/>
            <a:ext cx="1688512" cy="954777"/>
          </a:xfrm>
          <a:prstGeom prst="rect">
            <a:avLst/>
          </a:prstGeom>
        </p:spPr>
      </p:pic>
      <p:sp>
        <p:nvSpPr>
          <p:cNvPr id="4" name="Rectangle: Rounded Corners 3">
            <a:extLst>
              <a:ext uri="{FF2B5EF4-FFF2-40B4-BE49-F238E27FC236}">
                <a16:creationId xmlns:a16="http://schemas.microsoft.com/office/drawing/2014/main" id="{8F412391-71BF-6433-65BB-D44307F5998A}"/>
              </a:ext>
            </a:extLst>
          </p:cNvPr>
          <p:cNvSpPr/>
          <p:nvPr/>
        </p:nvSpPr>
        <p:spPr>
          <a:xfrm>
            <a:off x="1607917" y="2115636"/>
            <a:ext cx="8976165" cy="126027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Nội năng của vật có liên hệ với năng lượng nhiệt của vật không? Vì sao?</a:t>
            </a:r>
            <a:endParaRPr lang="en-US" sz="24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16A45C7A-B5FC-CD74-70AD-DE6DBB06FF25}"/>
              </a:ext>
            </a:extLst>
          </p:cNvPr>
          <p:cNvSpPr/>
          <p:nvPr/>
        </p:nvSpPr>
        <p:spPr>
          <a:xfrm>
            <a:off x="862147" y="4317565"/>
            <a:ext cx="10467704" cy="20319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a:ln>
                  <a:noFill/>
                </a:ln>
                <a:solidFill>
                  <a:srgbClr val="000000"/>
                </a:solidFill>
                <a:effectLst/>
                <a:latin typeface="UTM Avo" panose="02040603050506020204" pitchFamily="18" charset="0"/>
              </a:rPr>
              <a:t>Nội năng của vật có liên hệ với năng lượng nhiệt của vật, vì nội năng càng lớn thì các phân tử tạo nên vật chuyển động càng nhanh kéo theo năng lượng nhiệt của vật càng lớn.</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8" name="Arrow: Down 7">
            <a:extLst>
              <a:ext uri="{FF2B5EF4-FFF2-40B4-BE49-F238E27FC236}">
                <a16:creationId xmlns:a16="http://schemas.microsoft.com/office/drawing/2014/main" id="{7DCB5303-97F3-0104-0554-942043608337}"/>
              </a:ext>
            </a:extLst>
          </p:cNvPr>
          <p:cNvSpPr/>
          <p:nvPr/>
        </p:nvSpPr>
        <p:spPr>
          <a:xfrm>
            <a:off x="5869577" y="3615690"/>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C48BA8-3D71-420E-79D6-8F7E4397CF46}"/>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517442EF-6644-B4EA-F5F2-1A18549189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646405" y="1736176"/>
            <a:ext cx="1688512" cy="954777"/>
          </a:xfrm>
          <a:prstGeom prst="rect">
            <a:avLst/>
          </a:prstGeom>
        </p:spPr>
      </p:pic>
      <p:sp>
        <p:nvSpPr>
          <p:cNvPr id="4" name="Rectangle: Rounded Corners 3">
            <a:extLst>
              <a:ext uri="{FF2B5EF4-FFF2-40B4-BE49-F238E27FC236}">
                <a16:creationId xmlns:a16="http://schemas.microsoft.com/office/drawing/2014/main" id="{B5C86AAC-4A8E-BCF6-6BC4-87D9BDB2FA8C}"/>
              </a:ext>
            </a:extLst>
          </p:cNvPr>
          <p:cNvSpPr/>
          <p:nvPr/>
        </p:nvSpPr>
        <p:spPr>
          <a:xfrm>
            <a:off x="1607917" y="2399416"/>
            <a:ext cx="8976165" cy="809499"/>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b="1" dirty="0">
                <a:solidFill>
                  <a:schemeClr val="tx1"/>
                </a:solidFill>
                <a:latin typeface="UTM Avo" panose="02040603050506020204" pitchFamily="18" charset="0"/>
              </a:rPr>
              <a:t>2. </a:t>
            </a:r>
            <a:r>
              <a:rPr lang="vi-VN" sz="2400" dirty="0">
                <a:solidFill>
                  <a:schemeClr val="tx1"/>
                </a:solidFill>
                <a:latin typeface="UTM Avo" panose="02040603050506020204" pitchFamily="18" charset="0"/>
              </a:rPr>
              <a:t>Khi vật lạnh đi, nội năng của vật thay đổi như thế nào?</a:t>
            </a:r>
            <a:endParaRPr lang="en-US" sz="24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CE1B6CAB-42A5-9475-0059-CB059B54CFEE}"/>
              </a:ext>
            </a:extLst>
          </p:cNvPr>
          <p:cNvSpPr/>
          <p:nvPr/>
        </p:nvSpPr>
        <p:spPr>
          <a:xfrm>
            <a:off x="862147" y="4409005"/>
            <a:ext cx="10467704" cy="13794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lang="en-US" sz="2400" dirty="0">
                <a:solidFill>
                  <a:schemeClr val="tx1"/>
                </a:solidFill>
                <a:latin typeface="UTM Avo" panose="02040603050506020204" pitchFamily="18" charset="0"/>
              </a:rPr>
              <a:t>Khi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tạo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chậm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hơn</a:t>
            </a:r>
            <a:r>
              <a:rPr lang="en-US" sz="2400" dirty="0">
                <a:solidFill>
                  <a:schemeClr val="tx1"/>
                </a:solidFill>
                <a:latin typeface="UTM Avo" panose="02040603050506020204" pitchFamily="18" charset="0"/>
              </a:rPr>
              <a:t>.</a:t>
            </a:r>
          </a:p>
        </p:txBody>
      </p:sp>
      <p:sp>
        <p:nvSpPr>
          <p:cNvPr id="8" name="Arrow: Down 7">
            <a:extLst>
              <a:ext uri="{FF2B5EF4-FFF2-40B4-BE49-F238E27FC236}">
                <a16:creationId xmlns:a16="http://schemas.microsoft.com/office/drawing/2014/main" id="{A10131E2-445E-37CB-BB27-D7A3853C9E7C}"/>
              </a:ext>
            </a:extLst>
          </p:cNvPr>
          <p:cNvSpPr/>
          <p:nvPr/>
        </p:nvSpPr>
        <p:spPr>
          <a:xfrm>
            <a:off x="5869577" y="3514790"/>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700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9412A2-137B-AD9C-EF79-C84DAD416064}"/>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E1CA62C9-7F31-6536-36F9-169E7AD5C8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485595" y="1313971"/>
            <a:ext cx="1688512" cy="954777"/>
          </a:xfrm>
          <a:prstGeom prst="rect">
            <a:avLst/>
          </a:prstGeom>
        </p:spPr>
      </p:pic>
      <p:sp>
        <p:nvSpPr>
          <p:cNvPr id="4" name="Rectangle: Rounded Corners 3">
            <a:extLst>
              <a:ext uri="{FF2B5EF4-FFF2-40B4-BE49-F238E27FC236}">
                <a16:creationId xmlns:a16="http://schemas.microsoft.com/office/drawing/2014/main" id="{99B7247A-B7BC-B6EA-3B82-3D8BFF307FE2}"/>
              </a:ext>
            </a:extLst>
          </p:cNvPr>
          <p:cNvSpPr/>
          <p:nvPr/>
        </p:nvSpPr>
        <p:spPr>
          <a:xfrm>
            <a:off x="640080" y="2023620"/>
            <a:ext cx="10911840" cy="182738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Giả sử có hai cốc giống nhau, chứa cùng một lượng nước như nhau. Đặt một lượng thuốc tím bằng nhau vào đáy mỗi cốc nước. Nếu nhiệt độ hai cốc nước khác nhau thì thuốc tím ở cốc nước nào lan nhanh hơn? Vì sao?</a:t>
            </a:r>
            <a:endParaRPr lang="en-US" sz="22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D7958C42-E948-F5AA-BB4F-AD7B645109B1}"/>
              </a:ext>
            </a:extLst>
          </p:cNvPr>
          <p:cNvSpPr/>
          <p:nvPr/>
        </p:nvSpPr>
        <p:spPr>
          <a:xfrm>
            <a:off x="862148" y="4690278"/>
            <a:ext cx="10467704" cy="170327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lang="en-US" sz="2200" b="0" i="0" dirty="0" err="1">
                <a:solidFill>
                  <a:srgbClr val="000000"/>
                </a:solidFill>
                <a:effectLst/>
                <a:latin typeface="UTM Avo" panose="02040603050506020204" pitchFamily="18" charset="0"/>
              </a:rPr>
              <a:t>Nếu</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nhiệt</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độ</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hai</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cốc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nước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khác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nhau</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thì</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thuốc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tím</a:t>
            </a:r>
            <a:r>
              <a:rPr lang="en-US" sz="2200" b="0" i="0" dirty="0">
                <a:solidFill>
                  <a:srgbClr val="000000"/>
                </a:solidFill>
                <a:effectLst/>
                <a:latin typeface="UTM Avo" panose="02040603050506020204" pitchFamily="18" charset="0"/>
              </a:rPr>
              <a:t> ở </a:t>
            </a:r>
            <a:r>
              <a:rPr lang="en-US" sz="2200" b="0" i="0" dirty="0" err="1">
                <a:solidFill>
                  <a:srgbClr val="000000"/>
                </a:solidFill>
                <a:effectLst/>
                <a:latin typeface="UTM Avo" panose="02040603050506020204" pitchFamily="18" charset="0"/>
              </a:rPr>
              <a:t>cốc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nước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cao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lan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ra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nhanh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vì</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cốc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nước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cao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thì</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năng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lượng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lớn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phân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tử</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nước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chuyển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nhanh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a:t>
            </a:r>
            <a:r>
              <a:rPr lang="en-US" sz="2200" b="0" i="0" dirty="0">
                <a:solidFill>
                  <a:srgbClr val="000000"/>
                </a:solidFill>
                <a:effectLst/>
                <a:latin typeface="Open Sans" panose="020B0606030504020204" pitchFamily="34" charset="0"/>
              </a:rPr>
              <a:t> </a:t>
            </a:r>
            <a:endParaRPr lang="en-US" sz="2200" dirty="0">
              <a:solidFill>
                <a:schemeClr val="tx1"/>
              </a:solidFill>
              <a:latin typeface="UTM Avo" panose="02040603050506020204" pitchFamily="18" charset="0"/>
            </a:endParaRPr>
          </a:p>
        </p:txBody>
      </p:sp>
      <p:sp>
        <p:nvSpPr>
          <p:cNvPr id="8" name="Arrow: Down 7">
            <a:extLst>
              <a:ext uri="{FF2B5EF4-FFF2-40B4-BE49-F238E27FC236}">
                <a16:creationId xmlns:a16="http://schemas.microsoft.com/office/drawing/2014/main" id="{47809229-AC5A-2E21-D03A-32B064D9850A}"/>
              </a:ext>
            </a:extLst>
          </p:cNvPr>
          <p:cNvSpPr/>
          <p:nvPr/>
        </p:nvSpPr>
        <p:spPr>
          <a:xfrm>
            <a:off x="5869577" y="4009384"/>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42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ACEA830-61C9-DD8F-C800-EAAA6B86D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17914EF-1D01-2E9F-376D-F7BD78F92C03}"/>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9A50DB9A-8CEF-BB3F-25DA-AB64B57ACEFE}"/>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DCC22D46-7F46-BC25-0695-979E31779236}"/>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4FEA0B23-3F3C-BFCB-EEB9-6B33B8919F7A}"/>
              </a:ext>
            </a:extLst>
          </p:cNvPr>
          <p:cNvSpPr txBox="1"/>
          <p:nvPr/>
        </p:nvSpPr>
        <p:spPr>
          <a:xfrm>
            <a:off x="2124336" y="2375780"/>
            <a:ext cx="4829361"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25. </a:t>
            </a:r>
            <a:r>
              <a:rPr lang="en-US" sz="2200" b="1" dirty="0" err="1">
                <a:latin typeface="UTM Avo" panose="02040603050506020204" pitchFamily="18"/>
                <a:ea typeface="Calibri" panose="020F0502020204030204" pitchFamily="34" charset="0"/>
                <a:cs typeface="Arial" panose="020B0604020202020204" pitchFamily="34" charset="0"/>
              </a:rPr>
              <a:t>Truyền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năng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lượng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nhiệt</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BF53786-9205-BC64-745E-EE3DE4C7A063}"/>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B6AD9A42-F817-485B-FA8C-55A6A560CF99}"/>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30411E09-EF25-A365-2766-1CEADFADFE81}"/>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99F9BD93-F9F3-8CA0-F209-C98531A151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9C706048-7FF9-6300-A51E-4CB1D268AC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1D74F349-68DB-E566-6813-A4E7BD82D910}"/>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wipe(left)">
                                      <p:cBhvr>
                                        <p:cTn id="1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172</TotalTime>
  <Words>1152</Words>
  <Application>Microsoft Office PowerPoint</Application>
  <PresentationFormat>Widescreen</PresentationFormat>
  <Paragraphs>60</Paragraphs>
  <Slides>26</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26</vt:i4>
      </vt:variant>
    </vt:vector>
  </HeadingPairs>
  <TitlesOfParts>
    <vt:vector size="37" baseType="lpstr">
      <vt:lpstr>Arial</vt:lpstr>
      <vt:lpstr>Calibri</vt:lpstr>
      <vt:lpstr>Aptos</vt:lpstr>
      <vt:lpstr>UTM Avo</vt:lpstr>
      <vt:lpstr>Wingdings</vt:lpstr>
      <vt:lpstr>Cambria Math</vt:lpstr>
      <vt:lpstr>Calibri Light</vt:lpstr>
      <vt:lpstr>Open Sans</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nt Hoa</cp:lastModifiedBy>
  <cp:revision>9</cp:revision>
  <dcterms:created xsi:type="dcterms:W3CDTF">2023-10-18T06:55:26Z</dcterms:created>
  <dcterms:modified xsi:type="dcterms:W3CDTF">2024-12-30T04:59:51Z</dcterms:modified>
</cp:coreProperties>
</file>